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406" r:id="rId3"/>
    <p:sldId id="409" r:id="rId4"/>
    <p:sldId id="263" r:id="rId5"/>
    <p:sldId id="273" r:id="rId6"/>
    <p:sldId id="268" r:id="rId7"/>
    <p:sldId id="276" r:id="rId8"/>
    <p:sldId id="277" r:id="rId9"/>
    <p:sldId id="417" r:id="rId10"/>
    <p:sldId id="418" r:id="rId11"/>
    <p:sldId id="284" r:id="rId12"/>
    <p:sldId id="408" r:id="rId13"/>
    <p:sldId id="275" r:id="rId14"/>
    <p:sldId id="419" r:id="rId15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2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t>04.05.2023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1E3F5-73D4-4FA3-A0A6-DB0369EC0723}" type="slidenum">
              <a:rPr lang="en-US" altLang="nb-NO"/>
              <a:pPr/>
              <a:t>1</a:t>
            </a:fld>
            <a:endParaRPr lang="en-US" altLang="nb-NO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916EC-6996-4179-9A9D-9A2B6D340BE3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23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916EC-6996-4179-9A9D-9A2B6D340BE3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37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916EC-6996-4179-9A9D-9A2B6D340BE3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46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3050" cy="37274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916EC-6996-4179-9A9D-9A2B6D340BE3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33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t>04.05.2023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</p:spTree>
    <p:extLst>
      <p:ext uri="{BB962C8B-B14F-4D97-AF65-F5344CB8AC3E}">
        <p14:creationId xmlns:p14="http://schemas.microsoft.com/office/powerpoint/2010/main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4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dokument/NL/lov/1998-07-17-61/KAPITTEL_11#KAPITTEL_1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7057" y="1561263"/>
            <a:ext cx="5402267" cy="2214929"/>
          </a:xfrm>
        </p:spPr>
        <p:txBody>
          <a:bodyPr/>
          <a:lstStyle/>
          <a:p>
            <a:r>
              <a:rPr lang="nb-NO" altLang="nb-NO" sz="2701" dirty="0"/>
              <a:t>          </a:t>
            </a:r>
            <a:r>
              <a:rPr lang="nb-NO" altLang="nb-NO" sz="2701" b="1" dirty="0"/>
              <a:t>VELKOMMEN TIL</a:t>
            </a:r>
          </a:p>
          <a:p>
            <a:endParaRPr lang="nb-NO" altLang="nb-NO" sz="2701" b="1" dirty="0"/>
          </a:p>
          <a:p>
            <a:pPr algn="ctr"/>
            <a:r>
              <a:rPr lang="nb-NO" altLang="nb-NO" sz="2701" b="1" dirty="0"/>
              <a:t>BLOKKHAUGEN SKOLE</a:t>
            </a:r>
            <a:endParaRPr lang="nb-NO" sz="2701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71" y="83845"/>
            <a:ext cx="5081340" cy="124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83" y="3678009"/>
            <a:ext cx="2232683" cy="1486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4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8B2313-9460-15D8-AFD2-56D5789D0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9250"/>
            <a:ext cx="7886700" cy="4222750"/>
          </a:xfrm>
        </p:spPr>
        <p:txBody>
          <a:bodyPr>
            <a:normAutofit fontScale="32500" lnSpcReduction="20000"/>
          </a:bodyPr>
          <a:lstStyle/>
          <a:p>
            <a:endParaRPr lang="nb-NO" dirty="0"/>
          </a:p>
          <a:p>
            <a:pPr marL="0" indent="0">
              <a:buNone/>
            </a:pPr>
            <a:endParaRPr lang="nb-NO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Det betyr også at du skal vise god atferd. 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God atferd er å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snakke fint til andre og om andre 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behandle andre elever og ansatte med respekt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la andre elever få være med i lek og andre aktiviteter på skolen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lytte til andre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være på skolen og delta i undervisningen hele skoledagen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følge beskjeder fra de voksne på skolen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la andres ting være i fred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bare ta eller dele bilde, film eller lydopptak av andre dersom disse samtykker til dette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få godkjenning fra foreldrene før bilder av elever under 15 år blir publisert på nettet</a:t>
            </a:r>
          </a:p>
          <a:p>
            <a:r>
              <a:rPr lang="nb-NO" sz="4400" dirty="0">
                <a:latin typeface="Calibri" panose="020F0502020204030204" pitchFamily="34" charset="0"/>
                <a:cs typeface="Calibri" panose="020F0502020204030204" pitchFamily="34" charset="0"/>
              </a:rPr>
              <a:t>følge reglene knyttet til nettvett i Regler for elever om bruk av digitalt utstyr, programvare og internett</a:t>
            </a:r>
          </a:p>
          <a:p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83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b="1" dirty="0"/>
              <a:t>Permisjon fra skolen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83393" y="1323104"/>
            <a:ext cx="5920969" cy="2498880"/>
          </a:xfrm>
        </p:spPr>
        <p:txBody>
          <a:bodyPr>
            <a:normAutofit/>
          </a:bodyPr>
          <a:lstStyle/>
          <a:p>
            <a:pPr marL="61738" indent="0">
              <a:buNone/>
            </a:pPr>
            <a:endParaRPr lang="nb-NO" dirty="0"/>
          </a:p>
          <a:p>
            <a:r>
              <a:rPr lang="nb-NO" dirty="0"/>
              <a:t>Kontaktlærer kan gi permisjon inntil to dager.</a:t>
            </a:r>
          </a:p>
          <a:p>
            <a:endParaRPr lang="nb-NO" dirty="0"/>
          </a:p>
          <a:p>
            <a:r>
              <a:rPr lang="nb-NO" dirty="0"/>
              <a:t>Søknad via nettsiden vår for permisjoner utover to dager.</a:t>
            </a:r>
          </a:p>
          <a:p>
            <a:pPr marL="0" indent="0">
              <a:buNone/>
            </a:pPr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72665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22528-E295-47AB-AF86-C0C2DD0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/>
              <a:t>Leksehjelp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9C4A97-30DC-4D88-AFCE-9C0FE5F0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643"/>
            <a:ext cx="7886700" cy="1946212"/>
          </a:xfrm>
        </p:spPr>
        <p:txBody>
          <a:bodyPr>
            <a:normAutofit/>
          </a:bodyPr>
          <a:lstStyle/>
          <a:p>
            <a:endParaRPr lang="nb-NO" sz="2200" dirty="0"/>
          </a:p>
          <a:p>
            <a:r>
              <a:rPr lang="nb-NO" sz="2200" dirty="0"/>
              <a:t>Hver tirsdag og onsdag </a:t>
            </a:r>
            <a:r>
              <a:rPr lang="nb-NO" sz="2200" dirty="0" err="1"/>
              <a:t>kl</a:t>
            </a:r>
            <a:r>
              <a:rPr lang="nb-NO" sz="2200" dirty="0"/>
              <a:t> 13:00 – 14:00 på musikkrommet.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EAFB35-F249-4470-9366-743E1305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82" y="2332422"/>
            <a:ext cx="2212442" cy="23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YMSE: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95002" y="627728"/>
            <a:ext cx="4970086" cy="3968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Læringsressurser					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Tineskap og brikker   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Elevskap, låser og nøkler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Kjøring til skolen 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Skolerute 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Trivselsleder</a:t>
            </a:r>
          </a:p>
          <a:p>
            <a:pPr>
              <a:lnSpc>
                <a:spcPct val="200000"/>
              </a:lnSpc>
            </a:pPr>
            <a:r>
              <a:rPr lang="nb-NO" dirty="0">
                <a:latin typeface="Calibri" panose="020F0502020204030204" pitchFamily="34" charset="0"/>
              </a:rPr>
              <a:t>Juleshow uke 49, 50, 51 </a:t>
            </a:r>
          </a:p>
          <a:p>
            <a:pPr marL="0" indent="0">
              <a:lnSpc>
                <a:spcPct val="200000"/>
              </a:lnSpc>
              <a:buNone/>
            </a:pPr>
            <a:endParaRPr lang="nb-NO" dirty="0"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nb-NO" dirty="0">
              <a:latin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4843AC-1865-42C6-A35B-25B2B3CA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26" y="381614"/>
            <a:ext cx="914401" cy="68580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F5A90B9-E303-45BE-9F80-E26FB1AE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45" y="1007723"/>
            <a:ext cx="459963" cy="45996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B9FF3C1-8BB0-4CF0-98C7-BAEDB2C0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195" y="1313529"/>
            <a:ext cx="1151887" cy="74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28A5B17-821C-4CE7-8D56-912F96A65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058" y="1964441"/>
            <a:ext cx="1159361" cy="5620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1937BD3-263A-4BE4-86B3-3AFC35BB1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302" y="2868272"/>
            <a:ext cx="1059780" cy="45996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9B840A8-C89A-41BF-A312-CF77117AB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419" y="4146666"/>
            <a:ext cx="674063" cy="4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B2CDEA-A093-14F0-D99E-EFFE0721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</p:spPr>
        <p:txBody>
          <a:bodyPr anchor="ctr">
            <a:normAutofit/>
          </a:bodyPr>
          <a:lstStyle/>
          <a:p>
            <a:br>
              <a:rPr lang="nb-NO"/>
            </a:br>
            <a:r>
              <a:rPr lang="nb-NO"/>
              <a:t>Gleder oss til videre samarbeid med dere!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213416-0009-2544-BE1C-E5DF35B11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93" r="-2" b="16036"/>
          <a:stretch/>
        </p:blipFill>
        <p:spPr>
          <a:xfrm>
            <a:off x="628650" y="1369643"/>
            <a:ext cx="7886700" cy="304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95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86957" y="87501"/>
            <a:ext cx="4943425" cy="569724"/>
          </a:xfrm>
        </p:spPr>
        <p:txBody>
          <a:bodyPr/>
          <a:lstStyle/>
          <a:p>
            <a:pPr algn="ctr"/>
            <a:r>
              <a:rPr lang="nb-NO" sz="2200" b="1" dirty="0"/>
              <a:t>SKOLEN VÅR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1137" y="803374"/>
            <a:ext cx="8372475" cy="3699733"/>
          </a:xfrm>
        </p:spPr>
        <p:txBody>
          <a:bodyPr>
            <a:normAutofit fontScale="40000" lnSpcReduction="20000"/>
          </a:bodyPr>
          <a:lstStyle/>
          <a:p>
            <a:endParaRPr lang="nb-NO" sz="1500" dirty="0"/>
          </a:p>
          <a:p>
            <a:pPr>
              <a:lnSpc>
                <a:spcPct val="160000"/>
              </a:lnSpc>
            </a:pPr>
            <a:r>
              <a:rPr lang="nb-NO" sz="2500" dirty="0"/>
              <a:t>Skolen starter kl. 08.30;</a:t>
            </a:r>
          </a:p>
          <a:p>
            <a:pPr>
              <a:lnSpc>
                <a:spcPct val="160000"/>
              </a:lnSpc>
            </a:pPr>
            <a:r>
              <a:rPr lang="nb-NO" sz="2500" dirty="0"/>
              <a:t>Vi har 60 min. pr. timer</a:t>
            </a:r>
          </a:p>
          <a:p>
            <a:pPr>
              <a:lnSpc>
                <a:spcPct val="160000"/>
              </a:lnSpc>
            </a:pPr>
            <a:r>
              <a:rPr lang="nb-NO" sz="2500" dirty="0"/>
              <a:t>25 lærerstillinger + skoleassistenter + renhold  + kontorpersonale og tilsynsvakt. Tilsammen 35 ansatte</a:t>
            </a:r>
          </a:p>
          <a:p>
            <a:pPr>
              <a:lnSpc>
                <a:spcPct val="160000"/>
              </a:lnSpc>
            </a:pPr>
            <a:r>
              <a:rPr lang="nb-NO" sz="2500" dirty="0"/>
              <a:t>Skolen har to avdelingsledere:</a:t>
            </a:r>
          </a:p>
          <a:p>
            <a:pPr lvl="1">
              <a:lnSpc>
                <a:spcPct val="160000"/>
              </a:lnSpc>
            </a:pPr>
            <a:r>
              <a:rPr lang="nb-NO" sz="2500" dirty="0"/>
              <a:t>8. trinn:</a:t>
            </a:r>
          </a:p>
          <a:p>
            <a:pPr lvl="1">
              <a:lnSpc>
                <a:spcPct val="160000"/>
              </a:lnSpc>
            </a:pPr>
            <a:r>
              <a:rPr lang="nb-NO" sz="2500" dirty="0"/>
              <a:t>9.trinn: </a:t>
            </a:r>
          </a:p>
          <a:p>
            <a:pPr lvl="1">
              <a:lnSpc>
                <a:spcPct val="160000"/>
              </a:lnSpc>
            </a:pPr>
            <a:r>
              <a:rPr lang="nb-NO" sz="2500" dirty="0"/>
              <a:t>10.trinn deler begge avdelingslederne på</a:t>
            </a:r>
          </a:p>
          <a:p>
            <a:pPr>
              <a:lnSpc>
                <a:spcPct val="160000"/>
              </a:lnSpc>
            </a:pPr>
            <a:r>
              <a:rPr lang="nb-NO" sz="2500" dirty="0"/>
              <a:t>Rektor: Bente Kronhaug</a:t>
            </a:r>
          </a:p>
          <a:p>
            <a:pPr marL="0" indent="0">
              <a:buNone/>
            </a:pPr>
            <a:r>
              <a:rPr lang="nb-NO" sz="1500" b="1" dirty="0"/>
              <a:t>						</a:t>
            </a:r>
            <a:r>
              <a:rPr lang="nb-NO" sz="2500" dirty="0"/>
              <a:t>					</a:t>
            </a:r>
          </a:p>
          <a:p>
            <a:pPr marL="0" indent="0">
              <a:buNone/>
            </a:pPr>
            <a:r>
              <a:rPr lang="nb-NO" sz="2500" b="1" dirty="0"/>
              <a:t>		</a:t>
            </a:r>
            <a:r>
              <a:rPr lang="nb-NO" sz="2500" dirty="0"/>
              <a:t>		</a:t>
            </a:r>
          </a:p>
          <a:p>
            <a:pPr marL="0" indent="0">
              <a:buNone/>
            </a:pPr>
            <a:r>
              <a:rPr lang="nb-NO" sz="2500" b="1" dirty="0"/>
              <a:t>						</a:t>
            </a:r>
            <a:r>
              <a:rPr lang="nb-NO" sz="2000" dirty="0"/>
              <a:t>						</a:t>
            </a:r>
          </a:p>
          <a:p>
            <a:pPr marL="0" indent="0">
              <a:lnSpc>
                <a:spcPct val="120000"/>
              </a:lnSpc>
              <a:buNone/>
            </a:pPr>
            <a:endParaRPr lang="nb-NO" sz="2000" b="1" u="sng" dirty="0"/>
          </a:p>
          <a:p>
            <a:pPr marL="0" indent="0">
              <a:buNone/>
            </a:pPr>
            <a:r>
              <a:rPr lang="nb-NO" sz="1500" dirty="0"/>
              <a:t>						</a:t>
            </a:r>
            <a:endParaRPr lang="nb-NO" sz="2000" b="1" u="sng" dirty="0"/>
          </a:p>
          <a:p>
            <a:pPr marL="0" indent="0">
              <a:lnSpc>
                <a:spcPct val="120000"/>
              </a:lnSpc>
              <a:buNone/>
            </a:pPr>
            <a:endParaRPr lang="nb-NO" sz="1500" dirty="0"/>
          </a:p>
          <a:p>
            <a:pPr marL="0" indent="0">
              <a:buNone/>
            </a:pPr>
            <a:endParaRPr lang="nb-NO" sz="1350" dirty="0"/>
          </a:p>
          <a:p>
            <a:pPr marL="0" indent="0">
              <a:buNone/>
            </a:pPr>
            <a:endParaRPr lang="nb-NO" sz="1350" dirty="0"/>
          </a:p>
          <a:p>
            <a:pPr marL="0" indent="0">
              <a:buNone/>
            </a:pPr>
            <a:endParaRPr lang="nb-NO" sz="135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039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58164-807D-4F7E-B408-275358C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        </a:t>
            </a:r>
            <a:r>
              <a:rPr lang="nb-NO" b="1" dirty="0"/>
              <a:t>Helsesykepleier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D405EA-EA8B-4CB1-ABCD-E140C7E9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1897"/>
            <a:ext cx="7886700" cy="33304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200" dirty="0"/>
              <a:t>Er til stede på skolen tre dager hver uke.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2C5D4C7-6DE5-479E-BB1F-8418E092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89" y="2043891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2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51954"/>
            <a:ext cx="7886700" cy="430923"/>
          </a:xfrm>
          <a:noFill/>
        </p:spPr>
        <p:txBody>
          <a:bodyPr/>
          <a:lstStyle/>
          <a:p>
            <a:pPr algn="ctr"/>
            <a:r>
              <a:rPr lang="nb-NO" b="1" dirty="0">
                <a:latin typeface="+mn-lt"/>
              </a:rPr>
              <a:t>Skolens ordensreglement: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31674" y="782877"/>
            <a:ext cx="6801908" cy="4121063"/>
          </a:xfrm>
        </p:spPr>
        <p:txBody>
          <a:bodyPr>
            <a:normAutofit fontScale="25000" lnSpcReduction="20000"/>
          </a:bodyPr>
          <a:lstStyle/>
          <a:p>
            <a:endParaRPr lang="nb-NO" sz="1500" dirty="0"/>
          </a:p>
          <a:p>
            <a:r>
              <a:rPr lang="nb-NO" sz="4400" b="1" dirty="0"/>
              <a:t>Kommunal forskrift om felles ordensreglement for kommunale grunnskoler i Bergen. </a:t>
            </a:r>
          </a:p>
          <a:p>
            <a:pPr marL="0" indent="0">
              <a:buNone/>
            </a:pPr>
            <a:r>
              <a:rPr lang="nb-NO" sz="4400" b="1" dirty="0"/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400" b="1" dirty="0"/>
              <a:t>Lokale ordensregler for Blokkhaugen skole( §9-1, 9-2):</a:t>
            </a:r>
            <a:br>
              <a:rPr lang="nb-NO" sz="4400" dirty="0"/>
            </a:br>
            <a:br>
              <a:rPr lang="nb-NO" sz="4400" dirty="0"/>
            </a:br>
            <a:r>
              <a:rPr lang="nb-NO" sz="4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§ 9-1 Lokale regler knyttet til orden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Mobiltelefon og hodetelefoner /-propper  skal oppbevares i mobilhotellet/ skapet gjennom hele skoledagen.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Ved brudd på reglene kan mobiltelefonen inndras. De som inndras, fås igjen av kontaktlærer eller kontoret ved skoledagens slutt.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Chromebook som er utdelt fra skolen, skal ikke brukes i friminuttene.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Sykling og /eller bruk av sparkesykkel, er ikke lov på skoleplassen.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nb-NO" sz="4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§ 9-2 Lokale regler knyttet til adferd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Det er forbudt å fotografere og/ eller filme noen uten deres samtykke.</a:t>
            </a:r>
            <a:endParaRPr lang="nb-NO" sz="4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4400" b="1" dirty="0"/>
              <a:t>Elever og foresatte gjør seg kjent med reglene og skriver under.</a:t>
            </a:r>
            <a:br>
              <a:rPr lang="nb-NO" sz="4400" dirty="0"/>
            </a:br>
            <a:endParaRPr lang="nb-NO" sz="4400" dirty="0"/>
          </a:p>
          <a:p>
            <a:pPr>
              <a:buFont typeface="Wingdings" panose="05000000000000000000" pitchFamily="2" charset="2"/>
              <a:buChar char="Ø"/>
            </a:pPr>
            <a:endParaRPr lang="nb-NO" sz="1400" dirty="0"/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316443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47876" y="195547"/>
            <a:ext cx="5748756" cy="814103"/>
          </a:xfrm>
        </p:spPr>
        <p:txBody>
          <a:bodyPr/>
          <a:lstStyle/>
          <a:p>
            <a:br>
              <a:rPr lang="nb-NO" sz="2101" dirty="0">
                <a:latin typeface="+mn-lt"/>
              </a:rPr>
            </a:br>
            <a:r>
              <a:rPr lang="nb-NO" sz="2101" dirty="0">
                <a:latin typeface="+mn-lt"/>
              </a:rPr>
              <a:t> </a:t>
            </a:r>
            <a:r>
              <a:rPr lang="nb-NO" sz="2101" b="1" dirty="0">
                <a:latin typeface="+mn-lt"/>
              </a:rPr>
              <a:t>Hva og hvordan arbeider vi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2900" y="1181100"/>
            <a:ext cx="8343900" cy="3714418"/>
          </a:xfrm>
        </p:spPr>
        <p:txBody>
          <a:bodyPr>
            <a:normAutofit fontScale="92500" lnSpcReduction="20000"/>
          </a:bodyPr>
          <a:lstStyle/>
          <a:p>
            <a:endParaRPr lang="nb-NO" sz="1500" dirty="0"/>
          </a:p>
          <a:p>
            <a:r>
              <a:rPr lang="nb-NO" sz="1500" dirty="0"/>
              <a:t>Skolen har fokus på læring og underveisvurdering. To lærere i matematikk, engelsk, norsk, musikk, M&amp;H, K&amp;H og noen timer i naturfag</a:t>
            </a:r>
          </a:p>
          <a:p>
            <a:endParaRPr lang="nb-NO" sz="1500" dirty="0"/>
          </a:p>
          <a:p>
            <a:pPr>
              <a:lnSpc>
                <a:spcPct val="120000"/>
              </a:lnSpc>
            </a:pPr>
            <a:r>
              <a:rPr lang="nb-NO" sz="1500" dirty="0"/>
              <a:t>Vurdering uten karakter på 8. trinn med unntak av halvårsvurdering. Vurdering skjer i fagsamtaler, skriftlig på </a:t>
            </a:r>
            <a:r>
              <a:rPr lang="nb-NO" sz="1500" dirty="0" err="1"/>
              <a:t>classroom</a:t>
            </a:r>
            <a:r>
              <a:rPr lang="nb-NO" sz="1500" dirty="0"/>
              <a:t>.</a:t>
            </a:r>
          </a:p>
          <a:p>
            <a:endParaRPr lang="nb-NO" sz="1500" dirty="0"/>
          </a:p>
          <a:p>
            <a:r>
              <a:rPr lang="nb-NO" sz="1500" dirty="0"/>
              <a:t>Fokus på gode relasjoner til elevene og foresatte. Det er avhengig av et </a:t>
            </a:r>
            <a:r>
              <a:rPr lang="nb-NO" sz="1500" b="1" dirty="0"/>
              <a:t>aktivt FAU og et aktivt elevråd.</a:t>
            </a:r>
          </a:p>
          <a:p>
            <a:pPr marL="61738" indent="0">
              <a:buNone/>
            </a:pPr>
            <a:endParaRPr lang="nb-NO" sz="1500" dirty="0"/>
          </a:p>
          <a:p>
            <a:r>
              <a:rPr lang="nb-NO" sz="1500" dirty="0"/>
              <a:t>Vi er en sertifisert </a:t>
            </a:r>
            <a:r>
              <a:rPr lang="nb-NO" sz="1500" b="1" dirty="0"/>
              <a:t>Olweusskole</a:t>
            </a:r>
            <a:r>
              <a:rPr lang="nb-NO" sz="1500" dirty="0"/>
              <a:t> </a:t>
            </a:r>
            <a:br>
              <a:rPr lang="nb-NO" sz="1500" dirty="0"/>
            </a:br>
            <a:endParaRPr lang="nb-NO" sz="1500" dirty="0"/>
          </a:p>
          <a:p>
            <a:pPr lvl="1"/>
            <a:r>
              <a:rPr lang="nb-NO" sz="1500" dirty="0"/>
              <a:t>Kap. 9a i Opplæringsloven – Elevenes skolemiljø </a:t>
            </a:r>
            <a:br>
              <a:rPr lang="nb-NO" sz="1500" dirty="0"/>
            </a:br>
            <a:endParaRPr lang="nb-NO" sz="1500" dirty="0"/>
          </a:p>
          <a:p>
            <a:pPr marL="342900" lvl="1" indent="0">
              <a:buNone/>
            </a:pPr>
            <a:r>
              <a:rPr lang="nb-NO" sz="900" dirty="0">
                <a:hlinkClick r:id="rId2"/>
              </a:rPr>
              <a:t>https://lovdata.no/dokument/NL/lov/1998-07-17-61/KAPITTEL_11#KAPITTEL_11</a:t>
            </a:r>
            <a:endParaRPr lang="nb-NO" sz="900" dirty="0"/>
          </a:p>
          <a:p>
            <a:pPr lvl="1"/>
            <a:endParaRPr lang="nb-NO" sz="1500" dirty="0"/>
          </a:p>
          <a:p>
            <a:pPr marL="0" indent="0">
              <a:buNone/>
            </a:pPr>
            <a:r>
              <a:rPr lang="nb-NO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63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sz="3001" b="1" dirty="0"/>
              <a:t>Valgfag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>
          <a:xfrm>
            <a:off x="371475" y="1330023"/>
            <a:ext cx="4416615" cy="3187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500" dirty="0"/>
              <a:t>Elevene skal ha 1,5 time pr uke med valgfag.</a:t>
            </a:r>
          </a:p>
          <a:p>
            <a:pPr>
              <a:lnSpc>
                <a:spcPct val="150000"/>
              </a:lnSpc>
            </a:pPr>
            <a:r>
              <a:rPr lang="nb-NO" sz="1500" dirty="0"/>
              <a:t>De kan velge nytt fag hvert år, eller velge det samme.</a:t>
            </a:r>
          </a:p>
          <a:p>
            <a:pPr>
              <a:lnSpc>
                <a:spcPct val="150000"/>
              </a:lnSpc>
            </a:pPr>
            <a:r>
              <a:rPr lang="nb-NO" sz="1500" dirty="0"/>
              <a:t>Elevene skal få standpunktkarakter når et valgfag avsluttes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46267"/>
              </p:ext>
            </p:extLst>
          </p:nvPr>
        </p:nvGraphicFramePr>
        <p:xfrm>
          <a:off x="5453394" y="1029269"/>
          <a:ext cx="2592055" cy="28805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Programmering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Produksjon for scene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Fysisk aktivitet og helse 1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Fysisk aktivitet og helse 2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Design og re-design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2351800496"/>
                  </a:ext>
                </a:extLst>
              </a:tr>
              <a:tr h="4800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100" dirty="0">
                          <a:solidFill>
                            <a:schemeClr val="bg1"/>
                          </a:solidFill>
                        </a:rPr>
                        <a:t>Utvikling av produkter og tjenester</a:t>
                      </a:r>
                    </a:p>
                  </a:txBody>
                  <a:tcPr marL="32694" marR="32694" marT="16348" marB="16348" anchor="ctr"/>
                </a:tc>
                <a:extLst>
                  <a:ext uri="{0D108BD9-81ED-4DB2-BD59-A6C34878D82A}">
                    <a16:rowId xmlns:a16="http://schemas.microsoft.com/office/drawing/2014/main" val="381426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21FCF05-B4F8-4DD8-BE6D-85B6F5EC5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881" y="357615"/>
            <a:ext cx="2156120" cy="1676355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617" y="136906"/>
            <a:ext cx="5672380" cy="1188499"/>
          </a:xfrm>
          <a:noFill/>
        </p:spPr>
        <p:txBody>
          <a:bodyPr>
            <a:normAutofit fontScale="90000"/>
          </a:bodyPr>
          <a:lstStyle/>
          <a:p>
            <a:r>
              <a:rPr lang="nb-NO" sz="2000" b="1" dirty="0">
                <a:latin typeface="+mn-lt"/>
              </a:rPr>
              <a:t>Samarbeid mellom hjem - skole:</a:t>
            </a:r>
            <a:br>
              <a:rPr lang="nb-NO" sz="1800" b="1" dirty="0">
                <a:latin typeface="+mn-lt"/>
              </a:rPr>
            </a:br>
            <a:r>
              <a:rPr lang="nb-NO" sz="1800" b="1" dirty="0">
                <a:latin typeface="+mn-lt"/>
              </a:rPr>
              <a:t>                  </a:t>
            </a:r>
            <a:r>
              <a:rPr lang="nb-NO" sz="1500" b="1" dirty="0">
                <a:latin typeface="+mn-lt"/>
              </a:rPr>
              <a:t>Ansvarsfordeling mellom hjem og skole</a:t>
            </a:r>
            <a:br>
              <a:rPr lang="nb-NO" sz="1500" b="1" dirty="0">
                <a:latin typeface="+mn-lt"/>
              </a:rPr>
            </a:br>
            <a:r>
              <a:rPr lang="nb-NO" sz="1500" b="1" dirty="0">
                <a:latin typeface="+mn-lt"/>
              </a:rPr>
              <a:t>                     </a:t>
            </a:r>
            <a:r>
              <a:rPr lang="nb-NO" sz="1050" b="1" dirty="0">
                <a:latin typeface="+mn-lt"/>
              </a:rPr>
              <a:t>Jfr. St. meld. 31</a:t>
            </a:r>
            <a:br>
              <a:rPr lang="nb-NO" sz="1050" b="1" dirty="0">
                <a:latin typeface="+mn-lt"/>
              </a:rPr>
            </a:br>
            <a:br>
              <a:rPr lang="nb-NO" sz="1050" b="1" dirty="0">
                <a:latin typeface="+mn-lt"/>
              </a:rPr>
            </a:br>
            <a:r>
              <a:rPr lang="nb-NO" sz="1600" b="1" dirty="0"/>
              <a:t>Departementet mener at </a:t>
            </a:r>
            <a:r>
              <a:rPr lang="nb-NO" sz="1600" b="1" u="sng" dirty="0"/>
              <a:t>skolens</a:t>
            </a:r>
            <a:r>
              <a:rPr lang="nb-NO" sz="1600" b="1" dirty="0"/>
              <a:t> ansvar er dette:</a:t>
            </a:r>
            <a:br>
              <a:rPr lang="nb-NO" sz="1600" dirty="0"/>
            </a:br>
            <a:br>
              <a:rPr lang="nb-NO" sz="1050" dirty="0">
                <a:latin typeface="+mn-lt"/>
              </a:rPr>
            </a:br>
            <a:endParaRPr lang="nb-NO" sz="1050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81361" y="1254304"/>
            <a:ext cx="5942494" cy="35654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nb-NO" dirty="0"/>
          </a:p>
          <a:p>
            <a:pPr>
              <a:lnSpc>
                <a:spcPct val="80000"/>
              </a:lnSpc>
            </a:pPr>
            <a:r>
              <a:rPr lang="nb-NO" sz="1350" dirty="0"/>
              <a:t>Skolen har det faglige ansvaret for opplæringen, og lærerne har den faglige og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350" dirty="0"/>
              <a:t>pedagogiske kompetansen.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350" dirty="0"/>
          </a:p>
          <a:p>
            <a:pPr>
              <a:lnSpc>
                <a:spcPct val="110000"/>
              </a:lnSpc>
            </a:pPr>
            <a:r>
              <a:rPr lang="nb-NO" sz="1350" dirty="0"/>
              <a:t>Skolen skal klargjøre skolens mål, innhold og arbeidsformer og hvilke rettigheter og plikter elever og foresatte har.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350" dirty="0"/>
          </a:p>
          <a:p>
            <a:pPr>
              <a:lnSpc>
                <a:spcPct val="110000"/>
              </a:lnSpc>
            </a:pPr>
            <a:r>
              <a:rPr lang="nb-NO" sz="1350" dirty="0"/>
              <a:t>Skolen skal dokumentere og informere de foresatte om elevenes læring og utvikling.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350" dirty="0"/>
          </a:p>
          <a:p>
            <a:pPr>
              <a:lnSpc>
                <a:spcPct val="110000"/>
              </a:lnSpc>
            </a:pPr>
            <a:r>
              <a:rPr lang="nb-NO" sz="1350" dirty="0"/>
              <a:t>Skolen skal bidra til utvikling av elevenes sosiale ferdigheter og skape et godt skolemiljø som fremmer helse, trivsel og læring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350" dirty="0"/>
          </a:p>
          <a:p>
            <a:pPr>
              <a:lnSpc>
                <a:spcPct val="110000"/>
              </a:lnSpc>
            </a:pPr>
            <a:r>
              <a:rPr lang="nb-NO" sz="1350" dirty="0"/>
              <a:t>Skolen skal støtte foresatte i deres oppdragelse av barna.</a:t>
            </a:r>
          </a:p>
          <a:p>
            <a:pPr marL="0" indent="0">
              <a:lnSpc>
                <a:spcPct val="110000"/>
              </a:lnSpc>
              <a:buNone/>
            </a:pPr>
            <a:endParaRPr lang="nb-NO" sz="1350" dirty="0"/>
          </a:p>
          <a:p>
            <a:pPr>
              <a:lnSpc>
                <a:spcPct val="110000"/>
              </a:lnSpc>
            </a:pPr>
            <a:r>
              <a:rPr lang="nb-NO" sz="1350" dirty="0"/>
              <a:t>Skolen har ansvar for å legge til rette for et godt samarbeid med hjemmene.</a:t>
            </a:r>
          </a:p>
          <a:p>
            <a:pPr>
              <a:lnSpc>
                <a:spcPct val="8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475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C7D29DE-5698-4DF8-B8B1-2886C3A6D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18" y="89116"/>
            <a:ext cx="3602181" cy="1891145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48116" y="349774"/>
            <a:ext cx="5456290" cy="45379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dirty="0"/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sz="1400" b="1" dirty="0"/>
              <a:t> I følge departementet:</a:t>
            </a:r>
            <a:br>
              <a:rPr lang="nb-NO" sz="1400" b="1" dirty="0"/>
            </a:br>
            <a:endParaRPr lang="nb-NO" sz="1400" b="1" dirty="0"/>
          </a:p>
          <a:p>
            <a:pPr lvl="1">
              <a:lnSpc>
                <a:spcPct val="80000"/>
              </a:lnSpc>
            </a:pPr>
            <a:r>
              <a:rPr lang="nb-NO" sz="1200" dirty="0"/>
              <a:t>har foresatte hovedansvaret for sine barns opplæring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200" b="1" dirty="0"/>
              <a:t>Foresatte har ansvar for: 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daglig omsorg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at ungdommene møter forberedt på skolen, med mat og egnet påkledning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å legge til rette for at ungdommen gjør leksene sine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å holde seg orientert om sine barns skolesituasjon.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å gjøre seg kjent med skolens regelverk og bidra til at ungdommen respekterer dette.</a:t>
            </a:r>
          </a:p>
          <a:p>
            <a:pPr lvl="1">
              <a:lnSpc>
                <a:spcPct val="200000"/>
              </a:lnSpc>
            </a:pPr>
            <a:r>
              <a:rPr lang="nb-NO" sz="1200" dirty="0"/>
              <a:t>Å bidra til at vi på skolen får relevant informasjon om deres barn – det er dere som kjenner ungdommene deres best </a:t>
            </a:r>
          </a:p>
        </p:txBody>
      </p:sp>
    </p:spTree>
    <p:extLst>
      <p:ext uri="{BB962C8B-B14F-4D97-AF65-F5344CB8AC3E}">
        <p14:creationId xmlns:p14="http://schemas.microsoft.com/office/powerpoint/2010/main" val="290325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8B2313-9460-15D8-AFD2-56D5789D0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4419600"/>
          </a:xfrm>
        </p:spPr>
        <p:txBody>
          <a:bodyPr>
            <a:normAutofit fontScale="77500" lnSpcReduction="2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Som elev har du rett til et trygt, godt og inkluderende skolemiljø som fremmer helse, trivsel og læring.</a:t>
            </a:r>
            <a:r>
              <a:rPr lang="nb-NO" dirty="0"/>
              <a:t> 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Det betyr at du har rett til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at andre elever og voksne snakker fint til deg og om deg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å bli behandlet med respekt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å få være med i lek og andre aktiviteter på skolen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å bli hørt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å få ha tingene dine i fred </a:t>
            </a:r>
          </a:p>
          <a:p>
            <a:r>
              <a:rPr lang="nb-NO" sz="1700" dirty="0">
                <a:latin typeface="Calibri" panose="020F0502020204030204" pitchFamily="34" charset="0"/>
                <a:cs typeface="Calibri" panose="020F0502020204030204" pitchFamily="34" charset="0"/>
              </a:rPr>
              <a:t>et skolemiljø som er rent og ryddig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Som elev har du plikt til å arbeide for et trygt, godt og inkluderende skolemiljø som fremmer helse, trivsel og læring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Det betyr at du skal vise god orden. 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holde det rent og ryddig rundt deg på skolen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møte presis på skolen og til undervisningen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ha med nødvendig utstyr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gjøre skolearbeidet ditt så godt du kan til rett tid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ta vare på skolens eiendom og utstyr</a:t>
            </a:r>
          </a:p>
          <a:p>
            <a:r>
              <a:rPr lang="nb-NO" sz="1500" dirty="0">
                <a:latin typeface="Calibri" panose="020F0502020204030204" pitchFamily="34" charset="0"/>
                <a:cs typeface="Calibri" panose="020F0502020204030204" pitchFamily="34" charset="0"/>
              </a:rPr>
              <a:t>følge reglene knyttet til bruk av digitalt utstyr og program i Regler for elever om bruk av digitalt utstyr, programvare og internett</a:t>
            </a:r>
          </a:p>
          <a:p>
            <a:pPr marL="0" indent="0">
              <a:buNone/>
            </a:pPr>
            <a:endParaRPr lang="nb-NO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54105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964</TotalTime>
  <Words>983</Words>
  <Application>Microsoft Office PowerPoint</Application>
  <PresentationFormat>Egendefinert</PresentationFormat>
  <Paragraphs>140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PPT_norsk</vt:lpstr>
      <vt:lpstr>PowerPoint-presentasjon</vt:lpstr>
      <vt:lpstr>SKOLEN VÅR</vt:lpstr>
      <vt:lpstr>                           Helsesykepleier</vt:lpstr>
      <vt:lpstr>Skolens ordensreglement:</vt:lpstr>
      <vt:lpstr>  Hva og hvordan arbeider vi</vt:lpstr>
      <vt:lpstr>Valgfag</vt:lpstr>
      <vt:lpstr>Samarbeid mellom hjem - skole:                   Ansvarsfordeling mellom hjem og skole                      Jfr. St. meld. 31  Departementet mener at skolens ansvar er dette:  </vt:lpstr>
      <vt:lpstr>PowerPoint-presentasjon</vt:lpstr>
      <vt:lpstr>PowerPoint-presentasjon</vt:lpstr>
      <vt:lpstr>PowerPoint-presentasjon</vt:lpstr>
      <vt:lpstr>Permisjon fra skolen</vt:lpstr>
      <vt:lpstr>Leksehjelp</vt:lpstr>
      <vt:lpstr> YMSE:</vt:lpstr>
      <vt:lpstr> Gleder oss til videre samarbeid med dere!</vt:lpstr>
    </vt:vector>
  </TitlesOfParts>
  <Company>Bergen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Kronhaug, Bente Irene</cp:lastModifiedBy>
  <cp:revision>43</cp:revision>
  <dcterms:created xsi:type="dcterms:W3CDTF">2016-01-27T10:13:08Z</dcterms:created>
  <dcterms:modified xsi:type="dcterms:W3CDTF">2023-05-04T15:38:18Z</dcterms:modified>
</cp:coreProperties>
</file>