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sldIdLst>
    <p:sldId id="263" r:id="rId2"/>
    <p:sldId id="289" r:id="rId3"/>
    <p:sldId id="262" r:id="rId4"/>
    <p:sldId id="288" r:id="rId5"/>
    <p:sldId id="297" r:id="rId6"/>
    <p:sldId id="266" r:id="rId7"/>
    <p:sldId id="284" r:id="rId8"/>
    <p:sldId id="293" r:id="rId9"/>
    <p:sldId id="282" r:id="rId10"/>
    <p:sldId id="292" r:id="rId11"/>
    <p:sldId id="272" r:id="rId12"/>
    <p:sldId id="256" r:id="rId13"/>
    <p:sldId id="294" r:id="rId14"/>
    <p:sldId id="257" r:id="rId15"/>
    <p:sldId id="258" r:id="rId16"/>
    <p:sldId id="287" r:id="rId17"/>
    <p:sldId id="281" r:id="rId18"/>
    <p:sldId id="273" r:id="rId19"/>
    <p:sldId id="259" r:id="rId20"/>
    <p:sldId id="261" r:id="rId21"/>
    <p:sldId id="285" r:id="rId22"/>
    <p:sldId id="264" r:id="rId23"/>
    <p:sldId id="291" r:id="rId24"/>
    <p:sldId id="283" r:id="rId25"/>
    <p:sldId id="275" r:id="rId26"/>
    <p:sldId id="278" r:id="rId27"/>
    <p:sldId id="290" r:id="rId28"/>
    <p:sldId id="271" r:id="rId29"/>
    <p:sldId id="27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if Munkelien" initials="LM" lastIdx="1" clrIdx="0">
    <p:extLst>
      <p:ext uri="{19B8F6BF-5375-455C-9EA6-DF929625EA0E}">
        <p15:presenceInfo xmlns:p15="http://schemas.microsoft.com/office/powerpoint/2012/main" userId="Leif Munkeli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5708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653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19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6292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1596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9383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0297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2310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2520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4377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365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897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Zo5dWWKSos?feature=oembed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0657F79-686E-4A96-BC69-64EF2A8E2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3781" y="0"/>
            <a:ext cx="9074727" cy="5188226"/>
          </a:xfr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E0968B1-139E-487C-8C0B-CB77864BDE35}"/>
              </a:ext>
            </a:extLst>
          </p:cNvPr>
          <p:cNvSpPr txBox="1"/>
          <p:nvPr/>
        </p:nvSpPr>
        <p:spPr>
          <a:xfrm flipH="1">
            <a:off x="2470867" y="5188226"/>
            <a:ext cx="7040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/>
              <a:t>En Organisasjon for alle  </a:t>
            </a:r>
          </a:p>
        </p:txBody>
      </p:sp>
    </p:spTree>
    <p:extLst>
      <p:ext uri="{BB962C8B-B14F-4D97-AF65-F5344CB8AC3E}">
        <p14:creationId xmlns:p14="http://schemas.microsoft.com/office/powerpoint/2010/main" val="271887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928ECD-47F7-4358-BE08-8ACE092E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 Vi opplever ofte </a:t>
            </a:r>
            <a:r>
              <a:rPr lang="nb-NO"/>
              <a:t>at offentlige/Helsevesenet</a:t>
            </a:r>
            <a:r>
              <a:rPr lang="nb-NO" dirty="0"/>
              <a:t>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3E0DA2-877E-47CC-B4E1-469B32C18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nb-NO" dirty="0"/>
              <a:t>Ikke tar mobbing seriøst nok</a:t>
            </a:r>
          </a:p>
          <a:p>
            <a:pPr algn="ctr"/>
            <a:r>
              <a:rPr lang="nb-NO" dirty="0"/>
              <a:t>Ser ikke senskader av mobbing</a:t>
            </a:r>
          </a:p>
          <a:p>
            <a:pPr marL="0" indent="0" algn="ctr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544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EF11AF-1AE1-4DBF-9399-E5113AED1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KONSEKVENSER AV MOBBING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B30A0D-5263-431A-AF77-1EFAECCC2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dirty="0"/>
              <a:t>Dårlig selvbilde</a:t>
            </a:r>
          </a:p>
          <a:p>
            <a:r>
              <a:rPr lang="nb-NO" dirty="0"/>
              <a:t>Dårlig selvfølelse </a:t>
            </a:r>
          </a:p>
          <a:p>
            <a:r>
              <a:rPr lang="nb-NO" dirty="0"/>
              <a:t>Lav selvtillit</a:t>
            </a:r>
          </a:p>
          <a:p>
            <a:r>
              <a:rPr lang="nb-NO" dirty="0"/>
              <a:t>Stoler ikke på mennesker</a:t>
            </a:r>
          </a:p>
          <a:p>
            <a:r>
              <a:rPr lang="nb-NO" dirty="0"/>
              <a:t>Depresjon</a:t>
            </a:r>
          </a:p>
          <a:p>
            <a:r>
              <a:rPr lang="nb-NO" dirty="0"/>
              <a:t>Angst</a:t>
            </a:r>
          </a:p>
          <a:p>
            <a:r>
              <a:rPr lang="nb-NO" dirty="0" err="1"/>
              <a:t>Extremt</a:t>
            </a:r>
            <a:r>
              <a:rPr lang="nb-NO" dirty="0"/>
              <a:t> sinne</a:t>
            </a:r>
          </a:p>
          <a:p>
            <a:r>
              <a:rPr lang="nb-NO" dirty="0"/>
              <a:t>PTSD</a:t>
            </a:r>
          </a:p>
          <a:p>
            <a:r>
              <a:rPr lang="nb-NO" dirty="0"/>
              <a:t>Selvskading </a:t>
            </a:r>
          </a:p>
          <a:p>
            <a:r>
              <a:rPr lang="nb-NO" dirty="0"/>
              <a:t>Rus/avhengighet </a:t>
            </a:r>
          </a:p>
          <a:p>
            <a:r>
              <a:rPr lang="nb-NO" dirty="0"/>
              <a:t>Drap</a:t>
            </a:r>
          </a:p>
          <a:p>
            <a:r>
              <a:rPr lang="nb-NO" dirty="0"/>
              <a:t>Selvmord </a:t>
            </a:r>
          </a:p>
        </p:txBody>
      </p:sp>
    </p:spTree>
    <p:extLst>
      <p:ext uri="{BB962C8B-B14F-4D97-AF65-F5344CB8AC3E}">
        <p14:creationId xmlns:p14="http://schemas.microsoft.com/office/powerpoint/2010/main" val="20047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10640F26-718B-447C-B2B0-F700DAC0C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771047E-3A0B-4811-8793-AC118245F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48053" y="115408"/>
            <a:ext cx="8072132" cy="1672729"/>
          </a:xfrm>
        </p:spPr>
        <p:txBody>
          <a:bodyPr>
            <a:normAutofit/>
          </a:bodyPr>
          <a:lstStyle/>
          <a:p>
            <a:r>
              <a:rPr lang="nb-NO" sz="9600" dirty="0">
                <a:solidFill>
                  <a:srgbClr val="FF0000"/>
                </a:solidFill>
              </a:rPr>
              <a:t>Selvskading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A6BDB84-B963-4480-AD77-1354874EB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8539" y="1664939"/>
            <a:ext cx="4775075" cy="55965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nb-NO" sz="4000" dirty="0">
                <a:solidFill>
                  <a:schemeClr val="bg1"/>
                </a:solidFill>
              </a:rPr>
              <a:t>Hva er det? </a:t>
            </a:r>
          </a:p>
        </p:txBody>
      </p:sp>
    </p:spTree>
    <p:extLst>
      <p:ext uri="{BB962C8B-B14F-4D97-AF65-F5344CB8AC3E}">
        <p14:creationId xmlns:p14="http://schemas.microsoft.com/office/powerpoint/2010/main" val="2045288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375E8E-FA80-D4ED-4E6F-35F73C10C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                       Hva er selvskading?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F2C18D-D744-1615-02B4-D47A2CFC4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Selvskading er også en form for rus.</a:t>
            </a:r>
          </a:p>
          <a:p>
            <a:r>
              <a:rPr lang="nb-NO" dirty="0"/>
              <a:t>Når man selvskader så produserer kroppen endorfiner, dopamin og adrenalin</a:t>
            </a:r>
          </a:p>
          <a:p>
            <a:r>
              <a:rPr lang="nb-NO" dirty="0"/>
              <a:t>Man kan/blir </a:t>
            </a:r>
            <a:r>
              <a:rPr lang="nb-NO" dirty="0" err="1"/>
              <a:t>avvhenging</a:t>
            </a:r>
            <a:r>
              <a:rPr lang="nb-NO" dirty="0"/>
              <a:t> av det.</a:t>
            </a:r>
          </a:p>
          <a:p>
            <a:r>
              <a:rPr lang="nb-NO" dirty="0"/>
              <a:t>Det kan være likevanskelig og slutte med som for eksempel alkohol eller andre rusmidler </a:t>
            </a:r>
          </a:p>
        </p:txBody>
      </p:sp>
    </p:spTree>
    <p:extLst>
      <p:ext uri="{BB962C8B-B14F-4D97-AF65-F5344CB8AC3E}">
        <p14:creationId xmlns:p14="http://schemas.microsoft.com/office/powerpoint/2010/main" val="3781399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C76E43-2F27-4424-A0D7-997843C06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4602"/>
            <a:ext cx="10515600" cy="5422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600" dirty="0"/>
              <a:t>- Kutting                                                                     </a:t>
            </a:r>
          </a:p>
          <a:p>
            <a:pPr marL="0" indent="0">
              <a:buNone/>
            </a:pPr>
            <a:r>
              <a:rPr lang="nb-NO" sz="2600" dirty="0"/>
              <a:t>- Spise for mye spise for lite </a:t>
            </a:r>
          </a:p>
          <a:p>
            <a:pPr marL="0" indent="0">
              <a:buNone/>
            </a:pPr>
            <a:r>
              <a:rPr lang="nb-NO" sz="2600" dirty="0"/>
              <a:t>- Overtrene </a:t>
            </a:r>
          </a:p>
          <a:p>
            <a:pPr marL="0" indent="0">
              <a:buNone/>
            </a:pPr>
            <a:r>
              <a:rPr lang="nb-NO" sz="2600" dirty="0"/>
              <a:t>- Brenne seg</a:t>
            </a:r>
          </a:p>
          <a:p>
            <a:pPr marL="0" indent="0">
              <a:buNone/>
            </a:pPr>
            <a:r>
              <a:rPr lang="nb-NO" sz="2600" dirty="0"/>
              <a:t>- Slå/sparke i vegger </a:t>
            </a:r>
            <a:r>
              <a:rPr lang="nb-NO" sz="2600" dirty="0" err="1"/>
              <a:t>osv</a:t>
            </a:r>
            <a:endParaRPr lang="nb-NO" sz="2600" dirty="0"/>
          </a:p>
          <a:p>
            <a:pPr marL="0" indent="0">
              <a:buNone/>
            </a:pPr>
            <a:r>
              <a:rPr lang="nb-NO" sz="2600" dirty="0"/>
              <a:t>- Plukke på sår</a:t>
            </a:r>
          </a:p>
          <a:p>
            <a:pPr marL="0" indent="0">
              <a:buNone/>
            </a:pPr>
            <a:r>
              <a:rPr lang="nb-NO" sz="2600" dirty="0"/>
              <a:t>- Bite seg selv </a:t>
            </a:r>
          </a:p>
          <a:p>
            <a:pPr marL="0" indent="0">
              <a:buNone/>
            </a:pPr>
            <a:r>
              <a:rPr lang="nb-NO" sz="2600" dirty="0"/>
              <a:t>- Klore seg selv </a:t>
            </a:r>
          </a:p>
          <a:p>
            <a:pPr marL="0" indent="0">
              <a:buNone/>
            </a:pPr>
            <a:r>
              <a:rPr lang="nb-NO" sz="2600" dirty="0"/>
              <a:t>- Rive av neglebånd eller negler </a:t>
            </a:r>
          </a:p>
          <a:p>
            <a:pPr marL="0" indent="0">
              <a:buNone/>
            </a:pPr>
            <a:r>
              <a:rPr lang="nb-NO" sz="2600" dirty="0"/>
              <a:t> - Gjennomhulle kroppen med objekter</a:t>
            </a:r>
          </a:p>
          <a:p>
            <a:pPr marL="0" indent="0">
              <a:buNone/>
            </a:pPr>
            <a:endParaRPr lang="nb-NO" sz="26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565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C5098B-B347-449C-8551-B2C8AF2ED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0718"/>
            <a:ext cx="10515600" cy="586624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b-NO" dirty="0"/>
              <a:t>- Bruke skadelige stoffer for utskylling eller klyster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b-NO" dirty="0"/>
              <a:t>- Dunke hode med harde flater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b-NO" dirty="0"/>
              <a:t>- Nappe hår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b-NO" dirty="0"/>
              <a:t>- Kvele eller slå seg selv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b-NO" dirty="0"/>
              <a:t>- Svelge etsende vesker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b-NO" dirty="0"/>
              <a:t>- Svelge barberblad bestikk ol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b-NO" dirty="0"/>
              <a:t>- Spise glass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b-NO" dirty="0"/>
              <a:t>- Grave seg til blods i munnhulen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b-NO" dirty="0"/>
              <a:t>- Helle etsende vesker i sår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b-NO" dirty="0"/>
              <a:t>- Kokende vann 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nb-NO" dirty="0"/>
              <a:t>Sex 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nb-NO" dirty="0"/>
              <a:t>Alkohol-piller-narkotiskestoffer</a:t>
            </a:r>
          </a:p>
        </p:txBody>
      </p:sp>
    </p:spTree>
    <p:extLst>
      <p:ext uri="{BB962C8B-B14F-4D97-AF65-F5344CB8AC3E}">
        <p14:creationId xmlns:p14="http://schemas.microsoft.com/office/powerpoint/2010/main" val="2760924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 på Internett 1" title="Coca Cola - Remove Labels (KindFeed)">
            <a:hlinkClick r:id="" action="ppaction://media"/>
            <a:extLst>
              <a:ext uri="{FF2B5EF4-FFF2-40B4-BE49-F238E27FC236}">
                <a16:creationId xmlns:a16="http://schemas.microsoft.com/office/drawing/2014/main" id="{1796E5D5-53C5-4455-8239-06CC1D19AD3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039600" cy="679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0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6260E5-85F6-420C-BE67-C534D3139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             Hvordan stoppe mobbing?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DF9674-201E-4D62-8A0B-336CB6A3A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Det starter med deg og meg. </a:t>
            </a:r>
          </a:p>
          <a:p>
            <a:r>
              <a:rPr lang="nb-NO" dirty="0"/>
              <a:t>Ikke være dømmende </a:t>
            </a:r>
          </a:p>
          <a:p>
            <a:r>
              <a:rPr lang="nb-NO" dirty="0"/>
              <a:t>Respektere at man er annerledes </a:t>
            </a:r>
          </a:p>
          <a:p>
            <a:r>
              <a:rPr lang="nb-NO" dirty="0"/>
              <a:t>Være inkluderende </a:t>
            </a:r>
          </a:p>
          <a:p>
            <a:r>
              <a:rPr lang="nb-NO" dirty="0"/>
              <a:t>Ser man at noe foregår? GRIP INN </a:t>
            </a:r>
          </a:p>
          <a:p>
            <a:r>
              <a:rPr lang="nb-NO" dirty="0"/>
              <a:t>Kan vi tolerere alle?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Vær deg selv og ikke hva andre vil du skal være </a:t>
            </a:r>
          </a:p>
          <a:p>
            <a:pPr marL="0" indent="0">
              <a:buNone/>
            </a:pPr>
            <a:r>
              <a:rPr lang="nb-NO" dirty="0"/>
              <a:t>Hva andre vil si…. Er 4 ord som </a:t>
            </a:r>
            <a:r>
              <a:rPr lang="nb-NO" dirty="0" err="1"/>
              <a:t>ødlegger</a:t>
            </a:r>
            <a:r>
              <a:rPr lang="nb-NO" dirty="0"/>
              <a:t> mange drømmer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147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98BBC34-4882-4C45-AF3A-A83BB599D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3467" y="1029885"/>
            <a:ext cx="10905066" cy="479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30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lassholder for innhold 15" descr="Et bilde som inneholder innendørs, person, sitter, bord&#10;&#10;Automatisk generert beskrivelse">
            <a:extLst>
              <a:ext uri="{FF2B5EF4-FFF2-40B4-BE49-F238E27FC236}">
                <a16:creationId xmlns:a16="http://schemas.microsoft.com/office/drawing/2014/main" id="{77DB61EC-7E0A-45DE-8879-08CE4241D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5" y="1879282"/>
            <a:ext cx="2587228" cy="3449638"/>
          </a:xfrm>
        </p:spPr>
      </p:pic>
      <p:pic>
        <p:nvPicPr>
          <p:cNvPr id="18" name="Bilde 17" descr="Et bilde som inneholder person, rød, mobil, holder&#10;&#10;Automatisk generert beskrivelse">
            <a:extLst>
              <a:ext uri="{FF2B5EF4-FFF2-40B4-BE49-F238E27FC236}">
                <a16:creationId xmlns:a16="http://schemas.microsoft.com/office/drawing/2014/main" id="{7E6EDE10-C535-4C39-8653-C299657CE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48" y="1879282"/>
            <a:ext cx="2587229" cy="3449638"/>
          </a:xfrm>
          <a:prstGeom prst="rect">
            <a:avLst/>
          </a:prstGeom>
        </p:spPr>
      </p:pic>
      <p:pic>
        <p:nvPicPr>
          <p:cNvPr id="4" name="Bilde 3" descr="Et bilde som inneholder innendørs, tatovering, bord, sitter&#10;&#10;Automatisk generert beskrivelse">
            <a:extLst>
              <a:ext uri="{FF2B5EF4-FFF2-40B4-BE49-F238E27FC236}">
                <a16:creationId xmlns:a16="http://schemas.microsoft.com/office/drawing/2014/main" id="{B004865D-609A-423E-B6DB-2930FF4FF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477" y="1879282"/>
            <a:ext cx="2587229" cy="3449638"/>
          </a:xfrm>
          <a:prstGeom prst="rect">
            <a:avLst/>
          </a:prstGeom>
        </p:spPr>
      </p:pic>
      <p:pic>
        <p:nvPicPr>
          <p:cNvPr id="6" name="Bilde 5" descr="Et bilde som inneholder tatovering, innendørs, sitter, bord&#10;&#10;Automatisk generert beskrivelse">
            <a:extLst>
              <a:ext uri="{FF2B5EF4-FFF2-40B4-BE49-F238E27FC236}">
                <a16:creationId xmlns:a16="http://schemas.microsoft.com/office/drawing/2014/main" id="{B505C582-E7A2-40ED-9F9D-A200C38AF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225" y="1869264"/>
            <a:ext cx="2867672" cy="34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4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135CDF-D6AB-408E-BC3C-83F932D2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Hvem er metalheads </a:t>
            </a:r>
            <a:r>
              <a:rPr lang="nb-NO" dirty="0" err="1"/>
              <a:t>against</a:t>
            </a:r>
            <a:r>
              <a:rPr lang="nb-NO" dirty="0"/>
              <a:t> </a:t>
            </a:r>
            <a:r>
              <a:rPr lang="nb-NO" dirty="0" err="1"/>
              <a:t>bullying</a:t>
            </a:r>
            <a:r>
              <a:rPr lang="nb-NO" dirty="0"/>
              <a:t>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8C0FC4-2928-4849-BE95-B51008450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Starter 2015 </a:t>
            </a:r>
          </a:p>
          <a:p>
            <a:r>
              <a:rPr lang="nb-NO" dirty="0"/>
              <a:t>Bruker og pårørende organisasjon </a:t>
            </a:r>
          </a:p>
          <a:p>
            <a:r>
              <a:rPr lang="nb-NO" dirty="0"/>
              <a:t>Et styre som består av 3 personer</a:t>
            </a:r>
          </a:p>
          <a:p>
            <a:r>
              <a:rPr lang="nb-NO" dirty="0" err="1"/>
              <a:t>Ca</a:t>
            </a:r>
            <a:r>
              <a:rPr lang="nb-NO" dirty="0"/>
              <a:t> 20 frivillige med egenerfaring innen mange områder </a:t>
            </a:r>
          </a:p>
          <a:p>
            <a:r>
              <a:rPr lang="nb-NO" dirty="0" err="1"/>
              <a:t>Ca</a:t>
            </a:r>
            <a:r>
              <a:rPr lang="nb-NO" dirty="0"/>
              <a:t> 20000 </a:t>
            </a:r>
            <a:r>
              <a:rPr lang="nb-NO" dirty="0" err="1"/>
              <a:t>følgere</a:t>
            </a:r>
            <a:r>
              <a:rPr lang="nb-NO" dirty="0"/>
              <a:t> på sosiale medier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859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tatovering, innendørs, sitter, svart&#10;&#10;Automatisk generert beskrivelse">
            <a:extLst>
              <a:ext uri="{FF2B5EF4-FFF2-40B4-BE49-F238E27FC236}">
                <a16:creationId xmlns:a16="http://schemas.microsoft.com/office/drawing/2014/main" id="{CACD64E4-C311-43CC-9F79-DCD78D494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5" y="47625"/>
            <a:ext cx="2489200" cy="3346450"/>
          </a:xfrm>
        </p:spPr>
      </p:pic>
      <p:pic>
        <p:nvPicPr>
          <p:cNvPr id="7" name="Bilde 6" descr="Et bilde som inneholder tatovering, innendørs, person, mann&#10;&#10;Automatisk generert beskrivelse">
            <a:extLst>
              <a:ext uri="{FF2B5EF4-FFF2-40B4-BE49-F238E27FC236}">
                <a16:creationId xmlns:a16="http://schemas.microsoft.com/office/drawing/2014/main" id="{E7CAB895-A0B7-4CDF-8686-F7E8F4725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25" y="47625"/>
            <a:ext cx="2489200" cy="3346450"/>
          </a:xfrm>
          <a:prstGeom prst="rect">
            <a:avLst/>
          </a:prstGeom>
        </p:spPr>
      </p:pic>
      <p:pic>
        <p:nvPicPr>
          <p:cNvPr id="8" name="Bilde 7" descr="Et bilde som inneholder innendørs, person, brett, tre&#10;&#10;Automatisk generert beskrivelse">
            <a:extLst>
              <a:ext uri="{FF2B5EF4-FFF2-40B4-BE49-F238E27FC236}">
                <a16:creationId xmlns:a16="http://schemas.microsoft.com/office/drawing/2014/main" id="{D49F5B45-901F-4A28-83D9-4462C75E6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25307" y="452747"/>
            <a:ext cx="3346450" cy="2487613"/>
          </a:xfrm>
          <a:prstGeom prst="rect">
            <a:avLst/>
          </a:prstGeom>
        </p:spPr>
      </p:pic>
      <p:pic>
        <p:nvPicPr>
          <p:cNvPr id="10" name="Bilde 9" descr="Et bilde som inneholder tatovering, bord, foto, mann&#10;&#10;Automatisk generert beskrivelse">
            <a:extLst>
              <a:ext uri="{FF2B5EF4-FFF2-40B4-BE49-F238E27FC236}">
                <a16:creationId xmlns:a16="http://schemas.microsoft.com/office/drawing/2014/main" id="{0CB61B36-A97F-4B8F-B5E7-A03CE78CD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025" y="47625"/>
            <a:ext cx="2487613" cy="3346450"/>
          </a:xfrm>
          <a:prstGeom prst="rect">
            <a:avLst/>
          </a:prstGeom>
        </p:spPr>
      </p:pic>
      <p:pic>
        <p:nvPicPr>
          <p:cNvPr id="12" name="Bilde 11" descr="Et bilde som inneholder person, innendørs, sitter, bord&#10;&#10;Automatisk generert beskrivelse">
            <a:extLst>
              <a:ext uri="{FF2B5EF4-FFF2-40B4-BE49-F238E27FC236}">
                <a16:creationId xmlns:a16="http://schemas.microsoft.com/office/drawing/2014/main" id="{8404F9E5-E042-4F68-BBCD-993E27812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97" y="3476625"/>
            <a:ext cx="2489200" cy="3346450"/>
          </a:xfrm>
          <a:prstGeom prst="rect">
            <a:avLst/>
          </a:prstGeom>
        </p:spPr>
      </p:pic>
      <p:pic>
        <p:nvPicPr>
          <p:cNvPr id="14" name="Bilde 13" descr="Et bilde som inneholder tatovering, person, innendørs, mann&#10;&#10;Automatisk generert beskrivelse">
            <a:extLst>
              <a:ext uri="{FF2B5EF4-FFF2-40B4-BE49-F238E27FC236}">
                <a16:creationId xmlns:a16="http://schemas.microsoft.com/office/drawing/2014/main" id="{BDA0822C-D411-443E-B7D7-6EC9F060FB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11" y="3476625"/>
            <a:ext cx="2487613" cy="3346450"/>
          </a:xfrm>
          <a:prstGeom prst="rect">
            <a:avLst/>
          </a:prstGeom>
        </p:spPr>
      </p:pic>
      <p:pic>
        <p:nvPicPr>
          <p:cNvPr id="16" name="Bilde 15" descr="Et bilde som inneholder person, mann, innendørs, stående&#10;&#10;Automatisk generert beskrivelse">
            <a:extLst>
              <a:ext uri="{FF2B5EF4-FFF2-40B4-BE49-F238E27FC236}">
                <a16:creationId xmlns:a16="http://schemas.microsoft.com/office/drawing/2014/main" id="{9426CA5C-3B11-425D-88A5-8BD4688BD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88" y="3463926"/>
            <a:ext cx="2489200" cy="3346450"/>
          </a:xfrm>
          <a:prstGeom prst="rect">
            <a:avLst/>
          </a:prstGeom>
        </p:spPr>
      </p:pic>
      <p:pic>
        <p:nvPicPr>
          <p:cNvPr id="18" name="Bilde 17" descr="Et bilde som inneholder tatovering, mann, blomst, har på seg&#10;&#10;Automatisk generert beskrivelse">
            <a:extLst>
              <a:ext uri="{FF2B5EF4-FFF2-40B4-BE49-F238E27FC236}">
                <a16:creationId xmlns:a16="http://schemas.microsoft.com/office/drawing/2014/main" id="{568E2B89-21CE-48A5-B12C-6135DEF237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169" y="3511550"/>
            <a:ext cx="2489200" cy="334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9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398A2F0C-6CB8-4994-921D-B0E7A7BA6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4200"/>
            <a:ext cx="10515600" cy="4351338"/>
          </a:xfrm>
        </p:spPr>
        <p:txBody>
          <a:bodyPr>
            <a:noAutofit/>
          </a:bodyPr>
          <a:lstStyle/>
          <a:p>
            <a:r>
              <a:rPr lang="nb-NO" dirty="0"/>
              <a:t>F</a:t>
            </a:r>
            <a:r>
              <a:rPr lang="nb-NO" b="0" i="0" dirty="0">
                <a:effectLst/>
              </a:rPr>
              <a:t>inner ut hvorfor du </a:t>
            </a:r>
            <a:r>
              <a:rPr lang="nb-NO" dirty="0"/>
              <a:t>oppfører deg dårlig mot andre?</a:t>
            </a:r>
            <a:endParaRPr lang="nb-NO" b="0" i="0" dirty="0">
              <a:effectLst/>
            </a:endParaRPr>
          </a:p>
          <a:p>
            <a:r>
              <a:rPr lang="nb-NO" dirty="0"/>
              <a:t>H</a:t>
            </a:r>
            <a:r>
              <a:rPr lang="nb-NO" b="0" i="0" dirty="0">
                <a:effectLst/>
              </a:rPr>
              <a:t>vorfor  bruker vi så mye energi på å ødelegge andre?</a:t>
            </a:r>
          </a:p>
          <a:p>
            <a:r>
              <a:rPr lang="nb-NO" dirty="0"/>
              <a:t>H</a:t>
            </a:r>
            <a:r>
              <a:rPr lang="nb-NO" b="0" i="0" dirty="0">
                <a:effectLst/>
              </a:rPr>
              <a:t>vorfor ikke konsentrere seg om seg selv? </a:t>
            </a:r>
          </a:p>
          <a:p>
            <a:r>
              <a:rPr lang="nb-NO" b="0" i="0" dirty="0">
                <a:effectLst/>
              </a:rPr>
              <a:t>Det er ikke for sent å bli et bedre menneske, et medmenneske</a:t>
            </a:r>
            <a:r>
              <a:rPr lang="nb-NO" dirty="0"/>
              <a:t>. </a:t>
            </a:r>
          </a:p>
          <a:p>
            <a:r>
              <a:rPr lang="nb-NO" b="0" i="0" dirty="0">
                <a:effectLst/>
              </a:rPr>
              <a:t>Si unnskyld, vis at du respekterer andre, </a:t>
            </a:r>
            <a:r>
              <a:rPr lang="nb-NO" dirty="0"/>
              <a:t>vis at du kan forandre deg </a:t>
            </a:r>
          </a:p>
          <a:p>
            <a:r>
              <a:rPr lang="nb-NO" dirty="0"/>
              <a:t>Ord og handlinger  kan </a:t>
            </a:r>
            <a:r>
              <a:rPr lang="nb-NO"/>
              <a:t>ta liv. </a:t>
            </a:r>
          </a:p>
          <a:p>
            <a:r>
              <a:rPr lang="nb-NO"/>
              <a:t>MOBBING </a:t>
            </a:r>
            <a:r>
              <a:rPr lang="nb-NO" dirty="0"/>
              <a:t>DREPER </a:t>
            </a:r>
          </a:p>
          <a:p>
            <a:pPr marL="0" indent="0">
              <a:buNone/>
            </a:pPr>
            <a:br>
              <a:rPr lang="nb-NO" dirty="0"/>
            </a:br>
            <a:endParaRPr lang="nb-NO" dirty="0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212DD6A4-142B-456A-BAFF-CE77B7529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4967"/>
            <a:ext cx="10515600" cy="627402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nb-NO" sz="4900" b="0" i="0" dirty="0">
                <a:effectLst/>
                <a:latin typeface="+mn-lt"/>
              </a:rPr>
              <a:t>Jeg håper at om du føler deg litt truffet tar noen runder med deg selv. </a:t>
            </a:r>
            <a:br>
              <a:rPr lang="nb-NO" sz="2400" b="0" i="0" dirty="0">
                <a:effectLst/>
                <a:latin typeface="Open Sans"/>
              </a:rPr>
            </a:br>
            <a:br>
              <a:rPr lang="nb-NO" sz="2400" b="0" i="0" dirty="0">
                <a:effectLst/>
                <a:latin typeface="Open Sans"/>
              </a:rPr>
            </a:b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0295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mat&#10;&#10;Automatisk generert beskrivelse">
            <a:extLst>
              <a:ext uri="{FF2B5EF4-FFF2-40B4-BE49-F238E27FC236}">
                <a16:creationId xmlns:a16="http://schemas.microsoft.com/office/drawing/2014/main" id="{15EF3FDB-8637-4AC7-AF6F-AABD26BE1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Living inside a box  (1)">
            <a:hlinkClick r:id="" action="ppaction://media"/>
            <a:extLst>
              <a:ext uri="{FF2B5EF4-FFF2-40B4-BE49-F238E27FC236}">
                <a16:creationId xmlns:a16="http://schemas.microsoft.com/office/drawing/2014/main" id="{4B36C24C-BF2C-4362-9850-5D38EADA5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582" y="5598561"/>
            <a:ext cx="866292" cy="86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5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1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91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748F55-38AD-4C51-A74F-51947FE7A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Støtt oss gjerne i kampen mot mobbing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CB98C2-03F6-4C1B-88E6-9F2FF89C3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8800" dirty="0"/>
              <a:t>      Vipps 97788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7609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F3C4E5-D12D-4807-BABD-61863046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Har du lyst til å stille spørsmål under foredraget? Men ikke vil si det høyt?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8737E6-2E3C-4119-93AB-51CE6B672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53691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8000" dirty="0"/>
              <a:t>Så kan du sende en </a:t>
            </a:r>
            <a:r>
              <a:rPr lang="nb-NO" sz="8000" dirty="0" err="1"/>
              <a:t>sms</a:t>
            </a:r>
            <a:r>
              <a:rPr lang="nb-NO" sz="8000" dirty="0"/>
              <a:t>. Tlf. mitt er 95 79 29 93  </a:t>
            </a:r>
          </a:p>
        </p:txBody>
      </p:sp>
    </p:spTree>
    <p:extLst>
      <p:ext uri="{BB962C8B-B14F-4D97-AF65-F5344CB8AC3E}">
        <p14:creationId xmlns:p14="http://schemas.microsoft.com/office/powerpoint/2010/main" val="3308429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EE4D30-E64D-4A8B-9D74-CD3FBC32F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Traume terapi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B47029-3F63-43DF-8FFC-8F2F8552A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dirty="0"/>
              <a:t>Thomas H </a:t>
            </a:r>
            <a:r>
              <a:rPr lang="nb-NO" dirty="0" err="1"/>
              <a:t>Loew</a:t>
            </a:r>
            <a:r>
              <a:rPr lang="nb-NO" dirty="0"/>
              <a:t>  &amp; Beate </a:t>
            </a:r>
            <a:r>
              <a:rPr lang="nb-NO" dirty="0" err="1"/>
              <a:t>Leinberger</a:t>
            </a:r>
            <a:r>
              <a:rPr lang="nb-NO" dirty="0"/>
              <a:t> </a:t>
            </a:r>
          </a:p>
          <a:p>
            <a:r>
              <a:rPr lang="nb-NO" dirty="0"/>
              <a:t>Kryss klappe </a:t>
            </a:r>
          </a:p>
          <a:p>
            <a:r>
              <a:rPr lang="nb-NO" dirty="0"/>
              <a:t>Vugge kroppen frem og tilbake </a:t>
            </a:r>
          </a:p>
          <a:p>
            <a:r>
              <a:rPr lang="nb-NO" dirty="0"/>
              <a:t>Bevege tærne </a:t>
            </a:r>
          </a:p>
          <a:p>
            <a:r>
              <a:rPr lang="nb-NO" dirty="0"/>
              <a:t>Bevege hode fra side til side </a:t>
            </a:r>
          </a:p>
          <a:p>
            <a:r>
              <a:rPr lang="nb-NO" dirty="0" err="1"/>
              <a:t>Lying</a:t>
            </a:r>
            <a:r>
              <a:rPr lang="nb-NO" dirty="0"/>
              <a:t> </a:t>
            </a:r>
            <a:r>
              <a:rPr lang="nb-NO" dirty="0" err="1"/>
              <a:t>eight</a:t>
            </a:r>
            <a:r>
              <a:rPr lang="nb-NO" dirty="0"/>
              <a:t>  hender/bein </a:t>
            </a:r>
          </a:p>
          <a:p>
            <a:r>
              <a:rPr lang="nb-NO" dirty="0" err="1"/>
              <a:t>Slow</a:t>
            </a:r>
            <a:r>
              <a:rPr lang="nb-NO" dirty="0"/>
              <a:t> </a:t>
            </a:r>
            <a:r>
              <a:rPr lang="nb-NO" dirty="0" err="1"/>
              <a:t>paced</a:t>
            </a:r>
            <a:r>
              <a:rPr lang="nb-NO" dirty="0"/>
              <a:t> </a:t>
            </a:r>
            <a:r>
              <a:rPr lang="nb-NO" dirty="0" err="1"/>
              <a:t>breathing</a:t>
            </a:r>
            <a:r>
              <a:rPr lang="nb-NO" dirty="0"/>
              <a:t> 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5" name="EA_Regentropfen_Atmung">
            <a:hlinkClick r:id="" action="ppaction://media"/>
            <a:extLst>
              <a:ext uri="{FF2B5EF4-FFF2-40B4-BE49-F238E27FC236}">
                <a16:creationId xmlns:a16="http://schemas.microsoft.com/office/drawing/2014/main" id="{7BF50F5F-2195-4C19-A1CF-EC1C95182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7523" y="62934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8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0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F62129F4-4459-463B-BA65-C53A9F1C6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36" y="534135"/>
            <a:ext cx="394152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1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85022FB-9995-454E-A0A6-E29344FCE7BC}"/>
              </a:ext>
            </a:extLst>
          </p:cNvPr>
          <p:cNvSpPr txBox="1"/>
          <p:nvPr/>
        </p:nvSpPr>
        <p:spPr>
          <a:xfrm>
            <a:off x="2199807" y="1843316"/>
            <a:ext cx="8548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Det er lov og ta seg en pause skulle dette bli for tøft for deg</a:t>
            </a:r>
            <a:r>
              <a:rPr lang="nb-NO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1460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person, innendørs, stående, mann&#10;&#10;Automatisk generert beskrivelse">
            <a:extLst>
              <a:ext uri="{FF2B5EF4-FFF2-40B4-BE49-F238E27FC236}">
                <a16:creationId xmlns:a16="http://schemas.microsoft.com/office/drawing/2014/main" id="{68B2BF5C-8EA2-4B93-B397-4C95CEDD9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5003"/>
          <a:stretch/>
        </p:blipFill>
        <p:spPr>
          <a:xfrm>
            <a:off x="2730500" y="409575"/>
            <a:ext cx="2625725" cy="2625725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5" name="Plassholder for innhold 4" descr="Et bilde som inneholder sitter, liten, foran, svart&#10;&#10;Automatisk generert beskrivelse">
            <a:extLst>
              <a:ext uri="{FF2B5EF4-FFF2-40B4-BE49-F238E27FC236}">
                <a16:creationId xmlns:a16="http://schemas.microsoft.com/office/drawing/2014/main" id="{A4DE348C-C06F-4EF5-85D1-B02791B2A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 r="4" b="15179"/>
          <a:stretch/>
        </p:blipFill>
        <p:spPr>
          <a:xfrm>
            <a:off x="10029825" y="409575"/>
            <a:ext cx="1798638" cy="179863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7" name="Bilde 6" descr="Et bilde som inneholder bygning, person, mann, holder&#10;&#10;Automatisk generert beskrivelse">
            <a:extLst>
              <a:ext uri="{FF2B5EF4-FFF2-40B4-BE49-F238E27FC236}">
                <a16:creationId xmlns:a16="http://schemas.microsoft.com/office/drawing/2014/main" id="{FC19ECF6-A77E-46FD-B5A3-50920BD5E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4999"/>
          <a:stretch/>
        </p:blipFill>
        <p:spPr>
          <a:xfrm>
            <a:off x="10029825" y="2290763"/>
            <a:ext cx="1798638" cy="179863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1" name="Bilde 10" descr="Et bilde som inneholder tatovering, person, mann, bord&#10;&#10;Automatisk generert beskrivelse">
            <a:extLst>
              <a:ext uri="{FF2B5EF4-FFF2-40B4-BE49-F238E27FC236}">
                <a16:creationId xmlns:a16="http://schemas.microsoft.com/office/drawing/2014/main" id="{F0A0ADBF-E43D-44DF-A027-29F59AE73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409575"/>
            <a:ext cx="2286000" cy="3074988"/>
          </a:xfrm>
          <a:prstGeom prst="rect">
            <a:avLst/>
          </a:prstGeom>
        </p:spPr>
      </p:pic>
      <p:pic>
        <p:nvPicPr>
          <p:cNvPr id="17" name="Bilde 16" descr="Et bilde som inneholder gjerde, utendørs, person, svart&#10;&#10;Automatisk generert beskrivelse">
            <a:extLst>
              <a:ext uri="{FF2B5EF4-FFF2-40B4-BE49-F238E27FC236}">
                <a16:creationId xmlns:a16="http://schemas.microsoft.com/office/drawing/2014/main" id="{DD604C63-A59A-49E9-AE4A-96E860A708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3119438"/>
            <a:ext cx="2625725" cy="3327400"/>
          </a:xfrm>
          <a:prstGeom prst="rect">
            <a:avLst/>
          </a:prstGeom>
        </p:spPr>
      </p:pic>
      <p:pic>
        <p:nvPicPr>
          <p:cNvPr id="21" name="Bilde 20" descr="Et bilde som inneholder bygning, murstein, person, utendørs&#10;&#10;Automatisk generert beskrivelse">
            <a:extLst>
              <a:ext uri="{FF2B5EF4-FFF2-40B4-BE49-F238E27FC236}">
                <a16:creationId xmlns:a16="http://schemas.microsoft.com/office/drawing/2014/main" id="{14AB1624-F678-405B-909A-85D1F4B706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3568700"/>
            <a:ext cx="2286000" cy="2878138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EB4E0655-CDA3-44FB-94D2-57EFC2F193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0363" y="863600"/>
            <a:ext cx="4589462" cy="50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60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Et bilde som inneholder utendørs, skilt, mann, kvinne&#10;&#10;Automatisk generert beskrivelse">
            <a:extLst>
              <a:ext uri="{FF2B5EF4-FFF2-40B4-BE49-F238E27FC236}">
                <a16:creationId xmlns:a16="http://schemas.microsoft.com/office/drawing/2014/main" id="{AB1D6DF8-E785-42C4-815E-4FA4A45C3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-2" b="-2"/>
          <a:stretch/>
        </p:blipFill>
        <p:spPr>
          <a:xfrm>
            <a:off x="581025" y="47625"/>
            <a:ext cx="4106863" cy="3444875"/>
          </a:xfrm>
          <a:prstGeom prst="rect">
            <a:avLst/>
          </a:prstGeom>
        </p:spPr>
      </p:pic>
      <p:pic>
        <p:nvPicPr>
          <p:cNvPr id="11" name="Bilde 10" descr="Et bilde som inneholder utendørs, bygning, gress, sitter&#10;&#10;Automatisk generert beskrivelse">
            <a:extLst>
              <a:ext uri="{FF2B5EF4-FFF2-40B4-BE49-F238E27FC236}">
                <a16:creationId xmlns:a16="http://schemas.microsoft.com/office/drawing/2014/main" id="{86EAEF02-06B9-4C51-B725-5263B7A592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r="4" b="4"/>
          <a:stretch/>
        </p:blipFill>
        <p:spPr>
          <a:xfrm>
            <a:off x="4770438" y="47625"/>
            <a:ext cx="4121150" cy="3444875"/>
          </a:xfrm>
          <a:prstGeom prst="rect">
            <a:avLst/>
          </a:prstGeom>
        </p:spPr>
      </p:pic>
      <p:pic>
        <p:nvPicPr>
          <p:cNvPr id="15" name="Bilde 14" descr="Et bilde som inneholder bord, innendørs, mann, sitter&#10;&#10;Automatisk generert beskrivelse">
            <a:extLst>
              <a:ext uri="{FF2B5EF4-FFF2-40B4-BE49-F238E27FC236}">
                <a16:creationId xmlns:a16="http://schemas.microsoft.com/office/drawing/2014/main" id="{C972B58C-AD2F-4AF5-9A23-8F7644EDCF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3" r="18314" b="3"/>
          <a:stretch/>
        </p:blipFill>
        <p:spPr>
          <a:xfrm>
            <a:off x="8975725" y="2325688"/>
            <a:ext cx="2633663" cy="2201863"/>
          </a:xfrm>
          <a:prstGeom prst="rect">
            <a:avLst/>
          </a:prstGeom>
        </p:spPr>
      </p:pic>
      <p:pic>
        <p:nvPicPr>
          <p:cNvPr id="9" name="Bilde 8" descr="Et bilde som inneholder gress, innendørs, bord, rom&#10;&#10;Automatisk generert beskrivelse">
            <a:extLst>
              <a:ext uri="{FF2B5EF4-FFF2-40B4-BE49-F238E27FC236}">
                <a16:creationId xmlns:a16="http://schemas.microsoft.com/office/drawing/2014/main" id="{0FC61716-39A2-4F71-9874-FFC84EC7E7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6" r="-3" b="3238"/>
          <a:stretch/>
        </p:blipFill>
        <p:spPr>
          <a:xfrm>
            <a:off x="581025" y="3575050"/>
            <a:ext cx="3871913" cy="3246438"/>
          </a:xfrm>
          <a:prstGeom prst="rect">
            <a:avLst/>
          </a:prstGeom>
        </p:spPr>
      </p:pic>
      <p:pic>
        <p:nvPicPr>
          <p:cNvPr id="5" name="Plassholder for innhold 4" descr="Et bilde som inneholder gress, utendørs, stein, fjell&#10;&#10;Automatisk generert beskrivelse">
            <a:extLst>
              <a:ext uri="{FF2B5EF4-FFF2-40B4-BE49-F238E27FC236}">
                <a16:creationId xmlns:a16="http://schemas.microsoft.com/office/drawing/2014/main" id="{B18C79E3-F375-4EA8-B0D6-13BAA6C25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" r="-1" b="31184"/>
          <a:stretch/>
        </p:blipFill>
        <p:spPr>
          <a:xfrm>
            <a:off x="8975725" y="47625"/>
            <a:ext cx="2633663" cy="2195513"/>
          </a:xfrm>
          <a:prstGeom prst="rect">
            <a:avLst/>
          </a:prstGeom>
        </p:spPr>
      </p:pic>
      <p:pic>
        <p:nvPicPr>
          <p:cNvPr id="7" name="Bilde 6" descr="Et bilde som inneholder gress, utendørs, telt, objekt&#10;&#10;Automatisk generert beskrivelse">
            <a:extLst>
              <a:ext uri="{FF2B5EF4-FFF2-40B4-BE49-F238E27FC236}">
                <a16:creationId xmlns:a16="http://schemas.microsoft.com/office/drawing/2014/main" id="{D4DDF7B6-86FB-47B5-809B-BB18DDF2AE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9" b="-3"/>
          <a:stretch/>
        </p:blipFill>
        <p:spPr>
          <a:xfrm>
            <a:off x="8975725" y="4610100"/>
            <a:ext cx="2633663" cy="2211388"/>
          </a:xfrm>
          <a:prstGeom prst="rect">
            <a:avLst/>
          </a:prstGeom>
        </p:spPr>
      </p:pic>
      <p:pic>
        <p:nvPicPr>
          <p:cNvPr id="19" name="Bilde 18" descr="Et bilde som inneholder utendørs, gress, bygning, stående&#10;&#10;Automatisk generert beskrivelse">
            <a:extLst>
              <a:ext uri="{FF2B5EF4-FFF2-40B4-BE49-F238E27FC236}">
                <a16:creationId xmlns:a16="http://schemas.microsoft.com/office/drawing/2014/main" id="{42C112E7-BAB7-4FD6-B7F6-9EFFE961A3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3575050"/>
            <a:ext cx="4357688" cy="324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DA91A9-D6D0-47D1-9F41-CF3C94CD3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771" y="268448"/>
            <a:ext cx="10515600" cy="1325563"/>
          </a:xfrm>
        </p:spPr>
        <p:txBody>
          <a:bodyPr/>
          <a:lstStyle/>
          <a:p>
            <a:pPr algn="ctr"/>
            <a:r>
              <a:rPr lang="nb-NO" dirty="0"/>
              <a:t>Grunnen til at vi har en skalle i logoen: </a:t>
            </a:r>
          </a:p>
        </p:txBody>
      </p:sp>
      <p:pic>
        <p:nvPicPr>
          <p:cNvPr id="9" name="Plassholder for innhold 8" descr="Et bilde som inneholder tekst, bok&#10;&#10;Automatisk generert beskrivelse">
            <a:extLst>
              <a:ext uri="{FF2B5EF4-FFF2-40B4-BE49-F238E27FC236}">
                <a16:creationId xmlns:a16="http://schemas.microsoft.com/office/drawing/2014/main" id="{4F708EB2-E08B-4E6A-AB96-F71450435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70" y="2375200"/>
            <a:ext cx="3716783" cy="2541800"/>
          </a:xfr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63C0E13D-CAC6-44A7-BEBD-473A923361A3}"/>
              </a:ext>
            </a:extLst>
          </p:cNvPr>
          <p:cNvSpPr txBox="1"/>
          <p:nvPr/>
        </p:nvSpPr>
        <p:spPr>
          <a:xfrm>
            <a:off x="3466729" y="1738062"/>
            <a:ext cx="4625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/>
              <a:t>Det er vanskelig og se om skallen er  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3C343A2-55C3-449A-B060-FEF1C56F0777}"/>
              </a:ext>
            </a:extLst>
          </p:cNvPr>
          <p:cNvSpPr txBox="1"/>
          <p:nvPr/>
        </p:nvSpPr>
        <p:spPr>
          <a:xfrm>
            <a:off x="905522" y="2663301"/>
            <a:ext cx="3222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b-NO" dirty="0"/>
              <a:t>Mann eller kvinne </a:t>
            </a:r>
          </a:p>
          <a:p>
            <a:pPr marL="285750" indent="-285750">
              <a:buFontTx/>
              <a:buChar char="-"/>
            </a:pPr>
            <a:r>
              <a:rPr lang="nb-NO" dirty="0" err="1"/>
              <a:t>Hetro</a:t>
            </a:r>
            <a:r>
              <a:rPr lang="nb-NO" dirty="0"/>
              <a:t> eller homo</a:t>
            </a:r>
          </a:p>
          <a:p>
            <a:pPr marL="285750" indent="-285750">
              <a:buFontTx/>
              <a:buChar char="-"/>
            </a:pPr>
            <a:r>
              <a:rPr lang="nb-NO" dirty="0"/>
              <a:t>trans</a:t>
            </a:r>
          </a:p>
          <a:p>
            <a:pPr marL="285750" indent="-285750">
              <a:buFontTx/>
              <a:buChar char="-"/>
            </a:pPr>
            <a:r>
              <a:rPr lang="nb-NO" dirty="0"/>
              <a:t>Svart eller hvit </a:t>
            </a:r>
          </a:p>
          <a:p>
            <a:pPr marL="285750" indent="-285750">
              <a:buFontTx/>
              <a:buChar char="-"/>
            </a:pPr>
            <a:r>
              <a:rPr lang="nb-NO" dirty="0"/>
              <a:t>Tykk eller tynn 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241146A-523F-4148-A528-825A46BFCE95}"/>
              </a:ext>
            </a:extLst>
          </p:cNvPr>
          <p:cNvSpPr txBox="1"/>
          <p:nvPr/>
        </p:nvSpPr>
        <p:spPr>
          <a:xfrm>
            <a:off x="8771307" y="2663302"/>
            <a:ext cx="3119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b-NO" dirty="0"/>
              <a:t>Fattig eller rik </a:t>
            </a:r>
          </a:p>
          <a:p>
            <a:pPr marL="285750" indent="-285750">
              <a:buFontTx/>
              <a:buChar char="-"/>
            </a:pPr>
            <a:r>
              <a:rPr lang="nb-NO" dirty="0"/>
              <a:t>Snill eller slem </a:t>
            </a:r>
          </a:p>
          <a:p>
            <a:pPr marL="285750" indent="-285750">
              <a:buFontTx/>
              <a:buChar char="-"/>
            </a:pPr>
            <a:r>
              <a:rPr lang="nb-NO" dirty="0"/>
              <a:t>Religiøs eller  </a:t>
            </a:r>
            <a:r>
              <a:rPr lang="nb-NO" dirty="0" err="1"/>
              <a:t>atheist</a:t>
            </a:r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 err="1"/>
              <a:t>Metalhue</a:t>
            </a:r>
            <a:r>
              <a:rPr lang="nb-NO" dirty="0"/>
              <a:t> eller ikke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43A226C-2E1C-44A1-A904-9096A605E253}"/>
              </a:ext>
            </a:extLst>
          </p:cNvPr>
          <p:cNvSpPr txBox="1"/>
          <p:nvPr/>
        </p:nvSpPr>
        <p:spPr>
          <a:xfrm>
            <a:off x="2813489" y="5379664"/>
            <a:ext cx="598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>
                <a:solidFill>
                  <a:srgbClr val="FF0000"/>
                </a:solidFill>
              </a:rPr>
              <a:t>Skallen minner oss på at vi alle er like </a:t>
            </a:r>
          </a:p>
        </p:txBody>
      </p:sp>
    </p:spTree>
    <p:extLst>
      <p:ext uri="{BB962C8B-B14F-4D97-AF65-F5344CB8AC3E}">
        <p14:creationId xmlns:p14="http://schemas.microsoft.com/office/powerpoint/2010/main" val="2719052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9D19EA-2859-4FEF-B563-96B33138F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Hvordan vi i MAB jobber og kan hjelpe?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00A0D58-350E-44D8-BF23-685F97524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nb-NO" dirty="0"/>
          </a:p>
          <a:p>
            <a:r>
              <a:rPr lang="nb-NO" dirty="0"/>
              <a:t>Arrangerer </a:t>
            </a:r>
            <a:r>
              <a:rPr lang="nb-NO" dirty="0" err="1"/>
              <a:t>Prettier</a:t>
            </a:r>
            <a:r>
              <a:rPr lang="nb-NO" dirty="0"/>
              <a:t> </a:t>
            </a:r>
            <a:r>
              <a:rPr lang="nb-NO" dirty="0" err="1"/>
              <a:t>scars</a:t>
            </a:r>
            <a:r>
              <a:rPr lang="nb-NO" dirty="0"/>
              <a:t> </a:t>
            </a:r>
          </a:p>
          <a:p>
            <a:r>
              <a:rPr lang="nb-NO" dirty="0"/>
              <a:t>Arrangerer seminarer/fagdag mot mobbing </a:t>
            </a:r>
          </a:p>
          <a:p>
            <a:r>
              <a:rPr lang="nb-NO" dirty="0"/>
              <a:t>Jobber med å få til en offisiell verdensdag mot mobbing 20 sept.</a:t>
            </a:r>
          </a:p>
          <a:p>
            <a:r>
              <a:rPr lang="nb-NO" dirty="0"/>
              <a:t>Bistå i møter med f.eks.  skole, </a:t>
            </a:r>
            <a:r>
              <a:rPr lang="nb-NO" dirty="0" err="1"/>
              <a:t>bup</a:t>
            </a:r>
            <a:r>
              <a:rPr lang="nb-NO" dirty="0"/>
              <a:t>. barnevern. advokat, lege, </a:t>
            </a:r>
            <a:r>
              <a:rPr lang="nb-NO" dirty="0" err="1"/>
              <a:t>dps</a:t>
            </a:r>
            <a:r>
              <a:rPr lang="nb-NO" dirty="0"/>
              <a:t>  osv. </a:t>
            </a:r>
          </a:p>
          <a:p>
            <a:r>
              <a:rPr lang="nb-NO" dirty="0"/>
              <a:t>Antimobbe magasin online en gang i mnd.</a:t>
            </a:r>
          </a:p>
          <a:p>
            <a:r>
              <a:rPr lang="nb-NO" dirty="0"/>
              <a:t>Henvise til «eksperter» personer med egenerfaring.</a:t>
            </a:r>
          </a:p>
          <a:p>
            <a:r>
              <a:rPr lang="nb-NO" dirty="0"/>
              <a:t>Ta med personer ut på f.eks. </a:t>
            </a:r>
            <a:r>
              <a:rPr lang="nb-NO" dirty="0" err="1"/>
              <a:t>kafè</a:t>
            </a:r>
            <a:r>
              <a:rPr lang="nb-NO" dirty="0"/>
              <a:t>, middag festivaler.</a:t>
            </a:r>
          </a:p>
          <a:p>
            <a:r>
              <a:rPr lang="nb-NO" dirty="0"/>
              <a:t>Bygge opp selvbilde/selvtillit</a:t>
            </a:r>
          </a:p>
          <a:p>
            <a:r>
              <a:rPr lang="nb-NO" dirty="0"/>
              <a:t>Har en pårørendegruppe av mobbing  første og foreløpig eneste i Norge </a:t>
            </a:r>
          </a:p>
          <a:p>
            <a:r>
              <a:rPr lang="nb-NO" dirty="0"/>
              <a:t>Snakk med oss om mobbing </a:t>
            </a:r>
            <a:r>
              <a:rPr lang="nb-NO" dirty="0" err="1"/>
              <a:t>popup</a:t>
            </a:r>
            <a:r>
              <a:rPr lang="nb-NO" dirty="0"/>
              <a:t> turne 2023</a:t>
            </a:r>
          </a:p>
          <a:p>
            <a:r>
              <a:rPr lang="nb-NO" dirty="0"/>
              <a:t>1-1 samtaler </a:t>
            </a:r>
          </a:p>
          <a:p>
            <a:r>
              <a:rPr lang="nb-NO" dirty="0"/>
              <a:t>Være et med menneske. </a:t>
            </a:r>
          </a:p>
          <a:p>
            <a:pPr marL="0" indent="0">
              <a:buNone/>
            </a:pPr>
            <a:r>
              <a:rPr lang="nb-NO" dirty="0"/>
              <a:t>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4180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B690EE-B993-DDA4-34C3-C013B8289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Hvor foregår Mobbing 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2FC37D-72B1-D1EA-191B-263948632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Det kan forekomme hjemme.</a:t>
            </a:r>
          </a:p>
          <a:p>
            <a:r>
              <a:rPr lang="nb-NO" dirty="0"/>
              <a:t>Det kan forekomme på nett.</a:t>
            </a:r>
          </a:p>
          <a:p>
            <a:r>
              <a:rPr lang="nb-NO" dirty="0"/>
              <a:t>Det kan forekomme på skolen.</a:t>
            </a:r>
          </a:p>
          <a:p>
            <a:r>
              <a:rPr lang="nb-NO" dirty="0"/>
              <a:t>Det kan forekomme på arbeidsplassen. </a:t>
            </a:r>
          </a:p>
          <a:p>
            <a:r>
              <a:rPr lang="nb-NO" dirty="0"/>
              <a:t>Det kan forekomme på fritiden.</a:t>
            </a:r>
          </a:p>
          <a:p>
            <a:r>
              <a:rPr lang="nb-NO" dirty="0"/>
              <a:t>Det og mobbe seg selv.</a:t>
            </a:r>
          </a:p>
        </p:txBody>
      </p:sp>
    </p:spTree>
    <p:extLst>
      <p:ext uri="{BB962C8B-B14F-4D97-AF65-F5344CB8AC3E}">
        <p14:creationId xmlns:p14="http://schemas.microsoft.com/office/powerpoint/2010/main" val="12393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F7A294-A1A3-4EA0-91D3-B7336AEBA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Noen eksempler på mobbing.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1F96AE-2003-4D41-B5FB-96D2CD8E4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Å bli baksnakket</a:t>
            </a:r>
          </a:p>
          <a:p>
            <a:pPr marL="0" indent="0">
              <a:buNone/>
            </a:pPr>
            <a:r>
              <a:rPr lang="nb-NO" dirty="0"/>
              <a:t>Å få spredt et rykte om seg</a:t>
            </a:r>
          </a:p>
          <a:p>
            <a:pPr marL="0" indent="0">
              <a:buNone/>
            </a:pPr>
            <a:r>
              <a:rPr lang="nb-NO" dirty="0"/>
              <a:t>Å bli holdt utenfor </a:t>
            </a:r>
          </a:p>
          <a:p>
            <a:pPr marL="0" indent="0">
              <a:buNone/>
            </a:pPr>
            <a:r>
              <a:rPr lang="nb-NO" dirty="0"/>
              <a:t>Å bli kalt noe stygt eller få en stygg kommentar </a:t>
            </a:r>
          </a:p>
          <a:p>
            <a:pPr marL="0" indent="0">
              <a:buNone/>
            </a:pPr>
            <a:r>
              <a:rPr lang="nb-NO" dirty="0"/>
              <a:t>Å bli slått, dytta eller andre fysiske ting </a:t>
            </a:r>
          </a:p>
          <a:p>
            <a:pPr marL="0" indent="0">
              <a:buNone/>
            </a:pPr>
            <a:r>
              <a:rPr lang="nb-NO" dirty="0"/>
              <a:t>Å få sekken sin, eller noe annet man eier kastet rundt.</a:t>
            </a:r>
          </a:p>
          <a:p>
            <a:pPr marL="0" indent="0">
              <a:buNone/>
            </a:pPr>
            <a:r>
              <a:rPr lang="nb-NO" dirty="0"/>
              <a:t>Å bli utelukket på sosiale medier </a:t>
            </a:r>
          </a:p>
          <a:p>
            <a:pPr marL="0" indent="0">
              <a:buNone/>
            </a:pPr>
            <a:r>
              <a:rPr lang="nb-NO" dirty="0"/>
              <a:t>Å sende anonyme meldinger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60139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AC0C3F-CCC3-4940-B6DE-7787F761C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Hva er det som gjør at vi mobber andre?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4B6F60-8E7B-4718-8FF6-935EFD585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973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Blitt mobbet selv?</a:t>
            </a:r>
          </a:p>
          <a:p>
            <a:pPr marL="0" indent="0">
              <a:buNone/>
            </a:pPr>
            <a:r>
              <a:rPr lang="nb-NO" dirty="0"/>
              <a:t>Tilhørighet?</a:t>
            </a:r>
          </a:p>
          <a:p>
            <a:pPr marL="0" indent="0">
              <a:buNone/>
            </a:pPr>
            <a:r>
              <a:rPr lang="nb-NO" dirty="0"/>
              <a:t>Følelse av «Makt/kontroll»?</a:t>
            </a:r>
          </a:p>
          <a:p>
            <a:pPr marL="0" indent="0">
              <a:buNone/>
            </a:pPr>
            <a:r>
              <a:rPr lang="nb-NO" dirty="0"/>
              <a:t>Press?</a:t>
            </a:r>
          </a:p>
          <a:p>
            <a:pPr marL="0" indent="0">
              <a:buNone/>
            </a:pPr>
            <a:r>
              <a:rPr lang="nb-NO" dirty="0"/>
              <a:t>Redsel/usikkerhet? </a:t>
            </a:r>
          </a:p>
          <a:p>
            <a:pPr marL="0" indent="0">
              <a:buNone/>
            </a:pPr>
            <a:r>
              <a:rPr lang="nb-NO" dirty="0"/>
              <a:t>Sjalusi?</a:t>
            </a:r>
          </a:p>
          <a:p>
            <a:pPr marL="0" indent="0">
              <a:buNone/>
            </a:pPr>
            <a:r>
              <a:rPr lang="nb-NO" dirty="0"/>
              <a:t>Gjengmentalitet? (</a:t>
            </a:r>
            <a:r>
              <a:rPr lang="nb-NO" sz="2000" dirty="0"/>
              <a:t>Anerkjennelse</a:t>
            </a:r>
            <a:r>
              <a:rPr lang="nb-NO" dirty="0"/>
              <a:t>)</a:t>
            </a:r>
          </a:p>
          <a:p>
            <a:pPr marL="0" indent="0">
              <a:buNone/>
            </a:pPr>
            <a:r>
              <a:rPr lang="nb-NO" dirty="0"/>
              <a:t>Dårlig selvbilde/selvfølelse?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F44EA420-4877-4D85-9F6B-C05DFEFDD3F7}"/>
              </a:ext>
            </a:extLst>
          </p:cNvPr>
          <p:cNvSpPr txBox="1">
            <a:spLocks/>
          </p:cNvSpPr>
          <p:nvPr/>
        </p:nvSpPr>
        <p:spPr>
          <a:xfrm>
            <a:off x="6027938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Kommer fra et hjem preget av </a:t>
            </a:r>
            <a:r>
              <a:rPr lang="nb-NO" dirty="0" err="1"/>
              <a:t>F.eks</a:t>
            </a:r>
            <a:r>
              <a:rPr lang="nb-NO" dirty="0"/>
              <a:t>:</a:t>
            </a:r>
          </a:p>
          <a:p>
            <a:pPr>
              <a:buFontTx/>
              <a:buChar char="-"/>
            </a:pPr>
            <a:r>
              <a:rPr lang="nb-NO" sz="2400" dirty="0"/>
              <a:t>Vold</a:t>
            </a:r>
          </a:p>
          <a:p>
            <a:pPr>
              <a:buFontTx/>
              <a:buChar char="-"/>
            </a:pPr>
            <a:r>
              <a:rPr lang="nb-NO" sz="2400" dirty="0"/>
              <a:t>Rus/avhengighet</a:t>
            </a:r>
          </a:p>
          <a:p>
            <a:pPr>
              <a:buFontTx/>
              <a:buChar char="-"/>
            </a:pPr>
            <a:r>
              <a:rPr lang="nb-NO" sz="2400" dirty="0"/>
              <a:t>Sykdom </a:t>
            </a:r>
          </a:p>
          <a:p>
            <a:pPr>
              <a:buFontTx/>
              <a:buChar char="-"/>
            </a:pPr>
            <a:r>
              <a:rPr lang="nb-NO" sz="2400" dirty="0"/>
              <a:t>God/dårlig økonomi</a:t>
            </a:r>
          </a:p>
          <a:p>
            <a:pPr>
              <a:buFontTx/>
              <a:buChar char="-"/>
            </a:pPr>
            <a:r>
              <a:rPr lang="nb-NO" sz="2400" dirty="0"/>
              <a:t>Overgrep</a:t>
            </a:r>
          </a:p>
          <a:p>
            <a:pPr>
              <a:buFontTx/>
              <a:buChar char="-"/>
            </a:pPr>
            <a:r>
              <a:rPr lang="nb-NO" sz="2400" dirty="0"/>
              <a:t>Psykisk mishandling</a:t>
            </a:r>
          </a:p>
          <a:p>
            <a:pPr>
              <a:buFontTx/>
              <a:buChar char="-"/>
            </a:pPr>
            <a:r>
              <a:rPr lang="nb-NO" sz="2400" dirty="0"/>
              <a:t>Skilte foreldre </a:t>
            </a:r>
          </a:p>
          <a:p>
            <a:pPr>
              <a:buFontTx/>
              <a:buChar char="-"/>
            </a:pPr>
            <a:r>
              <a:rPr lang="nb-NO" sz="2400" dirty="0"/>
              <a:t>Fraværende foreldre/foresatte </a:t>
            </a:r>
          </a:p>
          <a:p>
            <a:pPr>
              <a:buFontTx/>
              <a:buChar char="-"/>
            </a:pPr>
            <a:endParaRPr lang="nb-NO" sz="2400" dirty="0"/>
          </a:p>
          <a:p>
            <a:pPr>
              <a:buFontTx/>
              <a:buChar char="-"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62294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D2F06F-3981-49CD-94F2-F587278E6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45101"/>
          </a:xfrm>
        </p:spPr>
        <p:txBody>
          <a:bodyPr/>
          <a:lstStyle/>
          <a:p>
            <a:pPr algn="ctr"/>
            <a:r>
              <a:rPr lang="nb-NO" dirty="0">
                <a:cs typeface="Calibri Light"/>
              </a:rPr>
              <a:t>Hva snakker vi med barn/unge/vennene våre om?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idx="1"/>
          </p:nvPr>
        </p:nvSpPr>
        <p:spPr>
          <a:xfrm>
            <a:off x="75501" y="2060087"/>
            <a:ext cx="12054979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cs typeface="Calibri"/>
              </a:rPr>
              <a:t>Er vi </a:t>
            </a:r>
            <a:r>
              <a:rPr lang="en-US" dirty="0" err="1">
                <a:cs typeface="Calibri"/>
              </a:rPr>
              <a:t>oppmerksomme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på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hva</a:t>
            </a:r>
            <a:r>
              <a:rPr lang="en-US" dirty="0">
                <a:cs typeface="Calibri"/>
              </a:rPr>
              <a:t> vi </a:t>
            </a:r>
            <a:r>
              <a:rPr lang="en-US" dirty="0" err="1">
                <a:cs typeface="Calibri"/>
              </a:rPr>
              <a:t>sier</a:t>
            </a:r>
            <a:r>
              <a:rPr lang="en-US" dirty="0">
                <a:cs typeface="Calibri"/>
              </a:rPr>
              <a:t>? </a:t>
            </a:r>
          </a:p>
          <a:p>
            <a:r>
              <a:rPr lang="en-US" dirty="0" err="1">
                <a:cs typeface="Calibri"/>
              </a:rPr>
              <a:t>Hvordan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oppfører</a:t>
            </a:r>
            <a:r>
              <a:rPr lang="en-US" dirty="0">
                <a:cs typeface="Calibri"/>
              </a:rPr>
              <a:t> vi </a:t>
            </a:r>
            <a:r>
              <a:rPr lang="en-US" dirty="0" err="1">
                <a:cs typeface="Calibri"/>
              </a:rPr>
              <a:t>oss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på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sosiale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medier</a:t>
            </a:r>
            <a:r>
              <a:rPr lang="en-US" dirty="0">
                <a:cs typeface="Calibri"/>
              </a:rPr>
              <a:t>?</a:t>
            </a:r>
          </a:p>
          <a:p>
            <a:r>
              <a:rPr lang="en-US" dirty="0" err="1">
                <a:cs typeface="Calibri"/>
              </a:rPr>
              <a:t>Hva</a:t>
            </a:r>
            <a:r>
              <a:rPr lang="en-US" dirty="0">
                <a:cs typeface="Calibri"/>
              </a:rPr>
              <a:t> sies </a:t>
            </a:r>
            <a:r>
              <a:rPr lang="en-US" dirty="0" err="1">
                <a:cs typeface="Calibri"/>
              </a:rPr>
              <a:t>videre</a:t>
            </a:r>
            <a:r>
              <a:rPr lang="en-US" dirty="0">
                <a:cs typeface="Calibri"/>
              </a:rPr>
              <a:t>? </a:t>
            </a:r>
          </a:p>
          <a:p>
            <a:r>
              <a:rPr lang="en-US" dirty="0" err="1">
                <a:cs typeface="Calibri"/>
              </a:rPr>
              <a:t>Hva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får</a:t>
            </a:r>
            <a:r>
              <a:rPr lang="en-US" dirty="0">
                <a:cs typeface="Calibri"/>
              </a:rPr>
              <a:t> barn/</a:t>
            </a:r>
            <a:r>
              <a:rPr lang="en-US" dirty="0" err="1">
                <a:cs typeface="Calibri"/>
              </a:rPr>
              <a:t>unge</a:t>
            </a:r>
            <a:r>
              <a:rPr lang="en-US" dirty="0">
                <a:cs typeface="Calibri"/>
              </a:rPr>
              <a:t>/</a:t>
            </a:r>
            <a:r>
              <a:rPr lang="en-US" dirty="0" err="1">
                <a:cs typeface="Calibri"/>
              </a:rPr>
              <a:t>venner</a:t>
            </a:r>
            <a:r>
              <a:rPr lang="en-US" dirty="0">
                <a:cs typeface="Calibri"/>
              </a:rPr>
              <a:t> med seg?</a:t>
            </a:r>
            <a:r>
              <a:rPr lang="nb-NO" dirty="0">
                <a:cs typeface="Calibri"/>
              </a:rPr>
              <a:t> </a:t>
            </a:r>
          </a:p>
          <a:p>
            <a:r>
              <a:rPr lang="nb-NO" dirty="0">
                <a:cs typeface="Calibri"/>
              </a:rPr>
              <a:t>Mobbing i dag er ikke på samme måte nå som før, </a:t>
            </a:r>
            <a:r>
              <a:rPr lang="nb-NO" dirty="0" err="1">
                <a:cs typeface="Calibri"/>
              </a:rPr>
              <a:t>pga</a:t>
            </a:r>
            <a:r>
              <a:rPr lang="nb-NO" dirty="0">
                <a:cs typeface="Calibri"/>
              </a:rPr>
              <a:t> sosiale medier</a:t>
            </a:r>
          </a:p>
          <a:p>
            <a:r>
              <a:rPr lang="nb-NO" dirty="0"/>
              <a:t>Sjekk barnas sosiale medier.</a:t>
            </a:r>
          </a:p>
          <a:p>
            <a:r>
              <a:rPr lang="nb-NO" dirty="0"/>
              <a:t>Hva er greit og ikke greit på sosiale medier, snakk om det  </a:t>
            </a:r>
          </a:p>
          <a:p>
            <a:r>
              <a:rPr lang="nb-NO" dirty="0"/>
              <a:t>Det er anbefalt aldersgrense </a:t>
            </a:r>
            <a:r>
              <a:rPr lang="nb-NO"/>
              <a:t>12 år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 </a:t>
            </a:r>
          </a:p>
          <a:p>
            <a:endParaRPr lang="nb-NO" sz="2000" dirty="0"/>
          </a:p>
          <a:p>
            <a:endParaRPr lang="nb-NO" sz="2000" dirty="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39AF0CE-5DF6-4F81-962E-F73F0A0F6E09}"/>
              </a:ext>
            </a:extLst>
          </p:cNvPr>
          <p:cNvSpPr txBox="1"/>
          <p:nvPr/>
        </p:nvSpPr>
        <p:spPr>
          <a:xfrm>
            <a:off x="343517" y="386642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b-NO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19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E4FB65-5338-40F7-BC18-A8B29E186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Hva gjør man hvis man oppdager/blir mobbet?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A62AC1A-FAA7-455F-9741-0CEB357CEB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600" dirty="0"/>
              <a:t>Barnehage/skole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C3319A0-1AAF-49A4-87A2-209B2E833C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Forteller en venn </a:t>
            </a:r>
          </a:p>
          <a:p>
            <a:r>
              <a:rPr lang="nb-NO" dirty="0"/>
              <a:t>Forteller til foreldre/foresatte</a:t>
            </a:r>
          </a:p>
          <a:p>
            <a:r>
              <a:rPr lang="nb-NO" dirty="0"/>
              <a:t>Opprette 9 a sak</a:t>
            </a:r>
          </a:p>
          <a:p>
            <a:r>
              <a:rPr lang="nb-NO" dirty="0"/>
              <a:t>Forteller til en lærer</a:t>
            </a:r>
          </a:p>
          <a:p>
            <a:r>
              <a:rPr lang="nb-NO" dirty="0"/>
              <a:t>Forteller til helsesøster</a:t>
            </a:r>
          </a:p>
          <a:p>
            <a:r>
              <a:rPr lang="nb-NO" dirty="0"/>
              <a:t>Forteller til en voksen du stoler på</a:t>
            </a:r>
          </a:p>
          <a:p>
            <a:r>
              <a:rPr lang="nb-NO" dirty="0"/>
              <a:t>Sykemelding  </a:t>
            </a:r>
          </a:p>
          <a:p>
            <a:r>
              <a:rPr lang="nb-NO" dirty="0"/>
              <a:t>Tar kontakt med MAB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B683E0D-F326-48F9-903D-B6B5C0EEB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600" dirty="0"/>
              <a:t>Arbeidslivet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0E35661-5295-4852-86B8-5928E63A2CA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Arbeidsgiver </a:t>
            </a:r>
          </a:p>
          <a:p>
            <a:r>
              <a:rPr lang="nb-NO" dirty="0"/>
              <a:t>Kollegaer</a:t>
            </a:r>
          </a:p>
          <a:p>
            <a:r>
              <a:rPr lang="nb-NO" dirty="0"/>
              <a:t>Ledelsen </a:t>
            </a:r>
          </a:p>
          <a:p>
            <a:r>
              <a:rPr lang="nb-NO" dirty="0"/>
              <a:t>Verneombud </a:t>
            </a:r>
          </a:p>
          <a:p>
            <a:r>
              <a:rPr lang="nb-NO" dirty="0"/>
              <a:t>Tillitsvalgte</a:t>
            </a:r>
          </a:p>
          <a:p>
            <a:r>
              <a:rPr lang="nb-NO" dirty="0"/>
              <a:t>Bedriftshelsetjenesten/fastlege</a:t>
            </a:r>
          </a:p>
          <a:p>
            <a:r>
              <a:rPr lang="nb-NO" dirty="0"/>
              <a:t>Sykemelding </a:t>
            </a:r>
          </a:p>
          <a:p>
            <a:r>
              <a:rPr lang="nb-NO" dirty="0"/>
              <a:t>Arbeidstilsynet/fagforbundet </a:t>
            </a:r>
          </a:p>
          <a:p>
            <a:r>
              <a:rPr lang="nb-NO" dirty="0"/>
              <a:t>Tar kontakt med MAB </a:t>
            </a:r>
          </a:p>
        </p:txBody>
      </p:sp>
    </p:spTree>
    <p:extLst>
      <p:ext uri="{BB962C8B-B14F-4D97-AF65-F5344CB8AC3E}">
        <p14:creationId xmlns:p14="http://schemas.microsoft.com/office/powerpoint/2010/main" val="245893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86648</TotalTime>
  <Words>941</Words>
  <Application>Microsoft Office PowerPoint</Application>
  <PresentationFormat>Widescreen</PresentationFormat>
  <Paragraphs>182</Paragraphs>
  <Slides>29</Slides>
  <Notes>0</Notes>
  <HiddenSlides>0</HiddenSlides>
  <MMClips>3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Open Sans</vt:lpstr>
      <vt:lpstr>Office Theme</vt:lpstr>
      <vt:lpstr>PowerPoint-presentasjon</vt:lpstr>
      <vt:lpstr>Hvem er metalheads against bullying?</vt:lpstr>
      <vt:lpstr>Grunnen til at vi har en skalle i logoen: </vt:lpstr>
      <vt:lpstr>Hvordan vi i MAB jobber og kan hjelpe? </vt:lpstr>
      <vt:lpstr>Hvor foregår Mobbing ?</vt:lpstr>
      <vt:lpstr>Noen eksempler på mobbing.</vt:lpstr>
      <vt:lpstr>Hva er det som gjør at vi mobber andre?</vt:lpstr>
      <vt:lpstr>Hva snakker vi med barn/unge/vennene våre om?</vt:lpstr>
      <vt:lpstr>Hva gjør man hvis man oppdager/blir mobbet?</vt:lpstr>
      <vt:lpstr> Vi opplever ofte at offentlige/Helsevesenet:</vt:lpstr>
      <vt:lpstr>KONSEKVENSER AV MOBBING </vt:lpstr>
      <vt:lpstr>Selvskading </vt:lpstr>
      <vt:lpstr>                       Hva er selvskading?</vt:lpstr>
      <vt:lpstr>PowerPoint-presentasjon</vt:lpstr>
      <vt:lpstr>PowerPoint-presentasjon</vt:lpstr>
      <vt:lpstr>PowerPoint-presentasjon</vt:lpstr>
      <vt:lpstr>             Hvordan stoppe mobbing? </vt:lpstr>
      <vt:lpstr>PowerPoint-presentasjon</vt:lpstr>
      <vt:lpstr>PowerPoint-presentasjon</vt:lpstr>
      <vt:lpstr>PowerPoint-presentasjon</vt:lpstr>
      <vt:lpstr>Jeg håper at om du føler deg litt truffet tar noen runder med deg selv.   </vt:lpstr>
      <vt:lpstr>PowerPoint-presentasjon</vt:lpstr>
      <vt:lpstr>Støtt oss gjerne i kampen mot mobbing </vt:lpstr>
      <vt:lpstr>Har du lyst til å stille spørsmål under foredraget? Men ikke vil si det høyt? </vt:lpstr>
      <vt:lpstr>Traume terapi 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Leif Munkelien</dc:creator>
  <cp:lastModifiedBy>Leif Munkelien</cp:lastModifiedBy>
  <cp:revision>151</cp:revision>
  <dcterms:created xsi:type="dcterms:W3CDTF">2020-02-10T14:14:17Z</dcterms:created>
  <dcterms:modified xsi:type="dcterms:W3CDTF">2023-02-26T10:32:01Z</dcterms:modified>
</cp:coreProperties>
</file>