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 id="2147483799" r:id="rId2"/>
  </p:sldMasterIdLst>
  <p:notesMasterIdLst>
    <p:notesMasterId r:id="rId21"/>
  </p:notesMasterIdLst>
  <p:sldIdLst>
    <p:sldId id="256" r:id="rId3"/>
    <p:sldId id="257" r:id="rId4"/>
    <p:sldId id="258" r:id="rId5"/>
    <p:sldId id="1395" r:id="rId6"/>
    <p:sldId id="1393" r:id="rId7"/>
    <p:sldId id="1396" r:id="rId8"/>
    <p:sldId id="268" r:id="rId9"/>
    <p:sldId id="1374" r:id="rId10"/>
    <p:sldId id="1021" r:id="rId11"/>
    <p:sldId id="1022" r:id="rId12"/>
    <p:sldId id="260" r:id="rId13"/>
    <p:sldId id="301" r:id="rId14"/>
    <p:sldId id="300" r:id="rId15"/>
    <p:sldId id="259" r:id="rId16"/>
    <p:sldId id="261" r:id="rId17"/>
    <p:sldId id="264" r:id="rId18"/>
    <p:sldId id="263" r:id="rId19"/>
    <p:sldId id="1397" r:id="rId20"/>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0" autoAdjust="0"/>
    <p:restoredTop sz="94660"/>
  </p:normalViewPr>
  <p:slideViewPr>
    <p:cSldViewPr snapToGrid="0">
      <p:cViewPr varScale="1">
        <p:scale>
          <a:sx n="67" d="100"/>
          <a:sy n="67" d="100"/>
        </p:scale>
        <p:origin x="6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avno.sharepoint.com/sites/1200/Felles/06.%20Fagutvikling/07.%20IPS/IPS%20Tjenester/IPS%20Bergen/Tverretatlig%20ledergruppe/Desember%202022/status%20mars%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vno.sharepoint.com/sites/1200/Felles/06.%20Fagutvikling/07.%20IPS/IPS%20Tjenester/IPS%20Bergen/Divisjonsledelse%20april%202023/status%20mars%20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k1"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'Ark1'!$C$233</c:f>
              <c:strCache>
                <c:ptCount val="1"/>
                <c:pt idx="0">
                  <c:v>IPS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'Ark1'!$D$231:$F$232</c:f>
              <c:strCache>
                <c:ptCount val="3"/>
                <c:pt idx="0">
                  <c:v>Jobb</c:v>
                </c:pt>
                <c:pt idx="1">
                  <c:v>skole</c:v>
                </c:pt>
                <c:pt idx="2">
                  <c:v>Tiltak NAV</c:v>
                </c:pt>
              </c:strCache>
            </c:strRef>
          </c:cat>
          <c:val>
            <c:numRef>
              <c:f>'Ark1'!$D$233:$F$233</c:f>
              <c:numCache>
                <c:formatCode>0%</c:formatCode>
                <c:ptCount val="3"/>
                <c:pt idx="0">
                  <c:v>0.39</c:v>
                </c:pt>
                <c:pt idx="1">
                  <c:v>0.09</c:v>
                </c:pt>
                <c:pt idx="2">
                  <c:v>0.18</c:v>
                </c:pt>
              </c:numCache>
            </c:numRef>
          </c:val>
          <c:extLst>
            <c:ext xmlns:c16="http://schemas.microsoft.com/office/drawing/2014/chart" uri="{C3380CC4-5D6E-409C-BE32-E72D297353CC}">
              <c16:uniqueId val="{00000000-6FA1-4555-B099-893AD6012517}"/>
            </c:ext>
          </c:extLst>
        </c:ser>
        <c:ser>
          <c:idx val="1"/>
          <c:order val="1"/>
          <c:tx>
            <c:strRef>
              <c:f>'Ark1'!$C$234</c:f>
              <c:strCache>
                <c:ptCount val="1"/>
                <c:pt idx="0">
                  <c:v>IPS ung</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nb-N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'Ark1'!$D$231:$F$232</c:f>
              <c:strCache>
                <c:ptCount val="3"/>
                <c:pt idx="0">
                  <c:v>Jobb</c:v>
                </c:pt>
                <c:pt idx="1">
                  <c:v>skole</c:v>
                </c:pt>
                <c:pt idx="2">
                  <c:v>Tiltak NAV</c:v>
                </c:pt>
              </c:strCache>
            </c:strRef>
          </c:cat>
          <c:val>
            <c:numRef>
              <c:f>'Ark1'!$D$234:$F$234</c:f>
              <c:numCache>
                <c:formatCode>0%</c:formatCode>
                <c:ptCount val="3"/>
                <c:pt idx="0">
                  <c:v>0.26</c:v>
                </c:pt>
                <c:pt idx="1">
                  <c:v>0.26</c:v>
                </c:pt>
                <c:pt idx="2">
                  <c:v>0.35</c:v>
                </c:pt>
              </c:numCache>
            </c:numRef>
          </c:val>
          <c:extLst>
            <c:ext xmlns:c16="http://schemas.microsoft.com/office/drawing/2014/chart" uri="{C3380CC4-5D6E-409C-BE32-E72D297353CC}">
              <c16:uniqueId val="{00000001-6FA1-4555-B099-893AD6012517}"/>
            </c:ext>
          </c:extLst>
        </c:ser>
        <c:dLbls>
          <c:dLblPos val="inEnd"/>
          <c:showLegendKey val="0"/>
          <c:showVal val="1"/>
          <c:showCatName val="0"/>
          <c:showSerName val="0"/>
          <c:showPercent val="0"/>
          <c:showBubbleSize val="0"/>
        </c:dLbls>
        <c:gapWidth val="65"/>
        <c:axId val="819395872"/>
        <c:axId val="819402112"/>
      </c:barChart>
      <c:catAx>
        <c:axId val="81939587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nb-NO"/>
          </a:p>
        </c:txPr>
        <c:crossAx val="819402112"/>
        <c:crosses val="autoZero"/>
        <c:auto val="1"/>
        <c:lblAlgn val="ctr"/>
        <c:lblOffset val="100"/>
        <c:noMultiLvlLbl val="0"/>
      </c:catAx>
      <c:valAx>
        <c:axId val="8194021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1939587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'[status mars 2022.xlsx]Ark1'!$B$39</c:f>
              <c:strCache>
                <c:ptCount val="1"/>
                <c:pt idx="0">
                  <c:v>jobb</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[1]Ark1!$C$38:$G$38</c:f>
              <c:numCache>
                <c:formatCode>General</c:formatCode>
                <c:ptCount val="5"/>
                <c:pt idx="0">
                  <c:v>2019</c:v>
                </c:pt>
                <c:pt idx="1">
                  <c:v>2020</c:v>
                </c:pt>
                <c:pt idx="2">
                  <c:v>2021</c:v>
                </c:pt>
                <c:pt idx="3">
                  <c:v>2022</c:v>
                </c:pt>
                <c:pt idx="4">
                  <c:v>2023</c:v>
                </c:pt>
              </c:numCache>
            </c:numRef>
          </c:cat>
          <c:val>
            <c:numRef>
              <c:f>[1]Ark1!$C$39:$G$39</c:f>
              <c:numCache>
                <c:formatCode>0%</c:formatCode>
                <c:ptCount val="5"/>
                <c:pt idx="0">
                  <c:v>0.22</c:v>
                </c:pt>
                <c:pt idx="1">
                  <c:v>0.25</c:v>
                </c:pt>
                <c:pt idx="2">
                  <c:v>0.34</c:v>
                </c:pt>
                <c:pt idx="3">
                  <c:v>0.39</c:v>
                </c:pt>
                <c:pt idx="4">
                  <c:v>0.47</c:v>
                </c:pt>
              </c:numCache>
            </c:numRef>
          </c:val>
          <c:extLst>
            <c:ext xmlns:c16="http://schemas.microsoft.com/office/drawing/2014/chart" uri="{C3380CC4-5D6E-409C-BE32-E72D297353CC}">
              <c16:uniqueId val="{00000000-9E5D-49F9-A694-DBD0BF183D02}"/>
            </c:ext>
          </c:extLst>
        </c:ser>
        <c:ser>
          <c:idx val="1"/>
          <c:order val="1"/>
          <c:tx>
            <c:strRef>
              <c:f>'[status mars 2022.xlsx]Ark1'!$B$40</c:f>
              <c:strCache>
                <c:ptCount val="1"/>
                <c:pt idx="0">
                  <c:v>skole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nb-N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[1]Ark1!$C$38:$G$38</c:f>
              <c:numCache>
                <c:formatCode>General</c:formatCode>
                <c:ptCount val="5"/>
                <c:pt idx="0">
                  <c:v>2019</c:v>
                </c:pt>
                <c:pt idx="1">
                  <c:v>2020</c:v>
                </c:pt>
                <c:pt idx="2">
                  <c:v>2021</c:v>
                </c:pt>
                <c:pt idx="3">
                  <c:v>2022</c:v>
                </c:pt>
                <c:pt idx="4">
                  <c:v>2023</c:v>
                </c:pt>
              </c:numCache>
            </c:numRef>
          </c:cat>
          <c:val>
            <c:numRef>
              <c:f>[1]Ark1!$C$40:$G$40</c:f>
              <c:numCache>
                <c:formatCode>0%</c:formatCode>
                <c:ptCount val="5"/>
                <c:pt idx="0">
                  <c:v>0.03</c:v>
                </c:pt>
                <c:pt idx="1">
                  <c:v>7.0000000000000007E-2</c:v>
                </c:pt>
                <c:pt idx="2">
                  <c:v>0.08</c:v>
                </c:pt>
                <c:pt idx="3">
                  <c:v>0.09</c:v>
                </c:pt>
                <c:pt idx="4">
                  <c:v>0.03</c:v>
                </c:pt>
              </c:numCache>
            </c:numRef>
          </c:val>
          <c:extLst>
            <c:ext xmlns:c16="http://schemas.microsoft.com/office/drawing/2014/chart" uri="{C3380CC4-5D6E-409C-BE32-E72D297353CC}">
              <c16:uniqueId val="{00000001-9E5D-49F9-A694-DBD0BF183D02}"/>
            </c:ext>
          </c:extLst>
        </c:ser>
        <c:dLbls>
          <c:dLblPos val="ctr"/>
          <c:showLegendKey val="0"/>
          <c:showVal val="1"/>
          <c:showCatName val="0"/>
          <c:showSerName val="0"/>
          <c:showPercent val="0"/>
          <c:showBubbleSize val="0"/>
        </c:dLbls>
        <c:gapWidth val="79"/>
        <c:overlap val="100"/>
        <c:axId val="1004604928"/>
        <c:axId val="146071456"/>
      </c:barChart>
      <c:catAx>
        <c:axId val="10046049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nb-NO"/>
          </a:p>
        </c:txPr>
        <c:crossAx val="146071456"/>
        <c:crosses val="autoZero"/>
        <c:auto val="1"/>
        <c:lblAlgn val="ctr"/>
        <c:lblOffset val="100"/>
        <c:noMultiLvlLbl val="0"/>
      </c:catAx>
      <c:valAx>
        <c:axId val="146071456"/>
        <c:scaling>
          <c:orientation val="minMax"/>
        </c:scaling>
        <c:delete val="1"/>
        <c:axPos val="l"/>
        <c:numFmt formatCode="0%" sourceLinked="1"/>
        <c:majorTickMark val="none"/>
        <c:minorTickMark val="none"/>
        <c:tickLblPos val="nextTo"/>
        <c:crossAx val="100460492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'Ark1'!$B$33</c:f>
              <c:strCache>
                <c:ptCount val="1"/>
                <c:pt idx="0">
                  <c:v>IPS ung</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4F9-4420-AD98-A32B6594CE3D}"/>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4F9-4420-AD98-A32B6594CE3D}"/>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4F9-4420-AD98-A32B6594CE3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'Ark1'!$C$32:$E$32</c:f>
              <c:strCache>
                <c:ptCount val="3"/>
                <c:pt idx="0">
                  <c:v>Arbeid</c:v>
                </c:pt>
                <c:pt idx="1">
                  <c:v>Utdanning</c:v>
                </c:pt>
                <c:pt idx="2">
                  <c:v>Annet</c:v>
                </c:pt>
              </c:strCache>
            </c:strRef>
          </c:cat>
          <c:val>
            <c:numRef>
              <c:f>'Ark1'!$C$33:$E$33</c:f>
              <c:numCache>
                <c:formatCode>0%</c:formatCode>
                <c:ptCount val="3"/>
                <c:pt idx="0">
                  <c:v>0.34</c:v>
                </c:pt>
                <c:pt idx="1">
                  <c:v>0.34</c:v>
                </c:pt>
                <c:pt idx="2">
                  <c:v>0.32</c:v>
                </c:pt>
              </c:numCache>
            </c:numRef>
          </c:val>
          <c:extLst>
            <c:ext xmlns:c16="http://schemas.microsoft.com/office/drawing/2014/chart" uri="{C3380CC4-5D6E-409C-BE32-E72D297353CC}">
              <c16:uniqueId val="{00000006-14F9-4420-AD98-A32B6594CE3D}"/>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b-NO"/>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'Ark1'!$B$31</c:f>
              <c:strCache>
                <c:ptCount val="1"/>
                <c:pt idx="0">
                  <c:v>IPS </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0E-4345-B0DF-1380C6E8B70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0E-4345-B0DF-1380C6E8B70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0E-4345-B0DF-1380C6E8B70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'Ark1'!$C$30:$E$30</c:f>
              <c:strCache>
                <c:ptCount val="3"/>
                <c:pt idx="0">
                  <c:v>Arbeid</c:v>
                </c:pt>
                <c:pt idx="1">
                  <c:v>Utdanning</c:v>
                </c:pt>
                <c:pt idx="2">
                  <c:v>Annet</c:v>
                </c:pt>
              </c:strCache>
            </c:strRef>
          </c:cat>
          <c:val>
            <c:numRef>
              <c:f>'Ark1'!$C$31:$E$31</c:f>
              <c:numCache>
                <c:formatCode>0%</c:formatCode>
                <c:ptCount val="3"/>
                <c:pt idx="0">
                  <c:v>0.46</c:v>
                </c:pt>
                <c:pt idx="1">
                  <c:v>0.04</c:v>
                </c:pt>
                <c:pt idx="2">
                  <c:v>0.5</c:v>
                </c:pt>
              </c:numCache>
            </c:numRef>
          </c:val>
          <c:extLst>
            <c:ext xmlns:c16="http://schemas.microsoft.com/office/drawing/2014/chart" uri="{C3380CC4-5D6E-409C-BE32-E72D297353CC}">
              <c16:uniqueId val="{00000006-050E-4345-B0DF-1380C6E8B70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3CCB4-FC50-4F17-930E-958928EEB96C}" type="datetimeFigureOut">
              <a:rPr lang="nb-NO" smtClean="0"/>
              <a:t>31.10.2023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5025B9-F5BD-4E1A-A422-6CD89EC7E828}" type="slidenum">
              <a:rPr lang="nb-NO" smtClean="0"/>
              <a:t>‹#›</a:t>
            </a:fld>
            <a:endParaRPr lang="nb-NO"/>
          </a:p>
        </p:txBody>
      </p:sp>
    </p:spTree>
    <p:extLst>
      <p:ext uri="{BB962C8B-B14F-4D97-AF65-F5344CB8AC3E}">
        <p14:creationId xmlns:p14="http://schemas.microsoft.com/office/powerpoint/2010/main" val="138322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71B4BBF-70B9-8047-B02F-2484F1EA6A40}" type="slidenum">
              <a:rPr lang="nb-NO" smtClean="0"/>
              <a:t>12</a:t>
            </a:fld>
            <a:endParaRPr lang="nb-NO"/>
          </a:p>
        </p:txBody>
      </p:sp>
    </p:spTree>
    <p:extLst>
      <p:ext uri="{BB962C8B-B14F-4D97-AF65-F5344CB8AC3E}">
        <p14:creationId xmlns:p14="http://schemas.microsoft.com/office/powerpoint/2010/main" val="138400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Annet: </a:t>
            </a:r>
          </a:p>
          <a:p>
            <a:r>
              <a:rPr lang="nb-NO" dirty="0"/>
              <a:t>Ung 8 </a:t>
            </a:r>
            <a:r>
              <a:rPr lang="nb-NO" b="1" dirty="0"/>
              <a:t>flyttet</a:t>
            </a:r>
            <a:r>
              <a:rPr lang="nb-NO" dirty="0"/>
              <a:t> 5 </a:t>
            </a:r>
            <a:r>
              <a:rPr lang="nb-NO" dirty="0" err="1"/>
              <a:t>pga</a:t>
            </a:r>
            <a:r>
              <a:rPr lang="nb-NO" dirty="0"/>
              <a:t> sykdom, 2 til andre tiltak 1 på uføretrygd og </a:t>
            </a:r>
          </a:p>
          <a:p>
            <a:r>
              <a:rPr lang="nb-NO" dirty="0"/>
              <a:t>IPS: 17 </a:t>
            </a:r>
            <a:r>
              <a:rPr lang="nb-NO" b="1" dirty="0"/>
              <a:t>til andre tiltak</a:t>
            </a:r>
            <a:r>
              <a:rPr lang="nb-NO" dirty="0"/>
              <a:t>, 16 </a:t>
            </a:r>
            <a:r>
              <a:rPr lang="nb-NO" dirty="0" err="1"/>
              <a:t>pga</a:t>
            </a:r>
            <a:r>
              <a:rPr lang="nb-NO" dirty="0"/>
              <a:t> sykdom 9 </a:t>
            </a:r>
            <a:r>
              <a:rPr lang="nb-NO" dirty="0" err="1"/>
              <a:t>pga</a:t>
            </a:r>
            <a:r>
              <a:rPr lang="nb-NO" dirty="0"/>
              <a:t> flytting/perm</a:t>
            </a:r>
          </a:p>
          <a:p>
            <a:endParaRPr lang="nb-NO" dirty="0"/>
          </a:p>
          <a:p>
            <a:r>
              <a:rPr lang="nb-NO" sz="1800" b="0" i="0" u="none" strike="noStrike" dirty="0">
                <a:solidFill>
                  <a:srgbClr val="000000"/>
                </a:solidFill>
                <a:effectLst/>
                <a:latin typeface="Calibri" panose="020F0502020204030204" pitchFamily="34" charset="0"/>
              </a:rPr>
              <a:t>IPS </a:t>
            </a:r>
            <a:r>
              <a:rPr lang="nb-NO" dirty="0"/>
              <a:t> </a:t>
            </a:r>
          </a:p>
          <a:p>
            <a:r>
              <a:rPr lang="nb-NO" sz="1800" b="0" i="0" u="none" strike="noStrike" dirty="0">
                <a:solidFill>
                  <a:srgbClr val="000000"/>
                </a:solidFill>
                <a:effectLst/>
                <a:latin typeface="Calibri" panose="020F0502020204030204" pitchFamily="34" charset="0"/>
              </a:rPr>
              <a:t>Jobb </a:t>
            </a:r>
            <a:r>
              <a:rPr lang="nb-NO" dirty="0"/>
              <a:t> </a:t>
            </a:r>
            <a:r>
              <a:rPr lang="nb-NO" sz="1800" b="0" i="0" u="none" strike="noStrike" dirty="0">
                <a:solidFill>
                  <a:srgbClr val="000000"/>
                </a:solidFill>
                <a:effectLst/>
                <a:latin typeface="Calibri" panose="020F0502020204030204" pitchFamily="34" charset="0"/>
              </a:rPr>
              <a:t>skole</a:t>
            </a:r>
            <a:r>
              <a:rPr lang="nb-NO" dirty="0"/>
              <a:t> </a:t>
            </a:r>
          </a:p>
          <a:p>
            <a:r>
              <a:rPr lang="nb-NO" sz="1800" b="0" i="0" u="none" strike="noStrike" dirty="0">
                <a:solidFill>
                  <a:srgbClr val="000000"/>
                </a:solidFill>
                <a:effectLst/>
                <a:latin typeface="Calibri" panose="020F0502020204030204" pitchFamily="34" charset="0"/>
              </a:rPr>
              <a:t>Bergen kommune</a:t>
            </a:r>
            <a:r>
              <a:rPr lang="nb-NO" dirty="0"/>
              <a:t> </a:t>
            </a:r>
            <a:r>
              <a:rPr lang="nb-NO" sz="1800" b="0" i="0" u="none" strike="noStrike" dirty="0">
                <a:solidFill>
                  <a:srgbClr val="000000"/>
                </a:solidFill>
                <a:effectLst/>
                <a:latin typeface="Calibri" panose="020F0502020204030204" pitchFamily="34" charset="0"/>
              </a:rPr>
              <a:t>58 %</a:t>
            </a:r>
            <a:r>
              <a:rPr lang="nb-NO" dirty="0"/>
              <a:t> </a:t>
            </a:r>
            <a:r>
              <a:rPr lang="nb-NO" sz="1800" b="0" i="0" u="none" strike="noStrike" dirty="0">
                <a:solidFill>
                  <a:srgbClr val="000000"/>
                </a:solidFill>
                <a:effectLst/>
                <a:latin typeface="Calibri" panose="020F0502020204030204" pitchFamily="34" charset="0"/>
              </a:rPr>
              <a:t>4 %</a:t>
            </a:r>
            <a:r>
              <a:rPr lang="nb-NO" dirty="0"/>
              <a:t> </a:t>
            </a:r>
            <a:r>
              <a:rPr lang="nb-NO" sz="1800" b="0" i="0" u="none" strike="noStrike" dirty="0" err="1">
                <a:solidFill>
                  <a:srgbClr val="000000"/>
                </a:solidFill>
                <a:effectLst/>
                <a:latin typeface="Calibri" panose="020F0502020204030204" pitchFamily="34" charset="0"/>
              </a:rPr>
              <a:t>Betanien</a:t>
            </a:r>
            <a:r>
              <a:rPr lang="nb-NO" sz="1800" b="0" i="0" u="none" strike="noStrike" dirty="0">
                <a:solidFill>
                  <a:srgbClr val="000000"/>
                </a:solidFill>
                <a:effectLst/>
                <a:latin typeface="Calibri" panose="020F0502020204030204" pitchFamily="34" charset="0"/>
              </a:rPr>
              <a:t> DPS</a:t>
            </a:r>
            <a:r>
              <a:rPr lang="nb-NO" dirty="0"/>
              <a:t> </a:t>
            </a:r>
            <a:r>
              <a:rPr lang="nb-NO" sz="1800" b="0" i="0" u="none" strike="noStrike" dirty="0">
                <a:solidFill>
                  <a:srgbClr val="000000"/>
                </a:solidFill>
                <a:effectLst/>
                <a:latin typeface="Calibri" panose="020F0502020204030204" pitchFamily="34" charset="0"/>
              </a:rPr>
              <a:t>0 %</a:t>
            </a:r>
            <a:r>
              <a:rPr lang="nb-NO" dirty="0"/>
              <a:t> </a:t>
            </a:r>
            <a:r>
              <a:rPr lang="nb-NO" sz="1800" b="0" i="0" u="none" strike="noStrike" dirty="0">
                <a:solidFill>
                  <a:srgbClr val="000000"/>
                </a:solidFill>
                <a:effectLst/>
                <a:latin typeface="Calibri" panose="020F0502020204030204" pitchFamily="34" charset="0"/>
              </a:rPr>
              <a:t>Bjørgvin DPS</a:t>
            </a:r>
            <a:r>
              <a:rPr lang="nb-NO" dirty="0"/>
              <a:t> </a:t>
            </a:r>
            <a:r>
              <a:rPr lang="nb-NO" sz="1800" b="0" i="0" u="none" strike="noStrike" dirty="0">
                <a:solidFill>
                  <a:srgbClr val="000000"/>
                </a:solidFill>
                <a:effectLst/>
                <a:latin typeface="Calibri" panose="020F0502020204030204" pitchFamily="34" charset="0"/>
              </a:rPr>
              <a:t>75 %</a:t>
            </a:r>
            <a:r>
              <a:rPr lang="nb-NO" dirty="0"/>
              <a:t> </a:t>
            </a:r>
            <a:r>
              <a:rPr lang="nb-NO" sz="1800" b="0" i="0" u="none" strike="noStrike" dirty="0">
                <a:solidFill>
                  <a:srgbClr val="000000"/>
                </a:solidFill>
                <a:effectLst/>
                <a:latin typeface="Calibri" panose="020F0502020204030204" pitchFamily="34" charset="0"/>
              </a:rPr>
              <a:t>Kronstad DPS</a:t>
            </a:r>
            <a:r>
              <a:rPr lang="nb-NO" dirty="0"/>
              <a:t> </a:t>
            </a:r>
            <a:r>
              <a:rPr lang="nb-NO" sz="1800" b="0" i="0" u="none" strike="noStrike" dirty="0">
                <a:solidFill>
                  <a:srgbClr val="000000"/>
                </a:solidFill>
                <a:effectLst/>
                <a:latin typeface="Calibri" panose="020F0502020204030204" pitchFamily="34" charset="0"/>
              </a:rPr>
              <a:t>41 %</a:t>
            </a:r>
            <a:r>
              <a:rPr lang="nb-NO" dirty="0"/>
              <a:t> </a:t>
            </a:r>
            <a:r>
              <a:rPr lang="nb-NO" sz="1800" b="0" i="0" u="none" strike="noStrike" dirty="0">
                <a:solidFill>
                  <a:srgbClr val="000000"/>
                </a:solidFill>
                <a:effectLst/>
                <a:latin typeface="Calibri" panose="020F0502020204030204" pitchFamily="34" charset="0"/>
              </a:rPr>
              <a:t>Solli DPS</a:t>
            </a:r>
            <a:r>
              <a:rPr lang="nb-NO" dirty="0"/>
              <a:t> </a:t>
            </a:r>
            <a:r>
              <a:rPr lang="nb-NO" sz="1800" b="0" i="0" u="none" strike="noStrike" dirty="0">
                <a:solidFill>
                  <a:srgbClr val="000000"/>
                </a:solidFill>
                <a:effectLst/>
                <a:latin typeface="Calibri" panose="020F0502020204030204" pitchFamily="34" charset="0"/>
              </a:rPr>
              <a:t>40 %</a:t>
            </a:r>
            <a:r>
              <a:rPr lang="nb-NO" dirty="0"/>
              <a:t> </a:t>
            </a:r>
            <a:r>
              <a:rPr lang="nb-NO" sz="1800" b="0" i="0" u="none" strike="noStrike" dirty="0">
                <a:solidFill>
                  <a:srgbClr val="000000"/>
                </a:solidFill>
                <a:effectLst/>
                <a:latin typeface="Calibri" panose="020F0502020204030204" pitchFamily="34" charset="0"/>
              </a:rPr>
              <a:t>13 %</a:t>
            </a:r>
            <a:r>
              <a:rPr lang="nb-NO" dirty="0"/>
              <a:t> </a:t>
            </a:r>
            <a:r>
              <a:rPr lang="nb-NO" sz="1800" b="0" i="0" u="none" strike="noStrike" dirty="0" err="1">
                <a:solidFill>
                  <a:srgbClr val="000000"/>
                </a:solidFill>
                <a:effectLst/>
                <a:latin typeface="Calibri" panose="020F0502020204030204" pitchFamily="34" charset="0"/>
              </a:rPr>
              <a:t>Øyane</a:t>
            </a:r>
            <a:r>
              <a:rPr lang="nb-NO" sz="1800" b="0" i="0" u="none" strike="noStrike" dirty="0">
                <a:solidFill>
                  <a:srgbClr val="000000"/>
                </a:solidFill>
                <a:effectLst/>
                <a:latin typeface="Calibri" panose="020F0502020204030204" pitchFamily="34" charset="0"/>
              </a:rPr>
              <a:t> DPS</a:t>
            </a:r>
            <a:r>
              <a:rPr lang="nb-NO" dirty="0"/>
              <a:t> </a:t>
            </a:r>
            <a:r>
              <a:rPr lang="nb-NO" sz="1800" b="0" i="0" u="none" strike="noStrike" dirty="0">
                <a:solidFill>
                  <a:srgbClr val="000000"/>
                </a:solidFill>
                <a:effectLst/>
                <a:latin typeface="Calibri" panose="020F0502020204030204" pitchFamily="34" charset="0"/>
              </a:rPr>
              <a:t>23 %</a:t>
            </a:r>
            <a:r>
              <a:rPr lang="nb-NO" dirty="0"/>
              <a:t> </a:t>
            </a:r>
            <a:r>
              <a:rPr lang="nb-NO" sz="1800" b="0" i="0" u="none" strike="noStrike" dirty="0">
                <a:solidFill>
                  <a:srgbClr val="000000"/>
                </a:solidFill>
                <a:effectLst/>
                <a:latin typeface="Calibri" panose="020F0502020204030204" pitchFamily="34" charset="0"/>
              </a:rPr>
              <a:t>39 %</a:t>
            </a:r>
            <a:r>
              <a:rPr lang="nb-NO" dirty="0"/>
              <a:t> </a:t>
            </a:r>
          </a:p>
          <a:p>
            <a:r>
              <a:rPr lang="nb-NO" sz="1800" b="0" i="0" u="none" strike="noStrike" dirty="0">
                <a:solidFill>
                  <a:srgbClr val="000000"/>
                </a:solidFill>
                <a:effectLst/>
                <a:latin typeface="Calibri" panose="020F0502020204030204" pitchFamily="34" charset="0"/>
              </a:rPr>
              <a:t>IPS ung</a:t>
            </a:r>
            <a:r>
              <a:rPr lang="nb-NO" dirty="0"/>
              <a:t> </a:t>
            </a:r>
          </a:p>
          <a:p>
            <a:r>
              <a:rPr lang="nb-NO" sz="1800" b="0" i="0" u="none" strike="noStrike" dirty="0">
                <a:solidFill>
                  <a:srgbClr val="000000"/>
                </a:solidFill>
                <a:effectLst/>
                <a:latin typeface="Calibri" panose="020F0502020204030204" pitchFamily="34" charset="0"/>
              </a:rPr>
              <a:t>Jobb</a:t>
            </a:r>
            <a:r>
              <a:rPr lang="nb-NO" dirty="0"/>
              <a:t> </a:t>
            </a:r>
            <a:r>
              <a:rPr lang="nb-NO" sz="1800" b="0" i="0" u="none" strike="noStrike" dirty="0">
                <a:solidFill>
                  <a:srgbClr val="000000"/>
                </a:solidFill>
                <a:effectLst/>
                <a:latin typeface="Calibri" panose="020F0502020204030204" pitchFamily="34" charset="0"/>
              </a:rPr>
              <a:t>Skole</a:t>
            </a:r>
            <a:r>
              <a:rPr lang="nb-NO" dirty="0"/>
              <a:t> </a:t>
            </a:r>
          </a:p>
          <a:p>
            <a:r>
              <a:rPr lang="nb-NO" sz="1800" b="0" i="0" u="none" strike="noStrike" dirty="0" err="1">
                <a:solidFill>
                  <a:srgbClr val="000000"/>
                </a:solidFill>
                <a:effectLst/>
                <a:latin typeface="Calibri" panose="020F0502020204030204" pitchFamily="34" charset="0"/>
              </a:rPr>
              <a:t>Betanien</a:t>
            </a:r>
            <a:r>
              <a:rPr lang="nb-NO" sz="1800" b="0" i="0" u="none" strike="noStrike" dirty="0">
                <a:solidFill>
                  <a:srgbClr val="000000"/>
                </a:solidFill>
                <a:effectLst/>
                <a:latin typeface="Calibri" panose="020F0502020204030204" pitchFamily="34" charset="0"/>
              </a:rPr>
              <a:t> DPS</a:t>
            </a:r>
            <a:r>
              <a:rPr lang="nb-NO" dirty="0"/>
              <a:t> </a:t>
            </a:r>
            <a:r>
              <a:rPr lang="nb-NO" sz="1800" b="0" i="0" u="none" strike="noStrike" dirty="0">
                <a:solidFill>
                  <a:srgbClr val="000000"/>
                </a:solidFill>
                <a:effectLst/>
                <a:latin typeface="Calibri" panose="020F0502020204030204" pitchFamily="34" charset="0"/>
              </a:rPr>
              <a:t>33 %</a:t>
            </a:r>
            <a:r>
              <a:rPr lang="nb-NO" dirty="0"/>
              <a:t> </a:t>
            </a:r>
            <a:r>
              <a:rPr lang="nb-NO" sz="1800" b="0" i="0" u="none" strike="noStrike" dirty="0">
                <a:solidFill>
                  <a:srgbClr val="000000"/>
                </a:solidFill>
                <a:effectLst/>
                <a:latin typeface="Calibri" panose="020F0502020204030204" pitchFamily="34" charset="0"/>
              </a:rPr>
              <a:t>33 %</a:t>
            </a:r>
            <a:r>
              <a:rPr lang="nb-NO" dirty="0"/>
              <a:t> </a:t>
            </a:r>
            <a:r>
              <a:rPr lang="nb-NO" sz="1800" b="0" i="0" u="none" strike="noStrike" dirty="0">
                <a:solidFill>
                  <a:srgbClr val="000000"/>
                </a:solidFill>
                <a:effectLst/>
                <a:latin typeface="Calibri" panose="020F0502020204030204" pitchFamily="34" charset="0"/>
              </a:rPr>
              <a:t>Bjørgvin DPS</a:t>
            </a:r>
            <a:r>
              <a:rPr lang="nb-NO" dirty="0"/>
              <a:t> </a:t>
            </a:r>
            <a:r>
              <a:rPr lang="nb-NO" sz="1800" b="0" i="0" u="none" strike="noStrike" dirty="0">
                <a:solidFill>
                  <a:srgbClr val="000000"/>
                </a:solidFill>
                <a:effectLst/>
                <a:latin typeface="Calibri" panose="020F0502020204030204" pitchFamily="34" charset="0"/>
              </a:rPr>
              <a:t>50 %</a:t>
            </a:r>
            <a:r>
              <a:rPr lang="nb-NO" dirty="0"/>
              <a:t> </a:t>
            </a:r>
            <a:r>
              <a:rPr lang="nb-NO" sz="1800" b="0" i="0" u="none" strike="noStrike" dirty="0">
                <a:solidFill>
                  <a:srgbClr val="000000"/>
                </a:solidFill>
                <a:effectLst/>
                <a:latin typeface="Calibri" panose="020F0502020204030204" pitchFamily="34" charset="0"/>
              </a:rPr>
              <a:t>Kronstad DPS</a:t>
            </a:r>
            <a:r>
              <a:rPr lang="nb-NO" dirty="0"/>
              <a:t> </a:t>
            </a:r>
            <a:r>
              <a:rPr lang="nb-NO" sz="1800" b="0" i="0" u="none" strike="noStrike" dirty="0">
                <a:solidFill>
                  <a:srgbClr val="000000"/>
                </a:solidFill>
                <a:effectLst/>
                <a:latin typeface="Calibri" panose="020F0502020204030204" pitchFamily="34" charset="0"/>
              </a:rPr>
              <a:t>24 %</a:t>
            </a:r>
            <a:r>
              <a:rPr lang="nb-NO" dirty="0"/>
              <a:t> </a:t>
            </a:r>
            <a:r>
              <a:rPr lang="nb-NO" sz="1800" b="0" i="0" u="none" strike="noStrike" dirty="0">
                <a:solidFill>
                  <a:srgbClr val="000000"/>
                </a:solidFill>
                <a:effectLst/>
                <a:latin typeface="Calibri" panose="020F0502020204030204" pitchFamily="34" charset="0"/>
              </a:rPr>
              <a:t>52 %</a:t>
            </a:r>
            <a:r>
              <a:rPr lang="nb-NO" dirty="0"/>
              <a:t> </a:t>
            </a:r>
            <a:r>
              <a:rPr lang="nb-NO" sz="1800" b="0" i="0" u="none" strike="noStrike" dirty="0">
                <a:solidFill>
                  <a:srgbClr val="000000"/>
                </a:solidFill>
                <a:effectLst/>
                <a:latin typeface="Calibri" panose="020F0502020204030204" pitchFamily="34" charset="0"/>
              </a:rPr>
              <a:t>Solli DPS</a:t>
            </a:r>
            <a:r>
              <a:rPr lang="nb-NO" dirty="0"/>
              <a:t> </a:t>
            </a:r>
            <a:r>
              <a:rPr lang="nb-NO" sz="1800" b="0" i="0" u="none" strike="noStrike" dirty="0">
                <a:solidFill>
                  <a:srgbClr val="000000"/>
                </a:solidFill>
                <a:effectLst/>
                <a:latin typeface="Calibri" panose="020F0502020204030204" pitchFamily="34" charset="0"/>
              </a:rPr>
              <a:t>50 %</a:t>
            </a:r>
            <a:r>
              <a:rPr lang="nb-NO" dirty="0"/>
              <a:t> </a:t>
            </a:r>
          </a:p>
        </p:txBody>
      </p:sp>
      <p:sp>
        <p:nvSpPr>
          <p:cNvPr id="4" name="Plassholder for lysbildenummer 3"/>
          <p:cNvSpPr>
            <a:spLocks noGrp="1"/>
          </p:cNvSpPr>
          <p:nvPr>
            <p:ph type="sldNum" sz="quarter" idx="5"/>
          </p:nvPr>
        </p:nvSpPr>
        <p:spPr/>
        <p:txBody>
          <a:bodyPr/>
          <a:lstStyle/>
          <a:p>
            <a:fld id="{071B4BBF-70B9-8047-B02F-2484F1EA6A40}" type="slidenum">
              <a:rPr lang="nb-NO" smtClean="0"/>
              <a:t>13</a:t>
            </a:fld>
            <a:endParaRPr lang="nb-NO"/>
          </a:p>
        </p:txBody>
      </p:sp>
    </p:spTree>
    <p:extLst>
      <p:ext uri="{BB962C8B-B14F-4D97-AF65-F5344CB8AC3E}">
        <p14:creationId xmlns:p14="http://schemas.microsoft.com/office/powerpoint/2010/main" val="2671478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0616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21147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13300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60313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994003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85240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257746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b-NO"/>
              <a:t>Klikk for å redigere tittelstil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124851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317993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568680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70445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043184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Date Placeholder 4"/>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14648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59240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63416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826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29367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884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128373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527179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99277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10/31/2023</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820632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10/31/2023</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29532328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19" r:id="rId6"/>
    <p:sldLayoutId id="2147483715" r:id="rId7"/>
    <p:sldLayoutId id="2147483716" r:id="rId8"/>
    <p:sldLayoutId id="2147483717" r:id="rId9"/>
    <p:sldLayoutId id="2147483718" r:id="rId10"/>
    <p:sldLayoutId id="2147483720"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D92BC-42A9-434B-8530-ADBF4485E407}" type="datetimeFigureOut">
              <a:rPr lang="en-US" smtClean="0"/>
              <a:pPr/>
              <a:t>10/31/2023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632573437"/>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5" name="Rectangle 22">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descr="Maling i bevegelse fra bunnen av visningen">
            <a:extLst>
              <a:ext uri="{FF2B5EF4-FFF2-40B4-BE49-F238E27FC236}">
                <a16:creationId xmlns:a16="http://schemas.microsoft.com/office/drawing/2014/main" id="{CECB4A52-3867-C4A3-0215-D185B82F6025}"/>
              </a:ext>
            </a:extLst>
          </p:cNvPr>
          <p:cNvPicPr>
            <a:picLocks noChangeAspect="1"/>
          </p:cNvPicPr>
          <p:nvPr/>
        </p:nvPicPr>
        <p:blipFill rotWithShape="1">
          <a:blip r:embed="rId2">
            <a:alphaModFix/>
          </a:blip>
          <a:srcRect t="12811"/>
          <a:stretch/>
        </p:blipFill>
        <p:spPr>
          <a:xfrm>
            <a:off x="20" y="-150829"/>
            <a:ext cx="12191980" cy="6856429"/>
          </a:xfrm>
          <a:prstGeom prst="rect">
            <a:avLst/>
          </a:prstGeom>
        </p:spPr>
      </p:pic>
      <p:sp>
        <p:nvSpPr>
          <p:cNvPr id="49" name="Freeform: Shape 24">
            <a:extLst>
              <a:ext uri="{FF2B5EF4-FFF2-40B4-BE49-F238E27FC236}">
                <a16:creationId xmlns:a16="http://schemas.microsoft.com/office/drawing/2014/main" id="{3F0586C3-A19F-D214-ABDE-30AD5B666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17342" y="1250342"/>
            <a:ext cx="4357316" cy="4357316"/>
          </a:xfrm>
          <a:custGeom>
            <a:avLst/>
            <a:gdLst>
              <a:gd name="connsiteX0" fmla="*/ 2178658 w 4357316"/>
              <a:gd name="connsiteY0" fmla="*/ 0 h 4357316"/>
              <a:gd name="connsiteX1" fmla="*/ 4357316 w 4357316"/>
              <a:gd name="connsiteY1" fmla="*/ 2178658 h 4357316"/>
              <a:gd name="connsiteX2" fmla="*/ 2178658 w 4357316"/>
              <a:gd name="connsiteY2" fmla="*/ 4357316 h 4357316"/>
              <a:gd name="connsiteX3" fmla="*/ 0 w 4357316"/>
              <a:gd name="connsiteY3" fmla="*/ 2178658 h 4357316"/>
              <a:gd name="connsiteX4" fmla="*/ 2178658 w 4357316"/>
              <a:gd name="connsiteY4" fmla="*/ 0 h 43573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7316" h="4357316">
                <a:moveTo>
                  <a:pt x="2178658" y="0"/>
                </a:moveTo>
                <a:cubicBezTo>
                  <a:pt x="3381898" y="0"/>
                  <a:pt x="4357316" y="975418"/>
                  <a:pt x="4357316" y="2178658"/>
                </a:cubicBezTo>
                <a:cubicBezTo>
                  <a:pt x="4357316" y="3381898"/>
                  <a:pt x="3381898" y="4357316"/>
                  <a:pt x="2178658" y="4357316"/>
                </a:cubicBezTo>
                <a:cubicBezTo>
                  <a:pt x="975418" y="4357316"/>
                  <a:pt x="0" y="3381898"/>
                  <a:pt x="0" y="2178658"/>
                </a:cubicBezTo>
                <a:cubicBezTo>
                  <a:pt x="0" y="975418"/>
                  <a:pt x="975418" y="0"/>
                  <a:pt x="2178658" y="0"/>
                </a:cubicBezTo>
                <a:close/>
              </a:path>
            </a:pathLst>
          </a:custGeom>
          <a:gradFill>
            <a:gsLst>
              <a:gs pos="0">
                <a:schemeClr val="accent1">
                  <a:lumMod val="60000"/>
                  <a:lumOff val="40000"/>
                  <a:alpha val="20000"/>
                </a:schemeClr>
              </a:gs>
              <a:gs pos="7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tel 1">
            <a:extLst>
              <a:ext uri="{FF2B5EF4-FFF2-40B4-BE49-F238E27FC236}">
                <a16:creationId xmlns:a16="http://schemas.microsoft.com/office/drawing/2014/main" id="{66063202-4F58-7FD6-A981-DC249420A081}"/>
              </a:ext>
            </a:extLst>
          </p:cNvPr>
          <p:cNvSpPr>
            <a:spLocks noGrp="1"/>
          </p:cNvSpPr>
          <p:nvPr>
            <p:ph type="ctrTitle"/>
          </p:nvPr>
        </p:nvSpPr>
        <p:spPr>
          <a:xfrm>
            <a:off x="4328161" y="2211978"/>
            <a:ext cx="3535679" cy="1425728"/>
          </a:xfrm>
        </p:spPr>
        <p:txBody>
          <a:bodyPr anchor="b">
            <a:normAutofit/>
          </a:bodyPr>
          <a:lstStyle/>
          <a:p>
            <a:pPr algn="ctr"/>
            <a:r>
              <a:rPr lang="nb-NO" dirty="0"/>
              <a:t>Ungt utenforskap </a:t>
            </a:r>
          </a:p>
        </p:txBody>
      </p:sp>
      <p:sp>
        <p:nvSpPr>
          <p:cNvPr id="3" name="Undertittel 2">
            <a:extLst>
              <a:ext uri="{FF2B5EF4-FFF2-40B4-BE49-F238E27FC236}">
                <a16:creationId xmlns:a16="http://schemas.microsoft.com/office/drawing/2014/main" id="{1A1A318F-CA39-4461-403E-3A70E0F2CAFE}"/>
              </a:ext>
            </a:extLst>
          </p:cNvPr>
          <p:cNvSpPr>
            <a:spLocks noGrp="1"/>
          </p:cNvSpPr>
          <p:nvPr>
            <p:ph type="subTitle" idx="1"/>
          </p:nvPr>
        </p:nvSpPr>
        <p:spPr>
          <a:xfrm>
            <a:off x="4572000" y="4249360"/>
            <a:ext cx="3048000" cy="877585"/>
          </a:xfrm>
        </p:spPr>
        <p:txBody>
          <a:bodyPr>
            <a:normAutofit/>
          </a:bodyPr>
          <a:lstStyle/>
          <a:p>
            <a:pPr algn="ctr"/>
            <a:r>
              <a:rPr lang="nb-NO" b="1" dirty="0"/>
              <a:t>Hvordan kan IPS bistå?</a:t>
            </a:r>
          </a:p>
        </p:txBody>
      </p:sp>
      <p:cxnSp>
        <p:nvCxnSpPr>
          <p:cNvPr id="50" name="Straight Connector 26">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5468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Bilde 11">
            <a:extLst>
              <a:ext uri="{FF2B5EF4-FFF2-40B4-BE49-F238E27FC236}">
                <a16:creationId xmlns:a16="http://schemas.microsoft.com/office/drawing/2014/main" id="{F977D0A3-7B64-E917-5452-CD75B23FFAD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spTree>
    <p:extLst>
      <p:ext uri="{BB962C8B-B14F-4D97-AF65-F5344CB8AC3E}">
        <p14:creationId xmlns:p14="http://schemas.microsoft.com/office/powerpoint/2010/main" val="72456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p:cNvSpPr>
            <a:spLocks noGrp="1"/>
          </p:cNvSpPr>
          <p:nvPr>
            <p:ph type="title"/>
          </p:nvPr>
        </p:nvSpPr>
        <p:spPr>
          <a:xfrm>
            <a:off x="1170204" y="1288970"/>
            <a:ext cx="7306487" cy="3400170"/>
          </a:xfrm>
        </p:spPr>
        <p:txBody>
          <a:bodyPr>
            <a:noAutofit/>
          </a:bodyPr>
          <a:lstStyle/>
          <a:p>
            <a:pPr algn="ctr"/>
            <a:r>
              <a:rPr lang="nb-NO" sz="13800" b="1" dirty="0"/>
              <a:t>105 000</a:t>
            </a:r>
            <a:br>
              <a:rPr lang="nb-NO" sz="7200" b="1" dirty="0"/>
            </a:br>
            <a:r>
              <a:rPr lang="nb-NO" sz="7200" b="1" dirty="0"/>
              <a:t>unge voksne</a:t>
            </a:r>
          </a:p>
        </p:txBody>
      </p:sp>
      <p:sp>
        <p:nvSpPr>
          <p:cNvPr id="2" name="TekstSylinder 1"/>
          <p:cNvSpPr txBox="1"/>
          <p:nvPr/>
        </p:nvSpPr>
        <p:spPr>
          <a:xfrm>
            <a:off x="1803727" y="304780"/>
            <a:ext cx="5685467" cy="1107996"/>
          </a:xfrm>
          <a:prstGeom prst="rect">
            <a:avLst/>
          </a:prstGeom>
          <a:noFill/>
        </p:spPr>
        <p:txBody>
          <a:bodyPr wrap="none" rtlCol="0">
            <a:spAutoFit/>
          </a:bodyPr>
          <a:lstStyle/>
          <a:p>
            <a:r>
              <a:rPr lang="nb-NO" sz="6600" b="1" dirty="0">
                <a:solidFill>
                  <a:schemeClr val="accent1"/>
                </a:solidFill>
              </a:rPr>
              <a:t>15%</a:t>
            </a:r>
            <a:r>
              <a:rPr lang="nb-NO" sz="4800" b="1" dirty="0"/>
              <a:t> av alle 20-29 år</a:t>
            </a:r>
          </a:p>
        </p:txBody>
      </p:sp>
      <p:sp>
        <p:nvSpPr>
          <p:cNvPr id="4" name="TekstSylinder 3"/>
          <p:cNvSpPr txBox="1"/>
          <p:nvPr/>
        </p:nvSpPr>
        <p:spPr>
          <a:xfrm>
            <a:off x="2694075" y="4816969"/>
            <a:ext cx="4044697" cy="830997"/>
          </a:xfrm>
          <a:prstGeom prst="rect">
            <a:avLst/>
          </a:prstGeom>
          <a:noFill/>
        </p:spPr>
        <p:txBody>
          <a:bodyPr wrap="none" rtlCol="0">
            <a:spAutoFit/>
          </a:bodyPr>
          <a:lstStyle/>
          <a:p>
            <a:r>
              <a:rPr lang="nb-NO" sz="2400" b="1" dirty="0">
                <a:solidFill>
                  <a:schemeClr val="accent1"/>
                </a:solidFill>
              </a:rPr>
              <a:t>50 500 </a:t>
            </a:r>
            <a:r>
              <a:rPr lang="nb-NO" sz="2400" b="1" dirty="0"/>
              <a:t>(48%) mottar trygd</a:t>
            </a:r>
          </a:p>
          <a:p>
            <a:r>
              <a:rPr lang="nb-NO" sz="2400" b="1" dirty="0">
                <a:solidFill>
                  <a:schemeClr val="accent1"/>
                </a:solidFill>
              </a:rPr>
              <a:t>54 500 </a:t>
            </a:r>
            <a:r>
              <a:rPr lang="nb-NO" sz="2400" b="1" dirty="0"/>
              <a:t>(52%) mottar ingenting</a:t>
            </a:r>
          </a:p>
        </p:txBody>
      </p:sp>
      <p:grpSp>
        <p:nvGrpSpPr>
          <p:cNvPr id="29" name="Gruppe 28"/>
          <p:cNvGrpSpPr/>
          <p:nvPr/>
        </p:nvGrpSpPr>
        <p:grpSpPr>
          <a:xfrm>
            <a:off x="8280286" y="5553236"/>
            <a:ext cx="1870228" cy="487552"/>
            <a:chOff x="6371032" y="5899994"/>
            <a:chExt cx="1870228" cy="487552"/>
          </a:xfrm>
        </p:grpSpPr>
        <p:pic>
          <p:nvPicPr>
            <p:cNvPr id="30" name="Bilde 29"/>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6371032" y="5899994"/>
              <a:ext cx="236061" cy="487552"/>
            </a:xfrm>
            <a:prstGeom prst="rect">
              <a:avLst/>
            </a:prstGeom>
          </p:spPr>
        </p:pic>
        <p:sp>
          <p:nvSpPr>
            <p:cNvPr id="31" name="TekstSylinder 30"/>
            <p:cNvSpPr txBox="1"/>
            <p:nvPr/>
          </p:nvSpPr>
          <p:spPr>
            <a:xfrm>
              <a:off x="6679101" y="5994724"/>
              <a:ext cx="1562159" cy="369332"/>
            </a:xfrm>
            <a:prstGeom prst="rect">
              <a:avLst/>
            </a:prstGeom>
            <a:noFill/>
          </p:spPr>
          <p:txBody>
            <a:bodyPr wrap="none" rtlCol="0">
              <a:spAutoFit/>
            </a:bodyPr>
            <a:lstStyle/>
            <a:p>
              <a:r>
                <a:rPr lang="nb-NO" dirty="0"/>
                <a:t>Kun trygd (7%)</a:t>
              </a:r>
            </a:p>
          </p:txBody>
        </p:sp>
      </p:grpSp>
      <p:grpSp>
        <p:nvGrpSpPr>
          <p:cNvPr id="32" name="Gruppe 31"/>
          <p:cNvGrpSpPr/>
          <p:nvPr/>
        </p:nvGrpSpPr>
        <p:grpSpPr>
          <a:xfrm>
            <a:off x="8299254" y="6057292"/>
            <a:ext cx="1851248" cy="487552"/>
            <a:chOff x="6372200" y="6345324"/>
            <a:chExt cx="1851248" cy="487552"/>
          </a:xfrm>
        </p:grpSpPr>
        <p:pic>
          <p:nvPicPr>
            <p:cNvPr id="33" name="Bilde 3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372200" y="6345324"/>
              <a:ext cx="236061" cy="487552"/>
            </a:xfrm>
            <a:prstGeom prst="rect">
              <a:avLst/>
            </a:prstGeom>
          </p:spPr>
        </p:pic>
        <p:sp>
          <p:nvSpPr>
            <p:cNvPr id="34" name="TekstSylinder 33"/>
            <p:cNvSpPr txBox="1"/>
            <p:nvPr/>
          </p:nvSpPr>
          <p:spPr>
            <a:xfrm>
              <a:off x="6680269" y="6440054"/>
              <a:ext cx="1543179" cy="369332"/>
            </a:xfrm>
            <a:prstGeom prst="rect">
              <a:avLst/>
            </a:prstGeom>
            <a:noFill/>
          </p:spPr>
          <p:txBody>
            <a:bodyPr wrap="none" rtlCol="0">
              <a:spAutoFit/>
            </a:bodyPr>
            <a:lstStyle/>
            <a:p>
              <a:r>
                <a:rPr lang="nb-NO" dirty="0"/>
                <a:t>Ingenting (8%)</a:t>
              </a:r>
            </a:p>
          </p:txBody>
        </p:sp>
      </p:grpSp>
      <p:pic>
        <p:nvPicPr>
          <p:cNvPr id="37" name="Bilde 36">
            <a:extLst>
              <a:ext uri="{FF2B5EF4-FFF2-40B4-BE49-F238E27FC236}">
                <a16:creationId xmlns:a16="http://schemas.microsoft.com/office/drawing/2014/main" id="{895EF3EB-22B2-4F35-B3DD-FB0B4F6F45F5}"/>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040999" y="980728"/>
            <a:ext cx="420460" cy="864264"/>
          </a:xfrm>
          <a:prstGeom prst="rect">
            <a:avLst/>
          </a:prstGeom>
        </p:spPr>
      </p:pic>
      <p:pic>
        <p:nvPicPr>
          <p:cNvPr id="38" name="Bilde 37">
            <a:extLst>
              <a:ext uri="{FF2B5EF4-FFF2-40B4-BE49-F238E27FC236}">
                <a16:creationId xmlns:a16="http://schemas.microsoft.com/office/drawing/2014/main" id="{29DB614A-A564-4179-8A4B-916633CED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473144" y="980728"/>
            <a:ext cx="420460" cy="864264"/>
          </a:xfrm>
          <a:prstGeom prst="rect">
            <a:avLst/>
          </a:prstGeom>
        </p:spPr>
      </p:pic>
      <p:pic>
        <p:nvPicPr>
          <p:cNvPr id="39" name="Bilde 38">
            <a:extLst>
              <a:ext uri="{FF2B5EF4-FFF2-40B4-BE49-F238E27FC236}">
                <a16:creationId xmlns:a16="http://schemas.microsoft.com/office/drawing/2014/main" id="{D3336183-BDCA-4E84-ACD7-F421078F11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897156" y="980728"/>
            <a:ext cx="420460" cy="864264"/>
          </a:xfrm>
          <a:prstGeom prst="rect">
            <a:avLst/>
          </a:prstGeom>
        </p:spPr>
      </p:pic>
      <p:pic>
        <p:nvPicPr>
          <p:cNvPr id="41" name="Bilde 40">
            <a:extLst>
              <a:ext uri="{FF2B5EF4-FFF2-40B4-BE49-F238E27FC236}">
                <a16:creationId xmlns:a16="http://schemas.microsoft.com/office/drawing/2014/main" id="{30B4F229-6BE6-49EC-B9C5-D7A518F4E4E5}"/>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039498" y="1848315"/>
            <a:ext cx="420460" cy="864264"/>
          </a:xfrm>
          <a:prstGeom prst="rect">
            <a:avLst/>
          </a:prstGeom>
        </p:spPr>
      </p:pic>
      <p:pic>
        <p:nvPicPr>
          <p:cNvPr id="42" name="Bilde 41">
            <a:extLst>
              <a:ext uri="{FF2B5EF4-FFF2-40B4-BE49-F238E27FC236}">
                <a16:creationId xmlns:a16="http://schemas.microsoft.com/office/drawing/2014/main" id="{39C61427-2398-4B37-B91A-E0340406541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471643" y="1848315"/>
            <a:ext cx="420460" cy="864264"/>
          </a:xfrm>
          <a:prstGeom prst="rect">
            <a:avLst/>
          </a:prstGeom>
        </p:spPr>
      </p:pic>
      <p:pic>
        <p:nvPicPr>
          <p:cNvPr id="43" name="Bilde 42">
            <a:extLst>
              <a:ext uri="{FF2B5EF4-FFF2-40B4-BE49-F238E27FC236}">
                <a16:creationId xmlns:a16="http://schemas.microsoft.com/office/drawing/2014/main" id="{4B5AE6B7-79BE-4CFE-AFA2-E4FD7B3EE6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895655" y="1848315"/>
            <a:ext cx="420460" cy="864264"/>
          </a:xfrm>
          <a:prstGeom prst="rect">
            <a:avLst/>
          </a:prstGeom>
        </p:spPr>
      </p:pic>
      <p:pic>
        <p:nvPicPr>
          <p:cNvPr id="46" name="Bilde 45">
            <a:extLst>
              <a:ext uri="{FF2B5EF4-FFF2-40B4-BE49-F238E27FC236}">
                <a16:creationId xmlns:a16="http://schemas.microsoft.com/office/drawing/2014/main" id="{16EB847C-F9EF-445C-9EB7-906D53412639}"/>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048551" y="2744562"/>
            <a:ext cx="420460" cy="864264"/>
          </a:xfrm>
          <a:prstGeom prst="rect">
            <a:avLst/>
          </a:prstGeom>
        </p:spPr>
      </p:pic>
      <p:pic>
        <p:nvPicPr>
          <p:cNvPr id="47" name="Bilde 46">
            <a:extLst>
              <a:ext uri="{FF2B5EF4-FFF2-40B4-BE49-F238E27FC236}">
                <a16:creationId xmlns:a16="http://schemas.microsoft.com/office/drawing/2014/main" id="{3CE71201-84DB-458E-A1E5-D79FA3F629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480696" y="2744562"/>
            <a:ext cx="420460" cy="864264"/>
          </a:xfrm>
          <a:prstGeom prst="rect">
            <a:avLst/>
          </a:prstGeom>
        </p:spPr>
      </p:pic>
      <p:pic>
        <p:nvPicPr>
          <p:cNvPr id="48" name="Bilde 47">
            <a:extLst>
              <a:ext uri="{FF2B5EF4-FFF2-40B4-BE49-F238E27FC236}">
                <a16:creationId xmlns:a16="http://schemas.microsoft.com/office/drawing/2014/main" id="{38880028-DA1A-470F-B3FE-D298B3A19D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904708" y="2744562"/>
            <a:ext cx="420460" cy="864264"/>
          </a:xfrm>
          <a:prstGeom prst="rect">
            <a:avLst/>
          </a:prstGeom>
        </p:spPr>
      </p:pic>
      <p:pic>
        <p:nvPicPr>
          <p:cNvPr id="51" name="Bilde 50">
            <a:extLst>
              <a:ext uri="{FF2B5EF4-FFF2-40B4-BE49-F238E27FC236}">
                <a16:creationId xmlns:a16="http://schemas.microsoft.com/office/drawing/2014/main" id="{394A2BC0-2CEC-4DAC-9B63-4CF1819E3473}"/>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047050" y="3612149"/>
            <a:ext cx="420460" cy="864264"/>
          </a:xfrm>
          <a:prstGeom prst="rect">
            <a:avLst/>
          </a:prstGeom>
        </p:spPr>
      </p:pic>
      <p:pic>
        <p:nvPicPr>
          <p:cNvPr id="52" name="Bilde 51">
            <a:extLst>
              <a:ext uri="{FF2B5EF4-FFF2-40B4-BE49-F238E27FC236}">
                <a16:creationId xmlns:a16="http://schemas.microsoft.com/office/drawing/2014/main" id="{8F4F1436-D415-45C8-A357-A7CB0F7DBE17}"/>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479195" y="3612149"/>
            <a:ext cx="420460" cy="864264"/>
          </a:xfrm>
          <a:prstGeom prst="rect">
            <a:avLst/>
          </a:prstGeom>
        </p:spPr>
      </p:pic>
      <p:pic>
        <p:nvPicPr>
          <p:cNvPr id="53" name="Bilde 52">
            <a:extLst>
              <a:ext uri="{FF2B5EF4-FFF2-40B4-BE49-F238E27FC236}">
                <a16:creationId xmlns:a16="http://schemas.microsoft.com/office/drawing/2014/main" id="{1DC800DD-BCAD-4C36-9ED6-3E218DE2B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903207" y="3612149"/>
            <a:ext cx="420460" cy="864264"/>
          </a:xfrm>
          <a:prstGeom prst="rect">
            <a:avLst/>
          </a:prstGeom>
        </p:spPr>
      </p:pic>
      <p:pic>
        <p:nvPicPr>
          <p:cNvPr id="56" name="Bilde 55">
            <a:extLst>
              <a:ext uri="{FF2B5EF4-FFF2-40B4-BE49-F238E27FC236}">
                <a16:creationId xmlns:a16="http://schemas.microsoft.com/office/drawing/2014/main" id="{11F2CE05-96AC-4370-8A6B-D68404719D4B}"/>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045549" y="4506895"/>
            <a:ext cx="420460" cy="864264"/>
          </a:xfrm>
          <a:prstGeom prst="rect">
            <a:avLst/>
          </a:prstGeom>
        </p:spPr>
      </p:pic>
      <p:pic>
        <p:nvPicPr>
          <p:cNvPr id="57" name="Bilde 56">
            <a:extLst>
              <a:ext uri="{FF2B5EF4-FFF2-40B4-BE49-F238E27FC236}">
                <a16:creationId xmlns:a16="http://schemas.microsoft.com/office/drawing/2014/main" id="{DD490FC9-BA19-4E14-BBAD-52D29B180C0D}"/>
              </a:ext>
            </a:extLst>
          </p:cNvPr>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27426" t="3144" r="27129" b="2996"/>
          <a:stretch/>
        </p:blipFill>
        <p:spPr>
          <a:xfrm>
            <a:off x="9477694" y="4506895"/>
            <a:ext cx="420460" cy="864264"/>
          </a:xfrm>
          <a:prstGeom prst="rect">
            <a:avLst/>
          </a:prstGeom>
        </p:spPr>
      </p:pic>
      <p:pic>
        <p:nvPicPr>
          <p:cNvPr id="58" name="Bilde 57">
            <a:extLst>
              <a:ext uri="{FF2B5EF4-FFF2-40B4-BE49-F238E27FC236}">
                <a16:creationId xmlns:a16="http://schemas.microsoft.com/office/drawing/2014/main" id="{1360065D-E6FC-4D49-B351-69B2FA1131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9901706" y="4506895"/>
            <a:ext cx="420460" cy="864264"/>
          </a:xfrm>
          <a:prstGeom prst="rect">
            <a:avLst/>
          </a:prstGeom>
        </p:spPr>
      </p:pic>
      <p:pic>
        <p:nvPicPr>
          <p:cNvPr id="59" name="Bilde 58">
            <a:extLst>
              <a:ext uri="{FF2B5EF4-FFF2-40B4-BE49-F238E27FC236}">
                <a16:creationId xmlns:a16="http://schemas.microsoft.com/office/drawing/2014/main" id="{738DF411-4823-4781-B546-B191F57B12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26" t="3144" r="27129" b="2996"/>
          <a:stretch/>
        </p:blipFill>
        <p:spPr>
          <a:xfrm>
            <a:off x="11147989" y="82701"/>
            <a:ext cx="197256" cy="407405"/>
          </a:xfrm>
          <a:prstGeom prst="rect">
            <a:avLst/>
          </a:prstGeom>
        </p:spPr>
      </p:pic>
      <p:sp>
        <p:nvSpPr>
          <p:cNvPr id="60" name="TekstSylinder 59">
            <a:extLst>
              <a:ext uri="{FF2B5EF4-FFF2-40B4-BE49-F238E27FC236}">
                <a16:creationId xmlns:a16="http://schemas.microsoft.com/office/drawing/2014/main" id="{C42A5528-9C54-488D-9A88-AC0D9E6757FC}"/>
              </a:ext>
            </a:extLst>
          </p:cNvPr>
          <p:cNvSpPr txBox="1"/>
          <p:nvPr/>
        </p:nvSpPr>
        <p:spPr>
          <a:xfrm>
            <a:off x="11435797" y="82699"/>
            <a:ext cx="635110" cy="369332"/>
          </a:xfrm>
          <a:prstGeom prst="rect">
            <a:avLst/>
          </a:prstGeom>
          <a:noFill/>
        </p:spPr>
        <p:txBody>
          <a:bodyPr wrap="none" rtlCol="0">
            <a:spAutoFit/>
          </a:bodyPr>
          <a:lstStyle/>
          <a:p>
            <a:r>
              <a:rPr lang="nb-NO" dirty="0"/>
              <a:t>= 1%</a:t>
            </a:r>
          </a:p>
        </p:txBody>
      </p:sp>
      <p:sp>
        <p:nvSpPr>
          <p:cNvPr id="5" name="TekstSylinder 4">
            <a:extLst>
              <a:ext uri="{FF2B5EF4-FFF2-40B4-BE49-F238E27FC236}">
                <a16:creationId xmlns:a16="http://schemas.microsoft.com/office/drawing/2014/main" id="{4570E50C-D1F0-5739-BC4B-D1CD9550DB6C}"/>
              </a:ext>
            </a:extLst>
          </p:cNvPr>
          <p:cNvSpPr txBox="1"/>
          <p:nvPr/>
        </p:nvSpPr>
        <p:spPr>
          <a:xfrm>
            <a:off x="7949945" y="6579873"/>
            <a:ext cx="4311880" cy="261610"/>
          </a:xfrm>
          <a:prstGeom prst="rect">
            <a:avLst/>
          </a:prstGeom>
          <a:noFill/>
        </p:spPr>
        <p:txBody>
          <a:bodyPr wrap="square" rtlCol="0">
            <a:spAutoFit/>
          </a:bodyPr>
          <a:lstStyle/>
          <a:p>
            <a:r>
              <a:rPr lang="nb-NO" sz="1100" dirty="0"/>
              <a:t>700 577 personer i alderen 20-29 år bosatt i Norge per desember 2022</a:t>
            </a:r>
          </a:p>
        </p:txBody>
      </p:sp>
      <p:pic>
        <p:nvPicPr>
          <p:cNvPr id="6" name="Bilde 5">
            <a:extLst>
              <a:ext uri="{FF2B5EF4-FFF2-40B4-BE49-F238E27FC236}">
                <a16:creationId xmlns:a16="http://schemas.microsoft.com/office/drawing/2014/main" id="{597F81B8-ABDB-FA63-55FE-D6F0AF0581CD}"/>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spTree>
    <p:extLst>
      <p:ext uri="{BB962C8B-B14F-4D97-AF65-F5344CB8AC3E}">
        <p14:creationId xmlns:p14="http://schemas.microsoft.com/office/powerpoint/2010/main" val="3460626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C81280-01C7-0554-B1F5-AAEDC2ADEA3F}"/>
              </a:ext>
            </a:extLst>
          </p:cNvPr>
          <p:cNvSpPr>
            <a:spLocks noGrp="1"/>
          </p:cNvSpPr>
          <p:nvPr>
            <p:ph type="title"/>
          </p:nvPr>
        </p:nvSpPr>
        <p:spPr/>
        <p:txBody>
          <a:bodyPr>
            <a:normAutofit/>
          </a:bodyPr>
          <a:lstStyle/>
          <a:p>
            <a:pPr algn="ctr"/>
            <a:r>
              <a:rPr lang="nb-NO" dirty="0"/>
              <a:t>Resultater IPS Bergen 2022</a:t>
            </a:r>
            <a:br>
              <a:rPr lang="nb-NO" dirty="0"/>
            </a:br>
            <a:endParaRPr lang="nb-NO" dirty="0"/>
          </a:p>
        </p:txBody>
      </p:sp>
      <p:pic>
        <p:nvPicPr>
          <p:cNvPr id="4" name="Bilde 3">
            <a:extLst>
              <a:ext uri="{FF2B5EF4-FFF2-40B4-BE49-F238E27FC236}">
                <a16:creationId xmlns:a16="http://schemas.microsoft.com/office/drawing/2014/main" id="{7946448F-FF2E-0774-1863-DD33362172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graphicFrame>
        <p:nvGraphicFramePr>
          <p:cNvPr id="5" name="Plassholder for innhold 3">
            <a:extLst>
              <a:ext uri="{FF2B5EF4-FFF2-40B4-BE49-F238E27FC236}">
                <a16:creationId xmlns:a16="http://schemas.microsoft.com/office/drawing/2014/main" id="{6F498644-2DC4-8FC7-E428-AFED84A841BC}"/>
              </a:ext>
            </a:extLst>
          </p:cNvPr>
          <p:cNvGraphicFramePr>
            <a:graphicFrameLocks noGrp="1"/>
          </p:cNvGraphicFramePr>
          <p:nvPr>
            <p:ph idx="1"/>
            <p:extLst>
              <p:ext uri="{D42A27DB-BD31-4B8C-83A1-F6EECF244321}">
                <p14:modId xmlns:p14="http://schemas.microsoft.com/office/powerpoint/2010/main" val="216360266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Sylinder 6">
            <a:extLst>
              <a:ext uri="{FF2B5EF4-FFF2-40B4-BE49-F238E27FC236}">
                <a16:creationId xmlns:a16="http://schemas.microsoft.com/office/drawing/2014/main" id="{1CD8CCAF-B14E-EA9A-CC45-83E028761BC7}"/>
              </a:ext>
            </a:extLst>
          </p:cNvPr>
          <p:cNvSpPr txBox="1"/>
          <p:nvPr/>
        </p:nvSpPr>
        <p:spPr>
          <a:xfrm>
            <a:off x="838200" y="1012607"/>
            <a:ext cx="1552575" cy="646331"/>
          </a:xfrm>
          <a:prstGeom prst="rect">
            <a:avLst/>
          </a:prstGeom>
          <a:noFill/>
        </p:spPr>
        <p:txBody>
          <a:bodyPr wrap="square" rtlCol="0">
            <a:spAutoFit/>
          </a:bodyPr>
          <a:lstStyle/>
          <a:p>
            <a:r>
              <a:rPr lang="nb-NO" dirty="0"/>
              <a:t>IPS = 127</a:t>
            </a:r>
          </a:p>
          <a:p>
            <a:r>
              <a:rPr lang="nb-NO" dirty="0"/>
              <a:t>IPS ung = 35</a:t>
            </a:r>
          </a:p>
        </p:txBody>
      </p:sp>
    </p:spTree>
    <p:extLst>
      <p:ext uri="{BB962C8B-B14F-4D97-AF65-F5344CB8AC3E}">
        <p14:creationId xmlns:p14="http://schemas.microsoft.com/office/powerpoint/2010/main" val="350618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E88DFBA-095E-FC7F-2D36-66C33C5CB4FB}"/>
              </a:ext>
            </a:extLst>
          </p:cNvPr>
          <p:cNvSpPr>
            <a:spLocks noGrp="1"/>
          </p:cNvSpPr>
          <p:nvPr>
            <p:ph type="title"/>
          </p:nvPr>
        </p:nvSpPr>
        <p:spPr>
          <a:xfrm>
            <a:off x="838200" y="482400"/>
            <a:ext cx="10515600" cy="1072080"/>
          </a:xfrm>
        </p:spPr>
        <p:txBody>
          <a:bodyPr>
            <a:normAutofit/>
          </a:bodyPr>
          <a:lstStyle/>
          <a:p>
            <a:pPr algn="ctr"/>
            <a:r>
              <a:rPr lang="en-US" sz="3200" dirty="0" err="1"/>
              <a:t>Avgang</a:t>
            </a:r>
            <a:r>
              <a:rPr lang="en-US" sz="3200" dirty="0"/>
              <a:t> </a:t>
            </a:r>
            <a:r>
              <a:rPr lang="en-US" sz="3200" dirty="0" err="1"/>
              <a:t>til</a:t>
            </a:r>
            <a:r>
              <a:rPr lang="en-US" sz="3200" dirty="0"/>
              <a:t> </a:t>
            </a:r>
            <a:r>
              <a:rPr lang="en-US" sz="3200" dirty="0" err="1"/>
              <a:t>jobb</a:t>
            </a:r>
            <a:r>
              <a:rPr lang="en-US" sz="3200" dirty="0"/>
              <a:t> og </a:t>
            </a:r>
            <a:r>
              <a:rPr lang="en-US" sz="3200" dirty="0" err="1"/>
              <a:t>skole</a:t>
            </a:r>
            <a:r>
              <a:rPr lang="en-US" sz="3200" dirty="0"/>
              <a:t> 2019 – 2023 (IPS </a:t>
            </a:r>
            <a:r>
              <a:rPr lang="en-US" sz="3200" dirty="0" err="1"/>
              <a:t>ordinær</a:t>
            </a:r>
            <a:r>
              <a:rPr lang="en-US" sz="3200" dirty="0"/>
              <a:t>)</a:t>
            </a:r>
          </a:p>
        </p:txBody>
      </p:sp>
      <p:graphicFrame>
        <p:nvGraphicFramePr>
          <p:cNvPr id="7" name="Plassholder for innhold 6">
            <a:extLst>
              <a:ext uri="{FF2B5EF4-FFF2-40B4-BE49-F238E27FC236}">
                <a16:creationId xmlns:a16="http://schemas.microsoft.com/office/drawing/2014/main" id="{6F618FDE-A81E-F592-F46D-165727C21919}"/>
              </a:ext>
            </a:extLst>
          </p:cNvPr>
          <p:cNvGraphicFramePr>
            <a:graphicFrameLocks noGrp="1"/>
          </p:cNvGraphicFramePr>
          <p:nvPr>
            <p:ph idx="1"/>
            <p:extLst>
              <p:ext uri="{D42A27DB-BD31-4B8C-83A1-F6EECF244321}">
                <p14:modId xmlns:p14="http://schemas.microsoft.com/office/powerpoint/2010/main" val="4224527287"/>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8704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85FB44E-6F7F-ECA3-F6EE-48928AF90E85}"/>
              </a:ext>
            </a:extLst>
          </p:cNvPr>
          <p:cNvGraphicFramePr>
            <a:graphicFrameLocks/>
          </p:cNvGraphicFramePr>
          <p:nvPr/>
        </p:nvGraphicFramePr>
        <p:xfrm>
          <a:off x="6130925" y="1825625"/>
          <a:ext cx="522128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tel 1">
            <a:extLst>
              <a:ext uri="{FF2B5EF4-FFF2-40B4-BE49-F238E27FC236}">
                <a16:creationId xmlns:a16="http://schemas.microsoft.com/office/drawing/2014/main" id="{047FBDEA-0C95-9552-28C7-2BD41ED3357A}"/>
              </a:ext>
            </a:extLst>
          </p:cNvPr>
          <p:cNvSpPr>
            <a:spLocks noGrp="1"/>
          </p:cNvSpPr>
          <p:nvPr>
            <p:ph type="title"/>
          </p:nvPr>
        </p:nvSpPr>
        <p:spPr>
          <a:xfrm>
            <a:off x="838200" y="482400"/>
            <a:ext cx="10515600" cy="1072080"/>
          </a:xfrm>
        </p:spPr>
        <p:txBody>
          <a:bodyPr anchor="ctr">
            <a:normAutofit/>
          </a:bodyPr>
          <a:lstStyle/>
          <a:p>
            <a:r>
              <a:rPr lang="nb-NO" dirty="0"/>
              <a:t>Avslutningsårsaker IPS og IPS ung pr </a:t>
            </a:r>
            <a:r>
              <a:rPr lang="nb-NO" dirty="0" err="1"/>
              <a:t>okt</a:t>
            </a:r>
            <a:r>
              <a:rPr lang="nb-NO" dirty="0"/>
              <a:t> 2023</a:t>
            </a:r>
          </a:p>
        </p:txBody>
      </p:sp>
      <p:graphicFrame>
        <p:nvGraphicFramePr>
          <p:cNvPr id="4" name="Plassholder for innhold 3">
            <a:extLst>
              <a:ext uri="{FF2B5EF4-FFF2-40B4-BE49-F238E27FC236}">
                <a16:creationId xmlns:a16="http://schemas.microsoft.com/office/drawing/2014/main" id="{683F5F72-F36A-E003-7969-3EE6FCBF5298}"/>
              </a:ext>
            </a:extLst>
          </p:cNvPr>
          <p:cNvGraphicFramePr>
            <a:graphicFrameLocks noGrp="1"/>
          </p:cNvGraphicFramePr>
          <p:nvPr>
            <p:ph idx="1"/>
            <p:extLst>
              <p:ext uri="{D42A27DB-BD31-4B8C-83A1-F6EECF244321}">
                <p14:modId xmlns:p14="http://schemas.microsoft.com/office/powerpoint/2010/main" val="3942188610"/>
              </p:ext>
            </p:extLst>
          </p:nvPr>
        </p:nvGraphicFramePr>
        <p:xfrm>
          <a:off x="838200" y="1825625"/>
          <a:ext cx="5221288"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Sylinder 2">
            <a:extLst>
              <a:ext uri="{FF2B5EF4-FFF2-40B4-BE49-F238E27FC236}">
                <a16:creationId xmlns:a16="http://schemas.microsoft.com/office/drawing/2014/main" id="{92C33565-DCF7-C4A0-AB92-E1AAFFD3FA01}"/>
              </a:ext>
            </a:extLst>
          </p:cNvPr>
          <p:cNvSpPr txBox="1"/>
          <p:nvPr/>
        </p:nvSpPr>
        <p:spPr>
          <a:xfrm>
            <a:off x="838200" y="1467445"/>
            <a:ext cx="1390650" cy="923330"/>
          </a:xfrm>
          <a:prstGeom prst="rect">
            <a:avLst/>
          </a:prstGeom>
          <a:noFill/>
        </p:spPr>
        <p:txBody>
          <a:bodyPr wrap="square" rtlCol="0">
            <a:spAutoFit/>
          </a:bodyPr>
          <a:lstStyle/>
          <a:p>
            <a:pPr lvl="0"/>
            <a:r>
              <a:rPr lang="nb-NO" dirty="0"/>
              <a:t>IPS: 206</a:t>
            </a:r>
            <a:endParaRPr lang="en-US" dirty="0"/>
          </a:p>
          <a:p>
            <a:pPr lvl="0"/>
            <a:r>
              <a:rPr lang="nb-NO" dirty="0"/>
              <a:t>IPS ung: 79</a:t>
            </a:r>
          </a:p>
          <a:p>
            <a:endParaRPr lang="nb-NO" dirty="0"/>
          </a:p>
        </p:txBody>
      </p:sp>
    </p:spTree>
    <p:extLst>
      <p:ext uri="{BB962C8B-B14F-4D97-AF65-F5344CB8AC3E}">
        <p14:creationId xmlns:p14="http://schemas.microsoft.com/office/powerpoint/2010/main" val="20681059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13CCF1-7FF1-57FB-40F2-C0279EA47040}"/>
              </a:ext>
            </a:extLst>
          </p:cNvPr>
          <p:cNvSpPr>
            <a:spLocks noGrp="1"/>
          </p:cNvSpPr>
          <p:nvPr>
            <p:ph type="title"/>
          </p:nvPr>
        </p:nvSpPr>
        <p:spPr/>
        <p:txBody>
          <a:bodyPr/>
          <a:lstStyle/>
          <a:p>
            <a:r>
              <a:rPr lang="nb-NO" dirty="0"/>
              <a:t>Hva er unikt med IPS?</a:t>
            </a:r>
          </a:p>
        </p:txBody>
      </p:sp>
      <p:sp>
        <p:nvSpPr>
          <p:cNvPr id="3" name="Plassholder for innhold 2">
            <a:extLst>
              <a:ext uri="{FF2B5EF4-FFF2-40B4-BE49-F238E27FC236}">
                <a16:creationId xmlns:a16="http://schemas.microsoft.com/office/drawing/2014/main" id="{C9125FC1-7C67-C96D-6D03-EA19B238EDD0}"/>
              </a:ext>
            </a:extLst>
          </p:cNvPr>
          <p:cNvSpPr>
            <a:spLocks noGrp="1"/>
          </p:cNvSpPr>
          <p:nvPr>
            <p:ph idx="1"/>
          </p:nvPr>
        </p:nvSpPr>
        <p:spPr/>
        <p:txBody>
          <a:bodyPr>
            <a:normAutofit/>
          </a:bodyPr>
          <a:lstStyle/>
          <a:p>
            <a:r>
              <a:rPr lang="nb-NO" dirty="0"/>
              <a:t>Individuelt – deres prosess</a:t>
            </a:r>
          </a:p>
          <a:p>
            <a:r>
              <a:rPr lang="nb-NO" dirty="0"/>
              <a:t>Integrert i behandlingsteamet</a:t>
            </a:r>
          </a:p>
          <a:p>
            <a:r>
              <a:rPr lang="nb-NO" dirty="0"/>
              <a:t>Fleksibelt </a:t>
            </a:r>
          </a:p>
          <a:p>
            <a:r>
              <a:rPr lang="nb-NO" dirty="0"/>
              <a:t>Uformelt </a:t>
            </a:r>
          </a:p>
          <a:p>
            <a:r>
              <a:rPr lang="nb-NO" dirty="0"/>
              <a:t>Tett på og tilgjengelig </a:t>
            </a:r>
          </a:p>
          <a:p>
            <a:r>
              <a:rPr lang="nb-NO" dirty="0"/>
              <a:t>Jobbstøtte </a:t>
            </a:r>
          </a:p>
          <a:p>
            <a:r>
              <a:rPr lang="nb-NO" dirty="0"/>
              <a:t>Tidsubegrenset oppfølging </a:t>
            </a:r>
          </a:p>
          <a:p>
            <a:r>
              <a:rPr lang="nb-NO" dirty="0"/>
              <a:t>Tett samarbeid med arbeidsgiver/utdanningsinstitusjon </a:t>
            </a:r>
          </a:p>
          <a:p>
            <a:endParaRPr lang="nb-NO" dirty="0"/>
          </a:p>
        </p:txBody>
      </p:sp>
      <p:pic>
        <p:nvPicPr>
          <p:cNvPr id="4" name="Bilde 3">
            <a:extLst>
              <a:ext uri="{FF2B5EF4-FFF2-40B4-BE49-F238E27FC236}">
                <a16:creationId xmlns:a16="http://schemas.microsoft.com/office/drawing/2014/main" id="{A3742DC7-B9D5-B2D8-2BB4-3969DCEC314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pic>
        <p:nvPicPr>
          <p:cNvPr id="6" name="Bilde 5">
            <a:extLst>
              <a:ext uri="{FF2B5EF4-FFF2-40B4-BE49-F238E27FC236}">
                <a16:creationId xmlns:a16="http://schemas.microsoft.com/office/drawing/2014/main" id="{C6579301-DC1D-4CDD-BF69-80FC4522EC67}"/>
              </a:ext>
            </a:extLst>
          </p:cNvPr>
          <p:cNvPicPr>
            <a:picLocks noChangeAspect="1"/>
          </p:cNvPicPr>
          <p:nvPr/>
        </p:nvPicPr>
        <p:blipFill>
          <a:blip r:embed="rId3"/>
          <a:stretch>
            <a:fillRect/>
          </a:stretch>
        </p:blipFill>
        <p:spPr>
          <a:xfrm>
            <a:off x="5983431" y="1281112"/>
            <a:ext cx="5962783" cy="3552825"/>
          </a:xfrm>
          <a:prstGeom prst="rect">
            <a:avLst/>
          </a:prstGeom>
        </p:spPr>
      </p:pic>
    </p:spTree>
    <p:extLst>
      <p:ext uri="{BB962C8B-B14F-4D97-AF65-F5344CB8AC3E}">
        <p14:creationId xmlns:p14="http://schemas.microsoft.com/office/powerpoint/2010/main" val="2543370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C4F979-6E30-2B4F-4F47-9266C36A575C}"/>
              </a:ext>
            </a:extLst>
          </p:cNvPr>
          <p:cNvSpPr>
            <a:spLocks noGrp="1"/>
          </p:cNvSpPr>
          <p:nvPr>
            <p:ph type="title"/>
          </p:nvPr>
        </p:nvSpPr>
        <p:spPr/>
        <p:txBody>
          <a:bodyPr/>
          <a:lstStyle/>
          <a:p>
            <a:r>
              <a:rPr lang="nb-NO" dirty="0"/>
              <a:t>Tilbakemeldinger fra deltakere</a:t>
            </a:r>
          </a:p>
        </p:txBody>
      </p:sp>
      <p:pic>
        <p:nvPicPr>
          <p:cNvPr id="4" name="Bilde 3">
            <a:extLst>
              <a:ext uri="{FF2B5EF4-FFF2-40B4-BE49-F238E27FC236}">
                <a16:creationId xmlns:a16="http://schemas.microsoft.com/office/drawing/2014/main" id="{3915EB41-898E-B119-ABDC-3FD656719E0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pic>
        <p:nvPicPr>
          <p:cNvPr id="7" name="Bilde 6">
            <a:extLst>
              <a:ext uri="{FF2B5EF4-FFF2-40B4-BE49-F238E27FC236}">
                <a16:creationId xmlns:a16="http://schemas.microsoft.com/office/drawing/2014/main" id="{6DF1F97E-948C-A91F-C50E-720FF7052E03}"/>
              </a:ext>
            </a:extLst>
          </p:cNvPr>
          <p:cNvPicPr>
            <a:picLocks noChangeAspect="1"/>
          </p:cNvPicPr>
          <p:nvPr/>
        </p:nvPicPr>
        <p:blipFill>
          <a:blip r:embed="rId3"/>
          <a:stretch>
            <a:fillRect/>
          </a:stretch>
        </p:blipFill>
        <p:spPr>
          <a:xfrm>
            <a:off x="8553449" y="3839074"/>
            <a:ext cx="3006689" cy="2198769"/>
          </a:xfrm>
          <a:prstGeom prst="rect">
            <a:avLst/>
          </a:prstGeom>
        </p:spPr>
      </p:pic>
      <p:sp>
        <p:nvSpPr>
          <p:cNvPr id="8" name="TekstSylinder 7">
            <a:extLst>
              <a:ext uri="{FF2B5EF4-FFF2-40B4-BE49-F238E27FC236}">
                <a16:creationId xmlns:a16="http://schemas.microsoft.com/office/drawing/2014/main" id="{32745EA5-712A-F080-801E-845E325F449C}"/>
              </a:ext>
            </a:extLst>
          </p:cNvPr>
          <p:cNvSpPr txBox="1"/>
          <p:nvPr/>
        </p:nvSpPr>
        <p:spPr>
          <a:xfrm>
            <a:off x="981075" y="2276370"/>
            <a:ext cx="10229850" cy="923330"/>
          </a:xfrm>
          <a:prstGeom prst="rect">
            <a:avLst/>
          </a:prstGeom>
          <a:noFill/>
        </p:spPr>
        <p:txBody>
          <a:bodyPr wrap="square" rtlCol="0">
            <a:spAutoFit/>
          </a:bodyPr>
          <a:lstStyle/>
          <a:p>
            <a:pPr marL="0" indent="0">
              <a:buNone/>
            </a:pPr>
            <a:r>
              <a:rPr lang="nb-NO" sz="1800" dirty="0"/>
              <a:t>«IPS hjalp meg med å komme i kontakt med arbeidsgiver, som førte til at jeg fikk en jobb som passet med kartlegging av jobbønsker jeg hadde gjort sammen med jobbspesialist. Er godt fornøyd med oppfølgingen, og den var effektiv» - Mann, 27 år</a:t>
            </a:r>
          </a:p>
        </p:txBody>
      </p:sp>
      <p:sp>
        <p:nvSpPr>
          <p:cNvPr id="9" name="TekstSylinder 8">
            <a:extLst>
              <a:ext uri="{FF2B5EF4-FFF2-40B4-BE49-F238E27FC236}">
                <a16:creationId xmlns:a16="http://schemas.microsoft.com/office/drawing/2014/main" id="{BF049604-FB97-6F58-E4DC-56741E80A195}"/>
              </a:ext>
            </a:extLst>
          </p:cNvPr>
          <p:cNvSpPr txBox="1"/>
          <p:nvPr/>
        </p:nvSpPr>
        <p:spPr>
          <a:xfrm rot="812610">
            <a:off x="8237518" y="1002332"/>
            <a:ext cx="3638550" cy="914400"/>
          </a:xfrm>
          <a:prstGeom prst="rect">
            <a:avLst/>
          </a:prstGeom>
          <a:noFill/>
        </p:spPr>
        <p:txBody>
          <a:bodyPr wrap="square" rtlCol="0">
            <a:spAutoFit/>
          </a:bodyPr>
          <a:lstStyle/>
          <a:p>
            <a:pPr marL="0" indent="0">
              <a:buNone/>
            </a:pPr>
            <a:r>
              <a:rPr lang="nb-NO" sz="1800" dirty="0"/>
              <a:t>«IPS har vært et anker for meg når alt annet har vært kaotisk»</a:t>
            </a:r>
          </a:p>
          <a:p>
            <a:pPr marL="0" indent="0">
              <a:buNone/>
            </a:pPr>
            <a:r>
              <a:rPr lang="nb-NO" sz="1800" dirty="0"/>
              <a:t>- Mann, 27 år</a:t>
            </a:r>
          </a:p>
        </p:txBody>
      </p:sp>
      <p:sp>
        <p:nvSpPr>
          <p:cNvPr id="11" name="TekstSylinder 10">
            <a:extLst>
              <a:ext uri="{FF2B5EF4-FFF2-40B4-BE49-F238E27FC236}">
                <a16:creationId xmlns:a16="http://schemas.microsoft.com/office/drawing/2014/main" id="{DCE81459-B1BE-445D-B59A-00E3D7D0CD6F}"/>
              </a:ext>
            </a:extLst>
          </p:cNvPr>
          <p:cNvSpPr txBox="1"/>
          <p:nvPr/>
        </p:nvSpPr>
        <p:spPr>
          <a:xfrm>
            <a:off x="981075" y="5224420"/>
            <a:ext cx="6534149" cy="1200329"/>
          </a:xfrm>
          <a:prstGeom prst="rect">
            <a:avLst/>
          </a:prstGeom>
          <a:noFill/>
        </p:spPr>
        <p:txBody>
          <a:bodyPr wrap="square" lIns="91440" tIns="45720" rIns="91440" bIns="45720" rtlCol="0" anchor="t">
            <a:spAutoFit/>
          </a:bodyPr>
          <a:lstStyle/>
          <a:p>
            <a:r>
              <a:rPr lang="nb-NO" dirty="0"/>
              <a:t>«IPS hjelper meg til å ha tro på helt konkrete løsninger, til at det går an å få jobb selv om det er vanskelig. IPS hjelper meg til å ikke gi opp og motiverer meg til å holde ut lenger enn hva jeg ville klart på egenhånd». – Kvinne, 47 år</a:t>
            </a:r>
          </a:p>
        </p:txBody>
      </p:sp>
      <p:sp>
        <p:nvSpPr>
          <p:cNvPr id="3" name="TekstSylinder 2">
            <a:extLst>
              <a:ext uri="{FF2B5EF4-FFF2-40B4-BE49-F238E27FC236}">
                <a16:creationId xmlns:a16="http://schemas.microsoft.com/office/drawing/2014/main" id="{494F71D0-E1DE-5E49-F6C0-96B5E2B16B2C}"/>
              </a:ext>
            </a:extLst>
          </p:cNvPr>
          <p:cNvSpPr txBox="1"/>
          <p:nvPr/>
        </p:nvSpPr>
        <p:spPr>
          <a:xfrm>
            <a:off x="981075" y="3642390"/>
            <a:ext cx="6410325" cy="1200329"/>
          </a:xfrm>
          <a:prstGeom prst="rect">
            <a:avLst/>
          </a:prstGeom>
          <a:noFill/>
        </p:spPr>
        <p:txBody>
          <a:bodyPr wrap="square" rtlCol="0">
            <a:spAutoFit/>
          </a:bodyPr>
          <a:lstStyle/>
          <a:p>
            <a:r>
              <a:rPr lang="nb-NO" dirty="0"/>
              <a:t>«IPS har vært en mulighet for meg til å strukturere litt alt det kaoset jeg ellers ville hatt problem med å ta hånd om, spesielt med det å kommunisere om ting før det blir helt i siste liten. Det gjør at ting blir mer stabilt og oversiktlig for meg». – Mann, 27 år</a:t>
            </a:r>
          </a:p>
        </p:txBody>
      </p:sp>
    </p:spTree>
    <p:extLst>
      <p:ext uri="{BB962C8B-B14F-4D97-AF65-F5344CB8AC3E}">
        <p14:creationId xmlns:p14="http://schemas.microsoft.com/office/powerpoint/2010/main" val="251990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AC4B15D-95DA-FC9F-EB5A-52DD3B4223E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pic>
        <p:nvPicPr>
          <p:cNvPr id="6" name="Bilde 5">
            <a:extLst>
              <a:ext uri="{FF2B5EF4-FFF2-40B4-BE49-F238E27FC236}">
                <a16:creationId xmlns:a16="http://schemas.microsoft.com/office/drawing/2014/main" id="{4951DC72-BF45-F128-6906-BF376AEDB560}"/>
              </a:ext>
            </a:extLst>
          </p:cNvPr>
          <p:cNvPicPr>
            <a:picLocks noChangeAspect="1"/>
          </p:cNvPicPr>
          <p:nvPr/>
        </p:nvPicPr>
        <p:blipFill>
          <a:blip r:embed="rId3"/>
          <a:stretch>
            <a:fillRect/>
          </a:stretch>
        </p:blipFill>
        <p:spPr>
          <a:xfrm>
            <a:off x="6616150" y="980027"/>
            <a:ext cx="4505325" cy="2286356"/>
          </a:xfrm>
          <a:prstGeom prst="rect">
            <a:avLst/>
          </a:prstGeom>
        </p:spPr>
      </p:pic>
      <p:pic>
        <p:nvPicPr>
          <p:cNvPr id="10" name="Bilde 9">
            <a:extLst>
              <a:ext uri="{FF2B5EF4-FFF2-40B4-BE49-F238E27FC236}">
                <a16:creationId xmlns:a16="http://schemas.microsoft.com/office/drawing/2014/main" id="{26FBE77C-F2D7-8A44-BB51-0BBA00024E12}"/>
              </a:ext>
            </a:extLst>
          </p:cNvPr>
          <p:cNvPicPr>
            <a:picLocks noChangeAspect="1"/>
          </p:cNvPicPr>
          <p:nvPr/>
        </p:nvPicPr>
        <p:blipFill>
          <a:blip r:embed="rId4"/>
          <a:stretch>
            <a:fillRect/>
          </a:stretch>
        </p:blipFill>
        <p:spPr>
          <a:xfrm>
            <a:off x="6616150" y="292151"/>
            <a:ext cx="4059696" cy="582492"/>
          </a:xfrm>
          <a:prstGeom prst="rect">
            <a:avLst/>
          </a:prstGeom>
        </p:spPr>
      </p:pic>
      <p:pic>
        <p:nvPicPr>
          <p:cNvPr id="12" name="Bilde 11">
            <a:extLst>
              <a:ext uri="{FF2B5EF4-FFF2-40B4-BE49-F238E27FC236}">
                <a16:creationId xmlns:a16="http://schemas.microsoft.com/office/drawing/2014/main" id="{8D9E3E0D-2EC2-5551-EEF8-D4C35DCFA58C}"/>
              </a:ext>
            </a:extLst>
          </p:cNvPr>
          <p:cNvPicPr>
            <a:picLocks noChangeAspect="1"/>
          </p:cNvPicPr>
          <p:nvPr/>
        </p:nvPicPr>
        <p:blipFill>
          <a:blip r:embed="rId5"/>
          <a:stretch>
            <a:fillRect/>
          </a:stretch>
        </p:blipFill>
        <p:spPr>
          <a:xfrm>
            <a:off x="6616150" y="3712995"/>
            <a:ext cx="4846983" cy="3075053"/>
          </a:xfrm>
          <a:prstGeom prst="rect">
            <a:avLst/>
          </a:prstGeom>
        </p:spPr>
      </p:pic>
      <p:pic>
        <p:nvPicPr>
          <p:cNvPr id="14" name="Bilde 13">
            <a:extLst>
              <a:ext uri="{FF2B5EF4-FFF2-40B4-BE49-F238E27FC236}">
                <a16:creationId xmlns:a16="http://schemas.microsoft.com/office/drawing/2014/main" id="{766C6D6E-F74E-81AF-4E3E-D11DC1CA02E0}"/>
              </a:ext>
            </a:extLst>
          </p:cNvPr>
          <p:cNvPicPr>
            <a:picLocks noChangeAspect="1"/>
          </p:cNvPicPr>
          <p:nvPr/>
        </p:nvPicPr>
        <p:blipFill>
          <a:blip r:embed="rId6"/>
          <a:stretch>
            <a:fillRect/>
          </a:stretch>
        </p:blipFill>
        <p:spPr>
          <a:xfrm>
            <a:off x="1171284" y="292151"/>
            <a:ext cx="4404568" cy="6380976"/>
          </a:xfrm>
          <a:prstGeom prst="rect">
            <a:avLst/>
          </a:prstGeom>
        </p:spPr>
      </p:pic>
    </p:spTree>
    <p:extLst>
      <p:ext uri="{BB962C8B-B14F-4D97-AF65-F5344CB8AC3E}">
        <p14:creationId xmlns:p14="http://schemas.microsoft.com/office/powerpoint/2010/main" val="803954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3705CF-8B51-86CD-D130-438C8B0BA5E2}"/>
              </a:ext>
            </a:extLst>
          </p:cNvPr>
          <p:cNvSpPr>
            <a:spLocks noGrp="1"/>
          </p:cNvSpPr>
          <p:nvPr>
            <p:ph type="title"/>
          </p:nvPr>
        </p:nvSpPr>
        <p:spPr/>
        <p:txBody>
          <a:bodyPr/>
          <a:lstStyle/>
          <a:p>
            <a:r>
              <a:rPr lang="nb-NO" dirty="0"/>
              <a:t>Noe for alle</a:t>
            </a:r>
          </a:p>
        </p:txBody>
      </p:sp>
      <p:sp>
        <p:nvSpPr>
          <p:cNvPr id="3" name="Plassholder for innhold 2">
            <a:extLst>
              <a:ext uri="{FF2B5EF4-FFF2-40B4-BE49-F238E27FC236}">
                <a16:creationId xmlns:a16="http://schemas.microsoft.com/office/drawing/2014/main" id="{D9DB8DBF-A608-18CF-659C-504E99800C0F}"/>
              </a:ext>
            </a:extLst>
          </p:cNvPr>
          <p:cNvSpPr>
            <a:spLocks noGrp="1"/>
          </p:cNvSpPr>
          <p:nvPr>
            <p:ph idx="1"/>
          </p:nvPr>
        </p:nvSpPr>
        <p:spPr>
          <a:xfrm>
            <a:off x="838200" y="1536989"/>
            <a:ext cx="10515600" cy="4455247"/>
          </a:xfrm>
        </p:spPr>
        <p:txBody>
          <a:bodyPr vert="horz" lIns="91440" tIns="45720" rIns="91440" bIns="45720" rtlCol="0" anchor="t">
            <a:normAutofit fontScale="92500" lnSpcReduction="10000"/>
          </a:bodyPr>
          <a:lstStyle/>
          <a:p>
            <a:r>
              <a:rPr lang="nb-NO" dirty="0"/>
              <a:t>Raskt i jobb</a:t>
            </a:r>
            <a:r>
              <a:rPr lang="nb-NO"/>
              <a:t> </a:t>
            </a:r>
            <a:endParaRPr lang="nb-NO" dirty="0"/>
          </a:p>
          <a:p>
            <a:r>
              <a:rPr lang="nb-NO" dirty="0"/>
              <a:t>Jobb </a:t>
            </a:r>
            <a:r>
              <a:rPr lang="nb-NO"/>
              <a:t>Først </a:t>
            </a:r>
            <a:endParaRPr lang="nb-NO">
              <a:ea typeface="Calibri"/>
              <a:cs typeface="Calibri"/>
            </a:endParaRPr>
          </a:p>
          <a:p>
            <a:r>
              <a:rPr lang="nb-NO" dirty="0"/>
              <a:t>Bergen kommune</a:t>
            </a:r>
            <a:r>
              <a:rPr lang="nb-NO"/>
              <a:t> </a:t>
            </a:r>
            <a:endParaRPr lang="nb-NO">
              <a:ea typeface="Calibri"/>
              <a:cs typeface="Calibri"/>
            </a:endParaRPr>
          </a:p>
          <a:p>
            <a:r>
              <a:rPr lang="nb-NO" dirty="0"/>
              <a:t>Smerteklinikken</a:t>
            </a:r>
            <a:endParaRPr lang="nb-NO">
              <a:ea typeface="Calibri"/>
              <a:cs typeface="Calibri"/>
            </a:endParaRPr>
          </a:p>
          <a:p>
            <a:r>
              <a:rPr lang="nb-NO" dirty="0">
                <a:cs typeface="Calibri"/>
              </a:rPr>
              <a:t>IPS Ung</a:t>
            </a:r>
            <a:endParaRPr lang="nb-NO" dirty="0"/>
          </a:p>
          <a:p>
            <a:r>
              <a:rPr lang="nb-NO" dirty="0"/>
              <a:t>Er IPS alltid riktig?</a:t>
            </a:r>
            <a:r>
              <a:rPr lang="nb-NO"/>
              <a:t> </a:t>
            </a:r>
            <a:endParaRPr lang="nb-NO">
              <a:ea typeface="Calibri"/>
              <a:cs typeface="Calibri"/>
            </a:endParaRPr>
          </a:p>
          <a:p>
            <a:r>
              <a:rPr lang="nb-NO" dirty="0"/>
              <a:t>Andre arbeidsrettede tiltak med tilnærmet IPS-metodikk: Sykt Bra jobb, Oppfølgingstiltak og Arbeidsforberedende Trening </a:t>
            </a:r>
            <a:endParaRPr lang="nb-NO" dirty="0">
              <a:cs typeface="Calibri"/>
            </a:endParaRPr>
          </a:p>
          <a:p>
            <a:r>
              <a:rPr lang="nb-NO" dirty="0"/>
              <a:t>Ungdomsgarantien</a:t>
            </a:r>
            <a:r>
              <a:rPr lang="nb-NO"/>
              <a:t> </a:t>
            </a:r>
            <a:endParaRPr lang="nb-NO">
              <a:ea typeface="Calibri"/>
              <a:cs typeface="Calibri"/>
            </a:endParaRPr>
          </a:p>
          <a:p>
            <a:r>
              <a:rPr lang="nb-NO" dirty="0"/>
              <a:t>Aktiviteter i Bergen – noe å gå til</a:t>
            </a:r>
            <a:endParaRPr lang="nb-NO">
              <a:ea typeface="Calibri"/>
              <a:cs typeface="Calibri"/>
            </a:endParaRPr>
          </a:p>
          <a:p>
            <a:endParaRPr lang="nb-NO" dirty="0">
              <a:cs typeface="Calibri" panose="020F0502020204030204"/>
            </a:endParaRPr>
          </a:p>
        </p:txBody>
      </p:sp>
      <p:pic>
        <p:nvPicPr>
          <p:cNvPr id="4" name="Bilde 3">
            <a:extLst>
              <a:ext uri="{FF2B5EF4-FFF2-40B4-BE49-F238E27FC236}">
                <a16:creationId xmlns:a16="http://schemas.microsoft.com/office/drawing/2014/main" id="{3813A44E-3F30-05C2-FE5D-68C90A3C852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pic>
        <p:nvPicPr>
          <p:cNvPr id="5" name="Plassholder for innhold 4">
            <a:extLst>
              <a:ext uri="{FF2B5EF4-FFF2-40B4-BE49-F238E27FC236}">
                <a16:creationId xmlns:a16="http://schemas.microsoft.com/office/drawing/2014/main" id="{745C0C39-706C-A1EE-6629-8BF857F9440F}"/>
              </a:ext>
            </a:extLst>
          </p:cNvPr>
          <p:cNvPicPr>
            <a:picLocks noChangeAspect="1"/>
          </p:cNvPicPr>
          <p:nvPr/>
        </p:nvPicPr>
        <p:blipFill>
          <a:blip r:embed="rId3"/>
          <a:stretch>
            <a:fillRect/>
          </a:stretch>
        </p:blipFill>
        <p:spPr>
          <a:xfrm>
            <a:off x="8749507" y="491332"/>
            <a:ext cx="2937668" cy="2937668"/>
          </a:xfrm>
          <a:prstGeom prst="rect">
            <a:avLst/>
          </a:prstGeom>
        </p:spPr>
      </p:pic>
    </p:spTree>
    <p:extLst>
      <p:ext uri="{BB962C8B-B14F-4D97-AF65-F5344CB8AC3E}">
        <p14:creationId xmlns:p14="http://schemas.microsoft.com/office/powerpoint/2010/main" val="386646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613B4406-CCFA-FDE0-960A-3507A0B06ED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35" y="-15068"/>
            <a:ext cx="12165330" cy="6873068"/>
          </a:xfrm>
          <a:prstGeom prst="rect">
            <a:avLst/>
          </a:prstGeom>
        </p:spPr>
      </p:pic>
    </p:spTree>
    <p:extLst>
      <p:ext uri="{BB962C8B-B14F-4D97-AF65-F5344CB8AC3E}">
        <p14:creationId xmlns:p14="http://schemas.microsoft.com/office/powerpoint/2010/main" val="3530616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282E087-8161-BB9E-9544-C6210662F7AE}"/>
              </a:ext>
            </a:extLst>
          </p:cNvPr>
          <p:cNvSpPr>
            <a:spLocks noGrp="1"/>
          </p:cNvSpPr>
          <p:nvPr>
            <p:ph type="title"/>
          </p:nvPr>
        </p:nvSpPr>
        <p:spPr>
          <a:xfrm>
            <a:off x="838200" y="437355"/>
            <a:ext cx="10515600" cy="1325563"/>
          </a:xfrm>
        </p:spPr>
        <p:txBody>
          <a:bodyPr/>
          <a:lstStyle/>
          <a:p>
            <a:r>
              <a:rPr lang="nb-NO" dirty="0"/>
              <a:t>Bakgrunnen for IPS</a:t>
            </a:r>
          </a:p>
        </p:txBody>
      </p:sp>
      <p:sp>
        <p:nvSpPr>
          <p:cNvPr id="3" name="Plassholder for innhold 2">
            <a:extLst>
              <a:ext uri="{FF2B5EF4-FFF2-40B4-BE49-F238E27FC236}">
                <a16:creationId xmlns:a16="http://schemas.microsoft.com/office/drawing/2014/main" id="{DCF594B6-1371-FD7C-856B-B60478233CD2}"/>
              </a:ext>
            </a:extLst>
          </p:cNvPr>
          <p:cNvSpPr>
            <a:spLocks noGrp="1"/>
          </p:cNvSpPr>
          <p:nvPr>
            <p:ph idx="1"/>
          </p:nvPr>
        </p:nvSpPr>
        <p:spPr>
          <a:xfrm>
            <a:off x="838200" y="1754188"/>
            <a:ext cx="5410199" cy="4848224"/>
          </a:xfrm>
        </p:spPr>
        <p:txBody>
          <a:bodyPr vert="horz" lIns="91440" tIns="45720" rIns="91440" bIns="45720" rtlCol="0" anchor="t">
            <a:normAutofit/>
          </a:bodyPr>
          <a:lstStyle/>
          <a:p>
            <a:r>
              <a:rPr lang="nb-NO" sz="2400" dirty="0"/>
              <a:t>Internasjonal arbeidsrehabiliteringsmodell kalt «</a:t>
            </a:r>
            <a:r>
              <a:rPr lang="nb-NO" sz="2400" err="1"/>
              <a:t>individual</a:t>
            </a:r>
            <a:r>
              <a:rPr lang="nb-NO" sz="2400" dirty="0"/>
              <a:t> </a:t>
            </a:r>
            <a:r>
              <a:rPr lang="nb-NO" sz="2400" err="1"/>
              <a:t>placement</a:t>
            </a:r>
            <a:r>
              <a:rPr lang="nb-NO" sz="2400" dirty="0"/>
              <a:t> and support» (individuell jobbstøtte)</a:t>
            </a:r>
            <a:r>
              <a:rPr lang="nb-NO" sz="2400"/>
              <a:t> </a:t>
            </a:r>
            <a:endParaRPr lang="nb-NO" sz="2400" dirty="0"/>
          </a:p>
          <a:p>
            <a:r>
              <a:rPr lang="nb-NO" sz="2400" dirty="0"/>
              <a:t>Utviklet for mennesker med moderate til alvorlige psykiske lidelser og/eller rusmiddelavhengighet</a:t>
            </a:r>
            <a:endParaRPr lang="nb-NO" sz="2400">
              <a:ea typeface="Calibri"/>
              <a:cs typeface="Calibri"/>
            </a:endParaRPr>
          </a:p>
          <a:p>
            <a:r>
              <a:rPr lang="nb-NO" sz="2400" dirty="0"/>
              <a:t>Arbeid som en del av behandlingen</a:t>
            </a:r>
            <a:r>
              <a:rPr lang="nb-NO" sz="2400"/>
              <a:t> </a:t>
            </a:r>
            <a:endParaRPr lang="nb-NO" sz="2400">
              <a:ea typeface="Calibri"/>
              <a:cs typeface="Calibri"/>
            </a:endParaRPr>
          </a:p>
          <a:p>
            <a:r>
              <a:rPr lang="nb-NO" sz="2400" dirty="0"/>
              <a:t>Evidensbasert metode: RCT-studie fra </a:t>
            </a:r>
            <a:r>
              <a:rPr lang="nb-NO" sz="2400" err="1"/>
              <a:t>Norce</a:t>
            </a:r>
            <a:r>
              <a:rPr lang="nb-NO" sz="2400" dirty="0"/>
              <a:t> </a:t>
            </a:r>
            <a:r>
              <a:rPr lang="nb-NO" sz="2400" dirty="0">
                <a:sym typeface="Wingdings" panose="05000000000000000000" pitchFamily="2" charset="2"/>
              </a:rPr>
              <a:t></a:t>
            </a:r>
            <a:r>
              <a:rPr lang="nb-NO" sz="2400">
                <a:sym typeface="Wingdings" panose="05000000000000000000" pitchFamily="2" charset="2"/>
              </a:rPr>
              <a:t> god langtidseffekt og er lønnsomt </a:t>
            </a:r>
            <a:endParaRPr lang="nb-NO" sz="2400">
              <a:cs typeface="Calibri"/>
            </a:endParaRPr>
          </a:p>
          <a:p>
            <a:pPr marL="0" indent="0">
              <a:buNone/>
            </a:pPr>
            <a:endParaRPr lang="nb-NO" sz="2400">
              <a:solidFill>
                <a:srgbClr val="000000"/>
              </a:solidFill>
              <a:cs typeface="Calibri"/>
            </a:endParaRPr>
          </a:p>
          <a:p>
            <a:pPr marL="0" indent="0">
              <a:buNone/>
            </a:pPr>
            <a:endParaRPr lang="nb-NO" sz="1400">
              <a:solidFill>
                <a:srgbClr val="333333"/>
              </a:solidFill>
              <a:ea typeface="Calibri"/>
              <a:cs typeface="Calibri"/>
            </a:endParaRPr>
          </a:p>
        </p:txBody>
      </p:sp>
      <p:pic>
        <p:nvPicPr>
          <p:cNvPr id="5" name="Bilde 4">
            <a:extLst>
              <a:ext uri="{FF2B5EF4-FFF2-40B4-BE49-F238E27FC236}">
                <a16:creationId xmlns:a16="http://schemas.microsoft.com/office/drawing/2014/main" id="{7DB1A8DF-AEA1-8DFC-62E6-C12F88463FC0}"/>
              </a:ext>
            </a:extLst>
          </p:cNvPr>
          <p:cNvPicPr>
            <a:picLocks noChangeAspect="1"/>
          </p:cNvPicPr>
          <p:nvPr/>
        </p:nvPicPr>
        <p:blipFill>
          <a:blip r:embed="rId2"/>
          <a:stretch>
            <a:fillRect/>
          </a:stretch>
        </p:blipFill>
        <p:spPr>
          <a:xfrm>
            <a:off x="6524625" y="909638"/>
            <a:ext cx="4829175" cy="4848225"/>
          </a:xfrm>
          <a:prstGeom prst="rect">
            <a:avLst/>
          </a:prstGeom>
        </p:spPr>
      </p:pic>
      <p:pic>
        <p:nvPicPr>
          <p:cNvPr id="9" name="Bilde 8">
            <a:extLst>
              <a:ext uri="{FF2B5EF4-FFF2-40B4-BE49-F238E27FC236}">
                <a16:creationId xmlns:a16="http://schemas.microsoft.com/office/drawing/2014/main" id="{9E98F7E1-9B15-C275-BA75-36A3C9F34BF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sp>
        <p:nvSpPr>
          <p:cNvPr id="4" name="TextBox 3">
            <a:extLst>
              <a:ext uri="{FF2B5EF4-FFF2-40B4-BE49-F238E27FC236}">
                <a16:creationId xmlns:a16="http://schemas.microsoft.com/office/drawing/2014/main" id="{6C6C0A6C-52BA-B709-FC70-F401575E4769}"/>
              </a:ext>
            </a:extLst>
          </p:cNvPr>
          <p:cNvSpPr txBox="1"/>
          <p:nvPr/>
        </p:nvSpPr>
        <p:spPr>
          <a:xfrm>
            <a:off x="6523181" y="5761181"/>
            <a:ext cx="4814454"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ea typeface="Calibri"/>
                <a:cs typeface="Calibri"/>
              </a:rPr>
              <a:t>Regular employment for people with mental illness – An evaluation of the individual placement and support </a:t>
            </a:r>
            <a:r>
              <a:rPr lang="en-US" sz="1100" err="1">
                <a:ea typeface="Calibri"/>
                <a:cs typeface="Calibri"/>
              </a:rPr>
              <a:t>programm</a:t>
            </a:r>
            <a:r>
              <a:rPr lang="en-US" sz="1100">
                <a:ea typeface="Calibri"/>
                <a:cs typeface="Calibri"/>
              </a:rPr>
              <a:t> - </a:t>
            </a:r>
            <a:r>
              <a:rPr lang="en-US" sz="1100" err="1">
                <a:ea typeface="Calibri"/>
                <a:cs typeface="Calibri"/>
              </a:rPr>
              <a:t>Holmås</a:t>
            </a:r>
            <a:r>
              <a:rPr lang="en-US" sz="1100">
                <a:ea typeface="Calibri"/>
                <a:cs typeface="Calibri"/>
              </a:rPr>
              <a:t> et al. 2001</a:t>
            </a:r>
          </a:p>
          <a:p>
            <a:endParaRPr lang="en-US" sz="1100">
              <a:ea typeface="Calibri"/>
              <a:cs typeface="Calibri"/>
            </a:endParaRPr>
          </a:p>
          <a:p>
            <a:r>
              <a:rPr lang="en-US" sz="1100">
                <a:ea typeface="Calibri"/>
                <a:cs typeface="Calibri"/>
              </a:rPr>
              <a:t>IPS </a:t>
            </a:r>
            <a:r>
              <a:rPr lang="en-US" sz="1100" err="1">
                <a:ea typeface="Calibri"/>
                <a:cs typeface="Calibri"/>
              </a:rPr>
              <a:t>har</a:t>
            </a:r>
            <a:r>
              <a:rPr lang="en-US" sz="1100">
                <a:ea typeface="Calibri"/>
                <a:cs typeface="Calibri"/>
              </a:rPr>
              <a:t> </a:t>
            </a:r>
            <a:r>
              <a:rPr lang="en-US" sz="1100" err="1">
                <a:ea typeface="Calibri"/>
                <a:cs typeface="Calibri"/>
              </a:rPr>
              <a:t>langtidseffekt</a:t>
            </a:r>
            <a:r>
              <a:rPr lang="en-US" sz="1100">
                <a:ea typeface="Calibri"/>
                <a:cs typeface="Calibri"/>
              </a:rPr>
              <a:t> </a:t>
            </a:r>
            <a:r>
              <a:rPr lang="en-US" sz="1100" err="1">
                <a:ea typeface="Calibri"/>
                <a:cs typeface="Calibri"/>
              </a:rPr>
              <a:t>og</a:t>
            </a:r>
            <a:r>
              <a:rPr lang="en-US" sz="1100">
                <a:ea typeface="Calibri"/>
                <a:cs typeface="Calibri"/>
              </a:rPr>
              <a:t> er </a:t>
            </a:r>
            <a:r>
              <a:rPr lang="en-US" sz="1100" err="1">
                <a:ea typeface="Calibri"/>
                <a:cs typeface="Calibri"/>
              </a:rPr>
              <a:t>lønnsomt</a:t>
            </a:r>
            <a:r>
              <a:rPr lang="en-US" sz="1100">
                <a:ea typeface="Calibri"/>
                <a:cs typeface="Calibri"/>
              </a:rPr>
              <a:t> - NAPHA </a:t>
            </a:r>
            <a:r>
              <a:rPr lang="en-US" sz="1100" err="1">
                <a:ea typeface="Calibri"/>
                <a:cs typeface="Calibri"/>
              </a:rPr>
              <a:t>Nasjonalt</a:t>
            </a:r>
            <a:r>
              <a:rPr lang="en-US" sz="1100">
                <a:ea typeface="Calibri"/>
                <a:cs typeface="Calibri"/>
              </a:rPr>
              <a:t> </a:t>
            </a:r>
            <a:r>
              <a:rPr lang="en-US" sz="1100" err="1">
                <a:ea typeface="Calibri"/>
                <a:cs typeface="Calibri"/>
              </a:rPr>
              <a:t>kompetansesenter</a:t>
            </a:r>
            <a:r>
              <a:rPr lang="en-US" sz="1100">
                <a:ea typeface="Calibri"/>
                <a:cs typeface="Calibri"/>
              </a:rPr>
              <a:t> for </a:t>
            </a:r>
            <a:r>
              <a:rPr lang="en-US" sz="1100" err="1">
                <a:ea typeface="Calibri"/>
                <a:cs typeface="Calibri"/>
              </a:rPr>
              <a:t>psyksik</a:t>
            </a:r>
            <a:r>
              <a:rPr lang="en-US" sz="1100">
                <a:ea typeface="Calibri"/>
                <a:cs typeface="Calibri"/>
              </a:rPr>
              <a:t> </a:t>
            </a:r>
            <a:r>
              <a:rPr lang="en-US" sz="1100" err="1">
                <a:ea typeface="Calibri"/>
                <a:cs typeface="Calibri"/>
              </a:rPr>
              <a:t>helsearbeid</a:t>
            </a:r>
            <a:r>
              <a:rPr lang="en-US" sz="1100">
                <a:ea typeface="Calibri"/>
                <a:cs typeface="Calibri"/>
              </a:rPr>
              <a:t> </a:t>
            </a:r>
          </a:p>
        </p:txBody>
      </p:sp>
    </p:spTree>
    <p:extLst>
      <p:ext uri="{BB962C8B-B14F-4D97-AF65-F5344CB8AC3E}">
        <p14:creationId xmlns:p14="http://schemas.microsoft.com/office/powerpoint/2010/main" val="1749195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25D349-AA35-D4F3-6FD9-214D795F4AAF}"/>
              </a:ext>
            </a:extLst>
          </p:cNvPr>
          <p:cNvSpPr>
            <a:spLocks noGrp="1"/>
          </p:cNvSpPr>
          <p:nvPr>
            <p:ph type="title"/>
          </p:nvPr>
        </p:nvSpPr>
        <p:spPr>
          <a:xfrm>
            <a:off x="838200" y="137292"/>
            <a:ext cx="10515600" cy="1325563"/>
          </a:xfrm>
        </p:spPr>
        <p:txBody>
          <a:bodyPr>
            <a:normAutofit/>
          </a:bodyPr>
          <a:lstStyle/>
          <a:p>
            <a:r>
              <a:rPr lang="nb-NO" sz="4800" dirty="0"/>
              <a:t>Individuell jobbstøtte</a:t>
            </a:r>
          </a:p>
        </p:txBody>
      </p:sp>
      <p:sp>
        <p:nvSpPr>
          <p:cNvPr id="3" name="Plassholder for innhold 2">
            <a:extLst>
              <a:ext uri="{FF2B5EF4-FFF2-40B4-BE49-F238E27FC236}">
                <a16:creationId xmlns:a16="http://schemas.microsoft.com/office/drawing/2014/main" id="{38B51687-6870-AC60-F597-5BD377E7FA27}"/>
              </a:ext>
            </a:extLst>
          </p:cNvPr>
          <p:cNvSpPr>
            <a:spLocks noGrp="1"/>
          </p:cNvSpPr>
          <p:nvPr>
            <p:ph idx="1"/>
          </p:nvPr>
        </p:nvSpPr>
        <p:spPr>
          <a:xfrm>
            <a:off x="838200" y="1577975"/>
            <a:ext cx="10515600" cy="4351338"/>
          </a:xfrm>
        </p:spPr>
        <p:txBody>
          <a:bodyPr>
            <a:normAutofit fontScale="92500"/>
          </a:bodyPr>
          <a:lstStyle/>
          <a:p>
            <a:r>
              <a:rPr lang="nb-NO" dirty="0"/>
              <a:t>Samarbeid mellom helse, NAV, Bergen kommune og pasient</a:t>
            </a:r>
          </a:p>
          <a:p>
            <a:r>
              <a:rPr lang="nb-NO" dirty="0"/>
              <a:t>Inntakskriterie: går i behandling og er </a:t>
            </a:r>
            <a:r>
              <a:rPr lang="nb-NO" u="sng" dirty="0"/>
              <a:t>motivert</a:t>
            </a:r>
            <a:r>
              <a:rPr lang="nb-NO" dirty="0"/>
              <a:t> for arbeid eller utdanning</a:t>
            </a:r>
          </a:p>
          <a:p>
            <a:r>
              <a:rPr lang="nb-NO" dirty="0"/>
              <a:t>Tjenesten er gratis, og helt frivillig</a:t>
            </a:r>
          </a:p>
          <a:p>
            <a:r>
              <a:rPr lang="nb-NO" dirty="0"/>
              <a:t>IPS ung 16-30 år (tilbud i alle fylker)</a:t>
            </a:r>
          </a:p>
          <a:p>
            <a:r>
              <a:rPr lang="nb-NO" u="sng" dirty="0"/>
              <a:t>Hva inngår i tjenesten? </a:t>
            </a:r>
          </a:p>
          <a:p>
            <a:pPr>
              <a:buFont typeface="Wingdings" panose="05000000000000000000" pitchFamily="2" charset="2"/>
              <a:buChar char="è"/>
            </a:pPr>
            <a:r>
              <a:rPr lang="nb-NO" dirty="0"/>
              <a:t>Henvisning</a:t>
            </a:r>
          </a:p>
          <a:p>
            <a:pPr>
              <a:buFont typeface="Wingdings" panose="05000000000000000000" pitchFamily="2" charset="2"/>
              <a:buChar char="è"/>
            </a:pPr>
            <a:r>
              <a:rPr lang="nb-NO" dirty="0"/>
              <a:t>Kartlegging </a:t>
            </a:r>
          </a:p>
          <a:p>
            <a:pPr>
              <a:buFont typeface="Wingdings" panose="05000000000000000000" pitchFamily="2" charset="2"/>
              <a:buChar char="è"/>
            </a:pPr>
            <a:r>
              <a:rPr lang="nb-NO" dirty="0"/>
              <a:t>Jobbutvikling </a:t>
            </a:r>
          </a:p>
          <a:p>
            <a:pPr>
              <a:buFont typeface="Wingdings" panose="05000000000000000000" pitchFamily="2" charset="2"/>
              <a:buChar char="è"/>
            </a:pPr>
            <a:r>
              <a:rPr lang="nb-NO" dirty="0"/>
              <a:t>Jobbstøtte/utdanningsstøtte</a:t>
            </a:r>
          </a:p>
        </p:txBody>
      </p:sp>
      <p:pic>
        <p:nvPicPr>
          <p:cNvPr id="9" name="Bilde 8">
            <a:extLst>
              <a:ext uri="{FF2B5EF4-FFF2-40B4-BE49-F238E27FC236}">
                <a16:creationId xmlns:a16="http://schemas.microsoft.com/office/drawing/2014/main" id="{F3B58497-DF55-14FF-F19E-DB69963F10E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sp>
        <p:nvSpPr>
          <p:cNvPr id="11" name="TekstSylinder 10">
            <a:extLst>
              <a:ext uri="{FF2B5EF4-FFF2-40B4-BE49-F238E27FC236}">
                <a16:creationId xmlns:a16="http://schemas.microsoft.com/office/drawing/2014/main" id="{D4D21223-DAC0-C2C1-95C8-2F56ACA97B81}"/>
              </a:ext>
            </a:extLst>
          </p:cNvPr>
          <p:cNvSpPr txBox="1"/>
          <p:nvPr/>
        </p:nvSpPr>
        <p:spPr>
          <a:xfrm>
            <a:off x="6353175" y="3591719"/>
            <a:ext cx="5295899" cy="2723823"/>
          </a:xfrm>
          <a:prstGeom prst="rect">
            <a:avLst/>
          </a:prstGeom>
          <a:noFill/>
        </p:spPr>
        <p:txBody>
          <a:bodyPr wrap="square" rtlCol="0">
            <a:spAutoFit/>
          </a:bodyPr>
          <a:lstStyle/>
          <a:p>
            <a:r>
              <a:rPr lang="nb-NO" sz="1600" dirty="0"/>
              <a:t>      </a:t>
            </a:r>
            <a:r>
              <a:rPr lang="nb-NO" sz="1600" u="sng" dirty="0"/>
              <a:t>IPS-prinsipper</a:t>
            </a:r>
          </a:p>
          <a:p>
            <a:pPr marL="285750" indent="-285750">
              <a:buFont typeface="Arial" panose="020B0604020202020204" pitchFamily="34" charset="0"/>
              <a:buChar char="•"/>
            </a:pPr>
            <a:r>
              <a:rPr lang="nb-NO" sz="1600" dirty="0"/>
              <a:t>Målet er ordinær, lønnet jobb </a:t>
            </a:r>
          </a:p>
          <a:p>
            <a:pPr marL="285750" indent="-285750">
              <a:buFont typeface="Arial" panose="020B0604020202020204" pitchFamily="34" charset="0"/>
              <a:buChar char="•"/>
            </a:pPr>
            <a:r>
              <a:rPr lang="nb-NO" sz="1600" dirty="0"/>
              <a:t>Deltagelse på bakgrunn av arbeidssøkers eget ønske </a:t>
            </a:r>
          </a:p>
          <a:p>
            <a:pPr marL="285750" indent="-285750">
              <a:buFont typeface="Arial" panose="020B0604020202020204" pitchFamily="34" charset="0"/>
              <a:buChar char="•"/>
            </a:pPr>
            <a:r>
              <a:rPr lang="nb-NO" sz="1600" dirty="0"/>
              <a:t>Individuell jobbstøtte er en integrert del av behandlingen</a:t>
            </a:r>
          </a:p>
          <a:p>
            <a:pPr marL="285750" indent="-285750">
              <a:buFont typeface="Arial" panose="020B0604020202020204" pitchFamily="34" charset="0"/>
              <a:buChar char="•"/>
            </a:pPr>
            <a:r>
              <a:rPr lang="nb-NO" sz="1600" dirty="0"/>
              <a:t>Jobbsøk skjer ut fra deltagerens interesser og ferdigheter</a:t>
            </a:r>
          </a:p>
          <a:p>
            <a:pPr marL="285750" indent="-285750">
              <a:buFont typeface="Arial" panose="020B0604020202020204" pitchFamily="34" charset="0"/>
              <a:buChar char="•"/>
            </a:pPr>
            <a:r>
              <a:rPr lang="nb-NO" sz="1600" dirty="0"/>
              <a:t>Individuelt tilpasset rådgivning om økonomiske ytelser</a:t>
            </a:r>
          </a:p>
          <a:p>
            <a:pPr marL="285750" indent="-285750">
              <a:buFont typeface="Arial" panose="020B0604020202020204" pitchFamily="34" charset="0"/>
              <a:buChar char="•"/>
            </a:pPr>
            <a:r>
              <a:rPr lang="nb-NO" sz="1600" dirty="0"/>
              <a:t>Jobbsøk starter raskt og senest etter 1 måned</a:t>
            </a:r>
          </a:p>
          <a:p>
            <a:pPr marL="285750" indent="-285750">
              <a:buFont typeface="Arial" panose="020B0604020202020204" pitchFamily="34" charset="0"/>
              <a:buChar char="•"/>
            </a:pPr>
            <a:r>
              <a:rPr lang="nb-NO" sz="1600" dirty="0"/>
              <a:t>Systematisk jobbutvikling ut fra arbeidssøkers preferanser </a:t>
            </a:r>
          </a:p>
          <a:p>
            <a:pPr marL="285750" indent="-285750">
              <a:buFont typeface="Arial" panose="020B0604020202020204" pitchFamily="34" charset="0"/>
              <a:buChar char="•"/>
            </a:pPr>
            <a:r>
              <a:rPr lang="nb-NO" sz="1600" dirty="0"/>
              <a:t>Oppfølgingen er ubegrenset i tid og individuelt tilpasset</a:t>
            </a:r>
          </a:p>
          <a:p>
            <a:pPr algn="r"/>
            <a:endParaRPr lang="nb-NO" sz="1600" dirty="0"/>
          </a:p>
          <a:p>
            <a:pPr marL="0" indent="0" algn="r">
              <a:buNone/>
            </a:pPr>
            <a:r>
              <a:rPr lang="nb-NO" sz="1100" dirty="0"/>
              <a:t>Napha.no (oversatt fra Bond, 2008) </a:t>
            </a:r>
          </a:p>
        </p:txBody>
      </p:sp>
    </p:spTree>
    <p:extLst>
      <p:ext uri="{BB962C8B-B14F-4D97-AF65-F5344CB8AC3E}">
        <p14:creationId xmlns:p14="http://schemas.microsoft.com/office/powerpoint/2010/main" val="4100715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4DF96F-3196-659F-7FD1-AEC1CE91C8A3}"/>
              </a:ext>
            </a:extLst>
          </p:cNvPr>
          <p:cNvSpPr>
            <a:spLocks noGrp="1"/>
          </p:cNvSpPr>
          <p:nvPr>
            <p:ph type="title"/>
          </p:nvPr>
        </p:nvSpPr>
        <p:spPr/>
        <p:txBody>
          <a:bodyPr/>
          <a:lstStyle/>
          <a:p>
            <a:r>
              <a:rPr lang="nb-NO" dirty="0"/>
              <a:t>En del av tilfriskningsprosessen </a:t>
            </a:r>
          </a:p>
        </p:txBody>
      </p:sp>
      <p:sp>
        <p:nvSpPr>
          <p:cNvPr id="3" name="Plassholder for innhold 2">
            <a:extLst>
              <a:ext uri="{FF2B5EF4-FFF2-40B4-BE49-F238E27FC236}">
                <a16:creationId xmlns:a16="http://schemas.microsoft.com/office/drawing/2014/main" id="{6C86092A-501B-2AD9-8223-3E12B8A70E0F}"/>
              </a:ext>
            </a:extLst>
          </p:cNvPr>
          <p:cNvSpPr>
            <a:spLocks noGrp="1"/>
          </p:cNvSpPr>
          <p:nvPr>
            <p:ph sz="half" idx="1"/>
          </p:nvPr>
        </p:nvSpPr>
        <p:spPr/>
        <p:txBody>
          <a:bodyPr>
            <a:noAutofit/>
          </a:bodyPr>
          <a:lstStyle/>
          <a:p>
            <a:r>
              <a:rPr lang="nb-NO" sz="2000" dirty="0"/>
              <a:t>Fokus på det friske</a:t>
            </a:r>
          </a:p>
          <a:p>
            <a:r>
              <a:rPr lang="nb-NO" sz="2000" dirty="0"/>
              <a:t>Recoveryorientert</a:t>
            </a:r>
          </a:p>
          <a:p>
            <a:r>
              <a:rPr lang="nb-NO" sz="2000" dirty="0"/>
              <a:t>Struktur og rutine</a:t>
            </a:r>
          </a:p>
          <a:p>
            <a:r>
              <a:rPr lang="nb-NO" sz="2000" dirty="0"/>
              <a:t>Døgnrytme – en grunn til å stå opp og til å legge seg</a:t>
            </a:r>
          </a:p>
          <a:p>
            <a:r>
              <a:rPr lang="nb-NO" sz="2000" dirty="0"/>
              <a:t>Sosialt felleskap </a:t>
            </a:r>
          </a:p>
          <a:p>
            <a:r>
              <a:rPr lang="nb-NO" sz="2000" dirty="0"/>
              <a:t>Noen som forventer noe av deg</a:t>
            </a:r>
          </a:p>
          <a:p>
            <a:r>
              <a:rPr lang="nb-NO" sz="2000" dirty="0"/>
              <a:t>Mestringsfølelse</a:t>
            </a:r>
          </a:p>
          <a:p>
            <a:r>
              <a:rPr lang="nb-NO" sz="2000" dirty="0"/>
              <a:t>Bruke egen kunnskap og kompetanse</a:t>
            </a:r>
          </a:p>
          <a:p>
            <a:r>
              <a:rPr lang="nb-NO" sz="2000" dirty="0"/>
              <a:t>Lønn</a:t>
            </a:r>
          </a:p>
          <a:p>
            <a:pPr marL="0" indent="0">
              <a:buNone/>
            </a:pPr>
            <a:endParaRPr lang="nb-NO" sz="2000" dirty="0"/>
          </a:p>
        </p:txBody>
      </p:sp>
      <p:pic>
        <p:nvPicPr>
          <p:cNvPr id="7" name="Bilde 6">
            <a:extLst>
              <a:ext uri="{FF2B5EF4-FFF2-40B4-BE49-F238E27FC236}">
                <a16:creationId xmlns:a16="http://schemas.microsoft.com/office/drawing/2014/main" id="{3A34A9C6-1ADB-157F-02FE-8C2C97C1446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pic>
        <p:nvPicPr>
          <p:cNvPr id="18" name="Bilde 17">
            <a:extLst>
              <a:ext uri="{FF2B5EF4-FFF2-40B4-BE49-F238E27FC236}">
                <a16:creationId xmlns:a16="http://schemas.microsoft.com/office/drawing/2014/main" id="{2F0C12F7-CD12-E435-B276-8128292C3902}"/>
              </a:ext>
            </a:extLst>
          </p:cNvPr>
          <p:cNvPicPr>
            <a:picLocks noChangeAspect="1"/>
          </p:cNvPicPr>
          <p:nvPr/>
        </p:nvPicPr>
        <p:blipFill>
          <a:blip r:embed="rId3"/>
          <a:stretch>
            <a:fillRect/>
          </a:stretch>
        </p:blipFill>
        <p:spPr>
          <a:xfrm>
            <a:off x="6423834" y="1840657"/>
            <a:ext cx="4863291" cy="3429000"/>
          </a:xfrm>
          <a:prstGeom prst="rect">
            <a:avLst/>
          </a:prstGeom>
        </p:spPr>
      </p:pic>
    </p:spTree>
    <p:extLst>
      <p:ext uri="{BB962C8B-B14F-4D97-AF65-F5344CB8AC3E}">
        <p14:creationId xmlns:p14="http://schemas.microsoft.com/office/powerpoint/2010/main" val="425112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A27C6EB-21B3-4868-CC83-381D45EAC416}"/>
              </a:ext>
            </a:extLst>
          </p:cNvPr>
          <p:cNvSpPr>
            <a:spLocks noGrp="1"/>
          </p:cNvSpPr>
          <p:nvPr>
            <p:ph type="title"/>
          </p:nvPr>
        </p:nvSpPr>
        <p:spPr/>
        <p:txBody>
          <a:bodyPr>
            <a:normAutofit/>
          </a:bodyPr>
          <a:lstStyle/>
          <a:p>
            <a:r>
              <a:rPr lang="nb-NO" sz="3600" dirty="0"/>
              <a:t>Utfordringer unge voksne kan møte på arbeidsmarkedet</a:t>
            </a:r>
          </a:p>
        </p:txBody>
      </p:sp>
      <p:sp>
        <p:nvSpPr>
          <p:cNvPr id="3" name="Plassholder for innhold 2">
            <a:extLst>
              <a:ext uri="{FF2B5EF4-FFF2-40B4-BE49-F238E27FC236}">
                <a16:creationId xmlns:a16="http://schemas.microsoft.com/office/drawing/2014/main" id="{B2A579D7-ECAF-9561-C59F-184F8A1380D6}"/>
              </a:ext>
            </a:extLst>
          </p:cNvPr>
          <p:cNvSpPr>
            <a:spLocks noGrp="1"/>
          </p:cNvSpPr>
          <p:nvPr>
            <p:ph sz="half" idx="1"/>
          </p:nvPr>
        </p:nvSpPr>
        <p:spPr/>
        <p:txBody>
          <a:bodyPr vert="horz" lIns="91440" tIns="45720" rIns="91440" bIns="45720" rtlCol="0" anchor="t">
            <a:normAutofit fontScale="85000" lnSpcReduction="20000"/>
          </a:bodyPr>
          <a:lstStyle/>
          <a:p>
            <a:r>
              <a:rPr lang="nb-NO" b="1" dirty="0"/>
              <a:t>Forhold ved personen: </a:t>
            </a:r>
            <a:r>
              <a:rPr lang="nb-NO" dirty="0"/>
              <a:t>hull i CV-en: lite eller ingen tidligere arbeidserfaring, lav utdannelse, dårlig språkkunnskaper, helseutfordringer </a:t>
            </a:r>
          </a:p>
          <a:p>
            <a:r>
              <a:rPr lang="nb-NO" b="1" dirty="0"/>
              <a:t>Forhold ved arbeidsgiverne: </a:t>
            </a:r>
            <a:r>
              <a:rPr lang="nb-NO" dirty="0"/>
              <a:t>høye krav, manglende fokus på mangfold, diskriminering</a:t>
            </a:r>
          </a:p>
          <a:p>
            <a:r>
              <a:rPr lang="nb-NO" dirty="0"/>
              <a:t>Vanskelig å navigere i</a:t>
            </a:r>
            <a:r>
              <a:rPr lang="nb-NO"/>
              <a:t> jobbmarkedet</a:t>
            </a:r>
            <a:r>
              <a:rPr lang="nb-NO" dirty="0"/>
              <a:t>, usikker på hva man vil. For lite kunnskap om hva som finnes av muligheter</a:t>
            </a:r>
          </a:p>
          <a:p>
            <a:r>
              <a:rPr lang="nb-NO" dirty="0"/>
              <a:t>Jobbprosessen kan </a:t>
            </a:r>
            <a:r>
              <a:rPr lang="nb-NO"/>
              <a:t>virke</a:t>
            </a:r>
            <a:r>
              <a:rPr lang="nb-NO" dirty="0"/>
              <a:t> overveldende (CV- og søknadsskriving, finne aktuelle jobber, intervju, spilleregler og forventninger for arbeidslivet)</a:t>
            </a:r>
          </a:p>
        </p:txBody>
      </p:sp>
      <p:pic>
        <p:nvPicPr>
          <p:cNvPr id="6" name="Plassholder for innhold 5">
            <a:extLst>
              <a:ext uri="{FF2B5EF4-FFF2-40B4-BE49-F238E27FC236}">
                <a16:creationId xmlns:a16="http://schemas.microsoft.com/office/drawing/2014/main" id="{0BA080A7-8A15-F7A6-4A1E-B79D24312AD4}"/>
              </a:ext>
            </a:extLst>
          </p:cNvPr>
          <p:cNvPicPr>
            <a:picLocks noGrp="1" noChangeAspect="1"/>
          </p:cNvPicPr>
          <p:nvPr>
            <p:ph sz="half" idx="2"/>
          </p:nvPr>
        </p:nvPicPr>
        <p:blipFill>
          <a:blip r:embed="rId2"/>
          <a:stretch>
            <a:fillRect/>
          </a:stretch>
        </p:blipFill>
        <p:spPr>
          <a:xfrm>
            <a:off x="6348888" y="1840657"/>
            <a:ext cx="5181600" cy="2914650"/>
          </a:xfrm>
        </p:spPr>
      </p:pic>
      <p:pic>
        <p:nvPicPr>
          <p:cNvPr id="8" name="Bilde 7">
            <a:extLst>
              <a:ext uri="{FF2B5EF4-FFF2-40B4-BE49-F238E27FC236}">
                <a16:creationId xmlns:a16="http://schemas.microsoft.com/office/drawing/2014/main" id="{45C0BC93-BD8B-7866-56DC-7FC9F5B20F3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spTree>
    <p:extLst>
      <p:ext uri="{BB962C8B-B14F-4D97-AF65-F5344CB8AC3E}">
        <p14:creationId xmlns:p14="http://schemas.microsoft.com/office/powerpoint/2010/main" val="18839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77AD7D-885F-E32C-2DA9-67DF597B2404}"/>
              </a:ext>
            </a:extLst>
          </p:cNvPr>
          <p:cNvSpPr>
            <a:spLocks noGrp="1"/>
          </p:cNvSpPr>
          <p:nvPr>
            <p:ph type="title"/>
          </p:nvPr>
        </p:nvSpPr>
        <p:spPr/>
        <p:txBody>
          <a:bodyPr>
            <a:normAutofit/>
          </a:bodyPr>
          <a:lstStyle/>
          <a:p>
            <a:pPr algn="ctr"/>
            <a:r>
              <a:rPr lang="nb-NO" sz="3600" dirty="0"/>
              <a:t>Hva hindrer unge voksne i å tre ut av utenforskap og inn i arbeid og aktivitet?</a:t>
            </a:r>
          </a:p>
        </p:txBody>
      </p:sp>
      <p:sp>
        <p:nvSpPr>
          <p:cNvPr id="20" name="Plassholder for innhold 19">
            <a:extLst>
              <a:ext uri="{FF2B5EF4-FFF2-40B4-BE49-F238E27FC236}">
                <a16:creationId xmlns:a16="http://schemas.microsoft.com/office/drawing/2014/main" id="{CF5A72C7-3A1E-367B-FD3D-595C685F4933}"/>
              </a:ext>
            </a:extLst>
          </p:cNvPr>
          <p:cNvSpPr>
            <a:spLocks noGrp="1"/>
          </p:cNvSpPr>
          <p:nvPr>
            <p:ph idx="1"/>
          </p:nvPr>
        </p:nvSpPr>
        <p:spPr>
          <a:xfrm>
            <a:off x="380873" y="1692748"/>
            <a:ext cx="10515600" cy="4351338"/>
          </a:xfrm>
        </p:spPr>
        <p:txBody>
          <a:bodyPr/>
          <a:lstStyle/>
          <a:p>
            <a:pPr marL="0" indent="0">
              <a:buNone/>
            </a:pPr>
            <a:endParaRPr lang="nb-NO" dirty="0"/>
          </a:p>
          <a:p>
            <a:pPr marL="0" indent="0">
              <a:buNone/>
            </a:pPr>
            <a:endParaRPr lang="nb-NO" dirty="0"/>
          </a:p>
        </p:txBody>
      </p:sp>
      <p:grpSp>
        <p:nvGrpSpPr>
          <p:cNvPr id="4" name="Gruppe 3">
            <a:extLst>
              <a:ext uri="{FF2B5EF4-FFF2-40B4-BE49-F238E27FC236}">
                <a16:creationId xmlns:a16="http://schemas.microsoft.com/office/drawing/2014/main" id="{29F2DE94-6801-DF89-03AA-F2EB961251F1}"/>
              </a:ext>
            </a:extLst>
          </p:cNvPr>
          <p:cNvGrpSpPr/>
          <p:nvPr/>
        </p:nvGrpSpPr>
        <p:grpSpPr>
          <a:xfrm>
            <a:off x="1840240" y="3158434"/>
            <a:ext cx="1566174" cy="2187243"/>
            <a:chOff x="971600" y="2636912"/>
            <a:chExt cx="2088232" cy="2916324"/>
          </a:xfrm>
        </p:grpSpPr>
        <p:sp>
          <p:nvSpPr>
            <p:cNvPr id="5" name="Avrundet rektangel 13">
              <a:extLst>
                <a:ext uri="{FF2B5EF4-FFF2-40B4-BE49-F238E27FC236}">
                  <a16:creationId xmlns:a16="http://schemas.microsoft.com/office/drawing/2014/main" id="{819E5174-38E9-207C-3542-4E5F1AB33E65}"/>
                </a:ext>
              </a:extLst>
            </p:cNvPr>
            <p:cNvSpPr/>
            <p:nvPr/>
          </p:nvSpPr>
          <p:spPr>
            <a:xfrm>
              <a:off x="971600" y="2636912"/>
              <a:ext cx="2088232" cy="291632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6" name="TekstSylinder 5">
              <a:extLst>
                <a:ext uri="{FF2B5EF4-FFF2-40B4-BE49-F238E27FC236}">
                  <a16:creationId xmlns:a16="http://schemas.microsoft.com/office/drawing/2014/main" id="{C2A8CB1C-3235-E0C1-517F-1822BEB5C9DF}"/>
                </a:ext>
              </a:extLst>
            </p:cNvPr>
            <p:cNvSpPr txBox="1"/>
            <p:nvPr/>
          </p:nvSpPr>
          <p:spPr>
            <a:xfrm>
              <a:off x="1022555" y="2744924"/>
              <a:ext cx="2028113" cy="677108"/>
            </a:xfrm>
            <a:prstGeom prst="rect">
              <a:avLst/>
            </a:prstGeom>
            <a:noFill/>
          </p:spPr>
          <p:txBody>
            <a:bodyPr wrap="square" rtlCol="0">
              <a:spAutoFit/>
            </a:bodyPr>
            <a:lstStyle/>
            <a:p>
              <a:r>
                <a:rPr lang="nb-NO" sz="1350" b="1" dirty="0"/>
                <a:t>Motivasjon / insentiver / vilje</a:t>
              </a:r>
            </a:p>
          </p:txBody>
        </p:sp>
        <p:sp>
          <p:nvSpPr>
            <p:cNvPr id="7" name="TekstSylinder 6">
              <a:extLst>
                <a:ext uri="{FF2B5EF4-FFF2-40B4-BE49-F238E27FC236}">
                  <a16:creationId xmlns:a16="http://schemas.microsoft.com/office/drawing/2014/main" id="{B078D7D5-8FB8-5257-C410-9DDFA29E5D00}"/>
                </a:ext>
              </a:extLst>
            </p:cNvPr>
            <p:cNvSpPr txBox="1"/>
            <p:nvPr/>
          </p:nvSpPr>
          <p:spPr>
            <a:xfrm>
              <a:off x="1115616" y="3556465"/>
              <a:ext cx="1935051" cy="1846660"/>
            </a:xfrm>
            <a:prstGeom prst="rect">
              <a:avLst/>
            </a:prstGeom>
            <a:noFill/>
          </p:spPr>
          <p:txBody>
            <a:bodyPr wrap="square" rtlCol="0">
              <a:spAutoFit/>
            </a:bodyPr>
            <a:lstStyle/>
            <a:p>
              <a:pPr marL="214313" indent="-214313">
                <a:buFont typeface="Arial" panose="020B0604020202020204" pitchFamily="34" charset="0"/>
                <a:buChar char="•"/>
              </a:pPr>
              <a:r>
                <a:rPr lang="nb-NO" sz="1200" dirty="0"/>
                <a:t>Trygdenivå</a:t>
              </a:r>
            </a:p>
            <a:p>
              <a:pPr marL="214313" indent="-214313">
                <a:buFont typeface="Arial" panose="020B0604020202020204" pitchFamily="34" charset="0"/>
                <a:buChar char="•"/>
              </a:pPr>
              <a:r>
                <a:rPr lang="nb-NO" sz="1200" dirty="0"/>
                <a:t>Skatt på inntekt</a:t>
              </a:r>
            </a:p>
            <a:p>
              <a:pPr marL="214313" indent="-214313">
                <a:buFont typeface="Arial" panose="020B0604020202020204" pitchFamily="34" charset="0"/>
                <a:buChar char="•"/>
              </a:pPr>
              <a:r>
                <a:rPr lang="nb-NO" sz="1200" dirty="0"/>
                <a:t>Andre inntekter</a:t>
              </a:r>
            </a:p>
            <a:p>
              <a:pPr marL="214313" indent="-214313">
                <a:buFont typeface="Arial" panose="020B0604020202020204" pitchFamily="34" charset="0"/>
                <a:buChar char="•"/>
              </a:pPr>
              <a:r>
                <a:rPr lang="nb-NO" sz="1200" dirty="0"/>
                <a:t>Inntekt andre i husstanden</a:t>
              </a:r>
            </a:p>
            <a:p>
              <a:pPr marL="214313" indent="-214313">
                <a:buFont typeface="Arial" panose="020B0604020202020204" pitchFamily="34" charset="0"/>
                <a:buChar char="•"/>
              </a:pPr>
              <a:r>
                <a:rPr lang="nb-NO" sz="1200" dirty="0"/>
                <a:t>Aktivitetsplikt</a:t>
              </a:r>
            </a:p>
            <a:p>
              <a:pPr marL="214313" indent="-214313">
                <a:buFont typeface="Arial" panose="020B0604020202020204" pitchFamily="34" charset="0"/>
                <a:buChar char="•"/>
              </a:pPr>
              <a:endParaRPr lang="nb-NO" sz="1200" dirty="0"/>
            </a:p>
          </p:txBody>
        </p:sp>
      </p:grpSp>
      <p:grpSp>
        <p:nvGrpSpPr>
          <p:cNvPr id="8" name="Gruppe 7">
            <a:extLst>
              <a:ext uri="{FF2B5EF4-FFF2-40B4-BE49-F238E27FC236}">
                <a16:creationId xmlns:a16="http://schemas.microsoft.com/office/drawing/2014/main" id="{F2DA204A-D5F0-CB45-0261-FB48442582FC}"/>
              </a:ext>
            </a:extLst>
          </p:cNvPr>
          <p:cNvGrpSpPr/>
          <p:nvPr/>
        </p:nvGrpSpPr>
        <p:grpSpPr>
          <a:xfrm>
            <a:off x="5309781" y="3158434"/>
            <a:ext cx="1572437" cy="2187243"/>
            <a:chOff x="3383868" y="2636912"/>
            <a:chExt cx="2096582" cy="2916324"/>
          </a:xfrm>
        </p:grpSpPr>
        <p:sp>
          <p:nvSpPr>
            <p:cNvPr id="9" name="Avrundet rektangel 17">
              <a:extLst>
                <a:ext uri="{FF2B5EF4-FFF2-40B4-BE49-F238E27FC236}">
                  <a16:creationId xmlns:a16="http://schemas.microsoft.com/office/drawing/2014/main" id="{842229A6-C3B2-4EF6-4831-4828AD17E5A6}"/>
                </a:ext>
              </a:extLst>
            </p:cNvPr>
            <p:cNvSpPr/>
            <p:nvPr/>
          </p:nvSpPr>
          <p:spPr>
            <a:xfrm>
              <a:off x="3383868" y="2636912"/>
              <a:ext cx="2088232" cy="291632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0" name="TekstSylinder 9">
              <a:extLst>
                <a:ext uri="{FF2B5EF4-FFF2-40B4-BE49-F238E27FC236}">
                  <a16:creationId xmlns:a16="http://schemas.microsoft.com/office/drawing/2014/main" id="{2A034F2A-10CE-C429-CB22-01799AD4BDE4}"/>
                </a:ext>
              </a:extLst>
            </p:cNvPr>
            <p:cNvSpPr txBox="1"/>
            <p:nvPr/>
          </p:nvSpPr>
          <p:spPr>
            <a:xfrm>
              <a:off x="3452337" y="2744924"/>
              <a:ext cx="2028113" cy="677108"/>
            </a:xfrm>
            <a:prstGeom prst="rect">
              <a:avLst/>
            </a:prstGeom>
            <a:noFill/>
          </p:spPr>
          <p:txBody>
            <a:bodyPr wrap="square" rtlCol="0">
              <a:spAutoFit/>
            </a:bodyPr>
            <a:lstStyle/>
            <a:p>
              <a:r>
                <a:rPr lang="nb-NO" sz="1350" b="1" dirty="0"/>
                <a:t>Kvalifikasjoner / situasjon / evne</a:t>
              </a:r>
            </a:p>
          </p:txBody>
        </p:sp>
        <p:sp>
          <p:nvSpPr>
            <p:cNvPr id="11" name="TekstSylinder 10">
              <a:extLst>
                <a:ext uri="{FF2B5EF4-FFF2-40B4-BE49-F238E27FC236}">
                  <a16:creationId xmlns:a16="http://schemas.microsoft.com/office/drawing/2014/main" id="{E9B506B1-5021-615C-C817-46F7984561DB}"/>
                </a:ext>
              </a:extLst>
            </p:cNvPr>
            <p:cNvSpPr txBox="1"/>
            <p:nvPr/>
          </p:nvSpPr>
          <p:spPr>
            <a:xfrm>
              <a:off x="3527884" y="3575919"/>
              <a:ext cx="1644467" cy="1600439"/>
            </a:xfrm>
            <a:prstGeom prst="rect">
              <a:avLst/>
            </a:prstGeom>
            <a:noFill/>
          </p:spPr>
          <p:txBody>
            <a:bodyPr wrap="none" rtlCol="0">
              <a:spAutoFit/>
            </a:bodyPr>
            <a:lstStyle/>
            <a:p>
              <a:pPr marL="214313" indent="-214313">
                <a:buFont typeface="Arial" panose="020B0604020202020204" pitchFamily="34" charset="0"/>
                <a:buChar char="•"/>
              </a:pPr>
              <a:r>
                <a:rPr lang="nb-NO" sz="1200" dirty="0"/>
                <a:t>Utdanning</a:t>
              </a:r>
            </a:p>
            <a:p>
              <a:pPr marL="214313" indent="-214313">
                <a:buFont typeface="Arial" panose="020B0604020202020204" pitchFamily="34" charset="0"/>
                <a:buChar char="•"/>
              </a:pPr>
              <a:r>
                <a:rPr lang="nb-NO" sz="1200" dirty="0"/>
                <a:t>Ferdigheter</a:t>
              </a:r>
            </a:p>
            <a:p>
              <a:pPr marL="214313" indent="-214313">
                <a:buFont typeface="Arial" panose="020B0604020202020204" pitchFamily="34" charset="0"/>
                <a:buChar char="•"/>
              </a:pPr>
              <a:r>
                <a:rPr lang="nb-NO" sz="1200" dirty="0"/>
                <a:t>Språk</a:t>
              </a:r>
            </a:p>
            <a:p>
              <a:pPr marL="214313" indent="-214313">
                <a:buFont typeface="Arial" panose="020B0604020202020204" pitchFamily="34" charset="0"/>
                <a:buChar char="•"/>
              </a:pPr>
              <a:r>
                <a:rPr lang="nb-NO" sz="1200" dirty="0"/>
                <a:t>Helse</a:t>
              </a:r>
            </a:p>
            <a:p>
              <a:pPr marL="214313" indent="-214313">
                <a:buFont typeface="Arial" panose="020B0604020202020204" pitchFamily="34" charset="0"/>
                <a:buChar char="•"/>
              </a:pPr>
              <a:r>
                <a:rPr lang="nb-NO" sz="1200" dirty="0"/>
                <a:t>Barn og hjem</a:t>
              </a:r>
            </a:p>
            <a:p>
              <a:pPr marL="214313" indent="-214313">
                <a:buFont typeface="Arial" panose="020B0604020202020204" pitchFamily="34" charset="0"/>
                <a:buChar char="•"/>
              </a:pPr>
              <a:r>
                <a:rPr lang="nb-NO" sz="1200" dirty="0"/>
                <a:t>Mobilitet</a:t>
              </a:r>
            </a:p>
          </p:txBody>
        </p:sp>
      </p:grpSp>
      <p:grpSp>
        <p:nvGrpSpPr>
          <p:cNvPr id="12" name="Gruppe 11">
            <a:extLst>
              <a:ext uri="{FF2B5EF4-FFF2-40B4-BE49-F238E27FC236}">
                <a16:creationId xmlns:a16="http://schemas.microsoft.com/office/drawing/2014/main" id="{DA9CAF83-1C03-E416-49D8-0483BFA0F6F0}"/>
              </a:ext>
            </a:extLst>
          </p:cNvPr>
          <p:cNvGrpSpPr/>
          <p:nvPr/>
        </p:nvGrpSpPr>
        <p:grpSpPr>
          <a:xfrm>
            <a:off x="8813510" y="3160494"/>
            <a:ext cx="1569562" cy="2187243"/>
            <a:chOff x="5796136" y="2636912"/>
            <a:chExt cx="2088232" cy="2916324"/>
          </a:xfrm>
          <a:solidFill>
            <a:schemeClr val="accent1">
              <a:lumMod val="40000"/>
              <a:lumOff val="60000"/>
            </a:schemeClr>
          </a:solidFill>
        </p:grpSpPr>
        <p:sp>
          <p:nvSpPr>
            <p:cNvPr id="13" name="Avrundet rektangel 21">
              <a:extLst>
                <a:ext uri="{FF2B5EF4-FFF2-40B4-BE49-F238E27FC236}">
                  <a16:creationId xmlns:a16="http://schemas.microsoft.com/office/drawing/2014/main" id="{E3024851-2058-39FC-1CA3-9C844E49FC03}"/>
                </a:ext>
              </a:extLst>
            </p:cNvPr>
            <p:cNvSpPr/>
            <p:nvPr/>
          </p:nvSpPr>
          <p:spPr>
            <a:xfrm>
              <a:off x="5796136" y="2636912"/>
              <a:ext cx="2088232" cy="2916324"/>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350"/>
            </a:p>
          </p:txBody>
        </p:sp>
        <p:sp>
          <p:nvSpPr>
            <p:cNvPr id="14" name="TekstSylinder 13">
              <a:extLst>
                <a:ext uri="{FF2B5EF4-FFF2-40B4-BE49-F238E27FC236}">
                  <a16:creationId xmlns:a16="http://schemas.microsoft.com/office/drawing/2014/main" id="{2FEF54C8-1483-AEA2-AAF1-DEF83F7D8E22}"/>
                </a:ext>
              </a:extLst>
            </p:cNvPr>
            <p:cNvSpPr txBox="1"/>
            <p:nvPr/>
          </p:nvSpPr>
          <p:spPr>
            <a:xfrm>
              <a:off x="5906424" y="2744923"/>
              <a:ext cx="1828289" cy="400109"/>
            </a:xfrm>
            <a:prstGeom prst="rect">
              <a:avLst/>
            </a:prstGeom>
            <a:grpFill/>
          </p:spPr>
          <p:txBody>
            <a:bodyPr wrap="square" rtlCol="0">
              <a:spAutoFit/>
            </a:bodyPr>
            <a:lstStyle/>
            <a:p>
              <a:r>
                <a:rPr lang="nb-NO" sz="1350" b="1" dirty="0"/>
                <a:t>Muligheter</a:t>
              </a:r>
            </a:p>
          </p:txBody>
        </p:sp>
        <p:sp>
          <p:nvSpPr>
            <p:cNvPr id="15" name="TekstSylinder 14">
              <a:extLst>
                <a:ext uri="{FF2B5EF4-FFF2-40B4-BE49-F238E27FC236}">
                  <a16:creationId xmlns:a16="http://schemas.microsoft.com/office/drawing/2014/main" id="{000A33C5-576B-45BE-0DF3-0BA2A5906DF1}"/>
                </a:ext>
              </a:extLst>
            </p:cNvPr>
            <p:cNvSpPr txBox="1"/>
            <p:nvPr/>
          </p:nvSpPr>
          <p:spPr>
            <a:xfrm>
              <a:off x="5820139" y="3356991"/>
              <a:ext cx="2064229" cy="1846660"/>
            </a:xfrm>
            <a:prstGeom prst="rect">
              <a:avLst/>
            </a:prstGeom>
            <a:grpFill/>
          </p:spPr>
          <p:txBody>
            <a:bodyPr wrap="square" rtlCol="0">
              <a:spAutoFit/>
            </a:bodyPr>
            <a:lstStyle/>
            <a:p>
              <a:pPr marL="214313" indent="-214313">
                <a:buFont typeface="Arial" panose="020B0604020202020204" pitchFamily="34" charset="0"/>
                <a:buChar char="•"/>
              </a:pPr>
              <a:r>
                <a:rPr lang="nb-NO" sz="1200" dirty="0"/>
                <a:t>Ledighetsnivå</a:t>
              </a:r>
            </a:p>
            <a:p>
              <a:pPr marL="214313" indent="-214313">
                <a:buFont typeface="Arial" panose="020B0604020202020204" pitchFamily="34" charset="0"/>
                <a:buChar char="•"/>
              </a:pPr>
              <a:r>
                <a:rPr lang="nb-NO" sz="1200" dirty="0"/>
                <a:t>Lønnsnivå</a:t>
              </a:r>
            </a:p>
            <a:p>
              <a:pPr marL="214313" indent="-214313">
                <a:buFont typeface="Arial" panose="020B0604020202020204" pitchFamily="34" charset="0"/>
                <a:buChar char="•"/>
              </a:pPr>
              <a:r>
                <a:rPr lang="nb-NO" sz="1200" dirty="0"/>
                <a:t>Bedriftenes situasjon og behov</a:t>
              </a:r>
            </a:p>
            <a:p>
              <a:pPr marL="214313" indent="-214313">
                <a:buFont typeface="Arial" panose="020B0604020202020204" pitchFamily="34" charset="0"/>
                <a:buChar char="•"/>
              </a:pPr>
              <a:r>
                <a:rPr lang="nb-NO" sz="1200" dirty="0"/>
                <a:t>Lærlingeplasser</a:t>
              </a:r>
            </a:p>
            <a:p>
              <a:pPr marL="214313" indent="-214313">
                <a:buFont typeface="Arial" panose="020B0604020202020204" pitchFamily="34" charset="0"/>
                <a:buChar char="•"/>
              </a:pPr>
              <a:r>
                <a:rPr lang="nb-NO" sz="1200" dirty="0"/>
                <a:t>Deltidsstillinger</a:t>
              </a:r>
            </a:p>
          </p:txBody>
        </p:sp>
      </p:grpSp>
      <p:sp>
        <p:nvSpPr>
          <p:cNvPr id="17" name="TekstSylinder 16">
            <a:extLst>
              <a:ext uri="{FF2B5EF4-FFF2-40B4-BE49-F238E27FC236}">
                <a16:creationId xmlns:a16="http://schemas.microsoft.com/office/drawing/2014/main" id="{40E7A76E-1ACE-CC62-6E38-960A2FBE3A5C}"/>
              </a:ext>
            </a:extLst>
          </p:cNvPr>
          <p:cNvSpPr txBox="1"/>
          <p:nvPr/>
        </p:nvSpPr>
        <p:spPr>
          <a:xfrm>
            <a:off x="5225503" y="1925454"/>
            <a:ext cx="1650452" cy="1000274"/>
          </a:xfrm>
          <a:prstGeom prst="rect">
            <a:avLst/>
          </a:prstGeom>
          <a:noFill/>
        </p:spPr>
        <p:txBody>
          <a:bodyPr wrap="none" rtlCol="0">
            <a:spAutoFit/>
          </a:bodyPr>
          <a:lstStyle/>
          <a:p>
            <a:pPr algn="ctr"/>
            <a:r>
              <a:rPr lang="nb-NO" sz="2400" b="1" dirty="0"/>
              <a:t>De </a:t>
            </a:r>
            <a:r>
              <a:rPr lang="nb-NO" sz="2400" b="1" u="sng" dirty="0"/>
              <a:t>kan ikke</a:t>
            </a:r>
          </a:p>
          <a:p>
            <a:pPr algn="ctr"/>
            <a:r>
              <a:rPr lang="nb-NO" sz="2400" b="1" dirty="0"/>
              <a:t>komme inn</a:t>
            </a:r>
          </a:p>
          <a:p>
            <a:pPr algn="ctr"/>
            <a:r>
              <a:rPr lang="nb-NO" sz="1100" b="1" i="1" dirty="0"/>
              <a:t>(mangler kvalifikasjoner)</a:t>
            </a:r>
          </a:p>
        </p:txBody>
      </p:sp>
      <p:sp>
        <p:nvSpPr>
          <p:cNvPr id="18" name="TekstSylinder 17">
            <a:extLst>
              <a:ext uri="{FF2B5EF4-FFF2-40B4-BE49-F238E27FC236}">
                <a16:creationId xmlns:a16="http://schemas.microsoft.com/office/drawing/2014/main" id="{FA84AA21-3686-FF46-6430-F8B6034748A9}"/>
              </a:ext>
            </a:extLst>
          </p:cNvPr>
          <p:cNvSpPr txBox="1"/>
          <p:nvPr/>
        </p:nvSpPr>
        <p:spPr>
          <a:xfrm>
            <a:off x="8788967" y="1980947"/>
            <a:ext cx="1618648" cy="1000274"/>
          </a:xfrm>
          <a:prstGeom prst="rect">
            <a:avLst/>
          </a:prstGeom>
          <a:noFill/>
        </p:spPr>
        <p:txBody>
          <a:bodyPr wrap="none" rtlCol="0">
            <a:spAutoFit/>
          </a:bodyPr>
          <a:lstStyle/>
          <a:p>
            <a:pPr algn="ctr"/>
            <a:r>
              <a:rPr lang="nb-NO" sz="2400" b="1" dirty="0"/>
              <a:t>De </a:t>
            </a:r>
            <a:r>
              <a:rPr lang="nb-NO" sz="2400" b="1" u="sng" dirty="0"/>
              <a:t>får ikke</a:t>
            </a:r>
          </a:p>
          <a:p>
            <a:pPr algn="ctr"/>
            <a:r>
              <a:rPr lang="nb-NO" sz="2400" b="1" dirty="0"/>
              <a:t>komme inn</a:t>
            </a:r>
          </a:p>
          <a:p>
            <a:pPr algn="ctr"/>
            <a:r>
              <a:rPr lang="nb-NO" sz="1100" b="1" i="1" dirty="0"/>
              <a:t>(mangler muligheter)</a:t>
            </a:r>
            <a:endParaRPr lang="nb-NO" sz="2400" b="1" i="1" dirty="0"/>
          </a:p>
        </p:txBody>
      </p:sp>
      <p:sp>
        <p:nvSpPr>
          <p:cNvPr id="22" name="TekstSylinder 21">
            <a:extLst>
              <a:ext uri="{FF2B5EF4-FFF2-40B4-BE49-F238E27FC236}">
                <a16:creationId xmlns:a16="http://schemas.microsoft.com/office/drawing/2014/main" id="{BA1B5C65-3956-1B94-10A8-E2DF43C74395}"/>
              </a:ext>
            </a:extLst>
          </p:cNvPr>
          <p:cNvSpPr txBox="1"/>
          <p:nvPr/>
        </p:nvSpPr>
        <p:spPr>
          <a:xfrm>
            <a:off x="1787766" y="1959888"/>
            <a:ext cx="1618648" cy="1000274"/>
          </a:xfrm>
          <a:prstGeom prst="rect">
            <a:avLst/>
          </a:prstGeom>
          <a:noFill/>
        </p:spPr>
        <p:txBody>
          <a:bodyPr wrap="none" rtlCol="0">
            <a:spAutoFit/>
          </a:bodyPr>
          <a:lstStyle/>
          <a:p>
            <a:pPr algn="ctr"/>
            <a:r>
              <a:rPr lang="nb-NO" sz="2400" b="1" dirty="0"/>
              <a:t>De </a:t>
            </a:r>
            <a:r>
              <a:rPr lang="nb-NO" sz="2400" b="1" u="sng" dirty="0"/>
              <a:t>vil ikke</a:t>
            </a:r>
          </a:p>
          <a:p>
            <a:pPr algn="ctr"/>
            <a:r>
              <a:rPr lang="nb-NO" sz="2400" b="1" dirty="0"/>
              <a:t>komme inn</a:t>
            </a:r>
          </a:p>
          <a:p>
            <a:pPr algn="ctr"/>
            <a:r>
              <a:rPr lang="nb-NO" sz="1100" b="1" i="1" dirty="0"/>
              <a:t>(mangler motivasjon)</a:t>
            </a:r>
            <a:endParaRPr lang="nb-NO" sz="2400" b="1" i="1" dirty="0"/>
          </a:p>
        </p:txBody>
      </p:sp>
      <p:pic>
        <p:nvPicPr>
          <p:cNvPr id="24" name="Bilde 23">
            <a:extLst>
              <a:ext uri="{FF2B5EF4-FFF2-40B4-BE49-F238E27FC236}">
                <a16:creationId xmlns:a16="http://schemas.microsoft.com/office/drawing/2014/main" id="{F570F04C-D6B0-A696-7F0E-F2D4BADE2B2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183302" y="215156"/>
            <a:ext cx="694373" cy="444398"/>
          </a:xfrm>
          <a:prstGeom prst="rect">
            <a:avLst/>
          </a:prstGeom>
        </p:spPr>
      </p:pic>
    </p:spTree>
    <p:extLst>
      <p:ext uri="{BB962C8B-B14F-4D97-AF65-F5344CB8AC3E}">
        <p14:creationId xmlns:p14="http://schemas.microsoft.com/office/powerpoint/2010/main" val="4482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709DDCD1-BF59-7043-3A28-437579376269}"/>
              </a:ext>
            </a:extLst>
          </p:cNvPr>
          <p:cNvSpPr>
            <a:spLocks noGrp="1"/>
          </p:cNvSpPr>
          <p:nvPr>
            <p:ph idx="1"/>
          </p:nvPr>
        </p:nvSpPr>
        <p:spPr>
          <a:xfrm>
            <a:off x="405217" y="1257839"/>
            <a:ext cx="8278743" cy="4335288"/>
          </a:xfrm>
        </p:spPr>
        <p:txBody>
          <a:bodyPr vert="horz" lIns="91440" tIns="45720" rIns="91440" bIns="45720" rtlCol="0" anchor="t">
            <a:normAutofit fontScale="92500" lnSpcReduction="10000"/>
          </a:bodyPr>
          <a:lstStyle/>
          <a:p>
            <a:endParaRPr lang="nb-NO" dirty="0"/>
          </a:p>
          <a:p>
            <a:pPr marL="0" indent="0">
              <a:buNone/>
            </a:pPr>
            <a:r>
              <a:rPr lang="nb-NO" sz="2400" b="1" dirty="0"/>
              <a:t>21% </a:t>
            </a:r>
            <a:r>
              <a:rPr lang="nb-NO" sz="2400" dirty="0"/>
              <a:t>av den norske befolkningen i alderen 20 år og eldre har kun grunnskoleutdanning (eller lavere) </a:t>
            </a:r>
            <a:r>
              <a:rPr lang="nb-NO" sz="2400" dirty="0">
                <a:sym typeface="Wingdings" panose="05000000000000000000" pitchFamily="2" charset="2"/>
              </a:rPr>
              <a:t> </a:t>
            </a:r>
            <a:r>
              <a:rPr lang="nb-NO" sz="2400" b="1" dirty="0">
                <a:sym typeface="Wingdings" panose="05000000000000000000" pitchFamily="2" charset="2"/>
              </a:rPr>
              <a:t>880 000 </a:t>
            </a:r>
            <a:r>
              <a:rPr lang="nb-NO" sz="2400" dirty="0">
                <a:sym typeface="Wingdings" panose="05000000000000000000" pitchFamily="2" charset="2"/>
              </a:rPr>
              <a:t>personer </a:t>
            </a:r>
          </a:p>
          <a:p>
            <a:pPr marL="0" indent="0">
              <a:buNone/>
            </a:pPr>
            <a:endParaRPr lang="nb-NO" sz="2400" b="1" dirty="0"/>
          </a:p>
          <a:p>
            <a:pPr marL="0" indent="0">
              <a:buNone/>
            </a:pPr>
            <a:r>
              <a:rPr lang="nb-NO" sz="2400" b="1" dirty="0"/>
              <a:t>1</a:t>
            </a:r>
            <a:r>
              <a:rPr lang="nb-NO" sz="2400" dirty="0"/>
              <a:t> av </a:t>
            </a:r>
            <a:r>
              <a:rPr lang="nb-NO" sz="2400" b="1" dirty="0"/>
              <a:t>5</a:t>
            </a:r>
            <a:r>
              <a:rPr lang="nb-NO" sz="2400" dirty="0"/>
              <a:t> fullfører ikke Videregående Skole </a:t>
            </a:r>
            <a:r>
              <a:rPr lang="nb-NO" sz="2400" dirty="0">
                <a:sym typeface="Wingdings" panose="05000000000000000000" pitchFamily="2" charset="2"/>
              </a:rPr>
              <a:t> </a:t>
            </a:r>
            <a:r>
              <a:rPr lang="nb-NO" sz="2400" b="1" dirty="0">
                <a:sym typeface="Wingdings" panose="05000000000000000000" pitchFamily="2" charset="2"/>
              </a:rPr>
              <a:t>63</a:t>
            </a:r>
            <a:r>
              <a:rPr lang="nb-NO" sz="2400" dirty="0">
                <a:sym typeface="Wingdings" panose="05000000000000000000" pitchFamily="2" charset="2"/>
              </a:rPr>
              <a:t> </a:t>
            </a:r>
            <a:r>
              <a:rPr lang="nb-NO" sz="2400" b="1" dirty="0">
                <a:sym typeface="Wingdings" panose="05000000000000000000" pitchFamily="2" charset="2"/>
              </a:rPr>
              <a:t>000</a:t>
            </a:r>
            <a:r>
              <a:rPr lang="nb-NO" sz="2400" dirty="0">
                <a:sym typeface="Wingdings" panose="05000000000000000000" pitchFamily="2" charset="2"/>
              </a:rPr>
              <a:t> fullfører ikke på grunn av helserelatert fravær </a:t>
            </a:r>
            <a:endParaRPr lang="nb-NO" sz="2400" dirty="0"/>
          </a:p>
          <a:p>
            <a:pPr marL="0" indent="0">
              <a:buNone/>
            </a:pPr>
            <a:endParaRPr lang="nb-NO" sz="2400" dirty="0">
              <a:solidFill>
                <a:srgbClr val="FF0000"/>
              </a:solidFill>
            </a:endParaRPr>
          </a:p>
          <a:p>
            <a:pPr marL="0" indent="0">
              <a:buNone/>
            </a:pPr>
            <a:r>
              <a:rPr lang="nb-NO" sz="2400" dirty="0">
                <a:solidFill>
                  <a:schemeClr val="tx2"/>
                </a:solidFill>
              </a:rPr>
              <a:t>Det er </a:t>
            </a:r>
            <a:r>
              <a:rPr lang="nb-NO" sz="2400">
                <a:solidFill>
                  <a:schemeClr val="tx2"/>
                </a:solidFill>
              </a:rPr>
              <a:t>2x </a:t>
            </a:r>
            <a:r>
              <a:rPr lang="nb-NO" sz="2400" dirty="0">
                <a:solidFill>
                  <a:schemeClr val="tx2"/>
                </a:solidFill>
              </a:rPr>
              <a:t>så høy arbeidsledighet for de</a:t>
            </a:r>
            <a:r>
              <a:rPr lang="nb-NO" sz="2400">
                <a:solidFill>
                  <a:schemeClr val="tx2"/>
                </a:solidFill>
              </a:rPr>
              <a:t> </a:t>
            </a:r>
            <a:endParaRPr lang="nb-NO" sz="2400">
              <a:solidFill>
                <a:schemeClr val="tx2"/>
              </a:solidFill>
              <a:cs typeface="Calibri"/>
            </a:endParaRPr>
          </a:p>
          <a:p>
            <a:pPr marL="0" indent="0">
              <a:buNone/>
            </a:pPr>
            <a:r>
              <a:rPr lang="nb-NO" sz="2400">
                <a:solidFill>
                  <a:schemeClr val="tx2"/>
                </a:solidFill>
              </a:rPr>
              <a:t>som ikke har fullført </a:t>
            </a:r>
            <a:r>
              <a:rPr lang="nb-NO" sz="2400" dirty="0">
                <a:solidFill>
                  <a:schemeClr val="tx2"/>
                </a:solidFill>
              </a:rPr>
              <a:t>videregående skole, og </a:t>
            </a:r>
            <a:r>
              <a:rPr lang="nb-NO" sz="2400">
                <a:solidFill>
                  <a:schemeClr val="tx2"/>
                </a:solidFill>
              </a:rPr>
              <a:t>3x </a:t>
            </a:r>
            <a:r>
              <a:rPr lang="nb-NO" sz="2400" dirty="0">
                <a:solidFill>
                  <a:schemeClr val="tx2"/>
                </a:solidFill>
              </a:rPr>
              <a:t>høyere</a:t>
            </a:r>
            <a:r>
              <a:rPr lang="nb-NO" sz="2400">
                <a:solidFill>
                  <a:schemeClr val="tx2"/>
                </a:solidFill>
              </a:rPr>
              <a:t> </a:t>
            </a:r>
            <a:endParaRPr lang="nb-NO" sz="2400">
              <a:solidFill>
                <a:schemeClr val="tx2"/>
              </a:solidFill>
              <a:cs typeface="Calibri"/>
            </a:endParaRPr>
          </a:p>
          <a:p>
            <a:pPr marL="0" indent="0">
              <a:buNone/>
            </a:pPr>
            <a:r>
              <a:rPr lang="nb-NO" sz="2400" dirty="0">
                <a:solidFill>
                  <a:schemeClr val="tx2"/>
                </a:solidFill>
              </a:rPr>
              <a:t>arbeidsledighet sammenliknet med dem med</a:t>
            </a:r>
            <a:r>
              <a:rPr lang="nb-NO" sz="2400">
                <a:solidFill>
                  <a:schemeClr val="tx2"/>
                </a:solidFill>
              </a:rPr>
              <a:t> </a:t>
            </a:r>
            <a:endParaRPr lang="nb-NO" sz="2400">
              <a:solidFill>
                <a:schemeClr val="tx2"/>
              </a:solidFill>
              <a:cs typeface="Calibri"/>
            </a:endParaRPr>
          </a:p>
          <a:p>
            <a:pPr marL="0" indent="0">
              <a:buNone/>
            </a:pPr>
            <a:r>
              <a:rPr lang="nb-NO" sz="2400" dirty="0">
                <a:solidFill>
                  <a:schemeClr val="tx2"/>
                </a:solidFill>
              </a:rPr>
              <a:t>fullført høyere utdanning</a:t>
            </a:r>
          </a:p>
          <a:p>
            <a:pPr marL="0" indent="0">
              <a:buNone/>
            </a:pPr>
            <a:endParaRPr lang="nb-NO" dirty="0"/>
          </a:p>
          <a:p>
            <a:pPr>
              <a:buFont typeface="Wingdings" panose="05000000000000000000" pitchFamily="2" charset="2"/>
              <a:buChar char="è"/>
            </a:pPr>
            <a:endParaRPr lang="nb-NO" dirty="0"/>
          </a:p>
          <a:p>
            <a:pPr marL="0" indent="0">
              <a:buNone/>
            </a:pPr>
            <a:endParaRPr lang="nb-NO" dirty="0"/>
          </a:p>
        </p:txBody>
      </p:sp>
      <p:grpSp>
        <p:nvGrpSpPr>
          <p:cNvPr id="4" name="Group k">
            <a:extLst>
              <a:ext uri="{FF2B5EF4-FFF2-40B4-BE49-F238E27FC236}">
                <a16:creationId xmlns:a16="http://schemas.microsoft.com/office/drawing/2014/main" id="{2A2FEF88-31A0-BC51-9909-7475EE869D4E}"/>
              </a:ext>
            </a:extLst>
          </p:cNvPr>
          <p:cNvGrpSpPr>
            <a:grpSpLocks noChangeAspect="1"/>
          </p:cNvGrpSpPr>
          <p:nvPr/>
        </p:nvGrpSpPr>
        <p:grpSpPr bwMode="auto">
          <a:xfrm>
            <a:off x="6944318" y="134445"/>
            <a:ext cx="5247682" cy="6552000"/>
            <a:chOff x="0" y="0"/>
            <a:chExt cx="692" cy="864"/>
          </a:xfrm>
        </p:grpSpPr>
        <p:grpSp>
          <p:nvGrpSpPr>
            <p:cNvPr id="5" name="Group 1536">
              <a:extLst>
                <a:ext uri="{FF2B5EF4-FFF2-40B4-BE49-F238E27FC236}">
                  <a16:creationId xmlns:a16="http://schemas.microsoft.com/office/drawing/2014/main" id="{068AFF3D-8D5A-F9CA-4EE7-4B52FE9E29F5}"/>
                </a:ext>
              </a:extLst>
            </p:cNvPr>
            <p:cNvGrpSpPr>
              <a:grpSpLocks/>
            </p:cNvGrpSpPr>
            <p:nvPr/>
          </p:nvGrpSpPr>
          <p:grpSpPr bwMode="auto">
            <a:xfrm>
              <a:off x="0" y="0"/>
              <a:ext cx="692" cy="864"/>
              <a:chOff x="0" y="0"/>
              <a:chExt cx="692" cy="864"/>
            </a:xfrm>
          </p:grpSpPr>
          <p:sp>
            <p:nvSpPr>
              <p:cNvPr id="1095" name="Freeform 03">
                <a:extLst>
                  <a:ext uri="{FF2B5EF4-FFF2-40B4-BE49-F238E27FC236}">
                    <a16:creationId xmlns:a16="http://schemas.microsoft.com/office/drawing/2014/main" id="{2A42F93C-93D1-3618-1C83-455C6EE2677E}"/>
                  </a:ext>
                </a:extLst>
              </p:cNvPr>
              <p:cNvSpPr>
                <a:spLocks/>
              </p:cNvSpPr>
              <p:nvPr/>
            </p:nvSpPr>
            <p:spPr bwMode="auto">
              <a:xfrm>
                <a:off x="189" y="736"/>
                <a:ext cx="14" cy="20"/>
              </a:xfrm>
              <a:custGeom>
                <a:avLst/>
                <a:gdLst>
                  <a:gd name="T0" fmla="*/ 6 w 14"/>
                  <a:gd name="T1" fmla="*/ 0 h 20"/>
                  <a:gd name="T2" fmla="*/ 7 w 14"/>
                  <a:gd name="T3" fmla="*/ 0 h 20"/>
                  <a:gd name="T4" fmla="*/ 9 w 14"/>
                  <a:gd name="T5" fmla="*/ 1 h 20"/>
                  <a:gd name="T6" fmla="*/ 9 w 14"/>
                  <a:gd name="T7" fmla="*/ 2 h 20"/>
                  <a:gd name="T8" fmla="*/ 9 w 14"/>
                  <a:gd name="T9" fmla="*/ 3 h 20"/>
                  <a:gd name="T10" fmla="*/ 10 w 14"/>
                  <a:gd name="T11" fmla="*/ 4 h 20"/>
                  <a:gd name="T12" fmla="*/ 11 w 14"/>
                  <a:gd name="T13" fmla="*/ 6 h 20"/>
                  <a:gd name="T14" fmla="*/ 11 w 14"/>
                  <a:gd name="T15" fmla="*/ 7 h 20"/>
                  <a:gd name="T16" fmla="*/ 11 w 14"/>
                  <a:gd name="T17" fmla="*/ 9 h 20"/>
                  <a:gd name="T18" fmla="*/ 13 w 14"/>
                  <a:gd name="T19" fmla="*/ 10 h 20"/>
                  <a:gd name="T20" fmla="*/ 14 w 14"/>
                  <a:gd name="T21" fmla="*/ 10 h 20"/>
                  <a:gd name="T22" fmla="*/ 14 w 14"/>
                  <a:gd name="T23" fmla="*/ 11 h 20"/>
                  <a:gd name="T24" fmla="*/ 14 w 14"/>
                  <a:gd name="T25" fmla="*/ 12 h 20"/>
                  <a:gd name="T26" fmla="*/ 14 w 14"/>
                  <a:gd name="T27" fmla="*/ 12 h 20"/>
                  <a:gd name="T28" fmla="*/ 14 w 14"/>
                  <a:gd name="T29" fmla="*/ 13 h 20"/>
                  <a:gd name="T30" fmla="*/ 14 w 14"/>
                  <a:gd name="T31" fmla="*/ 13 h 20"/>
                  <a:gd name="T32" fmla="*/ 13 w 14"/>
                  <a:gd name="T33" fmla="*/ 14 h 20"/>
                  <a:gd name="T34" fmla="*/ 13 w 14"/>
                  <a:gd name="T35" fmla="*/ 16 h 20"/>
                  <a:gd name="T36" fmla="*/ 13 w 14"/>
                  <a:gd name="T37" fmla="*/ 20 h 20"/>
                  <a:gd name="T38" fmla="*/ 13 w 14"/>
                  <a:gd name="T39" fmla="*/ 20 h 20"/>
                  <a:gd name="T40" fmla="*/ 12 w 14"/>
                  <a:gd name="T41" fmla="*/ 20 h 20"/>
                  <a:gd name="T42" fmla="*/ 11 w 14"/>
                  <a:gd name="T43" fmla="*/ 20 h 20"/>
                  <a:gd name="T44" fmla="*/ 10 w 14"/>
                  <a:gd name="T45" fmla="*/ 20 h 20"/>
                  <a:gd name="T46" fmla="*/ 9 w 14"/>
                  <a:gd name="T47" fmla="*/ 20 h 20"/>
                  <a:gd name="T48" fmla="*/ 8 w 14"/>
                  <a:gd name="T49" fmla="*/ 20 h 20"/>
                  <a:gd name="T50" fmla="*/ 8 w 14"/>
                  <a:gd name="T51" fmla="*/ 19 h 20"/>
                  <a:gd name="T52" fmla="*/ 8 w 14"/>
                  <a:gd name="T53" fmla="*/ 19 h 20"/>
                  <a:gd name="T54" fmla="*/ 8 w 14"/>
                  <a:gd name="T55" fmla="*/ 18 h 20"/>
                  <a:gd name="T56" fmla="*/ 8 w 14"/>
                  <a:gd name="T57" fmla="*/ 16 h 20"/>
                  <a:gd name="T58" fmla="*/ 8 w 14"/>
                  <a:gd name="T59" fmla="*/ 15 h 20"/>
                  <a:gd name="T60" fmla="*/ 6 w 14"/>
                  <a:gd name="T61" fmla="*/ 14 h 20"/>
                  <a:gd name="T62" fmla="*/ 5 w 14"/>
                  <a:gd name="T63" fmla="*/ 14 h 20"/>
                  <a:gd name="T64" fmla="*/ 5 w 14"/>
                  <a:gd name="T65" fmla="*/ 14 h 20"/>
                  <a:gd name="T66" fmla="*/ 4 w 14"/>
                  <a:gd name="T67" fmla="*/ 15 h 20"/>
                  <a:gd name="T68" fmla="*/ 4 w 14"/>
                  <a:gd name="T69" fmla="*/ 14 h 20"/>
                  <a:gd name="T70" fmla="*/ 4 w 14"/>
                  <a:gd name="T71" fmla="*/ 13 h 20"/>
                  <a:gd name="T72" fmla="*/ 4 w 14"/>
                  <a:gd name="T73" fmla="*/ 13 h 20"/>
                  <a:gd name="T74" fmla="*/ 4 w 14"/>
                  <a:gd name="T75" fmla="*/ 12 h 20"/>
                  <a:gd name="T76" fmla="*/ 3 w 14"/>
                  <a:gd name="T77" fmla="*/ 10 h 20"/>
                  <a:gd name="T78" fmla="*/ 3 w 14"/>
                  <a:gd name="T79" fmla="*/ 9 h 20"/>
                  <a:gd name="T80" fmla="*/ 0 w 14"/>
                  <a:gd name="T81" fmla="*/ 7 h 20"/>
                  <a:gd name="T82" fmla="*/ 3 w 14"/>
                  <a:gd name="T83" fmla="*/ 3 h 20"/>
                  <a:gd name="T84" fmla="*/ 3 w 14"/>
                  <a:gd name="T85" fmla="*/ 1 h 20"/>
                  <a:gd name="T86" fmla="*/ 4 w 14"/>
                  <a:gd name="T87" fmla="*/ 0 h 20"/>
                  <a:gd name="T88" fmla="*/ 6 w 14"/>
                  <a:gd name="T8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 h="20">
                    <a:moveTo>
                      <a:pt x="6" y="0"/>
                    </a:moveTo>
                    <a:lnTo>
                      <a:pt x="7" y="0"/>
                    </a:lnTo>
                    <a:lnTo>
                      <a:pt x="9" y="1"/>
                    </a:lnTo>
                    <a:lnTo>
                      <a:pt x="9" y="2"/>
                    </a:lnTo>
                    <a:lnTo>
                      <a:pt x="9" y="3"/>
                    </a:lnTo>
                    <a:lnTo>
                      <a:pt x="10" y="4"/>
                    </a:lnTo>
                    <a:lnTo>
                      <a:pt x="11" y="6"/>
                    </a:lnTo>
                    <a:lnTo>
                      <a:pt x="11" y="7"/>
                    </a:lnTo>
                    <a:lnTo>
                      <a:pt x="11" y="9"/>
                    </a:lnTo>
                    <a:lnTo>
                      <a:pt x="13" y="10"/>
                    </a:lnTo>
                    <a:lnTo>
                      <a:pt x="14" y="10"/>
                    </a:lnTo>
                    <a:lnTo>
                      <a:pt x="14" y="11"/>
                    </a:lnTo>
                    <a:lnTo>
                      <a:pt x="14" y="12"/>
                    </a:lnTo>
                    <a:lnTo>
                      <a:pt x="14" y="12"/>
                    </a:lnTo>
                    <a:lnTo>
                      <a:pt x="14" y="13"/>
                    </a:lnTo>
                    <a:lnTo>
                      <a:pt x="14" y="13"/>
                    </a:lnTo>
                    <a:lnTo>
                      <a:pt x="13" y="14"/>
                    </a:lnTo>
                    <a:lnTo>
                      <a:pt x="13" y="16"/>
                    </a:lnTo>
                    <a:lnTo>
                      <a:pt x="13" y="20"/>
                    </a:lnTo>
                    <a:lnTo>
                      <a:pt x="13" y="20"/>
                    </a:lnTo>
                    <a:lnTo>
                      <a:pt x="12" y="20"/>
                    </a:lnTo>
                    <a:lnTo>
                      <a:pt x="11" y="20"/>
                    </a:lnTo>
                    <a:lnTo>
                      <a:pt x="10" y="20"/>
                    </a:lnTo>
                    <a:lnTo>
                      <a:pt x="9" y="20"/>
                    </a:lnTo>
                    <a:lnTo>
                      <a:pt x="8" y="20"/>
                    </a:lnTo>
                    <a:lnTo>
                      <a:pt x="8" y="19"/>
                    </a:lnTo>
                    <a:lnTo>
                      <a:pt x="8" y="19"/>
                    </a:lnTo>
                    <a:lnTo>
                      <a:pt x="8" y="18"/>
                    </a:lnTo>
                    <a:lnTo>
                      <a:pt x="8" y="16"/>
                    </a:lnTo>
                    <a:lnTo>
                      <a:pt x="8" y="15"/>
                    </a:lnTo>
                    <a:lnTo>
                      <a:pt x="6" y="14"/>
                    </a:lnTo>
                    <a:lnTo>
                      <a:pt x="5" y="14"/>
                    </a:lnTo>
                    <a:lnTo>
                      <a:pt x="5" y="14"/>
                    </a:lnTo>
                    <a:lnTo>
                      <a:pt x="4" y="15"/>
                    </a:lnTo>
                    <a:lnTo>
                      <a:pt x="4" y="14"/>
                    </a:lnTo>
                    <a:lnTo>
                      <a:pt x="4" y="13"/>
                    </a:lnTo>
                    <a:lnTo>
                      <a:pt x="4" y="13"/>
                    </a:lnTo>
                    <a:lnTo>
                      <a:pt x="4" y="12"/>
                    </a:lnTo>
                    <a:lnTo>
                      <a:pt x="3" y="10"/>
                    </a:lnTo>
                    <a:lnTo>
                      <a:pt x="3" y="9"/>
                    </a:lnTo>
                    <a:lnTo>
                      <a:pt x="0" y="7"/>
                    </a:lnTo>
                    <a:lnTo>
                      <a:pt x="3" y="3"/>
                    </a:lnTo>
                    <a:lnTo>
                      <a:pt x="3" y="1"/>
                    </a:lnTo>
                    <a:lnTo>
                      <a:pt x="4" y="0"/>
                    </a:lnTo>
                    <a:lnTo>
                      <a:pt x="6" y="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096" name="Freeform 34">
                <a:extLst>
                  <a:ext uri="{FF2B5EF4-FFF2-40B4-BE49-F238E27FC236}">
                    <a16:creationId xmlns:a16="http://schemas.microsoft.com/office/drawing/2014/main" id="{EA249140-9B3E-7380-DA33-DE1B161AEA68}"/>
                  </a:ext>
                </a:extLst>
              </p:cNvPr>
              <p:cNvSpPr>
                <a:spLocks/>
              </p:cNvSpPr>
              <p:nvPr/>
            </p:nvSpPr>
            <p:spPr bwMode="auto">
              <a:xfrm>
                <a:off x="102" y="569"/>
                <a:ext cx="167" cy="188"/>
              </a:xfrm>
              <a:custGeom>
                <a:avLst/>
                <a:gdLst>
                  <a:gd name="T0" fmla="*/ 161 w 167"/>
                  <a:gd name="T1" fmla="*/ 82 h 188"/>
                  <a:gd name="T2" fmla="*/ 155 w 167"/>
                  <a:gd name="T3" fmla="*/ 77 h 188"/>
                  <a:gd name="T4" fmla="*/ 151 w 167"/>
                  <a:gd name="T5" fmla="*/ 74 h 188"/>
                  <a:gd name="T6" fmla="*/ 145 w 167"/>
                  <a:gd name="T7" fmla="*/ 66 h 188"/>
                  <a:gd name="T8" fmla="*/ 146 w 167"/>
                  <a:gd name="T9" fmla="*/ 58 h 188"/>
                  <a:gd name="T10" fmla="*/ 148 w 167"/>
                  <a:gd name="T11" fmla="*/ 50 h 188"/>
                  <a:gd name="T12" fmla="*/ 149 w 167"/>
                  <a:gd name="T13" fmla="*/ 43 h 188"/>
                  <a:gd name="T14" fmla="*/ 151 w 167"/>
                  <a:gd name="T15" fmla="*/ 34 h 188"/>
                  <a:gd name="T16" fmla="*/ 146 w 167"/>
                  <a:gd name="T17" fmla="*/ 28 h 188"/>
                  <a:gd name="T18" fmla="*/ 134 w 167"/>
                  <a:gd name="T19" fmla="*/ 25 h 188"/>
                  <a:gd name="T20" fmla="*/ 127 w 167"/>
                  <a:gd name="T21" fmla="*/ 19 h 188"/>
                  <a:gd name="T22" fmla="*/ 121 w 167"/>
                  <a:gd name="T23" fmla="*/ 10 h 188"/>
                  <a:gd name="T24" fmla="*/ 112 w 167"/>
                  <a:gd name="T25" fmla="*/ 1 h 188"/>
                  <a:gd name="T26" fmla="*/ 89 w 167"/>
                  <a:gd name="T27" fmla="*/ 0 h 188"/>
                  <a:gd name="T28" fmla="*/ 86 w 167"/>
                  <a:gd name="T29" fmla="*/ 17 h 188"/>
                  <a:gd name="T30" fmla="*/ 76 w 167"/>
                  <a:gd name="T31" fmla="*/ 25 h 188"/>
                  <a:gd name="T32" fmla="*/ 65 w 167"/>
                  <a:gd name="T33" fmla="*/ 23 h 188"/>
                  <a:gd name="T34" fmla="*/ 42 w 167"/>
                  <a:gd name="T35" fmla="*/ 17 h 188"/>
                  <a:gd name="T36" fmla="*/ 25 w 167"/>
                  <a:gd name="T37" fmla="*/ 23 h 188"/>
                  <a:gd name="T38" fmla="*/ 10 w 167"/>
                  <a:gd name="T39" fmla="*/ 28 h 188"/>
                  <a:gd name="T40" fmla="*/ 0 w 167"/>
                  <a:gd name="T41" fmla="*/ 34 h 188"/>
                  <a:gd name="T42" fmla="*/ 1 w 167"/>
                  <a:gd name="T43" fmla="*/ 43 h 188"/>
                  <a:gd name="T44" fmla="*/ 9 w 167"/>
                  <a:gd name="T45" fmla="*/ 54 h 188"/>
                  <a:gd name="T46" fmla="*/ 15 w 167"/>
                  <a:gd name="T47" fmla="*/ 67 h 188"/>
                  <a:gd name="T48" fmla="*/ 23 w 167"/>
                  <a:gd name="T49" fmla="*/ 69 h 188"/>
                  <a:gd name="T50" fmla="*/ 20 w 167"/>
                  <a:gd name="T51" fmla="*/ 78 h 188"/>
                  <a:gd name="T52" fmla="*/ 19 w 167"/>
                  <a:gd name="T53" fmla="*/ 86 h 188"/>
                  <a:gd name="T54" fmla="*/ 17 w 167"/>
                  <a:gd name="T55" fmla="*/ 92 h 188"/>
                  <a:gd name="T56" fmla="*/ 32 w 167"/>
                  <a:gd name="T57" fmla="*/ 107 h 188"/>
                  <a:gd name="T58" fmla="*/ 40 w 167"/>
                  <a:gd name="T59" fmla="*/ 113 h 188"/>
                  <a:gd name="T60" fmla="*/ 53 w 167"/>
                  <a:gd name="T61" fmla="*/ 125 h 188"/>
                  <a:gd name="T62" fmla="*/ 57 w 167"/>
                  <a:gd name="T63" fmla="*/ 138 h 188"/>
                  <a:gd name="T64" fmla="*/ 68 w 167"/>
                  <a:gd name="T65" fmla="*/ 143 h 188"/>
                  <a:gd name="T66" fmla="*/ 69 w 167"/>
                  <a:gd name="T67" fmla="*/ 137 h 188"/>
                  <a:gd name="T68" fmla="*/ 78 w 167"/>
                  <a:gd name="T69" fmla="*/ 140 h 188"/>
                  <a:gd name="T70" fmla="*/ 85 w 167"/>
                  <a:gd name="T71" fmla="*/ 154 h 188"/>
                  <a:gd name="T72" fmla="*/ 95 w 167"/>
                  <a:gd name="T73" fmla="*/ 153 h 188"/>
                  <a:gd name="T74" fmla="*/ 94 w 167"/>
                  <a:gd name="T75" fmla="*/ 147 h 188"/>
                  <a:gd name="T76" fmla="*/ 103 w 167"/>
                  <a:gd name="T77" fmla="*/ 145 h 188"/>
                  <a:gd name="T78" fmla="*/ 110 w 167"/>
                  <a:gd name="T79" fmla="*/ 137 h 188"/>
                  <a:gd name="T80" fmla="*/ 118 w 167"/>
                  <a:gd name="T81" fmla="*/ 154 h 188"/>
                  <a:gd name="T82" fmla="*/ 122 w 167"/>
                  <a:gd name="T83" fmla="*/ 164 h 188"/>
                  <a:gd name="T84" fmla="*/ 128 w 167"/>
                  <a:gd name="T85" fmla="*/ 171 h 188"/>
                  <a:gd name="T86" fmla="*/ 129 w 167"/>
                  <a:gd name="T87" fmla="*/ 182 h 188"/>
                  <a:gd name="T88" fmla="*/ 131 w 167"/>
                  <a:gd name="T89" fmla="*/ 187 h 188"/>
                  <a:gd name="T90" fmla="*/ 133 w 167"/>
                  <a:gd name="T91" fmla="*/ 185 h 188"/>
                  <a:gd name="T92" fmla="*/ 137 w 167"/>
                  <a:gd name="T93" fmla="*/ 185 h 188"/>
                  <a:gd name="T94" fmla="*/ 142 w 167"/>
                  <a:gd name="T95" fmla="*/ 184 h 188"/>
                  <a:gd name="T96" fmla="*/ 147 w 167"/>
                  <a:gd name="T97" fmla="*/ 179 h 188"/>
                  <a:gd name="T98" fmla="*/ 152 w 167"/>
                  <a:gd name="T99" fmla="*/ 172 h 188"/>
                  <a:gd name="T100" fmla="*/ 154 w 167"/>
                  <a:gd name="T101" fmla="*/ 166 h 188"/>
                  <a:gd name="T102" fmla="*/ 153 w 167"/>
                  <a:gd name="T103" fmla="*/ 158 h 188"/>
                  <a:gd name="T104" fmla="*/ 156 w 167"/>
                  <a:gd name="T105" fmla="*/ 152 h 188"/>
                  <a:gd name="T106" fmla="*/ 156 w 167"/>
                  <a:gd name="T107" fmla="*/ 144 h 188"/>
                  <a:gd name="T108" fmla="*/ 154 w 167"/>
                  <a:gd name="T109" fmla="*/ 137 h 188"/>
                  <a:gd name="T110" fmla="*/ 150 w 167"/>
                  <a:gd name="T111" fmla="*/ 129 h 188"/>
                  <a:gd name="T112" fmla="*/ 149 w 167"/>
                  <a:gd name="T113" fmla="*/ 121 h 188"/>
                  <a:gd name="T114" fmla="*/ 146 w 167"/>
                  <a:gd name="T115" fmla="*/ 115 h 188"/>
                  <a:gd name="T116" fmla="*/ 151 w 167"/>
                  <a:gd name="T117" fmla="*/ 111 h 188"/>
                  <a:gd name="T118" fmla="*/ 158 w 167"/>
                  <a:gd name="T119" fmla="*/ 111 h 188"/>
                  <a:gd name="T120" fmla="*/ 161 w 167"/>
                  <a:gd name="T121" fmla="*/ 107 h 188"/>
                  <a:gd name="T122" fmla="*/ 164 w 167"/>
                  <a:gd name="T123" fmla="*/ 100 h 188"/>
                  <a:gd name="T124" fmla="*/ 166 w 167"/>
                  <a:gd name="T125" fmla="*/ 9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 h="188">
                    <a:moveTo>
                      <a:pt x="166" y="90"/>
                    </a:moveTo>
                    <a:lnTo>
                      <a:pt x="165" y="88"/>
                    </a:lnTo>
                    <a:lnTo>
                      <a:pt x="164" y="86"/>
                    </a:lnTo>
                    <a:lnTo>
                      <a:pt x="163" y="85"/>
                    </a:lnTo>
                    <a:lnTo>
                      <a:pt x="162" y="84"/>
                    </a:lnTo>
                    <a:lnTo>
                      <a:pt x="162" y="84"/>
                    </a:lnTo>
                    <a:lnTo>
                      <a:pt x="161" y="82"/>
                    </a:lnTo>
                    <a:lnTo>
                      <a:pt x="160" y="81"/>
                    </a:lnTo>
                    <a:lnTo>
                      <a:pt x="160" y="80"/>
                    </a:lnTo>
                    <a:lnTo>
                      <a:pt x="159" y="79"/>
                    </a:lnTo>
                    <a:lnTo>
                      <a:pt x="159" y="78"/>
                    </a:lnTo>
                    <a:lnTo>
                      <a:pt x="158" y="77"/>
                    </a:lnTo>
                    <a:lnTo>
                      <a:pt x="156" y="77"/>
                    </a:lnTo>
                    <a:lnTo>
                      <a:pt x="155" y="77"/>
                    </a:lnTo>
                    <a:lnTo>
                      <a:pt x="155" y="77"/>
                    </a:lnTo>
                    <a:lnTo>
                      <a:pt x="154" y="77"/>
                    </a:lnTo>
                    <a:lnTo>
                      <a:pt x="153" y="77"/>
                    </a:lnTo>
                    <a:lnTo>
                      <a:pt x="152" y="76"/>
                    </a:lnTo>
                    <a:lnTo>
                      <a:pt x="152" y="75"/>
                    </a:lnTo>
                    <a:lnTo>
                      <a:pt x="152" y="75"/>
                    </a:lnTo>
                    <a:lnTo>
                      <a:pt x="151" y="74"/>
                    </a:lnTo>
                    <a:lnTo>
                      <a:pt x="151" y="74"/>
                    </a:lnTo>
                    <a:lnTo>
                      <a:pt x="150" y="73"/>
                    </a:lnTo>
                    <a:lnTo>
                      <a:pt x="149" y="72"/>
                    </a:lnTo>
                    <a:lnTo>
                      <a:pt x="148" y="71"/>
                    </a:lnTo>
                    <a:lnTo>
                      <a:pt x="147" y="70"/>
                    </a:lnTo>
                    <a:lnTo>
                      <a:pt x="146" y="68"/>
                    </a:lnTo>
                    <a:lnTo>
                      <a:pt x="145" y="66"/>
                    </a:lnTo>
                    <a:lnTo>
                      <a:pt x="145" y="65"/>
                    </a:lnTo>
                    <a:lnTo>
                      <a:pt x="145" y="64"/>
                    </a:lnTo>
                    <a:lnTo>
                      <a:pt x="146" y="64"/>
                    </a:lnTo>
                    <a:lnTo>
                      <a:pt x="146" y="61"/>
                    </a:lnTo>
                    <a:lnTo>
                      <a:pt x="146" y="60"/>
                    </a:lnTo>
                    <a:lnTo>
                      <a:pt x="146" y="59"/>
                    </a:lnTo>
                    <a:lnTo>
                      <a:pt x="146" y="58"/>
                    </a:lnTo>
                    <a:lnTo>
                      <a:pt x="147" y="57"/>
                    </a:lnTo>
                    <a:lnTo>
                      <a:pt x="147" y="56"/>
                    </a:lnTo>
                    <a:lnTo>
                      <a:pt x="147" y="55"/>
                    </a:lnTo>
                    <a:lnTo>
                      <a:pt x="147" y="54"/>
                    </a:lnTo>
                    <a:lnTo>
                      <a:pt x="147" y="53"/>
                    </a:lnTo>
                    <a:lnTo>
                      <a:pt x="147" y="52"/>
                    </a:lnTo>
                    <a:lnTo>
                      <a:pt x="148" y="50"/>
                    </a:lnTo>
                    <a:lnTo>
                      <a:pt x="148" y="49"/>
                    </a:lnTo>
                    <a:lnTo>
                      <a:pt x="148" y="48"/>
                    </a:lnTo>
                    <a:lnTo>
                      <a:pt x="148" y="47"/>
                    </a:lnTo>
                    <a:lnTo>
                      <a:pt x="149" y="46"/>
                    </a:lnTo>
                    <a:lnTo>
                      <a:pt x="149" y="44"/>
                    </a:lnTo>
                    <a:lnTo>
                      <a:pt x="149" y="44"/>
                    </a:lnTo>
                    <a:lnTo>
                      <a:pt x="149" y="43"/>
                    </a:lnTo>
                    <a:lnTo>
                      <a:pt x="150" y="40"/>
                    </a:lnTo>
                    <a:lnTo>
                      <a:pt x="150" y="40"/>
                    </a:lnTo>
                    <a:lnTo>
                      <a:pt x="150" y="39"/>
                    </a:lnTo>
                    <a:lnTo>
                      <a:pt x="150" y="38"/>
                    </a:lnTo>
                    <a:lnTo>
                      <a:pt x="150" y="37"/>
                    </a:lnTo>
                    <a:lnTo>
                      <a:pt x="151" y="36"/>
                    </a:lnTo>
                    <a:lnTo>
                      <a:pt x="151" y="34"/>
                    </a:lnTo>
                    <a:lnTo>
                      <a:pt x="151" y="33"/>
                    </a:lnTo>
                    <a:lnTo>
                      <a:pt x="151" y="31"/>
                    </a:lnTo>
                    <a:lnTo>
                      <a:pt x="151" y="30"/>
                    </a:lnTo>
                    <a:lnTo>
                      <a:pt x="151" y="29"/>
                    </a:lnTo>
                    <a:lnTo>
                      <a:pt x="150" y="28"/>
                    </a:lnTo>
                    <a:lnTo>
                      <a:pt x="150" y="27"/>
                    </a:lnTo>
                    <a:lnTo>
                      <a:pt x="146" y="28"/>
                    </a:lnTo>
                    <a:lnTo>
                      <a:pt x="144" y="26"/>
                    </a:lnTo>
                    <a:lnTo>
                      <a:pt x="142" y="25"/>
                    </a:lnTo>
                    <a:lnTo>
                      <a:pt x="142" y="25"/>
                    </a:lnTo>
                    <a:lnTo>
                      <a:pt x="140" y="24"/>
                    </a:lnTo>
                    <a:lnTo>
                      <a:pt x="138" y="24"/>
                    </a:lnTo>
                    <a:lnTo>
                      <a:pt x="136" y="23"/>
                    </a:lnTo>
                    <a:lnTo>
                      <a:pt x="134" y="25"/>
                    </a:lnTo>
                    <a:lnTo>
                      <a:pt x="134" y="25"/>
                    </a:lnTo>
                    <a:lnTo>
                      <a:pt x="133" y="25"/>
                    </a:lnTo>
                    <a:lnTo>
                      <a:pt x="133" y="23"/>
                    </a:lnTo>
                    <a:lnTo>
                      <a:pt x="132" y="23"/>
                    </a:lnTo>
                    <a:lnTo>
                      <a:pt x="131" y="23"/>
                    </a:lnTo>
                    <a:lnTo>
                      <a:pt x="129" y="24"/>
                    </a:lnTo>
                    <a:lnTo>
                      <a:pt x="127" y="19"/>
                    </a:lnTo>
                    <a:lnTo>
                      <a:pt x="126" y="17"/>
                    </a:lnTo>
                    <a:lnTo>
                      <a:pt x="123" y="14"/>
                    </a:lnTo>
                    <a:lnTo>
                      <a:pt x="123" y="14"/>
                    </a:lnTo>
                    <a:lnTo>
                      <a:pt x="122" y="13"/>
                    </a:lnTo>
                    <a:lnTo>
                      <a:pt x="122" y="13"/>
                    </a:lnTo>
                    <a:lnTo>
                      <a:pt x="121" y="12"/>
                    </a:lnTo>
                    <a:lnTo>
                      <a:pt x="121" y="10"/>
                    </a:lnTo>
                    <a:lnTo>
                      <a:pt x="119" y="10"/>
                    </a:lnTo>
                    <a:lnTo>
                      <a:pt x="119" y="9"/>
                    </a:lnTo>
                    <a:lnTo>
                      <a:pt x="119" y="6"/>
                    </a:lnTo>
                    <a:lnTo>
                      <a:pt x="118" y="5"/>
                    </a:lnTo>
                    <a:lnTo>
                      <a:pt x="117" y="4"/>
                    </a:lnTo>
                    <a:lnTo>
                      <a:pt x="117" y="4"/>
                    </a:lnTo>
                    <a:lnTo>
                      <a:pt x="112" y="1"/>
                    </a:lnTo>
                    <a:lnTo>
                      <a:pt x="108" y="2"/>
                    </a:lnTo>
                    <a:lnTo>
                      <a:pt x="106" y="4"/>
                    </a:lnTo>
                    <a:lnTo>
                      <a:pt x="104" y="2"/>
                    </a:lnTo>
                    <a:lnTo>
                      <a:pt x="102" y="3"/>
                    </a:lnTo>
                    <a:lnTo>
                      <a:pt x="94" y="0"/>
                    </a:lnTo>
                    <a:lnTo>
                      <a:pt x="91" y="0"/>
                    </a:lnTo>
                    <a:lnTo>
                      <a:pt x="89" y="0"/>
                    </a:lnTo>
                    <a:lnTo>
                      <a:pt x="88" y="0"/>
                    </a:lnTo>
                    <a:lnTo>
                      <a:pt x="88" y="1"/>
                    </a:lnTo>
                    <a:lnTo>
                      <a:pt x="88" y="2"/>
                    </a:lnTo>
                    <a:lnTo>
                      <a:pt x="86" y="5"/>
                    </a:lnTo>
                    <a:lnTo>
                      <a:pt x="85" y="7"/>
                    </a:lnTo>
                    <a:lnTo>
                      <a:pt x="84" y="8"/>
                    </a:lnTo>
                    <a:lnTo>
                      <a:pt x="86" y="17"/>
                    </a:lnTo>
                    <a:lnTo>
                      <a:pt x="81" y="19"/>
                    </a:lnTo>
                    <a:lnTo>
                      <a:pt x="81" y="21"/>
                    </a:lnTo>
                    <a:lnTo>
                      <a:pt x="79" y="22"/>
                    </a:lnTo>
                    <a:lnTo>
                      <a:pt x="78" y="21"/>
                    </a:lnTo>
                    <a:lnTo>
                      <a:pt x="77" y="22"/>
                    </a:lnTo>
                    <a:lnTo>
                      <a:pt x="78" y="23"/>
                    </a:lnTo>
                    <a:lnTo>
                      <a:pt x="76" y="25"/>
                    </a:lnTo>
                    <a:lnTo>
                      <a:pt x="70" y="27"/>
                    </a:lnTo>
                    <a:lnTo>
                      <a:pt x="70" y="27"/>
                    </a:lnTo>
                    <a:lnTo>
                      <a:pt x="69" y="26"/>
                    </a:lnTo>
                    <a:lnTo>
                      <a:pt x="68" y="26"/>
                    </a:lnTo>
                    <a:lnTo>
                      <a:pt x="66" y="24"/>
                    </a:lnTo>
                    <a:lnTo>
                      <a:pt x="65" y="24"/>
                    </a:lnTo>
                    <a:lnTo>
                      <a:pt x="65" y="23"/>
                    </a:lnTo>
                    <a:lnTo>
                      <a:pt x="59" y="20"/>
                    </a:lnTo>
                    <a:lnTo>
                      <a:pt x="58" y="20"/>
                    </a:lnTo>
                    <a:lnTo>
                      <a:pt x="54" y="18"/>
                    </a:lnTo>
                    <a:lnTo>
                      <a:pt x="50" y="19"/>
                    </a:lnTo>
                    <a:lnTo>
                      <a:pt x="49" y="17"/>
                    </a:lnTo>
                    <a:lnTo>
                      <a:pt x="44" y="17"/>
                    </a:lnTo>
                    <a:lnTo>
                      <a:pt x="42" y="17"/>
                    </a:lnTo>
                    <a:lnTo>
                      <a:pt x="34" y="17"/>
                    </a:lnTo>
                    <a:lnTo>
                      <a:pt x="28" y="18"/>
                    </a:lnTo>
                    <a:lnTo>
                      <a:pt x="27" y="20"/>
                    </a:lnTo>
                    <a:lnTo>
                      <a:pt x="26" y="21"/>
                    </a:lnTo>
                    <a:lnTo>
                      <a:pt x="26" y="21"/>
                    </a:lnTo>
                    <a:lnTo>
                      <a:pt x="25" y="23"/>
                    </a:lnTo>
                    <a:lnTo>
                      <a:pt x="25" y="23"/>
                    </a:lnTo>
                    <a:lnTo>
                      <a:pt x="21" y="27"/>
                    </a:lnTo>
                    <a:lnTo>
                      <a:pt x="17" y="27"/>
                    </a:lnTo>
                    <a:lnTo>
                      <a:pt x="16" y="26"/>
                    </a:lnTo>
                    <a:lnTo>
                      <a:pt x="13" y="26"/>
                    </a:lnTo>
                    <a:lnTo>
                      <a:pt x="12" y="27"/>
                    </a:lnTo>
                    <a:lnTo>
                      <a:pt x="11" y="27"/>
                    </a:lnTo>
                    <a:lnTo>
                      <a:pt x="10" y="28"/>
                    </a:lnTo>
                    <a:lnTo>
                      <a:pt x="8" y="29"/>
                    </a:lnTo>
                    <a:lnTo>
                      <a:pt x="10" y="32"/>
                    </a:lnTo>
                    <a:lnTo>
                      <a:pt x="8" y="33"/>
                    </a:lnTo>
                    <a:lnTo>
                      <a:pt x="6" y="31"/>
                    </a:lnTo>
                    <a:lnTo>
                      <a:pt x="3" y="31"/>
                    </a:lnTo>
                    <a:lnTo>
                      <a:pt x="2" y="33"/>
                    </a:lnTo>
                    <a:lnTo>
                      <a:pt x="0" y="34"/>
                    </a:lnTo>
                    <a:lnTo>
                      <a:pt x="0" y="35"/>
                    </a:lnTo>
                    <a:lnTo>
                      <a:pt x="0" y="36"/>
                    </a:lnTo>
                    <a:lnTo>
                      <a:pt x="1" y="37"/>
                    </a:lnTo>
                    <a:lnTo>
                      <a:pt x="2" y="37"/>
                    </a:lnTo>
                    <a:lnTo>
                      <a:pt x="1" y="40"/>
                    </a:lnTo>
                    <a:lnTo>
                      <a:pt x="1" y="43"/>
                    </a:lnTo>
                    <a:lnTo>
                      <a:pt x="1" y="43"/>
                    </a:lnTo>
                    <a:lnTo>
                      <a:pt x="1" y="44"/>
                    </a:lnTo>
                    <a:lnTo>
                      <a:pt x="1" y="46"/>
                    </a:lnTo>
                    <a:lnTo>
                      <a:pt x="1" y="46"/>
                    </a:lnTo>
                    <a:lnTo>
                      <a:pt x="3" y="53"/>
                    </a:lnTo>
                    <a:lnTo>
                      <a:pt x="3" y="55"/>
                    </a:lnTo>
                    <a:lnTo>
                      <a:pt x="7" y="54"/>
                    </a:lnTo>
                    <a:lnTo>
                      <a:pt x="9" y="54"/>
                    </a:lnTo>
                    <a:lnTo>
                      <a:pt x="11" y="54"/>
                    </a:lnTo>
                    <a:lnTo>
                      <a:pt x="13" y="55"/>
                    </a:lnTo>
                    <a:lnTo>
                      <a:pt x="14" y="56"/>
                    </a:lnTo>
                    <a:lnTo>
                      <a:pt x="15" y="57"/>
                    </a:lnTo>
                    <a:lnTo>
                      <a:pt x="15" y="59"/>
                    </a:lnTo>
                    <a:lnTo>
                      <a:pt x="14" y="61"/>
                    </a:lnTo>
                    <a:lnTo>
                      <a:pt x="15" y="67"/>
                    </a:lnTo>
                    <a:lnTo>
                      <a:pt x="15" y="67"/>
                    </a:lnTo>
                    <a:lnTo>
                      <a:pt x="17" y="68"/>
                    </a:lnTo>
                    <a:lnTo>
                      <a:pt x="20" y="70"/>
                    </a:lnTo>
                    <a:lnTo>
                      <a:pt x="21" y="70"/>
                    </a:lnTo>
                    <a:lnTo>
                      <a:pt x="22" y="69"/>
                    </a:lnTo>
                    <a:lnTo>
                      <a:pt x="23" y="69"/>
                    </a:lnTo>
                    <a:lnTo>
                      <a:pt x="23" y="69"/>
                    </a:lnTo>
                    <a:lnTo>
                      <a:pt x="25" y="70"/>
                    </a:lnTo>
                    <a:lnTo>
                      <a:pt x="26" y="75"/>
                    </a:lnTo>
                    <a:lnTo>
                      <a:pt x="26" y="75"/>
                    </a:lnTo>
                    <a:lnTo>
                      <a:pt x="25" y="76"/>
                    </a:lnTo>
                    <a:lnTo>
                      <a:pt x="22" y="76"/>
                    </a:lnTo>
                    <a:lnTo>
                      <a:pt x="21" y="76"/>
                    </a:lnTo>
                    <a:lnTo>
                      <a:pt x="20" y="78"/>
                    </a:lnTo>
                    <a:lnTo>
                      <a:pt x="20" y="80"/>
                    </a:lnTo>
                    <a:lnTo>
                      <a:pt x="22" y="81"/>
                    </a:lnTo>
                    <a:lnTo>
                      <a:pt x="23" y="82"/>
                    </a:lnTo>
                    <a:lnTo>
                      <a:pt x="23" y="83"/>
                    </a:lnTo>
                    <a:lnTo>
                      <a:pt x="21" y="84"/>
                    </a:lnTo>
                    <a:lnTo>
                      <a:pt x="19" y="86"/>
                    </a:lnTo>
                    <a:lnTo>
                      <a:pt x="19" y="86"/>
                    </a:lnTo>
                    <a:lnTo>
                      <a:pt x="19" y="86"/>
                    </a:lnTo>
                    <a:lnTo>
                      <a:pt x="16" y="89"/>
                    </a:lnTo>
                    <a:lnTo>
                      <a:pt x="15" y="88"/>
                    </a:lnTo>
                    <a:lnTo>
                      <a:pt x="16" y="89"/>
                    </a:lnTo>
                    <a:lnTo>
                      <a:pt x="16" y="91"/>
                    </a:lnTo>
                    <a:lnTo>
                      <a:pt x="16" y="92"/>
                    </a:lnTo>
                    <a:lnTo>
                      <a:pt x="17" y="92"/>
                    </a:lnTo>
                    <a:lnTo>
                      <a:pt x="17" y="93"/>
                    </a:lnTo>
                    <a:lnTo>
                      <a:pt x="17" y="93"/>
                    </a:lnTo>
                    <a:lnTo>
                      <a:pt x="18" y="97"/>
                    </a:lnTo>
                    <a:lnTo>
                      <a:pt x="21" y="99"/>
                    </a:lnTo>
                    <a:lnTo>
                      <a:pt x="23" y="99"/>
                    </a:lnTo>
                    <a:lnTo>
                      <a:pt x="25" y="101"/>
                    </a:lnTo>
                    <a:lnTo>
                      <a:pt x="32" y="107"/>
                    </a:lnTo>
                    <a:lnTo>
                      <a:pt x="32" y="107"/>
                    </a:lnTo>
                    <a:lnTo>
                      <a:pt x="32" y="108"/>
                    </a:lnTo>
                    <a:lnTo>
                      <a:pt x="33" y="109"/>
                    </a:lnTo>
                    <a:lnTo>
                      <a:pt x="35" y="110"/>
                    </a:lnTo>
                    <a:lnTo>
                      <a:pt x="38" y="112"/>
                    </a:lnTo>
                    <a:lnTo>
                      <a:pt x="39" y="113"/>
                    </a:lnTo>
                    <a:lnTo>
                      <a:pt x="40" y="113"/>
                    </a:lnTo>
                    <a:lnTo>
                      <a:pt x="41" y="115"/>
                    </a:lnTo>
                    <a:lnTo>
                      <a:pt x="43" y="117"/>
                    </a:lnTo>
                    <a:lnTo>
                      <a:pt x="47" y="119"/>
                    </a:lnTo>
                    <a:lnTo>
                      <a:pt x="48" y="120"/>
                    </a:lnTo>
                    <a:lnTo>
                      <a:pt x="51" y="122"/>
                    </a:lnTo>
                    <a:lnTo>
                      <a:pt x="52" y="123"/>
                    </a:lnTo>
                    <a:lnTo>
                      <a:pt x="53" y="125"/>
                    </a:lnTo>
                    <a:lnTo>
                      <a:pt x="53" y="126"/>
                    </a:lnTo>
                    <a:lnTo>
                      <a:pt x="53" y="127"/>
                    </a:lnTo>
                    <a:lnTo>
                      <a:pt x="54" y="131"/>
                    </a:lnTo>
                    <a:lnTo>
                      <a:pt x="56" y="133"/>
                    </a:lnTo>
                    <a:lnTo>
                      <a:pt x="55" y="135"/>
                    </a:lnTo>
                    <a:lnTo>
                      <a:pt x="55" y="137"/>
                    </a:lnTo>
                    <a:lnTo>
                      <a:pt x="57" y="138"/>
                    </a:lnTo>
                    <a:lnTo>
                      <a:pt x="58" y="138"/>
                    </a:lnTo>
                    <a:lnTo>
                      <a:pt x="61" y="139"/>
                    </a:lnTo>
                    <a:lnTo>
                      <a:pt x="61" y="139"/>
                    </a:lnTo>
                    <a:lnTo>
                      <a:pt x="61" y="140"/>
                    </a:lnTo>
                    <a:lnTo>
                      <a:pt x="66" y="143"/>
                    </a:lnTo>
                    <a:lnTo>
                      <a:pt x="68" y="144"/>
                    </a:lnTo>
                    <a:lnTo>
                      <a:pt x="68" y="143"/>
                    </a:lnTo>
                    <a:lnTo>
                      <a:pt x="68" y="143"/>
                    </a:lnTo>
                    <a:lnTo>
                      <a:pt x="67" y="141"/>
                    </a:lnTo>
                    <a:lnTo>
                      <a:pt x="67" y="140"/>
                    </a:lnTo>
                    <a:lnTo>
                      <a:pt x="67" y="140"/>
                    </a:lnTo>
                    <a:lnTo>
                      <a:pt x="67" y="139"/>
                    </a:lnTo>
                    <a:lnTo>
                      <a:pt x="69" y="136"/>
                    </a:lnTo>
                    <a:lnTo>
                      <a:pt x="69" y="137"/>
                    </a:lnTo>
                    <a:lnTo>
                      <a:pt x="71" y="135"/>
                    </a:lnTo>
                    <a:lnTo>
                      <a:pt x="72" y="134"/>
                    </a:lnTo>
                    <a:lnTo>
                      <a:pt x="71" y="133"/>
                    </a:lnTo>
                    <a:lnTo>
                      <a:pt x="71" y="133"/>
                    </a:lnTo>
                    <a:lnTo>
                      <a:pt x="75" y="133"/>
                    </a:lnTo>
                    <a:lnTo>
                      <a:pt x="77" y="139"/>
                    </a:lnTo>
                    <a:lnTo>
                      <a:pt x="78" y="140"/>
                    </a:lnTo>
                    <a:lnTo>
                      <a:pt x="79" y="149"/>
                    </a:lnTo>
                    <a:lnTo>
                      <a:pt x="81" y="149"/>
                    </a:lnTo>
                    <a:lnTo>
                      <a:pt x="83" y="151"/>
                    </a:lnTo>
                    <a:lnTo>
                      <a:pt x="84" y="151"/>
                    </a:lnTo>
                    <a:lnTo>
                      <a:pt x="85" y="150"/>
                    </a:lnTo>
                    <a:lnTo>
                      <a:pt x="84" y="154"/>
                    </a:lnTo>
                    <a:lnTo>
                      <a:pt x="85" y="154"/>
                    </a:lnTo>
                    <a:lnTo>
                      <a:pt x="87" y="154"/>
                    </a:lnTo>
                    <a:lnTo>
                      <a:pt x="88" y="154"/>
                    </a:lnTo>
                    <a:lnTo>
                      <a:pt x="90" y="154"/>
                    </a:lnTo>
                    <a:lnTo>
                      <a:pt x="91" y="154"/>
                    </a:lnTo>
                    <a:lnTo>
                      <a:pt x="91" y="154"/>
                    </a:lnTo>
                    <a:lnTo>
                      <a:pt x="92" y="154"/>
                    </a:lnTo>
                    <a:lnTo>
                      <a:pt x="95" y="153"/>
                    </a:lnTo>
                    <a:lnTo>
                      <a:pt x="96" y="155"/>
                    </a:lnTo>
                    <a:lnTo>
                      <a:pt x="100" y="155"/>
                    </a:lnTo>
                    <a:lnTo>
                      <a:pt x="102" y="153"/>
                    </a:lnTo>
                    <a:lnTo>
                      <a:pt x="101" y="151"/>
                    </a:lnTo>
                    <a:lnTo>
                      <a:pt x="102" y="150"/>
                    </a:lnTo>
                    <a:lnTo>
                      <a:pt x="99" y="148"/>
                    </a:lnTo>
                    <a:lnTo>
                      <a:pt x="94" y="147"/>
                    </a:lnTo>
                    <a:lnTo>
                      <a:pt x="96" y="146"/>
                    </a:lnTo>
                    <a:lnTo>
                      <a:pt x="95" y="144"/>
                    </a:lnTo>
                    <a:lnTo>
                      <a:pt x="96" y="142"/>
                    </a:lnTo>
                    <a:lnTo>
                      <a:pt x="96" y="141"/>
                    </a:lnTo>
                    <a:lnTo>
                      <a:pt x="98" y="144"/>
                    </a:lnTo>
                    <a:lnTo>
                      <a:pt x="103" y="145"/>
                    </a:lnTo>
                    <a:lnTo>
                      <a:pt x="103" y="145"/>
                    </a:lnTo>
                    <a:lnTo>
                      <a:pt x="104" y="144"/>
                    </a:lnTo>
                    <a:lnTo>
                      <a:pt x="107" y="143"/>
                    </a:lnTo>
                    <a:lnTo>
                      <a:pt x="108" y="142"/>
                    </a:lnTo>
                    <a:lnTo>
                      <a:pt x="109" y="139"/>
                    </a:lnTo>
                    <a:lnTo>
                      <a:pt x="110" y="138"/>
                    </a:lnTo>
                    <a:lnTo>
                      <a:pt x="110" y="138"/>
                    </a:lnTo>
                    <a:lnTo>
                      <a:pt x="110" y="137"/>
                    </a:lnTo>
                    <a:lnTo>
                      <a:pt x="112" y="140"/>
                    </a:lnTo>
                    <a:lnTo>
                      <a:pt x="112" y="144"/>
                    </a:lnTo>
                    <a:lnTo>
                      <a:pt x="113" y="144"/>
                    </a:lnTo>
                    <a:lnTo>
                      <a:pt x="113" y="144"/>
                    </a:lnTo>
                    <a:lnTo>
                      <a:pt x="114" y="145"/>
                    </a:lnTo>
                    <a:lnTo>
                      <a:pt x="116" y="147"/>
                    </a:lnTo>
                    <a:lnTo>
                      <a:pt x="118" y="154"/>
                    </a:lnTo>
                    <a:lnTo>
                      <a:pt x="121" y="158"/>
                    </a:lnTo>
                    <a:lnTo>
                      <a:pt x="123" y="160"/>
                    </a:lnTo>
                    <a:lnTo>
                      <a:pt x="123" y="161"/>
                    </a:lnTo>
                    <a:lnTo>
                      <a:pt x="123" y="161"/>
                    </a:lnTo>
                    <a:lnTo>
                      <a:pt x="123" y="163"/>
                    </a:lnTo>
                    <a:lnTo>
                      <a:pt x="122" y="164"/>
                    </a:lnTo>
                    <a:lnTo>
                      <a:pt x="122" y="164"/>
                    </a:lnTo>
                    <a:lnTo>
                      <a:pt x="122" y="166"/>
                    </a:lnTo>
                    <a:lnTo>
                      <a:pt x="122" y="166"/>
                    </a:lnTo>
                    <a:lnTo>
                      <a:pt x="123" y="166"/>
                    </a:lnTo>
                    <a:lnTo>
                      <a:pt x="123" y="167"/>
                    </a:lnTo>
                    <a:lnTo>
                      <a:pt x="126" y="170"/>
                    </a:lnTo>
                    <a:lnTo>
                      <a:pt x="127" y="171"/>
                    </a:lnTo>
                    <a:lnTo>
                      <a:pt x="128" y="171"/>
                    </a:lnTo>
                    <a:lnTo>
                      <a:pt x="129" y="174"/>
                    </a:lnTo>
                    <a:lnTo>
                      <a:pt x="130" y="174"/>
                    </a:lnTo>
                    <a:lnTo>
                      <a:pt x="130" y="176"/>
                    </a:lnTo>
                    <a:lnTo>
                      <a:pt x="130" y="176"/>
                    </a:lnTo>
                    <a:lnTo>
                      <a:pt x="129" y="179"/>
                    </a:lnTo>
                    <a:lnTo>
                      <a:pt x="130" y="182"/>
                    </a:lnTo>
                    <a:lnTo>
                      <a:pt x="129" y="182"/>
                    </a:lnTo>
                    <a:lnTo>
                      <a:pt x="129" y="184"/>
                    </a:lnTo>
                    <a:lnTo>
                      <a:pt x="129" y="185"/>
                    </a:lnTo>
                    <a:lnTo>
                      <a:pt x="130" y="186"/>
                    </a:lnTo>
                    <a:lnTo>
                      <a:pt x="130" y="188"/>
                    </a:lnTo>
                    <a:lnTo>
                      <a:pt x="131" y="187"/>
                    </a:lnTo>
                    <a:lnTo>
                      <a:pt x="131" y="187"/>
                    </a:lnTo>
                    <a:lnTo>
                      <a:pt x="131" y="187"/>
                    </a:lnTo>
                    <a:lnTo>
                      <a:pt x="131" y="186"/>
                    </a:lnTo>
                    <a:lnTo>
                      <a:pt x="131" y="186"/>
                    </a:lnTo>
                    <a:lnTo>
                      <a:pt x="132" y="186"/>
                    </a:lnTo>
                    <a:lnTo>
                      <a:pt x="132" y="186"/>
                    </a:lnTo>
                    <a:lnTo>
                      <a:pt x="133" y="186"/>
                    </a:lnTo>
                    <a:lnTo>
                      <a:pt x="133" y="185"/>
                    </a:lnTo>
                    <a:lnTo>
                      <a:pt x="133" y="185"/>
                    </a:lnTo>
                    <a:lnTo>
                      <a:pt x="133" y="185"/>
                    </a:lnTo>
                    <a:lnTo>
                      <a:pt x="135" y="184"/>
                    </a:lnTo>
                    <a:lnTo>
                      <a:pt x="135" y="184"/>
                    </a:lnTo>
                    <a:lnTo>
                      <a:pt x="136" y="185"/>
                    </a:lnTo>
                    <a:lnTo>
                      <a:pt x="136" y="185"/>
                    </a:lnTo>
                    <a:lnTo>
                      <a:pt x="137" y="185"/>
                    </a:lnTo>
                    <a:lnTo>
                      <a:pt x="137" y="185"/>
                    </a:lnTo>
                    <a:lnTo>
                      <a:pt x="138" y="185"/>
                    </a:lnTo>
                    <a:lnTo>
                      <a:pt x="139" y="185"/>
                    </a:lnTo>
                    <a:lnTo>
                      <a:pt x="140" y="185"/>
                    </a:lnTo>
                    <a:lnTo>
                      <a:pt x="141" y="185"/>
                    </a:lnTo>
                    <a:lnTo>
                      <a:pt x="141" y="185"/>
                    </a:lnTo>
                    <a:lnTo>
                      <a:pt x="141" y="184"/>
                    </a:lnTo>
                    <a:lnTo>
                      <a:pt x="142" y="184"/>
                    </a:lnTo>
                    <a:lnTo>
                      <a:pt x="143" y="183"/>
                    </a:lnTo>
                    <a:lnTo>
                      <a:pt x="143" y="182"/>
                    </a:lnTo>
                    <a:lnTo>
                      <a:pt x="145" y="182"/>
                    </a:lnTo>
                    <a:lnTo>
                      <a:pt x="146" y="181"/>
                    </a:lnTo>
                    <a:lnTo>
                      <a:pt x="146" y="180"/>
                    </a:lnTo>
                    <a:lnTo>
                      <a:pt x="147" y="179"/>
                    </a:lnTo>
                    <a:lnTo>
                      <a:pt x="147" y="179"/>
                    </a:lnTo>
                    <a:lnTo>
                      <a:pt x="148" y="178"/>
                    </a:lnTo>
                    <a:lnTo>
                      <a:pt x="148" y="177"/>
                    </a:lnTo>
                    <a:lnTo>
                      <a:pt x="149" y="177"/>
                    </a:lnTo>
                    <a:lnTo>
                      <a:pt x="150" y="176"/>
                    </a:lnTo>
                    <a:lnTo>
                      <a:pt x="151" y="175"/>
                    </a:lnTo>
                    <a:lnTo>
                      <a:pt x="151" y="174"/>
                    </a:lnTo>
                    <a:lnTo>
                      <a:pt x="152" y="172"/>
                    </a:lnTo>
                    <a:lnTo>
                      <a:pt x="152" y="172"/>
                    </a:lnTo>
                    <a:lnTo>
                      <a:pt x="152" y="172"/>
                    </a:lnTo>
                    <a:lnTo>
                      <a:pt x="152" y="171"/>
                    </a:lnTo>
                    <a:lnTo>
                      <a:pt x="153" y="170"/>
                    </a:lnTo>
                    <a:lnTo>
                      <a:pt x="153" y="169"/>
                    </a:lnTo>
                    <a:lnTo>
                      <a:pt x="153" y="168"/>
                    </a:lnTo>
                    <a:lnTo>
                      <a:pt x="154" y="166"/>
                    </a:lnTo>
                    <a:lnTo>
                      <a:pt x="153" y="164"/>
                    </a:lnTo>
                    <a:lnTo>
                      <a:pt x="153" y="163"/>
                    </a:lnTo>
                    <a:lnTo>
                      <a:pt x="153" y="162"/>
                    </a:lnTo>
                    <a:lnTo>
                      <a:pt x="153" y="161"/>
                    </a:lnTo>
                    <a:lnTo>
                      <a:pt x="153" y="160"/>
                    </a:lnTo>
                    <a:lnTo>
                      <a:pt x="153" y="159"/>
                    </a:lnTo>
                    <a:lnTo>
                      <a:pt x="153" y="158"/>
                    </a:lnTo>
                    <a:lnTo>
                      <a:pt x="153" y="157"/>
                    </a:lnTo>
                    <a:lnTo>
                      <a:pt x="153" y="157"/>
                    </a:lnTo>
                    <a:lnTo>
                      <a:pt x="154" y="156"/>
                    </a:lnTo>
                    <a:lnTo>
                      <a:pt x="154" y="156"/>
                    </a:lnTo>
                    <a:lnTo>
                      <a:pt x="155" y="155"/>
                    </a:lnTo>
                    <a:lnTo>
                      <a:pt x="155" y="154"/>
                    </a:lnTo>
                    <a:lnTo>
                      <a:pt x="156" y="152"/>
                    </a:lnTo>
                    <a:lnTo>
                      <a:pt x="156" y="151"/>
                    </a:lnTo>
                    <a:lnTo>
                      <a:pt x="156" y="150"/>
                    </a:lnTo>
                    <a:lnTo>
                      <a:pt x="156" y="148"/>
                    </a:lnTo>
                    <a:lnTo>
                      <a:pt x="156" y="147"/>
                    </a:lnTo>
                    <a:lnTo>
                      <a:pt x="156" y="147"/>
                    </a:lnTo>
                    <a:lnTo>
                      <a:pt x="156" y="145"/>
                    </a:lnTo>
                    <a:lnTo>
                      <a:pt x="156" y="144"/>
                    </a:lnTo>
                    <a:lnTo>
                      <a:pt x="156" y="143"/>
                    </a:lnTo>
                    <a:lnTo>
                      <a:pt x="155" y="142"/>
                    </a:lnTo>
                    <a:lnTo>
                      <a:pt x="155" y="141"/>
                    </a:lnTo>
                    <a:lnTo>
                      <a:pt x="154" y="140"/>
                    </a:lnTo>
                    <a:lnTo>
                      <a:pt x="154" y="139"/>
                    </a:lnTo>
                    <a:lnTo>
                      <a:pt x="154" y="138"/>
                    </a:lnTo>
                    <a:lnTo>
                      <a:pt x="154" y="137"/>
                    </a:lnTo>
                    <a:lnTo>
                      <a:pt x="153" y="135"/>
                    </a:lnTo>
                    <a:lnTo>
                      <a:pt x="152" y="134"/>
                    </a:lnTo>
                    <a:lnTo>
                      <a:pt x="151" y="132"/>
                    </a:lnTo>
                    <a:lnTo>
                      <a:pt x="151" y="131"/>
                    </a:lnTo>
                    <a:lnTo>
                      <a:pt x="150" y="131"/>
                    </a:lnTo>
                    <a:lnTo>
                      <a:pt x="150" y="131"/>
                    </a:lnTo>
                    <a:lnTo>
                      <a:pt x="150" y="129"/>
                    </a:lnTo>
                    <a:lnTo>
                      <a:pt x="150" y="128"/>
                    </a:lnTo>
                    <a:lnTo>
                      <a:pt x="149" y="127"/>
                    </a:lnTo>
                    <a:lnTo>
                      <a:pt x="149" y="125"/>
                    </a:lnTo>
                    <a:lnTo>
                      <a:pt x="149" y="124"/>
                    </a:lnTo>
                    <a:lnTo>
                      <a:pt x="149" y="123"/>
                    </a:lnTo>
                    <a:lnTo>
                      <a:pt x="149" y="123"/>
                    </a:lnTo>
                    <a:lnTo>
                      <a:pt x="149" y="121"/>
                    </a:lnTo>
                    <a:lnTo>
                      <a:pt x="149" y="121"/>
                    </a:lnTo>
                    <a:lnTo>
                      <a:pt x="148" y="120"/>
                    </a:lnTo>
                    <a:lnTo>
                      <a:pt x="148" y="119"/>
                    </a:lnTo>
                    <a:lnTo>
                      <a:pt x="148" y="118"/>
                    </a:lnTo>
                    <a:lnTo>
                      <a:pt x="147" y="117"/>
                    </a:lnTo>
                    <a:lnTo>
                      <a:pt x="147" y="116"/>
                    </a:lnTo>
                    <a:lnTo>
                      <a:pt x="146" y="115"/>
                    </a:lnTo>
                    <a:lnTo>
                      <a:pt x="146" y="113"/>
                    </a:lnTo>
                    <a:lnTo>
                      <a:pt x="146" y="112"/>
                    </a:lnTo>
                    <a:lnTo>
                      <a:pt x="146" y="112"/>
                    </a:lnTo>
                    <a:lnTo>
                      <a:pt x="146" y="112"/>
                    </a:lnTo>
                    <a:lnTo>
                      <a:pt x="148" y="112"/>
                    </a:lnTo>
                    <a:lnTo>
                      <a:pt x="149" y="111"/>
                    </a:lnTo>
                    <a:lnTo>
                      <a:pt x="151" y="111"/>
                    </a:lnTo>
                    <a:lnTo>
                      <a:pt x="151" y="111"/>
                    </a:lnTo>
                    <a:lnTo>
                      <a:pt x="153" y="110"/>
                    </a:lnTo>
                    <a:lnTo>
                      <a:pt x="154" y="110"/>
                    </a:lnTo>
                    <a:lnTo>
                      <a:pt x="156" y="110"/>
                    </a:lnTo>
                    <a:lnTo>
                      <a:pt x="157" y="111"/>
                    </a:lnTo>
                    <a:lnTo>
                      <a:pt x="158" y="111"/>
                    </a:lnTo>
                    <a:lnTo>
                      <a:pt x="158" y="111"/>
                    </a:lnTo>
                    <a:lnTo>
                      <a:pt x="159" y="110"/>
                    </a:lnTo>
                    <a:lnTo>
                      <a:pt x="160" y="110"/>
                    </a:lnTo>
                    <a:lnTo>
                      <a:pt x="160" y="110"/>
                    </a:lnTo>
                    <a:lnTo>
                      <a:pt x="160" y="110"/>
                    </a:lnTo>
                    <a:lnTo>
                      <a:pt x="160" y="110"/>
                    </a:lnTo>
                    <a:lnTo>
                      <a:pt x="160" y="109"/>
                    </a:lnTo>
                    <a:lnTo>
                      <a:pt x="161" y="107"/>
                    </a:lnTo>
                    <a:lnTo>
                      <a:pt x="161" y="106"/>
                    </a:lnTo>
                    <a:lnTo>
                      <a:pt x="161" y="105"/>
                    </a:lnTo>
                    <a:lnTo>
                      <a:pt x="162" y="103"/>
                    </a:lnTo>
                    <a:lnTo>
                      <a:pt x="162" y="103"/>
                    </a:lnTo>
                    <a:lnTo>
                      <a:pt x="163" y="102"/>
                    </a:lnTo>
                    <a:lnTo>
                      <a:pt x="164" y="101"/>
                    </a:lnTo>
                    <a:lnTo>
                      <a:pt x="164" y="100"/>
                    </a:lnTo>
                    <a:lnTo>
                      <a:pt x="165" y="98"/>
                    </a:lnTo>
                    <a:lnTo>
                      <a:pt x="165" y="97"/>
                    </a:lnTo>
                    <a:lnTo>
                      <a:pt x="165" y="97"/>
                    </a:lnTo>
                    <a:lnTo>
                      <a:pt x="166" y="95"/>
                    </a:lnTo>
                    <a:lnTo>
                      <a:pt x="166" y="94"/>
                    </a:lnTo>
                    <a:lnTo>
                      <a:pt x="166" y="93"/>
                    </a:lnTo>
                    <a:lnTo>
                      <a:pt x="166" y="93"/>
                    </a:lnTo>
                    <a:lnTo>
                      <a:pt x="167" y="91"/>
                    </a:lnTo>
                    <a:lnTo>
                      <a:pt x="166" y="9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097" name="Freeform 30">
                <a:extLst>
                  <a:ext uri="{FF2B5EF4-FFF2-40B4-BE49-F238E27FC236}">
                    <a16:creationId xmlns:a16="http://schemas.microsoft.com/office/drawing/2014/main" id="{92F0BF8F-86CE-9212-CB8B-85CEF19564CA}"/>
                  </a:ext>
                </a:extLst>
              </p:cNvPr>
              <p:cNvSpPr>
                <a:spLocks noEditPoints="1"/>
              </p:cNvSpPr>
              <p:nvPr/>
            </p:nvSpPr>
            <p:spPr bwMode="auto">
              <a:xfrm>
                <a:off x="92" y="668"/>
                <a:ext cx="143" cy="151"/>
              </a:xfrm>
              <a:custGeom>
                <a:avLst/>
                <a:gdLst>
                  <a:gd name="T0" fmla="*/ 109 w 143"/>
                  <a:gd name="T1" fmla="*/ 139 h 151"/>
                  <a:gd name="T2" fmla="*/ 112 w 143"/>
                  <a:gd name="T3" fmla="*/ 136 h 151"/>
                  <a:gd name="T4" fmla="*/ 143 w 143"/>
                  <a:gd name="T5" fmla="*/ 98 h 151"/>
                  <a:gd name="T6" fmla="*/ 143 w 143"/>
                  <a:gd name="T7" fmla="*/ 92 h 151"/>
                  <a:gd name="T8" fmla="*/ 140 w 143"/>
                  <a:gd name="T9" fmla="*/ 89 h 151"/>
                  <a:gd name="T10" fmla="*/ 140 w 143"/>
                  <a:gd name="T11" fmla="*/ 77 h 151"/>
                  <a:gd name="T12" fmla="*/ 132 w 143"/>
                  <a:gd name="T13" fmla="*/ 65 h 151"/>
                  <a:gd name="T14" fmla="*/ 123 w 143"/>
                  <a:gd name="T15" fmla="*/ 45 h 151"/>
                  <a:gd name="T16" fmla="*/ 114 w 143"/>
                  <a:gd name="T17" fmla="*/ 45 h 151"/>
                  <a:gd name="T18" fmla="*/ 112 w 143"/>
                  <a:gd name="T19" fmla="*/ 51 h 151"/>
                  <a:gd name="T20" fmla="*/ 98 w 143"/>
                  <a:gd name="T21" fmla="*/ 55 h 151"/>
                  <a:gd name="T22" fmla="*/ 87 w 143"/>
                  <a:gd name="T23" fmla="*/ 40 h 151"/>
                  <a:gd name="T24" fmla="*/ 77 w 143"/>
                  <a:gd name="T25" fmla="*/ 41 h 151"/>
                  <a:gd name="T26" fmla="*/ 67 w 143"/>
                  <a:gd name="T27" fmla="*/ 39 h 151"/>
                  <a:gd name="T28" fmla="*/ 58 w 143"/>
                  <a:gd name="T29" fmla="*/ 21 h 151"/>
                  <a:gd name="T30" fmla="*/ 42 w 143"/>
                  <a:gd name="T31" fmla="*/ 8 h 151"/>
                  <a:gd name="T32" fmla="*/ 28 w 143"/>
                  <a:gd name="T33" fmla="*/ 6 h 151"/>
                  <a:gd name="T34" fmla="*/ 12 w 143"/>
                  <a:gd name="T35" fmla="*/ 20 h 151"/>
                  <a:gd name="T36" fmla="*/ 9 w 143"/>
                  <a:gd name="T37" fmla="*/ 32 h 151"/>
                  <a:gd name="T38" fmla="*/ 11 w 143"/>
                  <a:gd name="T39" fmla="*/ 62 h 151"/>
                  <a:gd name="T40" fmla="*/ 48 w 143"/>
                  <a:gd name="T41" fmla="*/ 69 h 151"/>
                  <a:gd name="T42" fmla="*/ 59 w 143"/>
                  <a:gd name="T43" fmla="*/ 87 h 151"/>
                  <a:gd name="T44" fmla="*/ 62 w 143"/>
                  <a:gd name="T45" fmla="*/ 107 h 151"/>
                  <a:gd name="T46" fmla="*/ 76 w 143"/>
                  <a:gd name="T47" fmla="*/ 109 h 151"/>
                  <a:gd name="T48" fmla="*/ 79 w 143"/>
                  <a:gd name="T49" fmla="*/ 96 h 151"/>
                  <a:gd name="T50" fmla="*/ 90 w 143"/>
                  <a:gd name="T51" fmla="*/ 99 h 151"/>
                  <a:gd name="T52" fmla="*/ 90 w 143"/>
                  <a:gd name="T53" fmla="*/ 96 h 151"/>
                  <a:gd name="T54" fmla="*/ 90 w 143"/>
                  <a:gd name="T55" fmla="*/ 93 h 151"/>
                  <a:gd name="T56" fmla="*/ 93 w 143"/>
                  <a:gd name="T57" fmla="*/ 102 h 151"/>
                  <a:gd name="T58" fmla="*/ 99 w 143"/>
                  <a:gd name="T59" fmla="*/ 98 h 151"/>
                  <a:gd name="T60" fmla="*/ 95 w 143"/>
                  <a:gd name="T61" fmla="*/ 88 h 151"/>
                  <a:gd name="T62" fmla="*/ 101 w 143"/>
                  <a:gd name="T63" fmla="*/ 82 h 151"/>
                  <a:gd name="T64" fmla="*/ 103 w 143"/>
                  <a:gd name="T65" fmla="*/ 68 h 151"/>
                  <a:gd name="T66" fmla="*/ 111 w 143"/>
                  <a:gd name="T67" fmla="*/ 78 h 151"/>
                  <a:gd name="T68" fmla="*/ 109 w 143"/>
                  <a:gd name="T69" fmla="*/ 88 h 151"/>
                  <a:gd name="T70" fmla="*/ 103 w 143"/>
                  <a:gd name="T71" fmla="*/ 92 h 151"/>
                  <a:gd name="T72" fmla="*/ 102 w 143"/>
                  <a:gd name="T73" fmla="*/ 88 h 151"/>
                  <a:gd name="T74" fmla="*/ 99 w 143"/>
                  <a:gd name="T75" fmla="*/ 91 h 151"/>
                  <a:gd name="T76" fmla="*/ 100 w 143"/>
                  <a:gd name="T77" fmla="*/ 103 h 151"/>
                  <a:gd name="T78" fmla="*/ 100 w 143"/>
                  <a:gd name="T79" fmla="*/ 113 h 151"/>
                  <a:gd name="T80" fmla="*/ 102 w 143"/>
                  <a:gd name="T81" fmla="*/ 119 h 151"/>
                  <a:gd name="T82" fmla="*/ 103 w 143"/>
                  <a:gd name="T83" fmla="*/ 127 h 151"/>
                  <a:gd name="T84" fmla="*/ 107 w 143"/>
                  <a:gd name="T85" fmla="*/ 129 h 151"/>
                  <a:gd name="T86" fmla="*/ 111 w 143"/>
                  <a:gd name="T87" fmla="*/ 133 h 151"/>
                  <a:gd name="T88" fmla="*/ 116 w 143"/>
                  <a:gd name="T89" fmla="*/ 131 h 151"/>
                  <a:gd name="T90" fmla="*/ 120 w 143"/>
                  <a:gd name="T91" fmla="*/ 135 h 151"/>
                  <a:gd name="T92" fmla="*/ 125 w 143"/>
                  <a:gd name="T93" fmla="*/ 143 h 151"/>
                  <a:gd name="T94" fmla="*/ 124 w 143"/>
                  <a:gd name="T95" fmla="*/ 146 h 151"/>
                  <a:gd name="T96" fmla="*/ 127 w 143"/>
                  <a:gd name="T97" fmla="*/ 150 h 151"/>
                  <a:gd name="T98" fmla="*/ 129 w 143"/>
                  <a:gd name="T99" fmla="*/ 149 h 151"/>
                  <a:gd name="T100" fmla="*/ 132 w 143"/>
                  <a:gd name="T101" fmla="*/ 146 h 151"/>
                  <a:gd name="T102" fmla="*/ 133 w 143"/>
                  <a:gd name="T103" fmla="*/ 140 h 151"/>
                  <a:gd name="T104" fmla="*/ 135 w 143"/>
                  <a:gd name="T105" fmla="*/ 135 h 151"/>
                  <a:gd name="T106" fmla="*/ 136 w 143"/>
                  <a:gd name="T107" fmla="*/ 131 h 151"/>
                  <a:gd name="T108" fmla="*/ 138 w 143"/>
                  <a:gd name="T109" fmla="*/ 124 h 151"/>
                  <a:gd name="T110" fmla="*/ 136 w 143"/>
                  <a:gd name="T111" fmla="*/ 116 h 151"/>
                  <a:gd name="T112" fmla="*/ 134 w 143"/>
                  <a:gd name="T113" fmla="*/ 105 h 151"/>
                  <a:gd name="T114" fmla="*/ 138 w 143"/>
                  <a:gd name="T115" fmla="*/ 101 h 151"/>
                  <a:gd name="T116" fmla="*/ 142 w 143"/>
                  <a:gd name="T117" fmla="*/ 98 h 151"/>
                  <a:gd name="T118" fmla="*/ 100 w 143"/>
                  <a:gd name="T119" fmla="*/ 11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3" h="151">
                    <a:moveTo>
                      <a:pt x="112" y="136"/>
                    </a:moveTo>
                    <a:lnTo>
                      <a:pt x="112" y="137"/>
                    </a:lnTo>
                    <a:lnTo>
                      <a:pt x="111" y="137"/>
                    </a:lnTo>
                    <a:lnTo>
                      <a:pt x="111" y="136"/>
                    </a:lnTo>
                    <a:lnTo>
                      <a:pt x="111" y="136"/>
                    </a:lnTo>
                    <a:lnTo>
                      <a:pt x="110" y="136"/>
                    </a:lnTo>
                    <a:lnTo>
                      <a:pt x="109" y="136"/>
                    </a:lnTo>
                    <a:lnTo>
                      <a:pt x="109" y="138"/>
                    </a:lnTo>
                    <a:lnTo>
                      <a:pt x="109" y="138"/>
                    </a:lnTo>
                    <a:lnTo>
                      <a:pt x="109" y="139"/>
                    </a:lnTo>
                    <a:lnTo>
                      <a:pt x="109" y="140"/>
                    </a:lnTo>
                    <a:lnTo>
                      <a:pt x="109" y="140"/>
                    </a:lnTo>
                    <a:lnTo>
                      <a:pt x="109" y="140"/>
                    </a:lnTo>
                    <a:lnTo>
                      <a:pt x="110" y="140"/>
                    </a:lnTo>
                    <a:lnTo>
                      <a:pt x="111" y="139"/>
                    </a:lnTo>
                    <a:lnTo>
                      <a:pt x="111" y="138"/>
                    </a:lnTo>
                    <a:lnTo>
                      <a:pt x="112" y="137"/>
                    </a:lnTo>
                    <a:lnTo>
                      <a:pt x="113" y="137"/>
                    </a:lnTo>
                    <a:lnTo>
                      <a:pt x="112" y="136"/>
                    </a:lnTo>
                    <a:lnTo>
                      <a:pt x="112" y="136"/>
                    </a:lnTo>
                    <a:close/>
                    <a:moveTo>
                      <a:pt x="108" y="135"/>
                    </a:moveTo>
                    <a:lnTo>
                      <a:pt x="105" y="133"/>
                    </a:lnTo>
                    <a:lnTo>
                      <a:pt x="104" y="135"/>
                    </a:lnTo>
                    <a:lnTo>
                      <a:pt x="104" y="136"/>
                    </a:lnTo>
                    <a:lnTo>
                      <a:pt x="108" y="139"/>
                    </a:lnTo>
                    <a:lnTo>
                      <a:pt x="108" y="139"/>
                    </a:lnTo>
                    <a:lnTo>
                      <a:pt x="108" y="136"/>
                    </a:lnTo>
                    <a:lnTo>
                      <a:pt x="108" y="135"/>
                    </a:lnTo>
                    <a:close/>
                    <a:moveTo>
                      <a:pt x="143" y="98"/>
                    </a:moveTo>
                    <a:lnTo>
                      <a:pt x="143" y="98"/>
                    </a:lnTo>
                    <a:lnTo>
                      <a:pt x="143" y="97"/>
                    </a:lnTo>
                    <a:lnTo>
                      <a:pt x="143" y="96"/>
                    </a:lnTo>
                    <a:lnTo>
                      <a:pt x="143" y="96"/>
                    </a:lnTo>
                    <a:lnTo>
                      <a:pt x="142" y="95"/>
                    </a:lnTo>
                    <a:lnTo>
                      <a:pt x="142" y="95"/>
                    </a:lnTo>
                    <a:lnTo>
                      <a:pt x="143" y="94"/>
                    </a:lnTo>
                    <a:lnTo>
                      <a:pt x="143" y="94"/>
                    </a:lnTo>
                    <a:lnTo>
                      <a:pt x="143" y="93"/>
                    </a:lnTo>
                    <a:lnTo>
                      <a:pt x="142" y="92"/>
                    </a:lnTo>
                    <a:lnTo>
                      <a:pt x="143" y="92"/>
                    </a:lnTo>
                    <a:lnTo>
                      <a:pt x="142" y="92"/>
                    </a:lnTo>
                    <a:lnTo>
                      <a:pt x="142" y="91"/>
                    </a:lnTo>
                    <a:lnTo>
                      <a:pt x="142" y="91"/>
                    </a:lnTo>
                    <a:lnTo>
                      <a:pt x="142" y="91"/>
                    </a:lnTo>
                    <a:lnTo>
                      <a:pt x="141" y="90"/>
                    </a:lnTo>
                    <a:lnTo>
                      <a:pt x="141" y="90"/>
                    </a:lnTo>
                    <a:lnTo>
                      <a:pt x="141" y="89"/>
                    </a:lnTo>
                    <a:lnTo>
                      <a:pt x="141" y="89"/>
                    </a:lnTo>
                    <a:lnTo>
                      <a:pt x="140" y="89"/>
                    </a:lnTo>
                    <a:lnTo>
                      <a:pt x="140" y="89"/>
                    </a:lnTo>
                    <a:lnTo>
                      <a:pt x="140" y="89"/>
                    </a:lnTo>
                    <a:lnTo>
                      <a:pt x="140" y="89"/>
                    </a:lnTo>
                    <a:lnTo>
                      <a:pt x="140" y="87"/>
                    </a:lnTo>
                    <a:lnTo>
                      <a:pt x="139" y="86"/>
                    </a:lnTo>
                    <a:lnTo>
                      <a:pt x="139" y="85"/>
                    </a:lnTo>
                    <a:lnTo>
                      <a:pt x="139" y="83"/>
                    </a:lnTo>
                    <a:lnTo>
                      <a:pt x="140" y="83"/>
                    </a:lnTo>
                    <a:lnTo>
                      <a:pt x="139" y="80"/>
                    </a:lnTo>
                    <a:lnTo>
                      <a:pt x="140" y="77"/>
                    </a:lnTo>
                    <a:lnTo>
                      <a:pt x="140" y="77"/>
                    </a:lnTo>
                    <a:lnTo>
                      <a:pt x="140" y="75"/>
                    </a:lnTo>
                    <a:lnTo>
                      <a:pt x="139" y="75"/>
                    </a:lnTo>
                    <a:lnTo>
                      <a:pt x="138" y="72"/>
                    </a:lnTo>
                    <a:lnTo>
                      <a:pt x="137" y="72"/>
                    </a:lnTo>
                    <a:lnTo>
                      <a:pt x="136" y="71"/>
                    </a:lnTo>
                    <a:lnTo>
                      <a:pt x="133" y="68"/>
                    </a:lnTo>
                    <a:lnTo>
                      <a:pt x="133" y="67"/>
                    </a:lnTo>
                    <a:lnTo>
                      <a:pt x="132" y="67"/>
                    </a:lnTo>
                    <a:lnTo>
                      <a:pt x="132" y="67"/>
                    </a:lnTo>
                    <a:lnTo>
                      <a:pt x="132" y="65"/>
                    </a:lnTo>
                    <a:lnTo>
                      <a:pt x="132" y="65"/>
                    </a:lnTo>
                    <a:lnTo>
                      <a:pt x="133" y="64"/>
                    </a:lnTo>
                    <a:lnTo>
                      <a:pt x="133" y="62"/>
                    </a:lnTo>
                    <a:lnTo>
                      <a:pt x="133" y="62"/>
                    </a:lnTo>
                    <a:lnTo>
                      <a:pt x="133" y="61"/>
                    </a:lnTo>
                    <a:lnTo>
                      <a:pt x="131" y="59"/>
                    </a:lnTo>
                    <a:lnTo>
                      <a:pt x="128" y="55"/>
                    </a:lnTo>
                    <a:lnTo>
                      <a:pt x="126" y="48"/>
                    </a:lnTo>
                    <a:lnTo>
                      <a:pt x="124" y="46"/>
                    </a:lnTo>
                    <a:lnTo>
                      <a:pt x="123" y="45"/>
                    </a:lnTo>
                    <a:lnTo>
                      <a:pt x="123" y="45"/>
                    </a:lnTo>
                    <a:lnTo>
                      <a:pt x="122" y="45"/>
                    </a:lnTo>
                    <a:lnTo>
                      <a:pt x="122" y="41"/>
                    </a:lnTo>
                    <a:lnTo>
                      <a:pt x="120" y="38"/>
                    </a:lnTo>
                    <a:lnTo>
                      <a:pt x="120" y="39"/>
                    </a:lnTo>
                    <a:lnTo>
                      <a:pt x="120" y="39"/>
                    </a:lnTo>
                    <a:lnTo>
                      <a:pt x="119" y="40"/>
                    </a:lnTo>
                    <a:lnTo>
                      <a:pt x="118" y="43"/>
                    </a:lnTo>
                    <a:lnTo>
                      <a:pt x="117" y="44"/>
                    </a:lnTo>
                    <a:lnTo>
                      <a:pt x="114" y="45"/>
                    </a:lnTo>
                    <a:lnTo>
                      <a:pt x="113" y="46"/>
                    </a:lnTo>
                    <a:lnTo>
                      <a:pt x="113" y="46"/>
                    </a:lnTo>
                    <a:lnTo>
                      <a:pt x="108" y="45"/>
                    </a:lnTo>
                    <a:lnTo>
                      <a:pt x="106" y="42"/>
                    </a:lnTo>
                    <a:lnTo>
                      <a:pt x="106" y="43"/>
                    </a:lnTo>
                    <a:lnTo>
                      <a:pt x="105" y="45"/>
                    </a:lnTo>
                    <a:lnTo>
                      <a:pt x="106" y="47"/>
                    </a:lnTo>
                    <a:lnTo>
                      <a:pt x="104" y="48"/>
                    </a:lnTo>
                    <a:lnTo>
                      <a:pt x="109" y="49"/>
                    </a:lnTo>
                    <a:lnTo>
                      <a:pt x="112" y="51"/>
                    </a:lnTo>
                    <a:lnTo>
                      <a:pt x="111" y="52"/>
                    </a:lnTo>
                    <a:lnTo>
                      <a:pt x="112" y="54"/>
                    </a:lnTo>
                    <a:lnTo>
                      <a:pt x="110" y="56"/>
                    </a:lnTo>
                    <a:lnTo>
                      <a:pt x="106" y="56"/>
                    </a:lnTo>
                    <a:lnTo>
                      <a:pt x="105" y="54"/>
                    </a:lnTo>
                    <a:lnTo>
                      <a:pt x="102" y="55"/>
                    </a:lnTo>
                    <a:lnTo>
                      <a:pt x="101" y="55"/>
                    </a:lnTo>
                    <a:lnTo>
                      <a:pt x="101" y="55"/>
                    </a:lnTo>
                    <a:lnTo>
                      <a:pt x="100" y="55"/>
                    </a:lnTo>
                    <a:lnTo>
                      <a:pt x="98" y="55"/>
                    </a:lnTo>
                    <a:lnTo>
                      <a:pt x="97" y="55"/>
                    </a:lnTo>
                    <a:lnTo>
                      <a:pt x="95" y="55"/>
                    </a:lnTo>
                    <a:lnTo>
                      <a:pt x="94" y="55"/>
                    </a:lnTo>
                    <a:lnTo>
                      <a:pt x="95" y="51"/>
                    </a:lnTo>
                    <a:lnTo>
                      <a:pt x="94" y="52"/>
                    </a:lnTo>
                    <a:lnTo>
                      <a:pt x="93" y="52"/>
                    </a:lnTo>
                    <a:lnTo>
                      <a:pt x="91" y="50"/>
                    </a:lnTo>
                    <a:lnTo>
                      <a:pt x="89" y="49"/>
                    </a:lnTo>
                    <a:lnTo>
                      <a:pt x="88" y="41"/>
                    </a:lnTo>
                    <a:lnTo>
                      <a:pt x="87" y="40"/>
                    </a:lnTo>
                    <a:lnTo>
                      <a:pt x="85" y="34"/>
                    </a:lnTo>
                    <a:lnTo>
                      <a:pt x="81" y="34"/>
                    </a:lnTo>
                    <a:lnTo>
                      <a:pt x="81" y="34"/>
                    </a:lnTo>
                    <a:lnTo>
                      <a:pt x="82" y="35"/>
                    </a:lnTo>
                    <a:lnTo>
                      <a:pt x="81" y="36"/>
                    </a:lnTo>
                    <a:lnTo>
                      <a:pt x="79" y="38"/>
                    </a:lnTo>
                    <a:lnTo>
                      <a:pt x="79" y="37"/>
                    </a:lnTo>
                    <a:lnTo>
                      <a:pt x="77" y="40"/>
                    </a:lnTo>
                    <a:lnTo>
                      <a:pt x="77" y="41"/>
                    </a:lnTo>
                    <a:lnTo>
                      <a:pt x="77" y="41"/>
                    </a:lnTo>
                    <a:lnTo>
                      <a:pt x="77" y="42"/>
                    </a:lnTo>
                    <a:lnTo>
                      <a:pt x="78" y="44"/>
                    </a:lnTo>
                    <a:lnTo>
                      <a:pt x="78" y="44"/>
                    </a:lnTo>
                    <a:lnTo>
                      <a:pt x="78" y="45"/>
                    </a:lnTo>
                    <a:lnTo>
                      <a:pt x="76" y="44"/>
                    </a:lnTo>
                    <a:lnTo>
                      <a:pt x="71" y="41"/>
                    </a:lnTo>
                    <a:lnTo>
                      <a:pt x="71" y="40"/>
                    </a:lnTo>
                    <a:lnTo>
                      <a:pt x="71" y="40"/>
                    </a:lnTo>
                    <a:lnTo>
                      <a:pt x="68" y="39"/>
                    </a:lnTo>
                    <a:lnTo>
                      <a:pt x="67" y="39"/>
                    </a:lnTo>
                    <a:lnTo>
                      <a:pt x="65" y="38"/>
                    </a:lnTo>
                    <a:lnTo>
                      <a:pt x="65" y="36"/>
                    </a:lnTo>
                    <a:lnTo>
                      <a:pt x="66" y="34"/>
                    </a:lnTo>
                    <a:lnTo>
                      <a:pt x="64" y="32"/>
                    </a:lnTo>
                    <a:lnTo>
                      <a:pt x="63" y="28"/>
                    </a:lnTo>
                    <a:lnTo>
                      <a:pt x="63" y="27"/>
                    </a:lnTo>
                    <a:lnTo>
                      <a:pt x="63" y="26"/>
                    </a:lnTo>
                    <a:lnTo>
                      <a:pt x="62" y="24"/>
                    </a:lnTo>
                    <a:lnTo>
                      <a:pt x="61" y="23"/>
                    </a:lnTo>
                    <a:lnTo>
                      <a:pt x="58" y="21"/>
                    </a:lnTo>
                    <a:lnTo>
                      <a:pt x="57" y="20"/>
                    </a:lnTo>
                    <a:lnTo>
                      <a:pt x="53" y="18"/>
                    </a:lnTo>
                    <a:lnTo>
                      <a:pt x="51" y="16"/>
                    </a:lnTo>
                    <a:lnTo>
                      <a:pt x="50" y="14"/>
                    </a:lnTo>
                    <a:lnTo>
                      <a:pt x="49" y="14"/>
                    </a:lnTo>
                    <a:lnTo>
                      <a:pt x="48" y="13"/>
                    </a:lnTo>
                    <a:lnTo>
                      <a:pt x="45" y="11"/>
                    </a:lnTo>
                    <a:lnTo>
                      <a:pt x="43" y="10"/>
                    </a:lnTo>
                    <a:lnTo>
                      <a:pt x="42" y="9"/>
                    </a:lnTo>
                    <a:lnTo>
                      <a:pt x="42" y="8"/>
                    </a:lnTo>
                    <a:lnTo>
                      <a:pt x="42" y="8"/>
                    </a:lnTo>
                    <a:lnTo>
                      <a:pt x="35" y="2"/>
                    </a:lnTo>
                    <a:lnTo>
                      <a:pt x="33" y="0"/>
                    </a:lnTo>
                    <a:lnTo>
                      <a:pt x="31" y="0"/>
                    </a:lnTo>
                    <a:lnTo>
                      <a:pt x="30" y="1"/>
                    </a:lnTo>
                    <a:lnTo>
                      <a:pt x="32" y="3"/>
                    </a:lnTo>
                    <a:lnTo>
                      <a:pt x="31" y="5"/>
                    </a:lnTo>
                    <a:lnTo>
                      <a:pt x="30" y="5"/>
                    </a:lnTo>
                    <a:lnTo>
                      <a:pt x="30" y="7"/>
                    </a:lnTo>
                    <a:lnTo>
                      <a:pt x="28" y="6"/>
                    </a:lnTo>
                    <a:lnTo>
                      <a:pt x="28" y="6"/>
                    </a:lnTo>
                    <a:lnTo>
                      <a:pt x="24" y="11"/>
                    </a:lnTo>
                    <a:lnTo>
                      <a:pt x="20" y="11"/>
                    </a:lnTo>
                    <a:lnTo>
                      <a:pt x="19" y="9"/>
                    </a:lnTo>
                    <a:lnTo>
                      <a:pt x="16" y="10"/>
                    </a:lnTo>
                    <a:lnTo>
                      <a:pt x="15" y="12"/>
                    </a:lnTo>
                    <a:lnTo>
                      <a:pt x="14" y="14"/>
                    </a:lnTo>
                    <a:lnTo>
                      <a:pt x="12" y="17"/>
                    </a:lnTo>
                    <a:lnTo>
                      <a:pt x="13" y="19"/>
                    </a:lnTo>
                    <a:lnTo>
                      <a:pt x="12" y="20"/>
                    </a:lnTo>
                    <a:lnTo>
                      <a:pt x="9" y="19"/>
                    </a:lnTo>
                    <a:lnTo>
                      <a:pt x="8" y="20"/>
                    </a:lnTo>
                    <a:lnTo>
                      <a:pt x="7" y="21"/>
                    </a:lnTo>
                    <a:lnTo>
                      <a:pt x="4" y="24"/>
                    </a:lnTo>
                    <a:lnTo>
                      <a:pt x="3" y="24"/>
                    </a:lnTo>
                    <a:lnTo>
                      <a:pt x="4" y="24"/>
                    </a:lnTo>
                    <a:lnTo>
                      <a:pt x="6" y="25"/>
                    </a:lnTo>
                    <a:lnTo>
                      <a:pt x="9" y="27"/>
                    </a:lnTo>
                    <a:lnTo>
                      <a:pt x="9" y="32"/>
                    </a:lnTo>
                    <a:lnTo>
                      <a:pt x="9" y="32"/>
                    </a:lnTo>
                    <a:lnTo>
                      <a:pt x="11" y="34"/>
                    </a:lnTo>
                    <a:lnTo>
                      <a:pt x="9" y="41"/>
                    </a:lnTo>
                    <a:lnTo>
                      <a:pt x="9" y="41"/>
                    </a:lnTo>
                    <a:lnTo>
                      <a:pt x="8" y="48"/>
                    </a:lnTo>
                    <a:lnTo>
                      <a:pt x="8" y="49"/>
                    </a:lnTo>
                    <a:lnTo>
                      <a:pt x="5" y="52"/>
                    </a:lnTo>
                    <a:lnTo>
                      <a:pt x="4" y="56"/>
                    </a:lnTo>
                    <a:lnTo>
                      <a:pt x="0" y="61"/>
                    </a:lnTo>
                    <a:lnTo>
                      <a:pt x="5" y="59"/>
                    </a:lnTo>
                    <a:lnTo>
                      <a:pt x="11" y="62"/>
                    </a:lnTo>
                    <a:lnTo>
                      <a:pt x="12" y="61"/>
                    </a:lnTo>
                    <a:lnTo>
                      <a:pt x="20" y="58"/>
                    </a:lnTo>
                    <a:lnTo>
                      <a:pt x="21" y="57"/>
                    </a:lnTo>
                    <a:lnTo>
                      <a:pt x="23" y="58"/>
                    </a:lnTo>
                    <a:lnTo>
                      <a:pt x="23" y="57"/>
                    </a:lnTo>
                    <a:lnTo>
                      <a:pt x="33" y="60"/>
                    </a:lnTo>
                    <a:lnTo>
                      <a:pt x="41" y="59"/>
                    </a:lnTo>
                    <a:lnTo>
                      <a:pt x="48" y="65"/>
                    </a:lnTo>
                    <a:lnTo>
                      <a:pt x="48" y="67"/>
                    </a:lnTo>
                    <a:lnTo>
                      <a:pt x="48" y="69"/>
                    </a:lnTo>
                    <a:lnTo>
                      <a:pt x="48" y="72"/>
                    </a:lnTo>
                    <a:lnTo>
                      <a:pt x="48" y="73"/>
                    </a:lnTo>
                    <a:lnTo>
                      <a:pt x="49" y="73"/>
                    </a:lnTo>
                    <a:lnTo>
                      <a:pt x="53" y="76"/>
                    </a:lnTo>
                    <a:lnTo>
                      <a:pt x="54" y="77"/>
                    </a:lnTo>
                    <a:lnTo>
                      <a:pt x="54" y="78"/>
                    </a:lnTo>
                    <a:lnTo>
                      <a:pt x="54" y="80"/>
                    </a:lnTo>
                    <a:lnTo>
                      <a:pt x="54" y="80"/>
                    </a:lnTo>
                    <a:lnTo>
                      <a:pt x="53" y="84"/>
                    </a:lnTo>
                    <a:lnTo>
                      <a:pt x="59" y="87"/>
                    </a:lnTo>
                    <a:lnTo>
                      <a:pt x="59" y="90"/>
                    </a:lnTo>
                    <a:lnTo>
                      <a:pt x="58" y="90"/>
                    </a:lnTo>
                    <a:lnTo>
                      <a:pt x="58" y="93"/>
                    </a:lnTo>
                    <a:lnTo>
                      <a:pt x="60" y="94"/>
                    </a:lnTo>
                    <a:lnTo>
                      <a:pt x="60" y="98"/>
                    </a:lnTo>
                    <a:lnTo>
                      <a:pt x="61" y="99"/>
                    </a:lnTo>
                    <a:lnTo>
                      <a:pt x="61" y="102"/>
                    </a:lnTo>
                    <a:lnTo>
                      <a:pt x="63" y="103"/>
                    </a:lnTo>
                    <a:lnTo>
                      <a:pt x="61" y="107"/>
                    </a:lnTo>
                    <a:lnTo>
                      <a:pt x="62" y="107"/>
                    </a:lnTo>
                    <a:lnTo>
                      <a:pt x="64" y="107"/>
                    </a:lnTo>
                    <a:lnTo>
                      <a:pt x="66" y="111"/>
                    </a:lnTo>
                    <a:lnTo>
                      <a:pt x="67" y="112"/>
                    </a:lnTo>
                    <a:lnTo>
                      <a:pt x="68" y="112"/>
                    </a:lnTo>
                    <a:lnTo>
                      <a:pt x="71" y="112"/>
                    </a:lnTo>
                    <a:lnTo>
                      <a:pt x="70" y="111"/>
                    </a:lnTo>
                    <a:lnTo>
                      <a:pt x="70" y="109"/>
                    </a:lnTo>
                    <a:lnTo>
                      <a:pt x="72" y="109"/>
                    </a:lnTo>
                    <a:lnTo>
                      <a:pt x="76" y="110"/>
                    </a:lnTo>
                    <a:lnTo>
                      <a:pt x="76" y="109"/>
                    </a:lnTo>
                    <a:lnTo>
                      <a:pt x="78" y="110"/>
                    </a:lnTo>
                    <a:lnTo>
                      <a:pt x="78" y="110"/>
                    </a:lnTo>
                    <a:lnTo>
                      <a:pt x="79" y="110"/>
                    </a:lnTo>
                    <a:lnTo>
                      <a:pt x="80" y="109"/>
                    </a:lnTo>
                    <a:lnTo>
                      <a:pt x="79" y="108"/>
                    </a:lnTo>
                    <a:lnTo>
                      <a:pt x="76" y="102"/>
                    </a:lnTo>
                    <a:lnTo>
                      <a:pt x="78" y="99"/>
                    </a:lnTo>
                    <a:lnTo>
                      <a:pt x="79" y="98"/>
                    </a:lnTo>
                    <a:lnTo>
                      <a:pt x="79" y="96"/>
                    </a:lnTo>
                    <a:lnTo>
                      <a:pt x="79" y="96"/>
                    </a:lnTo>
                    <a:lnTo>
                      <a:pt x="80" y="98"/>
                    </a:lnTo>
                    <a:lnTo>
                      <a:pt x="82" y="98"/>
                    </a:lnTo>
                    <a:lnTo>
                      <a:pt x="83" y="96"/>
                    </a:lnTo>
                    <a:lnTo>
                      <a:pt x="84" y="96"/>
                    </a:lnTo>
                    <a:lnTo>
                      <a:pt x="86" y="97"/>
                    </a:lnTo>
                    <a:lnTo>
                      <a:pt x="86" y="97"/>
                    </a:lnTo>
                    <a:lnTo>
                      <a:pt x="88" y="96"/>
                    </a:lnTo>
                    <a:lnTo>
                      <a:pt x="88" y="97"/>
                    </a:lnTo>
                    <a:lnTo>
                      <a:pt x="89" y="97"/>
                    </a:lnTo>
                    <a:lnTo>
                      <a:pt x="90" y="99"/>
                    </a:lnTo>
                    <a:lnTo>
                      <a:pt x="90" y="101"/>
                    </a:lnTo>
                    <a:lnTo>
                      <a:pt x="90" y="104"/>
                    </a:lnTo>
                    <a:lnTo>
                      <a:pt x="91" y="105"/>
                    </a:lnTo>
                    <a:lnTo>
                      <a:pt x="91" y="105"/>
                    </a:lnTo>
                    <a:lnTo>
                      <a:pt x="92" y="104"/>
                    </a:lnTo>
                    <a:lnTo>
                      <a:pt x="92" y="100"/>
                    </a:lnTo>
                    <a:lnTo>
                      <a:pt x="91" y="96"/>
                    </a:lnTo>
                    <a:lnTo>
                      <a:pt x="91" y="96"/>
                    </a:lnTo>
                    <a:lnTo>
                      <a:pt x="90" y="96"/>
                    </a:lnTo>
                    <a:lnTo>
                      <a:pt x="90" y="96"/>
                    </a:lnTo>
                    <a:lnTo>
                      <a:pt x="87" y="93"/>
                    </a:lnTo>
                    <a:lnTo>
                      <a:pt x="86" y="93"/>
                    </a:lnTo>
                    <a:lnTo>
                      <a:pt x="86" y="92"/>
                    </a:lnTo>
                    <a:lnTo>
                      <a:pt x="86" y="92"/>
                    </a:lnTo>
                    <a:lnTo>
                      <a:pt x="87" y="92"/>
                    </a:lnTo>
                    <a:lnTo>
                      <a:pt x="87" y="91"/>
                    </a:lnTo>
                    <a:lnTo>
                      <a:pt x="88" y="92"/>
                    </a:lnTo>
                    <a:lnTo>
                      <a:pt x="89" y="92"/>
                    </a:lnTo>
                    <a:lnTo>
                      <a:pt x="89" y="93"/>
                    </a:lnTo>
                    <a:lnTo>
                      <a:pt x="90" y="93"/>
                    </a:lnTo>
                    <a:lnTo>
                      <a:pt x="90" y="93"/>
                    </a:lnTo>
                    <a:lnTo>
                      <a:pt x="90" y="94"/>
                    </a:lnTo>
                    <a:lnTo>
                      <a:pt x="91" y="94"/>
                    </a:lnTo>
                    <a:lnTo>
                      <a:pt x="92" y="95"/>
                    </a:lnTo>
                    <a:lnTo>
                      <a:pt x="93" y="97"/>
                    </a:lnTo>
                    <a:lnTo>
                      <a:pt x="93" y="98"/>
                    </a:lnTo>
                    <a:lnTo>
                      <a:pt x="93" y="99"/>
                    </a:lnTo>
                    <a:lnTo>
                      <a:pt x="93" y="101"/>
                    </a:lnTo>
                    <a:lnTo>
                      <a:pt x="93" y="101"/>
                    </a:lnTo>
                    <a:lnTo>
                      <a:pt x="93" y="102"/>
                    </a:lnTo>
                    <a:lnTo>
                      <a:pt x="93" y="103"/>
                    </a:lnTo>
                    <a:lnTo>
                      <a:pt x="92" y="104"/>
                    </a:lnTo>
                    <a:lnTo>
                      <a:pt x="92" y="106"/>
                    </a:lnTo>
                    <a:lnTo>
                      <a:pt x="94" y="107"/>
                    </a:lnTo>
                    <a:lnTo>
                      <a:pt x="95" y="107"/>
                    </a:lnTo>
                    <a:lnTo>
                      <a:pt x="98" y="106"/>
                    </a:lnTo>
                    <a:lnTo>
                      <a:pt x="99" y="104"/>
                    </a:lnTo>
                    <a:lnTo>
                      <a:pt x="99" y="101"/>
                    </a:lnTo>
                    <a:lnTo>
                      <a:pt x="99" y="98"/>
                    </a:lnTo>
                    <a:lnTo>
                      <a:pt x="99" y="98"/>
                    </a:lnTo>
                    <a:lnTo>
                      <a:pt x="98" y="97"/>
                    </a:lnTo>
                    <a:lnTo>
                      <a:pt x="96" y="96"/>
                    </a:lnTo>
                    <a:lnTo>
                      <a:pt x="96" y="95"/>
                    </a:lnTo>
                    <a:lnTo>
                      <a:pt x="96" y="94"/>
                    </a:lnTo>
                    <a:lnTo>
                      <a:pt x="96" y="93"/>
                    </a:lnTo>
                    <a:lnTo>
                      <a:pt x="97" y="91"/>
                    </a:lnTo>
                    <a:lnTo>
                      <a:pt x="96" y="91"/>
                    </a:lnTo>
                    <a:lnTo>
                      <a:pt x="96" y="90"/>
                    </a:lnTo>
                    <a:lnTo>
                      <a:pt x="96" y="90"/>
                    </a:lnTo>
                    <a:lnTo>
                      <a:pt x="95" y="88"/>
                    </a:lnTo>
                    <a:lnTo>
                      <a:pt x="96" y="87"/>
                    </a:lnTo>
                    <a:lnTo>
                      <a:pt x="96" y="85"/>
                    </a:lnTo>
                    <a:lnTo>
                      <a:pt x="97" y="84"/>
                    </a:lnTo>
                    <a:lnTo>
                      <a:pt x="97" y="84"/>
                    </a:lnTo>
                    <a:lnTo>
                      <a:pt x="98" y="84"/>
                    </a:lnTo>
                    <a:lnTo>
                      <a:pt x="99" y="83"/>
                    </a:lnTo>
                    <a:lnTo>
                      <a:pt x="99" y="83"/>
                    </a:lnTo>
                    <a:lnTo>
                      <a:pt x="100" y="84"/>
                    </a:lnTo>
                    <a:lnTo>
                      <a:pt x="101" y="83"/>
                    </a:lnTo>
                    <a:lnTo>
                      <a:pt x="101" y="82"/>
                    </a:lnTo>
                    <a:lnTo>
                      <a:pt x="101" y="81"/>
                    </a:lnTo>
                    <a:lnTo>
                      <a:pt x="101" y="81"/>
                    </a:lnTo>
                    <a:lnTo>
                      <a:pt x="101" y="80"/>
                    </a:lnTo>
                    <a:lnTo>
                      <a:pt x="100" y="78"/>
                    </a:lnTo>
                    <a:lnTo>
                      <a:pt x="100" y="77"/>
                    </a:lnTo>
                    <a:lnTo>
                      <a:pt x="97" y="75"/>
                    </a:lnTo>
                    <a:lnTo>
                      <a:pt x="100" y="71"/>
                    </a:lnTo>
                    <a:lnTo>
                      <a:pt x="100" y="69"/>
                    </a:lnTo>
                    <a:lnTo>
                      <a:pt x="101" y="68"/>
                    </a:lnTo>
                    <a:lnTo>
                      <a:pt x="103" y="68"/>
                    </a:lnTo>
                    <a:lnTo>
                      <a:pt x="104" y="68"/>
                    </a:lnTo>
                    <a:lnTo>
                      <a:pt x="106" y="69"/>
                    </a:lnTo>
                    <a:lnTo>
                      <a:pt x="106" y="70"/>
                    </a:lnTo>
                    <a:lnTo>
                      <a:pt x="106" y="71"/>
                    </a:lnTo>
                    <a:lnTo>
                      <a:pt x="107" y="72"/>
                    </a:lnTo>
                    <a:lnTo>
                      <a:pt x="108" y="74"/>
                    </a:lnTo>
                    <a:lnTo>
                      <a:pt x="108" y="75"/>
                    </a:lnTo>
                    <a:lnTo>
                      <a:pt x="108" y="77"/>
                    </a:lnTo>
                    <a:lnTo>
                      <a:pt x="110" y="78"/>
                    </a:lnTo>
                    <a:lnTo>
                      <a:pt x="111" y="78"/>
                    </a:lnTo>
                    <a:lnTo>
                      <a:pt x="111" y="79"/>
                    </a:lnTo>
                    <a:lnTo>
                      <a:pt x="111" y="80"/>
                    </a:lnTo>
                    <a:lnTo>
                      <a:pt x="111" y="80"/>
                    </a:lnTo>
                    <a:lnTo>
                      <a:pt x="111" y="81"/>
                    </a:lnTo>
                    <a:lnTo>
                      <a:pt x="111" y="81"/>
                    </a:lnTo>
                    <a:lnTo>
                      <a:pt x="110" y="82"/>
                    </a:lnTo>
                    <a:lnTo>
                      <a:pt x="110" y="84"/>
                    </a:lnTo>
                    <a:lnTo>
                      <a:pt x="110" y="88"/>
                    </a:lnTo>
                    <a:lnTo>
                      <a:pt x="110" y="88"/>
                    </a:lnTo>
                    <a:lnTo>
                      <a:pt x="109" y="88"/>
                    </a:lnTo>
                    <a:lnTo>
                      <a:pt x="108" y="88"/>
                    </a:lnTo>
                    <a:lnTo>
                      <a:pt x="107" y="88"/>
                    </a:lnTo>
                    <a:lnTo>
                      <a:pt x="106" y="88"/>
                    </a:lnTo>
                    <a:lnTo>
                      <a:pt x="105" y="88"/>
                    </a:lnTo>
                    <a:lnTo>
                      <a:pt x="105" y="87"/>
                    </a:lnTo>
                    <a:lnTo>
                      <a:pt x="105" y="88"/>
                    </a:lnTo>
                    <a:lnTo>
                      <a:pt x="104" y="89"/>
                    </a:lnTo>
                    <a:lnTo>
                      <a:pt x="104" y="91"/>
                    </a:lnTo>
                    <a:lnTo>
                      <a:pt x="103" y="92"/>
                    </a:lnTo>
                    <a:lnTo>
                      <a:pt x="103" y="92"/>
                    </a:lnTo>
                    <a:lnTo>
                      <a:pt x="104" y="93"/>
                    </a:lnTo>
                    <a:lnTo>
                      <a:pt x="104" y="94"/>
                    </a:lnTo>
                    <a:lnTo>
                      <a:pt x="103" y="94"/>
                    </a:lnTo>
                    <a:lnTo>
                      <a:pt x="103" y="95"/>
                    </a:lnTo>
                    <a:lnTo>
                      <a:pt x="103" y="95"/>
                    </a:lnTo>
                    <a:lnTo>
                      <a:pt x="102" y="94"/>
                    </a:lnTo>
                    <a:lnTo>
                      <a:pt x="102" y="93"/>
                    </a:lnTo>
                    <a:lnTo>
                      <a:pt x="102" y="91"/>
                    </a:lnTo>
                    <a:lnTo>
                      <a:pt x="102" y="91"/>
                    </a:lnTo>
                    <a:lnTo>
                      <a:pt x="102" y="88"/>
                    </a:lnTo>
                    <a:lnTo>
                      <a:pt x="102" y="88"/>
                    </a:lnTo>
                    <a:lnTo>
                      <a:pt x="103" y="87"/>
                    </a:lnTo>
                    <a:lnTo>
                      <a:pt x="102" y="85"/>
                    </a:lnTo>
                    <a:lnTo>
                      <a:pt x="102" y="85"/>
                    </a:lnTo>
                    <a:lnTo>
                      <a:pt x="101" y="85"/>
                    </a:lnTo>
                    <a:lnTo>
                      <a:pt x="101" y="86"/>
                    </a:lnTo>
                    <a:lnTo>
                      <a:pt x="100" y="87"/>
                    </a:lnTo>
                    <a:lnTo>
                      <a:pt x="100" y="88"/>
                    </a:lnTo>
                    <a:lnTo>
                      <a:pt x="100" y="88"/>
                    </a:lnTo>
                    <a:lnTo>
                      <a:pt x="99" y="91"/>
                    </a:lnTo>
                    <a:lnTo>
                      <a:pt x="99" y="92"/>
                    </a:lnTo>
                    <a:lnTo>
                      <a:pt x="99" y="93"/>
                    </a:lnTo>
                    <a:lnTo>
                      <a:pt x="99" y="94"/>
                    </a:lnTo>
                    <a:lnTo>
                      <a:pt x="99" y="94"/>
                    </a:lnTo>
                    <a:lnTo>
                      <a:pt x="99" y="96"/>
                    </a:lnTo>
                    <a:lnTo>
                      <a:pt x="100" y="97"/>
                    </a:lnTo>
                    <a:lnTo>
                      <a:pt x="100" y="99"/>
                    </a:lnTo>
                    <a:lnTo>
                      <a:pt x="100" y="100"/>
                    </a:lnTo>
                    <a:lnTo>
                      <a:pt x="100" y="101"/>
                    </a:lnTo>
                    <a:lnTo>
                      <a:pt x="100" y="103"/>
                    </a:lnTo>
                    <a:lnTo>
                      <a:pt x="100" y="104"/>
                    </a:lnTo>
                    <a:lnTo>
                      <a:pt x="100" y="105"/>
                    </a:lnTo>
                    <a:lnTo>
                      <a:pt x="100" y="107"/>
                    </a:lnTo>
                    <a:lnTo>
                      <a:pt x="101" y="108"/>
                    </a:lnTo>
                    <a:lnTo>
                      <a:pt x="101" y="109"/>
                    </a:lnTo>
                    <a:lnTo>
                      <a:pt x="101" y="110"/>
                    </a:lnTo>
                    <a:lnTo>
                      <a:pt x="101" y="110"/>
                    </a:lnTo>
                    <a:lnTo>
                      <a:pt x="101" y="111"/>
                    </a:lnTo>
                    <a:lnTo>
                      <a:pt x="100" y="113"/>
                    </a:lnTo>
                    <a:lnTo>
                      <a:pt x="100" y="113"/>
                    </a:lnTo>
                    <a:lnTo>
                      <a:pt x="100" y="114"/>
                    </a:lnTo>
                    <a:lnTo>
                      <a:pt x="100" y="114"/>
                    </a:lnTo>
                    <a:lnTo>
                      <a:pt x="99" y="115"/>
                    </a:lnTo>
                    <a:lnTo>
                      <a:pt x="99" y="116"/>
                    </a:lnTo>
                    <a:lnTo>
                      <a:pt x="99" y="119"/>
                    </a:lnTo>
                    <a:lnTo>
                      <a:pt x="100" y="121"/>
                    </a:lnTo>
                    <a:lnTo>
                      <a:pt x="100" y="121"/>
                    </a:lnTo>
                    <a:lnTo>
                      <a:pt x="100" y="121"/>
                    </a:lnTo>
                    <a:lnTo>
                      <a:pt x="101" y="120"/>
                    </a:lnTo>
                    <a:lnTo>
                      <a:pt x="102" y="119"/>
                    </a:lnTo>
                    <a:lnTo>
                      <a:pt x="102" y="120"/>
                    </a:lnTo>
                    <a:lnTo>
                      <a:pt x="102" y="120"/>
                    </a:lnTo>
                    <a:lnTo>
                      <a:pt x="103" y="120"/>
                    </a:lnTo>
                    <a:lnTo>
                      <a:pt x="104" y="120"/>
                    </a:lnTo>
                    <a:lnTo>
                      <a:pt x="102" y="122"/>
                    </a:lnTo>
                    <a:lnTo>
                      <a:pt x="102" y="122"/>
                    </a:lnTo>
                    <a:lnTo>
                      <a:pt x="101" y="124"/>
                    </a:lnTo>
                    <a:lnTo>
                      <a:pt x="101" y="124"/>
                    </a:lnTo>
                    <a:lnTo>
                      <a:pt x="101" y="126"/>
                    </a:lnTo>
                    <a:lnTo>
                      <a:pt x="103" y="127"/>
                    </a:lnTo>
                    <a:lnTo>
                      <a:pt x="103" y="128"/>
                    </a:lnTo>
                    <a:lnTo>
                      <a:pt x="103" y="129"/>
                    </a:lnTo>
                    <a:lnTo>
                      <a:pt x="103" y="130"/>
                    </a:lnTo>
                    <a:lnTo>
                      <a:pt x="104" y="130"/>
                    </a:lnTo>
                    <a:lnTo>
                      <a:pt x="104" y="131"/>
                    </a:lnTo>
                    <a:lnTo>
                      <a:pt x="105" y="130"/>
                    </a:lnTo>
                    <a:lnTo>
                      <a:pt x="106" y="129"/>
                    </a:lnTo>
                    <a:lnTo>
                      <a:pt x="106" y="129"/>
                    </a:lnTo>
                    <a:lnTo>
                      <a:pt x="106" y="129"/>
                    </a:lnTo>
                    <a:lnTo>
                      <a:pt x="107" y="129"/>
                    </a:lnTo>
                    <a:lnTo>
                      <a:pt x="107" y="130"/>
                    </a:lnTo>
                    <a:lnTo>
                      <a:pt x="107" y="131"/>
                    </a:lnTo>
                    <a:lnTo>
                      <a:pt x="107" y="132"/>
                    </a:lnTo>
                    <a:lnTo>
                      <a:pt x="107" y="133"/>
                    </a:lnTo>
                    <a:lnTo>
                      <a:pt x="108" y="132"/>
                    </a:lnTo>
                    <a:lnTo>
                      <a:pt x="109" y="130"/>
                    </a:lnTo>
                    <a:lnTo>
                      <a:pt x="110" y="130"/>
                    </a:lnTo>
                    <a:lnTo>
                      <a:pt x="110" y="131"/>
                    </a:lnTo>
                    <a:lnTo>
                      <a:pt x="111" y="132"/>
                    </a:lnTo>
                    <a:lnTo>
                      <a:pt x="111" y="133"/>
                    </a:lnTo>
                    <a:lnTo>
                      <a:pt x="112" y="134"/>
                    </a:lnTo>
                    <a:lnTo>
                      <a:pt x="112" y="134"/>
                    </a:lnTo>
                    <a:lnTo>
                      <a:pt x="114" y="132"/>
                    </a:lnTo>
                    <a:lnTo>
                      <a:pt x="114" y="132"/>
                    </a:lnTo>
                    <a:lnTo>
                      <a:pt x="115" y="132"/>
                    </a:lnTo>
                    <a:lnTo>
                      <a:pt x="115" y="131"/>
                    </a:lnTo>
                    <a:lnTo>
                      <a:pt x="115" y="129"/>
                    </a:lnTo>
                    <a:lnTo>
                      <a:pt x="116" y="129"/>
                    </a:lnTo>
                    <a:lnTo>
                      <a:pt x="116" y="130"/>
                    </a:lnTo>
                    <a:lnTo>
                      <a:pt x="116" y="131"/>
                    </a:lnTo>
                    <a:lnTo>
                      <a:pt x="116" y="131"/>
                    </a:lnTo>
                    <a:lnTo>
                      <a:pt x="116" y="134"/>
                    </a:lnTo>
                    <a:lnTo>
                      <a:pt x="116" y="134"/>
                    </a:lnTo>
                    <a:lnTo>
                      <a:pt x="116" y="136"/>
                    </a:lnTo>
                    <a:lnTo>
                      <a:pt x="117" y="136"/>
                    </a:lnTo>
                    <a:lnTo>
                      <a:pt x="117" y="136"/>
                    </a:lnTo>
                    <a:lnTo>
                      <a:pt x="118" y="136"/>
                    </a:lnTo>
                    <a:lnTo>
                      <a:pt x="118" y="136"/>
                    </a:lnTo>
                    <a:lnTo>
                      <a:pt x="119" y="135"/>
                    </a:lnTo>
                    <a:lnTo>
                      <a:pt x="120" y="135"/>
                    </a:lnTo>
                    <a:lnTo>
                      <a:pt x="121" y="135"/>
                    </a:lnTo>
                    <a:lnTo>
                      <a:pt x="123" y="135"/>
                    </a:lnTo>
                    <a:lnTo>
                      <a:pt x="123" y="135"/>
                    </a:lnTo>
                    <a:lnTo>
                      <a:pt x="123" y="136"/>
                    </a:lnTo>
                    <a:lnTo>
                      <a:pt x="123" y="138"/>
                    </a:lnTo>
                    <a:lnTo>
                      <a:pt x="124" y="139"/>
                    </a:lnTo>
                    <a:lnTo>
                      <a:pt x="124" y="139"/>
                    </a:lnTo>
                    <a:lnTo>
                      <a:pt x="124" y="140"/>
                    </a:lnTo>
                    <a:lnTo>
                      <a:pt x="124" y="141"/>
                    </a:lnTo>
                    <a:lnTo>
                      <a:pt x="125" y="143"/>
                    </a:lnTo>
                    <a:lnTo>
                      <a:pt x="125" y="143"/>
                    </a:lnTo>
                    <a:lnTo>
                      <a:pt x="125" y="143"/>
                    </a:lnTo>
                    <a:lnTo>
                      <a:pt x="125" y="144"/>
                    </a:lnTo>
                    <a:lnTo>
                      <a:pt x="125" y="144"/>
                    </a:lnTo>
                    <a:lnTo>
                      <a:pt x="124" y="143"/>
                    </a:lnTo>
                    <a:lnTo>
                      <a:pt x="124" y="144"/>
                    </a:lnTo>
                    <a:lnTo>
                      <a:pt x="124" y="144"/>
                    </a:lnTo>
                    <a:lnTo>
                      <a:pt x="124" y="144"/>
                    </a:lnTo>
                    <a:lnTo>
                      <a:pt x="124" y="145"/>
                    </a:lnTo>
                    <a:lnTo>
                      <a:pt x="124" y="146"/>
                    </a:lnTo>
                    <a:lnTo>
                      <a:pt x="124" y="146"/>
                    </a:lnTo>
                    <a:lnTo>
                      <a:pt x="124" y="147"/>
                    </a:lnTo>
                    <a:lnTo>
                      <a:pt x="124" y="148"/>
                    </a:lnTo>
                    <a:lnTo>
                      <a:pt x="124" y="150"/>
                    </a:lnTo>
                    <a:lnTo>
                      <a:pt x="125" y="150"/>
                    </a:lnTo>
                    <a:lnTo>
                      <a:pt x="125" y="150"/>
                    </a:lnTo>
                    <a:lnTo>
                      <a:pt x="126" y="150"/>
                    </a:lnTo>
                    <a:lnTo>
                      <a:pt x="126" y="151"/>
                    </a:lnTo>
                    <a:lnTo>
                      <a:pt x="127" y="151"/>
                    </a:lnTo>
                    <a:lnTo>
                      <a:pt x="127" y="150"/>
                    </a:lnTo>
                    <a:lnTo>
                      <a:pt x="127" y="150"/>
                    </a:lnTo>
                    <a:lnTo>
                      <a:pt x="127" y="150"/>
                    </a:lnTo>
                    <a:lnTo>
                      <a:pt x="127" y="149"/>
                    </a:lnTo>
                    <a:lnTo>
                      <a:pt x="128" y="149"/>
                    </a:lnTo>
                    <a:lnTo>
                      <a:pt x="128" y="150"/>
                    </a:lnTo>
                    <a:lnTo>
                      <a:pt x="128" y="149"/>
                    </a:lnTo>
                    <a:lnTo>
                      <a:pt x="128" y="150"/>
                    </a:lnTo>
                    <a:lnTo>
                      <a:pt x="129" y="150"/>
                    </a:lnTo>
                    <a:lnTo>
                      <a:pt x="129" y="149"/>
                    </a:lnTo>
                    <a:lnTo>
                      <a:pt x="129" y="149"/>
                    </a:lnTo>
                    <a:lnTo>
                      <a:pt x="130" y="149"/>
                    </a:lnTo>
                    <a:lnTo>
                      <a:pt x="130" y="149"/>
                    </a:lnTo>
                    <a:lnTo>
                      <a:pt x="130" y="149"/>
                    </a:lnTo>
                    <a:lnTo>
                      <a:pt x="131" y="149"/>
                    </a:lnTo>
                    <a:lnTo>
                      <a:pt x="131" y="147"/>
                    </a:lnTo>
                    <a:lnTo>
                      <a:pt x="131" y="147"/>
                    </a:lnTo>
                    <a:lnTo>
                      <a:pt x="132" y="147"/>
                    </a:lnTo>
                    <a:lnTo>
                      <a:pt x="132" y="147"/>
                    </a:lnTo>
                    <a:lnTo>
                      <a:pt x="132" y="146"/>
                    </a:lnTo>
                    <a:lnTo>
                      <a:pt x="132" y="146"/>
                    </a:lnTo>
                    <a:lnTo>
                      <a:pt x="132" y="144"/>
                    </a:lnTo>
                    <a:lnTo>
                      <a:pt x="132" y="144"/>
                    </a:lnTo>
                    <a:lnTo>
                      <a:pt x="132" y="144"/>
                    </a:lnTo>
                    <a:lnTo>
                      <a:pt x="132" y="144"/>
                    </a:lnTo>
                    <a:lnTo>
                      <a:pt x="132" y="143"/>
                    </a:lnTo>
                    <a:lnTo>
                      <a:pt x="132" y="143"/>
                    </a:lnTo>
                    <a:lnTo>
                      <a:pt x="133" y="142"/>
                    </a:lnTo>
                    <a:lnTo>
                      <a:pt x="133" y="142"/>
                    </a:lnTo>
                    <a:lnTo>
                      <a:pt x="133" y="141"/>
                    </a:lnTo>
                    <a:lnTo>
                      <a:pt x="133" y="140"/>
                    </a:lnTo>
                    <a:lnTo>
                      <a:pt x="134" y="140"/>
                    </a:lnTo>
                    <a:lnTo>
                      <a:pt x="134" y="139"/>
                    </a:lnTo>
                    <a:lnTo>
                      <a:pt x="135" y="138"/>
                    </a:lnTo>
                    <a:lnTo>
                      <a:pt x="135" y="137"/>
                    </a:lnTo>
                    <a:lnTo>
                      <a:pt x="135" y="137"/>
                    </a:lnTo>
                    <a:lnTo>
                      <a:pt x="136" y="136"/>
                    </a:lnTo>
                    <a:lnTo>
                      <a:pt x="135" y="136"/>
                    </a:lnTo>
                    <a:lnTo>
                      <a:pt x="135" y="136"/>
                    </a:lnTo>
                    <a:lnTo>
                      <a:pt x="135" y="136"/>
                    </a:lnTo>
                    <a:lnTo>
                      <a:pt x="135" y="135"/>
                    </a:lnTo>
                    <a:lnTo>
                      <a:pt x="135" y="135"/>
                    </a:lnTo>
                    <a:lnTo>
                      <a:pt x="136" y="134"/>
                    </a:lnTo>
                    <a:lnTo>
                      <a:pt x="136" y="134"/>
                    </a:lnTo>
                    <a:lnTo>
                      <a:pt x="136" y="134"/>
                    </a:lnTo>
                    <a:lnTo>
                      <a:pt x="136" y="133"/>
                    </a:lnTo>
                    <a:lnTo>
                      <a:pt x="136" y="133"/>
                    </a:lnTo>
                    <a:lnTo>
                      <a:pt x="136" y="132"/>
                    </a:lnTo>
                    <a:lnTo>
                      <a:pt x="136" y="132"/>
                    </a:lnTo>
                    <a:lnTo>
                      <a:pt x="136" y="132"/>
                    </a:lnTo>
                    <a:lnTo>
                      <a:pt x="136" y="131"/>
                    </a:lnTo>
                    <a:lnTo>
                      <a:pt x="136" y="130"/>
                    </a:lnTo>
                    <a:lnTo>
                      <a:pt x="136" y="130"/>
                    </a:lnTo>
                    <a:lnTo>
                      <a:pt x="136" y="129"/>
                    </a:lnTo>
                    <a:lnTo>
                      <a:pt x="137" y="128"/>
                    </a:lnTo>
                    <a:lnTo>
                      <a:pt x="137" y="128"/>
                    </a:lnTo>
                    <a:lnTo>
                      <a:pt x="137" y="128"/>
                    </a:lnTo>
                    <a:lnTo>
                      <a:pt x="138" y="128"/>
                    </a:lnTo>
                    <a:lnTo>
                      <a:pt x="138" y="128"/>
                    </a:lnTo>
                    <a:lnTo>
                      <a:pt x="138" y="126"/>
                    </a:lnTo>
                    <a:lnTo>
                      <a:pt x="138" y="124"/>
                    </a:lnTo>
                    <a:lnTo>
                      <a:pt x="138" y="123"/>
                    </a:lnTo>
                    <a:lnTo>
                      <a:pt x="138" y="123"/>
                    </a:lnTo>
                    <a:lnTo>
                      <a:pt x="138" y="121"/>
                    </a:lnTo>
                    <a:lnTo>
                      <a:pt x="138" y="121"/>
                    </a:lnTo>
                    <a:lnTo>
                      <a:pt x="137" y="120"/>
                    </a:lnTo>
                    <a:lnTo>
                      <a:pt x="137" y="119"/>
                    </a:lnTo>
                    <a:lnTo>
                      <a:pt x="137" y="119"/>
                    </a:lnTo>
                    <a:lnTo>
                      <a:pt x="137" y="118"/>
                    </a:lnTo>
                    <a:lnTo>
                      <a:pt x="136" y="117"/>
                    </a:lnTo>
                    <a:lnTo>
                      <a:pt x="136" y="116"/>
                    </a:lnTo>
                    <a:lnTo>
                      <a:pt x="136" y="115"/>
                    </a:lnTo>
                    <a:lnTo>
                      <a:pt x="136" y="113"/>
                    </a:lnTo>
                    <a:lnTo>
                      <a:pt x="136" y="112"/>
                    </a:lnTo>
                    <a:lnTo>
                      <a:pt x="136" y="111"/>
                    </a:lnTo>
                    <a:lnTo>
                      <a:pt x="136" y="111"/>
                    </a:lnTo>
                    <a:lnTo>
                      <a:pt x="135" y="110"/>
                    </a:lnTo>
                    <a:lnTo>
                      <a:pt x="135" y="108"/>
                    </a:lnTo>
                    <a:lnTo>
                      <a:pt x="134" y="106"/>
                    </a:lnTo>
                    <a:lnTo>
                      <a:pt x="134" y="106"/>
                    </a:lnTo>
                    <a:lnTo>
                      <a:pt x="134" y="105"/>
                    </a:lnTo>
                    <a:lnTo>
                      <a:pt x="134" y="104"/>
                    </a:lnTo>
                    <a:lnTo>
                      <a:pt x="134" y="104"/>
                    </a:lnTo>
                    <a:lnTo>
                      <a:pt x="135" y="103"/>
                    </a:lnTo>
                    <a:lnTo>
                      <a:pt x="135" y="103"/>
                    </a:lnTo>
                    <a:lnTo>
                      <a:pt x="135" y="103"/>
                    </a:lnTo>
                    <a:lnTo>
                      <a:pt x="136" y="102"/>
                    </a:lnTo>
                    <a:lnTo>
                      <a:pt x="137" y="102"/>
                    </a:lnTo>
                    <a:lnTo>
                      <a:pt x="137" y="102"/>
                    </a:lnTo>
                    <a:lnTo>
                      <a:pt x="137" y="101"/>
                    </a:lnTo>
                    <a:lnTo>
                      <a:pt x="138" y="101"/>
                    </a:lnTo>
                    <a:lnTo>
                      <a:pt x="138" y="101"/>
                    </a:lnTo>
                    <a:lnTo>
                      <a:pt x="139" y="101"/>
                    </a:lnTo>
                    <a:lnTo>
                      <a:pt x="140" y="101"/>
                    </a:lnTo>
                    <a:lnTo>
                      <a:pt x="140" y="101"/>
                    </a:lnTo>
                    <a:lnTo>
                      <a:pt x="140" y="101"/>
                    </a:lnTo>
                    <a:lnTo>
                      <a:pt x="140" y="100"/>
                    </a:lnTo>
                    <a:lnTo>
                      <a:pt x="140" y="100"/>
                    </a:lnTo>
                    <a:lnTo>
                      <a:pt x="141" y="99"/>
                    </a:lnTo>
                    <a:lnTo>
                      <a:pt x="141" y="98"/>
                    </a:lnTo>
                    <a:lnTo>
                      <a:pt x="142" y="98"/>
                    </a:lnTo>
                    <a:lnTo>
                      <a:pt x="143" y="98"/>
                    </a:lnTo>
                    <a:lnTo>
                      <a:pt x="143" y="98"/>
                    </a:lnTo>
                    <a:lnTo>
                      <a:pt x="143" y="98"/>
                    </a:lnTo>
                    <a:close/>
                    <a:moveTo>
                      <a:pt x="100" y="111"/>
                    </a:moveTo>
                    <a:lnTo>
                      <a:pt x="100" y="109"/>
                    </a:lnTo>
                    <a:lnTo>
                      <a:pt x="100" y="108"/>
                    </a:lnTo>
                    <a:lnTo>
                      <a:pt x="98" y="111"/>
                    </a:lnTo>
                    <a:lnTo>
                      <a:pt x="97" y="114"/>
                    </a:lnTo>
                    <a:lnTo>
                      <a:pt x="99" y="113"/>
                    </a:lnTo>
                    <a:lnTo>
                      <a:pt x="100" y="11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098" name="Freeform 38">
                <a:extLst>
                  <a:ext uri="{FF2B5EF4-FFF2-40B4-BE49-F238E27FC236}">
                    <a16:creationId xmlns:a16="http://schemas.microsoft.com/office/drawing/2014/main" id="{D3742873-51B4-4758-924A-8A7FFEF3B8ED}"/>
                  </a:ext>
                </a:extLst>
              </p:cNvPr>
              <p:cNvSpPr>
                <a:spLocks noEditPoints="1"/>
              </p:cNvSpPr>
              <p:nvPr/>
            </p:nvSpPr>
            <p:spPr bwMode="auto">
              <a:xfrm>
                <a:off x="77" y="725"/>
                <a:ext cx="109" cy="95"/>
              </a:xfrm>
              <a:custGeom>
                <a:avLst/>
                <a:gdLst>
                  <a:gd name="T0" fmla="*/ 104 w 109"/>
                  <a:gd name="T1" fmla="*/ 74 h 95"/>
                  <a:gd name="T2" fmla="*/ 104 w 109"/>
                  <a:gd name="T3" fmla="*/ 79 h 95"/>
                  <a:gd name="T4" fmla="*/ 105 w 109"/>
                  <a:gd name="T5" fmla="*/ 79 h 95"/>
                  <a:gd name="T6" fmla="*/ 106 w 109"/>
                  <a:gd name="T7" fmla="*/ 77 h 95"/>
                  <a:gd name="T8" fmla="*/ 108 w 109"/>
                  <a:gd name="T9" fmla="*/ 61 h 95"/>
                  <a:gd name="T10" fmla="*/ 109 w 109"/>
                  <a:gd name="T11" fmla="*/ 57 h 95"/>
                  <a:gd name="T12" fmla="*/ 107 w 109"/>
                  <a:gd name="T13" fmla="*/ 55 h 95"/>
                  <a:gd name="T14" fmla="*/ 105 w 109"/>
                  <a:gd name="T15" fmla="*/ 53 h 95"/>
                  <a:gd name="T16" fmla="*/ 102 w 109"/>
                  <a:gd name="T17" fmla="*/ 48 h 95"/>
                  <a:gd name="T18" fmla="*/ 105 w 109"/>
                  <a:gd name="T19" fmla="*/ 49 h 95"/>
                  <a:gd name="T20" fmla="*/ 105 w 109"/>
                  <a:gd name="T21" fmla="*/ 42 h 95"/>
                  <a:gd name="T22" fmla="*/ 101 w 109"/>
                  <a:gd name="T23" fmla="*/ 40 h 95"/>
                  <a:gd name="T24" fmla="*/ 94 w 109"/>
                  <a:gd name="T25" fmla="*/ 39 h 95"/>
                  <a:gd name="T26" fmla="*/ 94 w 109"/>
                  <a:gd name="T27" fmla="*/ 51 h 95"/>
                  <a:gd name="T28" fmla="*/ 91 w 109"/>
                  <a:gd name="T29" fmla="*/ 52 h 95"/>
                  <a:gd name="T30" fmla="*/ 86 w 109"/>
                  <a:gd name="T31" fmla="*/ 55 h 95"/>
                  <a:gd name="T32" fmla="*/ 77 w 109"/>
                  <a:gd name="T33" fmla="*/ 50 h 95"/>
                  <a:gd name="T34" fmla="*/ 75 w 109"/>
                  <a:gd name="T35" fmla="*/ 41 h 95"/>
                  <a:gd name="T36" fmla="*/ 74 w 109"/>
                  <a:gd name="T37" fmla="*/ 30 h 95"/>
                  <a:gd name="T38" fmla="*/ 69 w 109"/>
                  <a:gd name="T39" fmla="*/ 20 h 95"/>
                  <a:gd name="T40" fmla="*/ 63 w 109"/>
                  <a:gd name="T41" fmla="*/ 12 h 95"/>
                  <a:gd name="T42" fmla="*/ 38 w 109"/>
                  <a:gd name="T43" fmla="*/ 0 h 95"/>
                  <a:gd name="T44" fmla="*/ 26 w 109"/>
                  <a:gd name="T45" fmla="*/ 5 h 95"/>
                  <a:gd name="T46" fmla="*/ 7 w 109"/>
                  <a:gd name="T47" fmla="*/ 10 h 95"/>
                  <a:gd name="T48" fmla="*/ 3 w 109"/>
                  <a:gd name="T49" fmla="*/ 20 h 95"/>
                  <a:gd name="T50" fmla="*/ 8 w 109"/>
                  <a:gd name="T51" fmla="*/ 33 h 95"/>
                  <a:gd name="T52" fmla="*/ 11 w 109"/>
                  <a:gd name="T53" fmla="*/ 32 h 95"/>
                  <a:gd name="T54" fmla="*/ 12 w 109"/>
                  <a:gd name="T55" fmla="*/ 39 h 95"/>
                  <a:gd name="T56" fmla="*/ 12 w 109"/>
                  <a:gd name="T57" fmla="*/ 49 h 95"/>
                  <a:gd name="T58" fmla="*/ 14 w 109"/>
                  <a:gd name="T59" fmla="*/ 53 h 95"/>
                  <a:gd name="T60" fmla="*/ 19 w 109"/>
                  <a:gd name="T61" fmla="*/ 61 h 95"/>
                  <a:gd name="T62" fmla="*/ 21 w 109"/>
                  <a:gd name="T63" fmla="*/ 73 h 95"/>
                  <a:gd name="T64" fmla="*/ 27 w 109"/>
                  <a:gd name="T65" fmla="*/ 79 h 95"/>
                  <a:gd name="T66" fmla="*/ 39 w 109"/>
                  <a:gd name="T67" fmla="*/ 85 h 95"/>
                  <a:gd name="T68" fmla="*/ 48 w 109"/>
                  <a:gd name="T69" fmla="*/ 90 h 95"/>
                  <a:gd name="T70" fmla="*/ 52 w 109"/>
                  <a:gd name="T71" fmla="*/ 80 h 95"/>
                  <a:gd name="T72" fmla="*/ 62 w 109"/>
                  <a:gd name="T73" fmla="*/ 88 h 95"/>
                  <a:gd name="T74" fmla="*/ 67 w 109"/>
                  <a:gd name="T75" fmla="*/ 95 h 95"/>
                  <a:gd name="T76" fmla="*/ 71 w 109"/>
                  <a:gd name="T77" fmla="*/ 91 h 95"/>
                  <a:gd name="T78" fmla="*/ 68 w 109"/>
                  <a:gd name="T79" fmla="*/ 89 h 95"/>
                  <a:gd name="T80" fmla="*/ 71 w 109"/>
                  <a:gd name="T81" fmla="*/ 87 h 95"/>
                  <a:gd name="T82" fmla="*/ 77 w 109"/>
                  <a:gd name="T83" fmla="*/ 85 h 95"/>
                  <a:gd name="T84" fmla="*/ 83 w 109"/>
                  <a:gd name="T85" fmla="*/ 82 h 95"/>
                  <a:gd name="T86" fmla="*/ 78 w 109"/>
                  <a:gd name="T87" fmla="*/ 77 h 95"/>
                  <a:gd name="T88" fmla="*/ 79 w 109"/>
                  <a:gd name="T89" fmla="*/ 73 h 95"/>
                  <a:gd name="T90" fmla="*/ 80 w 109"/>
                  <a:gd name="T91" fmla="*/ 78 h 95"/>
                  <a:gd name="T92" fmla="*/ 83 w 109"/>
                  <a:gd name="T93" fmla="*/ 78 h 95"/>
                  <a:gd name="T94" fmla="*/ 85 w 109"/>
                  <a:gd name="T95" fmla="*/ 79 h 95"/>
                  <a:gd name="T96" fmla="*/ 92 w 109"/>
                  <a:gd name="T97" fmla="*/ 83 h 95"/>
                  <a:gd name="T98" fmla="*/ 95 w 109"/>
                  <a:gd name="T99" fmla="*/ 80 h 95"/>
                  <a:gd name="T100" fmla="*/ 96 w 109"/>
                  <a:gd name="T101" fmla="*/ 82 h 95"/>
                  <a:gd name="T102" fmla="*/ 98 w 109"/>
                  <a:gd name="T103" fmla="*/ 78 h 95"/>
                  <a:gd name="T104" fmla="*/ 99 w 109"/>
                  <a:gd name="T105" fmla="*/ 76 h 95"/>
                  <a:gd name="T106" fmla="*/ 100 w 109"/>
                  <a:gd name="T107" fmla="*/ 77 h 95"/>
                  <a:gd name="T108" fmla="*/ 102 w 109"/>
                  <a:gd name="T109" fmla="*/ 74 h 95"/>
                  <a:gd name="T110" fmla="*/ 105 w 109"/>
                  <a:gd name="T111" fmla="*/ 66 h 95"/>
                  <a:gd name="T112" fmla="*/ 108 w 109"/>
                  <a:gd name="T113" fmla="*/ 65 h 95"/>
                  <a:gd name="T114" fmla="*/ 105 w 109"/>
                  <a:gd name="T115" fmla="*/ 66 h 95"/>
                  <a:gd name="T116" fmla="*/ 104 w 109"/>
                  <a:gd name="T117" fmla="*/ 70 h 95"/>
                  <a:gd name="T118" fmla="*/ 107 w 109"/>
                  <a:gd name="T119" fmla="*/ 7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9" h="95">
                    <a:moveTo>
                      <a:pt x="106" y="77"/>
                    </a:moveTo>
                    <a:lnTo>
                      <a:pt x="106" y="76"/>
                    </a:lnTo>
                    <a:lnTo>
                      <a:pt x="106" y="74"/>
                    </a:lnTo>
                    <a:lnTo>
                      <a:pt x="104" y="74"/>
                    </a:lnTo>
                    <a:lnTo>
                      <a:pt x="104" y="74"/>
                    </a:lnTo>
                    <a:lnTo>
                      <a:pt x="104" y="75"/>
                    </a:lnTo>
                    <a:lnTo>
                      <a:pt x="104" y="75"/>
                    </a:lnTo>
                    <a:lnTo>
                      <a:pt x="103" y="76"/>
                    </a:lnTo>
                    <a:lnTo>
                      <a:pt x="104" y="78"/>
                    </a:lnTo>
                    <a:lnTo>
                      <a:pt x="104" y="79"/>
                    </a:lnTo>
                    <a:lnTo>
                      <a:pt x="105" y="80"/>
                    </a:lnTo>
                    <a:lnTo>
                      <a:pt x="105" y="79"/>
                    </a:lnTo>
                    <a:lnTo>
                      <a:pt x="105" y="78"/>
                    </a:lnTo>
                    <a:lnTo>
                      <a:pt x="105" y="78"/>
                    </a:lnTo>
                    <a:lnTo>
                      <a:pt x="105" y="79"/>
                    </a:lnTo>
                    <a:lnTo>
                      <a:pt x="106" y="79"/>
                    </a:lnTo>
                    <a:lnTo>
                      <a:pt x="106" y="79"/>
                    </a:lnTo>
                    <a:lnTo>
                      <a:pt x="107" y="79"/>
                    </a:lnTo>
                    <a:lnTo>
                      <a:pt x="107" y="78"/>
                    </a:lnTo>
                    <a:lnTo>
                      <a:pt x="106" y="77"/>
                    </a:lnTo>
                    <a:close/>
                    <a:moveTo>
                      <a:pt x="109" y="63"/>
                    </a:moveTo>
                    <a:lnTo>
                      <a:pt x="109" y="63"/>
                    </a:lnTo>
                    <a:lnTo>
                      <a:pt x="108" y="62"/>
                    </a:lnTo>
                    <a:lnTo>
                      <a:pt x="108" y="62"/>
                    </a:lnTo>
                    <a:lnTo>
                      <a:pt x="108" y="61"/>
                    </a:lnTo>
                    <a:lnTo>
                      <a:pt x="108" y="61"/>
                    </a:lnTo>
                    <a:lnTo>
                      <a:pt x="108" y="60"/>
                    </a:lnTo>
                    <a:lnTo>
                      <a:pt x="108" y="59"/>
                    </a:lnTo>
                    <a:lnTo>
                      <a:pt x="108" y="58"/>
                    </a:lnTo>
                    <a:lnTo>
                      <a:pt x="109" y="57"/>
                    </a:lnTo>
                    <a:lnTo>
                      <a:pt x="109" y="57"/>
                    </a:lnTo>
                    <a:lnTo>
                      <a:pt x="109" y="56"/>
                    </a:lnTo>
                    <a:lnTo>
                      <a:pt x="109" y="56"/>
                    </a:lnTo>
                    <a:lnTo>
                      <a:pt x="107" y="55"/>
                    </a:lnTo>
                    <a:lnTo>
                      <a:pt x="107" y="55"/>
                    </a:lnTo>
                    <a:lnTo>
                      <a:pt x="105" y="55"/>
                    </a:lnTo>
                    <a:lnTo>
                      <a:pt x="105" y="54"/>
                    </a:lnTo>
                    <a:lnTo>
                      <a:pt x="105" y="54"/>
                    </a:lnTo>
                    <a:lnTo>
                      <a:pt x="105" y="54"/>
                    </a:lnTo>
                    <a:lnTo>
                      <a:pt x="105" y="53"/>
                    </a:lnTo>
                    <a:lnTo>
                      <a:pt x="104" y="53"/>
                    </a:lnTo>
                    <a:lnTo>
                      <a:pt x="104" y="51"/>
                    </a:lnTo>
                    <a:lnTo>
                      <a:pt x="103" y="50"/>
                    </a:lnTo>
                    <a:lnTo>
                      <a:pt x="102" y="49"/>
                    </a:lnTo>
                    <a:lnTo>
                      <a:pt x="102" y="48"/>
                    </a:lnTo>
                    <a:lnTo>
                      <a:pt x="101" y="48"/>
                    </a:lnTo>
                    <a:lnTo>
                      <a:pt x="101" y="47"/>
                    </a:lnTo>
                    <a:lnTo>
                      <a:pt x="101" y="46"/>
                    </a:lnTo>
                    <a:lnTo>
                      <a:pt x="102" y="47"/>
                    </a:lnTo>
                    <a:lnTo>
                      <a:pt x="105" y="49"/>
                    </a:lnTo>
                    <a:lnTo>
                      <a:pt x="106" y="49"/>
                    </a:lnTo>
                    <a:lnTo>
                      <a:pt x="106" y="48"/>
                    </a:lnTo>
                    <a:lnTo>
                      <a:pt x="105" y="47"/>
                    </a:lnTo>
                    <a:lnTo>
                      <a:pt x="105" y="44"/>
                    </a:lnTo>
                    <a:lnTo>
                      <a:pt x="105" y="42"/>
                    </a:lnTo>
                    <a:lnTo>
                      <a:pt x="104" y="40"/>
                    </a:lnTo>
                    <a:lnTo>
                      <a:pt x="103" y="40"/>
                    </a:lnTo>
                    <a:lnTo>
                      <a:pt x="103" y="39"/>
                    </a:lnTo>
                    <a:lnTo>
                      <a:pt x="101" y="40"/>
                    </a:lnTo>
                    <a:lnTo>
                      <a:pt x="101" y="40"/>
                    </a:lnTo>
                    <a:lnTo>
                      <a:pt x="99" y="39"/>
                    </a:lnTo>
                    <a:lnTo>
                      <a:pt x="98" y="39"/>
                    </a:lnTo>
                    <a:lnTo>
                      <a:pt x="97" y="41"/>
                    </a:lnTo>
                    <a:lnTo>
                      <a:pt x="95" y="41"/>
                    </a:lnTo>
                    <a:lnTo>
                      <a:pt x="94" y="39"/>
                    </a:lnTo>
                    <a:lnTo>
                      <a:pt x="94" y="39"/>
                    </a:lnTo>
                    <a:lnTo>
                      <a:pt x="94" y="41"/>
                    </a:lnTo>
                    <a:lnTo>
                      <a:pt x="93" y="42"/>
                    </a:lnTo>
                    <a:lnTo>
                      <a:pt x="91" y="45"/>
                    </a:lnTo>
                    <a:lnTo>
                      <a:pt x="94" y="51"/>
                    </a:lnTo>
                    <a:lnTo>
                      <a:pt x="95" y="52"/>
                    </a:lnTo>
                    <a:lnTo>
                      <a:pt x="94" y="53"/>
                    </a:lnTo>
                    <a:lnTo>
                      <a:pt x="93" y="53"/>
                    </a:lnTo>
                    <a:lnTo>
                      <a:pt x="93" y="53"/>
                    </a:lnTo>
                    <a:lnTo>
                      <a:pt x="91" y="52"/>
                    </a:lnTo>
                    <a:lnTo>
                      <a:pt x="91" y="53"/>
                    </a:lnTo>
                    <a:lnTo>
                      <a:pt x="87" y="52"/>
                    </a:lnTo>
                    <a:lnTo>
                      <a:pt x="85" y="52"/>
                    </a:lnTo>
                    <a:lnTo>
                      <a:pt x="85" y="54"/>
                    </a:lnTo>
                    <a:lnTo>
                      <a:pt x="86" y="55"/>
                    </a:lnTo>
                    <a:lnTo>
                      <a:pt x="83" y="55"/>
                    </a:lnTo>
                    <a:lnTo>
                      <a:pt x="82" y="55"/>
                    </a:lnTo>
                    <a:lnTo>
                      <a:pt x="81" y="54"/>
                    </a:lnTo>
                    <a:lnTo>
                      <a:pt x="79" y="50"/>
                    </a:lnTo>
                    <a:lnTo>
                      <a:pt x="77" y="50"/>
                    </a:lnTo>
                    <a:lnTo>
                      <a:pt x="76" y="50"/>
                    </a:lnTo>
                    <a:lnTo>
                      <a:pt x="78" y="46"/>
                    </a:lnTo>
                    <a:lnTo>
                      <a:pt x="76" y="45"/>
                    </a:lnTo>
                    <a:lnTo>
                      <a:pt x="76" y="42"/>
                    </a:lnTo>
                    <a:lnTo>
                      <a:pt x="75" y="41"/>
                    </a:lnTo>
                    <a:lnTo>
                      <a:pt x="75" y="37"/>
                    </a:lnTo>
                    <a:lnTo>
                      <a:pt x="73" y="36"/>
                    </a:lnTo>
                    <a:lnTo>
                      <a:pt x="73" y="33"/>
                    </a:lnTo>
                    <a:lnTo>
                      <a:pt x="74" y="33"/>
                    </a:lnTo>
                    <a:lnTo>
                      <a:pt x="74" y="30"/>
                    </a:lnTo>
                    <a:lnTo>
                      <a:pt x="68" y="27"/>
                    </a:lnTo>
                    <a:lnTo>
                      <a:pt x="69" y="23"/>
                    </a:lnTo>
                    <a:lnTo>
                      <a:pt x="69" y="23"/>
                    </a:lnTo>
                    <a:lnTo>
                      <a:pt x="69" y="21"/>
                    </a:lnTo>
                    <a:lnTo>
                      <a:pt x="69" y="20"/>
                    </a:lnTo>
                    <a:lnTo>
                      <a:pt x="68" y="19"/>
                    </a:lnTo>
                    <a:lnTo>
                      <a:pt x="64" y="16"/>
                    </a:lnTo>
                    <a:lnTo>
                      <a:pt x="63" y="16"/>
                    </a:lnTo>
                    <a:lnTo>
                      <a:pt x="63" y="15"/>
                    </a:lnTo>
                    <a:lnTo>
                      <a:pt x="63" y="12"/>
                    </a:lnTo>
                    <a:lnTo>
                      <a:pt x="63" y="10"/>
                    </a:lnTo>
                    <a:lnTo>
                      <a:pt x="63" y="8"/>
                    </a:lnTo>
                    <a:lnTo>
                      <a:pt x="56" y="2"/>
                    </a:lnTo>
                    <a:lnTo>
                      <a:pt x="48" y="3"/>
                    </a:lnTo>
                    <a:lnTo>
                      <a:pt x="38" y="0"/>
                    </a:lnTo>
                    <a:lnTo>
                      <a:pt x="38" y="1"/>
                    </a:lnTo>
                    <a:lnTo>
                      <a:pt x="36" y="0"/>
                    </a:lnTo>
                    <a:lnTo>
                      <a:pt x="35" y="1"/>
                    </a:lnTo>
                    <a:lnTo>
                      <a:pt x="27" y="4"/>
                    </a:lnTo>
                    <a:lnTo>
                      <a:pt x="26" y="5"/>
                    </a:lnTo>
                    <a:lnTo>
                      <a:pt x="20" y="2"/>
                    </a:lnTo>
                    <a:lnTo>
                      <a:pt x="15" y="4"/>
                    </a:lnTo>
                    <a:lnTo>
                      <a:pt x="13" y="8"/>
                    </a:lnTo>
                    <a:lnTo>
                      <a:pt x="11" y="10"/>
                    </a:lnTo>
                    <a:lnTo>
                      <a:pt x="7" y="10"/>
                    </a:lnTo>
                    <a:lnTo>
                      <a:pt x="6" y="11"/>
                    </a:lnTo>
                    <a:lnTo>
                      <a:pt x="3" y="16"/>
                    </a:lnTo>
                    <a:lnTo>
                      <a:pt x="3" y="16"/>
                    </a:lnTo>
                    <a:lnTo>
                      <a:pt x="3" y="19"/>
                    </a:lnTo>
                    <a:lnTo>
                      <a:pt x="3" y="20"/>
                    </a:lnTo>
                    <a:lnTo>
                      <a:pt x="0" y="23"/>
                    </a:lnTo>
                    <a:lnTo>
                      <a:pt x="0" y="28"/>
                    </a:lnTo>
                    <a:lnTo>
                      <a:pt x="3" y="30"/>
                    </a:lnTo>
                    <a:lnTo>
                      <a:pt x="7" y="32"/>
                    </a:lnTo>
                    <a:lnTo>
                      <a:pt x="8" y="33"/>
                    </a:lnTo>
                    <a:lnTo>
                      <a:pt x="9" y="33"/>
                    </a:lnTo>
                    <a:lnTo>
                      <a:pt x="9" y="32"/>
                    </a:lnTo>
                    <a:lnTo>
                      <a:pt x="9" y="32"/>
                    </a:lnTo>
                    <a:lnTo>
                      <a:pt x="10" y="32"/>
                    </a:lnTo>
                    <a:lnTo>
                      <a:pt x="11" y="32"/>
                    </a:lnTo>
                    <a:lnTo>
                      <a:pt x="11" y="33"/>
                    </a:lnTo>
                    <a:lnTo>
                      <a:pt x="11" y="33"/>
                    </a:lnTo>
                    <a:lnTo>
                      <a:pt x="11" y="34"/>
                    </a:lnTo>
                    <a:lnTo>
                      <a:pt x="14" y="37"/>
                    </a:lnTo>
                    <a:lnTo>
                      <a:pt x="12" y="39"/>
                    </a:lnTo>
                    <a:lnTo>
                      <a:pt x="13" y="41"/>
                    </a:lnTo>
                    <a:lnTo>
                      <a:pt x="15" y="45"/>
                    </a:lnTo>
                    <a:lnTo>
                      <a:pt x="13" y="47"/>
                    </a:lnTo>
                    <a:lnTo>
                      <a:pt x="13" y="47"/>
                    </a:lnTo>
                    <a:lnTo>
                      <a:pt x="12" y="49"/>
                    </a:lnTo>
                    <a:lnTo>
                      <a:pt x="13" y="51"/>
                    </a:lnTo>
                    <a:lnTo>
                      <a:pt x="14" y="52"/>
                    </a:lnTo>
                    <a:lnTo>
                      <a:pt x="14" y="53"/>
                    </a:lnTo>
                    <a:lnTo>
                      <a:pt x="14" y="53"/>
                    </a:lnTo>
                    <a:lnTo>
                      <a:pt x="14" y="53"/>
                    </a:lnTo>
                    <a:lnTo>
                      <a:pt x="15" y="54"/>
                    </a:lnTo>
                    <a:lnTo>
                      <a:pt x="17" y="54"/>
                    </a:lnTo>
                    <a:lnTo>
                      <a:pt x="17" y="59"/>
                    </a:lnTo>
                    <a:lnTo>
                      <a:pt x="17" y="59"/>
                    </a:lnTo>
                    <a:lnTo>
                      <a:pt x="19" y="61"/>
                    </a:lnTo>
                    <a:lnTo>
                      <a:pt x="17" y="62"/>
                    </a:lnTo>
                    <a:lnTo>
                      <a:pt x="17" y="65"/>
                    </a:lnTo>
                    <a:lnTo>
                      <a:pt x="17" y="65"/>
                    </a:lnTo>
                    <a:lnTo>
                      <a:pt x="19" y="69"/>
                    </a:lnTo>
                    <a:lnTo>
                      <a:pt x="21" y="73"/>
                    </a:lnTo>
                    <a:lnTo>
                      <a:pt x="23" y="78"/>
                    </a:lnTo>
                    <a:lnTo>
                      <a:pt x="24" y="79"/>
                    </a:lnTo>
                    <a:lnTo>
                      <a:pt x="27" y="80"/>
                    </a:lnTo>
                    <a:lnTo>
                      <a:pt x="28" y="79"/>
                    </a:lnTo>
                    <a:lnTo>
                      <a:pt x="27" y="79"/>
                    </a:lnTo>
                    <a:lnTo>
                      <a:pt x="27" y="79"/>
                    </a:lnTo>
                    <a:lnTo>
                      <a:pt x="30" y="78"/>
                    </a:lnTo>
                    <a:lnTo>
                      <a:pt x="32" y="80"/>
                    </a:lnTo>
                    <a:lnTo>
                      <a:pt x="34" y="82"/>
                    </a:lnTo>
                    <a:lnTo>
                      <a:pt x="39" y="85"/>
                    </a:lnTo>
                    <a:lnTo>
                      <a:pt x="41" y="84"/>
                    </a:lnTo>
                    <a:lnTo>
                      <a:pt x="42" y="84"/>
                    </a:lnTo>
                    <a:lnTo>
                      <a:pt x="43" y="83"/>
                    </a:lnTo>
                    <a:lnTo>
                      <a:pt x="45" y="87"/>
                    </a:lnTo>
                    <a:lnTo>
                      <a:pt x="48" y="90"/>
                    </a:lnTo>
                    <a:lnTo>
                      <a:pt x="50" y="89"/>
                    </a:lnTo>
                    <a:lnTo>
                      <a:pt x="50" y="88"/>
                    </a:lnTo>
                    <a:lnTo>
                      <a:pt x="51" y="85"/>
                    </a:lnTo>
                    <a:lnTo>
                      <a:pt x="49" y="83"/>
                    </a:lnTo>
                    <a:lnTo>
                      <a:pt x="52" y="80"/>
                    </a:lnTo>
                    <a:lnTo>
                      <a:pt x="57" y="80"/>
                    </a:lnTo>
                    <a:lnTo>
                      <a:pt x="58" y="84"/>
                    </a:lnTo>
                    <a:lnTo>
                      <a:pt x="60" y="86"/>
                    </a:lnTo>
                    <a:lnTo>
                      <a:pt x="62" y="87"/>
                    </a:lnTo>
                    <a:lnTo>
                      <a:pt x="62" y="88"/>
                    </a:lnTo>
                    <a:lnTo>
                      <a:pt x="63" y="91"/>
                    </a:lnTo>
                    <a:lnTo>
                      <a:pt x="63" y="93"/>
                    </a:lnTo>
                    <a:lnTo>
                      <a:pt x="66" y="94"/>
                    </a:lnTo>
                    <a:lnTo>
                      <a:pt x="67" y="95"/>
                    </a:lnTo>
                    <a:lnTo>
                      <a:pt x="67" y="95"/>
                    </a:lnTo>
                    <a:lnTo>
                      <a:pt x="68" y="95"/>
                    </a:lnTo>
                    <a:lnTo>
                      <a:pt x="69" y="95"/>
                    </a:lnTo>
                    <a:lnTo>
                      <a:pt x="71" y="92"/>
                    </a:lnTo>
                    <a:lnTo>
                      <a:pt x="71" y="91"/>
                    </a:lnTo>
                    <a:lnTo>
                      <a:pt x="71" y="91"/>
                    </a:lnTo>
                    <a:lnTo>
                      <a:pt x="71" y="91"/>
                    </a:lnTo>
                    <a:lnTo>
                      <a:pt x="68" y="91"/>
                    </a:lnTo>
                    <a:lnTo>
                      <a:pt x="66" y="91"/>
                    </a:lnTo>
                    <a:lnTo>
                      <a:pt x="67" y="88"/>
                    </a:lnTo>
                    <a:lnTo>
                      <a:pt x="68" y="89"/>
                    </a:lnTo>
                    <a:lnTo>
                      <a:pt x="69" y="90"/>
                    </a:lnTo>
                    <a:lnTo>
                      <a:pt x="70" y="90"/>
                    </a:lnTo>
                    <a:lnTo>
                      <a:pt x="71" y="89"/>
                    </a:lnTo>
                    <a:lnTo>
                      <a:pt x="71" y="88"/>
                    </a:lnTo>
                    <a:lnTo>
                      <a:pt x="71" y="87"/>
                    </a:lnTo>
                    <a:lnTo>
                      <a:pt x="72" y="87"/>
                    </a:lnTo>
                    <a:lnTo>
                      <a:pt x="73" y="86"/>
                    </a:lnTo>
                    <a:lnTo>
                      <a:pt x="74" y="85"/>
                    </a:lnTo>
                    <a:lnTo>
                      <a:pt x="75" y="86"/>
                    </a:lnTo>
                    <a:lnTo>
                      <a:pt x="77" y="85"/>
                    </a:lnTo>
                    <a:lnTo>
                      <a:pt x="78" y="85"/>
                    </a:lnTo>
                    <a:lnTo>
                      <a:pt x="79" y="84"/>
                    </a:lnTo>
                    <a:lnTo>
                      <a:pt x="80" y="83"/>
                    </a:lnTo>
                    <a:lnTo>
                      <a:pt x="81" y="82"/>
                    </a:lnTo>
                    <a:lnTo>
                      <a:pt x="83" y="82"/>
                    </a:lnTo>
                    <a:lnTo>
                      <a:pt x="82" y="80"/>
                    </a:lnTo>
                    <a:lnTo>
                      <a:pt x="81" y="79"/>
                    </a:lnTo>
                    <a:lnTo>
                      <a:pt x="80" y="79"/>
                    </a:lnTo>
                    <a:lnTo>
                      <a:pt x="79" y="79"/>
                    </a:lnTo>
                    <a:lnTo>
                      <a:pt x="78" y="77"/>
                    </a:lnTo>
                    <a:lnTo>
                      <a:pt x="78" y="76"/>
                    </a:lnTo>
                    <a:lnTo>
                      <a:pt x="77" y="75"/>
                    </a:lnTo>
                    <a:lnTo>
                      <a:pt x="76" y="73"/>
                    </a:lnTo>
                    <a:lnTo>
                      <a:pt x="78" y="73"/>
                    </a:lnTo>
                    <a:lnTo>
                      <a:pt x="79" y="73"/>
                    </a:lnTo>
                    <a:lnTo>
                      <a:pt x="80" y="75"/>
                    </a:lnTo>
                    <a:lnTo>
                      <a:pt x="80" y="75"/>
                    </a:lnTo>
                    <a:lnTo>
                      <a:pt x="80" y="77"/>
                    </a:lnTo>
                    <a:lnTo>
                      <a:pt x="80" y="78"/>
                    </a:lnTo>
                    <a:lnTo>
                      <a:pt x="80" y="78"/>
                    </a:lnTo>
                    <a:lnTo>
                      <a:pt x="81" y="78"/>
                    </a:lnTo>
                    <a:lnTo>
                      <a:pt x="81" y="75"/>
                    </a:lnTo>
                    <a:lnTo>
                      <a:pt x="83" y="75"/>
                    </a:lnTo>
                    <a:lnTo>
                      <a:pt x="82" y="76"/>
                    </a:lnTo>
                    <a:lnTo>
                      <a:pt x="83" y="78"/>
                    </a:lnTo>
                    <a:lnTo>
                      <a:pt x="83" y="78"/>
                    </a:lnTo>
                    <a:lnTo>
                      <a:pt x="84" y="78"/>
                    </a:lnTo>
                    <a:lnTo>
                      <a:pt x="85" y="78"/>
                    </a:lnTo>
                    <a:lnTo>
                      <a:pt x="85" y="79"/>
                    </a:lnTo>
                    <a:lnTo>
                      <a:pt x="85" y="79"/>
                    </a:lnTo>
                    <a:lnTo>
                      <a:pt x="86" y="82"/>
                    </a:lnTo>
                    <a:lnTo>
                      <a:pt x="85" y="84"/>
                    </a:lnTo>
                    <a:lnTo>
                      <a:pt x="86" y="85"/>
                    </a:lnTo>
                    <a:lnTo>
                      <a:pt x="92" y="84"/>
                    </a:lnTo>
                    <a:lnTo>
                      <a:pt x="92" y="83"/>
                    </a:lnTo>
                    <a:lnTo>
                      <a:pt x="92" y="82"/>
                    </a:lnTo>
                    <a:lnTo>
                      <a:pt x="92" y="79"/>
                    </a:lnTo>
                    <a:lnTo>
                      <a:pt x="93" y="80"/>
                    </a:lnTo>
                    <a:lnTo>
                      <a:pt x="93" y="81"/>
                    </a:lnTo>
                    <a:lnTo>
                      <a:pt x="95" y="80"/>
                    </a:lnTo>
                    <a:lnTo>
                      <a:pt x="96" y="80"/>
                    </a:lnTo>
                    <a:lnTo>
                      <a:pt x="96" y="81"/>
                    </a:lnTo>
                    <a:lnTo>
                      <a:pt x="96" y="81"/>
                    </a:lnTo>
                    <a:lnTo>
                      <a:pt x="95" y="81"/>
                    </a:lnTo>
                    <a:lnTo>
                      <a:pt x="96" y="82"/>
                    </a:lnTo>
                    <a:lnTo>
                      <a:pt x="98" y="82"/>
                    </a:lnTo>
                    <a:lnTo>
                      <a:pt x="99" y="80"/>
                    </a:lnTo>
                    <a:lnTo>
                      <a:pt x="99" y="79"/>
                    </a:lnTo>
                    <a:lnTo>
                      <a:pt x="98" y="79"/>
                    </a:lnTo>
                    <a:lnTo>
                      <a:pt x="98" y="78"/>
                    </a:lnTo>
                    <a:lnTo>
                      <a:pt x="98" y="77"/>
                    </a:lnTo>
                    <a:lnTo>
                      <a:pt x="98" y="77"/>
                    </a:lnTo>
                    <a:lnTo>
                      <a:pt x="99" y="75"/>
                    </a:lnTo>
                    <a:lnTo>
                      <a:pt x="99" y="75"/>
                    </a:lnTo>
                    <a:lnTo>
                      <a:pt x="99" y="76"/>
                    </a:lnTo>
                    <a:lnTo>
                      <a:pt x="100" y="79"/>
                    </a:lnTo>
                    <a:lnTo>
                      <a:pt x="100" y="80"/>
                    </a:lnTo>
                    <a:lnTo>
                      <a:pt x="101" y="80"/>
                    </a:lnTo>
                    <a:lnTo>
                      <a:pt x="100" y="77"/>
                    </a:lnTo>
                    <a:lnTo>
                      <a:pt x="100" y="77"/>
                    </a:lnTo>
                    <a:lnTo>
                      <a:pt x="101" y="79"/>
                    </a:lnTo>
                    <a:lnTo>
                      <a:pt x="102" y="79"/>
                    </a:lnTo>
                    <a:lnTo>
                      <a:pt x="102" y="77"/>
                    </a:lnTo>
                    <a:lnTo>
                      <a:pt x="101" y="75"/>
                    </a:lnTo>
                    <a:lnTo>
                      <a:pt x="102" y="74"/>
                    </a:lnTo>
                    <a:lnTo>
                      <a:pt x="102" y="72"/>
                    </a:lnTo>
                    <a:lnTo>
                      <a:pt x="103" y="70"/>
                    </a:lnTo>
                    <a:lnTo>
                      <a:pt x="104" y="69"/>
                    </a:lnTo>
                    <a:lnTo>
                      <a:pt x="104" y="67"/>
                    </a:lnTo>
                    <a:lnTo>
                      <a:pt x="105" y="66"/>
                    </a:lnTo>
                    <a:lnTo>
                      <a:pt x="105" y="65"/>
                    </a:lnTo>
                    <a:lnTo>
                      <a:pt x="106" y="66"/>
                    </a:lnTo>
                    <a:lnTo>
                      <a:pt x="108" y="68"/>
                    </a:lnTo>
                    <a:lnTo>
                      <a:pt x="108" y="66"/>
                    </a:lnTo>
                    <a:lnTo>
                      <a:pt x="108" y="65"/>
                    </a:lnTo>
                    <a:lnTo>
                      <a:pt x="109" y="64"/>
                    </a:lnTo>
                    <a:lnTo>
                      <a:pt x="109" y="63"/>
                    </a:lnTo>
                    <a:close/>
                    <a:moveTo>
                      <a:pt x="107" y="67"/>
                    </a:moveTo>
                    <a:lnTo>
                      <a:pt x="106" y="67"/>
                    </a:lnTo>
                    <a:lnTo>
                      <a:pt x="105" y="66"/>
                    </a:lnTo>
                    <a:lnTo>
                      <a:pt x="105" y="66"/>
                    </a:lnTo>
                    <a:lnTo>
                      <a:pt x="105" y="67"/>
                    </a:lnTo>
                    <a:lnTo>
                      <a:pt x="105" y="69"/>
                    </a:lnTo>
                    <a:lnTo>
                      <a:pt x="105" y="70"/>
                    </a:lnTo>
                    <a:lnTo>
                      <a:pt x="104" y="70"/>
                    </a:lnTo>
                    <a:lnTo>
                      <a:pt x="104" y="72"/>
                    </a:lnTo>
                    <a:lnTo>
                      <a:pt x="105" y="72"/>
                    </a:lnTo>
                    <a:lnTo>
                      <a:pt x="106" y="73"/>
                    </a:lnTo>
                    <a:lnTo>
                      <a:pt x="107" y="72"/>
                    </a:lnTo>
                    <a:lnTo>
                      <a:pt x="107" y="71"/>
                    </a:lnTo>
                    <a:lnTo>
                      <a:pt x="107" y="71"/>
                    </a:lnTo>
                    <a:lnTo>
                      <a:pt x="107" y="69"/>
                    </a:lnTo>
                    <a:lnTo>
                      <a:pt x="107" y="6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099" name="Freeform 42">
                <a:extLst>
                  <a:ext uri="{FF2B5EF4-FFF2-40B4-BE49-F238E27FC236}">
                    <a16:creationId xmlns:a16="http://schemas.microsoft.com/office/drawing/2014/main" id="{7ED3A6BC-1453-AB38-6593-43F296F64B56}"/>
                  </a:ext>
                </a:extLst>
              </p:cNvPr>
              <p:cNvSpPr>
                <a:spLocks noEditPoints="1"/>
              </p:cNvSpPr>
              <p:nvPr/>
            </p:nvSpPr>
            <p:spPr bwMode="auto">
              <a:xfrm>
                <a:off x="41" y="755"/>
                <a:ext cx="104" cy="109"/>
              </a:xfrm>
              <a:custGeom>
                <a:avLst/>
                <a:gdLst>
                  <a:gd name="T0" fmla="*/ 81 w 104"/>
                  <a:gd name="T1" fmla="*/ 85 h 109"/>
                  <a:gd name="T2" fmla="*/ 90 w 104"/>
                  <a:gd name="T3" fmla="*/ 81 h 109"/>
                  <a:gd name="T4" fmla="*/ 103 w 104"/>
                  <a:gd name="T5" fmla="*/ 65 h 109"/>
                  <a:gd name="T6" fmla="*/ 98 w 104"/>
                  <a:gd name="T7" fmla="*/ 57 h 109"/>
                  <a:gd name="T8" fmla="*/ 85 w 104"/>
                  <a:gd name="T9" fmla="*/ 53 h 109"/>
                  <a:gd name="T10" fmla="*/ 81 w 104"/>
                  <a:gd name="T11" fmla="*/ 57 h 109"/>
                  <a:gd name="T12" fmla="*/ 70 w 104"/>
                  <a:gd name="T13" fmla="*/ 52 h 109"/>
                  <a:gd name="T14" fmla="*/ 64 w 104"/>
                  <a:gd name="T15" fmla="*/ 49 h 109"/>
                  <a:gd name="T16" fmla="*/ 55 w 104"/>
                  <a:gd name="T17" fmla="*/ 39 h 109"/>
                  <a:gd name="T18" fmla="*/ 53 w 104"/>
                  <a:gd name="T19" fmla="*/ 29 h 109"/>
                  <a:gd name="T20" fmla="*/ 50 w 104"/>
                  <a:gd name="T21" fmla="*/ 23 h 109"/>
                  <a:gd name="T22" fmla="*/ 49 w 104"/>
                  <a:gd name="T23" fmla="*/ 17 h 109"/>
                  <a:gd name="T24" fmla="*/ 50 w 104"/>
                  <a:gd name="T25" fmla="*/ 7 h 109"/>
                  <a:gd name="T26" fmla="*/ 46 w 104"/>
                  <a:gd name="T27" fmla="*/ 2 h 109"/>
                  <a:gd name="T28" fmla="*/ 43 w 104"/>
                  <a:gd name="T29" fmla="*/ 2 h 109"/>
                  <a:gd name="T30" fmla="*/ 30 w 104"/>
                  <a:gd name="T31" fmla="*/ 9 h 109"/>
                  <a:gd name="T32" fmla="*/ 28 w 104"/>
                  <a:gd name="T33" fmla="*/ 17 h 109"/>
                  <a:gd name="T34" fmla="*/ 26 w 104"/>
                  <a:gd name="T35" fmla="*/ 31 h 109"/>
                  <a:gd name="T36" fmla="*/ 12 w 104"/>
                  <a:gd name="T37" fmla="*/ 47 h 109"/>
                  <a:gd name="T38" fmla="*/ 12 w 104"/>
                  <a:gd name="T39" fmla="*/ 61 h 109"/>
                  <a:gd name="T40" fmla="*/ 7 w 104"/>
                  <a:gd name="T41" fmla="*/ 66 h 109"/>
                  <a:gd name="T42" fmla="*/ 10 w 104"/>
                  <a:gd name="T43" fmla="*/ 67 h 109"/>
                  <a:gd name="T44" fmla="*/ 10 w 104"/>
                  <a:gd name="T45" fmla="*/ 76 h 109"/>
                  <a:gd name="T46" fmla="*/ 9 w 104"/>
                  <a:gd name="T47" fmla="*/ 81 h 109"/>
                  <a:gd name="T48" fmla="*/ 2 w 104"/>
                  <a:gd name="T49" fmla="*/ 86 h 109"/>
                  <a:gd name="T50" fmla="*/ 6 w 104"/>
                  <a:gd name="T51" fmla="*/ 89 h 109"/>
                  <a:gd name="T52" fmla="*/ 9 w 104"/>
                  <a:gd name="T53" fmla="*/ 88 h 109"/>
                  <a:gd name="T54" fmla="*/ 15 w 104"/>
                  <a:gd name="T55" fmla="*/ 89 h 109"/>
                  <a:gd name="T56" fmla="*/ 16 w 104"/>
                  <a:gd name="T57" fmla="*/ 90 h 109"/>
                  <a:gd name="T58" fmla="*/ 10 w 104"/>
                  <a:gd name="T59" fmla="*/ 93 h 109"/>
                  <a:gd name="T60" fmla="*/ 5 w 104"/>
                  <a:gd name="T61" fmla="*/ 97 h 109"/>
                  <a:gd name="T62" fmla="*/ 13 w 104"/>
                  <a:gd name="T63" fmla="*/ 100 h 109"/>
                  <a:gd name="T64" fmla="*/ 15 w 104"/>
                  <a:gd name="T65" fmla="*/ 98 h 109"/>
                  <a:gd name="T66" fmla="*/ 15 w 104"/>
                  <a:gd name="T67" fmla="*/ 96 h 109"/>
                  <a:gd name="T68" fmla="*/ 21 w 104"/>
                  <a:gd name="T69" fmla="*/ 98 h 109"/>
                  <a:gd name="T70" fmla="*/ 17 w 104"/>
                  <a:gd name="T71" fmla="*/ 99 h 109"/>
                  <a:gd name="T72" fmla="*/ 18 w 104"/>
                  <a:gd name="T73" fmla="*/ 101 h 109"/>
                  <a:gd name="T74" fmla="*/ 21 w 104"/>
                  <a:gd name="T75" fmla="*/ 101 h 109"/>
                  <a:gd name="T76" fmla="*/ 22 w 104"/>
                  <a:gd name="T77" fmla="*/ 104 h 109"/>
                  <a:gd name="T78" fmla="*/ 26 w 104"/>
                  <a:gd name="T79" fmla="*/ 101 h 109"/>
                  <a:gd name="T80" fmla="*/ 22 w 104"/>
                  <a:gd name="T81" fmla="*/ 105 h 109"/>
                  <a:gd name="T82" fmla="*/ 24 w 104"/>
                  <a:gd name="T83" fmla="*/ 105 h 109"/>
                  <a:gd name="T84" fmla="*/ 33 w 104"/>
                  <a:gd name="T85" fmla="*/ 107 h 109"/>
                  <a:gd name="T86" fmla="*/ 37 w 104"/>
                  <a:gd name="T87" fmla="*/ 108 h 109"/>
                  <a:gd name="T88" fmla="*/ 43 w 104"/>
                  <a:gd name="T89" fmla="*/ 106 h 109"/>
                  <a:gd name="T90" fmla="*/ 53 w 104"/>
                  <a:gd name="T91" fmla="*/ 106 h 109"/>
                  <a:gd name="T92" fmla="*/ 55 w 104"/>
                  <a:gd name="T93" fmla="*/ 100 h 109"/>
                  <a:gd name="T94" fmla="*/ 57 w 104"/>
                  <a:gd name="T95" fmla="*/ 97 h 109"/>
                  <a:gd name="T96" fmla="*/ 56 w 104"/>
                  <a:gd name="T97" fmla="*/ 102 h 109"/>
                  <a:gd name="T98" fmla="*/ 62 w 104"/>
                  <a:gd name="T99" fmla="*/ 101 h 109"/>
                  <a:gd name="T100" fmla="*/ 63 w 104"/>
                  <a:gd name="T101" fmla="*/ 101 h 109"/>
                  <a:gd name="T102" fmla="*/ 67 w 104"/>
                  <a:gd name="T103" fmla="*/ 97 h 109"/>
                  <a:gd name="T104" fmla="*/ 72 w 104"/>
                  <a:gd name="T105" fmla="*/ 96 h 109"/>
                  <a:gd name="T106" fmla="*/ 75 w 104"/>
                  <a:gd name="T107" fmla="*/ 92 h 109"/>
                  <a:gd name="T108" fmla="*/ 80 w 104"/>
                  <a:gd name="T109" fmla="*/ 88 h 109"/>
                  <a:gd name="T110" fmla="*/ 84 w 104"/>
                  <a:gd name="T111" fmla="*/ 83 h 109"/>
                  <a:gd name="T112" fmla="*/ 89 w 104"/>
                  <a:gd name="T113" fmla="*/ 78 h 109"/>
                  <a:gd name="T114" fmla="*/ 94 w 104"/>
                  <a:gd name="T115" fmla="*/ 73 h 109"/>
                  <a:gd name="T116" fmla="*/ 100 w 104"/>
                  <a:gd name="T117" fmla="*/ 69 h 109"/>
                  <a:gd name="T118" fmla="*/ 94 w 104"/>
                  <a:gd name="T119" fmla="*/ 67 h 109"/>
                  <a:gd name="T120" fmla="*/ 103 w 104"/>
                  <a:gd name="T121" fmla="*/ 66 h 109"/>
                  <a:gd name="T122" fmla="*/ 8 w 104"/>
                  <a:gd name="T123" fmla="*/ 90 h 109"/>
                  <a:gd name="T124" fmla="*/ 7 w 104"/>
                  <a:gd name="T125" fmla="*/ 9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 h="109">
                    <a:moveTo>
                      <a:pt x="88" y="81"/>
                    </a:moveTo>
                    <a:lnTo>
                      <a:pt x="86" y="82"/>
                    </a:lnTo>
                    <a:lnTo>
                      <a:pt x="85" y="83"/>
                    </a:lnTo>
                    <a:lnTo>
                      <a:pt x="82" y="85"/>
                    </a:lnTo>
                    <a:lnTo>
                      <a:pt x="81" y="85"/>
                    </a:lnTo>
                    <a:lnTo>
                      <a:pt x="82" y="87"/>
                    </a:lnTo>
                    <a:lnTo>
                      <a:pt x="83" y="86"/>
                    </a:lnTo>
                    <a:lnTo>
                      <a:pt x="84" y="86"/>
                    </a:lnTo>
                    <a:lnTo>
                      <a:pt x="87" y="84"/>
                    </a:lnTo>
                    <a:lnTo>
                      <a:pt x="90" y="81"/>
                    </a:lnTo>
                    <a:lnTo>
                      <a:pt x="90" y="79"/>
                    </a:lnTo>
                    <a:lnTo>
                      <a:pt x="88" y="80"/>
                    </a:lnTo>
                    <a:lnTo>
                      <a:pt x="88" y="81"/>
                    </a:lnTo>
                    <a:close/>
                    <a:moveTo>
                      <a:pt x="103" y="65"/>
                    </a:moveTo>
                    <a:lnTo>
                      <a:pt x="103" y="65"/>
                    </a:lnTo>
                    <a:lnTo>
                      <a:pt x="102" y="64"/>
                    </a:lnTo>
                    <a:lnTo>
                      <a:pt x="99" y="63"/>
                    </a:lnTo>
                    <a:lnTo>
                      <a:pt x="99" y="61"/>
                    </a:lnTo>
                    <a:lnTo>
                      <a:pt x="98" y="58"/>
                    </a:lnTo>
                    <a:lnTo>
                      <a:pt x="98" y="57"/>
                    </a:lnTo>
                    <a:lnTo>
                      <a:pt x="96" y="56"/>
                    </a:lnTo>
                    <a:lnTo>
                      <a:pt x="94" y="54"/>
                    </a:lnTo>
                    <a:lnTo>
                      <a:pt x="93" y="50"/>
                    </a:lnTo>
                    <a:lnTo>
                      <a:pt x="88" y="50"/>
                    </a:lnTo>
                    <a:lnTo>
                      <a:pt x="85" y="53"/>
                    </a:lnTo>
                    <a:lnTo>
                      <a:pt x="87" y="55"/>
                    </a:lnTo>
                    <a:lnTo>
                      <a:pt x="86" y="58"/>
                    </a:lnTo>
                    <a:lnTo>
                      <a:pt x="86" y="59"/>
                    </a:lnTo>
                    <a:lnTo>
                      <a:pt x="84" y="60"/>
                    </a:lnTo>
                    <a:lnTo>
                      <a:pt x="81" y="57"/>
                    </a:lnTo>
                    <a:lnTo>
                      <a:pt x="79" y="53"/>
                    </a:lnTo>
                    <a:lnTo>
                      <a:pt x="78" y="54"/>
                    </a:lnTo>
                    <a:lnTo>
                      <a:pt x="77" y="54"/>
                    </a:lnTo>
                    <a:lnTo>
                      <a:pt x="75" y="55"/>
                    </a:lnTo>
                    <a:lnTo>
                      <a:pt x="70" y="52"/>
                    </a:lnTo>
                    <a:lnTo>
                      <a:pt x="68" y="50"/>
                    </a:lnTo>
                    <a:lnTo>
                      <a:pt x="66" y="48"/>
                    </a:lnTo>
                    <a:lnTo>
                      <a:pt x="63" y="49"/>
                    </a:lnTo>
                    <a:lnTo>
                      <a:pt x="63" y="49"/>
                    </a:lnTo>
                    <a:lnTo>
                      <a:pt x="64" y="49"/>
                    </a:lnTo>
                    <a:lnTo>
                      <a:pt x="63" y="50"/>
                    </a:lnTo>
                    <a:lnTo>
                      <a:pt x="60" y="49"/>
                    </a:lnTo>
                    <a:lnTo>
                      <a:pt x="59" y="48"/>
                    </a:lnTo>
                    <a:lnTo>
                      <a:pt x="57" y="43"/>
                    </a:lnTo>
                    <a:lnTo>
                      <a:pt x="55" y="39"/>
                    </a:lnTo>
                    <a:lnTo>
                      <a:pt x="53" y="35"/>
                    </a:lnTo>
                    <a:lnTo>
                      <a:pt x="53" y="35"/>
                    </a:lnTo>
                    <a:lnTo>
                      <a:pt x="53" y="32"/>
                    </a:lnTo>
                    <a:lnTo>
                      <a:pt x="55" y="31"/>
                    </a:lnTo>
                    <a:lnTo>
                      <a:pt x="53" y="29"/>
                    </a:lnTo>
                    <a:lnTo>
                      <a:pt x="53" y="29"/>
                    </a:lnTo>
                    <a:lnTo>
                      <a:pt x="53" y="24"/>
                    </a:lnTo>
                    <a:lnTo>
                      <a:pt x="51" y="24"/>
                    </a:lnTo>
                    <a:lnTo>
                      <a:pt x="50" y="23"/>
                    </a:lnTo>
                    <a:lnTo>
                      <a:pt x="50" y="23"/>
                    </a:lnTo>
                    <a:lnTo>
                      <a:pt x="50" y="23"/>
                    </a:lnTo>
                    <a:lnTo>
                      <a:pt x="50" y="22"/>
                    </a:lnTo>
                    <a:lnTo>
                      <a:pt x="49" y="21"/>
                    </a:lnTo>
                    <a:lnTo>
                      <a:pt x="48" y="19"/>
                    </a:lnTo>
                    <a:lnTo>
                      <a:pt x="49" y="17"/>
                    </a:lnTo>
                    <a:lnTo>
                      <a:pt x="49" y="17"/>
                    </a:lnTo>
                    <a:lnTo>
                      <a:pt x="51" y="15"/>
                    </a:lnTo>
                    <a:lnTo>
                      <a:pt x="49" y="11"/>
                    </a:lnTo>
                    <a:lnTo>
                      <a:pt x="48" y="9"/>
                    </a:lnTo>
                    <a:lnTo>
                      <a:pt x="50" y="7"/>
                    </a:lnTo>
                    <a:lnTo>
                      <a:pt x="47" y="4"/>
                    </a:lnTo>
                    <a:lnTo>
                      <a:pt x="47" y="3"/>
                    </a:lnTo>
                    <a:lnTo>
                      <a:pt x="47" y="3"/>
                    </a:lnTo>
                    <a:lnTo>
                      <a:pt x="47" y="2"/>
                    </a:lnTo>
                    <a:lnTo>
                      <a:pt x="46" y="2"/>
                    </a:lnTo>
                    <a:lnTo>
                      <a:pt x="45" y="2"/>
                    </a:lnTo>
                    <a:lnTo>
                      <a:pt x="45" y="2"/>
                    </a:lnTo>
                    <a:lnTo>
                      <a:pt x="45" y="3"/>
                    </a:lnTo>
                    <a:lnTo>
                      <a:pt x="44" y="3"/>
                    </a:lnTo>
                    <a:lnTo>
                      <a:pt x="43" y="2"/>
                    </a:lnTo>
                    <a:lnTo>
                      <a:pt x="39" y="0"/>
                    </a:lnTo>
                    <a:lnTo>
                      <a:pt x="35" y="1"/>
                    </a:lnTo>
                    <a:lnTo>
                      <a:pt x="33" y="5"/>
                    </a:lnTo>
                    <a:lnTo>
                      <a:pt x="31" y="4"/>
                    </a:lnTo>
                    <a:lnTo>
                      <a:pt x="30" y="9"/>
                    </a:lnTo>
                    <a:lnTo>
                      <a:pt x="31" y="12"/>
                    </a:lnTo>
                    <a:lnTo>
                      <a:pt x="29" y="14"/>
                    </a:lnTo>
                    <a:lnTo>
                      <a:pt x="26" y="15"/>
                    </a:lnTo>
                    <a:lnTo>
                      <a:pt x="27" y="15"/>
                    </a:lnTo>
                    <a:lnTo>
                      <a:pt x="28" y="17"/>
                    </a:lnTo>
                    <a:lnTo>
                      <a:pt x="26" y="17"/>
                    </a:lnTo>
                    <a:lnTo>
                      <a:pt x="25" y="18"/>
                    </a:lnTo>
                    <a:lnTo>
                      <a:pt x="23" y="24"/>
                    </a:lnTo>
                    <a:lnTo>
                      <a:pt x="23" y="30"/>
                    </a:lnTo>
                    <a:lnTo>
                      <a:pt x="26" y="31"/>
                    </a:lnTo>
                    <a:lnTo>
                      <a:pt x="24" y="33"/>
                    </a:lnTo>
                    <a:lnTo>
                      <a:pt x="25" y="35"/>
                    </a:lnTo>
                    <a:lnTo>
                      <a:pt x="16" y="42"/>
                    </a:lnTo>
                    <a:lnTo>
                      <a:pt x="14" y="45"/>
                    </a:lnTo>
                    <a:lnTo>
                      <a:pt x="12" y="47"/>
                    </a:lnTo>
                    <a:lnTo>
                      <a:pt x="12" y="48"/>
                    </a:lnTo>
                    <a:lnTo>
                      <a:pt x="13" y="49"/>
                    </a:lnTo>
                    <a:lnTo>
                      <a:pt x="9" y="56"/>
                    </a:lnTo>
                    <a:lnTo>
                      <a:pt x="11" y="56"/>
                    </a:lnTo>
                    <a:lnTo>
                      <a:pt x="12" y="61"/>
                    </a:lnTo>
                    <a:lnTo>
                      <a:pt x="7" y="62"/>
                    </a:lnTo>
                    <a:lnTo>
                      <a:pt x="5" y="63"/>
                    </a:lnTo>
                    <a:lnTo>
                      <a:pt x="6" y="64"/>
                    </a:lnTo>
                    <a:lnTo>
                      <a:pt x="7" y="65"/>
                    </a:lnTo>
                    <a:lnTo>
                      <a:pt x="7" y="66"/>
                    </a:lnTo>
                    <a:lnTo>
                      <a:pt x="8" y="65"/>
                    </a:lnTo>
                    <a:lnTo>
                      <a:pt x="10" y="66"/>
                    </a:lnTo>
                    <a:lnTo>
                      <a:pt x="10" y="65"/>
                    </a:lnTo>
                    <a:lnTo>
                      <a:pt x="11" y="65"/>
                    </a:lnTo>
                    <a:lnTo>
                      <a:pt x="10" y="67"/>
                    </a:lnTo>
                    <a:lnTo>
                      <a:pt x="10" y="67"/>
                    </a:lnTo>
                    <a:lnTo>
                      <a:pt x="10" y="69"/>
                    </a:lnTo>
                    <a:lnTo>
                      <a:pt x="9" y="73"/>
                    </a:lnTo>
                    <a:lnTo>
                      <a:pt x="10" y="75"/>
                    </a:lnTo>
                    <a:lnTo>
                      <a:pt x="10" y="76"/>
                    </a:lnTo>
                    <a:lnTo>
                      <a:pt x="10" y="77"/>
                    </a:lnTo>
                    <a:lnTo>
                      <a:pt x="9" y="78"/>
                    </a:lnTo>
                    <a:lnTo>
                      <a:pt x="9" y="78"/>
                    </a:lnTo>
                    <a:lnTo>
                      <a:pt x="9" y="79"/>
                    </a:lnTo>
                    <a:lnTo>
                      <a:pt x="9" y="81"/>
                    </a:lnTo>
                    <a:lnTo>
                      <a:pt x="7" y="84"/>
                    </a:lnTo>
                    <a:lnTo>
                      <a:pt x="5" y="85"/>
                    </a:lnTo>
                    <a:lnTo>
                      <a:pt x="4" y="86"/>
                    </a:lnTo>
                    <a:lnTo>
                      <a:pt x="3" y="86"/>
                    </a:lnTo>
                    <a:lnTo>
                      <a:pt x="2" y="86"/>
                    </a:lnTo>
                    <a:lnTo>
                      <a:pt x="0" y="87"/>
                    </a:lnTo>
                    <a:lnTo>
                      <a:pt x="1" y="87"/>
                    </a:lnTo>
                    <a:lnTo>
                      <a:pt x="3" y="88"/>
                    </a:lnTo>
                    <a:lnTo>
                      <a:pt x="4" y="88"/>
                    </a:lnTo>
                    <a:lnTo>
                      <a:pt x="6" y="89"/>
                    </a:lnTo>
                    <a:lnTo>
                      <a:pt x="7" y="89"/>
                    </a:lnTo>
                    <a:lnTo>
                      <a:pt x="8" y="89"/>
                    </a:lnTo>
                    <a:lnTo>
                      <a:pt x="9" y="90"/>
                    </a:lnTo>
                    <a:lnTo>
                      <a:pt x="9" y="88"/>
                    </a:lnTo>
                    <a:lnTo>
                      <a:pt x="9" y="88"/>
                    </a:lnTo>
                    <a:lnTo>
                      <a:pt x="10" y="87"/>
                    </a:lnTo>
                    <a:lnTo>
                      <a:pt x="10" y="89"/>
                    </a:lnTo>
                    <a:lnTo>
                      <a:pt x="11" y="91"/>
                    </a:lnTo>
                    <a:lnTo>
                      <a:pt x="12" y="91"/>
                    </a:lnTo>
                    <a:lnTo>
                      <a:pt x="15" y="89"/>
                    </a:lnTo>
                    <a:lnTo>
                      <a:pt x="16" y="89"/>
                    </a:lnTo>
                    <a:lnTo>
                      <a:pt x="17" y="89"/>
                    </a:lnTo>
                    <a:lnTo>
                      <a:pt x="17" y="89"/>
                    </a:lnTo>
                    <a:lnTo>
                      <a:pt x="17" y="90"/>
                    </a:lnTo>
                    <a:lnTo>
                      <a:pt x="16" y="90"/>
                    </a:lnTo>
                    <a:lnTo>
                      <a:pt x="14" y="91"/>
                    </a:lnTo>
                    <a:lnTo>
                      <a:pt x="14" y="92"/>
                    </a:lnTo>
                    <a:lnTo>
                      <a:pt x="13" y="92"/>
                    </a:lnTo>
                    <a:lnTo>
                      <a:pt x="12" y="92"/>
                    </a:lnTo>
                    <a:lnTo>
                      <a:pt x="10" y="93"/>
                    </a:lnTo>
                    <a:lnTo>
                      <a:pt x="10" y="94"/>
                    </a:lnTo>
                    <a:lnTo>
                      <a:pt x="8" y="94"/>
                    </a:lnTo>
                    <a:lnTo>
                      <a:pt x="7" y="96"/>
                    </a:lnTo>
                    <a:lnTo>
                      <a:pt x="7" y="97"/>
                    </a:lnTo>
                    <a:lnTo>
                      <a:pt x="5" y="97"/>
                    </a:lnTo>
                    <a:lnTo>
                      <a:pt x="6" y="100"/>
                    </a:lnTo>
                    <a:lnTo>
                      <a:pt x="7" y="100"/>
                    </a:lnTo>
                    <a:lnTo>
                      <a:pt x="9" y="102"/>
                    </a:lnTo>
                    <a:lnTo>
                      <a:pt x="14" y="102"/>
                    </a:lnTo>
                    <a:lnTo>
                      <a:pt x="13" y="100"/>
                    </a:lnTo>
                    <a:lnTo>
                      <a:pt x="13" y="100"/>
                    </a:lnTo>
                    <a:lnTo>
                      <a:pt x="12" y="99"/>
                    </a:lnTo>
                    <a:lnTo>
                      <a:pt x="13" y="99"/>
                    </a:lnTo>
                    <a:lnTo>
                      <a:pt x="15" y="99"/>
                    </a:lnTo>
                    <a:lnTo>
                      <a:pt x="15" y="98"/>
                    </a:lnTo>
                    <a:lnTo>
                      <a:pt x="15" y="97"/>
                    </a:lnTo>
                    <a:lnTo>
                      <a:pt x="14" y="96"/>
                    </a:lnTo>
                    <a:lnTo>
                      <a:pt x="14" y="95"/>
                    </a:lnTo>
                    <a:lnTo>
                      <a:pt x="15" y="94"/>
                    </a:lnTo>
                    <a:lnTo>
                      <a:pt x="15" y="96"/>
                    </a:lnTo>
                    <a:lnTo>
                      <a:pt x="16" y="97"/>
                    </a:lnTo>
                    <a:lnTo>
                      <a:pt x="16" y="97"/>
                    </a:lnTo>
                    <a:lnTo>
                      <a:pt x="18" y="98"/>
                    </a:lnTo>
                    <a:lnTo>
                      <a:pt x="19" y="98"/>
                    </a:lnTo>
                    <a:lnTo>
                      <a:pt x="21" y="98"/>
                    </a:lnTo>
                    <a:lnTo>
                      <a:pt x="22" y="98"/>
                    </a:lnTo>
                    <a:lnTo>
                      <a:pt x="22" y="99"/>
                    </a:lnTo>
                    <a:lnTo>
                      <a:pt x="19" y="99"/>
                    </a:lnTo>
                    <a:lnTo>
                      <a:pt x="18" y="99"/>
                    </a:lnTo>
                    <a:lnTo>
                      <a:pt x="17" y="99"/>
                    </a:lnTo>
                    <a:lnTo>
                      <a:pt x="14" y="100"/>
                    </a:lnTo>
                    <a:lnTo>
                      <a:pt x="15" y="100"/>
                    </a:lnTo>
                    <a:lnTo>
                      <a:pt x="16" y="101"/>
                    </a:lnTo>
                    <a:lnTo>
                      <a:pt x="17" y="100"/>
                    </a:lnTo>
                    <a:lnTo>
                      <a:pt x="18" y="101"/>
                    </a:lnTo>
                    <a:lnTo>
                      <a:pt x="17" y="103"/>
                    </a:lnTo>
                    <a:lnTo>
                      <a:pt x="18" y="103"/>
                    </a:lnTo>
                    <a:lnTo>
                      <a:pt x="19" y="103"/>
                    </a:lnTo>
                    <a:lnTo>
                      <a:pt x="20" y="102"/>
                    </a:lnTo>
                    <a:lnTo>
                      <a:pt x="21" y="101"/>
                    </a:lnTo>
                    <a:lnTo>
                      <a:pt x="20" y="104"/>
                    </a:lnTo>
                    <a:lnTo>
                      <a:pt x="19" y="104"/>
                    </a:lnTo>
                    <a:lnTo>
                      <a:pt x="19" y="105"/>
                    </a:lnTo>
                    <a:lnTo>
                      <a:pt x="21" y="105"/>
                    </a:lnTo>
                    <a:lnTo>
                      <a:pt x="22" y="104"/>
                    </a:lnTo>
                    <a:lnTo>
                      <a:pt x="23" y="103"/>
                    </a:lnTo>
                    <a:lnTo>
                      <a:pt x="25" y="103"/>
                    </a:lnTo>
                    <a:lnTo>
                      <a:pt x="25" y="101"/>
                    </a:lnTo>
                    <a:lnTo>
                      <a:pt x="26" y="100"/>
                    </a:lnTo>
                    <a:lnTo>
                      <a:pt x="26" y="101"/>
                    </a:lnTo>
                    <a:lnTo>
                      <a:pt x="26" y="101"/>
                    </a:lnTo>
                    <a:lnTo>
                      <a:pt x="25" y="104"/>
                    </a:lnTo>
                    <a:lnTo>
                      <a:pt x="23" y="104"/>
                    </a:lnTo>
                    <a:lnTo>
                      <a:pt x="23" y="104"/>
                    </a:lnTo>
                    <a:lnTo>
                      <a:pt x="22" y="105"/>
                    </a:lnTo>
                    <a:lnTo>
                      <a:pt x="21" y="106"/>
                    </a:lnTo>
                    <a:lnTo>
                      <a:pt x="20" y="108"/>
                    </a:lnTo>
                    <a:lnTo>
                      <a:pt x="21" y="108"/>
                    </a:lnTo>
                    <a:lnTo>
                      <a:pt x="23" y="107"/>
                    </a:lnTo>
                    <a:lnTo>
                      <a:pt x="24" y="105"/>
                    </a:lnTo>
                    <a:lnTo>
                      <a:pt x="26" y="105"/>
                    </a:lnTo>
                    <a:lnTo>
                      <a:pt x="28" y="105"/>
                    </a:lnTo>
                    <a:lnTo>
                      <a:pt x="31" y="107"/>
                    </a:lnTo>
                    <a:lnTo>
                      <a:pt x="33" y="107"/>
                    </a:lnTo>
                    <a:lnTo>
                      <a:pt x="33" y="107"/>
                    </a:lnTo>
                    <a:lnTo>
                      <a:pt x="35" y="107"/>
                    </a:lnTo>
                    <a:lnTo>
                      <a:pt x="35" y="107"/>
                    </a:lnTo>
                    <a:lnTo>
                      <a:pt x="36" y="108"/>
                    </a:lnTo>
                    <a:lnTo>
                      <a:pt x="36" y="108"/>
                    </a:lnTo>
                    <a:lnTo>
                      <a:pt x="37" y="108"/>
                    </a:lnTo>
                    <a:lnTo>
                      <a:pt x="40" y="109"/>
                    </a:lnTo>
                    <a:lnTo>
                      <a:pt x="41" y="107"/>
                    </a:lnTo>
                    <a:lnTo>
                      <a:pt x="42" y="109"/>
                    </a:lnTo>
                    <a:lnTo>
                      <a:pt x="42" y="108"/>
                    </a:lnTo>
                    <a:lnTo>
                      <a:pt x="43" y="106"/>
                    </a:lnTo>
                    <a:lnTo>
                      <a:pt x="46" y="105"/>
                    </a:lnTo>
                    <a:lnTo>
                      <a:pt x="47" y="105"/>
                    </a:lnTo>
                    <a:lnTo>
                      <a:pt x="49" y="105"/>
                    </a:lnTo>
                    <a:lnTo>
                      <a:pt x="52" y="106"/>
                    </a:lnTo>
                    <a:lnTo>
                      <a:pt x="53" y="106"/>
                    </a:lnTo>
                    <a:lnTo>
                      <a:pt x="54" y="105"/>
                    </a:lnTo>
                    <a:lnTo>
                      <a:pt x="53" y="105"/>
                    </a:lnTo>
                    <a:lnTo>
                      <a:pt x="53" y="102"/>
                    </a:lnTo>
                    <a:lnTo>
                      <a:pt x="54" y="102"/>
                    </a:lnTo>
                    <a:lnTo>
                      <a:pt x="55" y="100"/>
                    </a:lnTo>
                    <a:lnTo>
                      <a:pt x="56" y="99"/>
                    </a:lnTo>
                    <a:lnTo>
                      <a:pt x="56" y="97"/>
                    </a:lnTo>
                    <a:lnTo>
                      <a:pt x="56" y="96"/>
                    </a:lnTo>
                    <a:lnTo>
                      <a:pt x="57" y="97"/>
                    </a:lnTo>
                    <a:lnTo>
                      <a:pt x="57" y="97"/>
                    </a:lnTo>
                    <a:lnTo>
                      <a:pt x="58" y="99"/>
                    </a:lnTo>
                    <a:lnTo>
                      <a:pt x="58" y="99"/>
                    </a:lnTo>
                    <a:lnTo>
                      <a:pt x="58" y="100"/>
                    </a:lnTo>
                    <a:lnTo>
                      <a:pt x="57" y="101"/>
                    </a:lnTo>
                    <a:lnTo>
                      <a:pt x="56" y="102"/>
                    </a:lnTo>
                    <a:lnTo>
                      <a:pt x="56" y="103"/>
                    </a:lnTo>
                    <a:lnTo>
                      <a:pt x="59" y="105"/>
                    </a:lnTo>
                    <a:lnTo>
                      <a:pt x="60" y="102"/>
                    </a:lnTo>
                    <a:lnTo>
                      <a:pt x="61" y="102"/>
                    </a:lnTo>
                    <a:lnTo>
                      <a:pt x="62" y="101"/>
                    </a:lnTo>
                    <a:lnTo>
                      <a:pt x="62" y="103"/>
                    </a:lnTo>
                    <a:lnTo>
                      <a:pt x="62" y="104"/>
                    </a:lnTo>
                    <a:lnTo>
                      <a:pt x="63" y="103"/>
                    </a:lnTo>
                    <a:lnTo>
                      <a:pt x="62" y="101"/>
                    </a:lnTo>
                    <a:lnTo>
                      <a:pt x="63" y="101"/>
                    </a:lnTo>
                    <a:lnTo>
                      <a:pt x="65" y="100"/>
                    </a:lnTo>
                    <a:lnTo>
                      <a:pt x="64" y="98"/>
                    </a:lnTo>
                    <a:lnTo>
                      <a:pt x="65" y="98"/>
                    </a:lnTo>
                    <a:lnTo>
                      <a:pt x="66" y="97"/>
                    </a:lnTo>
                    <a:lnTo>
                      <a:pt x="67" y="97"/>
                    </a:lnTo>
                    <a:lnTo>
                      <a:pt x="68" y="97"/>
                    </a:lnTo>
                    <a:lnTo>
                      <a:pt x="69" y="96"/>
                    </a:lnTo>
                    <a:lnTo>
                      <a:pt x="70" y="96"/>
                    </a:lnTo>
                    <a:lnTo>
                      <a:pt x="71" y="96"/>
                    </a:lnTo>
                    <a:lnTo>
                      <a:pt x="72" y="96"/>
                    </a:lnTo>
                    <a:lnTo>
                      <a:pt x="73" y="95"/>
                    </a:lnTo>
                    <a:lnTo>
                      <a:pt x="73" y="94"/>
                    </a:lnTo>
                    <a:lnTo>
                      <a:pt x="74" y="93"/>
                    </a:lnTo>
                    <a:lnTo>
                      <a:pt x="75" y="93"/>
                    </a:lnTo>
                    <a:lnTo>
                      <a:pt x="75" y="92"/>
                    </a:lnTo>
                    <a:lnTo>
                      <a:pt x="76" y="91"/>
                    </a:lnTo>
                    <a:lnTo>
                      <a:pt x="77" y="91"/>
                    </a:lnTo>
                    <a:lnTo>
                      <a:pt x="79" y="89"/>
                    </a:lnTo>
                    <a:lnTo>
                      <a:pt x="81" y="89"/>
                    </a:lnTo>
                    <a:lnTo>
                      <a:pt x="80" y="88"/>
                    </a:lnTo>
                    <a:lnTo>
                      <a:pt x="80" y="87"/>
                    </a:lnTo>
                    <a:lnTo>
                      <a:pt x="80" y="85"/>
                    </a:lnTo>
                    <a:lnTo>
                      <a:pt x="81" y="84"/>
                    </a:lnTo>
                    <a:lnTo>
                      <a:pt x="83" y="84"/>
                    </a:lnTo>
                    <a:lnTo>
                      <a:pt x="84" y="83"/>
                    </a:lnTo>
                    <a:lnTo>
                      <a:pt x="85" y="82"/>
                    </a:lnTo>
                    <a:lnTo>
                      <a:pt x="87" y="81"/>
                    </a:lnTo>
                    <a:lnTo>
                      <a:pt x="87" y="80"/>
                    </a:lnTo>
                    <a:lnTo>
                      <a:pt x="88" y="79"/>
                    </a:lnTo>
                    <a:lnTo>
                      <a:pt x="89" y="78"/>
                    </a:lnTo>
                    <a:lnTo>
                      <a:pt x="90" y="76"/>
                    </a:lnTo>
                    <a:lnTo>
                      <a:pt x="89" y="74"/>
                    </a:lnTo>
                    <a:lnTo>
                      <a:pt x="91" y="75"/>
                    </a:lnTo>
                    <a:lnTo>
                      <a:pt x="92" y="75"/>
                    </a:lnTo>
                    <a:lnTo>
                      <a:pt x="94" y="73"/>
                    </a:lnTo>
                    <a:lnTo>
                      <a:pt x="97" y="72"/>
                    </a:lnTo>
                    <a:lnTo>
                      <a:pt x="97" y="72"/>
                    </a:lnTo>
                    <a:lnTo>
                      <a:pt x="99" y="71"/>
                    </a:lnTo>
                    <a:lnTo>
                      <a:pt x="98" y="70"/>
                    </a:lnTo>
                    <a:lnTo>
                      <a:pt x="100" y="69"/>
                    </a:lnTo>
                    <a:lnTo>
                      <a:pt x="100" y="68"/>
                    </a:lnTo>
                    <a:lnTo>
                      <a:pt x="98" y="68"/>
                    </a:lnTo>
                    <a:lnTo>
                      <a:pt x="96" y="68"/>
                    </a:lnTo>
                    <a:lnTo>
                      <a:pt x="97" y="68"/>
                    </a:lnTo>
                    <a:lnTo>
                      <a:pt x="94" y="67"/>
                    </a:lnTo>
                    <a:lnTo>
                      <a:pt x="95" y="66"/>
                    </a:lnTo>
                    <a:lnTo>
                      <a:pt x="95" y="66"/>
                    </a:lnTo>
                    <a:lnTo>
                      <a:pt x="98" y="66"/>
                    </a:lnTo>
                    <a:lnTo>
                      <a:pt x="101" y="67"/>
                    </a:lnTo>
                    <a:lnTo>
                      <a:pt x="103" y="66"/>
                    </a:lnTo>
                    <a:lnTo>
                      <a:pt x="104" y="65"/>
                    </a:lnTo>
                    <a:lnTo>
                      <a:pt x="103" y="65"/>
                    </a:lnTo>
                    <a:close/>
                    <a:moveTo>
                      <a:pt x="8" y="93"/>
                    </a:moveTo>
                    <a:lnTo>
                      <a:pt x="8" y="91"/>
                    </a:lnTo>
                    <a:lnTo>
                      <a:pt x="8" y="90"/>
                    </a:lnTo>
                    <a:lnTo>
                      <a:pt x="5" y="89"/>
                    </a:lnTo>
                    <a:lnTo>
                      <a:pt x="5" y="90"/>
                    </a:lnTo>
                    <a:lnTo>
                      <a:pt x="5" y="91"/>
                    </a:lnTo>
                    <a:lnTo>
                      <a:pt x="6" y="91"/>
                    </a:lnTo>
                    <a:lnTo>
                      <a:pt x="7" y="91"/>
                    </a:lnTo>
                    <a:lnTo>
                      <a:pt x="7" y="92"/>
                    </a:lnTo>
                    <a:lnTo>
                      <a:pt x="8" y="93"/>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0" name="Freeform 11">
                <a:extLst>
                  <a:ext uri="{FF2B5EF4-FFF2-40B4-BE49-F238E27FC236}">
                    <a16:creationId xmlns:a16="http://schemas.microsoft.com/office/drawing/2014/main" id="{EB2E7DBF-EB74-6B8F-97C9-F49E99A2E4B6}"/>
                  </a:ext>
                </a:extLst>
              </p:cNvPr>
              <p:cNvSpPr>
                <a:spLocks noEditPoints="1"/>
              </p:cNvSpPr>
              <p:nvPr/>
            </p:nvSpPr>
            <p:spPr bwMode="auto">
              <a:xfrm>
                <a:off x="0" y="742"/>
                <a:ext cx="80" cy="100"/>
              </a:xfrm>
              <a:custGeom>
                <a:avLst/>
                <a:gdLst>
                  <a:gd name="T0" fmla="*/ 29 w 80"/>
                  <a:gd name="T1" fmla="*/ 86 h 100"/>
                  <a:gd name="T2" fmla="*/ 16 w 80"/>
                  <a:gd name="T3" fmla="*/ 45 h 100"/>
                  <a:gd name="T4" fmla="*/ 23 w 80"/>
                  <a:gd name="T5" fmla="*/ 40 h 100"/>
                  <a:gd name="T6" fmla="*/ 29 w 80"/>
                  <a:gd name="T7" fmla="*/ 39 h 100"/>
                  <a:gd name="T8" fmla="*/ 19 w 80"/>
                  <a:gd name="T9" fmla="*/ 35 h 100"/>
                  <a:gd name="T10" fmla="*/ 40 w 80"/>
                  <a:gd name="T11" fmla="*/ 33 h 100"/>
                  <a:gd name="T12" fmla="*/ 2 w 80"/>
                  <a:gd name="T13" fmla="*/ 26 h 100"/>
                  <a:gd name="T14" fmla="*/ 9 w 80"/>
                  <a:gd name="T15" fmla="*/ 37 h 100"/>
                  <a:gd name="T16" fmla="*/ 14 w 80"/>
                  <a:gd name="T17" fmla="*/ 29 h 100"/>
                  <a:gd name="T18" fmla="*/ 73 w 80"/>
                  <a:gd name="T19" fmla="*/ 6 h 100"/>
                  <a:gd name="T20" fmla="*/ 72 w 80"/>
                  <a:gd name="T21" fmla="*/ 25 h 100"/>
                  <a:gd name="T22" fmla="*/ 64 w 80"/>
                  <a:gd name="T23" fmla="*/ 43 h 100"/>
                  <a:gd name="T24" fmla="*/ 54 w 80"/>
                  <a:gd name="T25" fmla="*/ 62 h 100"/>
                  <a:gd name="T26" fmla="*/ 48 w 80"/>
                  <a:gd name="T27" fmla="*/ 79 h 100"/>
                  <a:gd name="T28" fmla="*/ 50 w 80"/>
                  <a:gd name="T29" fmla="*/ 86 h 100"/>
                  <a:gd name="T30" fmla="*/ 48 w 80"/>
                  <a:gd name="T31" fmla="*/ 97 h 100"/>
                  <a:gd name="T32" fmla="*/ 39 w 80"/>
                  <a:gd name="T33" fmla="*/ 97 h 100"/>
                  <a:gd name="T34" fmla="*/ 30 w 80"/>
                  <a:gd name="T35" fmla="*/ 86 h 100"/>
                  <a:gd name="T36" fmla="*/ 23 w 80"/>
                  <a:gd name="T37" fmla="*/ 83 h 100"/>
                  <a:gd name="T38" fmla="*/ 17 w 80"/>
                  <a:gd name="T39" fmla="*/ 71 h 100"/>
                  <a:gd name="T40" fmla="*/ 19 w 80"/>
                  <a:gd name="T41" fmla="*/ 57 h 100"/>
                  <a:gd name="T42" fmla="*/ 22 w 80"/>
                  <a:gd name="T43" fmla="*/ 54 h 100"/>
                  <a:gd name="T44" fmla="*/ 23 w 80"/>
                  <a:gd name="T45" fmla="*/ 48 h 100"/>
                  <a:gd name="T46" fmla="*/ 26 w 80"/>
                  <a:gd name="T47" fmla="*/ 54 h 100"/>
                  <a:gd name="T48" fmla="*/ 33 w 80"/>
                  <a:gd name="T49" fmla="*/ 55 h 100"/>
                  <a:gd name="T50" fmla="*/ 41 w 80"/>
                  <a:gd name="T51" fmla="*/ 63 h 100"/>
                  <a:gd name="T52" fmla="*/ 39 w 80"/>
                  <a:gd name="T53" fmla="*/ 56 h 100"/>
                  <a:gd name="T54" fmla="*/ 51 w 80"/>
                  <a:gd name="T55" fmla="*/ 52 h 100"/>
                  <a:gd name="T56" fmla="*/ 42 w 80"/>
                  <a:gd name="T57" fmla="*/ 53 h 100"/>
                  <a:gd name="T58" fmla="*/ 37 w 80"/>
                  <a:gd name="T59" fmla="*/ 52 h 100"/>
                  <a:gd name="T60" fmla="*/ 32 w 80"/>
                  <a:gd name="T61" fmla="*/ 46 h 100"/>
                  <a:gd name="T62" fmla="*/ 38 w 80"/>
                  <a:gd name="T63" fmla="*/ 42 h 100"/>
                  <a:gd name="T64" fmla="*/ 42 w 80"/>
                  <a:gd name="T65" fmla="*/ 37 h 100"/>
                  <a:gd name="T66" fmla="*/ 53 w 80"/>
                  <a:gd name="T67" fmla="*/ 34 h 100"/>
                  <a:gd name="T68" fmla="*/ 47 w 80"/>
                  <a:gd name="T69" fmla="*/ 34 h 100"/>
                  <a:gd name="T70" fmla="*/ 43 w 80"/>
                  <a:gd name="T71" fmla="*/ 32 h 100"/>
                  <a:gd name="T72" fmla="*/ 46 w 80"/>
                  <a:gd name="T73" fmla="*/ 31 h 100"/>
                  <a:gd name="T74" fmla="*/ 40 w 80"/>
                  <a:gd name="T75" fmla="*/ 30 h 100"/>
                  <a:gd name="T76" fmla="*/ 46 w 80"/>
                  <a:gd name="T77" fmla="*/ 24 h 100"/>
                  <a:gd name="T78" fmla="*/ 48 w 80"/>
                  <a:gd name="T79" fmla="*/ 20 h 100"/>
                  <a:gd name="T80" fmla="*/ 50 w 80"/>
                  <a:gd name="T81" fmla="*/ 17 h 100"/>
                  <a:gd name="T82" fmla="*/ 49 w 80"/>
                  <a:gd name="T83" fmla="*/ 16 h 100"/>
                  <a:gd name="T84" fmla="*/ 44 w 80"/>
                  <a:gd name="T85" fmla="*/ 24 h 100"/>
                  <a:gd name="T86" fmla="*/ 36 w 80"/>
                  <a:gd name="T87" fmla="*/ 23 h 100"/>
                  <a:gd name="T88" fmla="*/ 36 w 80"/>
                  <a:gd name="T89" fmla="*/ 20 h 100"/>
                  <a:gd name="T90" fmla="*/ 34 w 80"/>
                  <a:gd name="T91" fmla="*/ 18 h 100"/>
                  <a:gd name="T92" fmla="*/ 29 w 80"/>
                  <a:gd name="T93" fmla="*/ 23 h 100"/>
                  <a:gd name="T94" fmla="*/ 32 w 80"/>
                  <a:gd name="T95" fmla="*/ 29 h 100"/>
                  <a:gd name="T96" fmla="*/ 27 w 80"/>
                  <a:gd name="T97" fmla="*/ 28 h 100"/>
                  <a:gd name="T98" fmla="*/ 25 w 80"/>
                  <a:gd name="T99" fmla="*/ 18 h 100"/>
                  <a:gd name="T100" fmla="*/ 25 w 80"/>
                  <a:gd name="T101" fmla="*/ 25 h 100"/>
                  <a:gd name="T102" fmla="*/ 20 w 80"/>
                  <a:gd name="T103" fmla="*/ 29 h 100"/>
                  <a:gd name="T104" fmla="*/ 17 w 80"/>
                  <a:gd name="T105" fmla="*/ 24 h 100"/>
                  <a:gd name="T106" fmla="*/ 15 w 80"/>
                  <a:gd name="T107" fmla="*/ 22 h 100"/>
                  <a:gd name="T108" fmla="*/ 19 w 80"/>
                  <a:gd name="T109" fmla="*/ 17 h 100"/>
                  <a:gd name="T110" fmla="*/ 26 w 80"/>
                  <a:gd name="T111" fmla="*/ 10 h 100"/>
                  <a:gd name="T112" fmla="*/ 32 w 80"/>
                  <a:gd name="T113" fmla="*/ 11 h 100"/>
                  <a:gd name="T114" fmla="*/ 35 w 80"/>
                  <a:gd name="T115" fmla="*/ 9 h 100"/>
                  <a:gd name="T116" fmla="*/ 45 w 80"/>
                  <a:gd name="T117" fmla="*/ 14 h 100"/>
                  <a:gd name="T118" fmla="*/ 59 w 80"/>
                  <a:gd name="T11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100">
                    <a:moveTo>
                      <a:pt x="29" y="86"/>
                    </a:moveTo>
                    <a:lnTo>
                      <a:pt x="29" y="89"/>
                    </a:lnTo>
                    <a:lnTo>
                      <a:pt x="28" y="89"/>
                    </a:lnTo>
                    <a:lnTo>
                      <a:pt x="27" y="87"/>
                    </a:lnTo>
                    <a:lnTo>
                      <a:pt x="26" y="87"/>
                    </a:lnTo>
                    <a:lnTo>
                      <a:pt x="26" y="87"/>
                    </a:lnTo>
                    <a:lnTo>
                      <a:pt x="26" y="86"/>
                    </a:lnTo>
                    <a:lnTo>
                      <a:pt x="29" y="86"/>
                    </a:lnTo>
                    <a:close/>
                    <a:moveTo>
                      <a:pt x="16" y="45"/>
                    </a:moveTo>
                    <a:lnTo>
                      <a:pt x="16" y="45"/>
                    </a:lnTo>
                    <a:lnTo>
                      <a:pt x="16" y="45"/>
                    </a:lnTo>
                    <a:lnTo>
                      <a:pt x="15" y="45"/>
                    </a:lnTo>
                    <a:lnTo>
                      <a:pt x="16" y="44"/>
                    </a:lnTo>
                    <a:lnTo>
                      <a:pt x="16" y="44"/>
                    </a:lnTo>
                    <a:lnTo>
                      <a:pt x="16" y="44"/>
                    </a:lnTo>
                    <a:lnTo>
                      <a:pt x="16" y="45"/>
                    </a:lnTo>
                    <a:lnTo>
                      <a:pt x="16" y="45"/>
                    </a:lnTo>
                    <a:close/>
                    <a:moveTo>
                      <a:pt x="29" y="46"/>
                    </a:moveTo>
                    <a:lnTo>
                      <a:pt x="27" y="46"/>
                    </a:lnTo>
                    <a:lnTo>
                      <a:pt x="25" y="45"/>
                    </a:lnTo>
                    <a:lnTo>
                      <a:pt x="22" y="42"/>
                    </a:lnTo>
                    <a:lnTo>
                      <a:pt x="22" y="41"/>
                    </a:lnTo>
                    <a:lnTo>
                      <a:pt x="23" y="40"/>
                    </a:lnTo>
                    <a:lnTo>
                      <a:pt x="23" y="40"/>
                    </a:lnTo>
                    <a:lnTo>
                      <a:pt x="23" y="41"/>
                    </a:lnTo>
                    <a:lnTo>
                      <a:pt x="28" y="43"/>
                    </a:lnTo>
                    <a:lnTo>
                      <a:pt x="29" y="43"/>
                    </a:lnTo>
                    <a:lnTo>
                      <a:pt x="29" y="46"/>
                    </a:lnTo>
                    <a:close/>
                    <a:moveTo>
                      <a:pt x="33" y="39"/>
                    </a:moveTo>
                    <a:lnTo>
                      <a:pt x="31" y="41"/>
                    </a:lnTo>
                    <a:lnTo>
                      <a:pt x="30" y="41"/>
                    </a:lnTo>
                    <a:lnTo>
                      <a:pt x="29" y="39"/>
                    </a:lnTo>
                    <a:lnTo>
                      <a:pt x="32" y="38"/>
                    </a:lnTo>
                    <a:lnTo>
                      <a:pt x="33" y="39"/>
                    </a:lnTo>
                    <a:close/>
                    <a:moveTo>
                      <a:pt x="18" y="38"/>
                    </a:moveTo>
                    <a:lnTo>
                      <a:pt x="18" y="38"/>
                    </a:lnTo>
                    <a:lnTo>
                      <a:pt x="17" y="37"/>
                    </a:lnTo>
                    <a:lnTo>
                      <a:pt x="16" y="36"/>
                    </a:lnTo>
                    <a:lnTo>
                      <a:pt x="17" y="33"/>
                    </a:lnTo>
                    <a:lnTo>
                      <a:pt x="19" y="35"/>
                    </a:lnTo>
                    <a:lnTo>
                      <a:pt x="19" y="35"/>
                    </a:lnTo>
                    <a:lnTo>
                      <a:pt x="19" y="37"/>
                    </a:lnTo>
                    <a:lnTo>
                      <a:pt x="18" y="38"/>
                    </a:lnTo>
                    <a:close/>
                    <a:moveTo>
                      <a:pt x="36" y="36"/>
                    </a:moveTo>
                    <a:lnTo>
                      <a:pt x="35" y="33"/>
                    </a:lnTo>
                    <a:lnTo>
                      <a:pt x="37" y="33"/>
                    </a:lnTo>
                    <a:lnTo>
                      <a:pt x="40" y="33"/>
                    </a:lnTo>
                    <a:lnTo>
                      <a:pt x="40" y="33"/>
                    </a:lnTo>
                    <a:lnTo>
                      <a:pt x="40" y="35"/>
                    </a:lnTo>
                    <a:lnTo>
                      <a:pt x="37" y="36"/>
                    </a:lnTo>
                    <a:lnTo>
                      <a:pt x="36" y="36"/>
                    </a:lnTo>
                    <a:close/>
                    <a:moveTo>
                      <a:pt x="2" y="28"/>
                    </a:moveTo>
                    <a:lnTo>
                      <a:pt x="0" y="28"/>
                    </a:lnTo>
                    <a:lnTo>
                      <a:pt x="0" y="26"/>
                    </a:lnTo>
                    <a:lnTo>
                      <a:pt x="1" y="25"/>
                    </a:lnTo>
                    <a:lnTo>
                      <a:pt x="2" y="26"/>
                    </a:lnTo>
                    <a:lnTo>
                      <a:pt x="2" y="27"/>
                    </a:lnTo>
                    <a:lnTo>
                      <a:pt x="2" y="28"/>
                    </a:lnTo>
                    <a:close/>
                    <a:moveTo>
                      <a:pt x="12" y="39"/>
                    </a:moveTo>
                    <a:lnTo>
                      <a:pt x="11" y="39"/>
                    </a:lnTo>
                    <a:lnTo>
                      <a:pt x="10" y="38"/>
                    </a:lnTo>
                    <a:lnTo>
                      <a:pt x="9" y="38"/>
                    </a:lnTo>
                    <a:lnTo>
                      <a:pt x="9" y="37"/>
                    </a:lnTo>
                    <a:lnTo>
                      <a:pt x="9" y="37"/>
                    </a:lnTo>
                    <a:lnTo>
                      <a:pt x="9" y="36"/>
                    </a:lnTo>
                    <a:lnTo>
                      <a:pt x="9" y="34"/>
                    </a:lnTo>
                    <a:lnTo>
                      <a:pt x="11" y="29"/>
                    </a:lnTo>
                    <a:lnTo>
                      <a:pt x="12" y="24"/>
                    </a:lnTo>
                    <a:lnTo>
                      <a:pt x="13" y="22"/>
                    </a:lnTo>
                    <a:lnTo>
                      <a:pt x="14" y="22"/>
                    </a:lnTo>
                    <a:lnTo>
                      <a:pt x="15" y="24"/>
                    </a:lnTo>
                    <a:lnTo>
                      <a:pt x="14" y="29"/>
                    </a:lnTo>
                    <a:lnTo>
                      <a:pt x="15" y="31"/>
                    </a:lnTo>
                    <a:lnTo>
                      <a:pt x="14" y="37"/>
                    </a:lnTo>
                    <a:lnTo>
                      <a:pt x="13" y="38"/>
                    </a:lnTo>
                    <a:lnTo>
                      <a:pt x="12" y="39"/>
                    </a:lnTo>
                    <a:close/>
                    <a:moveTo>
                      <a:pt x="65" y="10"/>
                    </a:moveTo>
                    <a:lnTo>
                      <a:pt x="66" y="10"/>
                    </a:lnTo>
                    <a:lnTo>
                      <a:pt x="66" y="9"/>
                    </a:lnTo>
                    <a:lnTo>
                      <a:pt x="73" y="6"/>
                    </a:lnTo>
                    <a:lnTo>
                      <a:pt x="77" y="6"/>
                    </a:lnTo>
                    <a:lnTo>
                      <a:pt x="77" y="11"/>
                    </a:lnTo>
                    <a:lnTo>
                      <a:pt x="80" y="13"/>
                    </a:lnTo>
                    <a:lnTo>
                      <a:pt x="76" y="14"/>
                    </a:lnTo>
                    <a:lnTo>
                      <a:pt x="74" y="18"/>
                    </a:lnTo>
                    <a:lnTo>
                      <a:pt x="72" y="17"/>
                    </a:lnTo>
                    <a:lnTo>
                      <a:pt x="71" y="22"/>
                    </a:lnTo>
                    <a:lnTo>
                      <a:pt x="72" y="25"/>
                    </a:lnTo>
                    <a:lnTo>
                      <a:pt x="70" y="27"/>
                    </a:lnTo>
                    <a:lnTo>
                      <a:pt x="67" y="28"/>
                    </a:lnTo>
                    <a:lnTo>
                      <a:pt x="68" y="28"/>
                    </a:lnTo>
                    <a:lnTo>
                      <a:pt x="69" y="30"/>
                    </a:lnTo>
                    <a:lnTo>
                      <a:pt x="67" y="30"/>
                    </a:lnTo>
                    <a:lnTo>
                      <a:pt x="66" y="31"/>
                    </a:lnTo>
                    <a:lnTo>
                      <a:pt x="64" y="37"/>
                    </a:lnTo>
                    <a:lnTo>
                      <a:pt x="64" y="43"/>
                    </a:lnTo>
                    <a:lnTo>
                      <a:pt x="67" y="44"/>
                    </a:lnTo>
                    <a:lnTo>
                      <a:pt x="65" y="46"/>
                    </a:lnTo>
                    <a:lnTo>
                      <a:pt x="66" y="48"/>
                    </a:lnTo>
                    <a:lnTo>
                      <a:pt x="57" y="55"/>
                    </a:lnTo>
                    <a:lnTo>
                      <a:pt x="55" y="58"/>
                    </a:lnTo>
                    <a:lnTo>
                      <a:pt x="53" y="60"/>
                    </a:lnTo>
                    <a:lnTo>
                      <a:pt x="53" y="61"/>
                    </a:lnTo>
                    <a:lnTo>
                      <a:pt x="54" y="62"/>
                    </a:lnTo>
                    <a:lnTo>
                      <a:pt x="50" y="69"/>
                    </a:lnTo>
                    <a:lnTo>
                      <a:pt x="52" y="69"/>
                    </a:lnTo>
                    <a:lnTo>
                      <a:pt x="53" y="74"/>
                    </a:lnTo>
                    <a:lnTo>
                      <a:pt x="48" y="75"/>
                    </a:lnTo>
                    <a:lnTo>
                      <a:pt x="46" y="76"/>
                    </a:lnTo>
                    <a:lnTo>
                      <a:pt x="47" y="77"/>
                    </a:lnTo>
                    <a:lnTo>
                      <a:pt x="48" y="78"/>
                    </a:lnTo>
                    <a:lnTo>
                      <a:pt x="48" y="79"/>
                    </a:lnTo>
                    <a:lnTo>
                      <a:pt x="49" y="78"/>
                    </a:lnTo>
                    <a:lnTo>
                      <a:pt x="51" y="79"/>
                    </a:lnTo>
                    <a:lnTo>
                      <a:pt x="51" y="78"/>
                    </a:lnTo>
                    <a:lnTo>
                      <a:pt x="52" y="78"/>
                    </a:lnTo>
                    <a:lnTo>
                      <a:pt x="51" y="80"/>
                    </a:lnTo>
                    <a:lnTo>
                      <a:pt x="51" y="80"/>
                    </a:lnTo>
                    <a:lnTo>
                      <a:pt x="51" y="82"/>
                    </a:lnTo>
                    <a:lnTo>
                      <a:pt x="50" y="86"/>
                    </a:lnTo>
                    <a:lnTo>
                      <a:pt x="51" y="88"/>
                    </a:lnTo>
                    <a:lnTo>
                      <a:pt x="51" y="89"/>
                    </a:lnTo>
                    <a:lnTo>
                      <a:pt x="51" y="90"/>
                    </a:lnTo>
                    <a:lnTo>
                      <a:pt x="50" y="91"/>
                    </a:lnTo>
                    <a:lnTo>
                      <a:pt x="50" y="91"/>
                    </a:lnTo>
                    <a:lnTo>
                      <a:pt x="50" y="92"/>
                    </a:lnTo>
                    <a:lnTo>
                      <a:pt x="50" y="94"/>
                    </a:lnTo>
                    <a:lnTo>
                      <a:pt x="48" y="97"/>
                    </a:lnTo>
                    <a:lnTo>
                      <a:pt x="46" y="98"/>
                    </a:lnTo>
                    <a:lnTo>
                      <a:pt x="45" y="99"/>
                    </a:lnTo>
                    <a:lnTo>
                      <a:pt x="44" y="99"/>
                    </a:lnTo>
                    <a:lnTo>
                      <a:pt x="43" y="99"/>
                    </a:lnTo>
                    <a:lnTo>
                      <a:pt x="41" y="100"/>
                    </a:lnTo>
                    <a:lnTo>
                      <a:pt x="41" y="99"/>
                    </a:lnTo>
                    <a:lnTo>
                      <a:pt x="40" y="98"/>
                    </a:lnTo>
                    <a:lnTo>
                      <a:pt x="39" y="97"/>
                    </a:lnTo>
                    <a:lnTo>
                      <a:pt x="36" y="95"/>
                    </a:lnTo>
                    <a:lnTo>
                      <a:pt x="35" y="94"/>
                    </a:lnTo>
                    <a:lnTo>
                      <a:pt x="33" y="93"/>
                    </a:lnTo>
                    <a:lnTo>
                      <a:pt x="31" y="92"/>
                    </a:lnTo>
                    <a:lnTo>
                      <a:pt x="31" y="91"/>
                    </a:lnTo>
                    <a:lnTo>
                      <a:pt x="30" y="89"/>
                    </a:lnTo>
                    <a:lnTo>
                      <a:pt x="30" y="86"/>
                    </a:lnTo>
                    <a:lnTo>
                      <a:pt x="30" y="86"/>
                    </a:lnTo>
                    <a:lnTo>
                      <a:pt x="30" y="85"/>
                    </a:lnTo>
                    <a:lnTo>
                      <a:pt x="29" y="85"/>
                    </a:lnTo>
                    <a:lnTo>
                      <a:pt x="28" y="85"/>
                    </a:lnTo>
                    <a:lnTo>
                      <a:pt x="27" y="85"/>
                    </a:lnTo>
                    <a:lnTo>
                      <a:pt x="26" y="85"/>
                    </a:lnTo>
                    <a:lnTo>
                      <a:pt x="25" y="84"/>
                    </a:lnTo>
                    <a:lnTo>
                      <a:pt x="24" y="84"/>
                    </a:lnTo>
                    <a:lnTo>
                      <a:pt x="23" y="83"/>
                    </a:lnTo>
                    <a:lnTo>
                      <a:pt x="24" y="81"/>
                    </a:lnTo>
                    <a:lnTo>
                      <a:pt x="22" y="80"/>
                    </a:lnTo>
                    <a:lnTo>
                      <a:pt x="20" y="79"/>
                    </a:lnTo>
                    <a:lnTo>
                      <a:pt x="19" y="79"/>
                    </a:lnTo>
                    <a:lnTo>
                      <a:pt x="19" y="78"/>
                    </a:lnTo>
                    <a:lnTo>
                      <a:pt x="18" y="76"/>
                    </a:lnTo>
                    <a:lnTo>
                      <a:pt x="18" y="74"/>
                    </a:lnTo>
                    <a:lnTo>
                      <a:pt x="17" y="71"/>
                    </a:lnTo>
                    <a:lnTo>
                      <a:pt x="16" y="70"/>
                    </a:lnTo>
                    <a:lnTo>
                      <a:pt x="16" y="69"/>
                    </a:lnTo>
                    <a:lnTo>
                      <a:pt x="16" y="67"/>
                    </a:lnTo>
                    <a:lnTo>
                      <a:pt x="16" y="65"/>
                    </a:lnTo>
                    <a:lnTo>
                      <a:pt x="18" y="62"/>
                    </a:lnTo>
                    <a:lnTo>
                      <a:pt x="18" y="60"/>
                    </a:lnTo>
                    <a:lnTo>
                      <a:pt x="18" y="60"/>
                    </a:lnTo>
                    <a:lnTo>
                      <a:pt x="19" y="57"/>
                    </a:lnTo>
                    <a:lnTo>
                      <a:pt x="20" y="56"/>
                    </a:lnTo>
                    <a:lnTo>
                      <a:pt x="20" y="54"/>
                    </a:lnTo>
                    <a:lnTo>
                      <a:pt x="20" y="53"/>
                    </a:lnTo>
                    <a:lnTo>
                      <a:pt x="20" y="53"/>
                    </a:lnTo>
                    <a:lnTo>
                      <a:pt x="22" y="55"/>
                    </a:lnTo>
                    <a:lnTo>
                      <a:pt x="23" y="54"/>
                    </a:lnTo>
                    <a:lnTo>
                      <a:pt x="23" y="54"/>
                    </a:lnTo>
                    <a:lnTo>
                      <a:pt x="22" y="54"/>
                    </a:lnTo>
                    <a:lnTo>
                      <a:pt x="22" y="53"/>
                    </a:lnTo>
                    <a:lnTo>
                      <a:pt x="21" y="52"/>
                    </a:lnTo>
                    <a:lnTo>
                      <a:pt x="21" y="52"/>
                    </a:lnTo>
                    <a:lnTo>
                      <a:pt x="21" y="51"/>
                    </a:lnTo>
                    <a:lnTo>
                      <a:pt x="21" y="50"/>
                    </a:lnTo>
                    <a:lnTo>
                      <a:pt x="21" y="47"/>
                    </a:lnTo>
                    <a:lnTo>
                      <a:pt x="22" y="48"/>
                    </a:lnTo>
                    <a:lnTo>
                      <a:pt x="23" y="48"/>
                    </a:lnTo>
                    <a:lnTo>
                      <a:pt x="23" y="48"/>
                    </a:lnTo>
                    <a:lnTo>
                      <a:pt x="24" y="49"/>
                    </a:lnTo>
                    <a:lnTo>
                      <a:pt x="24" y="50"/>
                    </a:lnTo>
                    <a:lnTo>
                      <a:pt x="25" y="52"/>
                    </a:lnTo>
                    <a:lnTo>
                      <a:pt x="26" y="52"/>
                    </a:lnTo>
                    <a:lnTo>
                      <a:pt x="26" y="52"/>
                    </a:lnTo>
                    <a:lnTo>
                      <a:pt x="26" y="53"/>
                    </a:lnTo>
                    <a:lnTo>
                      <a:pt x="26" y="54"/>
                    </a:lnTo>
                    <a:lnTo>
                      <a:pt x="25" y="57"/>
                    </a:lnTo>
                    <a:lnTo>
                      <a:pt x="26" y="58"/>
                    </a:lnTo>
                    <a:lnTo>
                      <a:pt x="27" y="55"/>
                    </a:lnTo>
                    <a:lnTo>
                      <a:pt x="29" y="55"/>
                    </a:lnTo>
                    <a:lnTo>
                      <a:pt x="30" y="54"/>
                    </a:lnTo>
                    <a:lnTo>
                      <a:pt x="30" y="54"/>
                    </a:lnTo>
                    <a:lnTo>
                      <a:pt x="32" y="54"/>
                    </a:lnTo>
                    <a:lnTo>
                      <a:pt x="33" y="55"/>
                    </a:lnTo>
                    <a:lnTo>
                      <a:pt x="33" y="55"/>
                    </a:lnTo>
                    <a:lnTo>
                      <a:pt x="34" y="56"/>
                    </a:lnTo>
                    <a:lnTo>
                      <a:pt x="35" y="58"/>
                    </a:lnTo>
                    <a:lnTo>
                      <a:pt x="36" y="59"/>
                    </a:lnTo>
                    <a:lnTo>
                      <a:pt x="37" y="61"/>
                    </a:lnTo>
                    <a:lnTo>
                      <a:pt x="37" y="62"/>
                    </a:lnTo>
                    <a:lnTo>
                      <a:pt x="40" y="63"/>
                    </a:lnTo>
                    <a:lnTo>
                      <a:pt x="41" y="63"/>
                    </a:lnTo>
                    <a:lnTo>
                      <a:pt x="42" y="63"/>
                    </a:lnTo>
                    <a:lnTo>
                      <a:pt x="42" y="62"/>
                    </a:lnTo>
                    <a:lnTo>
                      <a:pt x="41" y="62"/>
                    </a:lnTo>
                    <a:lnTo>
                      <a:pt x="40" y="62"/>
                    </a:lnTo>
                    <a:lnTo>
                      <a:pt x="40" y="62"/>
                    </a:lnTo>
                    <a:lnTo>
                      <a:pt x="38" y="60"/>
                    </a:lnTo>
                    <a:lnTo>
                      <a:pt x="37" y="59"/>
                    </a:lnTo>
                    <a:lnTo>
                      <a:pt x="39" y="56"/>
                    </a:lnTo>
                    <a:lnTo>
                      <a:pt x="40" y="55"/>
                    </a:lnTo>
                    <a:lnTo>
                      <a:pt x="43" y="54"/>
                    </a:lnTo>
                    <a:lnTo>
                      <a:pt x="44" y="54"/>
                    </a:lnTo>
                    <a:lnTo>
                      <a:pt x="44" y="53"/>
                    </a:lnTo>
                    <a:lnTo>
                      <a:pt x="46" y="53"/>
                    </a:lnTo>
                    <a:lnTo>
                      <a:pt x="49" y="53"/>
                    </a:lnTo>
                    <a:lnTo>
                      <a:pt x="50" y="52"/>
                    </a:lnTo>
                    <a:lnTo>
                      <a:pt x="51" y="52"/>
                    </a:lnTo>
                    <a:lnTo>
                      <a:pt x="53" y="52"/>
                    </a:lnTo>
                    <a:lnTo>
                      <a:pt x="52" y="51"/>
                    </a:lnTo>
                    <a:lnTo>
                      <a:pt x="49" y="51"/>
                    </a:lnTo>
                    <a:lnTo>
                      <a:pt x="48" y="52"/>
                    </a:lnTo>
                    <a:lnTo>
                      <a:pt x="47" y="52"/>
                    </a:lnTo>
                    <a:lnTo>
                      <a:pt x="44" y="52"/>
                    </a:lnTo>
                    <a:lnTo>
                      <a:pt x="43" y="52"/>
                    </a:lnTo>
                    <a:lnTo>
                      <a:pt x="42" y="53"/>
                    </a:lnTo>
                    <a:lnTo>
                      <a:pt x="41" y="53"/>
                    </a:lnTo>
                    <a:lnTo>
                      <a:pt x="38" y="55"/>
                    </a:lnTo>
                    <a:lnTo>
                      <a:pt x="37" y="56"/>
                    </a:lnTo>
                    <a:lnTo>
                      <a:pt x="36" y="57"/>
                    </a:lnTo>
                    <a:lnTo>
                      <a:pt x="35" y="55"/>
                    </a:lnTo>
                    <a:lnTo>
                      <a:pt x="35" y="54"/>
                    </a:lnTo>
                    <a:lnTo>
                      <a:pt x="34" y="53"/>
                    </a:lnTo>
                    <a:lnTo>
                      <a:pt x="37" y="52"/>
                    </a:lnTo>
                    <a:lnTo>
                      <a:pt x="37" y="51"/>
                    </a:lnTo>
                    <a:lnTo>
                      <a:pt x="36" y="50"/>
                    </a:lnTo>
                    <a:lnTo>
                      <a:pt x="33" y="50"/>
                    </a:lnTo>
                    <a:lnTo>
                      <a:pt x="33" y="48"/>
                    </a:lnTo>
                    <a:lnTo>
                      <a:pt x="32" y="47"/>
                    </a:lnTo>
                    <a:lnTo>
                      <a:pt x="32" y="47"/>
                    </a:lnTo>
                    <a:lnTo>
                      <a:pt x="32" y="46"/>
                    </a:lnTo>
                    <a:lnTo>
                      <a:pt x="32" y="46"/>
                    </a:lnTo>
                    <a:lnTo>
                      <a:pt x="35" y="44"/>
                    </a:lnTo>
                    <a:lnTo>
                      <a:pt x="37" y="44"/>
                    </a:lnTo>
                    <a:lnTo>
                      <a:pt x="39" y="43"/>
                    </a:lnTo>
                    <a:lnTo>
                      <a:pt x="40" y="43"/>
                    </a:lnTo>
                    <a:lnTo>
                      <a:pt x="40" y="43"/>
                    </a:lnTo>
                    <a:lnTo>
                      <a:pt x="40" y="43"/>
                    </a:lnTo>
                    <a:lnTo>
                      <a:pt x="39" y="42"/>
                    </a:lnTo>
                    <a:lnTo>
                      <a:pt x="38" y="42"/>
                    </a:lnTo>
                    <a:lnTo>
                      <a:pt x="38" y="42"/>
                    </a:lnTo>
                    <a:lnTo>
                      <a:pt x="38" y="41"/>
                    </a:lnTo>
                    <a:lnTo>
                      <a:pt x="39" y="40"/>
                    </a:lnTo>
                    <a:lnTo>
                      <a:pt x="39" y="40"/>
                    </a:lnTo>
                    <a:lnTo>
                      <a:pt x="40" y="40"/>
                    </a:lnTo>
                    <a:lnTo>
                      <a:pt x="40" y="38"/>
                    </a:lnTo>
                    <a:lnTo>
                      <a:pt x="42" y="37"/>
                    </a:lnTo>
                    <a:lnTo>
                      <a:pt x="42" y="37"/>
                    </a:lnTo>
                    <a:lnTo>
                      <a:pt x="44" y="36"/>
                    </a:lnTo>
                    <a:lnTo>
                      <a:pt x="44" y="36"/>
                    </a:lnTo>
                    <a:lnTo>
                      <a:pt x="44" y="36"/>
                    </a:lnTo>
                    <a:lnTo>
                      <a:pt x="45" y="36"/>
                    </a:lnTo>
                    <a:lnTo>
                      <a:pt x="46" y="36"/>
                    </a:lnTo>
                    <a:lnTo>
                      <a:pt x="47" y="35"/>
                    </a:lnTo>
                    <a:lnTo>
                      <a:pt x="48" y="35"/>
                    </a:lnTo>
                    <a:lnTo>
                      <a:pt x="53" y="34"/>
                    </a:lnTo>
                    <a:lnTo>
                      <a:pt x="53" y="33"/>
                    </a:lnTo>
                    <a:lnTo>
                      <a:pt x="53" y="33"/>
                    </a:lnTo>
                    <a:lnTo>
                      <a:pt x="52" y="33"/>
                    </a:lnTo>
                    <a:lnTo>
                      <a:pt x="51" y="33"/>
                    </a:lnTo>
                    <a:lnTo>
                      <a:pt x="49" y="33"/>
                    </a:lnTo>
                    <a:lnTo>
                      <a:pt x="49" y="33"/>
                    </a:lnTo>
                    <a:lnTo>
                      <a:pt x="48" y="34"/>
                    </a:lnTo>
                    <a:lnTo>
                      <a:pt x="47" y="34"/>
                    </a:lnTo>
                    <a:lnTo>
                      <a:pt x="46" y="34"/>
                    </a:lnTo>
                    <a:lnTo>
                      <a:pt x="45" y="34"/>
                    </a:lnTo>
                    <a:lnTo>
                      <a:pt x="44" y="34"/>
                    </a:lnTo>
                    <a:lnTo>
                      <a:pt x="44" y="35"/>
                    </a:lnTo>
                    <a:lnTo>
                      <a:pt x="43" y="35"/>
                    </a:lnTo>
                    <a:lnTo>
                      <a:pt x="42" y="33"/>
                    </a:lnTo>
                    <a:lnTo>
                      <a:pt x="42" y="32"/>
                    </a:lnTo>
                    <a:lnTo>
                      <a:pt x="43" y="32"/>
                    </a:lnTo>
                    <a:lnTo>
                      <a:pt x="43" y="32"/>
                    </a:lnTo>
                    <a:lnTo>
                      <a:pt x="44" y="33"/>
                    </a:lnTo>
                    <a:lnTo>
                      <a:pt x="44" y="33"/>
                    </a:lnTo>
                    <a:lnTo>
                      <a:pt x="45" y="33"/>
                    </a:lnTo>
                    <a:lnTo>
                      <a:pt x="46" y="33"/>
                    </a:lnTo>
                    <a:lnTo>
                      <a:pt x="46" y="33"/>
                    </a:lnTo>
                    <a:lnTo>
                      <a:pt x="47" y="33"/>
                    </a:lnTo>
                    <a:lnTo>
                      <a:pt x="46" y="31"/>
                    </a:lnTo>
                    <a:lnTo>
                      <a:pt x="46" y="30"/>
                    </a:lnTo>
                    <a:lnTo>
                      <a:pt x="46" y="30"/>
                    </a:lnTo>
                    <a:lnTo>
                      <a:pt x="45" y="31"/>
                    </a:lnTo>
                    <a:lnTo>
                      <a:pt x="44" y="30"/>
                    </a:lnTo>
                    <a:lnTo>
                      <a:pt x="43" y="31"/>
                    </a:lnTo>
                    <a:lnTo>
                      <a:pt x="41" y="30"/>
                    </a:lnTo>
                    <a:lnTo>
                      <a:pt x="41" y="29"/>
                    </a:lnTo>
                    <a:lnTo>
                      <a:pt x="40" y="30"/>
                    </a:lnTo>
                    <a:lnTo>
                      <a:pt x="39" y="30"/>
                    </a:lnTo>
                    <a:lnTo>
                      <a:pt x="39" y="30"/>
                    </a:lnTo>
                    <a:lnTo>
                      <a:pt x="40" y="28"/>
                    </a:lnTo>
                    <a:lnTo>
                      <a:pt x="40" y="27"/>
                    </a:lnTo>
                    <a:lnTo>
                      <a:pt x="42" y="27"/>
                    </a:lnTo>
                    <a:lnTo>
                      <a:pt x="44" y="25"/>
                    </a:lnTo>
                    <a:lnTo>
                      <a:pt x="44" y="25"/>
                    </a:lnTo>
                    <a:lnTo>
                      <a:pt x="46" y="24"/>
                    </a:lnTo>
                    <a:lnTo>
                      <a:pt x="47" y="23"/>
                    </a:lnTo>
                    <a:lnTo>
                      <a:pt x="47" y="23"/>
                    </a:lnTo>
                    <a:lnTo>
                      <a:pt x="47" y="23"/>
                    </a:lnTo>
                    <a:lnTo>
                      <a:pt x="47" y="22"/>
                    </a:lnTo>
                    <a:lnTo>
                      <a:pt x="47" y="22"/>
                    </a:lnTo>
                    <a:lnTo>
                      <a:pt x="47" y="21"/>
                    </a:lnTo>
                    <a:lnTo>
                      <a:pt x="47" y="21"/>
                    </a:lnTo>
                    <a:lnTo>
                      <a:pt x="48" y="20"/>
                    </a:lnTo>
                    <a:lnTo>
                      <a:pt x="51" y="20"/>
                    </a:lnTo>
                    <a:lnTo>
                      <a:pt x="54" y="19"/>
                    </a:lnTo>
                    <a:lnTo>
                      <a:pt x="55" y="18"/>
                    </a:lnTo>
                    <a:lnTo>
                      <a:pt x="56" y="18"/>
                    </a:lnTo>
                    <a:lnTo>
                      <a:pt x="55" y="17"/>
                    </a:lnTo>
                    <a:lnTo>
                      <a:pt x="52" y="18"/>
                    </a:lnTo>
                    <a:lnTo>
                      <a:pt x="49" y="19"/>
                    </a:lnTo>
                    <a:lnTo>
                      <a:pt x="50" y="17"/>
                    </a:lnTo>
                    <a:lnTo>
                      <a:pt x="50" y="16"/>
                    </a:lnTo>
                    <a:lnTo>
                      <a:pt x="51" y="15"/>
                    </a:lnTo>
                    <a:lnTo>
                      <a:pt x="51" y="13"/>
                    </a:lnTo>
                    <a:lnTo>
                      <a:pt x="52" y="12"/>
                    </a:lnTo>
                    <a:lnTo>
                      <a:pt x="53" y="12"/>
                    </a:lnTo>
                    <a:lnTo>
                      <a:pt x="51" y="12"/>
                    </a:lnTo>
                    <a:lnTo>
                      <a:pt x="49" y="14"/>
                    </a:lnTo>
                    <a:lnTo>
                      <a:pt x="49" y="16"/>
                    </a:lnTo>
                    <a:lnTo>
                      <a:pt x="49" y="16"/>
                    </a:lnTo>
                    <a:lnTo>
                      <a:pt x="48" y="18"/>
                    </a:lnTo>
                    <a:lnTo>
                      <a:pt x="46" y="20"/>
                    </a:lnTo>
                    <a:lnTo>
                      <a:pt x="46" y="21"/>
                    </a:lnTo>
                    <a:lnTo>
                      <a:pt x="46" y="21"/>
                    </a:lnTo>
                    <a:lnTo>
                      <a:pt x="46" y="22"/>
                    </a:lnTo>
                    <a:lnTo>
                      <a:pt x="45" y="23"/>
                    </a:lnTo>
                    <a:lnTo>
                      <a:pt x="44" y="24"/>
                    </a:lnTo>
                    <a:lnTo>
                      <a:pt x="43" y="25"/>
                    </a:lnTo>
                    <a:lnTo>
                      <a:pt x="41" y="25"/>
                    </a:lnTo>
                    <a:lnTo>
                      <a:pt x="39" y="25"/>
                    </a:lnTo>
                    <a:lnTo>
                      <a:pt x="38" y="27"/>
                    </a:lnTo>
                    <a:lnTo>
                      <a:pt x="37" y="29"/>
                    </a:lnTo>
                    <a:lnTo>
                      <a:pt x="36" y="28"/>
                    </a:lnTo>
                    <a:lnTo>
                      <a:pt x="36" y="27"/>
                    </a:lnTo>
                    <a:lnTo>
                      <a:pt x="36" y="23"/>
                    </a:lnTo>
                    <a:lnTo>
                      <a:pt x="40" y="22"/>
                    </a:lnTo>
                    <a:lnTo>
                      <a:pt x="44" y="22"/>
                    </a:lnTo>
                    <a:lnTo>
                      <a:pt x="44" y="21"/>
                    </a:lnTo>
                    <a:lnTo>
                      <a:pt x="45" y="21"/>
                    </a:lnTo>
                    <a:lnTo>
                      <a:pt x="44" y="21"/>
                    </a:lnTo>
                    <a:lnTo>
                      <a:pt x="41" y="21"/>
                    </a:lnTo>
                    <a:lnTo>
                      <a:pt x="36" y="20"/>
                    </a:lnTo>
                    <a:lnTo>
                      <a:pt x="36" y="20"/>
                    </a:lnTo>
                    <a:lnTo>
                      <a:pt x="36" y="20"/>
                    </a:lnTo>
                    <a:lnTo>
                      <a:pt x="35" y="19"/>
                    </a:lnTo>
                    <a:lnTo>
                      <a:pt x="35" y="18"/>
                    </a:lnTo>
                    <a:lnTo>
                      <a:pt x="35" y="17"/>
                    </a:lnTo>
                    <a:lnTo>
                      <a:pt x="35" y="17"/>
                    </a:lnTo>
                    <a:lnTo>
                      <a:pt x="35" y="16"/>
                    </a:lnTo>
                    <a:lnTo>
                      <a:pt x="33" y="17"/>
                    </a:lnTo>
                    <a:lnTo>
                      <a:pt x="34" y="18"/>
                    </a:lnTo>
                    <a:lnTo>
                      <a:pt x="34" y="21"/>
                    </a:lnTo>
                    <a:lnTo>
                      <a:pt x="32" y="22"/>
                    </a:lnTo>
                    <a:lnTo>
                      <a:pt x="32" y="22"/>
                    </a:lnTo>
                    <a:lnTo>
                      <a:pt x="31" y="21"/>
                    </a:lnTo>
                    <a:lnTo>
                      <a:pt x="30" y="21"/>
                    </a:lnTo>
                    <a:lnTo>
                      <a:pt x="30" y="22"/>
                    </a:lnTo>
                    <a:lnTo>
                      <a:pt x="29" y="23"/>
                    </a:lnTo>
                    <a:lnTo>
                      <a:pt x="29" y="23"/>
                    </a:lnTo>
                    <a:lnTo>
                      <a:pt x="29" y="24"/>
                    </a:lnTo>
                    <a:lnTo>
                      <a:pt x="29" y="24"/>
                    </a:lnTo>
                    <a:lnTo>
                      <a:pt x="32" y="23"/>
                    </a:lnTo>
                    <a:lnTo>
                      <a:pt x="33" y="23"/>
                    </a:lnTo>
                    <a:lnTo>
                      <a:pt x="34" y="28"/>
                    </a:lnTo>
                    <a:lnTo>
                      <a:pt x="34" y="28"/>
                    </a:lnTo>
                    <a:lnTo>
                      <a:pt x="34" y="28"/>
                    </a:lnTo>
                    <a:lnTo>
                      <a:pt x="32" y="29"/>
                    </a:lnTo>
                    <a:lnTo>
                      <a:pt x="30" y="30"/>
                    </a:lnTo>
                    <a:lnTo>
                      <a:pt x="30" y="28"/>
                    </a:lnTo>
                    <a:lnTo>
                      <a:pt x="28" y="30"/>
                    </a:lnTo>
                    <a:lnTo>
                      <a:pt x="26" y="32"/>
                    </a:lnTo>
                    <a:lnTo>
                      <a:pt x="26" y="30"/>
                    </a:lnTo>
                    <a:lnTo>
                      <a:pt x="26" y="30"/>
                    </a:lnTo>
                    <a:lnTo>
                      <a:pt x="27" y="28"/>
                    </a:lnTo>
                    <a:lnTo>
                      <a:pt x="27" y="28"/>
                    </a:lnTo>
                    <a:lnTo>
                      <a:pt x="26" y="24"/>
                    </a:lnTo>
                    <a:lnTo>
                      <a:pt x="26" y="22"/>
                    </a:lnTo>
                    <a:lnTo>
                      <a:pt x="27" y="20"/>
                    </a:lnTo>
                    <a:lnTo>
                      <a:pt x="27" y="19"/>
                    </a:lnTo>
                    <a:lnTo>
                      <a:pt x="27" y="18"/>
                    </a:lnTo>
                    <a:lnTo>
                      <a:pt x="26" y="18"/>
                    </a:lnTo>
                    <a:lnTo>
                      <a:pt x="26" y="18"/>
                    </a:lnTo>
                    <a:lnTo>
                      <a:pt x="25" y="18"/>
                    </a:lnTo>
                    <a:lnTo>
                      <a:pt x="25" y="18"/>
                    </a:lnTo>
                    <a:lnTo>
                      <a:pt x="23" y="20"/>
                    </a:lnTo>
                    <a:lnTo>
                      <a:pt x="21" y="19"/>
                    </a:lnTo>
                    <a:lnTo>
                      <a:pt x="22" y="21"/>
                    </a:lnTo>
                    <a:lnTo>
                      <a:pt x="23" y="22"/>
                    </a:lnTo>
                    <a:lnTo>
                      <a:pt x="25" y="19"/>
                    </a:lnTo>
                    <a:lnTo>
                      <a:pt x="25" y="22"/>
                    </a:lnTo>
                    <a:lnTo>
                      <a:pt x="25" y="25"/>
                    </a:lnTo>
                    <a:lnTo>
                      <a:pt x="25" y="25"/>
                    </a:lnTo>
                    <a:lnTo>
                      <a:pt x="25" y="27"/>
                    </a:lnTo>
                    <a:lnTo>
                      <a:pt x="25" y="28"/>
                    </a:lnTo>
                    <a:lnTo>
                      <a:pt x="24" y="30"/>
                    </a:lnTo>
                    <a:lnTo>
                      <a:pt x="22" y="31"/>
                    </a:lnTo>
                    <a:lnTo>
                      <a:pt x="20" y="31"/>
                    </a:lnTo>
                    <a:lnTo>
                      <a:pt x="20" y="30"/>
                    </a:lnTo>
                    <a:lnTo>
                      <a:pt x="20" y="29"/>
                    </a:lnTo>
                    <a:lnTo>
                      <a:pt x="19" y="29"/>
                    </a:lnTo>
                    <a:lnTo>
                      <a:pt x="18" y="29"/>
                    </a:lnTo>
                    <a:lnTo>
                      <a:pt x="18" y="24"/>
                    </a:lnTo>
                    <a:lnTo>
                      <a:pt x="18" y="22"/>
                    </a:lnTo>
                    <a:lnTo>
                      <a:pt x="18" y="22"/>
                    </a:lnTo>
                    <a:lnTo>
                      <a:pt x="18" y="22"/>
                    </a:lnTo>
                    <a:lnTo>
                      <a:pt x="18" y="23"/>
                    </a:lnTo>
                    <a:lnTo>
                      <a:pt x="17" y="24"/>
                    </a:lnTo>
                    <a:lnTo>
                      <a:pt x="17" y="26"/>
                    </a:lnTo>
                    <a:lnTo>
                      <a:pt x="17" y="26"/>
                    </a:lnTo>
                    <a:lnTo>
                      <a:pt x="16" y="26"/>
                    </a:lnTo>
                    <a:lnTo>
                      <a:pt x="16" y="25"/>
                    </a:lnTo>
                    <a:lnTo>
                      <a:pt x="16" y="24"/>
                    </a:lnTo>
                    <a:lnTo>
                      <a:pt x="15" y="24"/>
                    </a:lnTo>
                    <a:lnTo>
                      <a:pt x="15" y="23"/>
                    </a:lnTo>
                    <a:lnTo>
                      <a:pt x="15" y="22"/>
                    </a:lnTo>
                    <a:lnTo>
                      <a:pt x="15" y="22"/>
                    </a:lnTo>
                    <a:lnTo>
                      <a:pt x="14" y="20"/>
                    </a:lnTo>
                    <a:lnTo>
                      <a:pt x="14" y="16"/>
                    </a:lnTo>
                    <a:lnTo>
                      <a:pt x="15" y="16"/>
                    </a:lnTo>
                    <a:lnTo>
                      <a:pt x="16" y="17"/>
                    </a:lnTo>
                    <a:lnTo>
                      <a:pt x="16" y="18"/>
                    </a:lnTo>
                    <a:lnTo>
                      <a:pt x="18" y="16"/>
                    </a:lnTo>
                    <a:lnTo>
                      <a:pt x="19" y="17"/>
                    </a:lnTo>
                    <a:lnTo>
                      <a:pt x="20" y="16"/>
                    </a:lnTo>
                    <a:lnTo>
                      <a:pt x="21" y="17"/>
                    </a:lnTo>
                    <a:lnTo>
                      <a:pt x="21" y="17"/>
                    </a:lnTo>
                    <a:lnTo>
                      <a:pt x="22" y="17"/>
                    </a:lnTo>
                    <a:lnTo>
                      <a:pt x="24" y="16"/>
                    </a:lnTo>
                    <a:lnTo>
                      <a:pt x="25" y="14"/>
                    </a:lnTo>
                    <a:lnTo>
                      <a:pt x="26" y="13"/>
                    </a:lnTo>
                    <a:lnTo>
                      <a:pt x="26" y="10"/>
                    </a:lnTo>
                    <a:lnTo>
                      <a:pt x="27" y="7"/>
                    </a:lnTo>
                    <a:lnTo>
                      <a:pt x="28" y="6"/>
                    </a:lnTo>
                    <a:lnTo>
                      <a:pt x="28" y="6"/>
                    </a:lnTo>
                    <a:lnTo>
                      <a:pt x="29" y="6"/>
                    </a:lnTo>
                    <a:lnTo>
                      <a:pt x="32" y="8"/>
                    </a:lnTo>
                    <a:lnTo>
                      <a:pt x="32" y="8"/>
                    </a:lnTo>
                    <a:lnTo>
                      <a:pt x="33" y="10"/>
                    </a:lnTo>
                    <a:lnTo>
                      <a:pt x="32" y="11"/>
                    </a:lnTo>
                    <a:lnTo>
                      <a:pt x="32" y="11"/>
                    </a:lnTo>
                    <a:lnTo>
                      <a:pt x="32" y="11"/>
                    </a:lnTo>
                    <a:lnTo>
                      <a:pt x="32" y="12"/>
                    </a:lnTo>
                    <a:lnTo>
                      <a:pt x="34" y="11"/>
                    </a:lnTo>
                    <a:lnTo>
                      <a:pt x="34" y="10"/>
                    </a:lnTo>
                    <a:lnTo>
                      <a:pt x="34" y="10"/>
                    </a:lnTo>
                    <a:lnTo>
                      <a:pt x="34" y="9"/>
                    </a:lnTo>
                    <a:lnTo>
                      <a:pt x="35" y="9"/>
                    </a:lnTo>
                    <a:lnTo>
                      <a:pt x="36" y="11"/>
                    </a:lnTo>
                    <a:lnTo>
                      <a:pt x="37" y="12"/>
                    </a:lnTo>
                    <a:lnTo>
                      <a:pt x="37" y="12"/>
                    </a:lnTo>
                    <a:lnTo>
                      <a:pt x="39" y="13"/>
                    </a:lnTo>
                    <a:lnTo>
                      <a:pt x="39" y="14"/>
                    </a:lnTo>
                    <a:lnTo>
                      <a:pt x="42" y="13"/>
                    </a:lnTo>
                    <a:lnTo>
                      <a:pt x="44" y="14"/>
                    </a:lnTo>
                    <a:lnTo>
                      <a:pt x="45" y="14"/>
                    </a:lnTo>
                    <a:lnTo>
                      <a:pt x="46" y="14"/>
                    </a:lnTo>
                    <a:lnTo>
                      <a:pt x="47" y="11"/>
                    </a:lnTo>
                    <a:lnTo>
                      <a:pt x="48" y="8"/>
                    </a:lnTo>
                    <a:lnTo>
                      <a:pt x="50" y="7"/>
                    </a:lnTo>
                    <a:lnTo>
                      <a:pt x="50" y="5"/>
                    </a:lnTo>
                    <a:lnTo>
                      <a:pt x="52" y="2"/>
                    </a:lnTo>
                    <a:lnTo>
                      <a:pt x="56" y="2"/>
                    </a:lnTo>
                    <a:lnTo>
                      <a:pt x="59" y="0"/>
                    </a:lnTo>
                    <a:lnTo>
                      <a:pt x="64" y="0"/>
                    </a:lnTo>
                    <a:lnTo>
                      <a:pt x="64" y="1"/>
                    </a:lnTo>
                    <a:lnTo>
                      <a:pt x="64" y="5"/>
                    </a:lnTo>
                    <a:lnTo>
                      <a:pt x="62" y="8"/>
                    </a:lnTo>
                    <a:lnTo>
                      <a:pt x="63" y="9"/>
                    </a:lnTo>
                    <a:lnTo>
                      <a:pt x="64" y="10"/>
                    </a:lnTo>
                    <a:lnTo>
                      <a:pt x="65" y="10"/>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1" name="Freeform 46">
                <a:extLst>
                  <a:ext uri="{FF2B5EF4-FFF2-40B4-BE49-F238E27FC236}">
                    <a16:creationId xmlns:a16="http://schemas.microsoft.com/office/drawing/2014/main" id="{7736482C-DEF9-483C-6332-4EFBB39EA04F}"/>
                  </a:ext>
                </a:extLst>
              </p:cNvPr>
              <p:cNvSpPr>
                <a:spLocks noEditPoints="1"/>
              </p:cNvSpPr>
              <p:nvPr/>
            </p:nvSpPr>
            <p:spPr bwMode="auto">
              <a:xfrm>
                <a:off x="10" y="584"/>
                <a:ext cx="118" cy="176"/>
              </a:xfrm>
              <a:custGeom>
                <a:avLst/>
                <a:gdLst>
                  <a:gd name="T0" fmla="*/ 6 w 118"/>
                  <a:gd name="T1" fmla="*/ 101 h 176"/>
                  <a:gd name="T2" fmla="*/ 0 w 118"/>
                  <a:gd name="T3" fmla="*/ 91 h 176"/>
                  <a:gd name="T4" fmla="*/ 5 w 118"/>
                  <a:gd name="T5" fmla="*/ 111 h 176"/>
                  <a:gd name="T6" fmla="*/ 12 w 118"/>
                  <a:gd name="T7" fmla="*/ 116 h 176"/>
                  <a:gd name="T8" fmla="*/ 23 w 118"/>
                  <a:gd name="T9" fmla="*/ 159 h 176"/>
                  <a:gd name="T10" fmla="*/ 18 w 118"/>
                  <a:gd name="T11" fmla="*/ 140 h 176"/>
                  <a:gd name="T12" fmla="*/ 22 w 118"/>
                  <a:gd name="T13" fmla="*/ 105 h 176"/>
                  <a:gd name="T14" fmla="*/ 6 w 118"/>
                  <a:gd name="T15" fmla="*/ 158 h 176"/>
                  <a:gd name="T16" fmla="*/ 11 w 118"/>
                  <a:gd name="T17" fmla="*/ 165 h 176"/>
                  <a:gd name="T18" fmla="*/ 15 w 118"/>
                  <a:gd name="T19" fmla="*/ 161 h 176"/>
                  <a:gd name="T20" fmla="*/ 13 w 118"/>
                  <a:gd name="T21" fmla="*/ 33 h 176"/>
                  <a:gd name="T22" fmla="*/ 16 w 118"/>
                  <a:gd name="T23" fmla="*/ 26 h 176"/>
                  <a:gd name="T24" fmla="*/ 10 w 118"/>
                  <a:gd name="T25" fmla="*/ 62 h 176"/>
                  <a:gd name="T26" fmla="*/ 1 w 118"/>
                  <a:gd name="T27" fmla="*/ 74 h 176"/>
                  <a:gd name="T28" fmla="*/ 95 w 118"/>
                  <a:gd name="T29" fmla="*/ 40 h 176"/>
                  <a:gd name="T30" fmla="*/ 64 w 118"/>
                  <a:gd name="T31" fmla="*/ 20 h 176"/>
                  <a:gd name="T32" fmla="*/ 36 w 118"/>
                  <a:gd name="T33" fmla="*/ 14 h 176"/>
                  <a:gd name="T34" fmla="*/ 25 w 118"/>
                  <a:gd name="T35" fmla="*/ 17 h 176"/>
                  <a:gd name="T36" fmla="*/ 55 w 118"/>
                  <a:gd name="T37" fmla="*/ 26 h 176"/>
                  <a:gd name="T38" fmla="*/ 65 w 118"/>
                  <a:gd name="T39" fmla="*/ 31 h 176"/>
                  <a:gd name="T40" fmla="*/ 49 w 118"/>
                  <a:gd name="T41" fmla="*/ 26 h 176"/>
                  <a:gd name="T42" fmla="*/ 25 w 118"/>
                  <a:gd name="T43" fmla="*/ 25 h 176"/>
                  <a:gd name="T44" fmla="*/ 19 w 118"/>
                  <a:gd name="T45" fmla="*/ 35 h 176"/>
                  <a:gd name="T46" fmla="*/ 22 w 118"/>
                  <a:gd name="T47" fmla="*/ 42 h 176"/>
                  <a:gd name="T48" fmla="*/ 41 w 118"/>
                  <a:gd name="T49" fmla="*/ 50 h 176"/>
                  <a:gd name="T50" fmla="*/ 20 w 118"/>
                  <a:gd name="T51" fmla="*/ 49 h 176"/>
                  <a:gd name="T52" fmla="*/ 28 w 118"/>
                  <a:gd name="T53" fmla="*/ 54 h 176"/>
                  <a:gd name="T54" fmla="*/ 18 w 118"/>
                  <a:gd name="T55" fmla="*/ 64 h 176"/>
                  <a:gd name="T56" fmla="*/ 34 w 118"/>
                  <a:gd name="T57" fmla="*/ 70 h 176"/>
                  <a:gd name="T58" fmla="*/ 56 w 118"/>
                  <a:gd name="T59" fmla="*/ 75 h 176"/>
                  <a:gd name="T60" fmla="*/ 68 w 118"/>
                  <a:gd name="T61" fmla="*/ 57 h 176"/>
                  <a:gd name="T62" fmla="*/ 78 w 118"/>
                  <a:gd name="T63" fmla="*/ 71 h 176"/>
                  <a:gd name="T64" fmla="*/ 77 w 118"/>
                  <a:gd name="T65" fmla="*/ 75 h 176"/>
                  <a:gd name="T66" fmla="*/ 85 w 118"/>
                  <a:gd name="T67" fmla="*/ 61 h 176"/>
                  <a:gd name="T68" fmla="*/ 86 w 118"/>
                  <a:gd name="T69" fmla="*/ 67 h 176"/>
                  <a:gd name="T70" fmla="*/ 85 w 118"/>
                  <a:gd name="T71" fmla="*/ 78 h 176"/>
                  <a:gd name="T72" fmla="*/ 77 w 118"/>
                  <a:gd name="T73" fmla="*/ 91 h 176"/>
                  <a:gd name="T74" fmla="*/ 66 w 118"/>
                  <a:gd name="T75" fmla="*/ 74 h 176"/>
                  <a:gd name="T76" fmla="*/ 50 w 118"/>
                  <a:gd name="T77" fmla="*/ 75 h 176"/>
                  <a:gd name="T78" fmla="*/ 32 w 118"/>
                  <a:gd name="T79" fmla="*/ 75 h 176"/>
                  <a:gd name="T80" fmla="*/ 13 w 118"/>
                  <a:gd name="T81" fmla="*/ 73 h 176"/>
                  <a:gd name="T82" fmla="*/ 12 w 118"/>
                  <a:gd name="T83" fmla="*/ 86 h 176"/>
                  <a:gd name="T84" fmla="*/ 22 w 118"/>
                  <a:gd name="T85" fmla="*/ 87 h 176"/>
                  <a:gd name="T86" fmla="*/ 9 w 118"/>
                  <a:gd name="T87" fmla="*/ 88 h 176"/>
                  <a:gd name="T88" fmla="*/ 22 w 118"/>
                  <a:gd name="T89" fmla="*/ 103 h 176"/>
                  <a:gd name="T90" fmla="*/ 32 w 118"/>
                  <a:gd name="T91" fmla="*/ 102 h 176"/>
                  <a:gd name="T92" fmla="*/ 15 w 118"/>
                  <a:gd name="T93" fmla="*/ 115 h 176"/>
                  <a:gd name="T94" fmla="*/ 13 w 118"/>
                  <a:gd name="T95" fmla="*/ 124 h 176"/>
                  <a:gd name="T96" fmla="*/ 22 w 118"/>
                  <a:gd name="T97" fmla="*/ 125 h 176"/>
                  <a:gd name="T98" fmla="*/ 22 w 118"/>
                  <a:gd name="T99" fmla="*/ 133 h 176"/>
                  <a:gd name="T100" fmla="*/ 28 w 118"/>
                  <a:gd name="T101" fmla="*/ 144 h 176"/>
                  <a:gd name="T102" fmla="*/ 43 w 118"/>
                  <a:gd name="T103" fmla="*/ 124 h 176"/>
                  <a:gd name="T104" fmla="*/ 60 w 118"/>
                  <a:gd name="T105" fmla="*/ 116 h 176"/>
                  <a:gd name="T106" fmla="*/ 73 w 118"/>
                  <a:gd name="T107" fmla="*/ 117 h 176"/>
                  <a:gd name="T108" fmla="*/ 52 w 118"/>
                  <a:gd name="T109" fmla="*/ 141 h 176"/>
                  <a:gd name="T110" fmla="*/ 44 w 118"/>
                  <a:gd name="T111" fmla="*/ 127 h 176"/>
                  <a:gd name="T112" fmla="*/ 37 w 118"/>
                  <a:gd name="T113" fmla="*/ 140 h 176"/>
                  <a:gd name="T114" fmla="*/ 24 w 118"/>
                  <a:gd name="T115" fmla="*/ 154 h 176"/>
                  <a:gd name="T116" fmla="*/ 42 w 118"/>
                  <a:gd name="T117" fmla="*/ 156 h 176"/>
                  <a:gd name="T118" fmla="*/ 28 w 118"/>
                  <a:gd name="T119" fmla="*/ 165 h 176"/>
                  <a:gd name="T120" fmla="*/ 55 w 118"/>
                  <a:gd name="T121" fmla="*/ 168 h 176"/>
                  <a:gd name="T122" fmla="*/ 85 w 118"/>
                  <a:gd name="T123" fmla="*/ 108 h 176"/>
                  <a:gd name="T124" fmla="*/ 107 w 118"/>
                  <a:gd name="T125" fmla="*/ 7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 h="176">
                    <a:moveTo>
                      <a:pt x="11" y="97"/>
                    </a:moveTo>
                    <a:lnTo>
                      <a:pt x="10" y="96"/>
                    </a:lnTo>
                    <a:lnTo>
                      <a:pt x="10" y="95"/>
                    </a:lnTo>
                    <a:lnTo>
                      <a:pt x="6" y="93"/>
                    </a:lnTo>
                    <a:lnTo>
                      <a:pt x="6" y="94"/>
                    </a:lnTo>
                    <a:lnTo>
                      <a:pt x="6" y="96"/>
                    </a:lnTo>
                    <a:lnTo>
                      <a:pt x="6" y="97"/>
                    </a:lnTo>
                    <a:lnTo>
                      <a:pt x="8" y="99"/>
                    </a:lnTo>
                    <a:lnTo>
                      <a:pt x="13" y="103"/>
                    </a:lnTo>
                    <a:lnTo>
                      <a:pt x="14" y="102"/>
                    </a:lnTo>
                    <a:lnTo>
                      <a:pt x="11" y="99"/>
                    </a:lnTo>
                    <a:lnTo>
                      <a:pt x="11" y="97"/>
                    </a:lnTo>
                    <a:close/>
                    <a:moveTo>
                      <a:pt x="5" y="88"/>
                    </a:moveTo>
                    <a:lnTo>
                      <a:pt x="6" y="91"/>
                    </a:lnTo>
                    <a:lnTo>
                      <a:pt x="8" y="92"/>
                    </a:lnTo>
                    <a:lnTo>
                      <a:pt x="7" y="89"/>
                    </a:lnTo>
                    <a:lnTo>
                      <a:pt x="5" y="88"/>
                    </a:lnTo>
                    <a:close/>
                    <a:moveTo>
                      <a:pt x="14" y="107"/>
                    </a:moveTo>
                    <a:lnTo>
                      <a:pt x="14" y="106"/>
                    </a:lnTo>
                    <a:lnTo>
                      <a:pt x="13" y="104"/>
                    </a:lnTo>
                    <a:lnTo>
                      <a:pt x="12" y="103"/>
                    </a:lnTo>
                    <a:lnTo>
                      <a:pt x="12" y="103"/>
                    </a:lnTo>
                    <a:lnTo>
                      <a:pt x="11" y="103"/>
                    </a:lnTo>
                    <a:lnTo>
                      <a:pt x="10" y="102"/>
                    </a:lnTo>
                    <a:lnTo>
                      <a:pt x="8" y="102"/>
                    </a:lnTo>
                    <a:lnTo>
                      <a:pt x="6" y="101"/>
                    </a:lnTo>
                    <a:lnTo>
                      <a:pt x="8" y="105"/>
                    </a:lnTo>
                    <a:lnTo>
                      <a:pt x="9" y="106"/>
                    </a:lnTo>
                    <a:lnTo>
                      <a:pt x="14" y="108"/>
                    </a:lnTo>
                    <a:lnTo>
                      <a:pt x="14" y="107"/>
                    </a:lnTo>
                    <a:close/>
                    <a:moveTo>
                      <a:pt x="5" y="110"/>
                    </a:moveTo>
                    <a:lnTo>
                      <a:pt x="3" y="102"/>
                    </a:lnTo>
                    <a:lnTo>
                      <a:pt x="1" y="103"/>
                    </a:lnTo>
                    <a:lnTo>
                      <a:pt x="3" y="108"/>
                    </a:lnTo>
                    <a:lnTo>
                      <a:pt x="5" y="110"/>
                    </a:lnTo>
                    <a:close/>
                    <a:moveTo>
                      <a:pt x="3" y="100"/>
                    </a:moveTo>
                    <a:lnTo>
                      <a:pt x="4" y="100"/>
                    </a:lnTo>
                    <a:lnTo>
                      <a:pt x="2" y="99"/>
                    </a:lnTo>
                    <a:lnTo>
                      <a:pt x="3" y="98"/>
                    </a:lnTo>
                    <a:lnTo>
                      <a:pt x="1" y="96"/>
                    </a:lnTo>
                    <a:lnTo>
                      <a:pt x="1" y="101"/>
                    </a:lnTo>
                    <a:lnTo>
                      <a:pt x="3" y="102"/>
                    </a:lnTo>
                    <a:lnTo>
                      <a:pt x="3" y="100"/>
                    </a:lnTo>
                    <a:close/>
                    <a:moveTo>
                      <a:pt x="1" y="90"/>
                    </a:moveTo>
                    <a:lnTo>
                      <a:pt x="1" y="89"/>
                    </a:lnTo>
                    <a:lnTo>
                      <a:pt x="1" y="88"/>
                    </a:lnTo>
                    <a:lnTo>
                      <a:pt x="1" y="89"/>
                    </a:lnTo>
                    <a:lnTo>
                      <a:pt x="0" y="88"/>
                    </a:lnTo>
                    <a:lnTo>
                      <a:pt x="0" y="88"/>
                    </a:lnTo>
                    <a:lnTo>
                      <a:pt x="0" y="89"/>
                    </a:lnTo>
                    <a:lnTo>
                      <a:pt x="0" y="90"/>
                    </a:lnTo>
                    <a:lnTo>
                      <a:pt x="0" y="91"/>
                    </a:lnTo>
                    <a:lnTo>
                      <a:pt x="1" y="91"/>
                    </a:lnTo>
                    <a:lnTo>
                      <a:pt x="1" y="90"/>
                    </a:lnTo>
                    <a:close/>
                    <a:moveTo>
                      <a:pt x="7" y="135"/>
                    </a:moveTo>
                    <a:lnTo>
                      <a:pt x="8" y="135"/>
                    </a:lnTo>
                    <a:lnTo>
                      <a:pt x="7" y="132"/>
                    </a:lnTo>
                    <a:lnTo>
                      <a:pt x="6" y="132"/>
                    </a:lnTo>
                    <a:lnTo>
                      <a:pt x="7" y="135"/>
                    </a:lnTo>
                    <a:close/>
                    <a:moveTo>
                      <a:pt x="3" y="125"/>
                    </a:moveTo>
                    <a:lnTo>
                      <a:pt x="5" y="127"/>
                    </a:lnTo>
                    <a:lnTo>
                      <a:pt x="6" y="126"/>
                    </a:lnTo>
                    <a:lnTo>
                      <a:pt x="6" y="129"/>
                    </a:lnTo>
                    <a:lnTo>
                      <a:pt x="7" y="130"/>
                    </a:lnTo>
                    <a:lnTo>
                      <a:pt x="9" y="127"/>
                    </a:lnTo>
                    <a:lnTo>
                      <a:pt x="8" y="124"/>
                    </a:lnTo>
                    <a:lnTo>
                      <a:pt x="7" y="124"/>
                    </a:lnTo>
                    <a:lnTo>
                      <a:pt x="7" y="123"/>
                    </a:lnTo>
                    <a:lnTo>
                      <a:pt x="7" y="123"/>
                    </a:lnTo>
                    <a:lnTo>
                      <a:pt x="8" y="123"/>
                    </a:lnTo>
                    <a:lnTo>
                      <a:pt x="9" y="122"/>
                    </a:lnTo>
                    <a:lnTo>
                      <a:pt x="9" y="121"/>
                    </a:lnTo>
                    <a:lnTo>
                      <a:pt x="9" y="120"/>
                    </a:lnTo>
                    <a:lnTo>
                      <a:pt x="10" y="119"/>
                    </a:lnTo>
                    <a:lnTo>
                      <a:pt x="10" y="117"/>
                    </a:lnTo>
                    <a:lnTo>
                      <a:pt x="7" y="116"/>
                    </a:lnTo>
                    <a:lnTo>
                      <a:pt x="6" y="112"/>
                    </a:lnTo>
                    <a:lnTo>
                      <a:pt x="5" y="111"/>
                    </a:lnTo>
                    <a:lnTo>
                      <a:pt x="5" y="111"/>
                    </a:lnTo>
                    <a:lnTo>
                      <a:pt x="5" y="110"/>
                    </a:lnTo>
                    <a:lnTo>
                      <a:pt x="4" y="111"/>
                    </a:lnTo>
                    <a:lnTo>
                      <a:pt x="4" y="114"/>
                    </a:lnTo>
                    <a:lnTo>
                      <a:pt x="4" y="117"/>
                    </a:lnTo>
                    <a:lnTo>
                      <a:pt x="5" y="121"/>
                    </a:lnTo>
                    <a:lnTo>
                      <a:pt x="3" y="121"/>
                    </a:lnTo>
                    <a:lnTo>
                      <a:pt x="3" y="125"/>
                    </a:lnTo>
                    <a:close/>
                    <a:moveTo>
                      <a:pt x="9" y="141"/>
                    </a:moveTo>
                    <a:lnTo>
                      <a:pt x="10" y="141"/>
                    </a:lnTo>
                    <a:lnTo>
                      <a:pt x="10" y="142"/>
                    </a:lnTo>
                    <a:lnTo>
                      <a:pt x="10" y="141"/>
                    </a:lnTo>
                    <a:lnTo>
                      <a:pt x="12" y="138"/>
                    </a:lnTo>
                    <a:lnTo>
                      <a:pt x="11" y="135"/>
                    </a:lnTo>
                    <a:lnTo>
                      <a:pt x="10" y="134"/>
                    </a:lnTo>
                    <a:lnTo>
                      <a:pt x="9" y="134"/>
                    </a:lnTo>
                    <a:lnTo>
                      <a:pt x="8" y="137"/>
                    </a:lnTo>
                    <a:lnTo>
                      <a:pt x="8" y="140"/>
                    </a:lnTo>
                    <a:lnTo>
                      <a:pt x="9" y="141"/>
                    </a:lnTo>
                    <a:close/>
                    <a:moveTo>
                      <a:pt x="14" y="115"/>
                    </a:moveTo>
                    <a:lnTo>
                      <a:pt x="13" y="113"/>
                    </a:lnTo>
                    <a:lnTo>
                      <a:pt x="13" y="112"/>
                    </a:lnTo>
                    <a:lnTo>
                      <a:pt x="13" y="110"/>
                    </a:lnTo>
                    <a:lnTo>
                      <a:pt x="9" y="107"/>
                    </a:lnTo>
                    <a:lnTo>
                      <a:pt x="6" y="105"/>
                    </a:lnTo>
                    <a:lnTo>
                      <a:pt x="12" y="116"/>
                    </a:lnTo>
                    <a:lnTo>
                      <a:pt x="14" y="115"/>
                    </a:lnTo>
                    <a:close/>
                    <a:moveTo>
                      <a:pt x="8" y="142"/>
                    </a:moveTo>
                    <a:lnTo>
                      <a:pt x="8" y="140"/>
                    </a:lnTo>
                    <a:lnTo>
                      <a:pt x="8" y="140"/>
                    </a:lnTo>
                    <a:lnTo>
                      <a:pt x="5" y="141"/>
                    </a:lnTo>
                    <a:lnTo>
                      <a:pt x="5" y="143"/>
                    </a:lnTo>
                    <a:lnTo>
                      <a:pt x="8" y="143"/>
                    </a:lnTo>
                    <a:lnTo>
                      <a:pt x="8" y="142"/>
                    </a:lnTo>
                    <a:close/>
                    <a:moveTo>
                      <a:pt x="20" y="152"/>
                    </a:moveTo>
                    <a:lnTo>
                      <a:pt x="19" y="151"/>
                    </a:lnTo>
                    <a:lnTo>
                      <a:pt x="18" y="152"/>
                    </a:lnTo>
                    <a:lnTo>
                      <a:pt x="18" y="154"/>
                    </a:lnTo>
                    <a:lnTo>
                      <a:pt x="18" y="155"/>
                    </a:lnTo>
                    <a:lnTo>
                      <a:pt x="19" y="155"/>
                    </a:lnTo>
                    <a:lnTo>
                      <a:pt x="19" y="154"/>
                    </a:lnTo>
                    <a:lnTo>
                      <a:pt x="19" y="154"/>
                    </a:lnTo>
                    <a:lnTo>
                      <a:pt x="20" y="153"/>
                    </a:lnTo>
                    <a:lnTo>
                      <a:pt x="20" y="152"/>
                    </a:lnTo>
                    <a:close/>
                    <a:moveTo>
                      <a:pt x="26" y="159"/>
                    </a:moveTo>
                    <a:lnTo>
                      <a:pt x="23" y="156"/>
                    </a:lnTo>
                    <a:lnTo>
                      <a:pt x="23" y="156"/>
                    </a:lnTo>
                    <a:lnTo>
                      <a:pt x="21" y="156"/>
                    </a:lnTo>
                    <a:lnTo>
                      <a:pt x="20" y="156"/>
                    </a:lnTo>
                    <a:lnTo>
                      <a:pt x="21" y="158"/>
                    </a:lnTo>
                    <a:lnTo>
                      <a:pt x="23" y="158"/>
                    </a:lnTo>
                    <a:lnTo>
                      <a:pt x="23" y="159"/>
                    </a:lnTo>
                    <a:lnTo>
                      <a:pt x="20" y="160"/>
                    </a:lnTo>
                    <a:lnTo>
                      <a:pt x="21" y="163"/>
                    </a:lnTo>
                    <a:lnTo>
                      <a:pt x="22" y="163"/>
                    </a:lnTo>
                    <a:lnTo>
                      <a:pt x="26" y="160"/>
                    </a:lnTo>
                    <a:lnTo>
                      <a:pt x="26" y="159"/>
                    </a:lnTo>
                    <a:close/>
                    <a:moveTo>
                      <a:pt x="16" y="141"/>
                    </a:moveTo>
                    <a:lnTo>
                      <a:pt x="16" y="140"/>
                    </a:lnTo>
                    <a:lnTo>
                      <a:pt x="16" y="139"/>
                    </a:lnTo>
                    <a:lnTo>
                      <a:pt x="16" y="137"/>
                    </a:lnTo>
                    <a:lnTo>
                      <a:pt x="14" y="137"/>
                    </a:lnTo>
                    <a:lnTo>
                      <a:pt x="14" y="137"/>
                    </a:lnTo>
                    <a:lnTo>
                      <a:pt x="13" y="142"/>
                    </a:lnTo>
                    <a:lnTo>
                      <a:pt x="14" y="142"/>
                    </a:lnTo>
                    <a:lnTo>
                      <a:pt x="14" y="141"/>
                    </a:lnTo>
                    <a:lnTo>
                      <a:pt x="16" y="141"/>
                    </a:lnTo>
                    <a:close/>
                    <a:moveTo>
                      <a:pt x="19" y="150"/>
                    </a:moveTo>
                    <a:lnTo>
                      <a:pt x="20" y="151"/>
                    </a:lnTo>
                    <a:lnTo>
                      <a:pt x="20" y="151"/>
                    </a:lnTo>
                    <a:lnTo>
                      <a:pt x="22" y="149"/>
                    </a:lnTo>
                    <a:lnTo>
                      <a:pt x="22" y="148"/>
                    </a:lnTo>
                    <a:lnTo>
                      <a:pt x="21" y="148"/>
                    </a:lnTo>
                    <a:lnTo>
                      <a:pt x="23" y="145"/>
                    </a:lnTo>
                    <a:lnTo>
                      <a:pt x="24" y="139"/>
                    </a:lnTo>
                    <a:lnTo>
                      <a:pt x="24" y="139"/>
                    </a:lnTo>
                    <a:lnTo>
                      <a:pt x="19" y="140"/>
                    </a:lnTo>
                    <a:lnTo>
                      <a:pt x="18" y="140"/>
                    </a:lnTo>
                    <a:lnTo>
                      <a:pt x="17" y="142"/>
                    </a:lnTo>
                    <a:lnTo>
                      <a:pt x="17" y="143"/>
                    </a:lnTo>
                    <a:lnTo>
                      <a:pt x="16" y="143"/>
                    </a:lnTo>
                    <a:lnTo>
                      <a:pt x="15" y="142"/>
                    </a:lnTo>
                    <a:lnTo>
                      <a:pt x="14" y="144"/>
                    </a:lnTo>
                    <a:lnTo>
                      <a:pt x="15" y="145"/>
                    </a:lnTo>
                    <a:lnTo>
                      <a:pt x="16" y="146"/>
                    </a:lnTo>
                    <a:lnTo>
                      <a:pt x="17" y="146"/>
                    </a:lnTo>
                    <a:lnTo>
                      <a:pt x="18" y="149"/>
                    </a:lnTo>
                    <a:lnTo>
                      <a:pt x="19" y="150"/>
                    </a:lnTo>
                    <a:lnTo>
                      <a:pt x="19" y="150"/>
                    </a:lnTo>
                    <a:close/>
                    <a:moveTo>
                      <a:pt x="23" y="114"/>
                    </a:moveTo>
                    <a:lnTo>
                      <a:pt x="24" y="115"/>
                    </a:lnTo>
                    <a:lnTo>
                      <a:pt x="25" y="114"/>
                    </a:lnTo>
                    <a:lnTo>
                      <a:pt x="25" y="113"/>
                    </a:lnTo>
                    <a:lnTo>
                      <a:pt x="28" y="112"/>
                    </a:lnTo>
                    <a:lnTo>
                      <a:pt x="28" y="109"/>
                    </a:lnTo>
                    <a:lnTo>
                      <a:pt x="28" y="108"/>
                    </a:lnTo>
                    <a:lnTo>
                      <a:pt x="28" y="108"/>
                    </a:lnTo>
                    <a:lnTo>
                      <a:pt x="29" y="106"/>
                    </a:lnTo>
                    <a:lnTo>
                      <a:pt x="30" y="102"/>
                    </a:lnTo>
                    <a:lnTo>
                      <a:pt x="30" y="100"/>
                    </a:lnTo>
                    <a:lnTo>
                      <a:pt x="29" y="99"/>
                    </a:lnTo>
                    <a:lnTo>
                      <a:pt x="29" y="99"/>
                    </a:lnTo>
                    <a:lnTo>
                      <a:pt x="26" y="103"/>
                    </a:lnTo>
                    <a:lnTo>
                      <a:pt x="22" y="105"/>
                    </a:lnTo>
                    <a:lnTo>
                      <a:pt x="22" y="107"/>
                    </a:lnTo>
                    <a:lnTo>
                      <a:pt x="18" y="108"/>
                    </a:lnTo>
                    <a:lnTo>
                      <a:pt x="20" y="110"/>
                    </a:lnTo>
                    <a:lnTo>
                      <a:pt x="23" y="114"/>
                    </a:lnTo>
                    <a:close/>
                    <a:moveTo>
                      <a:pt x="4" y="164"/>
                    </a:moveTo>
                    <a:lnTo>
                      <a:pt x="4" y="168"/>
                    </a:lnTo>
                    <a:lnTo>
                      <a:pt x="5" y="168"/>
                    </a:lnTo>
                    <a:lnTo>
                      <a:pt x="5" y="166"/>
                    </a:lnTo>
                    <a:lnTo>
                      <a:pt x="6" y="162"/>
                    </a:lnTo>
                    <a:lnTo>
                      <a:pt x="8" y="158"/>
                    </a:lnTo>
                    <a:lnTo>
                      <a:pt x="8" y="161"/>
                    </a:lnTo>
                    <a:lnTo>
                      <a:pt x="8" y="163"/>
                    </a:lnTo>
                    <a:lnTo>
                      <a:pt x="8" y="163"/>
                    </a:lnTo>
                    <a:lnTo>
                      <a:pt x="10" y="163"/>
                    </a:lnTo>
                    <a:lnTo>
                      <a:pt x="11" y="161"/>
                    </a:lnTo>
                    <a:lnTo>
                      <a:pt x="10" y="158"/>
                    </a:lnTo>
                    <a:lnTo>
                      <a:pt x="10" y="157"/>
                    </a:lnTo>
                    <a:lnTo>
                      <a:pt x="10" y="156"/>
                    </a:lnTo>
                    <a:lnTo>
                      <a:pt x="9" y="155"/>
                    </a:lnTo>
                    <a:lnTo>
                      <a:pt x="8" y="153"/>
                    </a:lnTo>
                    <a:lnTo>
                      <a:pt x="8" y="152"/>
                    </a:lnTo>
                    <a:lnTo>
                      <a:pt x="6" y="150"/>
                    </a:lnTo>
                    <a:lnTo>
                      <a:pt x="3" y="150"/>
                    </a:lnTo>
                    <a:lnTo>
                      <a:pt x="2" y="156"/>
                    </a:lnTo>
                    <a:lnTo>
                      <a:pt x="4" y="156"/>
                    </a:lnTo>
                    <a:lnTo>
                      <a:pt x="6" y="158"/>
                    </a:lnTo>
                    <a:lnTo>
                      <a:pt x="4" y="159"/>
                    </a:lnTo>
                    <a:lnTo>
                      <a:pt x="4" y="164"/>
                    </a:lnTo>
                    <a:close/>
                    <a:moveTo>
                      <a:pt x="34" y="140"/>
                    </a:moveTo>
                    <a:lnTo>
                      <a:pt x="36" y="138"/>
                    </a:lnTo>
                    <a:lnTo>
                      <a:pt x="37" y="137"/>
                    </a:lnTo>
                    <a:lnTo>
                      <a:pt x="37" y="136"/>
                    </a:lnTo>
                    <a:lnTo>
                      <a:pt x="37" y="136"/>
                    </a:lnTo>
                    <a:lnTo>
                      <a:pt x="37" y="136"/>
                    </a:lnTo>
                    <a:lnTo>
                      <a:pt x="37" y="135"/>
                    </a:lnTo>
                    <a:lnTo>
                      <a:pt x="36" y="135"/>
                    </a:lnTo>
                    <a:lnTo>
                      <a:pt x="36" y="134"/>
                    </a:lnTo>
                    <a:lnTo>
                      <a:pt x="35" y="134"/>
                    </a:lnTo>
                    <a:lnTo>
                      <a:pt x="34" y="135"/>
                    </a:lnTo>
                    <a:lnTo>
                      <a:pt x="33" y="136"/>
                    </a:lnTo>
                    <a:lnTo>
                      <a:pt x="34" y="140"/>
                    </a:lnTo>
                    <a:lnTo>
                      <a:pt x="34" y="140"/>
                    </a:lnTo>
                    <a:close/>
                    <a:moveTo>
                      <a:pt x="15" y="161"/>
                    </a:moveTo>
                    <a:lnTo>
                      <a:pt x="14" y="162"/>
                    </a:lnTo>
                    <a:lnTo>
                      <a:pt x="13" y="163"/>
                    </a:lnTo>
                    <a:lnTo>
                      <a:pt x="12" y="164"/>
                    </a:lnTo>
                    <a:lnTo>
                      <a:pt x="13" y="166"/>
                    </a:lnTo>
                    <a:lnTo>
                      <a:pt x="13" y="167"/>
                    </a:lnTo>
                    <a:lnTo>
                      <a:pt x="12" y="168"/>
                    </a:lnTo>
                    <a:lnTo>
                      <a:pt x="11" y="167"/>
                    </a:lnTo>
                    <a:lnTo>
                      <a:pt x="11" y="165"/>
                    </a:lnTo>
                    <a:lnTo>
                      <a:pt x="11" y="165"/>
                    </a:lnTo>
                    <a:lnTo>
                      <a:pt x="10" y="165"/>
                    </a:lnTo>
                    <a:lnTo>
                      <a:pt x="9" y="166"/>
                    </a:lnTo>
                    <a:lnTo>
                      <a:pt x="8" y="167"/>
                    </a:lnTo>
                    <a:lnTo>
                      <a:pt x="6" y="169"/>
                    </a:lnTo>
                    <a:lnTo>
                      <a:pt x="5" y="171"/>
                    </a:lnTo>
                    <a:lnTo>
                      <a:pt x="4" y="172"/>
                    </a:lnTo>
                    <a:lnTo>
                      <a:pt x="6" y="173"/>
                    </a:lnTo>
                    <a:lnTo>
                      <a:pt x="5" y="174"/>
                    </a:lnTo>
                    <a:lnTo>
                      <a:pt x="6" y="175"/>
                    </a:lnTo>
                    <a:lnTo>
                      <a:pt x="6" y="176"/>
                    </a:lnTo>
                    <a:lnTo>
                      <a:pt x="8" y="174"/>
                    </a:lnTo>
                    <a:lnTo>
                      <a:pt x="9" y="175"/>
                    </a:lnTo>
                    <a:lnTo>
                      <a:pt x="10" y="174"/>
                    </a:lnTo>
                    <a:lnTo>
                      <a:pt x="11" y="175"/>
                    </a:lnTo>
                    <a:lnTo>
                      <a:pt x="11" y="175"/>
                    </a:lnTo>
                    <a:lnTo>
                      <a:pt x="11" y="173"/>
                    </a:lnTo>
                    <a:lnTo>
                      <a:pt x="12" y="172"/>
                    </a:lnTo>
                    <a:lnTo>
                      <a:pt x="13" y="172"/>
                    </a:lnTo>
                    <a:lnTo>
                      <a:pt x="14" y="171"/>
                    </a:lnTo>
                    <a:lnTo>
                      <a:pt x="14" y="168"/>
                    </a:lnTo>
                    <a:lnTo>
                      <a:pt x="15" y="165"/>
                    </a:lnTo>
                    <a:lnTo>
                      <a:pt x="16" y="163"/>
                    </a:lnTo>
                    <a:lnTo>
                      <a:pt x="16" y="161"/>
                    </a:lnTo>
                    <a:lnTo>
                      <a:pt x="16" y="160"/>
                    </a:lnTo>
                    <a:lnTo>
                      <a:pt x="15" y="161"/>
                    </a:lnTo>
                    <a:lnTo>
                      <a:pt x="15" y="161"/>
                    </a:lnTo>
                    <a:close/>
                    <a:moveTo>
                      <a:pt x="17" y="149"/>
                    </a:moveTo>
                    <a:lnTo>
                      <a:pt x="16" y="148"/>
                    </a:lnTo>
                    <a:lnTo>
                      <a:pt x="16" y="147"/>
                    </a:lnTo>
                    <a:lnTo>
                      <a:pt x="13" y="144"/>
                    </a:lnTo>
                    <a:lnTo>
                      <a:pt x="12" y="143"/>
                    </a:lnTo>
                    <a:lnTo>
                      <a:pt x="11" y="143"/>
                    </a:lnTo>
                    <a:lnTo>
                      <a:pt x="10" y="144"/>
                    </a:lnTo>
                    <a:lnTo>
                      <a:pt x="11" y="145"/>
                    </a:lnTo>
                    <a:lnTo>
                      <a:pt x="10" y="148"/>
                    </a:lnTo>
                    <a:lnTo>
                      <a:pt x="9" y="149"/>
                    </a:lnTo>
                    <a:lnTo>
                      <a:pt x="9" y="150"/>
                    </a:lnTo>
                    <a:lnTo>
                      <a:pt x="10" y="154"/>
                    </a:lnTo>
                    <a:lnTo>
                      <a:pt x="10" y="156"/>
                    </a:lnTo>
                    <a:lnTo>
                      <a:pt x="12" y="157"/>
                    </a:lnTo>
                    <a:lnTo>
                      <a:pt x="12" y="158"/>
                    </a:lnTo>
                    <a:lnTo>
                      <a:pt x="14" y="159"/>
                    </a:lnTo>
                    <a:lnTo>
                      <a:pt x="15" y="158"/>
                    </a:lnTo>
                    <a:lnTo>
                      <a:pt x="15" y="158"/>
                    </a:lnTo>
                    <a:lnTo>
                      <a:pt x="16" y="157"/>
                    </a:lnTo>
                    <a:lnTo>
                      <a:pt x="16" y="157"/>
                    </a:lnTo>
                    <a:lnTo>
                      <a:pt x="17" y="156"/>
                    </a:lnTo>
                    <a:lnTo>
                      <a:pt x="17" y="156"/>
                    </a:lnTo>
                    <a:lnTo>
                      <a:pt x="17" y="151"/>
                    </a:lnTo>
                    <a:lnTo>
                      <a:pt x="17" y="150"/>
                    </a:lnTo>
                    <a:lnTo>
                      <a:pt x="17" y="149"/>
                    </a:lnTo>
                    <a:close/>
                    <a:moveTo>
                      <a:pt x="13" y="33"/>
                    </a:moveTo>
                    <a:lnTo>
                      <a:pt x="15" y="33"/>
                    </a:lnTo>
                    <a:lnTo>
                      <a:pt x="15" y="33"/>
                    </a:lnTo>
                    <a:lnTo>
                      <a:pt x="15" y="30"/>
                    </a:lnTo>
                    <a:lnTo>
                      <a:pt x="13" y="31"/>
                    </a:lnTo>
                    <a:lnTo>
                      <a:pt x="13" y="33"/>
                    </a:lnTo>
                    <a:close/>
                    <a:moveTo>
                      <a:pt x="22" y="14"/>
                    </a:moveTo>
                    <a:lnTo>
                      <a:pt x="21" y="15"/>
                    </a:lnTo>
                    <a:lnTo>
                      <a:pt x="21" y="16"/>
                    </a:lnTo>
                    <a:lnTo>
                      <a:pt x="21" y="17"/>
                    </a:lnTo>
                    <a:lnTo>
                      <a:pt x="22" y="17"/>
                    </a:lnTo>
                    <a:lnTo>
                      <a:pt x="23" y="17"/>
                    </a:lnTo>
                    <a:lnTo>
                      <a:pt x="24" y="17"/>
                    </a:lnTo>
                    <a:lnTo>
                      <a:pt x="24" y="16"/>
                    </a:lnTo>
                    <a:lnTo>
                      <a:pt x="25" y="14"/>
                    </a:lnTo>
                    <a:lnTo>
                      <a:pt x="25" y="11"/>
                    </a:lnTo>
                    <a:lnTo>
                      <a:pt x="24" y="11"/>
                    </a:lnTo>
                    <a:lnTo>
                      <a:pt x="23" y="10"/>
                    </a:lnTo>
                    <a:lnTo>
                      <a:pt x="21" y="9"/>
                    </a:lnTo>
                    <a:lnTo>
                      <a:pt x="20" y="12"/>
                    </a:lnTo>
                    <a:lnTo>
                      <a:pt x="22" y="12"/>
                    </a:lnTo>
                    <a:lnTo>
                      <a:pt x="22" y="14"/>
                    </a:lnTo>
                    <a:close/>
                    <a:moveTo>
                      <a:pt x="16" y="26"/>
                    </a:moveTo>
                    <a:lnTo>
                      <a:pt x="15" y="24"/>
                    </a:lnTo>
                    <a:lnTo>
                      <a:pt x="13" y="24"/>
                    </a:lnTo>
                    <a:lnTo>
                      <a:pt x="14" y="27"/>
                    </a:lnTo>
                    <a:lnTo>
                      <a:pt x="16" y="26"/>
                    </a:lnTo>
                    <a:close/>
                    <a:moveTo>
                      <a:pt x="19" y="22"/>
                    </a:moveTo>
                    <a:lnTo>
                      <a:pt x="17" y="24"/>
                    </a:lnTo>
                    <a:lnTo>
                      <a:pt x="18" y="26"/>
                    </a:lnTo>
                    <a:lnTo>
                      <a:pt x="23" y="24"/>
                    </a:lnTo>
                    <a:lnTo>
                      <a:pt x="27" y="24"/>
                    </a:lnTo>
                    <a:lnTo>
                      <a:pt x="27" y="22"/>
                    </a:lnTo>
                    <a:lnTo>
                      <a:pt x="22" y="21"/>
                    </a:lnTo>
                    <a:lnTo>
                      <a:pt x="18" y="17"/>
                    </a:lnTo>
                    <a:lnTo>
                      <a:pt x="17" y="18"/>
                    </a:lnTo>
                    <a:lnTo>
                      <a:pt x="17" y="19"/>
                    </a:lnTo>
                    <a:lnTo>
                      <a:pt x="15" y="20"/>
                    </a:lnTo>
                    <a:lnTo>
                      <a:pt x="19" y="22"/>
                    </a:lnTo>
                    <a:close/>
                    <a:moveTo>
                      <a:pt x="15" y="55"/>
                    </a:moveTo>
                    <a:lnTo>
                      <a:pt x="15" y="54"/>
                    </a:lnTo>
                    <a:lnTo>
                      <a:pt x="15" y="52"/>
                    </a:lnTo>
                    <a:lnTo>
                      <a:pt x="13" y="51"/>
                    </a:lnTo>
                    <a:lnTo>
                      <a:pt x="11" y="53"/>
                    </a:lnTo>
                    <a:lnTo>
                      <a:pt x="13" y="56"/>
                    </a:lnTo>
                    <a:lnTo>
                      <a:pt x="15" y="55"/>
                    </a:lnTo>
                    <a:close/>
                    <a:moveTo>
                      <a:pt x="9" y="69"/>
                    </a:moveTo>
                    <a:lnTo>
                      <a:pt x="10" y="71"/>
                    </a:lnTo>
                    <a:lnTo>
                      <a:pt x="11" y="70"/>
                    </a:lnTo>
                    <a:lnTo>
                      <a:pt x="13" y="69"/>
                    </a:lnTo>
                    <a:lnTo>
                      <a:pt x="13" y="65"/>
                    </a:lnTo>
                    <a:lnTo>
                      <a:pt x="13" y="64"/>
                    </a:lnTo>
                    <a:lnTo>
                      <a:pt x="10" y="62"/>
                    </a:lnTo>
                    <a:lnTo>
                      <a:pt x="9" y="66"/>
                    </a:lnTo>
                    <a:lnTo>
                      <a:pt x="8" y="65"/>
                    </a:lnTo>
                    <a:lnTo>
                      <a:pt x="7" y="65"/>
                    </a:lnTo>
                    <a:lnTo>
                      <a:pt x="7" y="68"/>
                    </a:lnTo>
                    <a:lnTo>
                      <a:pt x="4" y="69"/>
                    </a:lnTo>
                    <a:lnTo>
                      <a:pt x="4" y="73"/>
                    </a:lnTo>
                    <a:lnTo>
                      <a:pt x="7" y="71"/>
                    </a:lnTo>
                    <a:lnTo>
                      <a:pt x="9" y="69"/>
                    </a:lnTo>
                    <a:close/>
                    <a:moveTo>
                      <a:pt x="5" y="82"/>
                    </a:moveTo>
                    <a:lnTo>
                      <a:pt x="6" y="83"/>
                    </a:lnTo>
                    <a:lnTo>
                      <a:pt x="6" y="84"/>
                    </a:lnTo>
                    <a:lnTo>
                      <a:pt x="7" y="85"/>
                    </a:lnTo>
                    <a:lnTo>
                      <a:pt x="8" y="82"/>
                    </a:lnTo>
                    <a:lnTo>
                      <a:pt x="7" y="81"/>
                    </a:lnTo>
                    <a:lnTo>
                      <a:pt x="5" y="81"/>
                    </a:lnTo>
                    <a:lnTo>
                      <a:pt x="4" y="81"/>
                    </a:lnTo>
                    <a:lnTo>
                      <a:pt x="4" y="82"/>
                    </a:lnTo>
                    <a:lnTo>
                      <a:pt x="5" y="82"/>
                    </a:lnTo>
                    <a:close/>
                    <a:moveTo>
                      <a:pt x="2" y="75"/>
                    </a:moveTo>
                    <a:lnTo>
                      <a:pt x="4" y="73"/>
                    </a:lnTo>
                    <a:lnTo>
                      <a:pt x="3" y="72"/>
                    </a:lnTo>
                    <a:lnTo>
                      <a:pt x="3" y="72"/>
                    </a:lnTo>
                    <a:lnTo>
                      <a:pt x="3" y="70"/>
                    </a:lnTo>
                    <a:lnTo>
                      <a:pt x="2" y="69"/>
                    </a:lnTo>
                    <a:lnTo>
                      <a:pt x="0" y="72"/>
                    </a:lnTo>
                    <a:lnTo>
                      <a:pt x="1" y="74"/>
                    </a:lnTo>
                    <a:lnTo>
                      <a:pt x="2" y="75"/>
                    </a:lnTo>
                    <a:close/>
                    <a:moveTo>
                      <a:pt x="8" y="82"/>
                    </a:moveTo>
                    <a:lnTo>
                      <a:pt x="9" y="85"/>
                    </a:lnTo>
                    <a:lnTo>
                      <a:pt x="10" y="86"/>
                    </a:lnTo>
                    <a:lnTo>
                      <a:pt x="10" y="83"/>
                    </a:lnTo>
                    <a:lnTo>
                      <a:pt x="10" y="80"/>
                    </a:lnTo>
                    <a:lnTo>
                      <a:pt x="7" y="80"/>
                    </a:lnTo>
                    <a:lnTo>
                      <a:pt x="8" y="82"/>
                    </a:lnTo>
                    <a:close/>
                    <a:moveTo>
                      <a:pt x="117" y="55"/>
                    </a:moveTo>
                    <a:lnTo>
                      <a:pt x="115" y="54"/>
                    </a:lnTo>
                    <a:lnTo>
                      <a:pt x="114" y="54"/>
                    </a:lnTo>
                    <a:lnTo>
                      <a:pt x="113" y="54"/>
                    </a:lnTo>
                    <a:lnTo>
                      <a:pt x="113" y="55"/>
                    </a:lnTo>
                    <a:lnTo>
                      <a:pt x="112" y="55"/>
                    </a:lnTo>
                    <a:lnTo>
                      <a:pt x="108" y="53"/>
                    </a:lnTo>
                    <a:lnTo>
                      <a:pt x="107" y="52"/>
                    </a:lnTo>
                    <a:lnTo>
                      <a:pt x="107" y="52"/>
                    </a:lnTo>
                    <a:lnTo>
                      <a:pt x="106" y="46"/>
                    </a:lnTo>
                    <a:lnTo>
                      <a:pt x="106" y="44"/>
                    </a:lnTo>
                    <a:lnTo>
                      <a:pt x="107" y="41"/>
                    </a:lnTo>
                    <a:lnTo>
                      <a:pt x="106" y="41"/>
                    </a:lnTo>
                    <a:lnTo>
                      <a:pt x="105" y="40"/>
                    </a:lnTo>
                    <a:lnTo>
                      <a:pt x="103" y="39"/>
                    </a:lnTo>
                    <a:lnTo>
                      <a:pt x="101" y="39"/>
                    </a:lnTo>
                    <a:lnTo>
                      <a:pt x="99" y="39"/>
                    </a:lnTo>
                    <a:lnTo>
                      <a:pt x="95" y="40"/>
                    </a:lnTo>
                    <a:lnTo>
                      <a:pt x="95" y="38"/>
                    </a:lnTo>
                    <a:lnTo>
                      <a:pt x="93" y="31"/>
                    </a:lnTo>
                    <a:lnTo>
                      <a:pt x="93" y="31"/>
                    </a:lnTo>
                    <a:lnTo>
                      <a:pt x="93" y="29"/>
                    </a:lnTo>
                    <a:lnTo>
                      <a:pt x="93" y="28"/>
                    </a:lnTo>
                    <a:lnTo>
                      <a:pt x="93" y="28"/>
                    </a:lnTo>
                    <a:lnTo>
                      <a:pt x="93" y="25"/>
                    </a:lnTo>
                    <a:lnTo>
                      <a:pt x="93" y="22"/>
                    </a:lnTo>
                    <a:lnTo>
                      <a:pt x="93" y="22"/>
                    </a:lnTo>
                    <a:lnTo>
                      <a:pt x="92" y="21"/>
                    </a:lnTo>
                    <a:lnTo>
                      <a:pt x="89" y="20"/>
                    </a:lnTo>
                    <a:lnTo>
                      <a:pt x="89" y="19"/>
                    </a:lnTo>
                    <a:lnTo>
                      <a:pt x="87" y="20"/>
                    </a:lnTo>
                    <a:lnTo>
                      <a:pt x="84" y="20"/>
                    </a:lnTo>
                    <a:lnTo>
                      <a:pt x="83" y="21"/>
                    </a:lnTo>
                    <a:lnTo>
                      <a:pt x="80" y="21"/>
                    </a:lnTo>
                    <a:lnTo>
                      <a:pt x="76" y="22"/>
                    </a:lnTo>
                    <a:lnTo>
                      <a:pt x="75" y="21"/>
                    </a:lnTo>
                    <a:lnTo>
                      <a:pt x="73" y="22"/>
                    </a:lnTo>
                    <a:lnTo>
                      <a:pt x="72" y="22"/>
                    </a:lnTo>
                    <a:lnTo>
                      <a:pt x="71" y="21"/>
                    </a:lnTo>
                    <a:lnTo>
                      <a:pt x="67" y="22"/>
                    </a:lnTo>
                    <a:lnTo>
                      <a:pt x="66" y="23"/>
                    </a:lnTo>
                    <a:lnTo>
                      <a:pt x="65" y="22"/>
                    </a:lnTo>
                    <a:lnTo>
                      <a:pt x="65" y="22"/>
                    </a:lnTo>
                    <a:lnTo>
                      <a:pt x="64" y="20"/>
                    </a:lnTo>
                    <a:lnTo>
                      <a:pt x="63" y="19"/>
                    </a:lnTo>
                    <a:lnTo>
                      <a:pt x="63" y="19"/>
                    </a:lnTo>
                    <a:lnTo>
                      <a:pt x="60" y="20"/>
                    </a:lnTo>
                    <a:lnTo>
                      <a:pt x="60" y="19"/>
                    </a:lnTo>
                    <a:lnTo>
                      <a:pt x="58" y="18"/>
                    </a:lnTo>
                    <a:lnTo>
                      <a:pt x="58" y="17"/>
                    </a:lnTo>
                    <a:lnTo>
                      <a:pt x="59" y="17"/>
                    </a:lnTo>
                    <a:lnTo>
                      <a:pt x="57" y="16"/>
                    </a:lnTo>
                    <a:lnTo>
                      <a:pt x="55" y="17"/>
                    </a:lnTo>
                    <a:lnTo>
                      <a:pt x="55" y="17"/>
                    </a:lnTo>
                    <a:lnTo>
                      <a:pt x="55" y="18"/>
                    </a:lnTo>
                    <a:lnTo>
                      <a:pt x="55" y="18"/>
                    </a:lnTo>
                    <a:lnTo>
                      <a:pt x="55" y="18"/>
                    </a:lnTo>
                    <a:lnTo>
                      <a:pt x="55" y="18"/>
                    </a:lnTo>
                    <a:lnTo>
                      <a:pt x="52" y="19"/>
                    </a:lnTo>
                    <a:lnTo>
                      <a:pt x="51" y="18"/>
                    </a:lnTo>
                    <a:lnTo>
                      <a:pt x="50" y="17"/>
                    </a:lnTo>
                    <a:lnTo>
                      <a:pt x="50" y="17"/>
                    </a:lnTo>
                    <a:lnTo>
                      <a:pt x="45" y="17"/>
                    </a:lnTo>
                    <a:lnTo>
                      <a:pt x="43" y="16"/>
                    </a:lnTo>
                    <a:lnTo>
                      <a:pt x="42" y="17"/>
                    </a:lnTo>
                    <a:lnTo>
                      <a:pt x="37" y="17"/>
                    </a:lnTo>
                    <a:lnTo>
                      <a:pt x="36" y="16"/>
                    </a:lnTo>
                    <a:lnTo>
                      <a:pt x="35" y="15"/>
                    </a:lnTo>
                    <a:lnTo>
                      <a:pt x="34" y="16"/>
                    </a:lnTo>
                    <a:lnTo>
                      <a:pt x="36" y="14"/>
                    </a:lnTo>
                    <a:lnTo>
                      <a:pt x="36" y="14"/>
                    </a:lnTo>
                    <a:lnTo>
                      <a:pt x="36" y="12"/>
                    </a:lnTo>
                    <a:lnTo>
                      <a:pt x="36" y="13"/>
                    </a:lnTo>
                    <a:lnTo>
                      <a:pt x="36" y="12"/>
                    </a:lnTo>
                    <a:lnTo>
                      <a:pt x="35" y="10"/>
                    </a:lnTo>
                    <a:lnTo>
                      <a:pt x="34" y="8"/>
                    </a:lnTo>
                    <a:lnTo>
                      <a:pt x="32" y="5"/>
                    </a:lnTo>
                    <a:lnTo>
                      <a:pt x="33" y="3"/>
                    </a:lnTo>
                    <a:lnTo>
                      <a:pt x="31" y="2"/>
                    </a:lnTo>
                    <a:lnTo>
                      <a:pt x="30" y="0"/>
                    </a:lnTo>
                    <a:lnTo>
                      <a:pt x="26" y="0"/>
                    </a:lnTo>
                    <a:lnTo>
                      <a:pt x="26" y="2"/>
                    </a:lnTo>
                    <a:lnTo>
                      <a:pt x="28" y="4"/>
                    </a:lnTo>
                    <a:lnTo>
                      <a:pt x="26" y="4"/>
                    </a:lnTo>
                    <a:lnTo>
                      <a:pt x="26" y="5"/>
                    </a:lnTo>
                    <a:lnTo>
                      <a:pt x="30" y="6"/>
                    </a:lnTo>
                    <a:lnTo>
                      <a:pt x="31" y="8"/>
                    </a:lnTo>
                    <a:lnTo>
                      <a:pt x="32" y="11"/>
                    </a:lnTo>
                    <a:lnTo>
                      <a:pt x="34" y="12"/>
                    </a:lnTo>
                    <a:lnTo>
                      <a:pt x="34" y="13"/>
                    </a:lnTo>
                    <a:lnTo>
                      <a:pt x="34" y="13"/>
                    </a:lnTo>
                    <a:lnTo>
                      <a:pt x="32" y="12"/>
                    </a:lnTo>
                    <a:lnTo>
                      <a:pt x="30" y="15"/>
                    </a:lnTo>
                    <a:lnTo>
                      <a:pt x="29" y="15"/>
                    </a:lnTo>
                    <a:lnTo>
                      <a:pt x="27" y="14"/>
                    </a:lnTo>
                    <a:lnTo>
                      <a:pt x="25" y="17"/>
                    </a:lnTo>
                    <a:lnTo>
                      <a:pt x="25" y="17"/>
                    </a:lnTo>
                    <a:lnTo>
                      <a:pt x="25" y="18"/>
                    </a:lnTo>
                    <a:lnTo>
                      <a:pt x="26" y="18"/>
                    </a:lnTo>
                    <a:lnTo>
                      <a:pt x="27" y="18"/>
                    </a:lnTo>
                    <a:lnTo>
                      <a:pt x="29" y="19"/>
                    </a:lnTo>
                    <a:lnTo>
                      <a:pt x="31" y="18"/>
                    </a:lnTo>
                    <a:lnTo>
                      <a:pt x="33" y="18"/>
                    </a:lnTo>
                    <a:lnTo>
                      <a:pt x="34" y="18"/>
                    </a:lnTo>
                    <a:lnTo>
                      <a:pt x="34" y="18"/>
                    </a:lnTo>
                    <a:lnTo>
                      <a:pt x="35" y="18"/>
                    </a:lnTo>
                    <a:lnTo>
                      <a:pt x="36" y="19"/>
                    </a:lnTo>
                    <a:lnTo>
                      <a:pt x="40" y="20"/>
                    </a:lnTo>
                    <a:lnTo>
                      <a:pt x="42" y="21"/>
                    </a:lnTo>
                    <a:lnTo>
                      <a:pt x="46" y="21"/>
                    </a:lnTo>
                    <a:lnTo>
                      <a:pt x="48" y="21"/>
                    </a:lnTo>
                    <a:lnTo>
                      <a:pt x="50" y="22"/>
                    </a:lnTo>
                    <a:lnTo>
                      <a:pt x="50" y="22"/>
                    </a:lnTo>
                    <a:lnTo>
                      <a:pt x="49" y="23"/>
                    </a:lnTo>
                    <a:lnTo>
                      <a:pt x="43" y="22"/>
                    </a:lnTo>
                    <a:lnTo>
                      <a:pt x="44" y="25"/>
                    </a:lnTo>
                    <a:lnTo>
                      <a:pt x="47" y="24"/>
                    </a:lnTo>
                    <a:lnTo>
                      <a:pt x="49" y="24"/>
                    </a:lnTo>
                    <a:lnTo>
                      <a:pt x="52" y="25"/>
                    </a:lnTo>
                    <a:lnTo>
                      <a:pt x="52" y="25"/>
                    </a:lnTo>
                    <a:lnTo>
                      <a:pt x="54" y="26"/>
                    </a:lnTo>
                    <a:lnTo>
                      <a:pt x="55" y="26"/>
                    </a:lnTo>
                    <a:lnTo>
                      <a:pt x="57" y="26"/>
                    </a:lnTo>
                    <a:lnTo>
                      <a:pt x="58" y="26"/>
                    </a:lnTo>
                    <a:lnTo>
                      <a:pt x="60" y="26"/>
                    </a:lnTo>
                    <a:lnTo>
                      <a:pt x="61" y="27"/>
                    </a:lnTo>
                    <a:lnTo>
                      <a:pt x="63" y="29"/>
                    </a:lnTo>
                    <a:lnTo>
                      <a:pt x="65" y="29"/>
                    </a:lnTo>
                    <a:lnTo>
                      <a:pt x="65" y="28"/>
                    </a:lnTo>
                    <a:lnTo>
                      <a:pt x="66" y="27"/>
                    </a:lnTo>
                    <a:lnTo>
                      <a:pt x="67" y="26"/>
                    </a:lnTo>
                    <a:lnTo>
                      <a:pt x="67" y="26"/>
                    </a:lnTo>
                    <a:lnTo>
                      <a:pt x="70" y="26"/>
                    </a:lnTo>
                    <a:lnTo>
                      <a:pt x="72" y="25"/>
                    </a:lnTo>
                    <a:lnTo>
                      <a:pt x="72" y="27"/>
                    </a:lnTo>
                    <a:lnTo>
                      <a:pt x="74" y="28"/>
                    </a:lnTo>
                    <a:lnTo>
                      <a:pt x="75" y="28"/>
                    </a:lnTo>
                    <a:lnTo>
                      <a:pt x="74" y="30"/>
                    </a:lnTo>
                    <a:lnTo>
                      <a:pt x="73" y="29"/>
                    </a:lnTo>
                    <a:lnTo>
                      <a:pt x="73" y="29"/>
                    </a:lnTo>
                    <a:lnTo>
                      <a:pt x="71" y="28"/>
                    </a:lnTo>
                    <a:lnTo>
                      <a:pt x="68" y="27"/>
                    </a:lnTo>
                    <a:lnTo>
                      <a:pt x="69" y="28"/>
                    </a:lnTo>
                    <a:lnTo>
                      <a:pt x="69" y="28"/>
                    </a:lnTo>
                    <a:lnTo>
                      <a:pt x="69" y="28"/>
                    </a:lnTo>
                    <a:lnTo>
                      <a:pt x="67" y="29"/>
                    </a:lnTo>
                    <a:lnTo>
                      <a:pt x="67" y="30"/>
                    </a:lnTo>
                    <a:lnTo>
                      <a:pt x="65" y="31"/>
                    </a:lnTo>
                    <a:lnTo>
                      <a:pt x="65" y="31"/>
                    </a:lnTo>
                    <a:lnTo>
                      <a:pt x="63" y="31"/>
                    </a:lnTo>
                    <a:lnTo>
                      <a:pt x="61" y="30"/>
                    </a:lnTo>
                    <a:lnTo>
                      <a:pt x="59" y="28"/>
                    </a:lnTo>
                    <a:lnTo>
                      <a:pt x="58" y="28"/>
                    </a:lnTo>
                    <a:lnTo>
                      <a:pt x="56" y="28"/>
                    </a:lnTo>
                    <a:lnTo>
                      <a:pt x="55" y="28"/>
                    </a:lnTo>
                    <a:lnTo>
                      <a:pt x="53" y="28"/>
                    </a:lnTo>
                    <a:lnTo>
                      <a:pt x="54" y="29"/>
                    </a:lnTo>
                    <a:lnTo>
                      <a:pt x="54" y="29"/>
                    </a:lnTo>
                    <a:lnTo>
                      <a:pt x="55" y="32"/>
                    </a:lnTo>
                    <a:lnTo>
                      <a:pt x="54" y="32"/>
                    </a:lnTo>
                    <a:lnTo>
                      <a:pt x="54" y="32"/>
                    </a:lnTo>
                    <a:lnTo>
                      <a:pt x="53" y="31"/>
                    </a:lnTo>
                    <a:lnTo>
                      <a:pt x="52" y="30"/>
                    </a:lnTo>
                    <a:lnTo>
                      <a:pt x="51" y="28"/>
                    </a:lnTo>
                    <a:lnTo>
                      <a:pt x="51" y="27"/>
                    </a:lnTo>
                    <a:lnTo>
                      <a:pt x="51" y="27"/>
                    </a:lnTo>
                    <a:lnTo>
                      <a:pt x="50" y="28"/>
                    </a:lnTo>
                    <a:lnTo>
                      <a:pt x="49" y="30"/>
                    </a:lnTo>
                    <a:lnTo>
                      <a:pt x="49" y="30"/>
                    </a:lnTo>
                    <a:lnTo>
                      <a:pt x="48" y="32"/>
                    </a:lnTo>
                    <a:lnTo>
                      <a:pt x="46" y="32"/>
                    </a:lnTo>
                    <a:lnTo>
                      <a:pt x="47" y="31"/>
                    </a:lnTo>
                    <a:lnTo>
                      <a:pt x="47" y="29"/>
                    </a:lnTo>
                    <a:lnTo>
                      <a:pt x="49" y="26"/>
                    </a:lnTo>
                    <a:lnTo>
                      <a:pt x="47" y="26"/>
                    </a:lnTo>
                    <a:lnTo>
                      <a:pt x="45" y="26"/>
                    </a:lnTo>
                    <a:lnTo>
                      <a:pt x="45" y="26"/>
                    </a:lnTo>
                    <a:lnTo>
                      <a:pt x="42" y="26"/>
                    </a:lnTo>
                    <a:lnTo>
                      <a:pt x="40" y="26"/>
                    </a:lnTo>
                    <a:lnTo>
                      <a:pt x="39" y="27"/>
                    </a:lnTo>
                    <a:lnTo>
                      <a:pt x="38" y="26"/>
                    </a:lnTo>
                    <a:lnTo>
                      <a:pt x="38" y="26"/>
                    </a:lnTo>
                    <a:lnTo>
                      <a:pt x="40" y="25"/>
                    </a:lnTo>
                    <a:lnTo>
                      <a:pt x="41" y="25"/>
                    </a:lnTo>
                    <a:lnTo>
                      <a:pt x="41" y="24"/>
                    </a:lnTo>
                    <a:lnTo>
                      <a:pt x="41" y="23"/>
                    </a:lnTo>
                    <a:lnTo>
                      <a:pt x="39" y="22"/>
                    </a:lnTo>
                    <a:lnTo>
                      <a:pt x="37" y="21"/>
                    </a:lnTo>
                    <a:lnTo>
                      <a:pt x="35" y="21"/>
                    </a:lnTo>
                    <a:lnTo>
                      <a:pt x="34" y="20"/>
                    </a:lnTo>
                    <a:lnTo>
                      <a:pt x="34" y="20"/>
                    </a:lnTo>
                    <a:lnTo>
                      <a:pt x="32" y="20"/>
                    </a:lnTo>
                    <a:lnTo>
                      <a:pt x="31" y="21"/>
                    </a:lnTo>
                    <a:lnTo>
                      <a:pt x="30" y="22"/>
                    </a:lnTo>
                    <a:lnTo>
                      <a:pt x="30" y="23"/>
                    </a:lnTo>
                    <a:lnTo>
                      <a:pt x="30" y="24"/>
                    </a:lnTo>
                    <a:lnTo>
                      <a:pt x="30" y="25"/>
                    </a:lnTo>
                    <a:lnTo>
                      <a:pt x="28" y="25"/>
                    </a:lnTo>
                    <a:lnTo>
                      <a:pt x="27" y="25"/>
                    </a:lnTo>
                    <a:lnTo>
                      <a:pt x="25" y="25"/>
                    </a:lnTo>
                    <a:lnTo>
                      <a:pt x="24" y="25"/>
                    </a:lnTo>
                    <a:lnTo>
                      <a:pt x="22" y="26"/>
                    </a:lnTo>
                    <a:lnTo>
                      <a:pt x="22" y="27"/>
                    </a:lnTo>
                    <a:lnTo>
                      <a:pt x="22" y="27"/>
                    </a:lnTo>
                    <a:lnTo>
                      <a:pt x="23" y="27"/>
                    </a:lnTo>
                    <a:lnTo>
                      <a:pt x="25" y="27"/>
                    </a:lnTo>
                    <a:lnTo>
                      <a:pt x="26" y="27"/>
                    </a:lnTo>
                    <a:lnTo>
                      <a:pt x="26" y="28"/>
                    </a:lnTo>
                    <a:lnTo>
                      <a:pt x="25" y="28"/>
                    </a:lnTo>
                    <a:lnTo>
                      <a:pt x="24" y="28"/>
                    </a:lnTo>
                    <a:lnTo>
                      <a:pt x="24" y="29"/>
                    </a:lnTo>
                    <a:lnTo>
                      <a:pt x="25" y="30"/>
                    </a:lnTo>
                    <a:lnTo>
                      <a:pt x="24" y="31"/>
                    </a:lnTo>
                    <a:lnTo>
                      <a:pt x="23" y="31"/>
                    </a:lnTo>
                    <a:lnTo>
                      <a:pt x="22" y="30"/>
                    </a:lnTo>
                    <a:lnTo>
                      <a:pt x="22" y="29"/>
                    </a:lnTo>
                    <a:lnTo>
                      <a:pt x="21" y="29"/>
                    </a:lnTo>
                    <a:lnTo>
                      <a:pt x="20" y="28"/>
                    </a:lnTo>
                    <a:lnTo>
                      <a:pt x="19" y="28"/>
                    </a:lnTo>
                    <a:lnTo>
                      <a:pt x="19" y="29"/>
                    </a:lnTo>
                    <a:lnTo>
                      <a:pt x="18" y="30"/>
                    </a:lnTo>
                    <a:lnTo>
                      <a:pt x="18" y="32"/>
                    </a:lnTo>
                    <a:lnTo>
                      <a:pt x="17" y="33"/>
                    </a:lnTo>
                    <a:lnTo>
                      <a:pt x="18" y="34"/>
                    </a:lnTo>
                    <a:lnTo>
                      <a:pt x="18" y="34"/>
                    </a:lnTo>
                    <a:lnTo>
                      <a:pt x="19" y="35"/>
                    </a:lnTo>
                    <a:lnTo>
                      <a:pt x="22" y="35"/>
                    </a:lnTo>
                    <a:lnTo>
                      <a:pt x="24" y="35"/>
                    </a:lnTo>
                    <a:lnTo>
                      <a:pt x="26" y="35"/>
                    </a:lnTo>
                    <a:lnTo>
                      <a:pt x="29" y="36"/>
                    </a:lnTo>
                    <a:lnTo>
                      <a:pt x="29" y="37"/>
                    </a:lnTo>
                    <a:lnTo>
                      <a:pt x="28" y="37"/>
                    </a:lnTo>
                    <a:lnTo>
                      <a:pt x="27" y="37"/>
                    </a:lnTo>
                    <a:lnTo>
                      <a:pt x="26" y="37"/>
                    </a:lnTo>
                    <a:lnTo>
                      <a:pt x="24" y="37"/>
                    </a:lnTo>
                    <a:lnTo>
                      <a:pt x="22" y="37"/>
                    </a:lnTo>
                    <a:lnTo>
                      <a:pt x="18" y="37"/>
                    </a:lnTo>
                    <a:lnTo>
                      <a:pt x="17" y="38"/>
                    </a:lnTo>
                    <a:lnTo>
                      <a:pt x="17" y="39"/>
                    </a:lnTo>
                    <a:lnTo>
                      <a:pt x="17" y="39"/>
                    </a:lnTo>
                    <a:lnTo>
                      <a:pt x="22" y="38"/>
                    </a:lnTo>
                    <a:lnTo>
                      <a:pt x="25" y="38"/>
                    </a:lnTo>
                    <a:lnTo>
                      <a:pt x="27" y="39"/>
                    </a:lnTo>
                    <a:lnTo>
                      <a:pt x="29" y="39"/>
                    </a:lnTo>
                    <a:lnTo>
                      <a:pt x="28" y="40"/>
                    </a:lnTo>
                    <a:lnTo>
                      <a:pt x="24" y="40"/>
                    </a:lnTo>
                    <a:lnTo>
                      <a:pt x="25" y="40"/>
                    </a:lnTo>
                    <a:lnTo>
                      <a:pt x="26" y="41"/>
                    </a:lnTo>
                    <a:lnTo>
                      <a:pt x="26" y="42"/>
                    </a:lnTo>
                    <a:lnTo>
                      <a:pt x="25" y="42"/>
                    </a:lnTo>
                    <a:lnTo>
                      <a:pt x="23" y="41"/>
                    </a:lnTo>
                    <a:lnTo>
                      <a:pt x="22" y="42"/>
                    </a:lnTo>
                    <a:lnTo>
                      <a:pt x="22" y="43"/>
                    </a:lnTo>
                    <a:lnTo>
                      <a:pt x="22" y="44"/>
                    </a:lnTo>
                    <a:lnTo>
                      <a:pt x="22" y="44"/>
                    </a:lnTo>
                    <a:lnTo>
                      <a:pt x="23" y="44"/>
                    </a:lnTo>
                    <a:lnTo>
                      <a:pt x="24" y="45"/>
                    </a:lnTo>
                    <a:lnTo>
                      <a:pt x="25" y="45"/>
                    </a:lnTo>
                    <a:lnTo>
                      <a:pt x="28" y="46"/>
                    </a:lnTo>
                    <a:lnTo>
                      <a:pt x="30" y="46"/>
                    </a:lnTo>
                    <a:lnTo>
                      <a:pt x="32" y="47"/>
                    </a:lnTo>
                    <a:lnTo>
                      <a:pt x="31" y="47"/>
                    </a:lnTo>
                    <a:lnTo>
                      <a:pt x="30" y="48"/>
                    </a:lnTo>
                    <a:lnTo>
                      <a:pt x="31" y="49"/>
                    </a:lnTo>
                    <a:lnTo>
                      <a:pt x="32" y="49"/>
                    </a:lnTo>
                    <a:lnTo>
                      <a:pt x="34" y="49"/>
                    </a:lnTo>
                    <a:lnTo>
                      <a:pt x="34" y="49"/>
                    </a:lnTo>
                    <a:lnTo>
                      <a:pt x="35" y="48"/>
                    </a:lnTo>
                    <a:lnTo>
                      <a:pt x="35" y="47"/>
                    </a:lnTo>
                    <a:lnTo>
                      <a:pt x="38" y="46"/>
                    </a:lnTo>
                    <a:lnTo>
                      <a:pt x="38" y="46"/>
                    </a:lnTo>
                    <a:lnTo>
                      <a:pt x="39" y="47"/>
                    </a:lnTo>
                    <a:lnTo>
                      <a:pt x="40" y="47"/>
                    </a:lnTo>
                    <a:lnTo>
                      <a:pt x="41" y="48"/>
                    </a:lnTo>
                    <a:lnTo>
                      <a:pt x="41" y="49"/>
                    </a:lnTo>
                    <a:lnTo>
                      <a:pt x="42" y="49"/>
                    </a:lnTo>
                    <a:lnTo>
                      <a:pt x="41" y="50"/>
                    </a:lnTo>
                    <a:lnTo>
                      <a:pt x="41" y="50"/>
                    </a:lnTo>
                    <a:lnTo>
                      <a:pt x="41" y="50"/>
                    </a:lnTo>
                    <a:lnTo>
                      <a:pt x="40" y="49"/>
                    </a:lnTo>
                    <a:lnTo>
                      <a:pt x="39" y="49"/>
                    </a:lnTo>
                    <a:lnTo>
                      <a:pt x="37" y="49"/>
                    </a:lnTo>
                    <a:lnTo>
                      <a:pt x="35" y="49"/>
                    </a:lnTo>
                    <a:lnTo>
                      <a:pt x="34" y="50"/>
                    </a:lnTo>
                    <a:lnTo>
                      <a:pt x="34" y="50"/>
                    </a:lnTo>
                    <a:lnTo>
                      <a:pt x="32" y="50"/>
                    </a:lnTo>
                    <a:lnTo>
                      <a:pt x="32" y="50"/>
                    </a:lnTo>
                    <a:lnTo>
                      <a:pt x="30" y="50"/>
                    </a:lnTo>
                    <a:lnTo>
                      <a:pt x="29" y="49"/>
                    </a:lnTo>
                    <a:lnTo>
                      <a:pt x="29" y="49"/>
                    </a:lnTo>
                    <a:lnTo>
                      <a:pt x="29" y="48"/>
                    </a:lnTo>
                    <a:lnTo>
                      <a:pt x="27" y="47"/>
                    </a:lnTo>
                    <a:lnTo>
                      <a:pt x="27" y="48"/>
                    </a:lnTo>
                    <a:lnTo>
                      <a:pt x="24" y="46"/>
                    </a:lnTo>
                    <a:lnTo>
                      <a:pt x="23" y="48"/>
                    </a:lnTo>
                    <a:lnTo>
                      <a:pt x="21" y="48"/>
                    </a:lnTo>
                    <a:lnTo>
                      <a:pt x="21" y="47"/>
                    </a:lnTo>
                    <a:lnTo>
                      <a:pt x="19" y="47"/>
                    </a:lnTo>
                    <a:lnTo>
                      <a:pt x="18" y="47"/>
                    </a:lnTo>
                    <a:lnTo>
                      <a:pt x="15" y="49"/>
                    </a:lnTo>
                    <a:lnTo>
                      <a:pt x="16" y="50"/>
                    </a:lnTo>
                    <a:lnTo>
                      <a:pt x="19" y="49"/>
                    </a:lnTo>
                    <a:lnTo>
                      <a:pt x="20" y="49"/>
                    </a:lnTo>
                    <a:lnTo>
                      <a:pt x="20" y="49"/>
                    </a:lnTo>
                    <a:lnTo>
                      <a:pt x="20" y="50"/>
                    </a:lnTo>
                    <a:lnTo>
                      <a:pt x="19" y="50"/>
                    </a:lnTo>
                    <a:lnTo>
                      <a:pt x="18" y="52"/>
                    </a:lnTo>
                    <a:lnTo>
                      <a:pt x="16" y="51"/>
                    </a:lnTo>
                    <a:lnTo>
                      <a:pt x="16" y="54"/>
                    </a:lnTo>
                    <a:lnTo>
                      <a:pt x="18" y="54"/>
                    </a:lnTo>
                    <a:lnTo>
                      <a:pt x="17" y="55"/>
                    </a:lnTo>
                    <a:lnTo>
                      <a:pt x="18" y="55"/>
                    </a:lnTo>
                    <a:lnTo>
                      <a:pt x="20" y="55"/>
                    </a:lnTo>
                    <a:lnTo>
                      <a:pt x="20" y="53"/>
                    </a:lnTo>
                    <a:lnTo>
                      <a:pt x="23" y="53"/>
                    </a:lnTo>
                    <a:lnTo>
                      <a:pt x="25" y="53"/>
                    </a:lnTo>
                    <a:lnTo>
                      <a:pt x="25" y="53"/>
                    </a:lnTo>
                    <a:lnTo>
                      <a:pt x="27" y="53"/>
                    </a:lnTo>
                    <a:lnTo>
                      <a:pt x="28" y="53"/>
                    </a:lnTo>
                    <a:lnTo>
                      <a:pt x="29" y="53"/>
                    </a:lnTo>
                    <a:lnTo>
                      <a:pt x="33" y="54"/>
                    </a:lnTo>
                    <a:lnTo>
                      <a:pt x="34" y="54"/>
                    </a:lnTo>
                    <a:lnTo>
                      <a:pt x="35" y="55"/>
                    </a:lnTo>
                    <a:lnTo>
                      <a:pt x="35" y="56"/>
                    </a:lnTo>
                    <a:lnTo>
                      <a:pt x="35" y="56"/>
                    </a:lnTo>
                    <a:lnTo>
                      <a:pt x="34" y="56"/>
                    </a:lnTo>
                    <a:lnTo>
                      <a:pt x="32" y="56"/>
                    </a:lnTo>
                    <a:lnTo>
                      <a:pt x="32" y="55"/>
                    </a:lnTo>
                    <a:lnTo>
                      <a:pt x="31" y="55"/>
                    </a:lnTo>
                    <a:lnTo>
                      <a:pt x="28" y="54"/>
                    </a:lnTo>
                    <a:lnTo>
                      <a:pt x="27" y="54"/>
                    </a:lnTo>
                    <a:lnTo>
                      <a:pt x="24" y="55"/>
                    </a:lnTo>
                    <a:lnTo>
                      <a:pt x="25" y="57"/>
                    </a:lnTo>
                    <a:lnTo>
                      <a:pt x="24" y="57"/>
                    </a:lnTo>
                    <a:lnTo>
                      <a:pt x="24" y="55"/>
                    </a:lnTo>
                    <a:lnTo>
                      <a:pt x="22" y="55"/>
                    </a:lnTo>
                    <a:lnTo>
                      <a:pt x="22" y="55"/>
                    </a:lnTo>
                    <a:lnTo>
                      <a:pt x="21" y="56"/>
                    </a:lnTo>
                    <a:lnTo>
                      <a:pt x="21" y="57"/>
                    </a:lnTo>
                    <a:lnTo>
                      <a:pt x="19" y="57"/>
                    </a:lnTo>
                    <a:lnTo>
                      <a:pt x="18" y="57"/>
                    </a:lnTo>
                    <a:lnTo>
                      <a:pt x="17" y="57"/>
                    </a:lnTo>
                    <a:lnTo>
                      <a:pt x="13" y="58"/>
                    </a:lnTo>
                    <a:lnTo>
                      <a:pt x="15" y="60"/>
                    </a:lnTo>
                    <a:lnTo>
                      <a:pt x="15" y="60"/>
                    </a:lnTo>
                    <a:lnTo>
                      <a:pt x="16" y="61"/>
                    </a:lnTo>
                    <a:lnTo>
                      <a:pt x="14" y="62"/>
                    </a:lnTo>
                    <a:lnTo>
                      <a:pt x="17" y="62"/>
                    </a:lnTo>
                    <a:lnTo>
                      <a:pt x="19" y="62"/>
                    </a:lnTo>
                    <a:lnTo>
                      <a:pt x="20" y="63"/>
                    </a:lnTo>
                    <a:lnTo>
                      <a:pt x="22" y="65"/>
                    </a:lnTo>
                    <a:lnTo>
                      <a:pt x="21" y="66"/>
                    </a:lnTo>
                    <a:lnTo>
                      <a:pt x="20" y="65"/>
                    </a:lnTo>
                    <a:lnTo>
                      <a:pt x="20" y="65"/>
                    </a:lnTo>
                    <a:lnTo>
                      <a:pt x="18" y="64"/>
                    </a:lnTo>
                    <a:lnTo>
                      <a:pt x="18" y="64"/>
                    </a:lnTo>
                    <a:lnTo>
                      <a:pt x="17" y="64"/>
                    </a:lnTo>
                    <a:lnTo>
                      <a:pt x="17" y="64"/>
                    </a:lnTo>
                    <a:lnTo>
                      <a:pt x="16" y="65"/>
                    </a:lnTo>
                    <a:lnTo>
                      <a:pt x="16" y="65"/>
                    </a:lnTo>
                    <a:lnTo>
                      <a:pt x="17" y="65"/>
                    </a:lnTo>
                    <a:lnTo>
                      <a:pt x="18" y="67"/>
                    </a:lnTo>
                    <a:lnTo>
                      <a:pt x="20" y="66"/>
                    </a:lnTo>
                    <a:lnTo>
                      <a:pt x="21" y="67"/>
                    </a:lnTo>
                    <a:lnTo>
                      <a:pt x="21" y="68"/>
                    </a:lnTo>
                    <a:lnTo>
                      <a:pt x="21" y="68"/>
                    </a:lnTo>
                    <a:lnTo>
                      <a:pt x="20" y="68"/>
                    </a:lnTo>
                    <a:lnTo>
                      <a:pt x="19" y="69"/>
                    </a:lnTo>
                    <a:lnTo>
                      <a:pt x="19" y="70"/>
                    </a:lnTo>
                    <a:lnTo>
                      <a:pt x="20" y="70"/>
                    </a:lnTo>
                    <a:lnTo>
                      <a:pt x="20" y="70"/>
                    </a:lnTo>
                    <a:lnTo>
                      <a:pt x="22" y="69"/>
                    </a:lnTo>
                    <a:lnTo>
                      <a:pt x="24" y="68"/>
                    </a:lnTo>
                    <a:lnTo>
                      <a:pt x="24" y="70"/>
                    </a:lnTo>
                    <a:lnTo>
                      <a:pt x="25" y="73"/>
                    </a:lnTo>
                    <a:lnTo>
                      <a:pt x="25" y="73"/>
                    </a:lnTo>
                    <a:lnTo>
                      <a:pt x="26" y="73"/>
                    </a:lnTo>
                    <a:lnTo>
                      <a:pt x="28" y="73"/>
                    </a:lnTo>
                    <a:lnTo>
                      <a:pt x="28" y="72"/>
                    </a:lnTo>
                    <a:lnTo>
                      <a:pt x="31" y="71"/>
                    </a:lnTo>
                    <a:lnTo>
                      <a:pt x="32" y="69"/>
                    </a:lnTo>
                    <a:lnTo>
                      <a:pt x="34" y="70"/>
                    </a:lnTo>
                    <a:lnTo>
                      <a:pt x="34" y="70"/>
                    </a:lnTo>
                    <a:lnTo>
                      <a:pt x="35" y="68"/>
                    </a:lnTo>
                    <a:lnTo>
                      <a:pt x="37" y="69"/>
                    </a:lnTo>
                    <a:lnTo>
                      <a:pt x="37" y="68"/>
                    </a:lnTo>
                    <a:lnTo>
                      <a:pt x="37" y="68"/>
                    </a:lnTo>
                    <a:lnTo>
                      <a:pt x="39" y="66"/>
                    </a:lnTo>
                    <a:lnTo>
                      <a:pt x="39" y="68"/>
                    </a:lnTo>
                    <a:lnTo>
                      <a:pt x="39" y="69"/>
                    </a:lnTo>
                    <a:lnTo>
                      <a:pt x="40" y="70"/>
                    </a:lnTo>
                    <a:lnTo>
                      <a:pt x="42" y="70"/>
                    </a:lnTo>
                    <a:lnTo>
                      <a:pt x="44" y="69"/>
                    </a:lnTo>
                    <a:lnTo>
                      <a:pt x="46" y="68"/>
                    </a:lnTo>
                    <a:lnTo>
                      <a:pt x="46" y="67"/>
                    </a:lnTo>
                    <a:lnTo>
                      <a:pt x="47" y="67"/>
                    </a:lnTo>
                    <a:lnTo>
                      <a:pt x="47" y="68"/>
                    </a:lnTo>
                    <a:lnTo>
                      <a:pt x="46" y="69"/>
                    </a:lnTo>
                    <a:lnTo>
                      <a:pt x="44" y="70"/>
                    </a:lnTo>
                    <a:lnTo>
                      <a:pt x="46" y="71"/>
                    </a:lnTo>
                    <a:lnTo>
                      <a:pt x="47" y="71"/>
                    </a:lnTo>
                    <a:lnTo>
                      <a:pt x="48" y="71"/>
                    </a:lnTo>
                    <a:lnTo>
                      <a:pt x="48" y="71"/>
                    </a:lnTo>
                    <a:lnTo>
                      <a:pt x="49" y="70"/>
                    </a:lnTo>
                    <a:lnTo>
                      <a:pt x="51" y="69"/>
                    </a:lnTo>
                    <a:lnTo>
                      <a:pt x="51" y="71"/>
                    </a:lnTo>
                    <a:lnTo>
                      <a:pt x="51" y="72"/>
                    </a:lnTo>
                    <a:lnTo>
                      <a:pt x="56" y="75"/>
                    </a:lnTo>
                    <a:lnTo>
                      <a:pt x="58" y="75"/>
                    </a:lnTo>
                    <a:lnTo>
                      <a:pt x="58" y="74"/>
                    </a:lnTo>
                    <a:lnTo>
                      <a:pt x="60" y="73"/>
                    </a:lnTo>
                    <a:lnTo>
                      <a:pt x="61" y="73"/>
                    </a:lnTo>
                    <a:lnTo>
                      <a:pt x="61" y="72"/>
                    </a:lnTo>
                    <a:lnTo>
                      <a:pt x="61" y="70"/>
                    </a:lnTo>
                    <a:lnTo>
                      <a:pt x="60" y="69"/>
                    </a:lnTo>
                    <a:lnTo>
                      <a:pt x="60" y="68"/>
                    </a:lnTo>
                    <a:lnTo>
                      <a:pt x="61" y="69"/>
                    </a:lnTo>
                    <a:lnTo>
                      <a:pt x="61" y="67"/>
                    </a:lnTo>
                    <a:lnTo>
                      <a:pt x="61" y="66"/>
                    </a:lnTo>
                    <a:lnTo>
                      <a:pt x="61" y="65"/>
                    </a:lnTo>
                    <a:lnTo>
                      <a:pt x="60" y="65"/>
                    </a:lnTo>
                    <a:lnTo>
                      <a:pt x="61" y="65"/>
                    </a:lnTo>
                    <a:lnTo>
                      <a:pt x="62" y="64"/>
                    </a:lnTo>
                    <a:lnTo>
                      <a:pt x="63" y="64"/>
                    </a:lnTo>
                    <a:lnTo>
                      <a:pt x="63" y="65"/>
                    </a:lnTo>
                    <a:lnTo>
                      <a:pt x="63" y="66"/>
                    </a:lnTo>
                    <a:lnTo>
                      <a:pt x="64" y="66"/>
                    </a:lnTo>
                    <a:lnTo>
                      <a:pt x="64" y="65"/>
                    </a:lnTo>
                    <a:lnTo>
                      <a:pt x="65" y="65"/>
                    </a:lnTo>
                    <a:lnTo>
                      <a:pt x="65" y="65"/>
                    </a:lnTo>
                    <a:lnTo>
                      <a:pt x="66" y="62"/>
                    </a:lnTo>
                    <a:lnTo>
                      <a:pt x="67" y="61"/>
                    </a:lnTo>
                    <a:lnTo>
                      <a:pt x="68" y="59"/>
                    </a:lnTo>
                    <a:lnTo>
                      <a:pt x="68" y="57"/>
                    </a:lnTo>
                    <a:lnTo>
                      <a:pt x="70" y="57"/>
                    </a:lnTo>
                    <a:lnTo>
                      <a:pt x="70" y="57"/>
                    </a:lnTo>
                    <a:lnTo>
                      <a:pt x="69" y="58"/>
                    </a:lnTo>
                    <a:lnTo>
                      <a:pt x="69" y="59"/>
                    </a:lnTo>
                    <a:lnTo>
                      <a:pt x="68" y="62"/>
                    </a:lnTo>
                    <a:lnTo>
                      <a:pt x="66" y="65"/>
                    </a:lnTo>
                    <a:lnTo>
                      <a:pt x="66" y="65"/>
                    </a:lnTo>
                    <a:lnTo>
                      <a:pt x="65" y="66"/>
                    </a:lnTo>
                    <a:lnTo>
                      <a:pt x="64" y="67"/>
                    </a:lnTo>
                    <a:lnTo>
                      <a:pt x="63" y="67"/>
                    </a:lnTo>
                    <a:lnTo>
                      <a:pt x="63" y="68"/>
                    </a:lnTo>
                    <a:lnTo>
                      <a:pt x="63" y="69"/>
                    </a:lnTo>
                    <a:lnTo>
                      <a:pt x="63" y="69"/>
                    </a:lnTo>
                    <a:lnTo>
                      <a:pt x="63" y="69"/>
                    </a:lnTo>
                    <a:lnTo>
                      <a:pt x="65" y="70"/>
                    </a:lnTo>
                    <a:lnTo>
                      <a:pt x="65" y="71"/>
                    </a:lnTo>
                    <a:lnTo>
                      <a:pt x="66" y="72"/>
                    </a:lnTo>
                    <a:lnTo>
                      <a:pt x="67" y="72"/>
                    </a:lnTo>
                    <a:lnTo>
                      <a:pt x="69" y="72"/>
                    </a:lnTo>
                    <a:lnTo>
                      <a:pt x="71" y="73"/>
                    </a:lnTo>
                    <a:lnTo>
                      <a:pt x="71" y="73"/>
                    </a:lnTo>
                    <a:lnTo>
                      <a:pt x="72" y="73"/>
                    </a:lnTo>
                    <a:lnTo>
                      <a:pt x="73" y="74"/>
                    </a:lnTo>
                    <a:lnTo>
                      <a:pt x="75" y="73"/>
                    </a:lnTo>
                    <a:lnTo>
                      <a:pt x="76" y="72"/>
                    </a:lnTo>
                    <a:lnTo>
                      <a:pt x="78" y="71"/>
                    </a:lnTo>
                    <a:lnTo>
                      <a:pt x="78" y="71"/>
                    </a:lnTo>
                    <a:lnTo>
                      <a:pt x="79" y="70"/>
                    </a:lnTo>
                    <a:lnTo>
                      <a:pt x="79" y="70"/>
                    </a:lnTo>
                    <a:lnTo>
                      <a:pt x="79" y="69"/>
                    </a:lnTo>
                    <a:lnTo>
                      <a:pt x="81" y="68"/>
                    </a:lnTo>
                    <a:lnTo>
                      <a:pt x="81" y="68"/>
                    </a:lnTo>
                    <a:lnTo>
                      <a:pt x="81" y="69"/>
                    </a:lnTo>
                    <a:lnTo>
                      <a:pt x="80" y="70"/>
                    </a:lnTo>
                    <a:lnTo>
                      <a:pt x="79" y="71"/>
                    </a:lnTo>
                    <a:lnTo>
                      <a:pt x="79" y="71"/>
                    </a:lnTo>
                    <a:lnTo>
                      <a:pt x="79" y="72"/>
                    </a:lnTo>
                    <a:lnTo>
                      <a:pt x="80" y="72"/>
                    </a:lnTo>
                    <a:lnTo>
                      <a:pt x="80" y="72"/>
                    </a:lnTo>
                    <a:lnTo>
                      <a:pt x="79" y="73"/>
                    </a:lnTo>
                    <a:lnTo>
                      <a:pt x="77" y="73"/>
                    </a:lnTo>
                    <a:lnTo>
                      <a:pt x="76" y="74"/>
                    </a:lnTo>
                    <a:lnTo>
                      <a:pt x="75" y="75"/>
                    </a:lnTo>
                    <a:lnTo>
                      <a:pt x="74" y="75"/>
                    </a:lnTo>
                    <a:lnTo>
                      <a:pt x="73" y="75"/>
                    </a:lnTo>
                    <a:lnTo>
                      <a:pt x="73" y="75"/>
                    </a:lnTo>
                    <a:lnTo>
                      <a:pt x="73" y="77"/>
                    </a:lnTo>
                    <a:lnTo>
                      <a:pt x="74" y="77"/>
                    </a:lnTo>
                    <a:lnTo>
                      <a:pt x="74" y="77"/>
                    </a:lnTo>
                    <a:lnTo>
                      <a:pt x="76" y="76"/>
                    </a:lnTo>
                    <a:lnTo>
                      <a:pt x="76" y="76"/>
                    </a:lnTo>
                    <a:lnTo>
                      <a:pt x="77" y="75"/>
                    </a:lnTo>
                    <a:lnTo>
                      <a:pt x="77" y="76"/>
                    </a:lnTo>
                    <a:lnTo>
                      <a:pt x="80" y="76"/>
                    </a:lnTo>
                    <a:lnTo>
                      <a:pt x="80" y="75"/>
                    </a:lnTo>
                    <a:lnTo>
                      <a:pt x="81" y="74"/>
                    </a:lnTo>
                    <a:lnTo>
                      <a:pt x="82" y="74"/>
                    </a:lnTo>
                    <a:lnTo>
                      <a:pt x="82" y="74"/>
                    </a:lnTo>
                    <a:lnTo>
                      <a:pt x="84" y="75"/>
                    </a:lnTo>
                    <a:lnTo>
                      <a:pt x="84" y="75"/>
                    </a:lnTo>
                    <a:lnTo>
                      <a:pt x="85" y="75"/>
                    </a:lnTo>
                    <a:lnTo>
                      <a:pt x="86" y="75"/>
                    </a:lnTo>
                    <a:lnTo>
                      <a:pt x="87" y="75"/>
                    </a:lnTo>
                    <a:lnTo>
                      <a:pt x="87" y="74"/>
                    </a:lnTo>
                    <a:lnTo>
                      <a:pt x="87" y="74"/>
                    </a:lnTo>
                    <a:lnTo>
                      <a:pt x="87" y="74"/>
                    </a:lnTo>
                    <a:lnTo>
                      <a:pt x="86" y="73"/>
                    </a:lnTo>
                    <a:lnTo>
                      <a:pt x="86" y="73"/>
                    </a:lnTo>
                    <a:lnTo>
                      <a:pt x="86" y="72"/>
                    </a:lnTo>
                    <a:lnTo>
                      <a:pt x="86" y="69"/>
                    </a:lnTo>
                    <a:lnTo>
                      <a:pt x="84" y="67"/>
                    </a:lnTo>
                    <a:lnTo>
                      <a:pt x="84" y="66"/>
                    </a:lnTo>
                    <a:lnTo>
                      <a:pt x="84" y="66"/>
                    </a:lnTo>
                    <a:lnTo>
                      <a:pt x="86" y="64"/>
                    </a:lnTo>
                    <a:lnTo>
                      <a:pt x="87" y="63"/>
                    </a:lnTo>
                    <a:lnTo>
                      <a:pt x="86" y="62"/>
                    </a:lnTo>
                    <a:lnTo>
                      <a:pt x="86" y="61"/>
                    </a:lnTo>
                    <a:lnTo>
                      <a:pt x="85" y="61"/>
                    </a:lnTo>
                    <a:lnTo>
                      <a:pt x="86" y="60"/>
                    </a:lnTo>
                    <a:lnTo>
                      <a:pt x="86" y="60"/>
                    </a:lnTo>
                    <a:lnTo>
                      <a:pt x="86" y="60"/>
                    </a:lnTo>
                    <a:lnTo>
                      <a:pt x="87" y="60"/>
                    </a:lnTo>
                    <a:lnTo>
                      <a:pt x="87" y="61"/>
                    </a:lnTo>
                    <a:lnTo>
                      <a:pt x="88" y="61"/>
                    </a:lnTo>
                    <a:lnTo>
                      <a:pt x="88" y="61"/>
                    </a:lnTo>
                    <a:lnTo>
                      <a:pt x="88" y="61"/>
                    </a:lnTo>
                    <a:lnTo>
                      <a:pt x="90" y="59"/>
                    </a:lnTo>
                    <a:lnTo>
                      <a:pt x="90" y="58"/>
                    </a:lnTo>
                    <a:lnTo>
                      <a:pt x="90" y="57"/>
                    </a:lnTo>
                    <a:lnTo>
                      <a:pt x="91" y="57"/>
                    </a:lnTo>
                    <a:lnTo>
                      <a:pt x="92" y="57"/>
                    </a:lnTo>
                    <a:lnTo>
                      <a:pt x="93" y="57"/>
                    </a:lnTo>
                    <a:lnTo>
                      <a:pt x="96" y="55"/>
                    </a:lnTo>
                    <a:lnTo>
                      <a:pt x="96" y="55"/>
                    </a:lnTo>
                    <a:lnTo>
                      <a:pt x="96" y="56"/>
                    </a:lnTo>
                    <a:lnTo>
                      <a:pt x="95" y="57"/>
                    </a:lnTo>
                    <a:lnTo>
                      <a:pt x="93" y="58"/>
                    </a:lnTo>
                    <a:lnTo>
                      <a:pt x="92" y="60"/>
                    </a:lnTo>
                    <a:lnTo>
                      <a:pt x="90" y="61"/>
                    </a:lnTo>
                    <a:lnTo>
                      <a:pt x="89" y="63"/>
                    </a:lnTo>
                    <a:lnTo>
                      <a:pt x="88" y="65"/>
                    </a:lnTo>
                    <a:lnTo>
                      <a:pt x="88" y="65"/>
                    </a:lnTo>
                    <a:lnTo>
                      <a:pt x="86" y="66"/>
                    </a:lnTo>
                    <a:lnTo>
                      <a:pt x="86" y="67"/>
                    </a:lnTo>
                    <a:lnTo>
                      <a:pt x="88" y="69"/>
                    </a:lnTo>
                    <a:lnTo>
                      <a:pt x="87" y="72"/>
                    </a:lnTo>
                    <a:lnTo>
                      <a:pt x="88" y="73"/>
                    </a:lnTo>
                    <a:lnTo>
                      <a:pt x="89" y="73"/>
                    </a:lnTo>
                    <a:lnTo>
                      <a:pt x="91" y="73"/>
                    </a:lnTo>
                    <a:lnTo>
                      <a:pt x="94" y="73"/>
                    </a:lnTo>
                    <a:lnTo>
                      <a:pt x="95" y="72"/>
                    </a:lnTo>
                    <a:lnTo>
                      <a:pt x="97" y="72"/>
                    </a:lnTo>
                    <a:lnTo>
                      <a:pt x="97" y="73"/>
                    </a:lnTo>
                    <a:lnTo>
                      <a:pt x="96" y="73"/>
                    </a:lnTo>
                    <a:lnTo>
                      <a:pt x="95" y="74"/>
                    </a:lnTo>
                    <a:lnTo>
                      <a:pt x="94" y="75"/>
                    </a:lnTo>
                    <a:lnTo>
                      <a:pt x="92" y="74"/>
                    </a:lnTo>
                    <a:lnTo>
                      <a:pt x="90" y="75"/>
                    </a:lnTo>
                    <a:lnTo>
                      <a:pt x="89" y="75"/>
                    </a:lnTo>
                    <a:lnTo>
                      <a:pt x="87" y="76"/>
                    </a:lnTo>
                    <a:lnTo>
                      <a:pt x="86" y="76"/>
                    </a:lnTo>
                    <a:lnTo>
                      <a:pt x="86" y="77"/>
                    </a:lnTo>
                    <a:lnTo>
                      <a:pt x="87" y="77"/>
                    </a:lnTo>
                    <a:lnTo>
                      <a:pt x="88" y="78"/>
                    </a:lnTo>
                    <a:lnTo>
                      <a:pt x="89" y="80"/>
                    </a:lnTo>
                    <a:lnTo>
                      <a:pt x="87" y="80"/>
                    </a:lnTo>
                    <a:lnTo>
                      <a:pt x="87" y="79"/>
                    </a:lnTo>
                    <a:lnTo>
                      <a:pt x="86" y="78"/>
                    </a:lnTo>
                    <a:lnTo>
                      <a:pt x="86" y="78"/>
                    </a:lnTo>
                    <a:lnTo>
                      <a:pt x="85" y="78"/>
                    </a:lnTo>
                    <a:lnTo>
                      <a:pt x="85" y="77"/>
                    </a:lnTo>
                    <a:lnTo>
                      <a:pt x="84" y="77"/>
                    </a:lnTo>
                    <a:lnTo>
                      <a:pt x="83" y="77"/>
                    </a:lnTo>
                    <a:lnTo>
                      <a:pt x="82" y="77"/>
                    </a:lnTo>
                    <a:lnTo>
                      <a:pt x="81" y="78"/>
                    </a:lnTo>
                    <a:lnTo>
                      <a:pt x="80" y="78"/>
                    </a:lnTo>
                    <a:lnTo>
                      <a:pt x="76" y="78"/>
                    </a:lnTo>
                    <a:lnTo>
                      <a:pt x="76" y="78"/>
                    </a:lnTo>
                    <a:lnTo>
                      <a:pt x="75" y="79"/>
                    </a:lnTo>
                    <a:lnTo>
                      <a:pt x="75" y="81"/>
                    </a:lnTo>
                    <a:lnTo>
                      <a:pt x="75" y="81"/>
                    </a:lnTo>
                    <a:lnTo>
                      <a:pt x="75" y="81"/>
                    </a:lnTo>
                    <a:lnTo>
                      <a:pt x="75" y="82"/>
                    </a:lnTo>
                    <a:lnTo>
                      <a:pt x="76" y="83"/>
                    </a:lnTo>
                    <a:lnTo>
                      <a:pt x="76" y="87"/>
                    </a:lnTo>
                    <a:lnTo>
                      <a:pt x="77" y="88"/>
                    </a:lnTo>
                    <a:lnTo>
                      <a:pt x="79" y="89"/>
                    </a:lnTo>
                    <a:lnTo>
                      <a:pt x="79" y="89"/>
                    </a:lnTo>
                    <a:lnTo>
                      <a:pt x="79" y="90"/>
                    </a:lnTo>
                    <a:lnTo>
                      <a:pt x="79" y="91"/>
                    </a:lnTo>
                    <a:lnTo>
                      <a:pt x="78" y="91"/>
                    </a:lnTo>
                    <a:lnTo>
                      <a:pt x="78" y="92"/>
                    </a:lnTo>
                    <a:lnTo>
                      <a:pt x="76" y="94"/>
                    </a:lnTo>
                    <a:lnTo>
                      <a:pt x="76" y="93"/>
                    </a:lnTo>
                    <a:lnTo>
                      <a:pt x="77" y="92"/>
                    </a:lnTo>
                    <a:lnTo>
                      <a:pt x="77" y="91"/>
                    </a:lnTo>
                    <a:lnTo>
                      <a:pt x="77" y="89"/>
                    </a:lnTo>
                    <a:lnTo>
                      <a:pt x="76" y="88"/>
                    </a:lnTo>
                    <a:lnTo>
                      <a:pt x="74" y="86"/>
                    </a:lnTo>
                    <a:lnTo>
                      <a:pt x="73" y="87"/>
                    </a:lnTo>
                    <a:lnTo>
                      <a:pt x="72" y="88"/>
                    </a:lnTo>
                    <a:lnTo>
                      <a:pt x="70" y="89"/>
                    </a:lnTo>
                    <a:lnTo>
                      <a:pt x="69" y="90"/>
                    </a:lnTo>
                    <a:lnTo>
                      <a:pt x="68" y="91"/>
                    </a:lnTo>
                    <a:lnTo>
                      <a:pt x="69" y="88"/>
                    </a:lnTo>
                    <a:lnTo>
                      <a:pt x="70" y="87"/>
                    </a:lnTo>
                    <a:lnTo>
                      <a:pt x="73" y="86"/>
                    </a:lnTo>
                    <a:lnTo>
                      <a:pt x="74" y="85"/>
                    </a:lnTo>
                    <a:lnTo>
                      <a:pt x="74" y="83"/>
                    </a:lnTo>
                    <a:lnTo>
                      <a:pt x="74" y="83"/>
                    </a:lnTo>
                    <a:lnTo>
                      <a:pt x="73" y="81"/>
                    </a:lnTo>
                    <a:lnTo>
                      <a:pt x="73" y="80"/>
                    </a:lnTo>
                    <a:lnTo>
                      <a:pt x="73" y="80"/>
                    </a:lnTo>
                    <a:lnTo>
                      <a:pt x="72" y="80"/>
                    </a:lnTo>
                    <a:lnTo>
                      <a:pt x="71" y="80"/>
                    </a:lnTo>
                    <a:lnTo>
                      <a:pt x="70" y="78"/>
                    </a:lnTo>
                    <a:lnTo>
                      <a:pt x="70" y="78"/>
                    </a:lnTo>
                    <a:lnTo>
                      <a:pt x="70" y="76"/>
                    </a:lnTo>
                    <a:lnTo>
                      <a:pt x="69" y="75"/>
                    </a:lnTo>
                    <a:lnTo>
                      <a:pt x="68" y="74"/>
                    </a:lnTo>
                    <a:lnTo>
                      <a:pt x="67" y="74"/>
                    </a:lnTo>
                    <a:lnTo>
                      <a:pt x="66" y="74"/>
                    </a:lnTo>
                    <a:lnTo>
                      <a:pt x="66" y="74"/>
                    </a:lnTo>
                    <a:lnTo>
                      <a:pt x="64" y="73"/>
                    </a:lnTo>
                    <a:lnTo>
                      <a:pt x="64" y="72"/>
                    </a:lnTo>
                    <a:lnTo>
                      <a:pt x="63" y="73"/>
                    </a:lnTo>
                    <a:lnTo>
                      <a:pt x="62" y="76"/>
                    </a:lnTo>
                    <a:lnTo>
                      <a:pt x="61" y="77"/>
                    </a:lnTo>
                    <a:lnTo>
                      <a:pt x="61" y="77"/>
                    </a:lnTo>
                    <a:lnTo>
                      <a:pt x="60" y="76"/>
                    </a:lnTo>
                    <a:lnTo>
                      <a:pt x="58" y="77"/>
                    </a:lnTo>
                    <a:lnTo>
                      <a:pt x="57" y="78"/>
                    </a:lnTo>
                    <a:lnTo>
                      <a:pt x="56" y="80"/>
                    </a:lnTo>
                    <a:lnTo>
                      <a:pt x="55" y="81"/>
                    </a:lnTo>
                    <a:lnTo>
                      <a:pt x="55" y="81"/>
                    </a:lnTo>
                    <a:lnTo>
                      <a:pt x="54" y="81"/>
                    </a:lnTo>
                    <a:lnTo>
                      <a:pt x="55" y="78"/>
                    </a:lnTo>
                    <a:lnTo>
                      <a:pt x="55" y="78"/>
                    </a:lnTo>
                    <a:lnTo>
                      <a:pt x="53" y="78"/>
                    </a:lnTo>
                    <a:lnTo>
                      <a:pt x="53" y="78"/>
                    </a:lnTo>
                    <a:lnTo>
                      <a:pt x="52" y="79"/>
                    </a:lnTo>
                    <a:lnTo>
                      <a:pt x="51" y="79"/>
                    </a:lnTo>
                    <a:lnTo>
                      <a:pt x="52" y="78"/>
                    </a:lnTo>
                    <a:lnTo>
                      <a:pt x="52" y="77"/>
                    </a:lnTo>
                    <a:lnTo>
                      <a:pt x="53" y="77"/>
                    </a:lnTo>
                    <a:lnTo>
                      <a:pt x="52" y="75"/>
                    </a:lnTo>
                    <a:lnTo>
                      <a:pt x="51" y="75"/>
                    </a:lnTo>
                    <a:lnTo>
                      <a:pt x="50" y="75"/>
                    </a:lnTo>
                    <a:lnTo>
                      <a:pt x="49" y="74"/>
                    </a:lnTo>
                    <a:lnTo>
                      <a:pt x="48" y="74"/>
                    </a:lnTo>
                    <a:lnTo>
                      <a:pt x="48" y="74"/>
                    </a:lnTo>
                    <a:lnTo>
                      <a:pt x="45" y="74"/>
                    </a:lnTo>
                    <a:lnTo>
                      <a:pt x="45" y="74"/>
                    </a:lnTo>
                    <a:lnTo>
                      <a:pt x="43" y="73"/>
                    </a:lnTo>
                    <a:lnTo>
                      <a:pt x="43" y="72"/>
                    </a:lnTo>
                    <a:lnTo>
                      <a:pt x="40" y="72"/>
                    </a:lnTo>
                    <a:lnTo>
                      <a:pt x="39" y="73"/>
                    </a:lnTo>
                    <a:lnTo>
                      <a:pt x="39" y="74"/>
                    </a:lnTo>
                    <a:lnTo>
                      <a:pt x="39" y="74"/>
                    </a:lnTo>
                    <a:lnTo>
                      <a:pt x="38" y="74"/>
                    </a:lnTo>
                    <a:lnTo>
                      <a:pt x="38" y="75"/>
                    </a:lnTo>
                    <a:lnTo>
                      <a:pt x="37" y="76"/>
                    </a:lnTo>
                    <a:lnTo>
                      <a:pt x="37" y="75"/>
                    </a:lnTo>
                    <a:lnTo>
                      <a:pt x="37" y="74"/>
                    </a:lnTo>
                    <a:lnTo>
                      <a:pt x="38" y="72"/>
                    </a:lnTo>
                    <a:lnTo>
                      <a:pt x="37" y="72"/>
                    </a:lnTo>
                    <a:lnTo>
                      <a:pt x="36" y="73"/>
                    </a:lnTo>
                    <a:lnTo>
                      <a:pt x="34" y="73"/>
                    </a:lnTo>
                    <a:lnTo>
                      <a:pt x="34" y="73"/>
                    </a:lnTo>
                    <a:lnTo>
                      <a:pt x="33" y="72"/>
                    </a:lnTo>
                    <a:lnTo>
                      <a:pt x="32" y="73"/>
                    </a:lnTo>
                    <a:lnTo>
                      <a:pt x="32" y="74"/>
                    </a:lnTo>
                    <a:lnTo>
                      <a:pt x="33" y="74"/>
                    </a:lnTo>
                    <a:lnTo>
                      <a:pt x="32" y="75"/>
                    </a:lnTo>
                    <a:lnTo>
                      <a:pt x="32" y="74"/>
                    </a:lnTo>
                    <a:lnTo>
                      <a:pt x="31" y="74"/>
                    </a:lnTo>
                    <a:lnTo>
                      <a:pt x="30" y="74"/>
                    </a:lnTo>
                    <a:lnTo>
                      <a:pt x="29" y="74"/>
                    </a:lnTo>
                    <a:lnTo>
                      <a:pt x="29" y="74"/>
                    </a:lnTo>
                    <a:lnTo>
                      <a:pt x="27" y="75"/>
                    </a:lnTo>
                    <a:lnTo>
                      <a:pt x="27" y="75"/>
                    </a:lnTo>
                    <a:lnTo>
                      <a:pt x="27" y="76"/>
                    </a:lnTo>
                    <a:lnTo>
                      <a:pt x="26" y="78"/>
                    </a:lnTo>
                    <a:lnTo>
                      <a:pt x="26" y="78"/>
                    </a:lnTo>
                    <a:lnTo>
                      <a:pt x="26" y="78"/>
                    </a:lnTo>
                    <a:lnTo>
                      <a:pt x="26" y="77"/>
                    </a:lnTo>
                    <a:lnTo>
                      <a:pt x="26" y="76"/>
                    </a:lnTo>
                    <a:lnTo>
                      <a:pt x="25" y="76"/>
                    </a:lnTo>
                    <a:lnTo>
                      <a:pt x="22" y="75"/>
                    </a:lnTo>
                    <a:lnTo>
                      <a:pt x="21" y="74"/>
                    </a:lnTo>
                    <a:lnTo>
                      <a:pt x="21" y="73"/>
                    </a:lnTo>
                    <a:lnTo>
                      <a:pt x="20" y="73"/>
                    </a:lnTo>
                    <a:lnTo>
                      <a:pt x="20" y="73"/>
                    </a:lnTo>
                    <a:lnTo>
                      <a:pt x="18" y="72"/>
                    </a:lnTo>
                    <a:lnTo>
                      <a:pt x="17" y="72"/>
                    </a:lnTo>
                    <a:lnTo>
                      <a:pt x="17" y="71"/>
                    </a:lnTo>
                    <a:lnTo>
                      <a:pt x="14" y="72"/>
                    </a:lnTo>
                    <a:lnTo>
                      <a:pt x="14" y="72"/>
                    </a:lnTo>
                    <a:lnTo>
                      <a:pt x="13" y="73"/>
                    </a:lnTo>
                    <a:lnTo>
                      <a:pt x="13" y="73"/>
                    </a:lnTo>
                    <a:lnTo>
                      <a:pt x="13" y="74"/>
                    </a:lnTo>
                    <a:lnTo>
                      <a:pt x="13" y="77"/>
                    </a:lnTo>
                    <a:lnTo>
                      <a:pt x="13" y="78"/>
                    </a:lnTo>
                    <a:lnTo>
                      <a:pt x="13" y="78"/>
                    </a:lnTo>
                    <a:lnTo>
                      <a:pt x="14" y="77"/>
                    </a:lnTo>
                    <a:lnTo>
                      <a:pt x="17" y="77"/>
                    </a:lnTo>
                    <a:lnTo>
                      <a:pt x="17" y="77"/>
                    </a:lnTo>
                    <a:lnTo>
                      <a:pt x="17" y="78"/>
                    </a:lnTo>
                    <a:lnTo>
                      <a:pt x="17" y="78"/>
                    </a:lnTo>
                    <a:lnTo>
                      <a:pt x="17" y="78"/>
                    </a:lnTo>
                    <a:lnTo>
                      <a:pt x="17" y="79"/>
                    </a:lnTo>
                    <a:lnTo>
                      <a:pt x="19" y="79"/>
                    </a:lnTo>
                    <a:lnTo>
                      <a:pt x="19" y="79"/>
                    </a:lnTo>
                    <a:lnTo>
                      <a:pt x="16" y="79"/>
                    </a:lnTo>
                    <a:lnTo>
                      <a:pt x="16" y="79"/>
                    </a:lnTo>
                    <a:lnTo>
                      <a:pt x="15" y="79"/>
                    </a:lnTo>
                    <a:lnTo>
                      <a:pt x="15" y="80"/>
                    </a:lnTo>
                    <a:lnTo>
                      <a:pt x="15" y="81"/>
                    </a:lnTo>
                    <a:lnTo>
                      <a:pt x="15" y="81"/>
                    </a:lnTo>
                    <a:lnTo>
                      <a:pt x="14" y="81"/>
                    </a:lnTo>
                    <a:lnTo>
                      <a:pt x="14" y="80"/>
                    </a:lnTo>
                    <a:lnTo>
                      <a:pt x="11" y="79"/>
                    </a:lnTo>
                    <a:lnTo>
                      <a:pt x="11" y="80"/>
                    </a:lnTo>
                    <a:lnTo>
                      <a:pt x="12" y="82"/>
                    </a:lnTo>
                    <a:lnTo>
                      <a:pt x="12" y="84"/>
                    </a:lnTo>
                    <a:lnTo>
                      <a:pt x="12" y="86"/>
                    </a:lnTo>
                    <a:lnTo>
                      <a:pt x="12" y="86"/>
                    </a:lnTo>
                    <a:lnTo>
                      <a:pt x="13" y="87"/>
                    </a:lnTo>
                    <a:lnTo>
                      <a:pt x="13" y="87"/>
                    </a:lnTo>
                    <a:lnTo>
                      <a:pt x="14" y="87"/>
                    </a:lnTo>
                    <a:lnTo>
                      <a:pt x="15" y="87"/>
                    </a:lnTo>
                    <a:lnTo>
                      <a:pt x="16" y="86"/>
                    </a:lnTo>
                    <a:lnTo>
                      <a:pt x="16" y="88"/>
                    </a:lnTo>
                    <a:lnTo>
                      <a:pt x="18" y="88"/>
                    </a:lnTo>
                    <a:lnTo>
                      <a:pt x="19" y="89"/>
                    </a:lnTo>
                    <a:lnTo>
                      <a:pt x="20" y="88"/>
                    </a:lnTo>
                    <a:lnTo>
                      <a:pt x="21" y="85"/>
                    </a:lnTo>
                    <a:lnTo>
                      <a:pt x="22" y="85"/>
                    </a:lnTo>
                    <a:lnTo>
                      <a:pt x="24" y="85"/>
                    </a:lnTo>
                    <a:lnTo>
                      <a:pt x="26" y="84"/>
                    </a:lnTo>
                    <a:lnTo>
                      <a:pt x="27" y="84"/>
                    </a:lnTo>
                    <a:lnTo>
                      <a:pt x="26" y="86"/>
                    </a:lnTo>
                    <a:lnTo>
                      <a:pt x="27" y="86"/>
                    </a:lnTo>
                    <a:lnTo>
                      <a:pt x="27" y="86"/>
                    </a:lnTo>
                    <a:lnTo>
                      <a:pt x="28" y="87"/>
                    </a:lnTo>
                    <a:lnTo>
                      <a:pt x="29" y="87"/>
                    </a:lnTo>
                    <a:lnTo>
                      <a:pt x="29" y="87"/>
                    </a:lnTo>
                    <a:lnTo>
                      <a:pt x="28" y="87"/>
                    </a:lnTo>
                    <a:lnTo>
                      <a:pt x="27" y="87"/>
                    </a:lnTo>
                    <a:lnTo>
                      <a:pt x="26" y="88"/>
                    </a:lnTo>
                    <a:lnTo>
                      <a:pt x="25" y="87"/>
                    </a:lnTo>
                    <a:lnTo>
                      <a:pt x="22" y="87"/>
                    </a:lnTo>
                    <a:lnTo>
                      <a:pt x="22" y="87"/>
                    </a:lnTo>
                    <a:lnTo>
                      <a:pt x="22" y="87"/>
                    </a:lnTo>
                    <a:lnTo>
                      <a:pt x="21" y="88"/>
                    </a:lnTo>
                    <a:lnTo>
                      <a:pt x="22" y="89"/>
                    </a:lnTo>
                    <a:lnTo>
                      <a:pt x="21" y="90"/>
                    </a:lnTo>
                    <a:lnTo>
                      <a:pt x="19" y="90"/>
                    </a:lnTo>
                    <a:lnTo>
                      <a:pt x="19" y="90"/>
                    </a:lnTo>
                    <a:lnTo>
                      <a:pt x="18" y="92"/>
                    </a:lnTo>
                    <a:lnTo>
                      <a:pt x="19" y="93"/>
                    </a:lnTo>
                    <a:lnTo>
                      <a:pt x="20" y="93"/>
                    </a:lnTo>
                    <a:lnTo>
                      <a:pt x="21" y="95"/>
                    </a:lnTo>
                    <a:lnTo>
                      <a:pt x="22" y="96"/>
                    </a:lnTo>
                    <a:lnTo>
                      <a:pt x="22" y="97"/>
                    </a:lnTo>
                    <a:lnTo>
                      <a:pt x="23" y="99"/>
                    </a:lnTo>
                    <a:lnTo>
                      <a:pt x="22" y="99"/>
                    </a:lnTo>
                    <a:lnTo>
                      <a:pt x="21" y="97"/>
                    </a:lnTo>
                    <a:lnTo>
                      <a:pt x="21" y="97"/>
                    </a:lnTo>
                    <a:lnTo>
                      <a:pt x="21" y="100"/>
                    </a:lnTo>
                    <a:lnTo>
                      <a:pt x="19" y="99"/>
                    </a:lnTo>
                    <a:lnTo>
                      <a:pt x="19" y="95"/>
                    </a:lnTo>
                    <a:lnTo>
                      <a:pt x="16" y="94"/>
                    </a:lnTo>
                    <a:lnTo>
                      <a:pt x="15" y="92"/>
                    </a:lnTo>
                    <a:lnTo>
                      <a:pt x="14" y="91"/>
                    </a:lnTo>
                    <a:lnTo>
                      <a:pt x="13" y="91"/>
                    </a:lnTo>
                    <a:lnTo>
                      <a:pt x="11" y="88"/>
                    </a:lnTo>
                    <a:lnTo>
                      <a:pt x="9" y="88"/>
                    </a:lnTo>
                    <a:lnTo>
                      <a:pt x="9" y="88"/>
                    </a:lnTo>
                    <a:lnTo>
                      <a:pt x="8" y="88"/>
                    </a:lnTo>
                    <a:lnTo>
                      <a:pt x="10" y="90"/>
                    </a:lnTo>
                    <a:lnTo>
                      <a:pt x="10" y="91"/>
                    </a:lnTo>
                    <a:lnTo>
                      <a:pt x="11" y="92"/>
                    </a:lnTo>
                    <a:lnTo>
                      <a:pt x="12" y="94"/>
                    </a:lnTo>
                    <a:lnTo>
                      <a:pt x="14" y="94"/>
                    </a:lnTo>
                    <a:lnTo>
                      <a:pt x="15" y="95"/>
                    </a:lnTo>
                    <a:lnTo>
                      <a:pt x="15" y="95"/>
                    </a:lnTo>
                    <a:lnTo>
                      <a:pt x="13" y="95"/>
                    </a:lnTo>
                    <a:lnTo>
                      <a:pt x="15" y="98"/>
                    </a:lnTo>
                    <a:lnTo>
                      <a:pt x="15" y="99"/>
                    </a:lnTo>
                    <a:lnTo>
                      <a:pt x="15" y="100"/>
                    </a:lnTo>
                    <a:lnTo>
                      <a:pt x="14" y="99"/>
                    </a:lnTo>
                    <a:lnTo>
                      <a:pt x="13" y="98"/>
                    </a:lnTo>
                    <a:lnTo>
                      <a:pt x="13" y="99"/>
                    </a:lnTo>
                    <a:lnTo>
                      <a:pt x="14" y="100"/>
                    </a:lnTo>
                    <a:lnTo>
                      <a:pt x="15" y="102"/>
                    </a:lnTo>
                    <a:lnTo>
                      <a:pt x="15" y="105"/>
                    </a:lnTo>
                    <a:lnTo>
                      <a:pt x="15" y="105"/>
                    </a:lnTo>
                    <a:lnTo>
                      <a:pt x="16" y="106"/>
                    </a:lnTo>
                    <a:lnTo>
                      <a:pt x="16" y="106"/>
                    </a:lnTo>
                    <a:lnTo>
                      <a:pt x="19" y="105"/>
                    </a:lnTo>
                    <a:lnTo>
                      <a:pt x="19" y="104"/>
                    </a:lnTo>
                    <a:lnTo>
                      <a:pt x="20" y="103"/>
                    </a:lnTo>
                    <a:lnTo>
                      <a:pt x="22" y="103"/>
                    </a:lnTo>
                    <a:lnTo>
                      <a:pt x="24" y="102"/>
                    </a:lnTo>
                    <a:lnTo>
                      <a:pt x="25" y="101"/>
                    </a:lnTo>
                    <a:lnTo>
                      <a:pt x="26" y="100"/>
                    </a:lnTo>
                    <a:lnTo>
                      <a:pt x="26" y="98"/>
                    </a:lnTo>
                    <a:lnTo>
                      <a:pt x="26" y="98"/>
                    </a:lnTo>
                    <a:lnTo>
                      <a:pt x="26" y="98"/>
                    </a:lnTo>
                    <a:lnTo>
                      <a:pt x="27" y="98"/>
                    </a:lnTo>
                    <a:lnTo>
                      <a:pt x="29" y="96"/>
                    </a:lnTo>
                    <a:lnTo>
                      <a:pt x="30" y="97"/>
                    </a:lnTo>
                    <a:lnTo>
                      <a:pt x="30" y="96"/>
                    </a:lnTo>
                    <a:lnTo>
                      <a:pt x="31" y="94"/>
                    </a:lnTo>
                    <a:lnTo>
                      <a:pt x="33" y="93"/>
                    </a:lnTo>
                    <a:lnTo>
                      <a:pt x="34" y="92"/>
                    </a:lnTo>
                    <a:lnTo>
                      <a:pt x="34" y="91"/>
                    </a:lnTo>
                    <a:lnTo>
                      <a:pt x="34" y="92"/>
                    </a:lnTo>
                    <a:lnTo>
                      <a:pt x="34" y="92"/>
                    </a:lnTo>
                    <a:lnTo>
                      <a:pt x="34" y="93"/>
                    </a:lnTo>
                    <a:lnTo>
                      <a:pt x="32" y="95"/>
                    </a:lnTo>
                    <a:lnTo>
                      <a:pt x="31" y="96"/>
                    </a:lnTo>
                    <a:lnTo>
                      <a:pt x="30" y="96"/>
                    </a:lnTo>
                    <a:lnTo>
                      <a:pt x="30" y="97"/>
                    </a:lnTo>
                    <a:lnTo>
                      <a:pt x="30" y="98"/>
                    </a:lnTo>
                    <a:lnTo>
                      <a:pt x="33" y="99"/>
                    </a:lnTo>
                    <a:lnTo>
                      <a:pt x="32" y="99"/>
                    </a:lnTo>
                    <a:lnTo>
                      <a:pt x="32" y="100"/>
                    </a:lnTo>
                    <a:lnTo>
                      <a:pt x="32" y="102"/>
                    </a:lnTo>
                    <a:lnTo>
                      <a:pt x="31" y="104"/>
                    </a:lnTo>
                    <a:lnTo>
                      <a:pt x="31" y="106"/>
                    </a:lnTo>
                    <a:lnTo>
                      <a:pt x="30" y="108"/>
                    </a:lnTo>
                    <a:lnTo>
                      <a:pt x="30" y="108"/>
                    </a:lnTo>
                    <a:lnTo>
                      <a:pt x="29" y="112"/>
                    </a:lnTo>
                    <a:lnTo>
                      <a:pt x="29" y="113"/>
                    </a:lnTo>
                    <a:lnTo>
                      <a:pt x="29" y="114"/>
                    </a:lnTo>
                    <a:lnTo>
                      <a:pt x="27" y="114"/>
                    </a:lnTo>
                    <a:lnTo>
                      <a:pt x="26" y="115"/>
                    </a:lnTo>
                    <a:lnTo>
                      <a:pt x="26" y="115"/>
                    </a:lnTo>
                    <a:lnTo>
                      <a:pt x="25" y="116"/>
                    </a:lnTo>
                    <a:lnTo>
                      <a:pt x="24" y="116"/>
                    </a:lnTo>
                    <a:lnTo>
                      <a:pt x="23" y="116"/>
                    </a:lnTo>
                    <a:lnTo>
                      <a:pt x="22" y="116"/>
                    </a:lnTo>
                    <a:lnTo>
                      <a:pt x="21" y="115"/>
                    </a:lnTo>
                    <a:lnTo>
                      <a:pt x="20" y="113"/>
                    </a:lnTo>
                    <a:lnTo>
                      <a:pt x="19" y="111"/>
                    </a:lnTo>
                    <a:lnTo>
                      <a:pt x="18" y="109"/>
                    </a:lnTo>
                    <a:lnTo>
                      <a:pt x="16" y="108"/>
                    </a:lnTo>
                    <a:lnTo>
                      <a:pt x="16" y="108"/>
                    </a:lnTo>
                    <a:lnTo>
                      <a:pt x="15" y="109"/>
                    </a:lnTo>
                    <a:lnTo>
                      <a:pt x="15" y="110"/>
                    </a:lnTo>
                    <a:lnTo>
                      <a:pt x="15" y="112"/>
                    </a:lnTo>
                    <a:lnTo>
                      <a:pt x="15" y="113"/>
                    </a:lnTo>
                    <a:lnTo>
                      <a:pt x="15" y="115"/>
                    </a:lnTo>
                    <a:lnTo>
                      <a:pt x="15" y="115"/>
                    </a:lnTo>
                    <a:lnTo>
                      <a:pt x="16" y="116"/>
                    </a:lnTo>
                    <a:lnTo>
                      <a:pt x="14" y="117"/>
                    </a:lnTo>
                    <a:lnTo>
                      <a:pt x="13" y="116"/>
                    </a:lnTo>
                    <a:lnTo>
                      <a:pt x="12" y="116"/>
                    </a:lnTo>
                    <a:lnTo>
                      <a:pt x="11" y="117"/>
                    </a:lnTo>
                    <a:lnTo>
                      <a:pt x="11" y="118"/>
                    </a:lnTo>
                    <a:lnTo>
                      <a:pt x="11" y="119"/>
                    </a:lnTo>
                    <a:lnTo>
                      <a:pt x="12" y="119"/>
                    </a:lnTo>
                    <a:lnTo>
                      <a:pt x="13" y="120"/>
                    </a:lnTo>
                    <a:lnTo>
                      <a:pt x="14" y="120"/>
                    </a:lnTo>
                    <a:lnTo>
                      <a:pt x="16" y="120"/>
                    </a:lnTo>
                    <a:lnTo>
                      <a:pt x="15" y="121"/>
                    </a:lnTo>
                    <a:lnTo>
                      <a:pt x="15" y="122"/>
                    </a:lnTo>
                    <a:lnTo>
                      <a:pt x="15" y="122"/>
                    </a:lnTo>
                    <a:lnTo>
                      <a:pt x="14" y="122"/>
                    </a:lnTo>
                    <a:lnTo>
                      <a:pt x="14" y="122"/>
                    </a:lnTo>
                    <a:lnTo>
                      <a:pt x="13" y="121"/>
                    </a:lnTo>
                    <a:lnTo>
                      <a:pt x="12" y="121"/>
                    </a:lnTo>
                    <a:lnTo>
                      <a:pt x="11" y="121"/>
                    </a:lnTo>
                    <a:lnTo>
                      <a:pt x="11" y="122"/>
                    </a:lnTo>
                    <a:lnTo>
                      <a:pt x="11" y="124"/>
                    </a:lnTo>
                    <a:lnTo>
                      <a:pt x="11" y="125"/>
                    </a:lnTo>
                    <a:lnTo>
                      <a:pt x="11" y="125"/>
                    </a:lnTo>
                    <a:lnTo>
                      <a:pt x="11" y="126"/>
                    </a:lnTo>
                    <a:lnTo>
                      <a:pt x="12" y="126"/>
                    </a:lnTo>
                    <a:lnTo>
                      <a:pt x="13" y="124"/>
                    </a:lnTo>
                    <a:lnTo>
                      <a:pt x="14" y="124"/>
                    </a:lnTo>
                    <a:lnTo>
                      <a:pt x="14" y="125"/>
                    </a:lnTo>
                    <a:lnTo>
                      <a:pt x="14" y="126"/>
                    </a:lnTo>
                    <a:lnTo>
                      <a:pt x="13" y="126"/>
                    </a:lnTo>
                    <a:lnTo>
                      <a:pt x="12" y="126"/>
                    </a:lnTo>
                    <a:lnTo>
                      <a:pt x="12" y="127"/>
                    </a:lnTo>
                    <a:lnTo>
                      <a:pt x="12" y="128"/>
                    </a:lnTo>
                    <a:lnTo>
                      <a:pt x="13" y="128"/>
                    </a:lnTo>
                    <a:lnTo>
                      <a:pt x="15" y="127"/>
                    </a:lnTo>
                    <a:lnTo>
                      <a:pt x="15" y="128"/>
                    </a:lnTo>
                    <a:lnTo>
                      <a:pt x="15" y="129"/>
                    </a:lnTo>
                    <a:lnTo>
                      <a:pt x="14" y="130"/>
                    </a:lnTo>
                    <a:lnTo>
                      <a:pt x="15" y="131"/>
                    </a:lnTo>
                    <a:lnTo>
                      <a:pt x="16" y="132"/>
                    </a:lnTo>
                    <a:lnTo>
                      <a:pt x="17" y="132"/>
                    </a:lnTo>
                    <a:lnTo>
                      <a:pt x="17" y="134"/>
                    </a:lnTo>
                    <a:lnTo>
                      <a:pt x="18" y="132"/>
                    </a:lnTo>
                    <a:lnTo>
                      <a:pt x="18" y="131"/>
                    </a:lnTo>
                    <a:lnTo>
                      <a:pt x="19" y="131"/>
                    </a:lnTo>
                    <a:lnTo>
                      <a:pt x="20" y="130"/>
                    </a:lnTo>
                    <a:lnTo>
                      <a:pt x="20" y="130"/>
                    </a:lnTo>
                    <a:lnTo>
                      <a:pt x="21" y="130"/>
                    </a:lnTo>
                    <a:lnTo>
                      <a:pt x="21" y="128"/>
                    </a:lnTo>
                    <a:lnTo>
                      <a:pt x="22" y="126"/>
                    </a:lnTo>
                    <a:lnTo>
                      <a:pt x="22" y="126"/>
                    </a:lnTo>
                    <a:lnTo>
                      <a:pt x="22" y="125"/>
                    </a:lnTo>
                    <a:lnTo>
                      <a:pt x="23" y="125"/>
                    </a:lnTo>
                    <a:lnTo>
                      <a:pt x="23" y="124"/>
                    </a:lnTo>
                    <a:lnTo>
                      <a:pt x="25" y="122"/>
                    </a:lnTo>
                    <a:lnTo>
                      <a:pt x="26" y="119"/>
                    </a:lnTo>
                    <a:lnTo>
                      <a:pt x="28" y="119"/>
                    </a:lnTo>
                    <a:lnTo>
                      <a:pt x="28" y="118"/>
                    </a:lnTo>
                    <a:lnTo>
                      <a:pt x="29" y="117"/>
                    </a:lnTo>
                    <a:lnTo>
                      <a:pt x="29" y="118"/>
                    </a:lnTo>
                    <a:lnTo>
                      <a:pt x="30" y="119"/>
                    </a:lnTo>
                    <a:lnTo>
                      <a:pt x="29" y="120"/>
                    </a:lnTo>
                    <a:lnTo>
                      <a:pt x="27" y="120"/>
                    </a:lnTo>
                    <a:lnTo>
                      <a:pt x="27" y="121"/>
                    </a:lnTo>
                    <a:lnTo>
                      <a:pt x="26" y="122"/>
                    </a:lnTo>
                    <a:lnTo>
                      <a:pt x="26" y="123"/>
                    </a:lnTo>
                    <a:lnTo>
                      <a:pt x="25" y="124"/>
                    </a:lnTo>
                    <a:lnTo>
                      <a:pt x="25" y="124"/>
                    </a:lnTo>
                    <a:lnTo>
                      <a:pt x="24" y="126"/>
                    </a:lnTo>
                    <a:lnTo>
                      <a:pt x="25" y="126"/>
                    </a:lnTo>
                    <a:lnTo>
                      <a:pt x="24" y="128"/>
                    </a:lnTo>
                    <a:lnTo>
                      <a:pt x="27" y="128"/>
                    </a:lnTo>
                    <a:lnTo>
                      <a:pt x="27" y="129"/>
                    </a:lnTo>
                    <a:lnTo>
                      <a:pt x="25" y="129"/>
                    </a:lnTo>
                    <a:lnTo>
                      <a:pt x="24" y="129"/>
                    </a:lnTo>
                    <a:lnTo>
                      <a:pt x="22" y="130"/>
                    </a:lnTo>
                    <a:lnTo>
                      <a:pt x="22" y="132"/>
                    </a:lnTo>
                    <a:lnTo>
                      <a:pt x="22" y="133"/>
                    </a:lnTo>
                    <a:lnTo>
                      <a:pt x="22" y="133"/>
                    </a:lnTo>
                    <a:lnTo>
                      <a:pt x="24" y="133"/>
                    </a:lnTo>
                    <a:lnTo>
                      <a:pt x="25" y="132"/>
                    </a:lnTo>
                    <a:lnTo>
                      <a:pt x="26" y="132"/>
                    </a:lnTo>
                    <a:lnTo>
                      <a:pt x="30" y="131"/>
                    </a:lnTo>
                    <a:lnTo>
                      <a:pt x="30" y="131"/>
                    </a:lnTo>
                    <a:lnTo>
                      <a:pt x="30" y="131"/>
                    </a:lnTo>
                    <a:lnTo>
                      <a:pt x="30" y="132"/>
                    </a:lnTo>
                    <a:lnTo>
                      <a:pt x="28" y="132"/>
                    </a:lnTo>
                    <a:lnTo>
                      <a:pt x="27" y="133"/>
                    </a:lnTo>
                    <a:lnTo>
                      <a:pt x="26" y="136"/>
                    </a:lnTo>
                    <a:lnTo>
                      <a:pt x="26" y="138"/>
                    </a:lnTo>
                    <a:lnTo>
                      <a:pt x="27" y="139"/>
                    </a:lnTo>
                    <a:lnTo>
                      <a:pt x="28" y="138"/>
                    </a:lnTo>
                    <a:lnTo>
                      <a:pt x="29" y="139"/>
                    </a:lnTo>
                    <a:lnTo>
                      <a:pt x="28" y="140"/>
                    </a:lnTo>
                    <a:lnTo>
                      <a:pt x="27" y="140"/>
                    </a:lnTo>
                    <a:lnTo>
                      <a:pt x="26" y="140"/>
                    </a:lnTo>
                    <a:lnTo>
                      <a:pt x="25" y="140"/>
                    </a:lnTo>
                    <a:lnTo>
                      <a:pt x="26" y="142"/>
                    </a:lnTo>
                    <a:lnTo>
                      <a:pt x="26" y="143"/>
                    </a:lnTo>
                    <a:lnTo>
                      <a:pt x="26" y="144"/>
                    </a:lnTo>
                    <a:lnTo>
                      <a:pt x="25" y="145"/>
                    </a:lnTo>
                    <a:lnTo>
                      <a:pt x="26" y="145"/>
                    </a:lnTo>
                    <a:lnTo>
                      <a:pt x="26" y="145"/>
                    </a:lnTo>
                    <a:lnTo>
                      <a:pt x="28" y="144"/>
                    </a:lnTo>
                    <a:lnTo>
                      <a:pt x="28" y="145"/>
                    </a:lnTo>
                    <a:lnTo>
                      <a:pt x="29" y="145"/>
                    </a:lnTo>
                    <a:lnTo>
                      <a:pt x="30" y="144"/>
                    </a:lnTo>
                    <a:lnTo>
                      <a:pt x="31" y="142"/>
                    </a:lnTo>
                    <a:lnTo>
                      <a:pt x="31" y="141"/>
                    </a:lnTo>
                    <a:lnTo>
                      <a:pt x="31" y="140"/>
                    </a:lnTo>
                    <a:lnTo>
                      <a:pt x="32" y="139"/>
                    </a:lnTo>
                    <a:lnTo>
                      <a:pt x="31" y="137"/>
                    </a:lnTo>
                    <a:lnTo>
                      <a:pt x="31" y="136"/>
                    </a:lnTo>
                    <a:lnTo>
                      <a:pt x="31" y="134"/>
                    </a:lnTo>
                    <a:lnTo>
                      <a:pt x="33" y="134"/>
                    </a:lnTo>
                    <a:lnTo>
                      <a:pt x="34" y="133"/>
                    </a:lnTo>
                    <a:lnTo>
                      <a:pt x="34" y="132"/>
                    </a:lnTo>
                    <a:lnTo>
                      <a:pt x="34" y="132"/>
                    </a:lnTo>
                    <a:lnTo>
                      <a:pt x="36" y="130"/>
                    </a:lnTo>
                    <a:lnTo>
                      <a:pt x="37" y="128"/>
                    </a:lnTo>
                    <a:lnTo>
                      <a:pt x="37" y="128"/>
                    </a:lnTo>
                    <a:lnTo>
                      <a:pt x="37" y="127"/>
                    </a:lnTo>
                    <a:lnTo>
                      <a:pt x="40" y="130"/>
                    </a:lnTo>
                    <a:lnTo>
                      <a:pt x="41" y="130"/>
                    </a:lnTo>
                    <a:lnTo>
                      <a:pt x="42" y="128"/>
                    </a:lnTo>
                    <a:lnTo>
                      <a:pt x="42" y="126"/>
                    </a:lnTo>
                    <a:lnTo>
                      <a:pt x="42" y="125"/>
                    </a:lnTo>
                    <a:lnTo>
                      <a:pt x="42" y="125"/>
                    </a:lnTo>
                    <a:lnTo>
                      <a:pt x="43" y="125"/>
                    </a:lnTo>
                    <a:lnTo>
                      <a:pt x="43" y="124"/>
                    </a:lnTo>
                    <a:lnTo>
                      <a:pt x="42" y="122"/>
                    </a:lnTo>
                    <a:lnTo>
                      <a:pt x="43" y="122"/>
                    </a:lnTo>
                    <a:lnTo>
                      <a:pt x="46" y="122"/>
                    </a:lnTo>
                    <a:lnTo>
                      <a:pt x="45" y="121"/>
                    </a:lnTo>
                    <a:lnTo>
                      <a:pt x="45" y="120"/>
                    </a:lnTo>
                    <a:lnTo>
                      <a:pt x="44" y="119"/>
                    </a:lnTo>
                    <a:lnTo>
                      <a:pt x="44" y="116"/>
                    </a:lnTo>
                    <a:lnTo>
                      <a:pt x="45" y="116"/>
                    </a:lnTo>
                    <a:lnTo>
                      <a:pt x="45" y="118"/>
                    </a:lnTo>
                    <a:lnTo>
                      <a:pt x="45" y="119"/>
                    </a:lnTo>
                    <a:lnTo>
                      <a:pt x="46" y="121"/>
                    </a:lnTo>
                    <a:lnTo>
                      <a:pt x="46" y="121"/>
                    </a:lnTo>
                    <a:lnTo>
                      <a:pt x="48" y="120"/>
                    </a:lnTo>
                    <a:lnTo>
                      <a:pt x="50" y="120"/>
                    </a:lnTo>
                    <a:lnTo>
                      <a:pt x="51" y="119"/>
                    </a:lnTo>
                    <a:lnTo>
                      <a:pt x="52" y="119"/>
                    </a:lnTo>
                    <a:lnTo>
                      <a:pt x="53" y="118"/>
                    </a:lnTo>
                    <a:lnTo>
                      <a:pt x="54" y="118"/>
                    </a:lnTo>
                    <a:lnTo>
                      <a:pt x="55" y="118"/>
                    </a:lnTo>
                    <a:lnTo>
                      <a:pt x="57" y="118"/>
                    </a:lnTo>
                    <a:lnTo>
                      <a:pt x="57" y="117"/>
                    </a:lnTo>
                    <a:lnTo>
                      <a:pt x="58" y="117"/>
                    </a:lnTo>
                    <a:lnTo>
                      <a:pt x="59" y="116"/>
                    </a:lnTo>
                    <a:lnTo>
                      <a:pt x="61" y="114"/>
                    </a:lnTo>
                    <a:lnTo>
                      <a:pt x="61" y="115"/>
                    </a:lnTo>
                    <a:lnTo>
                      <a:pt x="60" y="116"/>
                    </a:lnTo>
                    <a:lnTo>
                      <a:pt x="58" y="118"/>
                    </a:lnTo>
                    <a:lnTo>
                      <a:pt x="58" y="118"/>
                    </a:lnTo>
                    <a:lnTo>
                      <a:pt x="59" y="119"/>
                    </a:lnTo>
                    <a:lnTo>
                      <a:pt x="60" y="120"/>
                    </a:lnTo>
                    <a:lnTo>
                      <a:pt x="62" y="118"/>
                    </a:lnTo>
                    <a:lnTo>
                      <a:pt x="63" y="117"/>
                    </a:lnTo>
                    <a:lnTo>
                      <a:pt x="64" y="117"/>
                    </a:lnTo>
                    <a:lnTo>
                      <a:pt x="66" y="117"/>
                    </a:lnTo>
                    <a:lnTo>
                      <a:pt x="66" y="117"/>
                    </a:lnTo>
                    <a:lnTo>
                      <a:pt x="67" y="115"/>
                    </a:lnTo>
                    <a:lnTo>
                      <a:pt x="67" y="115"/>
                    </a:lnTo>
                    <a:lnTo>
                      <a:pt x="67" y="113"/>
                    </a:lnTo>
                    <a:lnTo>
                      <a:pt x="68" y="113"/>
                    </a:lnTo>
                    <a:lnTo>
                      <a:pt x="68" y="114"/>
                    </a:lnTo>
                    <a:lnTo>
                      <a:pt x="69" y="113"/>
                    </a:lnTo>
                    <a:lnTo>
                      <a:pt x="70" y="112"/>
                    </a:lnTo>
                    <a:lnTo>
                      <a:pt x="71" y="112"/>
                    </a:lnTo>
                    <a:lnTo>
                      <a:pt x="70" y="113"/>
                    </a:lnTo>
                    <a:lnTo>
                      <a:pt x="69" y="115"/>
                    </a:lnTo>
                    <a:lnTo>
                      <a:pt x="67" y="117"/>
                    </a:lnTo>
                    <a:lnTo>
                      <a:pt x="68" y="117"/>
                    </a:lnTo>
                    <a:lnTo>
                      <a:pt x="69" y="117"/>
                    </a:lnTo>
                    <a:lnTo>
                      <a:pt x="70" y="116"/>
                    </a:lnTo>
                    <a:lnTo>
                      <a:pt x="72" y="117"/>
                    </a:lnTo>
                    <a:lnTo>
                      <a:pt x="73" y="117"/>
                    </a:lnTo>
                    <a:lnTo>
                      <a:pt x="73" y="117"/>
                    </a:lnTo>
                    <a:lnTo>
                      <a:pt x="74" y="118"/>
                    </a:lnTo>
                    <a:lnTo>
                      <a:pt x="73" y="119"/>
                    </a:lnTo>
                    <a:lnTo>
                      <a:pt x="71" y="120"/>
                    </a:lnTo>
                    <a:lnTo>
                      <a:pt x="71" y="119"/>
                    </a:lnTo>
                    <a:lnTo>
                      <a:pt x="71" y="119"/>
                    </a:lnTo>
                    <a:lnTo>
                      <a:pt x="69" y="118"/>
                    </a:lnTo>
                    <a:lnTo>
                      <a:pt x="66" y="118"/>
                    </a:lnTo>
                    <a:lnTo>
                      <a:pt x="66" y="118"/>
                    </a:lnTo>
                    <a:lnTo>
                      <a:pt x="65" y="118"/>
                    </a:lnTo>
                    <a:lnTo>
                      <a:pt x="64" y="118"/>
                    </a:lnTo>
                    <a:lnTo>
                      <a:pt x="62" y="120"/>
                    </a:lnTo>
                    <a:lnTo>
                      <a:pt x="61" y="121"/>
                    </a:lnTo>
                    <a:lnTo>
                      <a:pt x="60" y="123"/>
                    </a:lnTo>
                    <a:lnTo>
                      <a:pt x="60" y="123"/>
                    </a:lnTo>
                    <a:lnTo>
                      <a:pt x="60" y="124"/>
                    </a:lnTo>
                    <a:lnTo>
                      <a:pt x="59" y="123"/>
                    </a:lnTo>
                    <a:lnTo>
                      <a:pt x="58" y="124"/>
                    </a:lnTo>
                    <a:lnTo>
                      <a:pt x="57" y="126"/>
                    </a:lnTo>
                    <a:lnTo>
                      <a:pt x="56" y="129"/>
                    </a:lnTo>
                    <a:lnTo>
                      <a:pt x="55" y="132"/>
                    </a:lnTo>
                    <a:lnTo>
                      <a:pt x="54" y="136"/>
                    </a:lnTo>
                    <a:lnTo>
                      <a:pt x="54" y="137"/>
                    </a:lnTo>
                    <a:lnTo>
                      <a:pt x="53" y="138"/>
                    </a:lnTo>
                    <a:lnTo>
                      <a:pt x="53" y="139"/>
                    </a:lnTo>
                    <a:lnTo>
                      <a:pt x="52" y="142"/>
                    </a:lnTo>
                    <a:lnTo>
                      <a:pt x="52" y="141"/>
                    </a:lnTo>
                    <a:lnTo>
                      <a:pt x="51" y="140"/>
                    </a:lnTo>
                    <a:lnTo>
                      <a:pt x="51" y="140"/>
                    </a:lnTo>
                    <a:lnTo>
                      <a:pt x="52" y="139"/>
                    </a:lnTo>
                    <a:lnTo>
                      <a:pt x="52" y="138"/>
                    </a:lnTo>
                    <a:lnTo>
                      <a:pt x="53" y="136"/>
                    </a:lnTo>
                    <a:lnTo>
                      <a:pt x="53" y="136"/>
                    </a:lnTo>
                    <a:lnTo>
                      <a:pt x="53" y="134"/>
                    </a:lnTo>
                    <a:lnTo>
                      <a:pt x="54" y="132"/>
                    </a:lnTo>
                    <a:lnTo>
                      <a:pt x="55" y="130"/>
                    </a:lnTo>
                    <a:lnTo>
                      <a:pt x="55" y="128"/>
                    </a:lnTo>
                    <a:lnTo>
                      <a:pt x="57" y="125"/>
                    </a:lnTo>
                    <a:lnTo>
                      <a:pt x="58" y="122"/>
                    </a:lnTo>
                    <a:lnTo>
                      <a:pt x="58" y="122"/>
                    </a:lnTo>
                    <a:lnTo>
                      <a:pt x="57" y="120"/>
                    </a:lnTo>
                    <a:lnTo>
                      <a:pt x="55" y="119"/>
                    </a:lnTo>
                    <a:lnTo>
                      <a:pt x="55" y="120"/>
                    </a:lnTo>
                    <a:lnTo>
                      <a:pt x="53" y="121"/>
                    </a:lnTo>
                    <a:lnTo>
                      <a:pt x="53" y="123"/>
                    </a:lnTo>
                    <a:lnTo>
                      <a:pt x="51" y="123"/>
                    </a:lnTo>
                    <a:lnTo>
                      <a:pt x="49" y="123"/>
                    </a:lnTo>
                    <a:lnTo>
                      <a:pt x="49" y="123"/>
                    </a:lnTo>
                    <a:lnTo>
                      <a:pt x="48" y="123"/>
                    </a:lnTo>
                    <a:lnTo>
                      <a:pt x="48" y="124"/>
                    </a:lnTo>
                    <a:lnTo>
                      <a:pt x="48" y="125"/>
                    </a:lnTo>
                    <a:lnTo>
                      <a:pt x="46" y="126"/>
                    </a:lnTo>
                    <a:lnTo>
                      <a:pt x="44" y="127"/>
                    </a:lnTo>
                    <a:lnTo>
                      <a:pt x="43" y="129"/>
                    </a:lnTo>
                    <a:lnTo>
                      <a:pt x="43" y="130"/>
                    </a:lnTo>
                    <a:lnTo>
                      <a:pt x="42" y="131"/>
                    </a:lnTo>
                    <a:lnTo>
                      <a:pt x="40" y="132"/>
                    </a:lnTo>
                    <a:lnTo>
                      <a:pt x="40" y="132"/>
                    </a:lnTo>
                    <a:lnTo>
                      <a:pt x="39" y="132"/>
                    </a:lnTo>
                    <a:lnTo>
                      <a:pt x="38" y="133"/>
                    </a:lnTo>
                    <a:lnTo>
                      <a:pt x="38" y="133"/>
                    </a:lnTo>
                    <a:lnTo>
                      <a:pt x="39" y="136"/>
                    </a:lnTo>
                    <a:lnTo>
                      <a:pt x="39" y="136"/>
                    </a:lnTo>
                    <a:lnTo>
                      <a:pt x="40" y="138"/>
                    </a:lnTo>
                    <a:lnTo>
                      <a:pt x="40" y="138"/>
                    </a:lnTo>
                    <a:lnTo>
                      <a:pt x="40" y="139"/>
                    </a:lnTo>
                    <a:lnTo>
                      <a:pt x="43" y="137"/>
                    </a:lnTo>
                    <a:lnTo>
                      <a:pt x="43" y="136"/>
                    </a:lnTo>
                    <a:lnTo>
                      <a:pt x="44" y="135"/>
                    </a:lnTo>
                    <a:lnTo>
                      <a:pt x="45" y="136"/>
                    </a:lnTo>
                    <a:lnTo>
                      <a:pt x="44" y="137"/>
                    </a:lnTo>
                    <a:lnTo>
                      <a:pt x="44" y="138"/>
                    </a:lnTo>
                    <a:lnTo>
                      <a:pt x="43" y="139"/>
                    </a:lnTo>
                    <a:lnTo>
                      <a:pt x="42" y="139"/>
                    </a:lnTo>
                    <a:lnTo>
                      <a:pt x="41" y="140"/>
                    </a:lnTo>
                    <a:lnTo>
                      <a:pt x="41" y="140"/>
                    </a:lnTo>
                    <a:lnTo>
                      <a:pt x="39" y="140"/>
                    </a:lnTo>
                    <a:lnTo>
                      <a:pt x="37" y="140"/>
                    </a:lnTo>
                    <a:lnTo>
                      <a:pt x="37" y="140"/>
                    </a:lnTo>
                    <a:lnTo>
                      <a:pt x="35" y="141"/>
                    </a:lnTo>
                    <a:lnTo>
                      <a:pt x="34" y="143"/>
                    </a:lnTo>
                    <a:lnTo>
                      <a:pt x="34" y="144"/>
                    </a:lnTo>
                    <a:lnTo>
                      <a:pt x="33" y="145"/>
                    </a:lnTo>
                    <a:lnTo>
                      <a:pt x="34" y="146"/>
                    </a:lnTo>
                    <a:lnTo>
                      <a:pt x="34" y="146"/>
                    </a:lnTo>
                    <a:lnTo>
                      <a:pt x="33" y="147"/>
                    </a:lnTo>
                    <a:lnTo>
                      <a:pt x="33" y="148"/>
                    </a:lnTo>
                    <a:lnTo>
                      <a:pt x="32" y="148"/>
                    </a:lnTo>
                    <a:lnTo>
                      <a:pt x="31" y="148"/>
                    </a:lnTo>
                    <a:lnTo>
                      <a:pt x="31" y="148"/>
                    </a:lnTo>
                    <a:lnTo>
                      <a:pt x="31" y="148"/>
                    </a:lnTo>
                    <a:lnTo>
                      <a:pt x="30" y="148"/>
                    </a:lnTo>
                    <a:lnTo>
                      <a:pt x="29" y="148"/>
                    </a:lnTo>
                    <a:lnTo>
                      <a:pt x="29" y="148"/>
                    </a:lnTo>
                    <a:lnTo>
                      <a:pt x="28" y="149"/>
                    </a:lnTo>
                    <a:lnTo>
                      <a:pt x="26" y="149"/>
                    </a:lnTo>
                    <a:lnTo>
                      <a:pt x="26" y="149"/>
                    </a:lnTo>
                    <a:lnTo>
                      <a:pt x="25" y="150"/>
                    </a:lnTo>
                    <a:lnTo>
                      <a:pt x="25" y="151"/>
                    </a:lnTo>
                    <a:lnTo>
                      <a:pt x="24" y="152"/>
                    </a:lnTo>
                    <a:lnTo>
                      <a:pt x="23" y="153"/>
                    </a:lnTo>
                    <a:lnTo>
                      <a:pt x="22" y="154"/>
                    </a:lnTo>
                    <a:lnTo>
                      <a:pt x="23" y="155"/>
                    </a:lnTo>
                    <a:lnTo>
                      <a:pt x="23" y="155"/>
                    </a:lnTo>
                    <a:lnTo>
                      <a:pt x="24" y="154"/>
                    </a:lnTo>
                    <a:lnTo>
                      <a:pt x="26" y="155"/>
                    </a:lnTo>
                    <a:lnTo>
                      <a:pt x="26" y="157"/>
                    </a:lnTo>
                    <a:lnTo>
                      <a:pt x="26" y="157"/>
                    </a:lnTo>
                    <a:lnTo>
                      <a:pt x="27" y="158"/>
                    </a:lnTo>
                    <a:lnTo>
                      <a:pt x="28" y="159"/>
                    </a:lnTo>
                    <a:lnTo>
                      <a:pt x="29" y="159"/>
                    </a:lnTo>
                    <a:lnTo>
                      <a:pt x="30" y="158"/>
                    </a:lnTo>
                    <a:lnTo>
                      <a:pt x="30" y="156"/>
                    </a:lnTo>
                    <a:lnTo>
                      <a:pt x="31" y="154"/>
                    </a:lnTo>
                    <a:lnTo>
                      <a:pt x="32" y="154"/>
                    </a:lnTo>
                    <a:lnTo>
                      <a:pt x="32" y="155"/>
                    </a:lnTo>
                    <a:lnTo>
                      <a:pt x="32" y="156"/>
                    </a:lnTo>
                    <a:lnTo>
                      <a:pt x="32" y="156"/>
                    </a:lnTo>
                    <a:lnTo>
                      <a:pt x="31" y="158"/>
                    </a:lnTo>
                    <a:lnTo>
                      <a:pt x="30" y="159"/>
                    </a:lnTo>
                    <a:lnTo>
                      <a:pt x="31" y="160"/>
                    </a:lnTo>
                    <a:lnTo>
                      <a:pt x="32" y="161"/>
                    </a:lnTo>
                    <a:lnTo>
                      <a:pt x="34" y="160"/>
                    </a:lnTo>
                    <a:lnTo>
                      <a:pt x="34" y="160"/>
                    </a:lnTo>
                    <a:lnTo>
                      <a:pt x="35" y="159"/>
                    </a:lnTo>
                    <a:lnTo>
                      <a:pt x="37" y="159"/>
                    </a:lnTo>
                    <a:lnTo>
                      <a:pt x="37" y="158"/>
                    </a:lnTo>
                    <a:lnTo>
                      <a:pt x="38" y="158"/>
                    </a:lnTo>
                    <a:lnTo>
                      <a:pt x="39" y="157"/>
                    </a:lnTo>
                    <a:lnTo>
                      <a:pt x="40" y="157"/>
                    </a:lnTo>
                    <a:lnTo>
                      <a:pt x="42" y="156"/>
                    </a:lnTo>
                    <a:lnTo>
                      <a:pt x="43" y="156"/>
                    </a:lnTo>
                    <a:lnTo>
                      <a:pt x="43" y="155"/>
                    </a:lnTo>
                    <a:lnTo>
                      <a:pt x="44" y="155"/>
                    </a:lnTo>
                    <a:lnTo>
                      <a:pt x="44" y="156"/>
                    </a:lnTo>
                    <a:lnTo>
                      <a:pt x="44" y="156"/>
                    </a:lnTo>
                    <a:lnTo>
                      <a:pt x="42" y="157"/>
                    </a:lnTo>
                    <a:lnTo>
                      <a:pt x="42" y="157"/>
                    </a:lnTo>
                    <a:lnTo>
                      <a:pt x="40" y="157"/>
                    </a:lnTo>
                    <a:lnTo>
                      <a:pt x="39" y="158"/>
                    </a:lnTo>
                    <a:lnTo>
                      <a:pt x="36" y="160"/>
                    </a:lnTo>
                    <a:lnTo>
                      <a:pt x="35" y="162"/>
                    </a:lnTo>
                    <a:lnTo>
                      <a:pt x="35" y="162"/>
                    </a:lnTo>
                    <a:lnTo>
                      <a:pt x="34" y="162"/>
                    </a:lnTo>
                    <a:lnTo>
                      <a:pt x="34" y="162"/>
                    </a:lnTo>
                    <a:lnTo>
                      <a:pt x="31" y="162"/>
                    </a:lnTo>
                    <a:lnTo>
                      <a:pt x="30" y="161"/>
                    </a:lnTo>
                    <a:lnTo>
                      <a:pt x="30" y="160"/>
                    </a:lnTo>
                    <a:lnTo>
                      <a:pt x="29" y="160"/>
                    </a:lnTo>
                    <a:lnTo>
                      <a:pt x="29" y="161"/>
                    </a:lnTo>
                    <a:lnTo>
                      <a:pt x="29" y="162"/>
                    </a:lnTo>
                    <a:lnTo>
                      <a:pt x="27" y="163"/>
                    </a:lnTo>
                    <a:lnTo>
                      <a:pt x="25" y="164"/>
                    </a:lnTo>
                    <a:lnTo>
                      <a:pt x="24" y="165"/>
                    </a:lnTo>
                    <a:lnTo>
                      <a:pt x="24" y="166"/>
                    </a:lnTo>
                    <a:lnTo>
                      <a:pt x="26" y="166"/>
                    </a:lnTo>
                    <a:lnTo>
                      <a:pt x="28" y="165"/>
                    </a:lnTo>
                    <a:lnTo>
                      <a:pt x="29" y="166"/>
                    </a:lnTo>
                    <a:lnTo>
                      <a:pt x="27" y="168"/>
                    </a:lnTo>
                    <a:lnTo>
                      <a:pt x="25" y="167"/>
                    </a:lnTo>
                    <a:lnTo>
                      <a:pt x="26" y="169"/>
                    </a:lnTo>
                    <a:lnTo>
                      <a:pt x="27" y="170"/>
                    </a:lnTo>
                    <a:lnTo>
                      <a:pt x="27" y="170"/>
                    </a:lnTo>
                    <a:lnTo>
                      <a:pt x="29" y="171"/>
                    </a:lnTo>
                    <a:lnTo>
                      <a:pt x="29" y="172"/>
                    </a:lnTo>
                    <a:lnTo>
                      <a:pt x="32" y="171"/>
                    </a:lnTo>
                    <a:lnTo>
                      <a:pt x="34" y="172"/>
                    </a:lnTo>
                    <a:lnTo>
                      <a:pt x="35" y="172"/>
                    </a:lnTo>
                    <a:lnTo>
                      <a:pt x="36" y="172"/>
                    </a:lnTo>
                    <a:lnTo>
                      <a:pt x="37" y="169"/>
                    </a:lnTo>
                    <a:lnTo>
                      <a:pt x="38" y="166"/>
                    </a:lnTo>
                    <a:lnTo>
                      <a:pt x="40" y="165"/>
                    </a:lnTo>
                    <a:lnTo>
                      <a:pt x="40" y="163"/>
                    </a:lnTo>
                    <a:lnTo>
                      <a:pt x="42" y="160"/>
                    </a:lnTo>
                    <a:lnTo>
                      <a:pt x="46" y="160"/>
                    </a:lnTo>
                    <a:lnTo>
                      <a:pt x="49" y="158"/>
                    </a:lnTo>
                    <a:lnTo>
                      <a:pt x="54" y="158"/>
                    </a:lnTo>
                    <a:lnTo>
                      <a:pt x="54" y="159"/>
                    </a:lnTo>
                    <a:lnTo>
                      <a:pt x="54" y="163"/>
                    </a:lnTo>
                    <a:lnTo>
                      <a:pt x="52" y="166"/>
                    </a:lnTo>
                    <a:lnTo>
                      <a:pt x="53" y="167"/>
                    </a:lnTo>
                    <a:lnTo>
                      <a:pt x="54" y="168"/>
                    </a:lnTo>
                    <a:lnTo>
                      <a:pt x="55" y="168"/>
                    </a:lnTo>
                    <a:lnTo>
                      <a:pt x="56" y="168"/>
                    </a:lnTo>
                    <a:lnTo>
                      <a:pt x="56" y="167"/>
                    </a:lnTo>
                    <a:lnTo>
                      <a:pt x="63" y="164"/>
                    </a:lnTo>
                    <a:lnTo>
                      <a:pt x="67" y="164"/>
                    </a:lnTo>
                    <a:lnTo>
                      <a:pt x="70" y="161"/>
                    </a:lnTo>
                    <a:lnTo>
                      <a:pt x="70" y="160"/>
                    </a:lnTo>
                    <a:lnTo>
                      <a:pt x="70" y="157"/>
                    </a:lnTo>
                    <a:lnTo>
                      <a:pt x="70" y="157"/>
                    </a:lnTo>
                    <a:lnTo>
                      <a:pt x="73" y="152"/>
                    </a:lnTo>
                    <a:lnTo>
                      <a:pt x="74" y="151"/>
                    </a:lnTo>
                    <a:lnTo>
                      <a:pt x="78" y="151"/>
                    </a:lnTo>
                    <a:lnTo>
                      <a:pt x="80" y="149"/>
                    </a:lnTo>
                    <a:lnTo>
                      <a:pt x="82" y="145"/>
                    </a:lnTo>
                    <a:lnTo>
                      <a:pt x="86" y="140"/>
                    </a:lnTo>
                    <a:lnTo>
                      <a:pt x="87" y="136"/>
                    </a:lnTo>
                    <a:lnTo>
                      <a:pt x="90" y="133"/>
                    </a:lnTo>
                    <a:lnTo>
                      <a:pt x="90" y="132"/>
                    </a:lnTo>
                    <a:lnTo>
                      <a:pt x="91" y="125"/>
                    </a:lnTo>
                    <a:lnTo>
                      <a:pt x="91" y="125"/>
                    </a:lnTo>
                    <a:lnTo>
                      <a:pt x="93" y="118"/>
                    </a:lnTo>
                    <a:lnTo>
                      <a:pt x="91" y="116"/>
                    </a:lnTo>
                    <a:lnTo>
                      <a:pt x="91" y="116"/>
                    </a:lnTo>
                    <a:lnTo>
                      <a:pt x="91" y="111"/>
                    </a:lnTo>
                    <a:lnTo>
                      <a:pt x="88" y="109"/>
                    </a:lnTo>
                    <a:lnTo>
                      <a:pt x="86" y="108"/>
                    </a:lnTo>
                    <a:lnTo>
                      <a:pt x="85" y="108"/>
                    </a:lnTo>
                    <a:lnTo>
                      <a:pt x="86" y="108"/>
                    </a:lnTo>
                    <a:lnTo>
                      <a:pt x="89" y="105"/>
                    </a:lnTo>
                    <a:lnTo>
                      <a:pt x="90" y="104"/>
                    </a:lnTo>
                    <a:lnTo>
                      <a:pt x="91" y="103"/>
                    </a:lnTo>
                    <a:lnTo>
                      <a:pt x="94" y="104"/>
                    </a:lnTo>
                    <a:lnTo>
                      <a:pt x="95" y="103"/>
                    </a:lnTo>
                    <a:lnTo>
                      <a:pt x="94" y="101"/>
                    </a:lnTo>
                    <a:lnTo>
                      <a:pt x="96" y="97"/>
                    </a:lnTo>
                    <a:lnTo>
                      <a:pt x="97" y="96"/>
                    </a:lnTo>
                    <a:lnTo>
                      <a:pt x="98" y="94"/>
                    </a:lnTo>
                    <a:lnTo>
                      <a:pt x="100" y="93"/>
                    </a:lnTo>
                    <a:lnTo>
                      <a:pt x="102" y="95"/>
                    </a:lnTo>
                    <a:lnTo>
                      <a:pt x="105" y="95"/>
                    </a:lnTo>
                    <a:lnTo>
                      <a:pt x="109" y="90"/>
                    </a:lnTo>
                    <a:lnTo>
                      <a:pt x="110" y="90"/>
                    </a:lnTo>
                    <a:lnTo>
                      <a:pt x="112" y="91"/>
                    </a:lnTo>
                    <a:lnTo>
                      <a:pt x="112" y="89"/>
                    </a:lnTo>
                    <a:lnTo>
                      <a:pt x="113" y="89"/>
                    </a:lnTo>
                    <a:lnTo>
                      <a:pt x="114" y="87"/>
                    </a:lnTo>
                    <a:lnTo>
                      <a:pt x="112" y="85"/>
                    </a:lnTo>
                    <a:lnTo>
                      <a:pt x="113" y="84"/>
                    </a:lnTo>
                    <a:lnTo>
                      <a:pt x="110" y="81"/>
                    </a:lnTo>
                    <a:lnTo>
                      <a:pt x="109" y="78"/>
                    </a:lnTo>
                    <a:lnTo>
                      <a:pt x="109" y="78"/>
                    </a:lnTo>
                    <a:lnTo>
                      <a:pt x="108" y="77"/>
                    </a:lnTo>
                    <a:lnTo>
                      <a:pt x="107" y="77"/>
                    </a:lnTo>
                    <a:lnTo>
                      <a:pt x="108" y="76"/>
                    </a:lnTo>
                    <a:lnTo>
                      <a:pt x="108" y="74"/>
                    </a:lnTo>
                    <a:lnTo>
                      <a:pt x="107" y="73"/>
                    </a:lnTo>
                    <a:lnTo>
                      <a:pt x="108" y="73"/>
                    </a:lnTo>
                    <a:lnTo>
                      <a:pt x="111" y="71"/>
                    </a:lnTo>
                    <a:lnTo>
                      <a:pt x="111" y="71"/>
                    </a:lnTo>
                    <a:lnTo>
                      <a:pt x="111" y="71"/>
                    </a:lnTo>
                    <a:lnTo>
                      <a:pt x="113" y="69"/>
                    </a:lnTo>
                    <a:lnTo>
                      <a:pt x="114" y="68"/>
                    </a:lnTo>
                    <a:lnTo>
                      <a:pt x="115" y="67"/>
                    </a:lnTo>
                    <a:lnTo>
                      <a:pt x="113" y="66"/>
                    </a:lnTo>
                    <a:lnTo>
                      <a:pt x="112" y="65"/>
                    </a:lnTo>
                    <a:lnTo>
                      <a:pt x="112" y="63"/>
                    </a:lnTo>
                    <a:lnTo>
                      <a:pt x="113" y="61"/>
                    </a:lnTo>
                    <a:lnTo>
                      <a:pt x="114" y="61"/>
                    </a:lnTo>
                    <a:lnTo>
                      <a:pt x="116" y="61"/>
                    </a:lnTo>
                    <a:lnTo>
                      <a:pt x="117" y="60"/>
                    </a:lnTo>
                    <a:lnTo>
                      <a:pt x="118" y="60"/>
                    </a:lnTo>
                    <a:lnTo>
                      <a:pt x="117" y="55"/>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2" name="Freeform 18">
                <a:extLst>
                  <a:ext uri="{FF2B5EF4-FFF2-40B4-BE49-F238E27FC236}">
                    <a16:creationId xmlns:a16="http://schemas.microsoft.com/office/drawing/2014/main" id="{C03D1391-D6AC-B0AB-37A7-663B145EC45F}"/>
                  </a:ext>
                </a:extLst>
              </p:cNvPr>
              <p:cNvSpPr>
                <a:spLocks noEditPoints="1"/>
              </p:cNvSpPr>
              <p:nvPr/>
            </p:nvSpPr>
            <p:spPr bwMode="auto">
              <a:xfrm>
                <a:off x="248" y="145"/>
                <a:ext cx="163" cy="283"/>
              </a:xfrm>
              <a:custGeom>
                <a:avLst/>
                <a:gdLst>
                  <a:gd name="T0" fmla="*/ 5 w 163"/>
                  <a:gd name="T1" fmla="*/ 270 h 283"/>
                  <a:gd name="T2" fmla="*/ 4 w 163"/>
                  <a:gd name="T3" fmla="*/ 240 h 283"/>
                  <a:gd name="T4" fmla="*/ 20 w 163"/>
                  <a:gd name="T5" fmla="*/ 228 h 283"/>
                  <a:gd name="T6" fmla="*/ 16 w 163"/>
                  <a:gd name="T7" fmla="*/ 219 h 283"/>
                  <a:gd name="T8" fmla="*/ 24 w 163"/>
                  <a:gd name="T9" fmla="*/ 215 h 283"/>
                  <a:gd name="T10" fmla="*/ 30 w 163"/>
                  <a:gd name="T11" fmla="*/ 204 h 283"/>
                  <a:gd name="T12" fmla="*/ 33 w 163"/>
                  <a:gd name="T13" fmla="*/ 200 h 283"/>
                  <a:gd name="T14" fmla="*/ 31 w 163"/>
                  <a:gd name="T15" fmla="*/ 186 h 283"/>
                  <a:gd name="T16" fmla="*/ 27 w 163"/>
                  <a:gd name="T17" fmla="*/ 176 h 283"/>
                  <a:gd name="T18" fmla="*/ 46 w 163"/>
                  <a:gd name="T19" fmla="*/ 160 h 283"/>
                  <a:gd name="T20" fmla="*/ 30 w 163"/>
                  <a:gd name="T21" fmla="*/ 109 h 283"/>
                  <a:gd name="T22" fmla="*/ 101 w 163"/>
                  <a:gd name="T23" fmla="*/ 87 h 283"/>
                  <a:gd name="T24" fmla="*/ 44 w 163"/>
                  <a:gd name="T25" fmla="*/ 83 h 283"/>
                  <a:gd name="T26" fmla="*/ 49 w 163"/>
                  <a:gd name="T27" fmla="*/ 80 h 283"/>
                  <a:gd name="T28" fmla="*/ 66 w 163"/>
                  <a:gd name="T29" fmla="*/ 63 h 283"/>
                  <a:gd name="T30" fmla="*/ 76 w 163"/>
                  <a:gd name="T31" fmla="*/ 61 h 283"/>
                  <a:gd name="T32" fmla="*/ 80 w 163"/>
                  <a:gd name="T33" fmla="*/ 54 h 283"/>
                  <a:gd name="T34" fmla="*/ 160 w 163"/>
                  <a:gd name="T35" fmla="*/ 80 h 283"/>
                  <a:gd name="T36" fmla="*/ 127 w 163"/>
                  <a:gd name="T37" fmla="*/ 100 h 283"/>
                  <a:gd name="T38" fmla="*/ 119 w 163"/>
                  <a:gd name="T39" fmla="*/ 149 h 283"/>
                  <a:gd name="T40" fmla="*/ 98 w 163"/>
                  <a:gd name="T41" fmla="*/ 198 h 283"/>
                  <a:gd name="T42" fmla="*/ 74 w 163"/>
                  <a:gd name="T43" fmla="*/ 236 h 283"/>
                  <a:gd name="T44" fmla="*/ 38 w 163"/>
                  <a:gd name="T45" fmla="*/ 272 h 283"/>
                  <a:gd name="T46" fmla="*/ 16 w 163"/>
                  <a:gd name="T47" fmla="*/ 272 h 283"/>
                  <a:gd name="T48" fmla="*/ 19 w 163"/>
                  <a:gd name="T49" fmla="*/ 266 h 283"/>
                  <a:gd name="T50" fmla="*/ 16 w 163"/>
                  <a:gd name="T51" fmla="*/ 256 h 283"/>
                  <a:gd name="T52" fmla="*/ 11 w 163"/>
                  <a:gd name="T53" fmla="*/ 250 h 283"/>
                  <a:gd name="T54" fmla="*/ 27 w 163"/>
                  <a:gd name="T55" fmla="*/ 249 h 283"/>
                  <a:gd name="T56" fmla="*/ 19 w 163"/>
                  <a:gd name="T57" fmla="*/ 233 h 283"/>
                  <a:gd name="T58" fmla="*/ 24 w 163"/>
                  <a:gd name="T59" fmla="*/ 225 h 283"/>
                  <a:gd name="T60" fmla="*/ 30 w 163"/>
                  <a:gd name="T61" fmla="*/ 211 h 283"/>
                  <a:gd name="T62" fmla="*/ 57 w 163"/>
                  <a:gd name="T63" fmla="*/ 204 h 283"/>
                  <a:gd name="T64" fmla="*/ 41 w 163"/>
                  <a:gd name="T65" fmla="*/ 199 h 283"/>
                  <a:gd name="T66" fmla="*/ 34 w 163"/>
                  <a:gd name="T67" fmla="*/ 181 h 283"/>
                  <a:gd name="T68" fmla="*/ 45 w 163"/>
                  <a:gd name="T69" fmla="*/ 174 h 283"/>
                  <a:gd name="T70" fmla="*/ 54 w 163"/>
                  <a:gd name="T71" fmla="*/ 168 h 283"/>
                  <a:gd name="T72" fmla="*/ 56 w 163"/>
                  <a:gd name="T73" fmla="*/ 153 h 283"/>
                  <a:gd name="T74" fmla="*/ 77 w 163"/>
                  <a:gd name="T75" fmla="*/ 146 h 283"/>
                  <a:gd name="T76" fmla="*/ 85 w 163"/>
                  <a:gd name="T77" fmla="*/ 137 h 283"/>
                  <a:gd name="T78" fmla="*/ 97 w 163"/>
                  <a:gd name="T79" fmla="*/ 134 h 283"/>
                  <a:gd name="T80" fmla="*/ 80 w 163"/>
                  <a:gd name="T81" fmla="*/ 122 h 283"/>
                  <a:gd name="T82" fmla="*/ 90 w 163"/>
                  <a:gd name="T83" fmla="*/ 117 h 283"/>
                  <a:gd name="T84" fmla="*/ 109 w 163"/>
                  <a:gd name="T85" fmla="*/ 113 h 283"/>
                  <a:gd name="T86" fmla="*/ 102 w 163"/>
                  <a:gd name="T87" fmla="*/ 106 h 283"/>
                  <a:gd name="T88" fmla="*/ 93 w 163"/>
                  <a:gd name="T89" fmla="*/ 101 h 283"/>
                  <a:gd name="T90" fmla="*/ 90 w 163"/>
                  <a:gd name="T91" fmla="*/ 95 h 283"/>
                  <a:gd name="T92" fmla="*/ 107 w 163"/>
                  <a:gd name="T93" fmla="*/ 82 h 283"/>
                  <a:gd name="T94" fmla="*/ 102 w 163"/>
                  <a:gd name="T95" fmla="*/ 75 h 283"/>
                  <a:gd name="T96" fmla="*/ 113 w 163"/>
                  <a:gd name="T97" fmla="*/ 79 h 283"/>
                  <a:gd name="T98" fmla="*/ 120 w 163"/>
                  <a:gd name="T99" fmla="*/ 87 h 283"/>
                  <a:gd name="T100" fmla="*/ 125 w 163"/>
                  <a:gd name="T101" fmla="*/ 78 h 283"/>
                  <a:gd name="T102" fmla="*/ 119 w 163"/>
                  <a:gd name="T103" fmla="*/ 65 h 283"/>
                  <a:gd name="T104" fmla="*/ 136 w 163"/>
                  <a:gd name="T105" fmla="*/ 59 h 283"/>
                  <a:gd name="T106" fmla="*/ 145 w 163"/>
                  <a:gd name="T107" fmla="*/ 55 h 283"/>
                  <a:gd name="T108" fmla="*/ 125 w 163"/>
                  <a:gd name="T109" fmla="*/ 52 h 283"/>
                  <a:gd name="T110" fmla="*/ 110 w 163"/>
                  <a:gd name="T111" fmla="*/ 37 h 283"/>
                  <a:gd name="T112" fmla="*/ 113 w 163"/>
                  <a:gd name="T113" fmla="*/ 50 h 283"/>
                  <a:gd name="T114" fmla="*/ 97 w 163"/>
                  <a:gd name="T115" fmla="*/ 56 h 283"/>
                  <a:gd name="T116" fmla="*/ 102 w 163"/>
                  <a:gd name="T117" fmla="*/ 41 h 283"/>
                  <a:gd name="T118" fmla="*/ 89 w 163"/>
                  <a:gd name="T119" fmla="*/ 47 h 283"/>
                  <a:gd name="T120" fmla="*/ 86 w 163"/>
                  <a:gd name="T121" fmla="*/ 30 h 283"/>
                  <a:gd name="T122" fmla="*/ 104 w 163"/>
                  <a:gd name="T123" fmla="*/ 1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 h="283">
                    <a:moveTo>
                      <a:pt x="12" y="270"/>
                    </a:moveTo>
                    <a:lnTo>
                      <a:pt x="12" y="271"/>
                    </a:lnTo>
                    <a:lnTo>
                      <a:pt x="13" y="271"/>
                    </a:lnTo>
                    <a:lnTo>
                      <a:pt x="14" y="272"/>
                    </a:lnTo>
                    <a:lnTo>
                      <a:pt x="13" y="272"/>
                    </a:lnTo>
                    <a:lnTo>
                      <a:pt x="13" y="273"/>
                    </a:lnTo>
                    <a:lnTo>
                      <a:pt x="10" y="274"/>
                    </a:lnTo>
                    <a:lnTo>
                      <a:pt x="8" y="274"/>
                    </a:lnTo>
                    <a:lnTo>
                      <a:pt x="7" y="274"/>
                    </a:lnTo>
                    <a:lnTo>
                      <a:pt x="7" y="274"/>
                    </a:lnTo>
                    <a:lnTo>
                      <a:pt x="8" y="275"/>
                    </a:lnTo>
                    <a:lnTo>
                      <a:pt x="9" y="276"/>
                    </a:lnTo>
                    <a:lnTo>
                      <a:pt x="10" y="277"/>
                    </a:lnTo>
                    <a:lnTo>
                      <a:pt x="9" y="278"/>
                    </a:lnTo>
                    <a:lnTo>
                      <a:pt x="9" y="277"/>
                    </a:lnTo>
                    <a:lnTo>
                      <a:pt x="8" y="277"/>
                    </a:lnTo>
                    <a:lnTo>
                      <a:pt x="8" y="278"/>
                    </a:lnTo>
                    <a:lnTo>
                      <a:pt x="7" y="278"/>
                    </a:lnTo>
                    <a:lnTo>
                      <a:pt x="6" y="277"/>
                    </a:lnTo>
                    <a:lnTo>
                      <a:pt x="6" y="274"/>
                    </a:lnTo>
                    <a:lnTo>
                      <a:pt x="6" y="274"/>
                    </a:lnTo>
                    <a:lnTo>
                      <a:pt x="6" y="274"/>
                    </a:lnTo>
                    <a:lnTo>
                      <a:pt x="5" y="273"/>
                    </a:lnTo>
                    <a:lnTo>
                      <a:pt x="4" y="273"/>
                    </a:lnTo>
                    <a:lnTo>
                      <a:pt x="3" y="273"/>
                    </a:lnTo>
                    <a:lnTo>
                      <a:pt x="1" y="273"/>
                    </a:lnTo>
                    <a:lnTo>
                      <a:pt x="4" y="270"/>
                    </a:lnTo>
                    <a:lnTo>
                      <a:pt x="4" y="268"/>
                    </a:lnTo>
                    <a:lnTo>
                      <a:pt x="4" y="268"/>
                    </a:lnTo>
                    <a:lnTo>
                      <a:pt x="3" y="268"/>
                    </a:lnTo>
                    <a:lnTo>
                      <a:pt x="5" y="267"/>
                    </a:lnTo>
                    <a:lnTo>
                      <a:pt x="5" y="268"/>
                    </a:lnTo>
                    <a:lnTo>
                      <a:pt x="6" y="269"/>
                    </a:lnTo>
                    <a:lnTo>
                      <a:pt x="5" y="270"/>
                    </a:lnTo>
                    <a:lnTo>
                      <a:pt x="5" y="271"/>
                    </a:lnTo>
                    <a:lnTo>
                      <a:pt x="4" y="272"/>
                    </a:lnTo>
                    <a:lnTo>
                      <a:pt x="4" y="273"/>
                    </a:lnTo>
                    <a:lnTo>
                      <a:pt x="4" y="273"/>
                    </a:lnTo>
                    <a:lnTo>
                      <a:pt x="6" y="272"/>
                    </a:lnTo>
                    <a:lnTo>
                      <a:pt x="6" y="273"/>
                    </a:lnTo>
                    <a:lnTo>
                      <a:pt x="6" y="273"/>
                    </a:lnTo>
                    <a:lnTo>
                      <a:pt x="7" y="272"/>
                    </a:lnTo>
                    <a:lnTo>
                      <a:pt x="7" y="272"/>
                    </a:lnTo>
                    <a:lnTo>
                      <a:pt x="7" y="271"/>
                    </a:lnTo>
                    <a:lnTo>
                      <a:pt x="7" y="270"/>
                    </a:lnTo>
                    <a:lnTo>
                      <a:pt x="8" y="269"/>
                    </a:lnTo>
                    <a:lnTo>
                      <a:pt x="8" y="266"/>
                    </a:lnTo>
                    <a:lnTo>
                      <a:pt x="11" y="265"/>
                    </a:lnTo>
                    <a:lnTo>
                      <a:pt x="13" y="267"/>
                    </a:lnTo>
                    <a:lnTo>
                      <a:pt x="13" y="268"/>
                    </a:lnTo>
                    <a:lnTo>
                      <a:pt x="12" y="270"/>
                    </a:lnTo>
                    <a:close/>
                    <a:moveTo>
                      <a:pt x="9" y="251"/>
                    </a:moveTo>
                    <a:lnTo>
                      <a:pt x="7" y="251"/>
                    </a:lnTo>
                    <a:lnTo>
                      <a:pt x="10" y="246"/>
                    </a:lnTo>
                    <a:lnTo>
                      <a:pt x="9" y="251"/>
                    </a:lnTo>
                    <a:close/>
                    <a:moveTo>
                      <a:pt x="10" y="240"/>
                    </a:moveTo>
                    <a:lnTo>
                      <a:pt x="9" y="240"/>
                    </a:lnTo>
                    <a:lnTo>
                      <a:pt x="10" y="239"/>
                    </a:lnTo>
                    <a:lnTo>
                      <a:pt x="10" y="238"/>
                    </a:lnTo>
                    <a:lnTo>
                      <a:pt x="11" y="237"/>
                    </a:lnTo>
                    <a:lnTo>
                      <a:pt x="11" y="237"/>
                    </a:lnTo>
                    <a:lnTo>
                      <a:pt x="11" y="236"/>
                    </a:lnTo>
                    <a:lnTo>
                      <a:pt x="12" y="237"/>
                    </a:lnTo>
                    <a:lnTo>
                      <a:pt x="11" y="238"/>
                    </a:lnTo>
                    <a:lnTo>
                      <a:pt x="11" y="239"/>
                    </a:lnTo>
                    <a:lnTo>
                      <a:pt x="10" y="240"/>
                    </a:lnTo>
                    <a:close/>
                    <a:moveTo>
                      <a:pt x="7" y="236"/>
                    </a:moveTo>
                    <a:lnTo>
                      <a:pt x="4" y="240"/>
                    </a:lnTo>
                    <a:lnTo>
                      <a:pt x="4" y="240"/>
                    </a:lnTo>
                    <a:lnTo>
                      <a:pt x="1" y="238"/>
                    </a:lnTo>
                    <a:lnTo>
                      <a:pt x="0" y="238"/>
                    </a:lnTo>
                    <a:lnTo>
                      <a:pt x="0" y="236"/>
                    </a:lnTo>
                    <a:lnTo>
                      <a:pt x="2" y="233"/>
                    </a:lnTo>
                    <a:lnTo>
                      <a:pt x="3" y="232"/>
                    </a:lnTo>
                    <a:lnTo>
                      <a:pt x="7" y="233"/>
                    </a:lnTo>
                    <a:lnTo>
                      <a:pt x="10" y="234"/>
                    </a:lnTo>
                    <a:lnTo>
                      <a:pt x="10" y="235"/>
                    </a:lnTo>
                    <a:lnTo>
                      <a:pt x="7" y="236"/>
                    </a:lnTo>
                    <a:close/>
                    <a:moveTo>
                      <a:pt x="16" y="236"/>
                    </a:moveTo>
                    <a:lnTo>
                      <a:pt x="15" y="236"/>
                    </a:lnTo>
                    <a:lnTo>
                      <a:pt x="15" y="235"/>
                    </a:lnTo>
                    <a:lnTo>
                      <a:pt x="16" y="234"/>
                    </a:lnTo>
                    <a:lnTo>
                      <a:pt x="17" y="234"/>
                    </a:lnTo>
                    <a:lnTo>
                      <a:pt x="17" y="233"/>
                    </a:lnTo>
                    <a:lnTo>
                      <a:pt x="18" y="232"/>
                    </a:lnTo>
                    <a:lnTo>
                      <a:pt x="19" y="232"/>
                    </a:lnTo>
                    <a:lnTo>
                      <a:pt x="18" y="232"/>
                    </a:lnTo>
                    <a:lnTo>
                      <a:pt x="18" y="234"/>
                    </a:lnTo>
                    <a:lnTo>
                      <a:pt x="17" y="235"/>
                    </a:lnTo>
                    <a:lnTo>
                      <a:pt x="16" y="236"/>
                    </a:lnTo>
                    <a:lnTo>
                      <a:pt x="16" y="236"/>
                    </a:lnTo>
                    <a:close/>
                    <a:moveTo>
                      <a:pt x="19" y="230"/>
                    </a:moveTo>
                    <a:lnTo>
                      <a:pt x="17" y="231"/>
                    </a:lnTo>
                    <a:lnTo>
                      <a:pt x="17" y="230"/>
                    </a:lnTo>
                    <a:lnTo>
                      <a:pt x="18" y="229"/>
                    </a:lnTo>
                    <a:lnTo>
                      <a:pt x="18" y="228"/>
                    </a:lnTo>
                    <a:lnTo>
                      <a:pt x="19" y="227"/>
                    </a:lnTo>
                    <a:lnTo>
                      <a:pt x="20" y="227"/>
                    </a:lnTo>
                    <a:lnTo>
                      <a:pt x="20" y="227"/>
                    </a:lnTo>
                    <a:lnTo>
                      <a:pt x="20" y="227"/>
                    </a:lnTo>
                    <a:lnTo>
                      <a:pt x="20" y="227"/>
                    </a:lnTo>
                    <a:lnTo>
                      <a:pt x="20" y="228"/>
                    </a:lnTo>
                    <a:lnTo>
                      <a:pt x="19" y="230"/>
                    </a:lnTo>
                    <a:lnTo>
                      <a:pt x="19" y="230"/>
                    </a:lnTo>
                    <a:close/>
                    <a:moveTo>
                      <a:pt x="18" y="225"/>
                    </a:moveTo>
                    <a:lnTo>
                      <a:pt x="18" y="226"/>
                    </a:lnTo>
                    <a:lnTo>
                      <a:pt x="18" y="224"/>
                    </a:lnTo>
                    <a:lnTo>
                      <a:pt x="19" y="223"/>
                    </a:lnTo>
                    <a:lnTo>
                      <a:pt x="20" y="222"/>
                    </a:lnTo>
                    <a:lnTo>
                      <a:pt x="21" y="221"/>
                    </a:lnTo>
                    <a:lnTo>
                      <a:pt x="22" y="221"/>
                    </a:lnTo>
                    <a:lnTo>
                      <a:pt x="21" y="223"/>
                    </a:lnTo>
                    <a:lnTo>
                      <a:pt x="20" y="224"/>
                    </a:lnTo>
                    <a:lnTo>
                      <a:pt x="20" y="224"/>
                    </a:lnTo>
                    <a:lnTo>
                      <a:pt x="19" y="225"/>
                    </a:lnTo>
                    <a:lnTo>
                      <a:pt x="18" y="225"/>
                    </a:lnTo>
                    <a:close/>
                    <a:moveTo>
                      <a:pt x="8" y="221"/>
                    </a:moveTo>
                    <a:lnTo>
                      <a:pt x="7" y="221"/>
                    </a:lnTo>
                    <a:lnTo>
                      <a:pt x="8" y="220"/>
                    </a:lnTo>
                    <a:lnTo>
                      <a:pt x="8" y="220"/>
                    </a:lnTo>
                    <a:lnTo>
                      <a:pt x="9" y="220"/>
                    </a:lnTo>
                    <a:lnTo>
                      <a:pt x="8" y="221"/>
                    </a:lnTo>
                    <a:lnTo>
                      <a:pt x="8" y="221"/>
                    </a:lnTo>
                    <a:close/>
                    <a:moveTo>
                      <a:pt x="14" y="224"/>
                    </a:moveTo>
                    <a:lnTo>
                      <a:pt x="14" y="225"/>
                    </a:lnTo>
                    <a:lnTo>
                      <a:pt x="14" y="224"/>
                    </a:lnTo>
                    <a:lnTo>
                      <a:pt x="14" y="223"/>
                    </a:lnTo>
                    <a:lnTo>
                      <a:pt x="14" y="222"/>
                    </a:lnTo>
                    <a:lnTo>
                      <a:pt x="14" y="221"/>
                    </a:lnTo>
                    <a:lnTo>
                      <a:pt x="15" y="221"/>
                    </a:lnTo>
                    <a:lnTo>
                      <a:pt x="16" y="220"/>
                    </a:lnTo>
                    <a:lnTo>
                      <a:pt x="16" y="219"/>
                    </a:lnTo>
                    <a:lnTo>
                      <a:pt x="16" y="218"/>
                    </a:lnTo>
                    <a:lnTo>
                      <a:pt x="17" y="218"/>
                    </a:lnTo>
                    <a:lnTo>
                      <a:pt x="17" y="219"/>
                    </a:lnTo>
                    <a:lnTo>
                      <a:pt x="16" y="219"/>
                    </a:lnTo>
                    <a:lnTo>
                      <a:pt x="16" y="221"/>
                    </a:lnTo>
                    <a:lnTo>
                      <a:pt x="16" y="222"/>
                    </a:lnTo>
                    <a:lnTo>
                      <a:pt x="15" y="222"/>
                    </a:lnTo>
                    <a:lnTo>
                      <a:pt x="14" y="224"/>
                    </a:lnTo>
                    <a:close/>
                    <a:moveTo>
                      <a:pt x="14" y="213"/>
                    </a:moveTo>
                    <a:lnTo>
                      <a:pt x="15" y="214"/>
                    </a:lnTo>
                    <a:lnTo>
                      <a:pt x="16" y="213"/>
                    </a:lnTo>
                    <a:lnTo>
                      <a:pt x="17" y="213"/>
                    </a:lnTo>
                    <a:lnTo>
                      <a:pt x="18" y="213"/>
                    </a:lnTo>
                    <a:lnTo>
                      <a:pt x="16" y="216"/>
                    </a:lnTo>
                    <a:lnTo>
                      <a:pt x="15" y="217"/>
                    </a:lnTo>
                    <a:lnTo>
                      <a:pt x="13" y="218"/>
                    </a:lnTo>
                    <a:lnTo>
                      <a:pt x="13" y="217"/>
                    </a:lnTo>
                    <a:lnTo>
                      <a:pt x="13" y="215"/>
                    </a:lnTo>
                    <a:lnTo>
                      <a:pt x="13" y="213"/>
                    </a:lnTo>
                    <a:lnTo>
                      <a:pt x="13" y="213"/>
                    </a:lnTo>
                    <a:lnTo>
                      <a:pt x="14" y="213"/>
                    </a:lnTo>
                    <a:close/>
                    <a:moveTo>
                      <a:pt x="31" y="215"/>
                    </a:moveTo>
                    <a:lnTo>
                      <a:pt x="29" y="216"/>
                    </a:lnTo>
                    <a:lnTo>
                      <a:pt x="28" y="216"/>
                    </a:lnTo>
                    <a:lnTo>
                      <a:pt x="26" y="217"/>
                    </a:lnTo>
                    <a:lnTo>
                      <a:pt x="25" y="217"/>
                    </a:lnTo>
                    <a:lnTo>
                      <a:pt x="23" y="219"/>
                    </a:lnTo>
                    <a:lnTo>
                      <a:pt x="22" y="221"/>
                    </a:lnTo>
                    <a:lnTo>
                      <a:pt x="21" y="221"/>
                    </a:lnTo>
                    <a:lnTo>
                      <a:pt x="18" y="221"/>
                    </a:lnTo>
                    <a:lnTo>
                      <a:pt x="17" y="221"/>
                    </a:lnTo>
                    <a:lnTo>
                      <a:pt x="18" y="219"/>
                    </a:lnTo>
                    <a:lnTo>
                      <a:pt x="20" y="218"/>
                    </a:lnTo>
                    <a:lnTo>
                      <a:pt x="20" y="217"/>
                    </a:lnTo>
                    <a:lnTo>
                      <a:pt x="23" y="213"/>
                    </a:lnTo>
                    <a:lnTo>
                      <a:pt x="24" y="213"/>
                    </a:lnTo>
                    <a:lnTo>
                      <a:pt x="25" y="213"/>
                    </a:lnTo>
                    <a:lnTo>
                      <a:pt x="24" y="215"/>
                    </a:lnTo>
                    <a:lnTo>
                      <a:pt x="25" y="215"/>
                    </a:lnTo>
                    <a:lnTo>
                      <a:pt x="27" y="214"/>
                    </a:lnTo>
                    <a:lnTo>
                      <a:pt x="28" y="213"/>
                    </a:lnTo>
                    <a:lnTo>
                      <a:pt x="29" y="213"/>
                    </a:lnTo>
                    <a:lnTo>
                      <a:pt x="31" y="212"/>
                    </a:lnTo>
                    <a:lnTo>
                      <a:pt x="31" y="213"/>
                    </a:lnTo>
                    <a:lnTo>
                      <a:pt x="31" y="215"/>
                    </a:lnTo>
                    <a:close/>
                    <a:moveTo>
                      <a:pt x="17" y="205"/>
                    </a:moveTo>
                    <a:lnTo>
                      <a:pt x="16" y="205"/>
                    </a:lnTo>
                    <a:lnTo>
                      <a:pt x="16" y="204"/>
                    </a:lnTo>
                    <a:lnTo>
                      <a:pt x="16" y="203"/>
                    </a:lnTo>
                    <a:lnTo>
                      <a:pt x="17" y="203"/>
                    </a:lnTo>
                    <a:lnTo>
                      <a:pt x="17" y="203"/>
                    </a:lnTo>
                    <a:lnTo>
                      <a:pt x="17" y="204"/>
                    </a:lnTo>
                    <a:lnTo>
                      <a:pt x="17" y="204"/>
                    </a:lnTo>
                    <a:lnTo>
                      <a:pt x="18" y="204"/>
                    </a:lnTo>
                    <a:lnTo>
                      <a:pt x="17" y="205"/>
                    </a:lnTo>
                    <a:close/>
                    <a:moveTo>
                      <a:pt x="28" y="205"/>
                    </a:moveTo>
                    <a:lnTo>
                      <a:pt x="26" y="205"/>
                    </a:lnTo>
                    <a:lnTo>
                      <a:pt x="26" y="204"/>
                    </a:lnTo>
                    <a:lnTo>
                      <a:pt x="26" y="203"/>
                    </a:lnTo>
                    <a:lnTo>
                      <a:pt x="26" y="202"/>
                    </a:lnTo>
                    <a:lnTo>
                      <a:pt x="27" y="202"/>
                    </a:lnTo>
                    <a:lnTo>
                      <a:pt x="28" y="203"/>
                    </a:lnTo>
                    <a:lnTo>
                      <a:pt x="28" y="203"/>
                    </a:lnTo>
                    <a:lnTo>
                      <a:pt x="28" y="203"/>
                    </a:lnTo>
                    <a:lnTo>
                      <a:pt x="29" y="203"/>
                    </a:lnTo>
                    <a:lnTo>
                      <a:pt x="29" y="203"/>
                    </a:lnTo>
                    <a:lnTo>
                      <a:pt x="29" y="204"/>
                    </a:lnTo>
                    <a:lnTo>
                      <a:pt x="29" y="205"/>
                    </a:lnTo>
                    <a:lnTo>
                      <a:pt x="28" y="205"/>
                    </a:lnTo>
                    <a:close/>
                    <a:moveTo>
                      <a:pt x="33" y="204"/>
                    </a:moveTo>
                    <a:lnTo>
                      <a:pt x="32" y="204"/>
                    </a:lnTo>
                    <a:lnTo>
                      <a:pt x="30" y="204"/>
                    </a:lnTo>
                    <a:lnTo>
                      <a:pt x="31" y="203"/>
                    </a:lnTo>
                    <a:lnTo>
                      <a:pt x="31" y="202"/>
                    </a:lnTo>
                    <a:lnTo>
                      <a:pt x="32" y="201"/>
                    </a:lnTo>
                    <a:lnTo>
                      <a:pt x="33" y="201"/>
                    </a:lnTo>
                    <a:lnTo>
                      <a:pt x="34" y="203"/>
                    </a:lnTo>
                    <a:lnTo>
                      <a:pt x="33" y="204"/>
                    </a:lnTo>
                    <a:close/>
                    <a:moveTo>
                      <a:pt x="23" y="200"/>
                    </a:moveTo>
                    <a:lnTo>
                      <a:pt x="24" y="204"/>
                    </a:lnTo>
                    <a:lnTo>
                      <a:pt x="22" y="206"/>
                    </a:lnTo>
                    <a:lnTo>
                      <a:pt x="23" y="206"/>
                    </a:lnTo>
                    <a:lnTo>
                      <a:pt x="23" y="206"/>
                    </a:lnTo>
                    <a:lnTo>
                      <a:pt x="24" y="206"/>
                    </a:lnTo>
                    <a:lnTo>
                      <a:pt x="24" y="208"/>
                    </a:lnTo>
                    <a:lnTo>
                      <a:pt x="24" y="208"/>
                    </a:lnTo>
                    <a:lnTo>
                      <a:pt x="23" y="209"/>
                    </a:lnTo>
                    <a:lnTo>
                      <a:pt x="21" y="211"/>
                    </a:lnTo>
                    <a:lnTo>
                      <a:pt x="16" y="212"/>
                    </a:lnTo>
                    <a:lnTo>
                      <a:pt x="16" y="212"/>
                    </a:lnTo>
                    <a:lnTo>
                      <a:pt x="16" y="211"/>
                    </a:lnTo>
                    <a:lnTo>
                      <a:pt x="16" y="211"/>
                    </a:lnTo>
                    <a:lnTo>
                      <a:pt x="19" y="210"/>
                    </a:lnTo>
                    <a:lnTo>
                      <a:pt x="19" y="209"/>
                    </a:lnTo>
                    <a:lnTo>
                      <a:pt x="17" y="209"/>
                    </a:lnTo>
                    <a:lnTo>
                      <a:pt x="17" y="208"/>
                    </a:lnTo>
                    <a:lnTo>
                      <a:pt x="20" y="207"/>
                    </a:lnTo>
                    <a:lnTo>
                      <a:pt x="22" y="203"/>
                    </a:lnTo>
                    <a:lnTo>
                      <a:pt x="20" y="204"/>
                    </a:lnTo>
                    <a:lnTo>
                      <a:pt x="20" y="202"/>
                    </a:lnTo>
                    <a:lnTo>
                      <a:pt x="23" y="200"/>
                    </a:lnTo>
                    <a:close/>
                    <a:moveTo>
                      <a:pt x="39" y="196"/>
                    </a:moveTo>
                    <a:lnTo>
                      <a:pt x="37" y="197"/>
                    </a:lnTo>
                    <a:lnTo>
                      <a:pt x="34" y="200"/>
                    </a:lnTo>
                    <a:lnTo>
                      <a:pt x="33" y="200"/>
                    </a:lnTo>
                    <a:lnTo>
                      <a:pt x="33" y="200"/>
                    </a:lnTo>
                    <a:lnTo>
                      <a:pt x="33" y="199"/>
                    </a:lnTo>
                    <a:lnTo>
                      <a:pt x="35" y="196"/>
                    </a:lnTo>
                    <a:lnTo>
                      <a:pt x="36" y="196"/>
                    </a:lnTo>
                    <a:lnTo>
                      <a:pt x="37" y="196"/>
                    </a:lnTo>
                    <a:lnTo>
                      <a:pt x="39" y="196"/>
                    </a:lnTo>
                    <a:close/>
                    <a:moveTo>
                      <a:pt x="29" y="201"/>
                    </a:moveTo>
                    <a:lnTo>
                      <a:pt x="26" y="198"/>
                    </a:lnTo>
                    <a:lnTo>
                      <a:pt x="29" y="196"/>
                    </a:lnTo>
                    <a:lnTo>
                      <a:pt x="30" y="195"/>
                    </a:lnTo>
                    <a:lnTo>
                      <a:pt x="32" y="197"/>
                    </a:lnTo>
                    <a:lnTo>
                      <a:pt x="31" y="199"/>
                    </a:lnTo>
                    <a:lnTo>
                      <a:pt x="30" y="200"/>
                    </a:lnTo>
                    <a:lnTo>
                      <a:pt x="29" y="201"/>
                    </a:lnTo>
                    <a:close/>
                    <a:moveTo>
                      <a:pt x="24" y="189"/>
                    </a:moveTo>
                    <a:lnTo>
                      <a:pt x="22" y="190"/>
                    </a:lnTo>
                    <a:lnTo>
                      <a:pt x="23" y="188"/>
                    </a:lnTo>
                    <a:lnTo>
                      <a:pt x="24" y="189"/>
                    </a:lnTo>
                    <a:close/>
                    <a:moveTo>
                      <a:pt x="38" y="189"/>
                    </a:moveTo>
                    <a:lnTo>
                      <a:pt x="35" y="190"/>
                    </a:lnTo>
                    <a:lnTo>
                      <a:pt x="34" y="189"/>
                    </a:lnTo>
                    <a:lnTo>
                      <a:pt x="35" y="187"/>
                    </a:lnTo>
                    <a:lnTo>
                      <a:pt x="36" y="186"/>
                    </a:lnTo>
                    <a:lnTo>
                      <a:pt x="37" y="186"/>
                    </a:lnTo>
                    <a:lnTo>
                      <a:pt x="38" y="187"/>
                    </a:lnTo>
                    <a:lnTo>
                      <a:pt x="38" y="189"/>
                    </a:lnTo>
                    <a:close/>
                    <a:moveTo>
                      <a:pt x="34" y="187"/>
                    </a:moveTo>
                    <a:lnTo>
                      <a:pt x="33" y="189"/>
                    </a:lnTo>
                    <a:lnTo>
                      <a:pt x="33" y="189"/>
                    </a:lnTo>
                    <a:lnTo>
                      <a:pt x="32" y="188"/>
                    </a:lnTo>
                    <a:lnTo>
                      <a:pt x="32" y="190"/>
                    </a:lnTo>
                    <a:lnTo>
                      <a:pt x="31" y="190"/>
                    </a:lnTo>
                    <a:lnTo>
                      <a:pt x="29" y="189"/>
                    </a:lnTo>
                    <a:lnTo>
                      <a:pt x="31" y="187"/>
                    </a:lnTo>
                    <a:lnTo>
                      <a:pt x="31" y="186"/>
                    </a:lnTo>
                    <a:lnTo>
                      <a:pt x="33" y="185"/>
                    </a:lnTo>
                    <a:lnTo>
                      <a:pt x="33" y="185"/>
                    </a:lnTo>
                    <a:lnTo>
                      <a:pt x="34" y="184"/>
                    </a:lnTo>
                    <a:lnTo>
                      <a:pt x="34" y="186"/>
                    </a:lnTo>
                    <a:lnTo>
                      <a:pt x="34" y="187"/>
                    </a:lnTo>
                    <a:close/>
                    <a:moveTo>
                      <a:pt x="13" y="181"/>
                    </a:moveTo>
                    <a:lnTo>
                      <a:pt x="12" y="182"/>
                    </a:lnTo>
                    <a:lnTo>
                      <a:pt x="11" y="182"/>
                    </a:lnTo>
                    <a:lnTo>
                      <a:pt x="10" y="181"/>
                    </a:lnTo>
                    <a:lnTo>
                      <a:pt x="9" y="181"/>
                    </a:lnTo>
                    <a:lnTo>
                      <a:pt x="9" y="180"/>
                    </a:lnTo>
                    <a:lnTo>
                      <a:pt x="11" y="179"/>
                    </a:lnTo>
                    <a:lnTo>
                      <a:pt x="12" y="180"/>
                    </a:lnTo>
                    <a:lnTo>
                      <a:pt x="13" y="181"/>
                    </a:lnTo>
                    <a:close/>
                    <a:moveTo>
                      <a:pt x="32" y="180"/>
                    </a:moveTo>
                    <a:lnTo>
                      <a:pt x="30" y="181"/>
                    </a:lnTo>
                    <a:lnTo>
                      <a:pt x="30" y="180"/>
                    </a:lnTo>
                    <a:lnTo>
                      <a:pt x="30" y="179"/>
                    </a:lnTo>
                    <a:lnTo>
                      <a:pt x="30" y="179"/>
                    </a:lnTo>
                    <a:lnTo>
                      <a:pt x="30" y="179"/>
                    </a:lnTo>
                    <a:lnTo>
                      <a:pt x="32" y="178"/>
                    </a:lnTo>
                    <a:lnTo>
                      <a:pt x="33" y="179"/>
                    </a:lnTo>
                    <a:lnTo>
                      <a:pt x="32" y="179"/>
                    </a:lnTo>
                    <a:lnTo>
                      <a:pt x="32" y="180"/>
                    </a:lnTo>
                    <a:close/>
                    <a:moveTo>
                      <a:pt x="27" y="177"/>
                    </a:moveTo>
                    <a:lnTo>
                      <a:pt x="26" y="179"/>
                    </a:lnTo>
                    <a:lnTo>
                      <a:pt x="25" y="178"/>
                    </a:lnTo>
                    <a:lnTo>
                      <a:pt x="24" y="178"/>
                    </a:lnTo>
                    <a:lnTo>
                      <a:pt x="25" y="177"/>
                    </a:lnTo>
                    <a:lnTo>
                      <a:pt x="25" y="177"/>
                    </a:lnTo>
                    <a:lnTo>
                      <a:pt x="25" y="176"/>
                    </a:lnTo>
                    <a:lnTo>
                      <a:pt x="26" y="175"/>
                    </a:lnTo>
                    <a:lnTo>
                      <a:pt x="27" y="176"/>
                    </a:lnTo>
                    <a:lnTo>
                      <a:pt x="27" y="176"/>
                    </a:lnTo>
                    <a:lnTo>
                      <a:pt x="27" y="177"/>
                    </a:lnTo>
                    <a:close/>
                    <a:moveTo>
                      <a:pt x="37" y="175"/>
                    </a:moveTo>
                    <a:lnTo>
                      <a:pt x="36" y="176"/>
                    </a:lnTo>
                    <a:lnTo>
                      <a:pt x="35" y="176"/>
                    </a:lnTo>
                    <a:lnTo>
                      <a:pt x="35" y="175"/>
                    </a:lnTo>
                    <a:lnTo>
                      <a:pt x="35" y="173"/>
                    </a:lnTo>
                    <a:lnTo>
                      <a:pt x="36" y="173"/>
                    </a:lnTo>
                    <a:lnTo>
                      <a:pt x="37" y="173"/>
                    </a:lnTo>
                    <a:lnTo>
                      <a:pt x="37" y="175"/>
                    </a:lnTo>
                    <a:close/>
                    <a:moveTo>
                      <a:pt x="38" y="172"/>
                    </a:moveTo>
                    <a:lnTo>
                      <a:pt x="37" y="172"/>
                    </a:lnTo>
                    <a:lnTo>
                      <a:pt x="37" y="171"/>
                    </a:lnTo>
                    <a:lnTo>
                      <a:pt x="37" y="170"/>
                    </a:lnTo>
                    <a:lnTo>
                      <a:pt x="38" y="169"/>
                    </a:lnTo>
                    <a:lnTo>
                      <a:pt x="38" y="170"/>
                    </a:lnTo>
                    <a:lnTo>
                      <a:pt x="38" y="171"/>
                    </a:lnTo>
                    <a:lnTo>
                      <a:pt x="38" y="172"/>
                    </a:lnTo>
                    <a:close/>
                    <a:moveTo>
                      <a:pt x="45" y="166"/>
                    </a:moveTo>
                    <a:lnTo>
                      <a:pt x="43" y="166"/>
                    </a:lnTo>
                    <a:lnTo>
                      <a:pt x="43" y="165"/>
                    </a:lnTo>
                    <a:lnTo>
                      <a:pt x="45" y="164"/>
                    </a:lnTo>
                    <a:lnTo>
                      <a:pt x="46" y="164"/>
                    </a:lnTo>
                    <a:lnTo>
                      <a:pt x="47" y="164"/>
                    </a:lnTo>
                    <a:lnTo>
                      <a:pt x="48" y="164"/>
                    </a:lnTo>
                    <a:lnTo>
                      <a:pt x="49" y="164"/>
                    </a:lnTo>
                    <a:lnTo>
                      <a:pt x="48" y="165"/>
                    </a:lnTo>
                    <a:lnTo>
                      <a:pt x="48" y="166"/>
                    </a:lnTo>
                    <a:lnTo>
                      <a:pt x="46" y="166"/>
                    </a:lnTo>
                    <a:lnTo>
                      <a:pt x="45" y="166"/>
                    </a:lnTo>
                    <a:close/>
                    <a:moveTo>
                      <a:pt x="47" y="162"/>
                    </a:moveTo>
                    <a:lnTo>
                      <a:pt x="45" y="162"/>
                    </a:lnTo>
                    <a:lnTo>
                      <a:pt x="44" y="162"/>
                    </a:lnTo>
                    <a:lnTo>
                      <a:pt x="45" y="160"/>
                    </a:lnTo>
                    <a:lnTo>
                      <a:pt x="46" y="160"/>
                    </a:lnTo>
                    <a:lnTo>
                      <a:pt x="47" y="160"/>
                    </a:lnTo>
                    <a:lnTo>
                      <a:pt x="49" y="160"/>
                    </a:lnTo>
                    <a:lnTo>
                      <a:pt x="49" y="160"/>
                    </a:lnTo>
                    <a:lnTo>
                      <a:pt x="50" y="160"/>
                    </a:lnTo>
                    <a:lnTo>
                      <a:pt x="50" y="161"/>
                    </a:lnTo>
                    <a:lnTo>
                      <a:pt x="47" y="162"/>
                    </a:lnTo>
                    <a:lnTo>
                      <a:pt x="47" y="162"/>
                    </a:lnTo>
                    <a:close/>
                    <a:moveTo>
                      <a:pt x="68" y="140"/>
                    </a:moveTo>
                    <a:lnTo>
                      <a:pt x="67" y="142"/>
                    </a:lnTo>
                    <a:lnTo>
                      <a:pt x="67" y="144"/>
                    </a:lnTo>
                    <a:lnTo>
                      <a:pt x="67" y="148"/>
                    </a:lnTo>
                    <a:lnTo>
                      <a:pt x="65" y="149"/>
                    </a:lnTo>
                    <a:lnTo>
                      <a:pt x="65" y="146"/>
                    </a:lnTo>
                    <a:lnTo>
                      <a:pt x="64" y="146"/>
                    </a:lnTo>
                    <a:lnTo>
                      <a:pt x="62" y="144"/>
                    </a:lnTo>
                    <a:lnTo>
                      <a:pt x="62" y="144"/>
                    </a:lnTo>
                    <a:lnTo>
                      <a:pt x="62" y="144"/>
                    </a:lnTo>
                    <a:lnTo>
                      <a:pt x="62" y="144"/>
                    </a:lnTo>
                    <a:lnTo>
                      <a:pt x="62" y="143"/>
                    </a:lnTo>
                    <a:lnTo>
                      <a:pt x="64" y="141"/>
                    </a:lnTo>
                    <a:lnTo>
                      <a:pt x="64" y="141"/>
                    </a:lnTo>
                    <a:lnTo>
                      <a:pt x="65" y="142"/>
                    </a:lnTo>
                    <a:lnTo>
                      <a:pt x="68" y="139"/>
                    </a:lnTo>
                    <a:lnTo>
                      <a:pt x="68" y="140"/>
                    </a:lnTo>
                    <a:close/>
                    <a:moveTo>
                      <a:pt x="16" y="116"/>
                    </a:moveTo>
                    <a:lnTo>
                      <a:pt x="13" y="116"/>
                    </a:lnTo>
                    <a:lnTo>
                      <a:pt x="13" y="115"/>
                    </a:lnTo>
                    <a:lnTo>
                      <a:pt x="15" y="113"/>
                    </a:lnTo>
                    <a:lnTo>
                      <a:pt x="16" y="115"/>
                    </a:lnTo>
                    <a:lnTo>
                      <a:pt x="16" y="116"/>
                    </a:lnTo>
                    <a:close/>
                    <a:moveTo>
                      <a:pt x="31" y="104"/>
                    </a:moveTo>
                    <a:lnTo>
                      <a:pt x="31" y="107"/>
                    </a:lnTo>
                    <a:lnTo>
                      <a:pt x="31" y="108"/>
                    </a:lnTo>
                    <a:lnTo>
                      <a:pt x="30" y="109"/>
                    </a:lnTo>
                    <a:lnTo>
                      <a:pt x="29" y="107"/>
                    </a:lnTo>
                    <a:lnTo>
                      <a:pt x="29" y="107"/>
                    </a:lnTo>
                    <a:lnTo>
                      <a:pt x="28" y="107"/>
                    </a:lnTo>
                    <a:lnTo>
                      <a:pt x="28" y="108"/>
                    </a:lnTo>
                    <a:lnTo>
                      <a:pt x="26" y="109"/>
                    </a:lnTo>
                    <a:lnTo>
                      <a:pt x="26" y="109"/>
                    </a:lnTo>
                    <a:lnTo>
                      <a:pt x="26" y="107"/>
                    </a:lnTo>
                    <a:lnTo>
                      <a:pt x="29" y="105"/>
                    </a:lnTo>
                    <a:lnTo>
                      <a:pt x="31" y="104"/>
                    </a:lnTo>
                    <a:close/>
                    <a:moveTo>
                      <a:pt x="90" y="87"/>
                    </a:moveTo>
                    <a:lnTo>
                      <a:pt x="90" y="89"/>
                    </a:lnTo>
                    <a:lnTo>
                      <a:pt x="93" y="89"/>
                    </a:lnTo>
                    <a:lnTo>
                      <a:pt x="93" y="89"/>
                    </a:lnTo>
                    <a:lnTo>
                      <a:pt x="94" y="90"/>
                    </a:lnTo>
                    <a:lnTo>
                      <a:pt x="91" y="91"/>
                    </a:lnTo>
                    <a:lnTo>
                      <a:pt x="90" y="91"/>
                    </a:lnTo>
                    <a:lnTo>
                      <a:pt x="89" y="91"/>
                    </a:lnTo>
                    <a:lnTo>
                      <a:pt x="86" y="90"/>
                    </a:lnTo>
                    <a:lnTo>
                      <a:pt x="86" y="90"/>
                    </a:lnTo>
                    <a:lnTo>
                      <a:pt x="86" y="89"/>
                    </a:lnTo>
                    <a:lnTo>
                      <a:pt x="86" y="87"/>
                    </a:lnTo>
                    <a:lnTo>
                      <a:pt x="87" y="87"/>
                    </a:lnTo>
                    <a:lnTo>
                      <a:pt x="88" y="88"/>
                    </a:lnTo>
                    <a:lnTo>
                      <a:pt x="89" y="86"/>
                    </a:lnTo>
                    <a:lnTo>
                      <a:pt x="90" y="87"/>
                    </a:lnTo>
                    <a:close/>
                    <a:moveTo>
                      <a:pt x="104" y="83"/>
                    </a:moveTo>
                    <a:lnTo>
                      <a:pt x="105" y="84"/>
                    </a:lnTo>
                    <a:lnTo>
                      <a:pt x="107" y="84"/>
                    </a:lnTo>
                    <a:lnTo>
                      <a:pt x="108" y="86"/>
                    </a:lnTo>
                    <a:lnTo>
                      <a:pt x="107" y="87"/>
                    </a:lnTo>
                    <a:lnTo>
                      <a:pt x="104" y="85"/>
                    </a:lnTo>
                    <a:lnTo>
                      <a:pt x="102" y="87"/>
                    </a:lnTo>
                    <a:lnTo>
                      <a:pt x="102" y="87"/>
                    </a:lnTo>
                    <a:lnTo>
                      <a:pt x="101" y="87"/>
                    </a:lnTo>
                    <a:lnTo>
                      <a:pt x="99" y="86"/>
                    </a:lnTo>
                    <a:lnTo>
                      <a:pt x="99" y="85"/>
                    </a:lnTo>
                    <a:lnTo>
                      <a:pt x="101" y="85"/>
                    </a:lnTo>
                    <a:lnTo>
                      <a:pt x="102" y="84"/>
                    </a:lnTo>
                    <a:lnTo>
                      <a:pt x="103" y="84"/>
                    </a:lnTo>
                    <a:lnTo>
                      <a:pt x="104" y="83"/>
                    </a:lnTo>
                    <a:close/>
                    <a:moveTo>
                      <a:pt x="42" y="87"/>
                    </a:moveTo>
                    <a:lnTo>
                      <a:pt x="42" y="88"/>
                    </a:lnTo>
                    <a:lnTo>
                      <a:pt x="41" y="88"/>
                    </a:lnTo>
                    <a:lnTo>
                      <a:pt x="39" y="87"/>
                    </a:lnTo>
                    <a:lnTo>
                      <a:pt x="40" y="89"/>
                    </a:lnTo>
                    <a:lnTo>
                      <a:pt x="41" y="89"/>
                    </a:lnTo>
                    <a:lnTo>
                      <a:pt x="39" y="91"/>
                    </a:lnTo>
                    <a:lnTo>
                      <a:pt x="39" y="93"/>
                    </a:lnTo>
                    <a:lnTo>
                      <a:pt x="37" y="93"/>
                    </a:lnTo>
                    <a:lnTo>
                      <a:pt x="36" y="93"/>
                    </a:lnTo>
                    <a:lnTo>
                      <a:pt x="36" y="94"/>
                    </a:lnTo>
                    <a:lnTo>
                      <a:pt x="34" y="96"/>
                    </a:lnTo>
                    <a:lnTo>
                      <a:pt x="33" y="95"/>
                    </a:lnTo>
                    <a:lnTo>
                      <a:pt x="35" y="90"/>
                    </a:lnTo>
                    <a:lnTo>
                      <a:pt x="35" y="88"/>
                    </a:lnTo>
                    <a:lnTo>
                      <a:pt x="38" y="82"/>
                    </a:lnTo>
                    <a:lnTo>
                      <a:pt x="41" y="77"/>
                    </a:lnTo>
                    <a:lnTo>
                      <a:pt x="42" y="79"/>
                    </a:lnTo>
                    <a:lnTo>
                      <a:pt x="41" y="82"/>
                    </a:lnTo>
                    <a:lnTo>
                      <a:pt x="40" y="83"/>
                    </a:lnTo>
                    <a:lnTo>
                      <a:pt x="41" y="83"/>
                    </a:lnTo>
                    <a:lnTo>
                      <a:pt x="42" y="85"/>
                    </a:lnTo>
                    <a:lnTo>
                      <a:pt x="42" y="86"/>
                    </a:lnTo>
                    <a:lnTo>
                      <a:pt x="42" y="87"/>
                    </a:lnTo>
                    <a:close/>
                    <a:moveTo>
                      <a:pt x="47" y="83"/>
                    </a:moveTo>
                    <a:lnTo>
                      <a:pt x="46" y="84"/>
                    </a:lnTo>
                    <a:lnTo>
                      <a:pt x="44" y="85"/>
                    </a:lnTo>
                    <a:lnTo>
                      <a:pt x="44" y="83"/>
                    </a:lnTo>
                    <a:lnTo>
                      <a:pt x="43" y="84"/>
                    </a:lnTo>
                    <a:lnTo>
                      <a:pt x="43" y="83"/>
                    </a:lnTo>
                    <a:lnTo>
                      <a:pt x="43" y="81"/>
                    </a:lnTo>
                    <a:lnTo>
                      <a:pt x="44" y="80"/>
                    </a:lnTo>
                    <a:lnTo>
                      <a:pt x="44" y="78"/>
                    </a:lnTo>
                    <a:lnTo>
                      <a:pt x="46" y="78"/>
                    </a:lnTo>
                    <a:lnTo>
                      <a:pt x="46" y="77"/>
                    </a:lnTo>
                    <a:lnTo>
                      <a:pt x="45" y="76"/>
                    </a:lnTo>
                    <a:lnTo>
                      <a:pt x="46" y="74"/>
                    </a:lnTo>
                    <a:lnTo>
                      <a:pt x="48" y="75"/>
                    </a:lnTo>
                    <a:lnTo>
                      <a:pt x="48" y="77"/>
                    </a:lnTo>
                    <a:lnTo>
                      <a:pt x="47" y="83"/>
                    </a:lnTo>
                    <a:close/>
                    <a:moveTo>
                      <a:pt x="63" y="67"/>
                    </a:moveTo>
                    <a:lnTo>
                      <a:pt x="63" y="68"/>
                    </a:lnTo>
                    <a:lnTo>
                      <a:pt x="65" y="67"/>
                    </a:lnTo>
                    <a:lnTo>
                      <a:pt x="65" y="68"/>
                    </a:lnTo>
                    <a:lnTo>
                      <a:pt x="66" y="69"/>
                    </a:lnTo>
                    <a:lnTo>
                      <a:pt x="65" y="71"/>
                    </a:lnTo>
                    <a:lnTo>
                      <a:pt x="59" y="74"/>
                    </a:lnTo>
                    <a:lnTo>
                      <a:pt x="60" y="77"/>
                    </a:lnTo>
                    <a:lnTo>
                      <a:pt x="59" y="77"/>
                    </a:lnTo>
                    <a:lnTo>
                      <a:pt x="58" y="78"/>
                    </a:lnTo>
                    <a:lnTo>
                      <a:pt x="56" y="78"/>
                    </a:lnTo>
                    <a:lnTo>
                      <a:pt x="56" y="80"/>
                    </a:lnTo>
                    <a:lnTo>
                      <a:pt x="55" y="80"/>
                    </a:lnTo>
                    <a:lnTo>
                      <a:pt x="53" y="79"/>
                    </a:lnTo>
                    <a:lnTo>
                      <a:pt x="53" y="77"/>
                    </a:lnTo>
                    <a:lnTo>
                      <a:pt x="52" y="77"/>
                    </a:lnTo>
                    <a:lnTo>
                      <a:pt x="52" y="79"/>
                    </a:lnTo>
                    <a:lnTo>
                      <a:pt x="52" y="80"/>
                    </a:lnTo>
                    <a:lnTo>
                      <a:pt x="52" y="81"/>
                    </a:lnTo>
                    <a:lnTo>
                      <a:pt x="51" y="82"/>
                    </a:lnTo>
                    <a:lnTo>
                      <a:pt x="50" y="81"/>
                    </a:lnTo>
                    <a:lnTo>
                      <a:pt x="49" y="80"/>
                    </a:lnTo>
                    <a:lnTo>
                      <a:pt x="50" y="77"/>
                    </a:lnTo>
                    <a:lnTo>
                      <a:pt x="52" y="75"/>
                    </a:lnTo>
                    <a:lnTo>
                      <a:pt x="51" y="75"/>
                    </a:lnTo>
                    <a:lnTo>
                      <a:pt x="50" y="75"/>
                    </a:lnTo>
                    <a:lnTo>
                      <a:pt x="51" y="71"/>
                    </a:lnTo>
                    <a:lnTo>
                      <a:pt x="54" y="70"/>
                    </a:lnTo>
                    <a:lnTo>
                      <a:pt x="54" y="69"/>
                    </a:lnTo>
                    <a:lnTo>
                      <a:pt x="52" y="69"/>
                    </a:lnTo>
                    <a:lnTo>
                      <a:pt x="51" y="68"/>
                    </a:lnTo>
                    <a:lnTo>
                      <a:pt x="55" y="66"/>
                    </a:lnTo>
                    <a:lnTo>
                      <a:pt x="57" y="69"/>
                    </a:lnTo>
                    <a:lnTo>
                      <a:pt x="57" y="69"/>
                    </a:lnTo>
                    <a:lnTo>
                      <a:pt x="59" y="69"/>
                    </a:lnTo>
                    <a:lnTo>
                      <a:pt x="58" y="68"/>
                    </a:lnTo>
                    <a:lnTo>
                      <a:pt x="57" y="67"/>
                    </a:lnTo>
                    <a:lnTo>
                      <a:pt x="61" y="63"/>
                    </a:lnTo>
                    <a:lnTo>
                      <a:pt x="63" y="64"/>
                    </a:lnTo>
                    <a:lnTo>
                      <a:pt x="63" y="67"/>
                    </a:lnTo>
                    <a:close/>
                    <a:moveTo>
                      <a:pt x="67" y="64"/>
                    </a:moveTo>
                    <a:lnTo>
                      <a:pt x="67" y="64"/>
                    </a:lnTo>
                    <a:lnTo>
                      <a:pt x="69" y="64"/>
                    </a:lnTo>
                    <a:lnTo>
                      <a:pt x="69" y="66"/>
                    </a:lnTo>
                    <a:lnTo>
                      <a:pt x="69" y="68"/>
                    </a:lnTo>
                    <a:lnTo>
                      <a:pt x="69" y="68"/>
                    </a:lnTo>
                    <a:lnTo>
                      <a:pt x="68" y="69"/>
                    </a:lnTo>
                    <a:lnTo>
                      <a:pt x="67" y="68"/>
                    </a:lnTo>
                    <a:lnTo>
                      <a:pt x="67" y="68"/>
                    </a:lnTo>
                    <a:lnTo>
                      <a:pt x="66" y="67"/>
                    </a:lnTo>
                    <a:lnTo>
                      <a:pt x="66" y="66"/>
                    </a:lnTo>
                    <a:lnTo>
                      <a:pt x="65" y="66"/>
                    </a:lnTo>
                    <a:lnTo>
                      <a:pt x="64" y="64"/>
                    </a:lnTo>
                    <a:lnTo>
                      <a:pt x="65" y="65"/>
                    </a:lnTo>
                    <a:lnTo>
                      <a:pt x="65" y="63"/>
                    </a:lnTo>
                    <a:lnTo>
                      <a:pt x="66" y="63"/>
                    </a:lnTo>
                    <a:lnTo>
                      <a:pt x="67" y="64"/>
                    </a:lnTo>
                    <a:close/>
                    <a:moveTo>
                      <a:pt x="90" y="56"/>
                    </a:moveTo>
                    <a:lnTo>
                      <a:pt x="88" y="61"/>
                    </a:lnTo>
                    <a:lnTo>
                      <a:pt x="86" y="61"/>
                    </a:lnTo>
                    <a:lnTo>
                      <a:pt x="85" y="63"/>
                    </a:lnTo>
                    <a:lnTo>
                      <a:pt x="84" y="64"/>
                    </a:lnTo>
                    <a:lnTo>
                      <a:pt x="80" y="67"/>
                    </a:lnTo>
                    <a:lnTo>
                      <a:pt x="80" y="64"/>
                    </a:lnTo>
                    <a:lnTo>
                      <a:pt x="80" y="64"/>
                    </a:lnTo>
                    <a:lnTo>
                      <a:pt x="80" y="65"/>
                    </a:lnTo>
                    <a:lnTo>
                      <a:pt x="78" y="68"/>
                    </a:lnTo>
                    <a:lnTo>
                      <a:pt x="79" y="70"/>
                    </a:lnTo>
                    <a:lnTo>
                      <a:pt x="78" y="71"/>
                    </a:lnTo>
                    <a:lnTo>
                      <a:pt x="77" y="70"/>
                    </a:lnTo>
                    <a:lnTo>
                      <a:pt x="76" y="70"/>
                    </a:lnTo>
                    <a:lnTo>
                      <a:pt x="76" y="70"/>
                    </a:lnTo>
                    <a:lnTo>
                      <a:pt x="76" y="69"/>
                    </a:lnTo>
                    <a:lnTo>
                      <a:pt x="76" y="71"/>
                    </a:lnTo>
                    <a:lnTo>
                      <a:pt x="74" y="72"/>
                    </a:lnTo>
                    <a:lnTo>
                      <a:pt x="67" y="76"/>
                    </a:lnTo>
                    <a:lnTo>
                      <a:pt x="67" y="74"/>
                    </a:lnTo>
                    <a:lnTo>
                      <a:pt x="67" y="70"/>
                    </a:lnTo>
                    <a:lnTo>
                      <a:pt x="67" y="70"/>
                    </a:lnTo>
                    <a:lnTo>
                      <a:pt x="67" y="69"/>
                    </a:lnTo>
                    <a:lnTo>
                      <a:pt x="70" y="69"/>
                    </a:lnTo>
                    <a:lnTo>
                      <a:pt x="70" y="69"/>
                    </a:lnTo>
                    <a:lnTo>
                      <a:pt x="70" y="68"/>
                    </a:lnTo>
                    <a:lnTo>
                      <a:pt x="71" y="64"/>
                    </a:lnTo>
                    <a:lnTo>
                      <a:pt x="72" y="63"/>
                    </a:lnTo>
                    <a:lnTo>
                      <a:pt x="73" y="64"/>
                    </a:lnTo>
                    <a:lnTo>
                      <a:pt x="74" y="63"/>
                    </a:lnTo>
                    <a:lnTo>
                      <a:pt x="72" y="61"/>
                    </a:lnTo>
                    <a:lnTo>
                      <a:pt x="74" y="59"/>
                    </a:lnTo>
                    <a:lnTo>
                      <a:pt x="76" y="61"/>
                    </a:lnTo>
                    <a:lnTo>
                      <a:pt x="76" y="60"/>
                    </a:lnTo>
                    <a:lnTo>
                      <a:pt x="76" y="59"/>
                    </a:lnTo>
                    <a:lnTo>
                      <a:pt x="76" y="59"/>
                    </a:lnTo>
                    <a:lnTo>
                      <a:pt x="77" y="58"/>
                    </a:lnTo>
                    <a:lnTo>
                      <a:pt x="77" y="58"/>
                    </a:lnTo>
                    <a:lnTo>
                      <a:pt x="78" y="58"/>
                    </a:lnTo>
                    <a:lnTo>
                      <a:pt x="78" y="58"/>
                    </a:lnTo>
                    <a:lnTo>
                      <a:pt x="79" y="59"/>
                    </a:lnTo>
                    <a:lnTo>
                      <a:pt x="80" y="58"/>
                    </a:lnTo>
                    <a:lnTo>
                      <a:pt x="80" y="57"/>
                    </a:lnTo>
                    <a:lnTo>
                      <a:pt x="81" y="57"/>
                    </a:lnTo>
                    <a:lnTo>
                      <a:pt x="83" y="58"/>
                    </a:lnTo>
                    <a:lnTo>
                      <a:pt x="83" y="59"/>
                    </a:lnTo>
                    <a:lnTo>
                      <a:pt x="83" y="60"/>
                    </a:lnTo>
                    <a:lnTo>
                      <a:pt x="84" y="60"/>
                    </a:lnTo>
                    <a:lnTo>
                      <a:pt x="85" y="58"/>
                    </a:lnTo>
                    <a:lnTo>
                      <a:pt x="85" y="57"/>
                    </a:lnTo>
                    <a:lnTo>
                      <a:pt x="86" y="57"/>
                    </a:lnTo>
                    <a:lnTo>
                      <a:pt x="89" y="55"/>
                    </a:lnTo>
                    <a:lnTo>
                      <a:pt x="90" y="55"/>
                    </a:lnTo>
                    <a:lnTo>
                      <a:pt x="90" y="56"/>
                    </a:lnTo>
                    <a:close/>
                    <a:moveTo>
                      <a:pt x="79" y="48"/>
                    </a:moveTo>
                    <a:lnTo>
                      <a:pt x="82" y="50"/>
                    </a:lnTo>
                    <a:lnTo>
                      <a:pt x="84" y="49"/>
                    </a:lnTo>
                    <a:lnTo>
                      <a:pt x="84" y="50"/>
                    </a:lnTo>
                    <a:lnTo>
                      <a:pt x="85" y="50"/>
                    </a:lnTo>
                    <a:lnTo>
                      <a:pt x="85" y="50"/>
                    </a:lnTo>
                    <a:lnTo>
                      <a:pt x="86" y="50"/>
                    </a:lnTo>
                    <a:lnTo>
                      <a:pt x="87" y="51"/>
                    </a:lnTo>
                    <a:lnTo>
                      <a:pt x="85" y="52"/>
                    </a:lnTo>
                    <a:lnTo>
                      <a:pt x="84" y="53"/>
                    </a:lnTo>
                    <a:lnTo>
                      <a:pt x="82" y="54"/>
                    </a:lnTo>
                    <a:lnTo>
                      <a:pt x="81" y="54"/>
                    </a:lnTo>
                    <a:lnTo>
                      <a:pt x="80" y="54"/>
                    </a:lnTo>
                    <a:lnTo>
                      <a:pt x="79" y="52"/>
                    </a:lnTo>
                    <a:lnTo>
                      <a:pt x="77" y="50"/>
                    </a:lnTo>
                    <a:lnTo>
                      <a:pt x="79" y="48"/>
                    </a:lnTo>
                    <a:close/>
                    <a:moveTo>
                      <a:pt x="161" y="48"/>
                    </a:moveTo>
                    <a:lnTo>
                      <a:pt x="161" y="49"/>
                    </a:lnTo>
                    <a:lnTo>
                      <a:pt x="161" y="51"/>
                    </a:lnTo>
                    <a:lnTo>
                      <a:pt x="161" y="52"/>
                    </a:lnTo>
                    <a:lnTo>
                      <a:pt x="161" y="52"/>
                    </a:lnTo>
                    <a:lnTo>
                      <a:pt x="161" y="53"/>
                    </a:lnTo>
                    <a:lnTo>
                      <a:pt x="161" y="54"/>
                    </a:lnTo>
                    <a:lnTo>
                      <a:pt x="161" y="55"/>
                    </a:lnTo>
                    <a:lnTo>
                      <a:pt x="161" y="56"/>
                    </a:lnTo>
                    <a:lnTo>
                      <a:pt x="161" y="56"/>
                    </a:lnTo>
                    <a:lnTo>
                      <a:pt x="161" y="57"/>
                    </a:lnTo>
                    <a:lnTo>
                      <a:pt x="161" y="57"/>
                    </a:lnTo>
                    <a:lnTo>
                      <a:pt x="161" y="59"/>
                    </a:lnTo>
                    <a:lnTo>
                      <a:pt x="161" y="61"/>
                    </a:lnTo>
                    <a:lnTo>
                      <a:pt x="162" y="64"/>
                    </a:lnTo>
                    <a:lnTo>
                      <a:pt x="162" y="65"/>
                    </a:lnTo>
                    <a:lnTo>
                      <a:pt x="162" y="66"/>
                    </a:lnTo>
                    <a:lnTo>
                      <a:pt x="162" y="67"/>
                    </a:lnTo>
                    <a:lnTo>
                      <a:pt x="162" y="67"/>
                    </a:lnTo>
                    <a:lnTo>
                      <a:pt x="162" y="69"/>
                    </a:lnTo>
                    <a:lnTo>
                      <a:pt x="163" y="71"/>
                    </a:lnTo>
                    <a:lnTo>
                      <a:pt x="162" y="71"/>
                    </a:lnTo>
                    <a:lnTo>
                      <a:pt x="162" y="72"/>
                    </a:lnTo>
                    <a:lnTo>
                      <a:pt x="162" y="74"/>
                    </a:lnTo>
                    <a:lnTo>
                      <a:pt x="161" y="76"/>
                    </a:lnTo>
                    <a:lnTo>
                      <a:pt x="161" y="77"/>
                    </a:lnTo>
                    <a:lnTo>
                      <a:pt x="161" y="77"/>
                    </a:lnTo>
                    <a:lnTo>
                      <a:pt x="160" y="78"/>
                    </a:lnTo>
                    <a:lnTo>
                      <a:pt x="160" y="79"/>
                    </a:lnTo>
                    <a:lnTo>
                      <a:pt x="160" y="79"/>
                    </a:lnTo>
                    <a:lnTo>
                      <a:pt x="160" y="80"/>
                    </a:lnTo>
                    <a:lnTo>
                      <a:pt x="159" y="81"/>
                    </a:lnTo>
                    <a:lnTo>
                      <a:pt x="159" y="83"/>
                    </a:lnTo>
                    <a:lnTo>
                      <a:pt x="158" y="84"/>
                    </a:lnTo>
                    <a:lnTo>
                      <a:pt x="157" y="86"/>
                    </a:lnTo>
                    <a:lnTo>
                      <a:pt x="156" y="85"/>
                    </a:lnTo>
                    <a:lnTo>
                      <a:pt x="155" y="84"/>
                    </a:lnTo>
                    <a:lnTo>
                      <a:pt x="153" y="83"/>
                    </a:lnTo>
                    <a:lnTo>
                      <a:pt x="152" y="82"/>
                    </a:lnTo>
                    <a:lnTo>
                      <a:pt x="150" y="81"/>
                    </a:lnTo>
                    <a:lnTo>
                      <a:pt x="149" y="80"/>
                    </a:lnTo>
                    <a:lnTo>
                      <a:pt x="147" y="79"/>
                    </a:lnTo>
                    <a:lnTo>
                      <a:pt x="146" y="79"/>
                    </a:lnTo>
                    <a:lnTo>
                      <a:pt x="145" y="78"/>
                    </a:lnTo>
                    <a:lnTo>
                      <a:pt x="144" y="78"/>
                    </a:lnTo>
                    <a:lnTo>
                      <a:pt x="142" y="77"/>
                    </a:lnTo>
                    <a:lnTo>
                      <a:pt x="141" y="78"/>
                    </a:lnTo>
                    <a:lnTo>
                      <a:pt x="140" y="80"/>
                    </a:lnTo>
                    <a:lnTo>
                      <a:pt x="140" y="81"/>
                    </a:lnTo>
                    <a:lnTo>
                      <a:pt x="138" y="83"/>
                    </a:lnTo>
                    <a:lnTo>
                      <a:pt x="137" y="84"/>
                    </a:lnTo>
                    <a:lnTo>
                      <a:pt x="136" y="84"/>
                    </a:lnTo>
                    <a:lnTo>
                      <a:pt x="135" y="86"/>
                    </a:lnTo>
                    <a:lnTo>
                      <a:pt x="134" y="86"/>
                    </a:lnTo>
                    <a:lnTo>
                      <a:pt x="134" y="86"/>
                    </a:lnTo>
                    <a:lnTo>
                      <a:pt x="133" y="87"/>
                    </a:lnTo>
                    <a:lnTo>
                      <a:pt x="131" y="88"/>
                    </a:lnTo>
                    <a:lnTo>
                      <a:pt x="130" y="90"/>
                    </a:lnTo>
                    <a:lnTo>
                      <a:pt x="129" y="91"/>
                    </a:lnTo>
                    <a:lnTo>
                      <a:pt x="129" y="92"/>
                    </a:lnTo>
                    <a:lnTo>
                      <a:pt x="129" y="94"/>
                    </a:lnTo>
                    <a:lnTo>
                      <a:pt x="128" y="95"/>
                    </a:lnTo>
                    <a:lnTo>
                      <a:pt x="128" y="96"/>
                    </a:lnTo>
                    <a:lnTo>
                      <a:pt x="128" y="99"/>
                    </a:lnTo>
                    <a:lnTo>
                      <a:pt x="127" y="100"/>
                    </a:lnTo>
                    <a:lnTo>
                      <a:pt x="127" y="102"/>
                    </a:lnTo>
                    <a:lnTo>
                      <a:pt x="126" y="104"/>
                    </a:lnTo>
                    <a:lnTo>
                      <a:pt x="126" y="106"/>
                    </a:lnTo>
                    <a:lnTo>
                      <a:pt x="125" y="108"/>
                    </a:lnTo>
                    <a:lnTo>
                      <a:pt x="124" y="110"/>
                    </a:lnTo>
                    <a:lnTo>
                      <a:pt x="124" y="111"/>
                    </a:lnTo>
                    <a:lnTo>
                      <a:pt x="123" y="114"/>
                    </a:lnTo>
                    <a:lnTo>
                      <a:pt x="122" y="115"/>
                    </a:lnTo>
                    <a:lnTo>
                      <a:pt x="121" y="115"/>
                    </a:lnTo>
                    <a:lnTo>
                      <a:pt x="119" y="116"/>
                    </a:lnTo>
                    <a:lnTo>
                      <a:pt x="118" y="116"/>
                    </a:lnTo>
                    <a:lnTo>
                      <a:pt x="116" y="116"/>
                    </a:lnTo>
                    <a:lnTo>
                      <a:pt x="115" y="119"/>
                    </a:lnTo>
                    <a:lnTo>
                      <a:pt x="114" y="120"/>
                    </a:lnTo>
                    <a:lnTo>
                      <a:pt x="114" y="122"/>
                    </a:lnTo>
                    <a:lnTo>
                      <a:pt x="116" y="125"/>
                    </a:lnTo>
                    <a:lnTo>
                      <a:pt x="116" y="126"/>
                    </a:lnTo>
                    <a:lnTo>
                      <a:pt x="117" y="127"/>
                    </a:lnTo>
                    <a:lnTo>
                      <a:pt x="119" y="130"/>
                    </a:lnTo>
                    <a:lnTo>
                      <a:pt x="119" y="131"/>
                    </a:lnTo>
                    <a:lnTo>
                      <a:pt x="120" y="133"/>
                    </a:lnTo>
                    <a:lnTo>
                      <a:pt x="121" y="135"/>
                    </a:lnTo>
                    <a:lnTo>
                      <a:pt x="122" y="137"/>
                    </a:lnTo>
                    <a:lnTo>
                      <a:pt x="122" y="138"/>
                    </a:lnTo>
                    <a:lnTo>
                      <a:pt x="122" y="139"/>
                    </a:lnTo>
                    <a:lnTo>
                      <a:pt x="122" y="140"/>
                    </a:lnTo>
                    <a:lnTo>
                      <a:pt x="122" y="143"/>
                    </a:lnTo>
                    <a:lnTo>
                      <a:pt x="122" y="143"/>
                    </a:lnTo>
                    <a:lnTo>
                      <a:pt x="122" y="145"/>
                    </a:lnTo>
                    <a:lnTo>
                      <a:pt x="122" y="146"/>
                    </a:lnTo>
                    <a:lnTo>
                      <a:pt x="122" y="147"/>
                    </a:lnTo>
                    <a:lnTo>
                      <a:pt x="121" y="147"/>
                    </a:lnTo>
                    <a:lnTo>
                      <a:pt x="120" y="149"/>
                    </a:lnTo>
                    <a:lnTo>
                      <a:pt x="119" y="149"/>
                    </a:lnTo>
                    <a:lnTo>
                      <a:pt x="117" y="151"/>
                    </a:lnTo>
                    <a:lnTo>
                      <a:pt x="116" y="153"/>
                    </a:lnTo>
                    <a:lnTo>
                      <a:pt x="116" y="153"/>
                    </a:lnTo>
                    <a:lnTo>
                      <a:pt x="114" y="155"/>
                    </a:lnTo>
                    <a:lnTo>
                      <a:pt x="113" y="156"/>
                    </a:lnTo>
                    <a:lnTo>
                      <a:pt x="112" y="158"/>
                    </a:lnTo>
                    <a:lnTo>
                      <a:pt x="111" y="160"/>
                    </a:lnTo>
                    <a:lnTo>
                      <a:pt x="111" y="162"/>
                    </a:lnTo>
                    <a:lnTo>
                      <a:pt x="110" y="163"/>
                    </a:lnTo>
                    <a:lnTo>
                      <a:pt x="109" y="165"/>
                    </a:lnTo>
                    <a:lnTo>
                      <a:pt x="109" y="165"/>
                    </a:lnTo>
                    <a:lnTo>
                      <a:pt x="108" y="167"/>
                    </a:lnTo>
                    <a:lnTo>
                      <a:pt x="107" y="169"/>
                    </a:lnTo>
                    <a:lnTo>
                      <a:pt x="106" y="169"/>
                    </a:lnTo>
                    <a:lnTo>
                      <a:pt x="106" y="171"/>
                    </a:lnTo>
                    <a:lnTo>
                      <a:pt x="105" y="172"/>
                    </a:lnTo>
                    <a:lnTo>
                      <a:pt x="105" y="173"/>
                    </a:lnTo>
                    <a:lnTo>
                      <a:pt x="104" y="175"/>
                    </a:lnTo>
                    <a:lnTo>
                      <a:pt x="103" y="177"/>
                    </a:lnTo>
                    <a:lnTo>
                      <a:pt x="101" y="178"/>
                    </a:lnTo>
                    <a:lnTo>
                      <a:pt x="101" y="179"/>
                    </a:lnTo>
                    <a:lnTo>
                      <a:pt x="100" y="179"/>
                    </a:lnTo>
                    <a:lnTo>
                      <a:pt x="98" y="181"/>
                    </a:lnTo>
                    <a:lnTo>
                      <a:pt x="98" y="182"/>
                    </a:lnTo>
                    <a:lnTo>
                      <a:pt x="97" y="184"/>
                    </a:lnTo>
                    <a:lnTo>
                      <a:pt x="97" y="185"/>
                    </a:lnTo>
                    <a:lnTo>
                      <a:pt x="97" y="187"/>
                    </a:lnTo>
                    <a:lnTo>
                      <a:pt x="98" y="190"/>
                    </a:lnTo>
                    <a:lnTo>
                      <a:pt x="98" y="191"/>
                    </a:lnTo>
                    <a:lnTo>
                      <a:pt x="99" y="193"/>
                    </a:lnTo>
                    <a:lnTo>
                      <a:pt x="99" y="195"/>
                    </a:lnTo>
                    <a:lnTo>
                      <a:pt x="99" y="197"/>
                    </a:lnTo>
                    <a:lnTo>
                      <a:pt x="99" y="197"/>
                    </a:lnTo>
                    <a:lnTo>
                      <a:pt x="98" y="198"/>
                    </a:lnTo>
                    <a:lnTo>
                      <a:pt x="96" y="199"/>
                    </a:lnTo>
                    <a:lnTo>
                      <a:pt x="95" y="200"/>
                    </a:lnTo>
                    <a:lnTo>
                      <a:pt x="93" y="202"/>
                    </a:lnTo>
                    <a:lnTo>
                      <a:pt x="92" y="202"/>
                    </a:lnTo>
                    <a:lnTo>
                      <a:pt x="90" y="203"/>
                    </a:lnTo>
                    <a:lnTo>
                      <a:pt x="88" y="205"/>
                    </a:lnTo>
                    <a:lnTo>
                      <a:pt x="85" y="205"/>
                    </a:lnTo>
                    <a:lnTo>
                      <a:pt x="83" y="206"/>
                    </a:lnTo>
                    <a:lnTo>
                      <a:pt x="82" y="206"/>
                    </a:lnTo>
                    <a:lnTo>
                      <a:pt x="80" y="206"/>
                    </a:lnTo>
                    <a:lnTo>
                      <a:pt x="79" y="206"/>
                    </a:lnTo>
                    <a:lnTo>
                      <a:pt x="77" y="206"/>
                    </a:lnTo>
                    <a:lnTo>
                      <a:pt x="76" y="206"/>
                    </a:lnTo>
                    <a:lnTo>
                      <a:pt x="74" y="206"/>
                    </a:lnTo>
                    <a:lnTo>
                      <a:pt x="74" y="209"/>
                    </a:lnTo>
                    <a:lnTo>
                      <a:pt x="75" y="211"/>
                    </a:lnTo>
                    <a:lnTo>
                      <a:pt x="75" y="212"/>
                    </a:lnTo>
                    <a:lnTo>
                      <a:pt x="75" y="214"/>
                    </a:lnTo>
                    <a:lnTo>
                      <a:pt x="75" y="215"/>
                    </a:lnTo>
                    <a:lnTo>
                      <a:pt x="75" y="217"/>
                    </a:lnTo>
                    <a:lnTo>
                      <a:pt x="76" y="218"/>
                    </a:lnTo>
                    <a:lnTo>
                      <a:pt x="76" y="220"/>
                    </a:lnTo>
                    <a:lnTo>
                      <a:pt x="76" y="220"/>
                    </a:lnTo>
                    <a:lnTo>
                      <a:pt x="76" y="221"/>
                    </a:lnTo>
                    <a:lnTo>
                      <a:pt x="76" y="223"/>
                    </a:lnTo>
                    <a:lnTo>
                      <a:pt x="76" y="224"/>
                    </a:lnTo>
                    <a:lnTo>
                      <a:pt x="76" y="225"/>
                    </a:lnTo>
                    <a:lnTo>
                      <a:pt x="77" y="227"/>
                    </a:lnTo>
                    <a:lnTo>
                      <a:pt x="76" y="229"/>
                    </a:lnTo>
                    <a:lnTo>
                      <a:pt x="76" y="231"/>
                    </a:lnTo>
                    <a:lnTo>
                      <a:pt x="76" y="231"/>
                    </a:lnTo>
                    <a:lnTo>
                      <a:pt x="75" y="232"/>
                    </a:lnTo>
                    <a:lnTo>
                      <a:pt x="75" y="235"/>
                    </a:lnTo>
                    <a:lnTo>
                      <a:pt x="74" y="236"/>
                    </a:lnTo>
                    <a:lnTo>
                      <a:pt x="74" y="238"/>
                    </a:lnTo>
                    <a:lnTo>
                      <a:pt x="74" y="240"/>
                    </a:lnTo>
                    <a:lnTo>
                      <a:pt x="74" y="242"/>
                    </a:lnTo>
                    <a:lnTo>
                      <a:pt x="73" y="244"/>
                    </a:lnTo>
                    <a:lnTo>
                      <a:pt x="73" y="245"/>
                    </a:lnTo>
                    <a:lnTo>
                      <a:pt x="73" y="246"/>
                    </a:lnTo>
                    <a:lnTo>
                      <a:pt x="73" y="248"/>
                    </a:lnTo>
                    <a:lnTo>
                      <a:pt x="73" y="250"/>
                    </a:lnTo>
                    <a:lnTo>
                      <a:pt x="73" y="251"/>
                    </a:lnTo>
                    <a:lnTo>
                      <a:pt x="73" y="251"/>
                    </a:lnTo>
                    <a:lnTo>
                      <a:pt x="73" y="252"/>
                    </a:lnTo>
                    <a:lnTo>
                      <a:pt x="73" y="253"/>
                    </a:lnTo>
                    <a:lnTo>
                      <a:pt x="73" y="256"/>
                    </a:lnTo>
                    <a:lnTo>
                      <a:pt x="73" y="257"/>
                    </a:lnTo>
                    <a:lnTo>
                      <a:pt x="73" y="260"/>
                    </a:lnTo>
                    <a:lnTo>
                      <a:pt x="73" y="261"/>
                    </a:lnTo>
                    <a:lnTo>
                      <a:pt x="71" y="263"/>
                    </a:lnTo>
                    <a:lnTo>
                      <a:pt x="70" y="264"/>
                    </a:lnTo>
                    <a:lnTo>
                      <a:pt x="70" y="266"/>
                    </a:lnTo>
                    <a:lnTo>
                      <a:pt x="69" y="267"/>
                    </a:lnTo>
                    <a:lnTo>
                      <a:pt x="69" y="269"/>
                    </a:lnTo>
                    <a:lnTo>
                      <a:pt x="69" y="271"/>
                    </a:lnTo>
                    <a:lnTo>
                      <a:pt x="68" y="272"/>
                    </a:lnTo>
                    <a:lnTo>
                      <a:pt x="64" y="271"/>
                    </a:lnTo>
                    <a:lnTo>
                      <a:pt x="61" y="272"/>
                    </a:lnTo>
                    <a:lnTo>
                      <a:pt x="60" y="271"/>
                    </a:lnTo>
                    <a:lnTo>
                      <a:pt x="50" y="273"/>
                    </a:lnTo>
                    <a:lnTo>
                      <a:pt x="49" y="273"/>
                    </a:lnTo>
                    <a:lnTo>
                      <a:pt x="47" y="272"/>
                    </a:lnTo>
                    <a:lnTo>
                      <a:pt x="43" y="273"/>
                    </a:lnTo>
                    <a:lnTo>
                      <a:pt x="43" y="273"/>
                    </a:lnTo>
                    <a:lnTo>
                      <a:pt x="42" y="273"/>
                    </a:lnTo>
                    <a:lnTo>
                      <a:pt x="41" y="273"/>
                    </a:lnTo>
                    <a:lnTo>
                      <a:pt x="38" y="272"/>
                    </a:lnTo>
                    <a:lnTo>
                      <a:pt x="35" y="272"/>
                    </a:lnTo>
                    <a:lnTo>
                      <a:pt x="34" y="274"/>
                    </a:lnTo>
                    <a:lnTo>
                      <a:pt x="32" y="275"/>
                    </a:lnTo>
                    <a:lnTo>
                      <a:pt x="31" y="277"/>
                    </a:lnTo>
                    <a:lnTo>
                      <a:pt x="30" y="277"/>
                    </a:lnTo>
                    <a:lnTo>
                      <a:pt x="31" y="279"/>
                    </a:lnTo>
                    <a:lnTo>
                      <a:pt x="30" y="280"/>
                    </a:lnTo>
                    <a:lnTo>
                      <a:pt x="29" y="280"/>
                    </a:lnTo>
                    <a:lnTo>
                      <a:pt x="26" y="281"/>
                    </a:lnTo>
                    <a:lnTo>
                      <a:pt x="25" y="283"/>
                    </a:lnTo>
                    <a:lnTo>
                      <a:pt x="24" y="282"/>
                    </a:lnTo>
                    <a:lnTo>
                      <a:pt x="22" y="283"/>
                    </a:lnTo>
                    <a:lnTo>
                      <a:pt x="21" y="280"/>
                    </a:lnTo>
                    <a:lnTo>
                      <a:pt x="18" y="280"/>
                    </a:lnTo>
                    <a:lnTo>
                      <a:pt x="16" y="279"/>
                    </a:lnTo>
                    <a:lnTo>
                      <a:pt x="12" y="281"/>
                    </a:lnTo>
                    <a:lnTo>
                      <a:pt x="12" y="281"/>
                    </a:lnTo>
                    <a:lnTo>
                      <a:pt x="10" y="280"/>
                    </a:lnTo>
                    <a:lnTo>
                      <a:pt x="10" y="279"/>
                    </a:lnTo>
                    <a:lnTo>
                      <a:pt x="10" y="279"/>
                    </a:lnTo>
                    <a:lnTo>
                      <a:pt x="11" y="277"/>
                    </a:lnTo>
                    <a:lnTo>
                      <a:pt x="11" y="276"/>
                    </a:lnTo>
                    <a:lnTo>
                      <a:pt x="10" y="275"/>
                    </a:lnTo>
                    <a:lnTo>
                      <a:pt x="11" y="275"/>
                    </a:lnTo>
                    <a:lnTo>
                      <a:pt x="13" y="274"/>
                    </a:lnTo>
                    <a:lnTo>
                      <a:pt x="15" y="272"/>
                    </a:lnTo>
                    <a:lnTo>
                      <a:pt x="16" y="274"/>
                    </a:lnTo>
                    <a:lnTo>
                      <a:pt x="17" y="275"/>
                    </a:lnTo>
                    <a:lnTo>
                      <a:pt x="18" y="274"/>
                    </a:lnTo>
                    <a:lnTo>
                      <a:pt x="18" y="274"/>
                    </a:lnTo>
                    <a:lnTo>
                      <a:pt x="18" y="273"/>
                    </a:lnTo>
                    <a:lnTo>
                      <a:pt x="18" y="273"/>
                    </a:lnTo>
                    <a:lnTo>
                      <a:pt x="17" y="273"/>
                    </a:lnTo>
                    <a:lnTo>
                      <a:pt x="16" y="272"/>
                    </a:lnTo>
                    <a:lnTo>
                      <a:pt x="18" y="271"/>
                    </a:lnTo>
                    <a:lnTo>
                      <a:pt x="18" y="271"/>
                    </a:lnTo>
                    <a:lnTo>
                      <a:pt x="20" y="270"/>
                    </a:lnTo>
                    <a:lnTo>
                      <a:pt x="22" y="270"/>
                    </a:lnTo>
                    <a:lnTo>
                      <a:pt x="24" y="267"/>
                    </a:lnTo>
                    <a:lnTo>
                      <a:pt x="25" y="267"/>
                    </a:lnTo>
                    <a:lnTo>
                      <a:pt x="25" y="266"/>
                    </a:lnTo>
                    <a:lnTo>
                      <a:pt x="26" y="265"/>
                    </a:lnTo>
                    <a:lnTo>
                      <a:pt x="27" y="265"/>
                    </a:lnTo>
                    <a:lnTo>
                      <a:pt x="27" y="264"/>
                    </a:lnTo>
                    <a:lnTo>
                      <a:pt x="28" y="263"/>
                    </a:lnTo>
                    <a:lnTo>
                      <a:pt x="28" y="263"/>
                    </a:lnTo>
                    <a:lnTo>
                      <a:pt x="29" y="262"/>
                    </a:lnTo>
                    <a:lnTo>
                      <a:pt x="30" y="260"/>
                    </a:lnTo>
                    <a:lnTo>
                      <a:pt x="31" y="259"/>
                    </a:lnTo>
                    <a:lnTo>
                      <a:pt x="32" y="259"/>
                    </a:lnTo>
                    <a:lnTo>
                      <a:pt x="32" y="258"/>
                    </a:lnTo>
                    <a:lnTo>
                      <a:pt x="29" y="260"/>
                    </a:lnTo>
                    <a:lnTo>
                      <a:pt x="29" y="260"/>
                    </a:lnTo>
                    <a:lnTo>
                      <a:pt x="27" y="261"/>
                    </a:lnTo>
                    <a:lnTo>
                      <a:pt x="26" y="263"/>
                    </a:lnTo>
                    <a:lnTo>
                      <a:pt x="24" y="265"/>
                    </a:lnTo>
                    <a:lnTo>
                      <a:pt x="24" y="266"/>
                    </a:lnTo>
                    <a:lnTo>
                      <a:pt x="24" y="266"/>
                    </a:lnTo>
                    <a:lnTo>
                      <a:pt x="22" y="267"/>
                    </a:lnTo>
                    <a:lnTo>
                      <a:pt x="19" y="269"/>
                    </a:lnTo>
                    <a:lnTo>
                      <a:pt x="18" y="269"/>
                    </a:lnTo>
                    <a:lnTo>
                      <a:pt x="16" y="268"/>
                    </a:lnTo>
                    <a:lnTo>
                      <a:pt x="15" y="268"/>
                    </a:lnTo>
                    <a:lnTo>
                      <a:pt x="16" y="267"/>
                    </a:lnTo>
                    <a:lnTo>
                      <a:pt x="17" y="266"/>
                    </a:lnTo>
                    <a:lnTo>
                      <a:pt x="18" y="267"/>
                    </a:lnTo>
                    <a:lnTo>
                      <a:pt x="19" y="266"/>
                    </a:lnTo>
                    <a:lnTo>
                      <a:pt x="19" y="266"/>
                    </a:lnTo>
                    <a:lnTo>
                      <a:pt x="18" y="265"/>
                    </a:lnTo>
                    <a:lnTo>
                      <a:pt x="17" y="265"/>
                    </a:lnTo>
                    <a:lnTo>
                      <a:pt x="17" y="264"/>
                    </a:lnTo>
                    <a:lnTo>
                      <a:pt x="17" y="263"/>
                    </a:lnTo>
                    <a:lnTo>
                      <a:pt x="15" y="264"/>
                    </a:lnTo>
                    <a:lnTo>
                      <a:pt x="16" y="263"/>
                    </a:lnTo>
                    <a:lnTo>
                      <a:pt x="18" y="263"/>
                    </a:lnTo>
                    <a:lnTo>
                      <a:pt x="18" y="263"/>
                    </a:lnTo>
                    <a:lnTo>
                      <a:pt x="19" y="263"/>
                    </a:lnTo>
                    <a:lnTo>
                      <a:pt x="18" y="262"/>
                    </a:lnTo>
                    <a:lnTo>
                      <a:pt x="17" y="261"/>
                    </a:lnTo>
                    <a:lnTo>
                      <a:pt x="16" y="261"/>
                    </a:lnTo>
                    <a:lnTo>
                      <a:pt x="15" y="262"/>
                    </a:lnTo>
                    <a:lnTo>
                      <a:pt x="14" y="262"/>
                    </a:lnTo>
                    <a:lnTo>
                      <a:pt x="14" y="263"/>
                    </a:lnTo>
                    <a:lnTo>
                      <a:pt x="13" y="263"/>
                    </a:lnTo>
                    <a:lnTo>
                      <a:pt x="14" y="261"/>
                    </a:lnTo>
                    <a:lnTo>
                      <a:pt x="14" y="261"/>
                    </a:lnTo>
                    <a:lnTo>
                      <a:pt x="14" y="260"/>
                    </a:lnTo>
                    <a:lnTo>
                      <a:pt x="15" y="260"/>
                    </a:lnTo>
                    <a:lnTo>
                      <a:pt x="15" y="259"/>
                    </a:lnTo>
                    <a:lnTo>
                      <a:pt x="16" y="259"/>
                    </a:lnTo>
                    <a:lnTo>
                      <a:pt x="17" y="259"/>
                    </a:lnTo>
                    <a:lnTo>
                      <a:pt x="17" y="258"/>
                    </a:lnTo>
                    <a:lnTo>
                      <a:pt x="18" y="258"/>
                    </a:lnTo>
                    <a:lnTo>
                      <a:pt x="18" y="258"/>
                    </a:lnTo>
                    <a:lnTo>
                      <a:pt x="17" y="257"/>
                    </a:lnTo>
                    <a:lnTo>
                      <a:pt x="18" y="256"/>
                    </a:lnTo>
                    <a:lnTo>
                      <a:pt x="18" y="256"/>
                    </a:lnTo>
                    <a:lnTo>
                      <a:pt x="19" y="255"/>
                    </a:lnTo>
                    <a:lnTo>
                      <a:pt x="18" y="255"/>
                    </a:lnTo>
                    <a:lnTo>
                      <a:pt x="17" y="255"/>
                    </a:lnTo>
                    <a:lnTo>
                      <a:pt x="16" y="255"/>
                    </a:lnTo>
                    <a:lnTo>
                      <a:pt x="16" y="256"/>
                    </a:lnTo>
                    <a:lnTo>
                      <a:pt x="16" y="256"/>
                    </a:lnTo>
                    <a:lnTo>
                      <a:pt x="15" y="258"/>
                    </a:lnTo>
                    <a:lnTo>
                      <a:pt x="15" y="258"/>
                    </a:lnTo>
                    <a:lnTo>
                      <a:pt x="13" y="258"/>
                    </a:lnTo>
                    <a:lnTo>
                      <a:pt x="12" y="257"/>
                    </a:lnTo>
                    <a:lnTo>
                      <a:pt x="12" y="260"/>
                    </a:lnTo>
                    <a:lnTo>
                      <a:pt x="12" y="261"/>
                    </a:lnTo>
                    <a:lnTo>
                      <a:pt x="12" y="261"/>
                    </a:lnTo>
                    <a:lnTo>
                      <a:pt x="10" y="262"/>
                    </a:lnTo>
                    <a:lnTo>
                      <a:pt x="10" y="263"/>
                    </a:lnTo>
                    <a:lnTo>
                      <a:pt x="8" y="264"/>
                    </a:lnTo>
                    <a:lnTo>
                      <a:pt x="8" y="263"/>
                    </a:lnTo>
                    <a:lnTo>
                      <a:pt x="8" y="263"/>
                    </a:lnTo>
                    <a:lnTo>
                      <a:pt x="9" y="259"/>
                    </a:lnTo>
                    <a:lnTo>
                      <a:pt x="8" y="259"/>
                    </a:lnTo>
                    <a:lnTo>
                      <a:pt x="9" y="258"/>
                    </a:lnTo>
                    <a:lnTo>
                      <a:pt x="9" y="256"/>
                    </a:lnTo>
                    <a:lnTo>
                      <a:pt x="10" y="254"/>
                    </a:lnTo>
                    <a:lnTo>
                      <a:pt x="10" y="254"/>
                    </a:lnTo>
                    <a:lnTo>
                      <a:pt x="11" y="255"/>
                    </a:lnTo>
                    <a:lnTo>
                      <a:pt x="12" y="255"/>
                    </a:lnTo>
                    <a:lnTo>
                      <a:pt x="13" y="254"/>
                    </a:lnTo>
                    <a:lnTo>
                      <a:pt x="12" y="254"/>
                    </a:lnTo>
                    <a:lnTo>
                      <a:pt x="12" y="254"/>
                    </a:lnTo>
                    <a:lnTo>
                      <a:pt x="11" y="254"/>
                    </a:lnTo>
                    <a:lnTo>
                      <a:pt x="10" y="254"/>
                    </a:lnTo>
                    <a:lnTo>
                      <a:pt x="11" y="252"/>
                    </a:lnTo>
                    <a:lnTo>
                      <a:pt x="13" y="250"/>
                    </a:lnTo>
                    <a:lnTo>
                      <a:pt x="16" y="249"/>
                    </a:lnTo>
                    <a:lnTo>
                      <a:pt x="16" y="248"/>
                    </a:lnTo>
                    <a:lnTo>
                      <a:pt x="16" y="247"/>
                    </a:lnTo>
                    <a:lnTo>
                      <a:pt x="14" y="247"/>
                    </a:lnTo>
                    <a:lnTo>
                      <a:pt x="13" y="249"/>
                    </a:lnTo>
                    <a:lnTo>
                      <a:pt x="11" y="250"/>
                    </a:lnTo>
                    <a:lnTo>
                      <a:pt x="11" y="250"/>
                    </a:lnTo>
                    <a:lnTo>
                      <a:pt x="11" y="248"/>
                    </a:lnTo>
                    <a:lnTo>
                      <a:pt x="13" y="246"/>
                    </a:lnTo>
                    <a:lnTo>
                      <a:pt x="13" y="245"/>
                    </a:lnTo>
                    <a:lnTo>
                      <a:pt x="13" y="243"/>
                    </a:lnTo>
                    <a:lnTo>
                      <a:pt x="13" y="242"/>
                    </a:lnTo>
                    <a:lnTo>
                      <a:pt x="14" y="241"/>
                    </a:lnTo>
                    <a:lnTo>
                      <a:pt x="15" y="241"/>
                    </a:lnTo>
                    <a:lnTo>
                      <a:pt x="15" y="242"/>
                    </a:lnTo>
                    <a:lnTo>
                      <a:pt x="15" y="242"/>
                    </a:lnTo>
                    <a:lnTo>
                      <a:pt x="15" y="244"/>
                    </a:lnTo>
                    <a:lnTo>
                      <a:pt x="17" y="245"/>
                    </a:lnTo>
                    <a:lnTo>
                      <a:pt x="18" y="248"/>
                    </a:lnTo>
                    <a:lnTo>
                      <a:pt x="18" y="250"/>
                    </a:lnTo>
                    <a:lnTo>
                      <a:pt x="19" y="252"/>
                    </a:lnTo>
                    <a:lnTo>
                      <a:pt x="19" y="253"/>
                    </a:lnTo>
                    <a:lnTo>
                      <a:pt x="19" y="254"/>
                    </a:lnTo>
                    <a:lnTo>
                      <a:pt x="20" y="254"/>
                    </a:lnTo>
                    <a:lnTo>
                      <a:pt x="20" y="253"/>
                    </a:lnTo>
                    <a:lnTo>
                      <a:pt x="20" y="252"/>
                    </a:lnTo>
                    <a:lnTo>
                      <a:pt x="19" y="251"/>
                    </a:lnTo>
                    <a:lnTo>
                      <a:pt x="19" y="250"/>
                    </a:lnTo>
                    <a:lnTo>
                      <a:pt x="20" y="250"/>
                    </a:lnTo>
                    <a:lnTo>
                      <a:pt x="21" y="250"/>
                    </a:lnTo>
                    <a:lnTo>
                      <a:pt x="21" y="252"/>
                    </a:lnTo>
                    <a:lnTo>
                      <a:pt x="22" y="251"/>
                    </a:lnTo>
                    <a:lnTo>
                      <a:pt x="23" y="253"/>
                    </a:lnTo>
                    <a:lnTo>
                      <a:pt x="24" y="254"/>
                    </a:lnTo>
                    <a:lnTo>
                      <a:pt x="24" y="253"/>
                    </a:lnTo>
                    <a:lnTo>
                      <a:pt x="24" y="252"/>
                    </a:lnTo>
                    <a:lnTo>
                      <a:pt x="23" y="251"/>
                    </a:lnTo>
                    <a:lnTo>
                      <a:pt x="24" y="250"/>
                    </a:lnTo>
                    <a:lnTo>
                      <a:pt x="26" y="250"/>
                    </a:lnTo>
                    <a:lnTo>
                      <a:pt x="27" y="249"/>
                    </a:lnTo>
                    <a:lnTo>
                      <a:pt x="27" y="249"/>
                    </a:lnTo>
                    <a:lnTo>
                      <a:pt x="26" y="249"/>
                    </a:lnTo>
                    <a:lnTo>
                      <a:pt x="23" y="249"/>
                    </a:lnTo>
                    <a:lnTo>
                      <a:pt x="23" y="248"/>
                    </a:lnTo>
                    <a:lnTo>
                      <a:pt x="23" y="248"/>
                    </a:lnTo>
                    <a:lnTo>
                      <a:pt x="22" y="248"/>
                    </a:lnTo>
                    <a:lnTo>
                      <a:pt x="22" y="247"/>
                    </a:lnTo>
                    <a:lnTo>
                      <a:pt x="21" y="246"/>
                    </a:lnTo>
                    <a:lnTo>
                      <a:pt x="23" y="246"/>
                    </a:lnTo>
                    <a:lnTo>
                      <a:pt x="23" y="245"/>
                    </a:lnTo>
                    <a:lnTo>
                      <a:pt x="23" y="244"/>
                    </a:lnTo>
                    <a:lnTo>
                      <a:pt x="23" y="244"/>
                    </a:lnTo>
                    <a:lnTo>
                      <a:pt x="22" y="244"/>
                    </a:lnTo>
                    <a:lnTo>
                      <a:pt x="22" y="243"/>
                    </a:lnTo>
                    <a:lnTo>
                      <a:pt x="22" y="241"/>
                    </a:lnTo>
                    <a:lnTo>
                      <a:pt x="21" y="243"/>
                    </a:lnTo>
                    <a:lnTo>
                      <a:pt x="21" y="243"/>
                    </a:lnTo>
                    <a:lnTo>
                      <a:pt x="21" y="245"/>
                    </a:lnTo>
                    <a:lnTo>
                      <a:pt x="20" y="245"/>
                    </a:lnTo>
                    <a:lnTo>
                      <a:pt x="19" y="245"/>
                    </a:lnTo>
                    <a:lnTo>
                      <a:pt x="19" y="245"/>
                    </a:lnTo>
                    <a:lnTo>
                      <a:pt x="19" y="245"/>
                    </a:lnTo>
                    <a:lnTo>
                      <a:pt x="20" y="243"/>
                    </a:lnTo>
                    <a:lnTo>
                      <a:pt x="19" y="244"/>
                    </a:lnTo>
                    <a:lnTo>
                      <a:pt x="18" y="244"/>
                    </a:lnTo>
                    <a:lnTo>
                      <a:pt x="17" y="243"/>
                    </a:lnTo>
                    <a:lnTo>
                      <a:pt x="17" y="242"/>
                    </a:lnTo>
                    <a:lnTo>
                      <a:pt x="17" y="242"/>
                    </a:lnTo>
                    <a:lnTo>
                      <a:pt x="17" y="241"/>
                    </a:lnTo>
                    <a:lnTo>
                      <a:pt x="17" y="241"/>
                    </a:lnTo>
                    <a:lnTo>
                      <a:pt x="16" y="239"/>
                    </a:lnTo>
                    <a:lnTo>
                      <a:pt x="16" y="237"/>
                    </a:lnTo>
                    <a:lnTo>
                      <a:pt x="18" y="235"/>
                    </a:lnTo>
                    <a:lnTo>
                      <a:pt x="19" y="233"/>
                    </a:lnTo>
                    <a:lnTo>
                      <a:pt x="19" y="233"/>
                    </a:lnTo>
                    <a:lnTo>
                      <a:pt x="21" y="232"/>
                    </a:lnTo>
                    <a:lnTo>
                      <a:pt x="23" y="234"/>
                    </a:lnTo>
                    <a:lnTo>
                      <a:pt x="23" y="234"/>
                    </a:lnTo>
                    <a:lnTo>
                      <a:pt x="23" y="235"/>
                    </a:lnTo>
                    <a:lnTo>
                      <a:pt x="23" y="236"/>
                    </a:lnTo>
                    <a:lnTo>
                      <a:pt x="24" y="237"/>
                    </a:lnTo>
                    <a:lnTo>
                      <a:pt x="24" y="237"/>
                    </a:lnTo>
                    <a:lnTo>
                      <a:pt x="25" y="238"/>
                    </a:lnTo>
                    <a:lnTo>
                      <a:pt x="26" y="238"/>
                    </a:lnTo>
                    <a:lnTo>
                      <a:pt x="27" y="240"/>
                    </a:lnTo>
                    <a:lnTo>
                      <a:pt x="29" y="240"/>
                    </a:lnTo>
                    <a:lnTo>
                      <a:pt x="27" y="239"/>
                    </a:lnTo>
                    <a:lnTo>
                      <a:pt x="28" y="237"/>
                    </a:lnTo>
                    <a:lnTo>
                      <a:pt x="26" y="237"/>
                    </a:lnTo>
                    <a:lnTo>
                      <a:pt x="25" y="236"/>
                    </a:lnTo>
                    <a:lnTo>
                      <a:pt x="24" y="236"/>
                    </a:lnTo>
                    <a:lnTo>
                      <a:pt x="25" y="236"/>
                    </a:lnTo>
                    <a:lnTo>
                      <a:pt x="25" y="234"/>
                    </a:lnTo>
                    <a:lnTo>
                      <a:pt x="25" y="234"/>
                    </a:lnTo>
                    <a:lnTo>
                      <a:pt x="24" y="232"/>
                    </a:lnTo>
                    <a:lnTo>
                      <a:pt x="22" y="230"/>
                    </a:lnTo>
                    <a:lnTo>
                      <a:pt x="23" y="228"/>
                    </a:lnTo>
                    <a:lnTo>
                      <a:pt x="24" y="228"/>
                    </a:lnTo>
                    <a:lnTo>
                      <a:pt x="24" y="227"/>
                    </a:lnTo>
                    <a:lnTo>
                      <a:pt x="25" y="228"/>
                    </a:lnTo>
                    <a:lnTo>
                      <a:pt x="26" y="229"/>
                    </a:lnTo>
                    <a:lnTo>
                      <a:pt x="26" y="229"/>
                    </a:lnTo>
                    <a:lnTo>
                      <a:pt x="26" y="228"/>
                    </a:lnTo>
                    <a:lnTo>
                      <a:pt x="26" y="227"/>
                    </a:lnTo>
                    <a:lnTo>
                      <a:pt x="26" y="226"/>
                    </a:lnTo>
                    <a:lnTo>
                      <a:pt x="26" y="224"/>
                    </a:lnTo>
                    <a:lnTo>
                      <a:pt x="25" y="225"/>
                    </a:lnTo>
                    <a:lnTo>
                      <a:pt x="24" y="225"/>
                    </a:lnTo>
                    <a:lnTo>
                      <a:pt x="24" y="225"/>
                    </a:lnTo>
                    <a:lnTo>
                      <a:pt x="24" y="224"/>
                    </a:lnTo>
                    <a:lnTo>
                      <a:pt x="25" y="222"/>
                    </a:lnTo>
                    <a:lnTo>
                      <a:pt x="25" y="220"/>
                    </a:lnTo>
                    <a:lnTo>
                      <a:pt x="25" y="219"/>
                    </a:lnTo>
                    <a:lnTo>
                      <a:pt x="27" y="218"/>
                    </a:lnTo>
                    <a:lnTo>
                      <a:pt x="27" y="218"/>
                    </a:lnTo>
                    <a:lnTo>
                      <a:pt x="29" y="217"/>
                    </a:lnTo>
                    <a:lnTo>
                      <a:pt x="29" y="216"/>
                    </a:lnTo>
                    <a:lnTo>
                      <a:pt x="31" y="217"/>
                    </a:lnTo>
                    <a:lnTo>
                      <a:pt x="33" y="219"/>
                    </a:lnTo>
                    <a:lnTo>
                      <a:pt x="35" y="220"/>
                    </a:lnTo>
                    <a:lnTo>
                      <a:pt x="35" y="220"/>
                    </a:lnTo>
                    <a:lnTo>
                      <a:pt x="36" y="221"/>
                    </a:lnTo>
                    <a:lnTo>
                      <a:pt x="37" y="222"/>
                    </a:lnTo>
                    <a:lnTo>
                      <a:pt x="38" y="224"/>
                    </a:lnTo>
                    <a:lnTo>
                      <a:pt x="39" y="226"/>
                    </a:lnTo>
                    <a:lnTo>
                      <a:pt x="39" y="223"/>
                    </a:lnTo>
                    <a:lnTo>
                      <a:pt x="39" y="221"/>
                    </a:lnTo>
                    <a:lnTo>
                      <a:pt x="38" y="219"/>
                    </a:lnTo>
                    <a:lnTo>
                      <a:pt x="37" y="218"/>
                    </a:lnTo>
                    <a:lnTo>
                      <a:pt x="35" y="218"/>
                    </a:lnTo>
                    <a:lnTo>
                      <a:pt x="34" y="217"/>
                    </a:lnTo>
                    <a:lnTo>
                      <a:pt x="33" y="216"/>
                    </a:lnTo>
                    <a:lnTo>
                      <a:pt x="32" y="216"/>
                    </a:lnTo>
                    <a:lnTo>
                      <a:pt x="32" y="216"/>
                    </a:lnTo>
                    <a:lnTo>
                      <a:pt x="33" y="214"/>
                    </a:lnTo>
                    <a:lnTo>
                      <a:pt x="33" y="213"/>
                    </a:lnTo>
                    <a:lnTo>
                      <a:pt x="33" y="212"/>
                    </a:lnTo>
                    <a:lnTo>
                      <a:pt x="33" y="211"/>
                    </a:lnTo>
                    <a:lnTo>
                      <a:pt x="35" y="210"/>
                    </a:lnTo>
                    <a:lnTo>
                      <a:pt x="34" y="210"/>
                    </a:lnTo>
                    <a:lnTo>
                      <a:pt x="32" y="211"/>
                    </a:lnTo>
                    <a:lnTo>
                      <a:pt x="30" y="211"/>
                    </a:lnTo>
                    <a:lnTo>
                      <a:pt x="29" y="211"/>
                    </a:lnTo>
                    <a:lnTo>
                      <a:pt x="27" y="211"/>
                    </a:lnTo>
                    <a:lnTo>
                      <a:pt x="27" y="211"/>
                    </a:lnTo>
                    <a:lnTo>
                      <a:pt x="25" y="211"/>
                    </a:lnTo>
                    <a:lnTo>
                      <a:pt x="26" y="209"/>
                    </a:lnTo>
                    <a:lnTo>
                      <a:pt x="29" y="207"/>
                    </a:lnTo>
                    <a:lnTo>
                      <a:pt x="29" y="207"/>
                    </a:lnTo>
                    <a:lnTo>
                      <a:pt x="33" y="205"/>
                    </a:lnTo>
                    <a:lnTo>
                      <a:pt x="34" y="205"/>
                    </a:lnTo>
                    <a:lnTo>
                      <a:pt x="36" y="204"/>
                    </a:lnTo>
                    <a:lnTo>
                      <a:pt x="38" y="204"/>
                    </a:lnTo>
                    <a:lnTo>
                      <a:pt x="41" y="202"/>
                    </a:lnTo>
                    <a:lnTo>
                      <a:pt x="44" y="201"/>
                    </a:lnTo>
                    <a:lnTo>
                      <a:pt x="47" y="200"/>
                    </a:lnTo>
                    <a:lnTo>
                      <a:pt x="48" y="200"/>
                    </a:lnTo>
                    <a:lnTo>
                      <a:pt x="49" y="200"/>
                    </a:lnTo>
                    <a:lnTo>
                      <a:pt x="49" y="201"/>
                    </a:lnTo>
                    <a:lnTo>
                      <a:pt x="48" y="202"/>
                    </a:lnTo>
                    <a:lnTo>
                      <a:pt x="48" y="203"/>
                    </a:lnTo>
                    <a:lnTo>
                      <a:pt x="49" y="203"/>
                    </a:lnTo>
                    <a:lnTo>
                      <a:pt x="50" y="202"/>
                    </a:lnTo>
                    <a:lnTo>
                      <a:pt x="49" y="203"/>
                    </a:lnTo>
                    <a:lnTo>
                      <a:pt x="49" y="204"/>
                    </a:lnTo>
                    <a:lnTo>
                      <a:pt x="48" y="206"/>
                    </a:lnTo>
                    <a:lnTo>
                      <a:pt x="49" y="208"/>
                    </a:lnTo>
                    <a:lnTo>
                      <a:pt x="51" y="205"/>
                    </a:lnTo>
                    <a:lnTo>
                      <a:pt x="52" y="204"/>
                    </a:lnTo>
                    <a:lnTo>
                      <a:pt x="53" y="204"/>
                    </a:lnTo>
                    <a:lnTo>
                      <a:pt x="55" y="204"/>
                    </a:lnTo>
                    <a:lnTo>
                      <a:pt x="55" y="205"/>
                    </a:lnTo>
                    <a:lnTo>
                      <a:pt x="55" y="205"/>
                    </a:lnTo>
                    <a:lnTo>
                      <a:pt x="55" y="205"/>
                    </a:lnTo>
                    <a:lnTo>
                      <a:pt x="56" y="205"/>
                    </a:lnTo>
                    <a:lnTo>
                      <a:pt x="57" y="204"/>
                    </a:lnTo>
                    <a:lnTo>
                      <a:pt x="56" y="203"/>
                    </a:lnTo>
                    <a:lnTo>
                      <a:pt x="54" y="203"/>
                    </a:lnTo>
                    <a:lnTo>
                      <a:pt x="52" y="203"/>
                    </a:lnTo>
                    <a:lnTo>
                      <a:pt x="51" y="201"/>
                    </a:lnTo>
                    <a:lnTo>
                      <a:pt x="51" y="200"/>
                    </a:lnTo>
                    <a:lnTo>
                      <a:pt x="52" y="199"/>
                    </a:lnTo>
                    <a:lnTo>
                      <a:pt x="54" y="199"/>
                    </a:lnTo>
                    <a:lnTo>
                      <a:pt x="55" y="199"/>
                    </a:lnTo>
                    <a:lnTo>
                      <a:pt x="55" y="201"/>
                    </a:lnTo>
                    <a:lnTo>
                      <a:pt x="57" y="201"/>
                    </a:lnTo>
                    <a:lnTo>
                      <a:pt x="58" y="200"/>
                    </a:lnTo>
                    <a:lnTo>
                      <a:pt x="60" y="199"/>
                    </a:lnTo>
                    <a:lnTo>
                      <a:pt x="61" y="197"/>
                    </a:lnTo>
                    <a:lnTo>
                      <a:pt x="64" y="195"/>
                    </a:lnTo>
                    <a:lnTo>
                      <a:pt x="65" y="194"/>
                    </a:lnTo>
                    <a:lnTo>
                      <a:pt x="65" y="194"/>
                    </a:lnTo>
                    <a:lnTo>
                      <a:pt x="64" y="193"/>
                    </a:lnTo>
                    <a:lnTo>
                      <a:pt x="62" y="194"/>
                    </a:lnTo>
                    <a:lnTo>
                      <a:pt x="59" y="195"/>
                    </a:lnTo>
                    <a:lnTo>
                      <a:pt x="58" y="197"/>
                    </a:lnTo>
                    <a:lnTo>
                      <a:pt x="56" y="198"/>
                    </a:lnTo>
                    <a:lnTo>
                      <a:pt x="54" y="197"/>
                    </a:lnTo>
                    <a:lnTo>
                      <a:pt x="54" y="197"/>
                    </a:lnTo>
                    <a:lnTo>
                      <a:pt x="53" y="197"/>
                    </a:lnTo>
                    <a:lnTo>
                      <a:pt x="51" y="199"/>
                    </a:lnTo>
                    <a:lnTo>
                      <a:pt x="50" y="198"/>
                    </a:lnTo>
                    <a:lnTo>
                      <a:pt x="51" y="196"/>
                    </a:lnTo>
                    <a:lnTo>
                      <a:pt x="49" y="196"/>
                    </a:lnTo>
                    <a:lnTo>
                      <a:pt x="47" y="198"/>
                    </a:lnTo>
                    <a:lnTo>
                      <a:pt x="47" y="198"/>
                    </a:lnTo>
                    <a:lnTo>
                      <a:pt x="45" y="199"/>
                    </a:lnTo>
                    <a:lnTo>
                      <a:pt x="43" y="198"/>
                    </a:lnTo>
                    <a:lnTo>
                      <a:pt x="43" y="198"/>
                    </a:lnTo>
                    <a:lnTo>
                      <a:pt x="41" y="199"/>
                    </a:lnTo>
                    <a:lnTo>
                      <a:pt x="39" y="201"/>
                    </a:lnTo>
                    <a:lnTo>
                      <a:pt x="38" y="202"/>
                    </a:lnTo>
                    <a:lnTo>
                      <a:pt x="36" y="203"/>
                    </a:lnTo>
                    <a:lnTo>
                      <a:pt x="35" y="202"/>
                    </a:lnTo>
                    <a:lnTo>
                      <a:pt x="35" y="202"/>
                    </a:lnTo>
                    <a:lnTo>
                      <a:pt x="35" y="201"/>
                    </a:lnTo>
                    <a:lnTo>
                      <a:pt x="37" y="199"/>
                    </a:lnTo>
                    <a:lnTo>
                      <a:pt x="39" y="198"/>
                    </a:lnTo>
                    <a:lnTo>
                      <a:pt x="41" y="197"/>
                    </a:lnTo>
                    <a:lnTo>
                      <a:pt x="42" y="196"/>
                    </a:lnTo>
                    <a:lnTo>
                      <a:pt x="44" y="195"/>
                    </a:lnTo>
                    <a:lnTo>
                      <a:pt x="47" y="195"/>
                    </a:lnTo>
                    <a:lnTo>
                      <a:pt x="49" y="195"/>
                    </a:lnTo>
                    <a:lnTo>
                      <a:pt x="49" y="195"/>
                    </a:lnTo>
                    <a:lnTo>
                      <a:pt x="47" y="194"/>
                    </a:lnTo>
                    <a:lnTo>
                      <a:pt x="47" y="193"/>
                    </a:lnTo>
                    <a:lnTo>
                      <a:pt x="47" y="192"/>
                    </a:lnTo>
                    <a:lnTo>
                      <a:pt x="45" y="193"/>
                    </a:lnTo>
                    <a:lnTo>
                      <a:pt x="44" y="194"/>
                    </a:lnTo>
                    <a:lnTo>
                      <a:pt x="41" y="194"/>
                    </a:lnTo>
                    <a:lnTo>
                      <a:pt x="40" y="195"/>
                    </a:lnTo>
                    <a:lnTo>
                      <a:pt x="39" y="195"/>
                    </a:lnTo>
                    <a:lnTo>
                      <a:pt x="39" y="193"/>
                    </a:lnTo>
                    <a:lnTo>
                      <a:pt x="37" y="194"/>
                    </a:lnTo>
                    <a:lnTo>
                      <a:pt x="35" y="193"/>
                    </a:lnTo>
                    <a:lnTo>
                      <a:pt x="35" y="191"/>
                    </a:lnTo>
                    <a:lnTo>
                      <a:pt x="39" y="189"/>
                    </a:lnTo>
                    <a:lnTo>
                      <a:pt x="39" y="187"/>
                    </a:lnTo>
                    <a:lnTo>
                      <a:pt x="39" y="186"/>
                    </a:lnTo>
                    <a:lnTo>
                      <a:pt x="37" y="185"/>
                    </a:lnTo>
                    <a:lnTo>
                      <a:pt x="39" y="185"/>
                    </a:lnTo>
                    <a:lnTo>
                      <a:pt x="38" y="183"/>
                    </a:lnTo>
                    <a:lnTo>
                      <a:pt x="36" y="182"/>
                    </a:lnTo>
                    <a:lnTo>
                      <a:pt x="34" y="181"/>
                    </a:lnTo>
                    <a:lnTo>
                      <a:pt x="35" y="180"/>
                    </a:lnTo>
                    <a:lnTo>
                      <a:pt x="36" y="180"/>
                    </a:lnTo>
                    <a:lnTo>
                      <a:pt x="38" y="179"/>
                    </a:lnTo>
                    <a:lnTo>
                      <a:pt x="39" y="180"/>
                    </a:lnTo>
                    <a:lnTo>
                      <a:pt x="40" y="181"/>
                    </a:lnTo>
                    <a:lnTo>
                      <a:pt x="41" y="183"/>
                    </a:lnTo>
                    <a:lnTo>
                      <a:pt x="41" y="184"/>
                    </a:lnTo>
                    <a:lnTo>
                      <a:pt x="41" y="186"/>
                    </a:lnTo>
                    <a:lnTo>
                      <a:pt x="43" y="186"/>
                    </a:lnTo>
                    <a:lnTo>
                      <a:pt x="46" y="185"/>
                    </a:lnTo>
                    <a:lnTo>
                      <a:pt x="45" y="184"/>
                    </a:lnTo>
                    <a:lnTo>
                      <a:pt x="43" y="183"/>
                    </a:lnTo>
                    <a:lnTo>
                      <a:pt x="43" y="182"/>
                    </a:lnTo>
                    <a:lnTo>
                      <a:pt x="42" y="180"/>
                    </a:lnTo>
                    <a:lnTo>
                      <a:pt x="45" y="180"/>
                    </a:lnTo>
                    <a:lnTo>
                      <a:pt x="48" y="179"/>
                    </a:lnTo>
                    <a:lnTo>
                      <a:pt x="52" y="181"/>
                    </a:lnTo>
                    <a:lnTo>
                      <a:pt x="52" y="180"/>
                    </a:lnTo>
                    <a:lnTo>
                      <a:pt x="49" y="179"/>
                    </a:lnTo>
                    <a:lnTo>
                      <a:pt x="48" y="178"/>
                    </a:lnTo>
                    <a:lnTo>
                      <a:pt x="50" y="177"/>
                    </a:lnTo>
                    <a:lnTo>
                      <a:pt x="52" y="176"/>
                    </a:lnTo>
                    <a:lnTo>
                      <a:pt x="55" y="176"/>
                    </a:lnTo>
                    <a:lnTo>
                      <a:pt x="54" y="175"/>
                    </a:lnTo>
                    <a:lnTo>
                      <a:pt x="52" y="175"/>
                    </a:lnTo>
                    <a:lnTo>
                      <a:pt x="50" y="175"/>
                    </a:lnTo>
                    <a:lnTo>
                      <a:pt x="50" y="175"/>
                    </a:lnTo>
                    <a:lnTo>
                      <a:pt x="47" y="178"/>
                    </a:lnTo>
                    <a:lnTo>
                      <a:pt x="43" y="178"/>
                    </a:lnTo>
                    <a:lnTo>
                      <a:pt x="41" y="179"/>
                    </a:lnTo>
                    <a:lnTo>
                      <a:pt x="42" y="176"/>
                    </a:lnTo>
                    <a:lnTo>
                      <a:pt x="42" y="175"/>
                    </a:lnTo>
                    <a:lnTo>
                      <a:pt x="43" y="175"/>
                    </a:lnTo>
                    <a:lnTo>
                      <a:pt x="45" y="174"/>
                    </a:lnTo>
                    <a:lnTo>
                      <a:pt x="44" y="173"/>
                    </a:lnTo>
                    <a:lnTo>
                      <a:pt x="41" y="173"/>
                    </a:lnTo>
                    <a:lnTo>
                      <a:pt x="41" y="173"/>
                    </a:lnTo>
                    <a:lnTo>
                      <a:pt x="40" y="171"/>
                    </a:lnTo>
                    <a:lnTo>
                      <a:pt x="43" y="171"/>
                    </a:lnTo>
                    <a:lnTo>
                      <a:pt x="46" y="171"/>
                    </a:lnTo>
                    <a:lnTo>
                      <a:pt x="47" y="172"/>
                    </a:lnTo>
                    <a:lnTo>
                      <a:pt x="50" y="173"/>
                    </a:lnTo>
                    <a:lnTo>
                      <a:pt x="49" y="172"/>
                    </a:lnTo>
                    <a:lnTo>
                      <a:pt x="49" y="171"/>
                    </a:lnTo>
                    <a:lnTo>
                      <a:pt x="48" y="171"/>
                    </a:lnTo>
                    <a:lnTo>
                      <a:pt x="44" y="170"/>
                    </a:lnTo>
                    <a:lnTo>
                      <a:pt x="43" y="169"/>
                    </a:lnTo>
                    <a:lnTo>
                      <a:pt x="43" y="169"/>
                    </a:lnTo>
                    <a:lnTo>
                      <a:pt x="42" y="168"/>
                    </a:lnTo>
                    <a:lnTo>
                      <a:pt x="42" y="168"/>
                    </a:lnTo>
                    <a:lnTo>
                      <a:pt x="43" y="168"/>
                    </a:lnTo>
                    <a:lnTo>
                      <a:pt x="45" y="168"/>
                    </a:lnTo>
                    <a:lnTo>
                      <a:pt x="45" y="168"/>
                    </a:lnTo>
                    <a:lnTo>
                      <a:pt x="48" y="168"/>
                    </a:lnTo>
                    <a:lnTo>
                      <a:pt x="48" y="169"/>
                    </a:lnTo>
                    <a:lnTo>
                      <a:pt x="48" y="169"/>
                    </a:lnTo>
                    <a:lnTo>
                      <a:pt x="49" y="169"/>
                    </a:lnTo>
                    <a:lnTo>
                      <a:pt x="49" y="169"/>
                    </a:lnTo>
                    <a:lnTo>
                      <a:pt x="52" y="170"/>
                    </a:lnTo>
                    <a:lnTo>
                      <a:pt x="54" y="169"/>
                    </a:lnTo>
                    <a:lnTo>
                      <a:pt x="55" y="169"/>
                    </a:lnTo>
                    <a:lnTo>
                      <a:pt x="55" y="169"/>
                    </a:lnTo>
                    <a:lnTo>
                      <a:pt x="57" y="169"/>
                    </a:lnTo>
                    <a:lnTo>
                      <a:pt x="57" y="169"/>
                    </a:lnTo>
                    <a:lnTo>
                      <a:pt x="58" y="168"/>
                    </a:lnTo>
                    <a:lnTo>
                      <a:pt x="57" y="167"/>
                    </a:lnTo>
                    <a:lnTo>
                      <a:pt x="57" y="167"/>
                    </a:lnTo>
                    <a:lnTo>
                      <a:pt x="54" y="168"/>
                    </a:lnTo>
                    <a:lnTo>
                      <a:pt x="52" y="169"/>
                    </a:lnTo>
                    <a:lnTo>
                      <a:pt x="51" y="169"/>
                    </a:lnTo>
                    <a:lnTo>
                      <a:pt x="51" y="169"/>
                    </a:lnTo>
                    <a:lnTo>
                      <a:pt x="50" y="168"/>
                    </a:lnTo>
                    <a:lnTo>
                      <a:pt x="50" y="167"/>
                    </a:lnTo>
                    <a:lnTo>
                      <a:pt x="50" y="166"/>
                    </a:lnTo>
                    <a:lnTo>
                      <a:pt x="52" y="166"/>
                    </a:lnTo>
                    <a:lnTo>
                      <a:pt x="54" y="166"/>
                    </a:lnTo>
                    <a:lnTo>
                      <a:pt x="54" y="166"/>
                    </a:lnTo>
                    <a:lnTo>
                      <a:pt x="53" y="165"/>
                    </a:lnTo>
                    <a:lnTo>
                      <a:pt x="51" y="165"/>
                    </a:lnTo>
                    <a:lnTo>
                      <a:pt x="49" y="164"/>
                    </a:lnTo>
                    <a:lnTo>
                      <a:pt x="49" y="163"/>
                    </a:lnTo>
                    <a:lnTo>
                      <a:pt x="52" y="163"/>
                    </a:lnTo>
                    <a:lnTo>
                      <a:pt x="52" y="163"/>
                    </a:lnTo>
                    <a:lnTo>
                      <a:pt x="57" y="164"/>
                    </a:lnTo>
                    <a:lnTo>
                      <a:pt x="60" y="164"/>
                    </a:lnTo>
                    <a:lnTo>
                      <a:pt x="61" y="164"/>
                    </a:lnTo>
                    <a:lnTo>
                      <a:pt x="61" y="163"/>
                    </a:lnTo>
                    <a:lnTo>
                      <a:pt x="58" y="162"/>
                    </a:lnTo>
                    <a:lnTo>
                      <a:pt x="56" y="162"/>
                    </a:lnTo>
                    <a:lnTo>
                      <a:pt x="56" y="162"/>
                    </a:lnTo>
                    <a:lnTo>
                      <a:pt x="55" y="161"/>
                    </a:lnTo>
                    <a:lnTo>
                      <a:pt x="54" y="160"/>
                    </a:lnTo>
                    <a:lnTo>
                      <a:pt x="54" y="158"/>
                    </a:lnTo>
                    <a:lnTo>
                      <a:pt x="53" y="158"/>
                    </a:lnTo>
                    <a:lnTo>
                      <a:pt x="52" y="156"/>
                    </a:lnTo>
                    <a:lnTo>
                      <a:pt x="50" y="156"/>
                    </a:lnTo>
                    <a:lnTo>
                      <a:pt x="49" y="153"/>
                    </a:lnTo>
                    <a:lnTo>
                      <a:pt x="52" y="153"/>
                    </a:lnTo>
                    <a:lnTo>
                      <a:pt x="52" y="153"/>
                    </a:lnTo>
                    <a:lnTo>
                      <a:pt x="52" y="153"/>
                    </a:lnTo>
                    <a:lnTo>
                      <a:pt x="55" y="153"/>
                    </a:lnTo>
                    <a:lnTo>
                      <a:pt x="56" y="153"/>
                    </a:lnTo>
                    <a:lnTo>
                      <a:pt x="57" y="153"/>
                    </a:lnTo>
                    <a:lnTo>
                      <a:pt x="55" y="151"/>
                    </a:lnTo>
                    <a:lnTo>
                      <a:pt x="56" y="151"/>
                    </a:lnTo>
                    <a:lnTo>
                      <a:pt x="58" y="151"/>
                    </a:lnTo>
                    <a:lnTo>
                      <a:pt x="60" y="150"/>
                    </a:lnTo>
                    <a:lnTo>
                      <a:pt x="61" y="150"/>
                    </a:lnTo>
                    <a:lnTo>
                      <a:pt x="60" y="152"/>
                    </a:lnTo>
                    <a:lnTo>
                      <a:pt x="59" y="153"/>
                    </a:lnTo>
                    <a:lnTo>
                      <a:pt x="59" y="154"/>
                    </a:lnTo>
                    <a:lnTo>
                      <a:pt x="60" y="153"/>
                    </a:lnTo>
                    <a:lnTo>
                      <a:pt x="62" y="152"/>
                    </a:lnTo>
                    <a:lnTo>
                      <a:pt x="62" y="152"/>
                    </a:lnTo>
                    <a:lnTo>
                      <a:pt x="63" y="150"/>
                    </a:lnTo>
                    <a:lnTo>
                      <a:pt x="62" y="147"/>
                    </a:lnTo>
                    <a:lnTo>
                      <a:pt x="63" y="146"/>
                    </a:lnTo>
                    <a:lnTo>
                      <a:pt x="64" y="149"/>
                    </a:lnTo>
                    <a:lnTo>
                      <a:pt x="65" y="150"/>
                    </a:lnTo>
                    <a:lnTo>
                      <a:pt x="65" y="151"/>
                    </a:lnTo>
                    <a:lnTo>
                      <a:pt x="66" y="151"/>
                    </a:lnTo>
                    <a:lnTo>
                      <a:pt x="68" y="151"/>
                    </a:lnTo>
                    <a:lnTo>
                      <a:pt x="69" y="148"/>
                    </a:lnTo>
                    <a:lnTo>
                      <a:pt x="69" y="148"/>
                    </a:lnTo>
                    <a:lnTo>
                      <a:pt x="68" y="146"/>
                    </a:lnTo>
                    <a:lnTo>
                      <a:pt x="69" y="146"/>
                    </a:lnTo>
                    <a:lnTo>
                      <a:pt x="70" y="146"/>
                    </a:lnTo>
                    <a:lnTo>
                      <a:pt x="72" y="146"/>
                    </a:lnTo>
                    <a:lnTo>
                      <a:pt x="73" y="146"/>
                    </a:lnTo>
                    <a:lnTo>
                      <a:pt x="74" y="147"/>
                    </a:lnTo>
                    <a:lnTo>
                      <a:pt x="75" y="149"/>
                    </a:lnTo>
                    <a:lnTo>
                      <a:pt x="77" y="149"/>
                    </a:lnTo>
                    <a:lnTo>
                      <a:pt x="77" y="148"/>
                    </a:lnTo>
                    <a:lnTo>
                      <a:pt x="78" y="148"/>
                    </a:lnTo>
                    <a:lnTo>
                      <a:pt x="77" y="146"/>
                    </a:lnTo>
                    <a:lnTo>
                      <a:pt x="77" y="146"/>
                    </a:lnTo>
                    <a:lnTo>
                      <a:pt x="75" y="146"/>
                    </a:lnTo>
                    <a:lnTo>
                      <a:pt x="73" y="145"/>
                    </a:lnTo>
                    <a:lnTo>
                      <a:pt x="73" y="144"/>
                    </a:lnTo>
                    <a:lnTo>
                      <a:pt x="71" y="144"/>
                    </a:lnTo>
                    <a:lnTo>
                      <a:pt x="70" y="144"/>
                    </a:lnTo>
                    <a:lnTo>
                      <a:pt x="70" y="144"/>
                    </a:lnTo>
                    <a:lnTo>
                      <a:pt x="69" y="144"/>
                    </a:lnTo>
                    <a:lnTo>
                      <a:pt x="70" y="142"/>
                    </a:lnTo>
                    <a:lnTo>
                      <a:pt x="71" y="140"/>
                    </a:lnTo>
                    <a:lnTo>
                      <a:pt x="71" y="140"/>
                    </a:lnTo>
                    <a:lnTo>
                      <a:pt x="73" y="139"/>
                    </a:lnTo>
                    <a:lnTo>
                      <a:pt x="73" y="138"/>
                    </a:lnTo>
                    <a:lnTo>
                      <a:pt x="74" y="139"/>
                    </a:lnTo>
                    <a:lnTo>
                      <a:pt x="76" y="139"/>
                    </a:lnTo>
                    <a:lnTo>
                      <a:pt x="76" y="139"/>
                    </a:lnTo>
                    <a:lnTo>
                      <a:pt x="77" y="138"/>
                    </a:lnTo>
                    <a:lnTo>
                      <a:pt x="77" y="138"/>
                    </a:lnTo>
                    <a:lnTo>
                      <a:pt x="79" y="139"/>
                    </a:lnTo>
                    <a:lnTo>
                      <a:pt x="80" y="139"/>
                    </a:lnTo>
                    <a:lnTo>
                      <a:pt x="81" y="139"/>
                    </a:lnTo>
                    <a:lnTo>
                      <a:pt x="77" y="138"/>
                    </a:lnTo>
                    <a:lnTo>
                      <a:pt x="76" y="137"/>
                    </a:lnTo>
                    <a:lnTo>
                      <a:pt x="75" y="137"/>
                    </a:lnTo>
                    <a:lnTo>
                      <a:pt x="71" y="138"/>
                    </a:lnTo>
                    <a:lnTo>
                      <a:pt x="72" y="136"/>
                    </a:lnTo>
                    <a:lnTo>
                      <a:pt x="75" y="135"/>
                    </a:lnTo>
                    <a:lnTo>
                      <a:pt x="77" y="136"/>
                    </a:lnTo>
                    <a:lnTo>
                      <a:pt x="77" y="137"/>
                    </a:lnTo>
                    <a:lnTo>
                      <a:pt x="78" y="137"/>
                    </a:lnTo>
                    <a:lnTo>
                      <a:pt x="79" y="137"/>
                    </a:lnTo>
                    <a:lnTo>
                      <a:pt x="82" y="136"/>
                    </a:lnTo>
                    <a:lnTo>
                      <a:pt x="85" y="135"/>
                    </a:lnTo>
                    <a:lnTo>
                      <a:pt x="86" y="135"/>
                    </a:lnTo>
                    <a:lnTo>
                      <a:pt x="85" y="137"/>
                    </a:lnTo>
                    <a:lnTo>
                      <a:pt x="84" y="139"/>
                    </a:lnTo>
                    <a:lnTo>
                      <a:pt x="84" y="139"/>
                    </a:lnTo>
                    <a:lnTo>
                      <a:pt x="84" y="140"/>
                    </a:lnTo>
                    <a:lnTo>
                      <a:pt x="85" y="141"/>
                    </a:lnTo>
                    <a:lnTo>
                      <a:pt x="86" y="143"/>
                    </a:lnTo>
                    <a:lnTo>
                      <a:pt x="87" y="142"/>
                    </a:lnTo>
                    <a:lnTo>
                      <a:pt x="86" y="140"/>
                    </a:lnTo>
                    <a:lnTo>
                      <a:pt x="85" y="139"/>
                    </a:lnTo>
                    <a:lnTo>
                      <a:pt x="85" y="139"/>
                    </a:lnTo>
                    <a:lnTo>
                      <a:pt x="86" y="138"/>
                    </a:lnTo>
                    <a:lnTo>
                      <a:pt x="87" y="136"/>
                    </a:lnTo>
                    <a:lnTo>
                      <a:pt x="88" y="135"/>
                    </a:lnTo>
                    <a:lnTo>
                      <a:pt x="89" y="136"/>
                    </a:lnTo>
                    <a:lnTo>
                      <a:pt x="89" y="136"/>
                    </a:lnTo>
                    <a:lnTo>
                      <a:pt x="90" y="136"/>
                    </a:lnTo>
                    <a:lnTo>
                      <a:pt x="90" y="137"/>
                    </a:lnTo>
                    <a:lnTo>
                      <a:pt x="91" y="137"/>
                    </a:lnTo>
                    <a:lnTo>
                      <a:pt x="92" y="136"/>
                    </a:lnTo>
                    <a:lnTo>
                      <a:pt x="92" y="137"/>
                    </a:lnTo>
                    <a:lnTo>
                      <a:pt x="94" y="138"/>
                    </a:lnTo>
                    <a:lnTo>
                      <a:pt x="96" y="138"/>
                    </a:lnTo>
                    <a:lnTo>
                      <a:pt x="97" y="139"/>
                    </a:lnTo>
                    <a:lnTo>
                      <a:pt x="97" y="142"/>
                    </a:lnTo>
                    <a:lnTo>
                      <a:pt x="97" y="142"/>
                    </a:lnTo>
                    <a:lnTo>
                      <a:pt x="97" y="143"/>
                    </a:lnTo>
                    <a:lnTo>
                      <a:pt x="97" y="144"/>
                    </a:lnTo>
                    <a:lnTo>
                      <a:pt x="98" y="144"/>
                    </a:lnTo>
                    <a:lnTo>
                      <a:pt x="98" y="142"/>
                    </a:lnTo>
                    <a:lnTo>
                      <a:pt x="99" y="139"/>
                    </a:lnTo>
                    <a:lnTo>
                      <a:pt x="98" y="138"/>
                    </a:lnTo>
                    <a:lnTo>
                      <a:pt x="97" y="137"/>
                    </a:lnTo>
                    <a:lnTo>
                      <a:pt x="97" y="136"/>
                    </a:lnTo>
                    <a:lnTo>
                      <a:pt x="97" y="135"/>
                    </a:lnTo>
                    <a:lnTo>
                      <a:pt x="97" y="134"/>
                    </a:lnTo>
                    <a:lnTo>
                      <a:pt x="97" y="134"/>
                    </a:lnTo>
                    <a:lnTo>
                      <a:pt x="97" y="134"/>
                    </a:lnTo>
                    <a:lnTo>
                      <a:pt x="94" y="135"/>
                    </a:lnTo>
                    <a:lnTo>
                      <a:pt x="95" y="133"/>
                    </a:lnTo>
                    <a:lnTo>
                      <a:pt x="92" y="133"/>
                    </a:lnTo>
                    <a:lnTo>
                      <a:pt x="91" y="133"/>
                    </a:lnTo>
                    <a:lnTo>
                      <a:pt x="89" y="133"/>
                    </a:lnTo>
                    <a:lnTo>
                      <a:pt x="91" y="132"/>
                    </a:lnTo>
                    <a:lnTo>
                      <a:pt x="91" y="132"/>
                    </a:lnTo>
                    <a:lnTo>
                      <a:pt x="91" y="131"/>
                    </a:lnTo>
                    <a:lnTo>
                      <a:pt x="91" y="130"/>
                    </a:lnTo>
                    <a:lnTo>
                      <a:pt x="89" y="130"/>
                    </a:lnTo>
                    <a:lnTo>
                      <a:pt x="87" y="131"/>
                    </a:lnTo>
                    <a:lnTo>
                      <a:pt x="85" y="131"/>
                    </a:lnTo>
                    <a:lnTo>
                      <a:pt x="82" y="131"/>
                    </a:lnTo>
                    <a:lnTo>
                      <a:pt x="84" y="132"/>
                    </a:lnTo>
                    <a:lnTo>
                      <a:pt x="81" y="134"/>
                    </a:lnTo>
                    <a:lnTo>
                      <a:pt x="80" y="134"/>
                    </a:lnTo>
                    <a:lnTo>
                      <a:pt x="80" y="135"/>
                    </a:lnTo>
                    <a:lnTo>
                      <a:pt x="80" y="132"/>
                    </a:lnTo>
                    <a:lnTo>
                      <a:pt x="81" y="130"/>
                    </a:lnTo>
                    <a:lnTo>
                      <a:pt x="76" y="132"/>
                    </a:lnTo>
                    <a:lnTo>
                      <a:pt x="73" y="133"/>
                    </a:lnTo>
                    <a:lnTo>
                      <a:pt x="72" y="133"/>
                    </a:lnTo>
                    <a:lnTo>
                      <a:pt x="71" y="132"/>
                    </a:lnTo>
                    <a:lnTo>
                      <a:pt x="72" y="132"/>
                    </a:lnTo>
                    <a:lnTo>
                      <a:pt x="72" y="132"/>
                    </a:lnTo>
                    <a:lnTo>
                      <a:pt x="74" y="130"/>
                    </a:lnTo>
                    <a:lnTo>
                      <a:pt x="76" y="127"/>
                    </a:lnTo>
                    <a:lnTo>
                      <a:pt x="78" y="125"/>
                    </a:lnTo>
                    <a:lnTo>
                      <a:pt x="78" y="125"/>
                    </a:lnTo>
                    <a:lnTo>
                      <a:pt x="77" y="124"/>
                    </a:lnTo>
                    <a:lnTo>
                      <a:pt x="78" y="122"/>
                    </a:lnTo>
                    <a:lnTo>
                      <a:pt x="80" y="122"/>
                    </a:lnTo>
                    <a:lnTo>
                      <a:pt x="82" y="122"/>
                    </a:lnTo>
                    <a:lnTo>
                      <a:pt x="83" y="123"/>
                    </a:lnTo>
                    <a:lnTo>
                      <a:pt x="82" y="124"/>
                    </a:lnTo>
                    <a:lnTo>
                      <a:pt x="82" y="125"/>
                    </a:lnTo>
                    <a:lnTo>
                      <a:pt x="83" y="125"/>
                    </a:lnTo>
                    <a:lnTo>
                      <a:pt x="85" y="123"/>
                    </a:lnTo>
                    <a:lnTo>
                      <a:pt x="88" y="122"/>
                    </a:lnTo>
                    <a:lnTo>
                      <a:pt x="89" y="121"/>
                    </a:lnTo>
                    <a:lnTo>
                      <a:pt x="88" y="121"/>
                    </a:lnTo>
                    <a:lnTo>
                      <a:pt x="86" y="121"/>
                    </a:lnTo>
                    <a:lnTo>
                      <a:pt x="84" y="121"/>
                    </a:lnTo>
                    <a:lnTo>
                      <a:pt x="82" y="120"/>
                    </a:lnTo>
                    <a:lnTo>
                      <a:pt x="79" y="120"/>
                    </a:lnTo>
                    <a:lnTo>
                      <a:pt x="80" y="118"/>
                    </a:lnTo>
                    <a:lnTo>
                      <a:pt x="81" y="117"/>
                    </a:lnTo>
                    <a:lnTo>
                      <a:pt x="82" y="115"/>
                    </a:lnTo>
                    <a:lnTo>
                      <a:pt x="83" y="115"/>
                    </a:lnTo>
                    <a:lnTo>
                      <a:pt x="84" y="114"/>
                    </a:lnTo>
                    <a:lnTo>
                      <a:pt x="86" y="113"/>
                    </a:lnTo>
                    <a:lnTo>
                      <a:pt x="86" y="112"/>
                    </a:lnTo>
                    <a:lnTo>
                      <a:pt x="89" y="112"/>
                    </a:lnTo>
                    <a:lnTo>
                      <a:pt x="89" y="112"/>
                    </a:lnTo>
                    <a:lnTo>
                      <a:pt x="91" y="114"/>
                    </a:lnTo>
                    <a:lnTo>
                      <a:pt x="90" y="115"/>
                    </a:lnTo>
                    <a:lnTo>
                      <a:pt x="89" y="115"/>
                    </a:lnTo>
                    <a:lnTo>
                      <a:pt x="89" y="115"/>
                    </a:lnTo>
                    <a:lnTo>
                      <a:pt x="88" y="114"/>
                    </a:lnTo>
                    <a:lnTo>
                      <a:pt x="87" y="115"/>
                    </a:lnTo>
                    <a:lnTo>
                      <a:pt x="87" y="115"/>
                    </a:lnTo>
                    <a:lnTo>
                      <a:pt x="89" y="116"/>
                    </a:lnTo>
                    <a:lnTo>
                      <a:pt x="87" y="118"/>
                    </a:lnTo>
                    <a:lnTo>
                      <a:pt x="87" y="118"/>
                    </a:lnTo>
                    <a:lnTo>
                      <a:pt x="88" y="118"/>
                    </a:lnTo>
                    <a:lnTo>
                      <a:pt x="90" y="117"/>
                    </a:lnTo>
                    <a:lnTo>
                      <a:pt x="91" y="117"/>
                    </a:lnTo>
                    <a:lnTo>
                      <a:pt x="93" y="118"/>
                    </a:lnTo>
                    <a:lnTo>
                      <a:pt x="91" y="119"/>
                    </a:lnTo>
                    <a:lnTo>
                      <a:pt x="91" y="119"/>
                    </a:lnTo>
                    <a:lnTo>
                      <a:pt x="91" y="121"/>
                    </a:lnTo>
                    <a:lnTo>
                      <a:pt x="92" y="120"/>
                    </a:lnTo>
                    <a:lnTo>
                      <a:pt x="95" y="118"/>
                    </a:lnTo>
                    <a:lnTo>
                      <a:pt x="98" y="119"/>
                    </a:lnTo>
                    <a:lnTo>
                      <a:pt x="99" y="121"/>
                    </a:lnTo>
                    <a:lnTo>
                      <a:pt x="99" y="122"/>
                    </a:lnTo>
                    <a:lnTo>
                      <a:pt x="100" y="123"/>
                    </a:lnTo>
                    <a:lnTo>
                      <a:pt x="101" y="126"/>
                    </a:lnTo>
                    <a:lnTo>
                      <a:pt x="102" y="127"/>
                    </a:lnTo>
                    <a:lnTo>
                      <a:pt x="102" y="125"/>
                    </a:lnTo>
                    <a:lnTo>
                      <a:pt x="103" y="125"/>
                    </a:lnTo>
                    <a:lnTo>
                      <a:pt x="103" y="124"/>
                    </a:lnTo>
                    <a:lnTo>
                      <a:pt x="104" y="124"/>
                    </a:lnTo>
                    <a:lnTo>
                      <a:pt x="105" y="122"/>
                    </a:lnTo>
                    <a:lnTo>
                      <a:pt x="105" y="122"/>
                    </a:lnTo>
                    <a:lnTo>
                      <a:pt x="104" y="122"/>
                    </a:lnTo>
                    <a:lnTo>
                      <a:pt x="103" y="123"/>
                    </a:lnTo>
                    <a:lnTo>
                      <a:pt x="103" y="123"/>
                    </a:lnTo>
                    <a:lnTo>
                      <a:pt x="102" y="123"/>
                    </a:lnTo>
                    <a:lnTo>
                      <a:pt x="101" y="122"/>
                    </a:lnTo>
                    <a:lnTo>
                      <a:pt x="100" y="122"/>
                    </a:lnTo>
                    <a:lnTo>
                      <a:pt x="100" y="120"/>
                    </a:lnTo>
                    <a:lnTo>
                      <a:pt x="100" y="120"/>
                    </a:lnTo>
                    <a:lnTo>
                      <a:pt x="101" y="120"/>
                    </a:lnTo>
                    <a:lnTo>
                      <a:pt x="101" y="118"/>
                    </a:lnTo>
                    <a:lnTo>
                      <a:pt x="101" y="117"/>
                    </a:lnTo>
                    <a:lnTo>
                      <a:pt x="104" y="115"/>
                    </a:lnTo>
                    <a:lnTo>
                      <a:pt x="107" y="114"/>
                    </a:lnTo>
                    <a:lnTo>
                      <a:pt x="108" y="113"/>
                    </a:lnTo>
                    <a:lnTo>
                      <a:pt x="109" y="113"/>
                    </a:lnTo>
                    <a:lnTo>
                      <a:pt x="109" y="112"/>
                    </a:lnTo>
                    <a:lnTo>
                      <a:pt x="109" y="112"/>
                    </a:lnTo>
                    <a:lnTo>
                      <a:pt x="108" y="112"/>
                    </a:lnTo>
                    <a:lnTo>
                      <a:pt x="107" y="112"/>
                    </a:lnTo>
                    <a:lnTo>
                      <a:pt x="105" y="113"/>
                    </a:lnTo>
                    <a:lnTo>
                      <a:pt x="104" y="114"/>
                    </a:lnTo>
                    <a:lnTo>
                      <a:pt x="101" y="115"/>
                    </a:lnTo>
                    <a:lnTo>
                      <a:pt x="100" y="117"/>
                    </a:lnTo>
                    <a:lnTo>
                      <a:pt x="98" y="115"/>
                    </a:lnTo>
                    <a:lnTo>
                      <a:pt x="95" y="115"/>
                    </a:lnTo>
                    <a:lnTo>
                      <a:pt x="92" y="115"/>
                    </a:lnTo>
                    <a:lnTo>
                      <a:pt x="93" y="112"/>
                    </a:lnTo>
                    <a:lnTo>
                      <a:pt x="93" y="111"/>
                    </a:lnTo>
                    <a:lnTo>
                      <a:pt x="96" y="111"/>
                    </a:lnTo>
                    <a:lnTo>
                      <a:pt x="97" y="112"/>
                    </a:lnTo>
                    <a:lnTo>
                      <a:pt x="98" y="111"/>
                    </a:lnTo>
                    <a:lnTo>
                      <a:pt x="97" y="111"/>
                    </a:lnTo>
                    <a:lnTo>
                      <a:pt x="95" y="110"/>
                    </a:lnTo>
                    <a:lnTo>
                      <a:pt x="94" y="109"/>
                    </a:lnTo>
                    <a:lnTo>
                      <a:pt x="92" y="109"/>
                    </a:lnTo>
                    <a:lnTo>
                      <a:pt x="91" y="109"/>
                    </a:lnTo>
                    <a:lnTo>
                      <a:pt x="92" y="107"/>
                    </a:lnTo>
                    <a:lnTo>
                      <a:pt x="93" y="107"/>
                    </a:lnTo>
                    <a:lnTo>
                      <a:pt x="95" y="106"/>
                    </a:lnTo>
                    <a:lnTo>
                      <a:pt x="95" y="106"/>
                    </a:lnTo>
                    <a:lnTo>
                      <a:pt x="94" y="106"/>
                    </a:lnTo>
                    <a:lnTo>
                      <a:pt x="93" y="106"/>
                    </a:lnTo>
                    <a:lnTo>
                      <a:pt x="94" y="105"/>
                    </a:lnTo>
                    <a:lnTo>
                      <a:pt x="94" y="104"/>
                    </a:lnTo>
                    <a:lnTo>
                      <a:pt x="96" y="104"/>
                    </a:lnTo>
                    <a:lnTo>
                      <a:pt x="98" y="106"/>
                    </a:lnTo>
                    <a:lnTo>
                      <a:pt x="100" y="105"/>
                    </a:lnTo>
                    <a:lnTo>
                      <a:pt x="100" y="105"/>
                    </a:lnTo>
                    <a:lnTo>
                      <a:pt x="102" y="106"/>
                    </a:lnTo>
                    <a:lnTo>
                      <a:pt x="103" y="106"/>
                    </a:lnTo>
                    <a:lnTo>
                      <a:pt x="101" y="104"/>
                    </a:lnTo>
                    <a:lnTo>
                      <a:pt x="99" y="103"/>
                    </a:lnTo>
                    <a:lnTo>
                      <a:pt x="98" y="103"/>
                    </a:lnTo>
                    <a:lnTo>
                      <a:pt x="97" y="101"/>
                    </a:lnTo>
                    <a:lnTo>
                      <a:pt x="99" y="101"/>
                    </a:lnTo>
                    <a:lnTo>
                      <a:pt x="102" y="101"/>
                    </a:lnTo>
                    <a:lnTo>
                      <a:pt x="102" y="102"/>
                    </a:lnTo>
                    <a:lnTo>
                      <a:pt x="102" y="102"/>
                    </a:lnTo>
                    <a:lnTo>
                      <a:pt x="104" y="103"/>
                    </a:lnTo>
                    <a:lnTo>
                      <a:pt x="105" y="103"/>
                    </a:lnTo>
                    <a:lnTo>
                      <a:pt x="106" y="106"/>
                    </a:lnTo>
                    <a:lnTo>
                      <a:pt x="108" y="106"/>
                    </a:lnTo>
                    <a:lnTo>
                      <a:pt x="108" y="105"/>
                    </a:lnTo>
                    <a:lnTo>
                      <a:pt x="108" y="104"/>
                    </a:lnTo>
                    <a:lnTo>
                      <a:pt x="106" y="103"/>
                    </a:lnTo>
                    <a:lnTo>
                      <a:pt x="104" y="101"/>
                    </a:lnTo>
                    <a:lnTo>
                      <a:pt x="104" y="101"/>
                    </a:lnTo>
                    <a:lnTo>
                      <a:pt x="102" y="100"/>
                    </a:lnTo>
                    <a:lnTo>
                      <a:pt x="99" y="99"/>
                    </a:lnTo>
                    <a:lnTo>
                      <a:pt x="98" y="98"/>
                    </a:lnTo>
                    <a:lnTo>
                      <a:pt x="98" y="97"/>
                    </a:lnTo>
                    <a:lnTo>
                      <a:pt x="98" y="95"/>
                    </a:lnTo>
                    <a:lnTo>
                      <a:pt x="98" y="95"/>
                    </a:lnTo>
                    <a:lnTo>
                      <a:pt x="97" y="94"/>
                    </a:lnTo>
                    <a:lnTo>
                      <a:pt x="97" y="94"/>
                    </a:lnTo>
                    <a:lnTo>
                      <a:pt x="96" y="94"/>
                    </a:lnTo>
                    <a:lnTo>
                      <a:pt x="96" y="95"/>
                    </a:lnTo>
                    <a:lnTo>
                      <a:pt x="96" y="96"/>
                    </a:lnTo>
                    <a:lnTo>
                      <a:pt x="96" y="97"/>
                    </a:lnTo>
                    <a:lnTo>
                      <a:pt x="96" y="98"/>
                    </a:lnTo>
                    <a:lnTo>
                      <a:pt x="96" y="99"/>
                    </a:lnTo>
                    <a:lnTo>
                      <a:pt x="95" y="99"/>
                    </a:lnTo>
                    <a:lnTo>
                      <a:pt x="93" y="101"/>
                    </a:lnTo>
                    <a:lnTo>
                      <a:pt x="91" y="103"/>
                    </a:lnTo>
                    <a:lnTo>
                      <a:pt x="91" y="103"/>
                    </a:lnTo>
                    <a:lnTo>
                      <a:pt x="89" y="105"/>
                    </a:lnTo>
                    <a:lnTo>
                      <a:pt x="88" y="106"/>
                    </a:lnTo>
                    <a:lnTo>
                      <a:pt x="86" y="107"/>
                    </a:lnTo>
                    <a:lnTo>
                      <a:pt x="85" y="107"/>
                    </a:lnTo>
                    <a:lnTo>
                      <a:pt x="82" y="108"/>
                    </a:lnTo>
                    <a:lnTo>
                      <a:pt x="81" y="107"/>
                    </a:lnTo>
                    <a:lnTo>
                      <a:pt x="81" y="106"/>
                    </a:lnTo>
                    <a:lnTo>
                      <a:pt x="83" y="104"/>
                    </a:lnTo>
                    <a:lnTo>
                      <a:pt x="83" y="103"/>
                    </a:lnTo>
                    <a:lnTo>
                      <a:pt x="85" y="102"/>
                    </a:lnTo>
                    <a:lnTo>
                      <a:pt x="87" y="102"/>
                    </a:lnTo>
                    <a:lnTo>
                      <a:pt x="87" y="102"/>
                    </a:lnTo>
                    <a:lnTo>
                      <a:pt x="89" y="102"/>
                    </a:lnTo>
                    <a:lnTo>
                      <a:pt x="89" y="102"/>
                    </a:lnTo>
                    <a:lnTo>
                      <a:pt x="90" y="101"/>
                    </a:lnTo>
                    <a:lnTo>
                      <a:pt x="88" y="100"/>
                    </a:lnTo>
                    <a:lnTo>
                      <a:pt x="88" y="100"/>
                    </a:lnTo>
                    <a:lnTo>
                      <a:pt x="88" y="99"/>
                    </a:lnTo>
                    <a:lnTo>
                      <a:pt x="86" y="100"/>
                    </a:lnTo>
                    <a:lnTo>
                      <a:pt x="86" y="100"/>
                    </a:lnTo>
                    <a:lnTo>
                      <a:pt x="82" y="100"/>
                    </a:lnTo>
                    <a:lnTo>
                      <a:pt x="83" y="99"/>
                    </a:lnTo>
                    <a:lnTo>
                      <a:pt x="81" y="99"/>
                    </a:lnTo>
                    <a:lnTo>
                      <a:pt x="81" y="97"/>
                    </a:lnTo>
                    <a:lnTo>
                      <a:pt x="83" y="96"/>
                    </a:lnTo>
                    <a:lnTo>
                      <a:pt x="84" y="97"/>
                    </a:lnTo>
                    <a:lnTo>
                      <a:pt x="86" y="96"/>
                    </a:lnTo>
                    <a:lnTo>
                      <a:pt x="86" y="95"/>
                    </a:lnTo>
                    <a:lnTo>
                      <a:pt x="88" y="95"/>
                    </a:lnTo>
                    <a:lnTo>
                      <a:pt x="89" y="95"/>
                    </a:lnTo>
                    <a:lnTo>
                      <a:pt x="89" y="95"/>
                    </a:lnTo>
                    <a:lnTo>
                      <a:pt x="90" y="95"/>
                    </a:lnTo>
                    <a:lnTo>
                      <a:pt x="90" y="94"/>
                    </a:lnTo>
                    <a:lnTo>
                      <a:pt x="90" y="94"/>
                    </a:lnTo>
                    <a:lnTo>
                      <a:pt x="86" y="94"/>
                    </a:lnTo>
                    <a:lnTo>
                      <a:pt x="86" y="94"/>
                    </a:lnTo>
                    <a:lnTo>
                      <a:pt x="84" y="95"/>
                    </a:lnTo>
                    <a:lnTo>
                      <a:pt x="83" y="94"/>
                    </a:lnTo>
                    <a:lnTo>
                      <a:pt x="84" y="93"/>
                    </a:lnTo>
                    <a:lnTo>
                      <a:pt x="85" y="92"/>
                    </a:lnTo>
                    <a:lnTo>
                      <a:pt x="87" y="92"/>
                    </a:lnTo>
                    <a:lnTo>
                      <a:pt x="87" y="92"/>
                    </a:lnTo>
                    <a:lnTo>
                      <a:pt x="89" y="91"/>
                    </a:lnTo>
                    <a:lnTo>
                      <a:pt x="91" y="92"/>
                    </a:lnTo>
                    <a:lnTo>
                      <a:pt x="92" y="93"/>
                    </a:lnTo>
                    <a:lnTo>
                      <a:pt x="92" y="93"/>
                    </a:lnTo>
                    <a:lnTo>
                      <a:pt x="94" y="93"/>
                    </a:lnTo>
                    <a:lnTo>
                      <a:pt x="95" y="92"/>
                    </a:lnTo>
                    <a:lnTo>
                      <a:pt x="97" y="91"/>
                    </a:lnTo>
                    <a:lnTo>
                      <a:pt x="99" y="90"/>
                    </a:lnTo>
                    <a:lnTo>
                      <a:pt x="100" y="90"/>
                    </a:lnTo>
                    <a:lnTo>
                      <a:pt x="101" y="90"/>
                    </a:lnTo>
                    <a:lnTo>
                      <a:pt x="101" y="90"/>
                    </a:lnTo>
                    <a:lnTo>
                      <a:pt x="102" y="89"/>
                    </a:lnTo>
                    <a:lnTo>
                      <a:pt x="105" y="88"/>
                    </a:lnTo>
                    <a:lnTo>
                      <a:pt x="105" y="88"/>
                    </a:lnTo>
                    <a:lnTo>
                      <a:pt x="107" y="89"/>
                    </a:lnTo>
                    <a:lnTo>
                      <a:pt x="107" y="89"/>
                    </a:lnTo>
                    <a:lnTo>
                      <a:pt x="108" y="91"/>
                    </a:lnTo>
                    <a:lnTo>
                      <a:pt x="109" y="90"/>
                    </a:lnTo>
                    <a:lnTo>
                      <a:pt x="109" y="88"/>
                    </a:lnTo>
                    <a:lnTo>
                      <a:pt x="110" y="87"/>
                    </a:lnTo>
                    <a:lnTo>
                      <a:pt x="111" y="86"/>
                    </a:lnTo>
                    <a:lnTo>
                      <a:pt x="111" y="84"/>
                    </a:lnTo>
                    <a:lnTo>
                      <a:pt x="109" y="83"/>
                    </a:lnTo>
                    <a:lnTo>
                      <a:pt x="107" y="82"/>
                    </a:lnTo>
                    <a:lnTo>
                      <a:pt x="104" y="82"/>
                    </a:lnTo>
                    <a:lnTo>
                      <a:pt x="104" y="82"/>
                    </a:lnTo>
                    <a:lnTo>
                      <a:pt x="103" y="82"/>
                    </a:lnTo>
                    <a:lnTo>
                      <a:pt x="103" y="82"/>
                    </a:lnTo>
                    <a:lnTo>
                      <a:pt x="102" y="82"/>
                    </a:lnTo>
                    <a:lnTo>
                      <a:pt x="101" y="82"/>
                    </a:lnTo>
                    <a:lnTo>
                      <a:pt x="100" y="80"/>
                    </a:lnTo>
                    <a:lnTo>
                      <a:pt x="99" y="81"/>
                    </a:lnTo>
                    <a:lnTo>
                      <a:pt x="98" y="82"/>
                    </a:lnTo>
                    <a:lnTo>
                      <a:pt x="97" y="82"/>
                    </a:lnTo>
                    <a:lnTo>
                      <a:pt x="97" y="83"/>
                    </a:lnTo>
                    <a:lnTo>
                      <a:pt x="97" y="84"/>
                    </a:lnTo>
                    <a:lnTo>
                      <a:pt x="97" y="84"/>
                    </a:lnTo>
                    <a:lnTo>
                      <a:pt x="97" y="85"/>
                    </a:lnTo>
                    <a:lnTo>
                      <a:pt x="96" y="84"/>
                    </a:lnTo>
                    <a:lnTo>
                      <a:pt x="95" y="84"/>
                    </a:lnTo>
                    <a:lnTo>
                      <a:pt x="95" y="84"/>
                    </a:lnTo>
                    <a:lnTo>
                      <a:pt x="94" y="84"/>
                    </a:lnTo>
                    <a:lnTo>
                      <a:pt x="94" y="83"/>
                    </a:lnTo>
                    <a:lnTo>
                      <a:pt x="94" y="82"/>
                    </a:lnTo>
                    <a:lnTo>
                      <a:pt x="94" y="82"/>
                    </a:lnTo>
                    <a:lnTo>
                      <a:pt x="95" y="81"/>
                    </a:lnTo>
                    <a:lnTo>
                      <a:pt x="96" y="79"/>
                    </a:lnTo>
                    <a:lnTo>
                      <a:pt x="97" y="77"/>
                    </a:lnTo>
                    <a:lnTo>
                      <a:pt x="97" y="76"/>
                    </a:lnTo>
                    <a:lnTo>
                      <a:pt x="98" y="75"/>
                    </a:lnTo>
                    <a:lnTo>
                      <a:pt x="98" y="76"/>
                    </a:lnTo>
                    <a:lnTo>
                      <a:pt x="99" y="77"/>
                    </a:lnTo>
                    <a:lnTo>
                      <a:pt x="99" y="78"/>
                    </a:lnTo>
                    <a:lnTo>
                      <a:pt x="99" y="78"/>
                    </a:lnTo>
                    <a:lnTo>
                      <a:pt x="100" y="78"/>
                    </a:lnTo>
                    <a:lnTo>
                      <a:pt x="101" y="76"/>
                    </a:lnTo>
                    <a:lnTo>
                      <a:pt x="101" y="75"/>
                    </a:lnTo>
                    <a:lnTo>
                      <a:pt x="102" y="75"/>
                    </a:lnTo>
                    <a:lnTo>
                      <a:pt x="101" y="73"/>
                    </a:lnTo>
                    <a:lnTo>
                      <a:pt x="103" y="74"/>
                    </a:lnTo>
                    <a:lnTo>
                      <a:pt x="104" y="75"/>
                    </a:lnTo>
                    <a:lnTo>
                      <a:pt x="104" y="75"/>
                    </a:lnTo>
                    <a:lnTo>
                      <a:pt x="104" y="77"/>
                    </a:lnTo>
                    <a:lnTo>
                      <a:pt x="103" y="78"/>
                    </a:lnTo>
                    <a:lnTo>
                      <a:pt x="102" y="79"/>
                    </a:lnTo>
                    <a:lnTo>
                      <a:pt x="104" y="80"/>
                    </a:lnTo>
                    <a:lnTo>
                      <a:pt x="105" y="79"/>
                    </a:lnTo>
                    <a:lnTo>
                      <a:pt x="105" y="79"/>
                    </a:lnTo>
                    <a:lnTo>
                      <a:pt x="106" y="79"/>
                    </a:lnTo>
                    <a:lnTo>
                      <a:pt x="107" y="78"/>
                    </a:lnTo>
                    <a:lnTo>
                      <a:pt x="108" y="77"/>
                    </a:lnTo>
                    <a:lnTo>
                      <a:pt x="108" y="77"/>
                    </a:lnTo>
                    <a:lnTo>
                      <a:pt x="109" y="76"/>
                    </a:lnTo>
                    <a:lnTo>
                      <a:pt x="109" y="75"/>
                    </a:lnTo>
                    <a:lnTo>
                      <a:pt x="107" y="73"/>
                    </a:lnTo>
                    <a:lnTo>
                      <a:pt x="107" y="73"/>
                    </a:lnTo>
                    <a:lnTo>
                      <a:pt x="108" y="72"/>
                    </a:lnTo>
                    <a:lnTo>
                      <a:pt x="110" y="72"/>
                    </a:lnTo>
                    <a:lnTo>
                      <a:pt x="110" y="71"/>
                    </a:lnTo>
                    <a:lnTo>
                      <a:pt x="110" y="70"/>
                    </a:lnTo>
                    <a:lnTo>
                      <a:pt x="110" y="68"/>
                    </a:lnTo>
                    <a:lnTo>
                      <a:pt x="110" y="68"/>
                    </a:lnTo>
                    <a:lnTo>
                      <a:pt x="112" y="69"/>
                    </a:lnTo>
                    <a:lnTo>
                      <a:pt x="112" y="69"/>
                    </a:lnTo>
                    <a:lnTo>
                      <a:pt x="113" y="70"/>
                    </a:lnTo>
                    <a:lnTo>
                      <a:pt x="113" y="71"/>
                    </a:lnTo>
                    <a:lnTo>
                      <a:pt x="113" y="72"/>
                    </a:lnTo>
                    <a:lnTo>
                      <a:pt x="112" y="74"/>
                    </a:lnTo>
                    <a:lnTo>
                      <a:pt x="114" y="73"/>
                    </a:lnTo>
                    <a:lnTo>
                      <a:pt x="114" y="75"/>
                    </a:lnTo>
                    <a:lnTo>
                      <a:pt x="114" y="77"/>
                    </a:lnTo>
                    <a:lnTo>
                      <a:pt x="113" y="79"/>
                    </a:lnTo>
                    <a:lnTo>
                      <a:pt x="113" y="80"/>
                    </a:lnTo>
                    <a:lnTo>
                      <a:pt x="113" y="81"/>
                    </a:lnTo>
                    <a:lnTo>
                      <a:pt x="113" y="82"/>
                    </a:lnTo>
                    <a:lnTo>
                      <a:pt x="114" y="83"/>
                    </a:lnTo>
                    <a:lnTo>
                      <a:pt x="115" y="84"/>
                    </a:lnTo>
                    <a:lnTo>
                      <a:pt x="115" y="84"/>
                    </a:lnTo>
                    <a:lnTo>
                      <a:pt x="116" y="87"/>
                    </a:lnTo>
                    <a:lnTo>
                      <a:pt x="116" y="89"/>
                    </a:lnTo>
                    <a:lnTo>
                      <a:pt x="116" y="91"/>
                    </a:lnTo>
                    <a:lnTo>
                      <a:pt x="117" y="92"/>
                    </a:lnTo>
                    <a:lnTo>
                      <a:pt x="117" y="92"/>
                    </a:lnTo>
                    <a:lnTo>
                      <a:pt x="118" y="93"/>
                    </a:lnTo>
                    <a:lnTo>
                      <a:pt x="120" y="94"/>
                    </a:lnTo>
                    <a:lnTo>
                      <a:pt x="121" y="96"/>
                    </a:lnTo>
                    <a:lnTo>
                      <a:pt x="123" y="97"/>
                    </a:lnTo>
                    <a:lnTo>
                      <a:pt x="124" y="97"/>
                    </a:lnTo>
                    <a:lnTo>
                      <a:pt x="124" y="97"/>
                    </a:lnTo>
                    <a:lnTo>
                      <a:pt x="123" y="96"/>
                    </a:lnTo>
                    <a:lnTo>
                      <a:pt x="123" y="95"/>
                    </a:lnTo>
                    <a:lnTo>
                      <a:pt x="123" y="95"/>
                    </a:lnTo>
                    <a:lnTo>
                      <a:pt x="122" y="94"/>
                    </a:lnTo>
                    <a:lnTo>
                      <a:pt x="121" y="93"/>
                    </a:lnTo>
                    <a:lnTo>
                      <a:pt x="119" y="92"/>
                    </a:lnTo>
                    <a:lnTo>
                      <a:pt x="118" y="91"/>
                    </a:lnTo>
                    <a:lnTo>
                      <a:pt x="118" y="90"/>
                    </a:lnTo>
                    <a:lnTo>
                      <a:pt x="118" y="89"/>
                    </a:lnTo>
                    <a:lnTo>
                      <a:pt x="118" y="88"/>
                    </a:lnTo>
                    <a:lnTo>
                      <a:pt x="118" y="86"/>
                    </a:lnTo>
                    <a:lnTo>
                      <a:pt x="117" y="85"/>
                    </a:lnTo>
                    <a:lnTo>
                      <a:pt x="116" y="84"/>
                    </a:lnTo>
                    <a:lnTo>
                      <a:pt x="117" y="83"/>
                    </a:lnTo>
                    <a:lnTo>
                      <a:pt x="118" y="84"/>
                    </a:lnTo>
                    <a:lnTo>
                      <a:pt x="119" y="86"/>
                    </a:lnTo>
                    <a:lnTo>
                      <a:pt x="120" y="87"/>
                    </a:lnTo>
                    <a:lnTo>
                      <a:pt x="121" y="89"/>
                    </a:lnTo>
                    <a:lnTo>
                      <a:pt x="122" y="90"/>
                    </a:lnTo>
                    <a:lnTo>
                      <a:pt x="122" y="90"/>
                    </a:lnTo>
                    <a:lnTo>
                      <a:pt x="122" y="89"/>
                    </a:lnTo>
                    <a:lnTo>
                      <a:pt x="122" y="88"/>
                    </a:lnTo>
                    <a:lnTo>
                      <a:pt x="121" y="87"/>
                    </a:lnTo>
                    <a:lnTo>
                      <a:pt x="121" y="86"/>
                    </a:lnTo>
                    <a:lnTo>
                      <a:pt x="120" y="85"/>
                    </a:lnTo>
                    <a:lnTo>
                      <a:pt x="120" y="84"/>
                    </a:lnTo>
                    <a:lnTo>
                      <a:pt x="121" y="83"/>
                    </a:lnTo>
                    <a:lnTo>
                      <a:pt x="122" y="85"/>
                    </a:lnTo>
                    <a:lnTo>
                      <a:pt x="123" y="86"/>
                    </a:lnTo>
                    <a:lnTo>
                      <a:pt x="123" y="87"/>
                    </a:lnTo>
                    <a:lnTo>
                      <a:pt x="124" y="87"/>
                    </a:lnTo>
                    <a:lnTo>
                      <a:pt x="124" y="86"/>
                    </a:lnTo>
                    <a:lnTo>
                      <a:pt x="124" y="85"/>
                    </a:lnTo>
                    <a:lnTo>
                      <a:pt x="123" y="85"/>
                    </a:lnTo>
                    <a:lnTo>
                      <a:pt x="123" y="84"/>
                    </a:lnTo>
                    <a:lnTo>
                      <a:pt x="123" y="83"/>
                    </a:lnTo>
                    <a:lnTo>
                      <a:pt x="123" y="83"/>
                    </a:lnTo>
                    <a:lnTo>
                      <a:pt x="122" y="82"/>
                    </a:lnTo>
                    <a:lnTo>
                      <a:pt x="121" y="82"/>
                    </a:lnTo>
                    <a:lnTo>
                      <a:pt x="121" y="81"/>
                    </a:lnTo>
                    <a:lnTo>
                      <a:pt x="121" y="78"/>
                    </a:lnTo>
                    <a:lnTo>
                      <a:pt x="122" y="77"/>
                    </a:lnTo>
                    <a:lnTo>
                      <a:pt x="123" y="78"/>
                    </a:lnTo>
                    <a:lnTo>
                      <a:pt x="123" y="79"/>
                    </a:lnTo>
                    <a:lnTo>
                      <a:pt x="124" y="80"/>
                    </a:lnTo>
                    <a:lnTo>
                      <a:pt x="126" y="80"/>
                    </a:lnTo>
                    <a:lnTo>
                      <a:pt x="127" y="81"/>
                    </a:lnTo>
                    <a:lnTo>
                      <a:pt x="128" y="80"/>
                    </a:lnTo>
                    <a:lnTo>
                      <a:pt x="129" y="79"/>
                    </a:lnTo>
                    <a:lnTo>
                      <a:pt x="127" y="79"/>
                    </a:lnTo>
                    <a:lnTo>
                      <a:pt x="125" y="78"/>
                    </a:lnTo>
                    <a:lnTo>
                      <a:pt x="124" y="78"/>
                    </a:lnTo>
                    <a:lnTo>
                      <a:pt x="123" y="77"/>
                    </a:lnTo>
                    <a:lnTo>
                      <a:pt x="123" y="76"/>
                    </a:lnTo>
                    <a:lnTo>
                      <a:pt x="121" y="76"/>
                    </a:lnTo>
                    <a:lnTo>
                      <a:pt x="120" y="79"/>
                    </a:lnTo>
                    <a:lnTo>
                      <a:pt x="120" y="79"/>
                    </a:lnTo>
                    <a:lnTo>
                      <a:pt x="118" y="77"/>
                    </a:lnTo>
                    <a:lnTo>
                      <a:pt x="118" y="77"/>
                    </a:lnTo>
                    <a:lnTo>
                      <a:pt x="117" y="75"/>
                    </a:lnTo>
                    <a:lnTo>
                      <a:pt x="119" y="74"/>
                    </a:lnTo>
                    <a:lnTo>
                      <a:pt x="121" y="75"/>
                    </a:lnTo>
                    <a:lnTo>
                      <a:pt x="122" y="74"/>
                    </a:lnTo>
                    <a:lnTo>
                      <a:pt x="121" y="73"/>
                    </a:lnTo>
                    <a:lnTo>
                      <a:pt x="123" y="74"/>
                    </a:lnTo>
                    <a:lnTo>
                      <a:pt x="125" y="74"/>
                    </a:lnTo>
                    <a:lnTo>
                      <a:pt x="124" y="73"/>
                    </a:lnTo>
                    <a:lnTo>
                      <a:pt x="124" y="72"/>
                    </a:lnTo>
                    <a:lnTo>
                      <a:pt x="123" y="72"/>
                    </a:lnTo>
                    <a:lnTo>
                      <a:pt x="122" y="70"/>
                    </a:lnTo>
                    <a:lnTo>
                      <a:pt x="120" y="70"/>
                    </a:lnTo>
                    <a:lnTo>
                      <a:pt x="117" y="71"/>
                    </a:lnTo>
                    <a:lnTo>
                      <a:pt x="115" y="70"/>
                    </a:lnTo>
                    <a:lnTo>
                      <a:pt x="116" y="70"/>
                    </a:lnTo>
                    <a:lnTo>
                      <a:pt x="117" y="69"/>
                    </a:lnTo>
                    <a:lnTo>
                      <a:pt x="119" y="68"/>
                    </a:lnTo>
                    <a:lnTo>
                      <a:pt x="120" y="68"/>
                    </a:lnTo>
                    <a:lnTo>
                      <a:pt x="119" y="67"/>
                    </a:lnTo>
                    <a:lnTo>
                      <a:pt x="119" y="67"/>
                    </a:lnTo>
                    <a:lnTo>
                      <a:pt x="117" y="67"/>
                    </a:lnTo>
                    <a:lnTo>
                      <a:pt x="116" y="67"/>
                    </a:lnTo>
                    <a:lnTo>
                      <a:pt x="114" y="67"/>
                    </a:lnTo>
                    <a:lnTo>
                      <a:pt x="115" y="64"/>
                    </a:lnTo>
                    <a:lnTo>
                      <a:pt x="117" y="64"/>
                    </a:lnTo>
                    <a:lnTo>
                      <a:pt x="119" y="65"/>
                    </a:lnTo>
                    <a:lnTo>
                      <a:pt x="122" y="67"/>
                    </a:lnTo>
                    <a:lnTo>
                      <a:pt x="123" y="68"/>
                    </a:lnTo>
                    <a:lnTo>
                      <a:pt x="125" y="70"/>
                    </a:lnTo>
                    <a:lnTo>
                      <a:pt x="125" y="71"/>
                    </a:lnTo>
                    <a:lnTo>
                      <a:pt x="127" y="73"/>
                    </a:lnTo>
                    <a:lnTo>
                      <a:pt x="129" y="75"/>
                    </a:lnTo>
                    <a:lnTo>
                      <a:pt x="130" y="75"/>
                    </a:lnTo>
                    <a:lnTo>
                      <a:pt x="131" y="75"/>
                    </a:lnTo>
                    <a:lnTo>
                      <a:pt x="130" y="73"/>
                    </a:lnTo>
                    <a:lnTo>
                      <a:pt x="128" y="72"/>
                    </a:lnTo>
                    <a:lnTo>
                      <a:pt x="127" y="71"/>
                    </a:lnTo>
                    <a:lnTo>
                      <a:pt x="127" y="70"/>
                    </a:lnTo>
                    <a:lnTo>
                      <a:pt x="127" y="68"/>
                    </a:lnTo>
                    <a:lnTo>
                      <a:pt x="126" y="66"/>
                    </a:lnTo>
                    <a:lnTo>
                      <a:pt x="124" y="66"/>
                    </a:lnTo>
                    <a:lnTo>
                      <a:pt x="123" y="65"/>
                    </a:lnTo>
                    <a:lnTo>
                      <a:pt x="121" y="65"/>
                    </a:lnTo>
                    <a:lnTo>
                      <a:pt x="119" y="64"/>
                    </a:lnTo>
                    <a:lnTo>
                      <a:pt x="118" y="62"/>
                    </a:lnTo>
                    <a:lnTo>
                      <a:pt x="118" y="62"/>
                    </a:lnTo>
                    <a:lnTo>
                      <a:pt x="118" y="61"/>
                    </a:lnTo>
                    <a:lnTo>
                      <a:pt x="120" y="60"/>
                    </a:lnTo>
                    <a:lnTo>
                      <a:pt x="120" y="60"/>
                    </a:lnTo>
                    <a:lnTo>
                      <a:pt x="122" y="59"/>
                    </a:lnTo>
                    <a:lnTo>
                      <a:pt x="124" y="58"/>
                    </a:lnTo>
                    <a:lnTo>
                      <a:pt x="126" y="58"/>
                    </a:lnTo>
                    <a:lnTo>
                      <a:pt x="129" y="58"/>
                    </a:lnTo>
                    <a:lnTo>
                      <a:pt x="131" y="59"/>
                    </a:lnTo>
                    <a:lnTo>
                      <a:pt x="131" y="62"/>
                    </a:lnTo>
                    <a:lnTo>
                      <a:pt x="132" y="62"/>
                    </a:lnTo>
                    <a:lnTo>
                      <a:pt x="135" y="61"/>
                    </a:lnTo>
                    <a:lnTo>
                      <a:pt x="136" y="60"/>
                    </a:lnTo>
                    <a:lnTo>
                      <a:pt x="136" y="59"/>
                    </a:lnTo>
                    <a:lnTo>
                      <a:pt x="136" y="59"/>
                    </a:lnTo>
                    <a:lnTo>
                      <a:pt x="137" y="59"/>
                    </a:lnTo>
                    <a:lnTo>
                      <a:pt x="138" y="59"/>
                    </a:lnTo>
                    <a:lnTo>
                      <a:pt x="138" y="59"/>
                    </a:lnTo>
                    <a:lnTo>
                      <a:pt x="140" y="62"/>
                    </a:lnTo>
                    <a:lnTo>
                      <a:pt x="141" y="65"/>
                    </a:lnTo>
                    <a:lnTo>
                      <a:pt x="142" y="67"/>
                    </a:lnTo>
                    <a:lnTo>
                      <a:pt x="143" y="69"/>
                    </a:lnTo>
                    <a:lnTo>
                      <a:pt x="143" y="72"/>
                    </a:lnTo>
                    <a:lnTo>
                      <a:pt x="144" y="71"/>
                    </a:lnTo>
                    <a:lnTo>
                      <a:pt x="144" y="71"/>
                    </a:lnTo>
                    <a:lnTo>
                      <a:pt x="144" y="71"/>
                    </a:lnTo>
                    <a:lnTo>
                      <a:pt x="143" y="69"/>
                    </a:lnTo>
                    <a:lnTo>
                      <a:pt x="144" y="67"/>
                    </a:lnTo>
                    <a:lnTo>
                      <a:pt x="145" y="68"/>
                    </a:lnTo>
                    <a:lnTo>
                      <a:pt x="144" y="65"/>
                    </a:lnTo>
                    <a:lnTo>
                      <a:pt x="142" y="63"/>
                    </a:lnTo>
                    <a:lnTo>
                      <a:pt x="141" y="60"/>
                    </a:lnTo>
                    <a:lnTo>
                      <a:pt x="140" y="60"/>
                    </a:lnTo>
                    <a:lnTo>
                      <a:pt x="141" y="59"/>
                    </a:lnTo>
                    <a:lnTo>
                      <a:pt x="141" y="58"/>
                    </a:lnTo>
                    <a:lnTo>
                      <a:pt x="142" y="57"/>
                    </a:lnTo>
                    <a:lnTo>
                      <a:pt x="143" y="57"/>
                    </a:lnTo>
                    <a:lnTo>
                      <a:pt x="143" y="57"/>
                    </a:lnTo>
                    <a:lnTo>
                      <a:pt x="144" y="58"/>
                    </a:lnTo>
                    <a:lnTo>
                      <a:pt x="145" y="59"/>
                    </a:lnTo>
                    <a:lnTo>
                      <a:pt x="146" y="60"/>
                    </a:lnTo>
                    <a:lnTo>
                      <a:pt x="149" y="60"/>
                    </a:lnTo>
                    <a:lnTo>
                      <a:pt x="149" y="59"/>
                    </a:lnTo>
                    <a:lnTo>
                      <a:pt x="147" y="59"/>
                    </a:lnTo>
                    <a:lnTo>
                      <a:pt x="145" y="57"/>
                    </a:lnTo>
                    <a:lnTo>
                      <a:pt x="145" y="57"/>
                    </a:lnTo>
                    <a:lnTo>
                      <a:pt x="144" y="56"/>
                    </a:lnTo>
                    <a:lnTo>
                      <a:pt x="145" y="55"/>
                    </a:lnTo>
                    <a:lnTo>
                      <a:pt x="145" y="55"/>
                    </a:lnTo>
                    <a:lnTo>
                      <a:pt x="148" y="55"/>
                    </a:lnTo>
                    <a:lnTo>
                      <a:pt x="150" y="55"/>
                    </a:lnTo>
                    <a:lnTo>
                      <a:pt x="151" y="56"/>
                    </a:lnTo>
                    <a:lnTo>
                      <a:pt x="152" y="56"/>
                    </a:lnTo>
                    <a:lnTo>
                      <a:pt x="153" y="57"/>
                    </a:lnTo>
                    <a:lnTo>
                      <a:pt x="154" y="57"/>
                    </a:lnTo>
                    <a:lnTo>
                      <a:pt x="153" y="56"/>
                    </a:lnTo>
                    <a:lnTo>
                      <a:pt x="152" y="55"/>
                    </a:lnTo>
                    <a:lnTo>
                      <a:pt x="151" y="55"/>
                    </a:lnTo>
                    <a:lnTo>
                      <a:pt x="151" y="54"/>
                    </a:lnTo>
                    <a:lnTo>
                      <a:pt x="148" y="53"/>
                    </a:lnTo>
                    <a:lnTo>
                      <a:pt x="146" y="54"/>
                    </a:lnTo>
                    <a:lnTo>
                      <a:pt x="146" y="52"/>
                    </a:lnTo>
                    <a:lnTo>
                      <a:pt x="147" y="51"/>
                    </a:lnTo>
                    <a:lnTo>
                      <a:pt x="148" y="49"/>
                    </a:lnTo>
                    <a:lnTo>
                      <a:pt x="146" y="49"/>
                    </a:lnTo>
                    <a:lnTo>
                      <a:pt x="145" y="50"/>
                    </a:lnTo>
                    <a:lnTo>
                      <a:pt x="145" y="50"/>
                    </a:lnTo>
                    <a:lnTo>
                      <a:pt x="143" y="52"/>
                    </a:lnTo>
                    <a:lnTo>
                      <a:pt x="142" y="53"/>
                    </a:lnTo>
                    <a:lnTo>
                      <a:pt x="141" y="54"/>
                    </a:lnTo>
                    <a:lnTo>
                      <a:pt x="139" y="55"/>
                    </a:lnTo>
                    <a:lnTo>
                      <a:pt x="135" y="55"/>
                    </a:lnTo>
                    <a:lnTo>
                      <a:pt x="137" y="52"/>
                    </a:lnTo>
                    <a:lnTo>
                      <a:pt x="137" y="52"/>
                    </a:lnTo>
                    <a:lnTo>
                      <a:pt x="136" y="51"/>
                    </a:lnTo>
                    <a:lnTo>
                      <a:pt x="134" y="51"/>
                    </a:lnTo>
                    <a:lnTo>
                      <a:pt x="133" y="52"/>
                    </a:lnTo>
                    <a:lnTo>
                      <a:pt x="131" y="54"/>
                    </a:lnTo>
                    <a:lnTo>
                      <a:pt x="126" y="55"/>
                    </a:lnTo>
                    <a:lnTo>
                      <a:pt x="124" y="56"/>
                    </a:lnTo>
                    <a:lnTo>
                      <a:pt x="124" y="56"/>
                    </a:lnTo>
                    <a:lnTo>
                      <a:pt x="124" y="52"/>
                    </a:lnTo>
                    <a:lnTo>
                      <a:pt x="125" y="52"/>
                    </a:lnTo>
                    <a:lnTo>
                      <a:pt x="127" y="52"/>
                    </a:lnTo>
                    <a:lnTo>
                      <a:pt x="128" y="52"/>
                    </a:lnTo>
                    <a:lnTo>
                      <a:pt x="130" y="50"/>
                    </a:lnTo>
                    <a:lnTo>
                      <a:pt x="131" y="48"/>
                    </a:lnTo>
                    <a:lnTo>
                      <a:pt x="139" y="48"/>
                    </a:lnTo>
                    <a:lnTo>
                      <a:pt x="139" y="48"/>
                    </a:lnTo>
                    <a:lnTo>
                      <a:pt x="142" y="48"/>
                    </a:lnTo>
                    <a:lnTo>
                      <a:pt x="145" y="47"/>
                    </a:lnTo>
                    <a:lnTo>
                      <a:pt x="145" y="47"/>
                    </a:lnTo>
                    <a:lnTo>
                      <a:pt x="147" y="45"/>
                    </a:lnTo>
                    <a:lnTo>
                      <a:pt x="148" y="45"/>
                    </a:lnTo>
                    <a:lnTo>
                      <a:pt x="149" y="45"/>
                    </a:lnTo>
                    <a:lnTo>
                      <a:pt x="150" y="45"/>
                    </a:lnTo>
                    <a:lnTo>
                      <a:pt x="153" y="45"/>
                    </a:lnTo>
                    <a:lnTo>
                      <a:pt x="158" y="44"/>
                    </a:lnTo>
                    <a:lnTo>
                      <a:pt x="160" y="47"/>
                    </a:lnTo>
                    <a:lnTo>
                      <a:pt x="161" y="48"/>
                    </a:lnTo>
                    <a:close/>
                    <a:moveTo>
                      <a:pt x="104" y="23"/>
                    </a:moveTo>
                    <a:lnTo>
                      <a:pt x="105" y="24"/>
                    </a:lnTo>
                    <a:lnTo>
                      <a:pt x="105" y="23"/>
                    </a:lnTo>
                    <a:lnTo>
                      <a:pt x="107" y="23"/>
                    </a:lnTo>
                    <a:lnTo>
                      <a:pt x="108" y="23"/>
                    </a:lnTo>
                    <a:lnTo>
                      <a:pt x="109" y="27"/>
                    </a:lnTo>
                    <a:lnTo>
                      <a:pt x="107" y="35"/>
                    </a:lnTo>
                    <a:lnTo>
                      <a:pt x="106" y="36"/>
                    </a:lnTo>
                    <a:lnTo>
                      <a:pt x="105" y="37"/>
                    </a:lnTo>
                    <a:lnTo>
                      <a:pt x="106" y="37"/>
                    </a:lnTo>
                    <a:lnTo>
                      <a:pt x="107" y="36"/>
                    </a:lnTo>
                    <a:lnTo>
                      <a:pt x="108" y="35"/>
                    </a:lnTo>
                    <a:lnTo>
                      <a:pt x="109" y="35"/>
                    </a:lnTo>
                    <a:lnTo>
                      <a:pt x="109" y="35"/>
                    </a:lnTo>
                    <a:lnTo>
                      <a:pt x="109" y="34"/>
                    </a:lnTo>
                    <a:lnTo>
                      <a:pt x="110" y="34"/>
                    </a:lnTo>
                    <a:lnTo>
                      <a:pt x="110" y="37"/>
                    </a:lnTo>
                    <a:lnTo>
                      <a:pt x="108" y="38"/>
                    </a:lnTo>
                    <a:lnTo>
                      <a:pt x="108" y="39"/>
                    </a:lnTo>
                    <a:lnTo>
                      <a:pt x="106" y="39"/>
                    </a:lnTo>
                    <a:lnTo>
                      <a:pt x="105" y="39"/>
                    </a:lnTo>
                    <a:lnTo>
                      <a:pt x="106" y="42"/>
                    </a:lnTo>
                    <a:lnTo>
                      <a:pt x="105" y="42"/>
                    </a:lnTo>
                    <a:lnTo>
                      <a:pt x="105" y="43"/>
                    </a:lnTo>
                    <a:lnTo>
                      <a:pt x="105" y="43"/>
                    </a:lnTo>
                    <a:lnTo>
                      <a:pt x="105" y="43"/>
                    </a:lnTo>
                    <a:lnTo>
                      <a:pt x="102" y="44"/>
                    </a:lnTo>
                    <a:lnTo>
                      <a:pt x="102" y="45"/>
                    </a:lnTo>
                    <a:lnTo>
                      <a:pt x="102" y="45"/>
                    </a:lnTo>
                    <a:lnTo>
                      <a:pt x="103" y="47"/>
                    </a:lnTo>
                    <a:lnTo>
                      <a:pt x="103" y="47"/>
                    </a:lnTo>
                    <a:lnTo>
                      <a:pt x="101" y="49"/>
                    </a:lnTo>
                    <a:lnTo>
                      <a:pt x="102" y="50"/>
                    </a:lnTo>
                    <a:lnTo>
                      <a:pt x="102" y="51"/>
                    </a:lnTo>
                    <a:lnTo>
                      <a:pt x="102" y="52"/>
                    </a:lnTo>
                    <a:lnTo>
                      <a:pt x="103" y="53"/>
                    </a:lnTo>
                    <a:lnTo>
                      <a:pt x="103" y="54"/>
                    </a:lnTo>
                    <a:lnTo>
                      <a:pt x="102" y="56"/>
                    </a:lnTo>
                    <a:lnTo>
                      <a:pt x="102" y="57"/>
                    </a:lnTo>
                    <a:lnTo>
                      <a:pt x="104" y="54"/>
                    </a:lnTo>
                    <a:lnTo>
                      <a:pt x="104" y="54"/>
                    </a:lnTo>
                    <a:lnTo>
                      <a:pt x="105" y="52"/>
                    </a:lnTo>
                    <a:lnTo>
                      <a:pt x="106" y="51"/>
                    </a:lnTo>
                    <a:lnTo>
                      <a:pt x="106" y="51"/>
                    </a:lnTo>
                    <a:lnTo>
                      <a:pt x="108" y="51"/>
                    </a:lnTo>
                    <a:lnTo>
                      <a:pt x="109" y="48"/>
                    </a:lnTo>
                    <a:lnTo>
                      <a:pt x="110" y="45"/>
                    </a:lnTo>
                    <a:lnTo>
                      <a:pt x="111" y="48"/>
                    </a:lnTo>
                    <a:lnTo>
                      <a:pt x="111" y="50"/>
                    </a:lnTo>
                    <a:lnTo>
                      <a:pt x="112" y="51"/>
                    </a:lnTo>
                    <a:lnTo>
                      <a:pt x="113" y="50"/>
                    </a:lnTo>
                    <a:lnTo>
                      <a:pt x="114" y="51"/>
                    </a:lnTo>
                    <a:lnTo>
                      <a:pt x="113" y="51"/>
                    </a:lnTo>
                    <a:lnTo>
                      <a:pt x="113" y="52"/>
                    </a:lnTo>
                    <a:lnTo>
                      <a:pt x="113" y="55"/>
                    </a:lnTo>
                    <a:lnTo>
                      <a:pt x="111" y="56"/>
                    </a:lnTo>
                    <a:lnTo>
                      <a:pt x="111" y="58"/>
                    </a:lnTo>
                    <a:lnTo>
                      <a:pt x="111" y="58"/>
                    </a:lnTo>
                    <a:lnTo>
                      <a:pt x="111" y="59"/>
                    </a:lnTo>
                    <a:lnTo>
                      <a:pt x="108" y="60"/>
                    </a:lnTo>
                    <a:lnTo>
                      <a:pt x="108" y="57"/>
                    </a:lnTo>
                    <a:lnTo>
                      <a:pt x="108" y="54"/>
                    </a:lnTo>
                    <a:lnTo>
                      <a:pt x="107" y="54"/>
                    </a:lnTo>
                    <a:lnTo>
                      <a:pt x="106" y="54"/>
                    </a:lnTo>
                    <a:lnTo>
                      <a:pt x="106" y="57"/>
                    </a:lnTo>
                    <a:lnTo>
                      <a:pt x="106" y="58"/>
                    </a:lnTo>
                    <a:lnTo>
                      <a:pt x="105" y="59"/>
                    </a:lnTo>
                    <a:lnTo>
                      <a:pt x="105" y="62"/>
                    </a:lnTo>
                    <a:lnTo>
                      <a:pt x="102" y="64"/>
                    </a:lnTo>
                    <a:lnTo>
                      <a:pt x="101" y="65"/>
                    </a:lnTo>
                    <a:lnTo>
                      <a:pt x="101" y="65"/>
                    </a:lnTo>
                    <a:lnTo>
                      <a:pt x="100" y="64"/>
                    </a:lnTo>
                    <a:lnTo>
                      <a:pt x="99" y="64"/>
                    </a:lnTo>
                    <a:lnTo>
                      <a:pt x="97" y="63"/>
                    </a:lnTo>
                    <a:lnTo>
                      <a:pt x="95" y="62"/>
                    </a:lnTo>
                    <a:lnTo>
                      <a:pt x="97" y="59"/>
                    </a:lnTo>
                    <a:lnTo>
                      <a:pt x="100" y="55"/>
                    </a:lnTo>
                    <a:lnTo>
                      <a:pt x="101" y="53"/>
                    </a:lnTo>
                    <a:lnTo>
                      <a:pt x="101" y="53"/>
                    </a:lnTo>
                    <a:lnTo>
                      <a:pt x="100" y="53"/>
                    </a:lnTo>
                    <a:lnTo>
                      <a:pt x="99" y="53"/>
                    </a:lnTo>
                    <a:lnTo>
                      <a:pt x="99" y="54"/>
                    </a:lnTo>
                    <a:lnTo>
                      <a:pt x="97" y="56"/>
                    </a:lnTo>
                    <a:lnTo>
                      <a:pt x="97" y="56"/>
                    </a:lnTo>
                    <a:lnTo>
                      <a:pt x="97" y="56"/>
                    </a:lnTo>
                    <a:lnTo>
                      <a:pt x="94" y="60"/>
                    </a:lnTo>
                    <a:lnTo>
                      <a:pt x="92" y="63"/>
                    </a:lnTo>
                    <a:lnTo>
                      <a:pt x="90" y="65"/>
                    </a:lnTo>
                    <a:lnTo>
                      <a:pt x="87" y="65"/>
                    </a:lnTo>
                    <a:lnTo>
                      <a:pt x="87" y="64"/>
                    </a:lnTo>
                    <a:lnTo>
                      <a:pt x="88" y="63"/>
                    </a:lnTo>
                    <a:lnTo>
                      <a:pt x="93" y="56"/>
                    </a:lnTo>
                    <a:lnTo>
                      <a:pt x="93" y="55"/>
                    </a:lnTo>
                    <a:lnTo>
                      <a:pt x="91" y="53"/>
                    </a:lnTo>
                    <a:lnTo>
                      <a:pt x="92" y="52"/>
                    </a:lnTo>
                    <a:lnTo>
                      <a:pt x="95" y="53"/>
                    </a:lnTo>
                    <a:lnTo>
                      <a:pt x="95" y="53"/>
                    </a:lnTo>
                    <a:lnTo>
                      <a:pt x="95" y="52"/>
                    </a:lnTo>
                    <a:lnTo>
                      <a:pt x="95" y="52"/>
                    </a:lnTo>
                    <a:lnTo>
                      <a:pt x="92" y="51"/>
                    </a:lnTo>
                    <a:lnTo>
                      <a:pt x="92" y="49"/>
                    </a:lnTo>
                    <a:lnTo>
                      <a:pt x="94" y="48"/>
                    </a:lnTo>
                    <a:lnTo>
                      <a:pt x="97" y="45"/>
                    </a:lnTo>
                    <a:lnTo>
                      <a:pt x="99" y="46"/>
                    </a:lnTo>
                    <a:lnTo>
                      <a:pt x="100" y="46"/>
                    </a:lnTo>
                    <a:lnTo>
                      <a:pt x="100" y="46"/>
                    </a:lnTo>
                    <a:lnTo>
                      <a:pt x="101" y="46"/>
                    </a:lnTo>
                    <a:lnTo>
                      <a:pt x="101" y="45"/>
                    </a:lnTo>
                    <a:lnTo>
                      <a:pt x="100" y="44"/>
                    </a:lnTo>
                    <a:lnTo>
                      <a:pt x="98" y="43"/>
                    </a:lnTo>
                    <a:lnTo>
                      <a:pt x="98" y="41"/>
                    </a:lnTo>
                    <a:lnTo>
                      <a:pt x="98" y="40"/>
                    </a:lnTo>
                    <a:lnTo>
                      <a:pt x="98" y="39"/>
                    </a:lnTo>
                    <a:lnTo>
                      <a:pt x="98" y="39"/>
                    </a:lnTo>
                    <a:lnTo>
                      <a:pt x="99" y="39"/>
                    </a:lnTo>
                    <a:lnTo>
                      <a:pt x="101" y="39"/>
                    </a:lnTo>
                    <a:lnTo>
                      <a:pt x="102" y="40"/>
                    </a:lnTo>
                    <a:lnTo>
                      <a:pt x="102" y="41"/>
                    </a:lnTo>
                    <a:lnTo>
                      <a:pt x="102" y="41"/>
                    </a:lnTo>
                    <a:lnTo>
                      <a:pt x="103" y="40"/>
                    </a:lnTo>
                    <a:lnTo>
                      <a:pt x="102" y="37"/>
                    </a:lnTo>
                    <a:lnTo>
                      <a:pt x="99" y="37"/>
                    </a:lnTo>
                    <a:lnTo>
                      <a:pt x="98" y="37"/>
                    </a:lnTo>
                    <a:lnTo>
                      <a:pt x="97" y="36"/>
                    </a:lnTo>
                    <a:lnTo>
                      <a:pt x="98" y="33"/>
                    </a:lnTo>
                    <a:lnTo>
                      <a:pt x="99" y="33"/>
                    </a:lnTo>
                    <a:lnTo>
                      <a:pt x="100" y="33"/>
                    </a:lnTo>
                    <a:lnTo>
                      <a:pt x="100" y="32"/>
                    </a:lnTo>
                    <a:lnTo>
                      <a:pt x="101" y="32"/>
                    </a:lnTo>
                    <a:lnTo>
                      <a:pt x="101" y="31"/>
                    </a:lnTo>
                    <a:lnTo>
                      <a:pt x="100" y="30"/>
                    </a:lnTo>
                    <a:lnTo>
                      <a:pt x="101" y="27"/>
                    </a:lnTo>
                    <a:lnTo>
                      <a:pt x="102" y="25"/>
                    </a:lnTo>
                    <a:lnTo>
                      <a:pt x="102" y="24"/>
                    </a:lnTo>
                    <a:lnTo>
                      <a:pt x="102" y="23"/>
                    </a:lnTo>
                    <a:lnTo>
                      <a:pt x="104" y="23"/>
                    </a:lnTo>
                    <a:close/>
                    <a:moveTo>
                      <a:pt x="93" y="32"/>
                    </a:moveTo>
                    <a:lnTo>
                      <a:pt x="93" y="32"/>
                    </a:lnTo>
                    <a:lnTo>
                      <a:pt x="94" y="30"/>
                    </a:lnTo>
                    <a:lnTo>
                      <a:pt x="95" y="29"/>
                    </a:lnTo>
                    <a:lnTo>
                      <a:pt x="96" y="30"/>
                    </a:lnTo>
                    <a:lnTo>
                      <a:pt x="96" y="33"/>
                    </a:lnTo>
                    <a:lnTo>
                      <a:pt x="94" y="34"/>
                    </a:lnTo>
                    <a:lnTo>
                      <a:pt x="93" y="36"/>
                    </a:lnTo>
                    <a:lnTo>
                      <a:pt x="93" y="36"/>
                    </a:lnTo>
                    <a:lnTo>
                      <a:pt x="94" y="36"/>
                    </a:lnTo>
                    <a:lnTo>
                      <a:pt x="96" y="38"/>
                    </a:lnTo>
                    <a:lnTo>
                      <a:pt x="97" y="40"/>
                    </a:lnTo>
                    <a:lnTo>
                      <a:pt x="97" y="40"/>
                    </a:lnTo>
                    <a:lnTo>
                      <a:pt x="96" y="41"/>
                    </a:lnTo>
                    <a:lnTo>
                      <a:pt x="96" y="42"/>
                    </a:lnTo>
                    <a:lnTo>
                      <a:pt x="91" y="45"/>
                    </a:lnTo>
                    <a:lnTo>
                      <a:pt x="89" y="47"/>
                    </a:lnTo>
                    <a:lnTo>
                      <a:pt x="87" y="48"/>
                    </a:lnTo>
                    <a:lnTo>
                      <a:pt x="86" y="48"/>
                    </a:lnTo>
                    <a:lnTo>
                      <a:pt x="83" y="48"/>
                    </a:lnTo>
                    <a:lnTo>
                      <a:pt x="81" y="44"/>
                    </a:lnTo>
                    <a:lnTo>
                      <a:pt x="84" y="43"/>
                    </a:lnTo>
                    <a:lnTo>
                      <a:pt x="88" y="42"/>
                    </a:lnTo>
                    <a:lnTo>
                      <a:pt x="88" y="42"/>
                    </a:lnTo>
                    <a:lnTo>
                      <a:pt x="90" y="39"/>
                    </a:lnTo>
                    <a:lnTo>
                      <a:pt x="89" y="37"/>
                    </a:lnTo>
                    <a:lnTo>
                      <a:pt x="87" y="40"/>
                    </a:lnTo>
                    <a:lnTo>
                      <a:pt x="85" y="40"/>
                    </a:lnTo>
                    <a:lnTo>
                      <a:pt x="82" y="42"/>
                    </a:lnTo>
                    <a:lnTo>
                      <a:pt x="82" y="43"/>
                    </a:lnTo>
                    <a:lnTo>
                      <a:pt x="79" y="43"/>
                    </a:lnTo>
                    <a:lnTo>
                      <a:pt x="78" y="43"/>
                    </a:lnTo>
                    <a:lnTo>
                      <a:pt x="78" y="45"/>
                    </a:lnTo>
                    <a:lnTo>
                      <a:pt x="76" y="46"/>
                    </a:lnTo>
                    <a:lnTo>
                      <a:pt x="74" y="46"/>
                    </a:lnTo>
                    <a:lnTo>
                      <a:pt x="72" y="41"/>
                    </a:lnTo>
                    <a:lnTo>
                      <a:pt x="76" y="38"/>
                    </a:lnTo>
                    <a:lnTo>
                      <a:pt x="73" y="36"/>
                    </a:lnTo>
                    <a:lnTo>
                      <a:pt x="76" y="34"/>
                    </a:lnTo>
                    <a:lnTo>
                      <a:pt x="77" y="35"/>
                    </a:lnTo>
                    <a:lnTo>
                      <a:pt x="78" y="32"/>
                    </a:lnTo>
                    <a:lnTo>
                      <a:pt x="79" y="32"/>
                    </a:lnTo>
                    <a:lnTo>
                      <a:pt x="79" y="36"/>
                    </a:lnTo>
                    <a:lnTo>
                      <a:pt x="80" y="35"/>
                    </a:lnTo>
                    <a:lnTo>
                      <a:pt x="83" y="35"/>
                    </a:lnTo>
                    <a:lnTo>
                      <a:pt x="84" y="35"/>
                    </a:lnTo>
                    <a:lnTo>
                      <a:pt x="85" y="35"/>
                    </a:lnTo>
                    <a:lnTo>
                      <a:pt x="85" y="34"/>
                    </a:lnTo>
                    <a:lnTo>
                      <a:pt x="84" y="33"/>
                    </a:lnTo>
                    <a:lnTo>
                      <a:pt x="83" y="32"/>
                    </a:lnTo>
                    <a:lnTo>
                      <a:pt x="86" y="30"/>
                    </a:lnTo>
                    <a:lnTo>
                      <a:pt x="87" y="34"/>
                    </a:lnTo>
                    <a:lnTo>
                      <a:pt x="88" y="34"/>
                    </a:lnTo>
                    <a:lnTo>
                      <a:pt x="88" y="31"/>
                    </a:lnTo>
                    <a:lnTo>
                      <a:pt x="89" y="30"/>
                    </a:lnTo>
                    <a:lnTo>
                      <a:pt x="88" y="28"/>
                    </a:lnTo>
                    <a:lnTo>
                      <a:pt x="88" y="28"/>
                    </a:lnTo>
                    <a:lnTo>
                      <a:pt x="88" y="27"/>
                    </a:lnTo>
                    <a:lnTo>
                      <a:pt x="87" y="23"/>
                    </a:lnTo>
                    <a:lnTo>
                      <a:pt x="87" y="21"/>
                    </a:lnTo>
                    <a:lnTo>
                      <a:pt x="89" y="21"/>
                    </a:lnTo>
                    <a:lnTo>
                      <a:pt x="90" y="20"/>
                    </a:lnTo>
                    <a:lnTo>
                      <a:pt x="90" y="21"/>
                    </a:lnTo>
                    <a:lnTo>
                      <a:pt x="90" y="23"/>
                    </a:lnTo>
                    <a:lnTo>
                      <a:pt x="91" y="26"/>
                    </a:lnTo>
                    <a:lnTo>
                      <a:pt x="94" y="27"/>
                    </a:lnTo>
                    <a:lnTo>
                      <a:pt x="93" y="31"/>
                    </a:lnTo>
                    <a:lnTo>
                      <a:pt x="93" y="32"/>
                    </a:lnTo>
                    <a:close/>
                    <a:moveTo>
                      <a:pt x="100" y="26"/>
                    </a:moveTo>
                    <a:lnTo>
                      <a:pt x="98" y="29"/>
                    </a:lnTo>
                    <a:lnTo>
                      <a:pt x="97" y="28"/>
                    </a:lnTo>
                    <a:lnTo>
                      <a:pt x="97" y="27"/>
                    </a:lnTo>
                    <a:lnTo>
                      <a:pt x="97" y="26"/>
                    </a:lnTo>
                    <a:lnTo>
                      <a:pt x="97" y="26"/>
                    </a:lnTo>
                    <a:lnTo>
                      <a:pt x="97" y="23"/>
                    </a:lnTo>
                    <a:lnTo>
                      <a:pt x="97" y="22"/>
                    </a:lnTo>
                    <a:lnTo>
                      <a:pt x="98" y="19"/>
                    </a:lnTo>
                    <a:lnTo>
                      <a:pt x="99" y="18"/>
                    </a:lnTo>
                    <a:lnTo>
                      <a:pt x="99" y="17"/>
                    </a:lnTo>
                    <a:lnTo>
                      <a:pt x="99" y="16"/>
                    </a:lnTo>
                    <a:lnTo>
                      <a:pt x="100" y="14"/>
                    </a:lnTo>
                    <a:lnTo>
                      <a:pt x="100" y="13"/>
                    </a:lnTo>
                    <a:lnTo>
                      <a:pt x="101" y="13"/>
                    </a:lnTo>
                    <a:lnTo>
                      <a:pt x="102" y="12"/>
                    </a:lnTo>
                    <a:lnTo>
                      <a:pt x="104" y="11"/>
                    </a:lnTo>
                    <a:lnTo>
                      <a:pt x="105" y="10"/>
                    </a:lnTo>
                    <a:lnTo>
                      <a:pt x="107" y="7"/>
                    </a:lnTo>
                    <a:lnTo>
                      <a:pt x="106" y="5"/>
                    </a:lnTo>
                    <a:lnTo>
                      <a:pt x="107" y="3"/>
                    </a:lnTo>
                    <a:lnTo>
                      <a:pt x="113" y="0"/>
                    </a:lnTo>
                    <a:lnTo>
                      <a:pt x="113" y="0"/>
                    </a:lnTo>
                    <a:lnTo>
                      <a:pt x="114" y="2"/>
                    </a:lnTo>
                    <a:lnTo>
                      <a:pt x="114" y="3"/>
                    </a:lnTo>
                    <a:lnTo>
                      <a:pt x="113" y="4"/>
                    </a:lnTo>
                    <a:lnTo>
                      <a:pt x="112" y="8"/>
                    </a:lnTo>
                    <a:lnTo>
                      <a:pt x="112" y="10"/>
                    </a:lnTo>
                    <a:lnTo>
                      <a:pt x="108" y="15"/>
                    </a:lnTo>
                    <a:lnTo>
                      <a:pt x="107" y="19"/>
                    </a:lnTo>
                    <a:lnTo>
                      <a:pt x="103" y="22"/>
                    </a:lnTo>
                    <a:lnTo>
                      <a:pt x="102" y="22"/>
                    </a:lnTo>
                    <a:lnTo>
                      <a:pt x="101" y="22"/>
                    </a:lnTo>
                    <a:lnTo>
                      <a:pt x="100" y="2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3" name="Freeform 15">
                <a:extLst>
                  <a:ext uri="{FF2B5EF4-FFF2-40B4-BE49-F238E27FC236}">
                    <a16:creationId xmlns:a16="http://schemas.microsoft.com/office/drawing/2014/main" id="{512E7675-66CB-FA8D-D676-F03D581A3EDB}"/>
                  </a:ext>
                </a:extLst>
              </p:cNvPr>
              <p:cNvSpPr>
                <a:spLocks noEditPoints="1"/>
              </p:cNvSpPr>
              <p:nvPr/>
            </p:nvSpPr>
            <p:spPr bwMode="auto">
              <a:xfrm>
                <a:off x="44" y="513"/>
                <a:ext cx="123" cy="94"/>
              </a:xfrm>
              <a:custGeom>
                <a:avLst/>
                <a:gdLst>
                  <a:gd name="T0" fmla="*/ 8 w 123"/>
                  <a:gd name="T1" fmla="*/ 71 h 94"/>
                  <a:gd name="T2" fmla="*/ 13 w 123"/>
                  <a:gd name="T3" fmla="*/ 64 h 94"/>
                  <a:gd name="T4" fmla="*/ 20 w 123"/>
                  <a:gd name="T5" fmla="*/ 60 h 94"/>
                  <a:gd name="T6" fmla="*/ 23 w 123"/>
                  <a:gd name="T7" fmla="*/ 60 h 94"/>
                  <a:gd name="T8" fmla="*/ 27 w 123"/>
                  <a:gd name="T9" fmla="*/ 50 h 94"/>
                  <a:gd name="T10" fmla="*/ 30 w 123"/>
                  <a:gd name="T11" fmla="*/ 43 h 94"/>
                  <a:gd name="T12" fmla="*/ 44 w 123"/>
                  <a:gd name="T13" fmla="*/ 42 h 94"/>
                  <a:gd name="T14" fmla="*/ 52 w 123"/>
                  <a:gd name="T15" fmla="*/ 40 h 94"/>
                  <a:gd name="T16" fmla="*/ 78 w 123"/>
                  <a:gd name="T17" fmla="*/ 26 h 94"/>
                  <a:gd name="T18" fmla="*/ 66 w 123"/>
                  <a:gd name="T19" fmla="*/ 28 h 94"/>
                  <a:gd name="T20" fmla="*/ 78 w 123"/>
                  <a:gd name="T21" fmla="*/ 22 h 94"/>
                  <a:gd name="T22" fmla="*/ 116 w 123"/>
                  <a:gd name="T23" fmla="*/ 61 h 94"/>
                  <a:gd name="T24" fmla="*/ 100 w 123"/>
                  <a:gd name="T25" fmla="*/ 73 h 94"/>
                  <a:gd name="T26" fmla="*/ 68 w 123"/>
                  <a:gd name="T27" fmla="*/ 84 h 94"/>
                  <a:gd name="T28" fmla="*/ 49 w 123"/>
                  <a:gd name="T29" fmla="*/ 92 h 94"/>
                  <a:gd name="T30" fmla="*/ 26 w 123"/>
                  <a:gd name="T31" fmla="*/ 91 h 94"/>
                  <a:gd name="T32" fmla="*/ 16 w 123"/>
                  <a:gd name="T33" fmla="*/ 88 h 94"/>
                  <a:gd name="T34" fmla="*/ 3 w 123"/>
                  <a:gd name="T35" fmla="*/ 81 h 94"/>
                  <a:gd name="T36" fmla="*/ 8 w 123"/>
                  <a:gd name="T37" fmla="*/ 79 h 94"/>
                  <a:gd name="T38" fmla="*/ 12 w 123"/>
                  <a:gd name="T39" fmla="*/ 85 h 94"/>
                  <a:gd name="T40" fmla="*/ 27 w 123"/>
                  <a:gd name="T41" fmla="*/ 84 h 94"/>
                  <a:gd name="T42" fmla="*/ 18 w 123"/>
                  <a:gd name="T43" fmla="*/ 73 h 94"/>
                  <a:gd name="T44" fmla="*/ 31 w 123"/>
                  <a:gd name="T45" fmla="*/ 65 h 94"/>
                  <a:gd name="T46" fmla="*/ 37 w 123"/>
                  <a:gd name="T47" fmla="*/ 81 h 94"/>
                  <a:gd name="T48" fmla="*/ 37 w 123"/>
                  <a:gd name="T49" fmla="*/ 64 h 94"/>
                  <a:gd name="T50" fmla="*/ 47 w 123"/>
                  <a:gd name="T51" fmla="*/ 64 h 94"/>
                  <a:gd name="T52" fmla="*/ 46 w 123"/>
                  <a:gd name="T53" fmla="*/ 85 h 94"/>
                  <a:gd name="T54" fmla="*/ 54 w 123"/>
                  <a:gd name="T55" fmla="*/ 83 h 94"/>
                  <a:gd name="T56" fmla="*/ 54 w 123"/>
                  <a:gd name="T57" fmla="*/ 75 h 94"/>
                  <a:gd name="T58" fmla="*/ 57 w 123"/>
                  <a:gd name="T59" fmla="*/ 73 h 94"/>
                  <a:gd name="T60" fmla="*/ 48 w 123"/>
                  <a:gd name="T61" fmla="*/ 62 h 94"/>
                  <a:gd name="T62" fmla="*/ 28 w 123"/>
                  <a:gd name="T63" fmla="*/ 59 h 94"/>
                  <a:gd name="T64" fmla="*/ 41 w 123"/>
                  <a:gd name="T65" fmla="*/ 57 h 94"/>
                  <a:gd name="T66" fmla="*/ 33 w 123"/>
                  <a:gd name="T67" fmla="*/ 49 h 94"/>
                  <a:gd name="T68" fmla="*/ 41 w 123"/>
                  <a:gd name="T69" fmla="*/ 49 h 94"/>
                  <a:gd name="T70" fmla="*/ 55 w 123"/>
                  <a:gd name="T71" fmla="*/ 49 h 94"/>
                  <a:gd name="T72" fmla="*/ 61 w 123"/>
                  <a:gd name="T73" fmla="*/ 53 h 94"/>
                  <a:gd name="T74" fmla="*/ 72 w 123"/>
                  <a:gd name="T75" fmla="*/ 58 h 94"/>
                  <a:gd name="T76" fmla="*/ 65 w 123"/>
                  <a:gd name="T77" fmla="*/ 54 h 94"/>
                  <a:gd name="T78" fmla="*/ 75 w 123"/>
                  <a:gd name="T79" fmla="*/ 48 h 94"/>
                  <a:gd name="T80" fmla="*/ 84 w 123"/>
                  <a:gd name="T81" fmla="*/ 47 h 94"/>
                  <a:gd name="T82" fmla="*/ 65 w 123"/>
                  <a:gd name="T83" fmla="*/ 48 h 94"/>
                  <a:gd name="T84" fmla="*/ 60 w 123"/>
                  <a:gd name="T85" fmla="*/ 44 h 94"/>
                  <a:gd name="T86" fmla="*/ 60 w 123"/>
                  <a:gd name="T87" fmla="*/ 37 h 94"/>
                  <a:gd name="T88" fmla="*/ 65 w 123"/>
                  <a:gd name="T89" fmla="*/ 30 h 94"/>
                  <a:gd name="T90" fmla="*/ 76 w 123"/>
                  <a:gd name="T91" fmla="*/ 34 h 94"/>
                  <a:gd name="T92" fmla="*/ 87 w 123"/>
                  <a:gd name="T93" fmla="*/ 41 h 94"/>
                  <a:gd name="T94" fmla="*/ 96 w 123"/>
                  <a:gd name="T95" fmla="*/ 47 h 94"/>
                  <a:gd name="T96" fmla="*/ 85 w 123"/>
                  <a:gd name="T97" fmla="*/ 29 h 94"/>
                  <a:gd name="T98" fmla="*/ 92 w 123"/>
                  <a:gd name="T99" fmla="*/ 33 h 94"/>
                  <a:gd name="T100" fmla="*/ 97 w 123"/>
                  <a:gd name="T101" fmla="*/ 39 h 94"/>
                  <a:gd name="T102" fmla="*/ 99 w 123"/>
                  <a:gd name="T103" fmla="*/ 35 h 94"/>
                  <a:gd name="T104" fmla="*/ 102 w 123"/>
                  <a:gd name="T105" fmla="*/ 31 h 94"/>
                  <a:gd name="T106" fmla="*/ 95 w 123"/>
                  <a:gd name="T107" fmla="*/ 29 h 94"/>
                  <a:gd name="T108" fmla="*/ 114 w 123"/>
                  <a:gd name="T109" fmla="*/ 26 h 94"/>
                  <a:gd name="T110" fmla="*/ 122 w 123"/>
                  <a:gd name="T111" fmla="*/ 42 h 94"/>
                  <a:gd name="T112" fmla="*/ 84 w 123"/>
                  <a:gd name="T113" fmla="*/ 18 h 94"/>
                  <a:gd name="T114" fmla="*/ 102 w 123"/>
                  <a:gd name="T115" fmla="*/ 18 h 94"/>
                  <a:gd name="T116" fmla="*/ 104 w 123"/>
                  <a:gd name="T117" fmla="*/ 19 h 94"/>
                  <a:gd name="T118" fmla="*/ 109 w 123"/>
                  <a:gd name="T119" fmla="*/ 5 h 94"/>
                  <a:gd name="T120" fmla="*/ 90 w 123"/>
                  <a:gd name="T121" fmla="*/ 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3" h="94">
                    <a:moveTo>
                      <a:pt x="4" y="70"/>
                    </a:moveTo>
                    <a:lnTo>
                      <a:pt x="2" y="70"/>
                    </a:lnTo>
                    <a:lnTo>
                      <a:pt x="2" y="70"/>
                    </a:lnTo>
                    <a:lnTo>
                      <a:pt x="2" y="67"/>
                    </a:lnTo>
                    <a:lnTo>
                      <a:pt x="2" y="67"/>
                    </a:lnTo>
                    <a:lnTo>
                      <a:pt x="3" y="67"/>
                    </a:lnTo>
                    <a:lnTo>
                      <a:pt x="4" y="68"/>
                    </a:lnTo>
                    <a:lnTo>
                      <a:pt x="4" y="70"/>
                    </a:lnTo>
                    <a:close/>
                    <a:moveTo>
                      <a:pt x="12" y="73"/>
                    </a:moveTo>
                    <a:lnTo>
                      <a:pt x="12" y="73"/>
                    </a:lnTo>
                    <a:lnTo>
                      <a:pt x="8" y="73"/>
                    </a:lnTo>
                    <a:lnTo>
                      <a:pt x="6" y="73"/>
                    </a:lnTo>
                    <a:lnTo>
                      <a:pt x="5" y="72"/>
                    </a:lnTo>
                    <a:lnTo>
                      <a:pt x="8" y="71"/>
                    </a:lnTo>
                    <a:lnTo>
                      <a:pt x="6" y="70"/>
                    </a:lnTo>
                    <a:lnTo>
                      <a:pt x="7" y="67"/>
                    </a:lnTo>
                    <a:lnTo>
                      <a:pt x="7" y="67"/>
                    </a:lnTo>
                    <a:lnTo>
                      <a:pt x="8" y="66"/>
                    </a:lnTo>
                    <a:lnTo>
                      <a:pt x="12" y="67"/>
                    </a:lnTo>
                    <a:lnTo>
                      <a:pt x="14" y="68"/>
                    </a:lnTo>
                    <a:lnTo>
                      <a:pt x="12" y="73"/>
                    </a:lnTo>
                    <a:close/>
                    <a:moveTo>
                      <a:pt x="6" y="61"/>
                    </a:moveTo>
                    <a:lnTo>
                      <a:pt x="10" y="61"/>
                    </a:lnTo>
                    <a:lnTo>
                      <a:pt x="13" y="61"/>
                    </a:lnTo>
                    <a:lnTo>
                      <a:pt x="13" y="61"/>
                    </a:lnTo>
                    <a:lnTo>
                      <a:pt x="13" y="62"/>
                    </a:lnTo>
                    <a:lnTo>
                      <a:pt x="13" y="64"/>
                    </a:lnTo>
                    <a:lnTo>
                      <a:pt x="13" y="64"/>
                    </a:lnTo>
                    <a:lnTo>
                      <a:pt x="13" y="65"/>
                    </a:lnTo>
                    <a:lnTo>
                      <a:pt x="10" y="65"/>
                    </a:lnTo>
                    <a:lnTo>
                      <a:pt x="8" y="64"/>
                    </a:lnTo>
                    <a:lnTo>
                      <a:pt x="6" y="64"/>
                    </a:lnTo>
                    <a:lnTo>
                      <a:pt x="6" y="61"/>
                    </a:lnTo>
                    <a:close/>
                    <a:moveTo>
                      <a:pt x="16" y="71"/>
                    </a:moveTo>
                    <a:lnTo>
                      <a:pt x="15" y="70"/>
                    </a:lnTo>
                    <a:lnTo>
                      <a:pt x="15" y="69"/>
                    </a:lnTo>
                    <a:lnTo>
                      <a:pt x="15" y="68"/>
                    </a:lnTo>
                    <a:lnTo>
                      <a:pt x="15" y="68"/>
                    </a:lnTo>
                    <a:lnTo>
                      <a:pt x="16" y="65"/>
                    </a:lnTo>
                    <a:lnTo>
                      <a:pt x="15" y="64"/>
                    </a:lnTo>
                    <a:lnTo>
                      <a:pt x="16" y="61"/>
                    </a:lnTo>
                    <a:lnTo>
                      <a:pt x="20" y="60"/>
                    </a:lnTo>
                    <a:lnTo>
                      <a:pt x="21" y="60"/>
                    </a:lnTo>
                    <a:lnTo>
                      <a:pt x="21" y="64"/>
                    </a:lnTo>
                    <a:lnTo>
                      <a:pt x="23" y="65"/>
                    </a:lnTo>
                    <a:lnTo>
                      <a:pt x="23" y="65"/>
                    </a:lnTo>
                    <a:lnTo>
                      <a:pt x="18" y="69"/>
                    </a:lnTo>
                    <a:lnTo>
                      <a:pt x="18" y="69"/>
                    </a:lnTo>
                    <a:lnTo>
                      <a:pt x="16" y="71"/>
                    </a:lnTo>
                    <a:lnTo>
                      <a:pt x="16" y="71"/>
                    </a:lnTo>
                    <a:close/>
                    <a:moveTo>
                      <a:pt x="30" y="63"/>
                    </a:moveTo>
                    <a:lnTo>
                      <a:pt x="25" y="63"/>
                    </a:lnTo>
                    <a:lnTo>
                      <a:pt x="25" y="62"/>
                    </a:lnTo>
                    <a:lnTo>
                      <a:pt x="24" y="62"/>
                    </a:lnTo>
                    <a:lnTo>
                      <a:pt x="24" y="60"/>
                    </a:lnTo>
                    <a:lnTo>
                      <a:pt x="23" y="60"/>
                    </a:lnTo>
                    <a:lnTo>
                      <a:pt x="27" y="60"/>
                    </a:lnTo>
                    <a:lnTo>
                      <a:pt x="28" y="60"/>
                    </a:lnTo>
                    <a:lnTo>
                      <a:pt x="28" y="60"/>
                    </a:lnTo>
                    <a:lnTo>
                      <a:pt x="30" y="61"/>
                    </a:lnTo>
                    <a:lnTo>
                      <a:pt x="31" y="63"/>
                    </a:lnTo>
                    <a:lnTo>
                      <a:pt x="30" y="63"/>
                    </a:lnTo>
                    <a:close/>
                    <a:moveTo>
                      <a:pt x="26" y="55"/>
                    </a:moveTo>
                    <a:lnTo>
                      <a:pt x="25" y="56"/>
                    </a:lnTo>
                    <a:lnTo>
                      <a:pt x="25" y="52"/>
                    </a:lnTo>
                    <a:lnTo>
                      <a:pt x="23" y="52"/>
                    </a:lnTo>
                    <a:lnTo>
                      <a:pt x="23" y="51"/>
                    </a:lnTo>
                    <a:lnTo>
                      <a:pt x="24" y="51"/>
                    </a:lnTo>
                    <a:lnTo>
                      <a:pt x="25" y="50"/>
                    </a:lnTo>
                    <a:lnTo>
                      <a:pt x="27" y="50"/>
                    </a:lnTo>
                    <a:lnTo>
                      <a:pt x="26" y="55"/>
                    </a:lnTo>
                    <a:close/>
                    <a:moveTo>
                      <a:pt x="28" y="44"/>
                    </a:moveTo>
                    <a:lnTo>
                      <a:pt x="29" y="46"/>
                    </a:lnTo>
                    <a:lnTo>
                      <a:pt x="30" y="45"/>
                    </a:lnTo>
                    <a:lnTo>
                      <a:pt x="31" y="48"/>
                    </a:lnTo>
                    <a:lnTo>
                      <a:pt x="31" y="49"/>
                    </a:lnTo>
                    <a:lnTo>
                      <a:pt x="27" y="46"/>
                    </a:lnTo>
                    <a:lnTo>
                      <a:pt x="27" y="45"/>
                    </a:lnTo>
                    <a:lnTo>
                      <a:pt x="28" y="44"/>
                    </a:lnTo>
                    <a:close/>
                    <a:moveTo>
                      <a:pt x="34" y="44"/>
                    </a:moveTo>
                    <a:lnTo>
                      <a:pt x="33" y="47"/>
                    </a:lnTo>
                    <a:lnTo>
                      <a:pt x="31" y="45"/>
                    </a:lnTo>
                    <a:lnTo>
                      <a:pt x="30" y="44"/>
                    </a:lnTo>
                    <a:lnTo>
                      <a:pt x="30" y="43"/>
                    </a:lnTo>
                    <a:lnTo>
                      <a:pt x="31" y="43"/>
                    </a:lnTo>
                    <a:lnTo>
                      <a:pt x="34" y="44"/>
                    </a:lnTo>
                    <a:close/>
                    <a:moveTo>
                      <a:pt x="44" y="42"/>
                    </a:moveTo>
                    <a:lnTo>
                      <a:pt x="47" y="43"/>
                    </a:lnTo>
                    <a:lnTo>
                      <a:pt x="47" y="43"/>
                    </a:lnTo>
                    <a:lnTo>
                      <a:pt x="51" y="43"/>
                    </a:lnTo>
                    <a:lnTo>
                      <a:pt x="51" y="46"/>
                    </a:lnTo>
                    <a:lnTo>
                      <a:pt x="47" y="47"/>
                    </a:lnTo>
                    <a:lnTo>
                      <a:pt x="44" y="47"/>
                    </a:lnTo>
                    <a:lnTo>
                      <a:pt x="43" y="48"/>
                    </a:lnTo>
                    <a:lnTo>
                      <a:pt x="42" y="47"/>
                    </a:lnTo>
                    <a:lnTo>
                      <a:pt x="43" y="46"/>
                    </a:lnTo>
                    <a:lnTo>
                      <a:pt x="44" y="45"/>
                    </a:lnTo>
                    <a:lnTo>
                      <a:pt x="44" y="42"/>
                    </a:lnTo>
                    <a:close/>
                    <a:moveTo>
                      <a:pt x="38" y="42"/>
                    </a:moveTo>
                    <a:lnTo>
                      <a:pt x="37" y="42"/>
                    </a:lnTo>
                    <a:lnTo>
                      <a:pt x="36" y="41"/>
                    </a:lnTo>
                    <a:lnTo>
                      <a:pt x="36" y="40"/>
                    </a:lnTo>
                    <a:lnTo>
                      <a:pt x="39" y="38"/>
                    </a:lnTo>
                    <a:lnTo>
                      <a:pt x="38" y="41"/>
                    </a:lnTo>
                    <a:lnTo>
                      <a:pt x="38" y="42"/>
                    </a:lnTo>
                    <a:close/>
                    <a:moveTo>
                      <a:pt x="52" y="40"/>
                    </a:moveTo>
                    <a:lnTo>
                      <a:pt x="51" y="41"/>
                    </a:lnTo>
                    <a:lnTo>
                      <a:pt x="47" y="38"/>
                    </a:lnTo>
                    <a:lnTo>
                      <a:pt x="47" y="38"/>
                    </a:lnTo>
                    <a:lnTo>
                      <a:pt x="48" y="35"/>
                    </a:lnTo>
                    <a:lnTo>
                      <a:pt x="52" y="37"/>
                    </a:lnTo>
                    <a:lnTo>
                      <a:pt x="52" y="40"/>
                    </a:lnTo>
                    <a:close/>
                    <a:moveTo>
                      <a:pt x="80" y="32"/>
                    </a:moveTo>
                    <a:lnTo>
                      <a:pt x="79" y="32"/>
                    </a:lnTo>
                    <a:lnTo>
                      <a:pt x="78" y="31"/>
                    </a:lnTo>
                    <a:lnTo>
                      <a:pt x="79" y="30"/>
                    </a:lnTo>
                    <a:lnTo>
                      <a:pt x="79" y="30"/>
                    </a:lnTo>
                    <a:lnTo>
                      <a:pt x="79" y="30"/>
                    </a:lnTo>
                    <a:lnTo>
                      <a:pt x="80" y="30"/>
                    </a:lnTo>
                    <a:lnTo>
                      <a:pt x="81" y="31"/>
                    </a:lnTo>
                    <a:lnTo>
                      <a:pt x="81" y="31"/>
                    </a:lnTo>
                    <a:lnTo>
                      <a:pt x="80" y="32"/>
                    </a:lnTo>
                    <a:close/>
                    <a:moveTo>
                      <a:pt x="78" y="28"/>
                    </a:moveTo>
                    <a:lnTo>
                      <a:pt x="78" y="28"/>
                    </a:lnTo>
                    <a:lnTo>
                      <a:pt x="77" y="28"/>
                    </a:lnTo>
                    <a:lnTo>
                      <a:pt x="78" y="26"/>
                    </a:lnTo>
                    <a:lnTo>
                      <a:pt x="78" y="24"/>
                    </a:lnTo>
                    <a:lnTo>
                      <a:pt x="80" y="24"/>
                    </a:lnTo>
                    <a:lnTo>
                      <a:pt x="82" y="23"/>
                    </a:lnTo>
                    <a:lnTo>
                      <a:pt x="81" y="26"/>
                    </a:lnTo>
                    <a:lnTo>
                      <a:pt x="79" y="28"/>
                    </a:lnTo>
                    <a:lnTo>
                      <a:pt x="78" y="28"/>
                    </a:lnTo>
                    <a:close/>
                    <a:moveTo>
                      <a:pt x="75" y="24"/>
                    </a:moveTo>
                    <a:lnTo>
                      <a:pt x="76" y="29"/>
                    </a:lnTo>
                    <a:lnTo>
                      <a:pt x="72" y="31"/>
                    </a:lnTo>
                    <a:lnTo>
                      <a:pt x="70" y="32"/>
                    </a:lnTo>
                    <a:lnTo>
                      <a:pt x="69" y="31"/>
                    </a:lnTo>
                    <a:lnTo>
                      <a:pt x="66" y="29"/>
                    </a:lnTo>
                    <a:lnTo>
                      <a:pt x="66" y="28"/>
                    </a:lnTo>
                    <a:lnTo>
                      <a:pt x="66" y="28"/>
                    </a:lnTo>
                    <a:lnTo>
                      <a:pt x="68" y="27"/>
                    </a:lnTo>
                    <a:lnTo>
                      <a:pt x="68" y="25"/>
                    </a:lnTo>
                    <a:lnTo>
                      <a:pt x="70" y="24"/>
                    </a:lnTo>
                    <a:lnTo>
                      <a:pt x="72" y="25"/>
                    </a:lnTo>
                    <a:lnTo>
                      <a:pt x="73" y="25"/>
                    </a:lnTo>
                    <a:lnTo>
                      <a:pt x="74" y="22"/>
                    </a:lnTo>
                    <a:lnTo>
                      <a:pt x="75" y="22"/>
                    </a:lnTo>
                    <a:lnTo>
                      <a:pt x="75" y="23"/>
                    </a:lnTo>
                    <a:lnTo>
                      <a:pt x="75" y="24"/>
                    </a:lnTo>
                    <a:lnTo>
                      <a:pt x="75" y="24"/>
                    </a:lnTo>
                    <a:lnTo>
                      <a:pt x="75" y="24"/>
                    </a:lnTo>
                    <a:close/>
                    <a:moveTo>
                      <a:pt x="80" y="23"/>
                    </a:moveTo>
                    <a:lnTo>
                      <a:pt x="79" y="23"/>
                    </a:lnTo>
                    <a:lnTo>
                      <a:pt x="78" y="22"/>
                    </a:lnTo>
                    <a:lnTo>
                      <a:pt x="78" y="22"/>
                    </a:lnTo>
                    <a:lnTo>
                      <a:pt x="77" y="22"/>
                    </a:lnTo>
                    <a:lnTo>
                      <a:pt x="77" y="21"/>
                    </a:lnTo>
                    <a:lnTo>
                      <a:pt x="78" y="21"/>
                    </a:lnTo>
                    <a:lnTo>
                      <a:pt x="81" y="21"/>
                    </a:lnTo>
                    <a:lnTo>
                      <a:pt x="82" y="23"/>
                    </a:lnTo>
                    <a:lnTo>
                      <a:pt x="80" y="23"/>
                    </a:lnTo>
                    <a:close/>
                    <a:moveTo>
                      <a:pt x="123" y="47"/>
                    </a:moveTo>
                    <a:lnTo>
                      <a:pt x="123" y="48"/>
                    </a:lnTo>
                    <a:lnTo>
                      <a:pt x="117" y="49"/>
                    </a:lnTo>
                    <a:lnTo>
                      <a:pt x="116" y="49"/>
                    </a:lnTo>
                    <a:lnTo>
                      <a:pt x="115" y="49"/>
                    </a:lnTo>
                    <a:lnTo>
                      <a:pt x="110" y="52"/>
                    </a:lnTo>
                    <a:lnTo>
                      <a:pt x="116" y="61"/>
                    </a:lnTo>
                    <a:lnTo>
                      <a:pt x="116" y="61"/>
                    </a:lnTo>
                    <a:lnTo>
                      <a:pt x="116" y="61"/>
                    </a:lnTo>
                    <a:lnTo>
                      <a:pt x="118" y="61"/>
                    </a:lnTo>
                    <a:lnTo>
                      <a:pt x="118" y="61"/>
                    </a:lnTo>
                    <a:lnTo>
                      <a:pt x="119" y="63"/>
                    </a:lnTo>
                    <a:lnTo>
                      <a:pt x="117" y="65"/>
                    </a:lnTo>
                    <a:lnTo>
                      <a:pt x="117" y="66"/>
                    </a:lnTo>
                    <a:lnTo>
                      <a:pt x="117" y="67"/>
                    </a:lnTo>
                    <a:lnTo>
                      <a:pt x="116" y="71"/>
                    </a:lnTo>
                    <a:lnTo>
                      <a:pt x="112" y="74"/>
                    </a:lnTo>
                    <a:lnTo>
                      <a:pt x="108" y="75"/>
                    </a:lnTo>
                    <a:lnTo>
                      <a:pt x="107" y="73"/>
                    </a:lnTo>
                    <a:lnTo>
                      <a:pt x="102" y="73"/>
                    </a:lnTo>
                    <a:lnTo>
                      <a:pt x="100" y="73"/>
                    </a:lnTo>
                    <a:lnTo>
                      <a:pt x="92" y="73"/>
                    </a:lnTo>
                    <a:lnTo>
                      <a:pt x="86" y="74"/>
                    </a:lnTo>
                    <a:lnTo>
                      <a:pt x="85" y="76"/>
                    </a:lnTo>
                    <a:lnTo>
                      <a:pt x="84" y="77"/>
                    </a:lnTo>
                    <a:lnTo>
                      <a:pt x="84" y="77"/>
                    </a:lnTo>
                    <a:lnTo>
                      <a:pt x="82" y="79"/>
                    </a:lnTo>
                    <a:lnTo>
                      <a:pt x="82" y="79"/>
                    </a:lnTo>
                    <a:lnTo>
                      <a:pt x="79" y="83"/>
                    </a:lnTo>
                    <a:lnTo>
                      <a:pt x="75" y="83"/>
                    </a:lnTo>
                    <a:lnTo>
                      <a:pt x="74" y="82"/>
                    </a:lnTo>
                    <a:lnTo>
                      <a:pt x="71" y="82"/>
                    </a:lnTo>
                    <a:lnTo>
                      <a:pt x="70" y="83"/>
                    </a:lnTo>
                    <a:lnTo>
                      <a:pt x="69" y="83"/>
                    </a:lnTo>
                    <a:lnTo>
                      <a:pt x="68" y="84"/>
                    </a:lnTo>
                    <a:lnTo>
                      <a:pt x="66" y="85"/>
                    </a:lnTo>
                    <a:lnTo>
                      <a:pt x="67" y="88"/>
                    </a:lnTo>
                    <a:lnTo>
                      <a:pt x="66" y="89"/>
                    </a:lnTo>
                    <a:lnTo>
                      <a:pt x="64" y="87"/>
                    </a:lnTo>
                    <a:lnTo>
                      <a:pt x="61" y="87"/>
                    </a:lnTo>
                    <a:lnTo>
                      <a:pt x="60" y="89"/>
                    </a:lnTo>
                    <a:lnTo>
                      <a:pt x="58" y="90"/>
                    </a:lnTo>
                    <a:lnTo>
                      <a:pt x="58" y="91"/>
                    </a:lnTo>
                    <a:lnTo>
                      <a:pt x="58" y="92"/>
                    </a:lnTo>
                    <a:lnTo>
                      <a:pt x="55" y="91"/>
                    </a:lnTo>
                    <a:lnTo>
                      <a:pt x="55" y="90"/>
                    </a:lnTo>
                    <a:lnTo>
                      <a:pt x="53" y="91"/>
                    </a:lnTo>
                    <a:lnTo>
                      <a:pt x="50" y="91"/>
                    </a:lnTo>
                    <a:lnTo>
                      <a:pt x="49" y="92"/>
                    </a:lnTo>
                    <a:lnTo>
                      <a:pt x="46" y="92"/>
                    </a:lnTo>
                    <a:lnTo>
                      <a:pt x="42" y="93"/>
                    </a:lnTo>
                    <a:lnTo>
                      <a:pt x="41" y="92"/>
                    </a:lnTo>
                    <a:lnTo>
                      <a:pt x="39" y="93"/>
                    </a:lnTo>
                    <a:lnTo>
                      <a:pt x="38" y="93"/>
                    </a:lnTo>
                    <a:lnTo>
                      <a:pt x="37" y="92"/>
                    </a:lnTo>
                    <a:lnTo>
                      <a:pt x="33" y="93"/>
                    </a:lnTo>
                    <a:lnTo>
                      <a:pt x="32" y="94"/>
                    </a:lnTo>
                    <a:lnTo>
                      <a:pt x="32" y="94"/>
                    </a:lnTo>
                    <a:lnTo>
                      <a:pt x="31" y="93"/>
                    </a:lnTo>
                    <a:lnTo>
                      <a:pt x="30" y="91"/>
                    </a:lnTo>
                    <a:lnTo>
                      <a:pt x="29" y="90"/>
                    </a:lnTo>
                    <a:lnTo>
                      <a:pt x="29" y="90"/>
                    </a:lnTo>
                    <a:lnTo>
                      <a:pt x="26" y="91"/>
                    </a:lnTo>
                    <a:lnTo>
                      <a:pt x="26" y="90"/>
                    </a:lnTo>
                    <a:lnTo>
                      <a:pt x="24" y="89"/>
                    </a:lnTo>
                    <a:lnTo>
                      <a:pt x="24" y="89"/>
                    </a:lnTo>
                    <a:lnTo>
                      <a:pt x="25" y="88"/>
                    </a:lnTo>
                    <a:lnTo>
                      <a:pt x="23" y="87"/>
                    </a:lnTo>
                    <a:lnTo>
                      <a:pt x="21" y="89"/>
                    </a:lnTo>
                    <a:lnTo>
                      <a:pt x="21" y="89"/>
                    </a:lnTo>
                    <a:lnTo>
                      <a:pt x="21" y="89"/>
                    </a:lnTo>
                    <a:lnTo>
                      <a:pt x="21" y="89"/>
                    </a:lnTo>
                    <a:lnTo>
                      <a:pt x="21" y="89"/>
                    </a:lnTo>
                    <a:lnTo>
                      <a:pt x="21" y="89"/>
                    </a:lnTo>
                    <a:lnTo>
                      <a:pt x="18" y="90"/>
                    </a:lnTo>
                    <a:lnTo>
                      <a:pt x="17" y="89"/>
                    </a:lnTo>
                    <a:lnTo>
                      <a:pt x="16" y="88"/>
                    </a:lnTo>
                    <a:lnTo>
                      <a:pt x="16" y="88"/>
                    </a:lnTo>
                    <a:lnTo>
                      <a:pt x="11" y="89"/>
                    </a:lnTo>
                    <a:lnTo>
                      <a:pt x="9" y="87"/>
                    </a:lnTo>
                    <a:lnTo>
                      <a:pt x="8" y="88"/>
                    </a:lnTo>
                    <a:lnTo>
                      <a:pt x="3" y="88"/>
                    </a:lnTo>
                    <a:lnTo>
                      <a:pt x="2" y="87"/>
                    </a:lnTo>
                    <a:lnTo>
                      <a:pt x="1" y="86"/>
                    </a:lnTo>
                    <a:lnTo>
                      <a:pt x="0" y="87"/>
                    </a:lnTo>
                    <a:lnTo>
                      <a:pt x="2" y="85"/>
                    </a:lnTo>
                    <a:lnTo>
                      <a:pt x="2" y="85"/>
                    </a:lnTo>
                    <a:lnTo>
                      <a:pt x="2" y="83"/>
                    </a:lnTo>
                    <a:lnTo>
                      <a:pt x="3" y="82"/>
                    </a:lnTo>
                    <a:lnTo>
                      <a:pt x="3" y="82"/>
                    </a:lnTo>
                    <a:lnTo>
                      <a:pt x="3" y="81"/>
                    </a:lnTo>
                    <a:lnTo>
                      <a:pt x="4" y="81"/>
                    </a:lnTo>
                    <a:lnTo>
                      <a:pt x="6" y="81"/>
                    </a:lnTo>
                    <a:lnTo>
                      <a:pt x="6" y="80"/>
                    </a:lnTo>
                    <a:lnTo>
                      <a:pt x="5" y="80"/>
                    </a:lnTo>
                    <a:lnTo>
                      <a:pt x="5" y="79"/>
                    </a:lnTo>
                    <a:lnTo>
                      <a:pt x="2" y="78"/>
                    </a:lnTo>
                    <a:lnTo>
                      <a:pt x="1" y="76"/>
                    </a:lnTo>
                    <a:lnTo>
                      <a:pt x="3" y="73"/>
                    </a:lnTo>
                    <a:lnTo>
                      <a:pt x="5" y="73"/>
                    </a:lnTo>
                    <a:lnTo>
                      <a:pt x="6" y="75"/>
                    </a:lnTo>
                    <a:lnTo>
                      <a:pt x="8" y="75"/>
                    </a:lnTo>
                    <a:lnTo>
                      <a:pt x="8" y="75"/>
                    </a:lnTo>
                    <a:lnTo>
                      <a:pt x="8" y="77"/>
                    </a:lnTo>
                    <a:lnTo>
                      <a:pt x="8" y="79"/>
                    </a:lnTo>
                    <a:lnTo>
                      <a:pt x="9" y="81"/>
                    </a:lnTo>
                    <a:lnTo>
                      <a:pt x="10" y="80"/>
                    </a:lnTo>
                    <a:lnTo>
                      <a:pt x="10" y="78"/>
                    </a:lnTo>
                    <a:lnTo>
                      <a:pt x="10" y="76"/>
                    </a:lnTo>
                    <a:lnTo>
                      <a:pt x="10" y="75"/>
                    </a:lnTo>
                    <a:lnTo>
                      <a:pt x="12" y="75"/>
                    </a:lnTo>
                    <a:lnTo>
                      <a:pt x="15" y="74"/>
                    </a:lnTo>
                    <a:lnTo>
                      <a:pt x="16" y="75"/>
                    </a:lnTo>
                    <a:lnTo>
                      <a:pt x="16" y="77"/>
                    </a:lnTo>
                    <a:lnTo>
                      <a:pt x="16" y="79"/>
                    </a:lnTo>
                    <a:lnTo>
                      <a:pt x="15" y="80"/>
                    </a:lnTo>
                    <a:lnTo>
                      <a:pt x="14" y="83"/>
                    </a:lnTo>
                    <a:lnTo>
                      <a:pt x="13" y="84"/>
                    </a:lnTo>
                    <a:lnTo>
                      <a:pt x="12" y="85"/>
                    </a:lnTo>
                    <a:lnTo>
                      <a:pt x="12" y="86"/>
                    </a:lnTo>
                    <a:lnTo>
                      <a:pt x="13" y="86"/>
                    </a:lnTo>
                    <a:lnTo>
                      <a:pt x="15" y="84"/>
                    </a:lnTo>
                    <a:lnTo>
                      <a:pt x="17" y="81"/>
                    </a:lnTo>
                    <a:lnTo>
                      <a:pt x="18" y="79"/>
                    </a:lnTo>
                    <a:lnTo>
                      <a:pt x="19" y="80"/>
                    </a:lnTo>
                    <a:lnTo>
                      <a:pt x="20" y="81"/>
                    </a:lnTo>
                    <a:lnTo>
                      <a:pt x="19" y="84"/>
                    </a:lnTo>
                    <a:lnTo>
                      <a:pt x="21" y="83"/>
                    </a:lnTo>
                    <a:lnTo>
                      <a:pt x="22" y="83"/>
                    </a:lnTo>
                    <a:lnTo>
                      <a:pt x="22" y="83"/>
                    </a:lnTo>
                    <a:lnTo>
                      <a:pt x="24" y="83"/>
                    </a:lnTo>
                    <a:lnTo>
                      <a:pt x="25" y="84"/>
                    </a:lnTo>
                    <a:lnTo>
                      <a:pt x="27" y="84"/>
                    </a:lnTo>
                    <a:lnTo>
                      <a:pt x="27" y="84"/>
                    </a:lnTo>
                    <a:lnTo>
                      <a:pt x="27" y="83"/>
                    </a:lnTo>
                    <a:lnTo>
                      <a:pt x="25" y="82"/>
                    </a:lnTo>
                    <a:lnTo>
                      <a:pt x="23" y="81"/>
                    </a:lnTo>
                    <a:lnTo>
                      <a:pt x="21" y="80"/>
                    </a:lnTo>
                    <a:lnTo>
                      <a:pt x="21" y="79"/>
                    </a:lnTo>
                    <a:lnTo>
                      <a:pt x="21" y="78"/>
                    </a:lnTo>
                    <a:lnTo>
                      <a:pt x="20" y="77"/>
                    </a:lnTo>
                    <a:lnTo>
                      <a:pt x="19" y="76"/>
                    </a:lnTo>
                    <a:lnTo>
                      <a:pt x="19" y="75"/>
                    </a:lnTo>
                    <a:lnTo>
                      <a:pt x="18" y="75"/>
                    </a:lnTo>
                    <a:lnTo>
                      <a:pt x="18" y="74"/>
                    </a:lnTo>
                    <a:lnTo>
                      <a:pt x="18" y="74"/>
                    </a:lnTo>
                    <a:lnTo>
                      <a:pt x="18" y="73"/>
                    </a:lnTo>
                    <a:lnTo>
                      <a:pt x="21" y="75"/>
                    </a:lnTo>
                    <a:lnTo>
                      <a:pt x="21" y="75"/>
                    </a:lnTo>
                    <a:lnTo>
                      <a:pt x="23" y="75"/>
                    </a:lnTo>
                    <a:lnTo>
                      <a:pt x="23" y="75"/>
                    </a:lnTo>
                    <a:lnTo>
                      <a:pt x="23" y="74"/>
                    </a:lnTo>
                    <a:lnTo>
                      <a:pt x="22" y="74"/>
                    </a:lnTo>
                    <a:lnTo>
                      <a:pt x="20" y="73"/>
                    </a:lnTo>
                    <a:lnTo>
                      <a:pt x="19" y="72"/>
                    </a:lnTo>
                    <a:lnTo>
                      <a:pt x="18" y="71"/>
                    </a:lnTo>
                    <a:lnTo>
                      <a:pt x="21" y="69"/>
                    </a:lnTo>
                    <a:lnTo>
                      <a:pt x="27" y="65"/>
                    </a:lnTo>
                    <a:lnTo>
                      <a:pt x="30" y="65"/>
                    </a:lnTo>
                    <a:lnTo>
                      <a:pt x="31" y="65"/>
                    </a:lnTo>
                    <a:lnTo>
                      <a:pt x="31" y="65"/>
                    </a:lnTo>
                    <a:lnTo>
                      <a:pt x="31" y="65"/>
                    </a:lnTo>
                    <a:lnTo>
                      <a:pt x="32" y="69"/>
                    </a:lnTo>
                    <a:lnTo>
                      <a:pt x="32" y="72"/>
                    </a:lnTo>
                    <a:lnTo>
                      <a:pt x="33" y="73"/>
                    </a:lnTo>
                    <a:lnTo>
                      <a:pt x="33" y="74"/>
                    </a:lnTo>
                    <a:lnTo>
                      <a:pt x="34" y="75"/>
                    </a:lnTo>
                    <a:lnTo>
                      <a:pt x="34" y="77"/>
                    </a:lnTo>
                    <a:lnTo>
                      <a:pt x="34" y="78"/>
                    </a:lnTo>
                    <a:lnTo>
                      <a:pt x="36" y="80"/>
                    </a:lnTo>
                    <a:lnTo>
                      <a:pt x="35" y="81"/>
                    </a:lnTo>
                    <a:lnTo>
                      <a:pt x="34" y="82"/>
                    </a:lnTo>
                    <a:lnTo>
                      <a:pt x="35" y="82"/>
                    </a:lnTo>
                    <a:lnTo>
                      <a:pt x="36" y="81"/>
                    </a:lnTo>
                    <a:lnTo>
                      <a:pt x="37" y="81"/>
                    </a:lnTo>
                    <a:lnTo>
                      <a:pt x="37" y="80"/>
                    </a:lnTo>
                    <a:lnTo>
                      <a:pt x="36" y="77"/>
                    </a:lnTo>
                    <a:lnTo>
                      <a:pt x="36" y="77"/>
                    </a:lnTo>
                    <a:lnTo>
                      <a:pt x="38" y="77"/>
                    </a:lnTo>
                    <a:lnTo>
                      <a:pt x="37" y="76"/>
                    </a:lnTo>
                    <a:lnTo>
                      <a:pt x="35" y="76"/>
                    </a:lnTo>
                    <a:lnTo>
                      <a:pt x="35" y="73"/>
                    </a:lnTo>
                    <a:lnTo>
                      <a:pt x="34" y="70"/>
                    </a:lnTo>
                    <a:lnTo>
                      <a:pt x="34" y="68"/>
                    </a:lnTo>
                    <a:lnTo>
                      <a:pt x="34" y="67"/>
                    </a:lnTo>
                    <a:lnTo>
                      <a:pt x="32" y="65"/>
                    </a:lnTo>
                    <a:lnTo>
                      <a:pt x="33" y="64"/>
                    </a:lnTo>
                    <a:lnTo>
                      <a:pt x="35" y="63"/>
                    </a:lnTo>
                    <a:lnTo>
                      <a:pt x="37" y="64"/>
                    </a:lnTo>
                    <a:lnTo>
                      <a:pt x="37" y="65"/>
                    </a:lnTo>
                    <a:lnTo>
                      <a:pt x="37" y="66"/>
                    </a:lnTo>
                    <a:lnTo>
                      <a:pt x="38" y="66"/>
                    </a:lnTo>
                    <a:lnTo>
                      <a:pt x="38" y="66"/>
                    </a:lnTo>
                    <a:lnTo>
                      <a:pt x="38" y="66"/>
                    </a:lnTo>
                    <a:lnTo>
                      <a:pt x="38" y="65"/>
                    </a:lnTo>
                    <a:lnTo>
                      <a:pt x="38" y="64"/>
                    </a:lnTo>
                    <a:lnTo>
                      <a:pt x="38" y="63"/>
                    </a:lnTo>
                    <a:lnTo>
                      <a:pt x="41" y="62"/>
                    </a:lnTo>
                    <a:lnTo>
                      <a:pt x="43" y="62"/>
                    </a:lnTo>
                    <a:lnTo>
                      <a:pt x="43" y="63"/>
                    </a:lnTo>
                    <a:lnTo>
                      <a:pt x="45" y="63"/>
                    </a:lnTo>
                    <a:lnTo>
                      <a:pt x="47" y="63"/>
                    </a:lnTo>
                    <a:lnTo>
                      <a:pt x="47" y="64"/>
                    </a:lnTo>
                    <a:lnTo>
                      <a:pt x="47" y="66"/>
                    </a:lnTo>
                    <a:lnTo>
                      <a:pt x="47" y="67"/>
                    </a:lnTo>
                    <a:lnTo>
                      <a:pt x="48" y="69"/>
                    </a:lnTo>
                    <a:lnTo>
                      <a:pt x="48" y="70"/>
                    </a:lnTo>
                    <a:lnTo>
                      <a:pt x="48" y="72"/>
                    </a:lnTo>
                    <a:lnTo>
                      <a:pt x="50" y="73"/>
                    </a:lnTo>
                    <a:lnTo>
                      <a:pt x="49" y="77"/>
                    </a:lnTo>
                    <a:lnTo>
                      <a:pt x="49" y="80"/>
                    </a:lnTo>
                    <a:lnTo>
                      <a:pt x="47" y="82"/>
                    </a:lnTo>
                    <a:lnTo>
                      <a:pt x="46" y="83"/>
                    </a:lnTo>
                    <a:lnTo>
                      <a:pt x="44" y="85"/>
                    </a:lnTo>
                    <a:lnTo>
                      <a:pt x="44" y="85"/>
                    </a:lnTo>
                    <a:lnTo>
                      <a:pt x="45" y="85"/>
                    </a:lnTo>
                    <a:lnTo>
                      <a:pt x="46" y="85"/>
                    </a:lnTo>
                    <a:lnTo>
                      <a:pt x="46" y="85"/>
                    </a:lnTo>
                    <a:lnTo>
                      <a:pt x="48" y="85"/>
                    </a:lnTo>
                    <a:lnTo>
                      <a:pt x="48" y="86"/>
                    </a:lnTo>
                    <a:lnTo>
                      <a:pt x="50" y="87"/>
                    </a:lnTo>
                    <a:lnTo>
                      <a:pt x="51" y="86"/>
                    </a:lnTo>
                    <a:lnTo>
                      <a:pt x="51" y="86"/>
                    </a:lnTo>
                    <a:lnTo>
                      <a:pt x="52" y="85"/>
                    </a:lnTo>
                    <a:lnTo>
                      <a:pt x="53" y="86"/>
                    </a:lnTo>
                    <a:lnTo>
                      <a:pt x="54" y="86"/>
                    </a:lnTo>
                    <a:lnTo>
                      <a:pt x="54" y="86"/>
                    </a:lnTo>
                    <a:lnTo>
                      <a:pt x="54" y="86"/>
                    </a:lnTo>
                    <a:lnTo>
                      <a:pt x="55" y="86"/>
                    </a:lnTo>
                    <a:lnTo>
                      <a:pt x="55" y="85"/>
                    </a:lnTo>
                    <a:lnTo>
                      <a:pt x="54" y="83"/>
                    </a:lnTo>
                    <a:lnTo>
                      <a:pt x="53" y="83"/>
                    </a:lnTo>
                    <a:lnTo>
                      <a:pt x="52" y="83"/>
                    </a:lnTo>
                    <a:lnTo>
                      <a:pt x="50" y="85"/>
                    </a:lnTo>
                    <a:lnTo>
                      <a:pt x="49" y="84"/>
                    </a:lnTo>
                    <a:lnTo>
                      <a:pt x="48" y="83"/>
                    </a:lnTo>
                    <a:lnTo>
                      <a:pt x="49" y="82"/>
                    </a:lnTo>
                    <a:lnTo>
                      <a:pt x="50" y="81"/>
                    </a:lnTo>
                    <a:lnTo>
                      <a:pt x="51" y="80"/>
                    </a:lnTo>
                    <a:lnTo>
                      <a:pt x="51" y="79"/>
                    </a:lnTo>
                    <a:lnTo>
                      <a:pt x="51" y="77"/>
                    </a:lnTo>
                    <a:lnTo>
                      <a:pt x="51" y="74"/>
                    </a:lnTo>
                    <a:lnTo>
                      <a:pt x="51" y="73"/>
                    </a:lnTo>
                    <a:lnTo>
                      <a:pt x="53" y="74"/>
                    </a:lnTo>
                    <a:lnTo>
                      <a:pt x="54" y="75"/>
                    </a:lnTo>
                    <a:lnTo>
                      <a:pt x="55" y="75"/>
                    </a:lnTo>
                    <a:lnTo>
                      <a:pt x="56" y="76"/>
                    </a:lnTo>
                    <a:lnTo>
                      <a:pt x="58" y="74"/>
                    </a:lnTo>
                    <a:lnTo>
                      <a:pt x="59" y="75"/>
                    </a:lnTo>
                    <a:lnTo>
                      <a:pt x="61" y="76"/>
                    </a:lnTo>
                    <a:lnTo>
                      <a:pt x="62" y="78"/>
                    </a:lnTo>
                    <a:lnTo>
                      <a:pt x="63" y="77"/>
                    </a:lnTo>
                    <a:lnTo>
                      <a:pt x="63" y="77"/>
                    </a:lnTo>
                    <a:lnTo>
                      <a:pt x="63" y="76"/>
                    </a:lnTo>
                    <a:lnTo>
                      <a:pt x="62" y="75"/>
                    </a:lnTo>
                    <a:lnTo>
                      <a:pt x="60" y="73"/>
                    </a:lnTo>
                    <a:lnTo>
                      <a:pt x="60" y="73"/>
                    </a:lnTo>
                    <a:lnTo>
                      <a:pt x="60" y="73"/>
                    </a:lnTo>
                    <a:lnTo>
                      <a:pt x="57" y="73"/>
                    </a:lnTo>
                    <a:lnTo>
                      <a:pt x="56" y="73"/>
                    </a:lnTo>
                    <a:lnTo>
                      <a:pt x="55" y="73"/>
                    </a:lnTo>
                    <a:lnTo>
                      <a:pt x="54" y="73"/>
                    </a:lnTo>
                    <a:lnTo>
                      <a:pt x="53" y="72"/>
                    </a:lnTo>
                    <a:lnTo>
                      <a:pt x="50" y="71"/>
                    </a:lnTo>
                    <a:lnTo>
                      <a:pt x="50" y="70"/>
                    </a:lnTo>
                    <a:lnTo>
                      <a:pt x="50" y="69"/>
                    </a:lnTo>
                    <a:lnTo>
                      <a:pt x="49" y="68"/>
                    </a:lnTo>
                    <a:lnTo>
                      <a:pt x="50" y="67"/>
                    </a:lnTo>
                    <a:lnTo>
                      <a:pt x="49" y="66"/>
                    </a:lnTo>
                    <a:lnTo>
                      <a:pt x="49" y="65"/>
                    </a:lnTo>
                    <a:lnTo>
                      <a:pt x="50" y="64"/>
                    </a:lnTo>
                    <a:lnTo>
                      <a:pt x="49" y="63"/>
                    </a:lnTo>
                    <a:lnTo>
                      <a:pt x="48" y="62"/>
                    </a:lnTo>
                    <a:lnTo>
                      <a:pt x="47" y="61"/>
                    </a:lnTo>
                    <a:lnTo>
                      <a:pt x="45" y="60"/>
                    </a:lnTo>
                    <a:lnTo>
                      <a:pt x="45" y="60"/>
                    </a:lnTo>
                    <a:lnTo>
                      <a:pt x="43" y="59"/>
                    </a:lnTo>
                    <a:lnTo>
                      <a:pt x="42" y="59"/>
                    </a:lnTo>
                    <a:lnTo>
                      <a:pt x="38" y="61"/>
                    </a:lnTo>
                    <a:lnTo>
                      <a:pt x="37" y="61"/>
                    </a:lnTo>
                    <a:lnTo>
                      <a:pt x="36" y="61"/>
                    </a:lnTo>
                    <a:lnTo>
                      <a:pt x="36" y="61"/>
                    </a:lnTo>
                    <a:lnTo>
                      <a:pt x="32" y="62"/>
                    </a:lnTo>
                    <a:lnTo>
                      <a:pt x="32" y="61"/>
                    </a:lnTo>
                    <a:lnTo>
                      <a:pt x="32" y="61"/>
                    </a:lnTo>
                    <a:lnTo>
                      <a:pt x="32" y="59"/>
                    </a:lnTo>
                    <a:lnTo>
                      <a:pt x="28" y="59"/>
                    </a:lnTo>
                    <a:lnTo>
                      <a:pt x="27" y="59"/>
                    </a:lnTo>
                    <a:lnTo>
                      <a:pt x="26" y="58"/>
                    </a:lnTo>
                    <a:lnTo>
                      <a:pt x="23" y="58"/>
                    </a:lnTo>
                    <a:lnTo>
                      <a:pt x="24" y="57"/>
                    </a:lnTo>
                    <a:lnTo>
                      <a:pt x="27" y="57"/>
                    </a:lnTo>
                    <a:lnTo>
                      <a:pt x="31" y="58"/>
                    </a:lnTo>
                    <a:lnTo>
                      <a:pt x="32" y="58"/>
                    </a:lnTo>
                    <a:lnTo>
                      <a:pt x="34" y="57"/>
                    </a:lnTo>
                    <a:lnTo>
                      <a:pt x="35" y="57"/>
                    </a:lnTo>
                    <a:lnTo>
                      <a:pt x="36" y="57"/>
                    </a:lnTo>
                    <a:lnTo>
                      <a:pt x="39" y="58"/>
                    </a:lnTo>
                    <a:lnTo>
                      <a:pt x="40" y="58"/>
                    </a:lnTo>
                    <a:lnTo>
                      <a:pt x="43" y="58"/>
                    </a:lnTo>
                    <a:lnTo>
                      <a:pt x="41" y="57"/>
                    </a:lnTo>
                    <a:lnTo>
                      <a:pt x="39" y="56"/>
                    </a:lnTo>
                    <a:lnTo>
                      <a:pt x="37" y="56"/>
                    </a:lnTo>
                    <a:lnTo>
                      <a:pt x="37" y="56"/>
                    </a:lnTo>
                    <a:lnTo>
                      <a:pt x="37" y="56"/>
                    </a:lnTo>
                    <a:lnTo>
                      <a:pt x="40" y="55"/>
                    </a:lnTo>
                    <a:lnTo>
                      <a:pt x="39" y="55"/>
                    </a:lnTo>
                    <a:lnTo>
                      <a:pt x="39" y="54"/>
                    </a:lnTo>
                    <a:lnTo>
                      <a:pt x="36" y="54"/>
                    </a:lnTo>
                    <a:lnTo>
                      <a:pt x="35" y="55"/>
                    </a:lnTo>
                    <a:lnTo>
                      <a:pt x="29" y="54"/>
                    </a:lnTo>
                    <a:lnTo>
                      <a:pt x="30" y="52"/>
                    </a:lnTo>
                    <a:lnTo>
                      <a:pt x="30" y="51"/>
                    </a:lnTo>
                    <a:lnTo>
                      <a:pt x="31" y="50"/>
                    </a:lnTo>
                    <a:lnTo>
                      <a:pt x="33" y="49"/>
                    </a:lnTo>
                    <a:lnTo>
                      <a:pt x="35" y="50"/>
                    </a:lnTo>
                    <a:lnTo>
                      <a:pt x="36" y="50"/>
                    </a:lnTo>
                    <a:lnTo>
                      <a:pt x="36" y="51"/>
                    </a:lnTo>
                    <a:lnTo>
                      <a:pt x="37" y="50"/>
                    </a:lnTo>
                    <a:lnTo>
                      <a:pt x="39" y="49"/>
                    </a:lnTo>
                    <a:lnTo>
                      <a:pt x="39" y="50"/>
                    </a:lnTo>
                    <a:lnTo>
                      <a:pt x="40" y="50"/>
                    </a:lnTo>
                    <a:lnTo>
                      <a:pt x="40" y="51"/>
                    </a:lnTo>
                    <a:lnTo>
                      <a:pt x="40" y="51"/>
                    </a:lnTo>
                    <a:lnTo>
                      <a:pt x="40" y="52"/>
                    </a:lnTo>
                    <a:lnTo>
                      <a:pt x="41" y="53"/>
                    </a:lnTo>
                    <a:lnTo>
                      <a:pt x="41" y="51"/>
                    </a:lnTo>
                    <a:lnTo>
                      <a:pt x="41" y="50"/>
                    </a:lnTo>
                    <a:lnTo>
                      <a:pt x="41" y="49"/>
                    </a:lnTo>
                    <a:lnTo>
                      <a:pt x="43" y="49"/>
                    </a:lnTo>
                    <a:lnTo>
                      <a:pt x="44" y="49"/>
                    </a:lnTo>
                    <a:lnTo>
                      <a:pt x="47" y="49"/>
                    </a:lnTo>
                    <a:lnTo>
                      <a:pt x="48" y="50"/>
                    </a:lnTo>
                    <a:lnTo>
                      <a:pt x="48" y="51"/>
                    </a:lnTo>
                    <a:lnTo>
                      <a:pt x="48" y="51"/>
                    </a:lnTo>
                    <a:lnTo>
                      <a:pt x="48" y="52"/>
                    </a:lnTo>
                    <a:lnTo>
                      <a:pt x="49" y="53"/>
                    </a:lnTo>
                    <a:lnTo>
                      <a:pt x="50" y="52"/>
                    </a:lnTo>
                    <a:lnTo>
                      <a:pt x="51" y="50"/>
                    </a:lnTo>
                    <a:lnTo>
                      <a:pt x="50" y="50"/>
                    </a:lnTo>
                    <a:lnTo>
                      <a:pt x="50" y="49"/>
                    </a:lnTo>
                    <a:lnTo>
                      <a:pt x="51" y="49"/>
                    </a:lnTo>
                    <a:lnTo>
                      <a:pt x="55" y="49"/>
                    </a:lnTo>
                    <a:lnTo>
                      <a:pt x="55" y="49"/>
                    </a:lnTo>
                    <a:lnTo>
                      <a:pt x="56" y="49"/>
                    </a:lnTo>
                    <a:lnTo>
                      <a:pt x="56" y="51"/>
                    </a:lnTo>
                    <a:lnTo>
                      <a:pt x="56" y="52"/>
                    </a:lnTo>
                    <a:lnTo>
                      <a:pt x="56" y="52"/>
                    </a:lnTo>
                    <a:lnTo>
                      <a:pt x="55" y="54"/>
                    </a:lnTo>
                    <a:lnTo>
                      <a:pt x="55" y="55"/>
                    </a:lnTo>
                    <a:lnTo>
                      <a:pt x="55" y="57"/>
                    </a:lnTo>
                    <a:lnTo>
                      <a:pt x="56" y="57"/>
                    </a:lnTo>
                    <a:lnTo>
                      <a:pt x="56" y="55"/>
                    </a:lnTo>
                    <a:lnTo>
                      <a:pt x="56" y="52"/>
                    </a:lnTo>
                    <a:lnTo>
                      <a:pt x="57" y="51"/>
                    </a:lnTo>
                    <a:lnTo>
                      <a:pt x="59" y="52"/>
                    </a:lnTo>
                    <a:lnTo>
                      <a:pt x="61" y="53"/>
                    </a:lnTo>
                    <a:lnTo>
                      <a:pt x="62" y="53"/>
                    </a:lnTo>
                    <a:lnTo>
                      <a:pt x="63" y="54"/>
                    </a:lnTo>
                    <a:lnTo>
                      <a:pt x="64" y="56"/>
                    </a:lnTo>
                    <a:lnTo>
                      <a:pt x="64" y="57"/>
                    </a:lnTo>
                    <a:lnTo>
                      <a:pt x="64" y="57"/>
                    </a:lnTo>
                    <a:lnTo>
                      <a:pt x="65" y="57"/>
                    </a:lnTo>
                    <a:lnTo>
                      <a:pt x="65" y="58"/>
                    </a:lnTo>
                    <a:lnTo>
                      <a:pt x="67" y="59"/>
                    </a:lnTo>
                    <a:lnTo>
                      <a:pt x="67" y="60"/>
                    </a:lnTo>
                    <a:lnTo>
                      <a:pt x="67" y="60"/>
                    </a:lnTo>
                    <a:lnTo>
                      <a:pt x="69" y="59"/>
                    </a:lnTo>
                    <a:lnTo>
                      <a:pt x="71" y="58"/>
                    </a:lnTo>
                    <a:lnTo>
                      <a:pt x="72" y="58"/>
                    </a:lnTo>
                    <a:lnTo>
                      <a:pt x="72" y="58"/>
                    </a:lnTo>
                    <a:lnTo>
                      <a:pt x="72" y="58"/>
                    </a:lnTo>
                    <a:lnTo>
                      <a:pt x="72" y="57"/>
                    </a:lnTo>
                    <a:lnTo>
                      <a:pt x="76" y="57"/>
                    </a:lnTo>
                    <a:lnTo>
                      <a:pt x="75" y="57"/>
                    </a:lnTo>
                    <a:lnTo>
                      <a:pt x="74" y="56"/>
                    </a:lnTo>
                    <a:lnTo>
                      <a:pt x="72" y="56"/>
                    </a:lnTo>
                    <a:lnTo>
                      <a:pt x="72" y="56"/>
                    </a:lnTo>
                    <a:lnTo>
                      <a:pt x="71" y="57"/>
                    </a:lnTo>
                    <a:lnTo>
                      <a:pt x="70" y="57"/>
                    </a:lnTo>
                    <a:lnTo>
                      <a:pt x="69" y="57"/>
                    </a:lnTo>
                    <a:lnTo>
                      <a:pt x="69" y="57"/>
                    </a:lnTo>
                    <a:lnTo>
                      <a:pt x="68" y="57"/>
                    </a:lnTo>
                    <a:lnTo>
                      <a:pt x="66" y="56"/>
                    </a:lnTo>
                    <a:lnTo>
                      <a:pt x="65" y="54"/>
                    </a:lnTo>
                    <a:lnTo>
                      <a:pt x="65" y="54"/>
                    </a:lnTo>
                    <a:lnTo>
                      <a:pt x="64" y="52"/>
                    </a:lnTo>
                    <a:lnTo>
                      <a:pt x="66" y="52"/>
                    </a:lnTo>
                    <a:lnTo>
                      <a:pt x="67" y="52"/>
                    </a:lnTo>
                    <a:lnTo>
                      <a:pt x="69" y="55"/>
                    </a:lnTo>
                    <a:lnTo>
                      <a:pt x="69" y="53"/>
                    </a:lnTo>
                    <a:lnTo>
                      <a:pt x="69" y="53"/>
                    </a:lnTo>
                    <a:lnTo>
                      <a:pt x="69" y="52"/>
                    </a:lnTo>
                    <a:lnTo>
                      <a:pt x="68" y="52"/>
                    </a:lnTo>
                    <a:lnTo>
                      <a:pt x="68" y="51"/>
                    </a:lnTo>
                    <a:lnTo>
                      <a:pt x="68" y="51"/>
                    </a:lnTo>
                    <a:lnTo>
                      <a:pt x="68" y="50"/>
                    </a:lnTo>
                    <a:lnTo>
                      <a:pt x="70" y="49"/>
                    </a:lnTo>
                    <a:lnTo>
                      <a:pt x="75" y="48"/>
                    </a:lnTo>
                    <a:lnTo>
                      <a:pt x="75" y="48"/>
                    </a:lnTo>
                    <a:lnTo>
                      <a:pt x="79" y="47"/>
                    </a:lnTo>
                    <a:lnTo>
                      <a:pt x="81" y="48"/>
                    </a:lnTo>
                    <a:lnTo>
                      <a:pt x="82" y="47"/>
                    </a:lnTo>
                    <a:lnTo>
                      <a:pt x="82" y="47"/>
                    </a:lnTo>
                    <a:lnTo>
                      <a:pt x="83" y="49"/>
                    </a:lnTo>
                    <a:lnTo>
                      <a:pt x="85" y="50"/>
                    </a:lnTo>
                    <a:lnTo>
                      <a:pt x="85" y="50"/>
                    </a:lnTo>
                    <a:lnTo>
                      <a:pt x="86" y="51"/>
                    </a:lnTo>
                    <a:lnTo>
                      <a:pt x="86" y="50"/>
                    </a:lnTo>
                    <a:lnTo>
                      <a:pt x="86" y="49"/>
                    </a:lnTo>
                    <a:lnTo>
                      <a:pt x="86" y="48"/>
                    </a:lnTo>
                    <a:lnTo>
                      <a:pt x="86" y="48"/>
                    </a:lnTo>
                    <a:lnTo>
                      <a:pt x="84" y="47"/>
                    </a:lnTo>
                    <a:lnTo>
                      <a:pt x="83" y="46"/>
                    </a:lnTo>
                    <a:lnTo>
                      <a:pt x="85" y="46"/>
                    </a:lnTo>
                    <a:lnTo>
                      <a:pt x="85" y="45"/>
                    </a:lnTo>
                    <a:lnTo>
                      <a:pt x="85" y="45"/>
                    </a:lnTo>
                    <a:lnTo>
                      <a:pt x="83" y="45"/>
                    </a:lnTo>
                    <a:lnTo>
                      <a:pt x="80" y="45"/>
                    </a:lnTo>
                    <a:lnTo>
                      <a:pt x="78" y="45"/>
                    </a:lnTo>
                    <a:lnTo>
                      <a:pt x="74" y="47"/>
                    </a:lnTo>
                    <a:lnTo>
                      <a:pt x="73" y="47"/>
                    </a:lnTo>
                    <a:lnTo>
                      <a:pt x="71" y="47"/>
                    </a:lnTo>
                    <a:lnTo>
                      <a:pt x="68" y="48"/>
                    </a:lnTo>
                    <a:lnTo>
                      <a:pt x="67" y="48"/>
                    </a:lnTo>
                    <a:lnTo>
                      <a:pt x="66" y="48"/>
                    </a:lnTo>
                    <a:lnTo>
                      <a:pt x="65" y="48"/>
                    </a:lnTo>
                    <a:lnTo>
                      <a:pt x="65" y="48"/>
                    </a:lnTo>
                    <a:lnTo>
                      <a:pt x="64" y="48"/>
                    </a:lnTo>
                    <a:lnTo>
                      <a:pt x="66" y="47"/>
                    </a:lnTo>
                    <a:lnTo>
                      <a:pt x="65" y="46"/>
                    </a:lnTo>
                    <a:lnTo>
                      <a:pt x="65" y="45"/>
                    </a:lnTo>
                    <a:lnTo>
                      <a:pt x="65" y="45"/>
                    </a:lnTo>
                    <a:lnTo>
                      <a:pt x="69" y="44"/>
                    </a:lnTo>
                    <a:lnTo>
                      <a:pt x="75" y="43"/>
                    </a:lnTo>
                    <a:lnTo>
                      <a:pt x="73" y="42"/>
                    </a:lnTo>
                    <a:lnTo>
                      <a:pt x="68" y="43"/>
                    </a:lnTo>
                    <a:lnTo>
                      <a:pt x="65" y="43"/>
                    </a:lnTo>
                    <a:lnTo>
                      <a:pt x="63" y="43"/>
                    </a:lnTo>
                    <a:lnTo>
                      <a:pt x="61" y="44"/>
                    </a:lnTo>
                    <a:lnTo>
                      <a:pt x="60" y="44"/>
                    </a:lnTo>
                    <a:lnTo>
                      <a:pt x="58" y="44"/>
                    </a:lnTo>
                    <a:lnTo>
                      <a:pt x="56" y="44"/>
                    </a:lnTo>
                    <a:lnTo>
                      <a:pt x="54" y="44"/>
                    </a:lnTo>
                    <a:lnTo>
                      <a:pt x="54" y="43"/>
                    </a:lnTo>
                    <a:lnTo>
                      <a:pt x="54" y="42"/>
                    </a:lnTo>
                    <a:lnTo>
                      <a:pt x="54" y="41"/>
                    </a:lnTo>
                    <a:lnTo>
                      <a:pt x="54" y="40"/>
                    </a:lnTo>
                    <a:lnTo>
                      <a:pt x="55" y="39"/>
                    </a:lnTo>
                    <a:lnTo>
                      <a:pt x="56" y="39"/>
                    </a:lnTo>
                    <a:lnTo>
                      <a:pt x="57" y="39"/>
                    </a:lnTo>
                    <a:lnTo>
                      <a:pt x="58" y="39"/>
                    </a:lnTo>
                    <a:lnTo>
                      <a:pt x="59" y="39"/>
                    </a:lnTo>
                    <a:lnTo>
                      <a:pt x="60" y="38"/>
                    </a:lnTo>
                    <a:lnTo>
                      <a:pt x="60" y="37"/>
                    </a:lnTo>
                    <a:lnTo>
                      <a:pt x="58" y="37"/>
                    </a:lnTo>
                    <a:lnTo>
                      <a:pt x="56" y="37"/>
                    </a:lnTo>
                    <a:lnTo>
                      <a:pt x="54" y="37"/>
                    </a:lnTo>
                    <a:lnTo>
                      <a:pt x="55" y="35"/>
                    </a:lnTo>
                    <a:lnTo>
                      <a:pt x="53" y="33"/>
                    </a:lnTo>
                    <a:lnTo>
                      <a:pt x="53" y="33"/>
                    </a:lnTo>
                    <a:lnTo>
                      <a:pt x="52" y="32"/>
                    </a:lnTo>
                    <a:lnTo>
                      <a:pt x="57" y="29"/>
                    </a:lnTo>
                    <a:lnTo>
                      <a:pt x="60" y="27"/>
                    </a:lnTo>
                    <a:lnTo>
                      <a:pt x="63" y="27"/>
                    </a:lnTo>
                    <a:lnTo>
                      <a:pt x="64" y="27"/>
                    </a:lnTo>
                    <a:lnTo>
                      <a:pt x="64" y="28"/>
                    </a:lnTo>
                    <a:lnTo>
                      <a:pt x="64" y="29"/>
                    </a:lnTo>
                    <a:lnTo>
                      <a:pt x="65" y="30"/>
                    </a:lnTo>
                    <a:lnTo>
                      <a:pt x="66" y="32"/>
                    </a:lnTo>
                    <a:lnTo>
                      <a:pt x="66" y="32"/>
                    </a:lnTo>
                    <a:lnTo>
                      <a:pt x="67" y="33"/>
                    </a:lnTo>
                    <a:lnTo>
                      <a:pt x="67" y="34"/>
                    </a:lnTo>
                    <a:lnTo>
                      <a:pt x="68" y="34"/>
                    </a:lnTo>
                    <a:lnTo>
                      <a:pt x="70" y="35"/>
                    </a:lnTo>
                    <a:lnTo>
                      <a:pt x="72" y="33"/>
                    </a:lnTo>
                    <a:lnTo>
                      <a:pt x="72" y="33"/>
                    </a:lnTo>
                    <a:lnTo>
                      <a:pt x="75" y="31"/>
                    </a:lnTo>
                    <a:lnTo>
                      <a:pt x="76" y="31"/>
                    </a:lnTo>
                    <a:lnTo>
                      <a:pt x="78" y="32"/>
                    </a:lnTo>
                    <a:lnTo>
                      <a:pt x="78" y="32"/>
                    </a:lnTo>
                    <a:lnTo>
                      <a:pt x="77" y="33"/>
                    </a:lnTo>
                    <a:lnTo>
                      <a:pt x="76" y="34"/>
                    </a:lnTo>
                    <a:lnTo>
                      <a:pt x="75" y="35"/>
                    </a:lnTo>
                    <a:lnTo>
                      <a:pt x="75" y="36"/>
                    </a:lnTo>
                    <a:lnTo>
                      <a:pt x="75" y="36"/>
                    </a:lnTo>
                    <a:lnTo>
                      <a:pt x="80" y="33"/>
                    </a:lnTo>
                    <a:lnTo>
                      <a:pt x="80" y="33"/>
                    </a:lnTo>
                    <a:lnTo>
                      <a:pt x="83" y="32"/>
                    </a:lnTo>
                    <a:lnTo>
                      <a:pt x="84" y="32"/>
                    </a:lnTo>
                    <a:lnTo>
                      <a:pt x="86" y="33"/>
                    </a:lnTo>
                    <a:lnTo>
                      <a:pt x="86" y="33"/>
                    </a:lnTo>
                    <a:lnTo>
                      <a:pt x="88" y="35"/>
                    </a:lnTo>
                    <a:lnTo>
                      <a:pt x="87" y="38"/>
                    </a:lnTo>
                    <a:lnTo>
                      <a:pt x="87" y="39"/>
                    </a:lnTo>
                    <a:lnTo>
                      <a:pt x="87" y="41"/>
                    </a:lnTo>
                    <a:lnTo>
                      <a:pt x="87" y="41"/>
                    </a:lnTo>
                    <a:lnTo>
                      <a:pt x="89" y="43"/>
                    </a:lnTo>
                    <a:lnTo>
                      <a:pt x="90" y="44"/>
                    </a:lnTo>
                    <a:lnTo>
                      <a:pt x="92" y="46"/>
                    </a:lnTo>
                    <a:lnTo>
                      <a:pt x="92" y="46"/>
                    </a:lnTo>
                    <a:lnTo>
                      <a:pt x="94" y="48"/>
                    </a:lnTo>
                    <a:lnTo>
                      <a:pt x="97" y="50"/>
                    </a:lnTo>
                    <a:lnTo>
                      <a:pt x="98" y="52"/>
                    </a:lnTo>
                    <a:lnTo>
                      <a:pt x="99" y="53"/>
                    </a:lnTo>
                    <a:lnTo>
                      <a:pt x="99" y="52"/>
                    </a:lnTo>
                    <a:lnTo>
                      <a:pt x="99" y="50"/>
                    </a:lnTo>
                    <a:lnTo>
                      <a:pt x="99" y="49"/>
                    </a:lnTo>
                    <a:lnTo>
                      <a:pt x="97" y="48"/>
                    </a:lnTo>
                    <a:lnTo>
                      <a:pt x="97" y="48"/>
                    </a:lnTo>
                    <a:lnTo>
                      <a:pt x="96" y="47"/>
                    </a:lnTo>
                    <a:lnTo>
                      <a:pt x="94" y="45"/>
                    </a:lnTo>
                    <a:lnTo>
                      <a:pt x="93" y="44"/>
                    </a:lnTo>
                    <a:lnTo>
                      <a:pt x="93" y="43"/>
                    </a:lnTo>
                    <a:lnTo>
                      <a:pt x="91" y="43"/>
                    </a:lnTo>
                    <a:lnTo>
                      <a:pt x="89" y="41"/>
                    </a:lnTo>
                    <a:lnTo>
                      <a:pt x="88" y="39"/>
                    </a:lnTo>
                    <a:lnTo>
                      <a:pt x="90" y="36"/>
                    </a:lnTo>
                    <a:lnTo>
                      <a:pt x="88" y="35"/>
                    </a:lnTo>
                    <a:lnTo>
                      <a:pt x="88" y="33"/>
                    </a:lnTo>
                    <a:lnTo>
                      <a:pt x="88" y="33"/>
                    </a:lnTo>
                    <a:lnTo>
                      <a:pt x="88" y="33"/>
                    </a:lnTo>
                    <a:lnTo>
                      <a:pt x="87" y="32"/>
                    </a:lnTo>
                    <a:lnTo>
                      <a:pt x="86" y="31"/>
                    </a:lnTo>
                    <a:lnTo>
                      <a:pt x="85" y="29"/>
                    </a:lnTo>
                    <a:lnTo>
                      <a:pt x="83" y="30"/>
                    </a:lnTo>
                    <a:lnTo>
                      <a:pt x="81" y="30"/>
                    </a:lnTo>
                    <a:lnTo>
                      <a:pt x="81" y="30"/>
                    </a:lnTo>
                    <a:lnTo>
                      <a:pt x="82" y="28"/>
                    </a:lnTo>
                    <a:lnTo>
                      <a:pt x="83" y="28"/>
                    </a:lnTo>
                    <a:lnTo>
                      <a:pt x="84" y="27"/>
                    </a:lnTo>
                    <a:lnTo>
                      <a:pt x="85" y="25"/>
                    </a:lnTo>
                    <a:lnTo>
                      <a:pt x="88" y="24"/>
                    </a:lnTo>
                    <a:lnTo>
                      <a:pt x="89" y="26"/>
                    </a:lnTo>
                    <a:lnTo>
                      <a:pt x="89" y="27"/>
                    </a:lnTo>
                    <a:lnTo>
                      <a:pt x="89" y="28"/>
                    </a:lnTo>
                    <a:lnTo>
                      <a:pt x="91" y="30"/>
                    </a:lnTo>
                    <a:lnTo>
                      <a:pt x="92" y="31"/>
                    </a:lnTo>
                    <a:lnTo>
                      <a:pt x="92" y="33"/>
                    </a:lnTo>
                    <a:lnTo>
                      <a:pt x="93" y="32"/>
                    </a:lnTo>
                    <a:lnTo>
                      <a:pt x="94" y="33"/>
                    </a:lnTo>
                    <a:lnTo>
                      <a:pt x="94" y="33"/>
                    </a:lnTo>
                    <a:lnTo>
                      <a:pt x="93" y="35"/>
                    </a:lnTo>
                    <a:lnTo>
                      <a:pt x="93" y="35"/>
                    </a:lnTo>
                    <a:lnTo>
                      <a:pt x="93" y="36"/>
                    </a:lnTo>
                    <a:lnTo>
                      <a:pt x="94" y="37"/>
                    </a:lnTo>
                    <a:lnTo>
                      <a:pt x="92" y="39"/>
                    </a:lnTo>
                    <a:lnTo>
                      <a:pt x="94" y="40"/>
                    </a:lnTo>
                    <a:lnTo>
                      <a:pt x="96" y="40"/>
                    </a:lnTo>
                    <a:lnTo>
                      <a:pt x="98" y="42"/>
                    </a:lnTo>
                    <a:lnTo>
                      <a:pt x="98" y="42"/>
                    </a:lnTo>
                    <a:lnTo>
                      <a:pt x="97" y="39"/>
                    </a:lnTo>
                    <a:lnTo>
                      <a:pt x="97" y="39"/>
                    </a:lnTo>
                    <a:lnTo>
                      <a:pt x="99" y="40"/>
                    </a:lnTo>
                    <a:lnTo>
                      <a:pt x="101" y="41"/>
                    </a:lnTo>
                    <a:lnTo>
                      <a:pt x="102" y="43"/>
                    </a:lnTo>
                    <a:lnTo>
                      <a:pt x="103" y="44"/>
                    </a:lnTo>
                    <a:lnTo>
                      <a:pt x="103" y="44"/>
                    </a:lnTo>
                    <a:lnTo>
                      <a:pt x="104" y="42"/>
                    </a:lnTo>
                    <a:lnTo>
                      <a:pt x="103" y="41"/>
                    </a:lnTo>
                    <a:lnTo>
                      <a:pt x="103" y="40"/>
                    </a:lnTo>
                    <a:lnTo>
                      <a:pt x="102" y="39"/>
                    </a:lnTo>
                    <a:lnTo>
                      <a:pt x="100" y="39"/>
                    </a:lnTo>
                    <a:lnTo>
                      <a:pt x="99" y="38"/>
                    </a:lnTo>
                    <a:lnTo>
                      <a:pt x="98" y="36"/>
                    </a:lnTo>
                    <a:lnTo>
                      <a:pt x="97" y="35"/>
                    </a:lnTo>
                    <a:lnTo>
                      <a:pt x="99" y="35"/>
                    </a:lnTo>
                    <a:lnTo>
                      <a:pt x="100" y="35"/>
                    </a:lnTo>
                    <a:lnTo>
                      <a:pt x="102" y="35"/>
                    </a:lnTo>
                    <a:lnTo>
                      <a:pt x="102" y="34"/>
                    </a:lnTo>
                    <a:lnTo>
                      <a:pt x="103" y="34"/>
                    </a:lnTo>
                    <a:lnTo>
                      <a:pt x="103" y="34"/>
                    </a:lnTo>
                    <a:lnTo>
                      <a:pt x="104" y="33"/>
                    </a:lnTo>
                    <a:lnTo>
                      <a:pt x="104" y="33"/>
                    </a:lnTo>
                    <a:lnTo>
                      <a:pt x="103" y="33"/>
                    </a:lnTo>
                    <a:lnTo>
                      <a:pt x="102" y="33"/>
                    </a:lnTo>
                    <a:lnTo>
                      <a:pt x="100" y="33"/>
                    </a:lnTo>
                    <a:lnTo>
                      <a:pt x="100" y="33"/>
                    </a:lnTo>
                    <a:lnTo>
                      <a:pt x="99" y="33"/>
                    </a:lnTo>
                    <a:lnTo>
                      <a:pt x="99" y="32"/>
                    </a:lnTo>
                    <a:lnTo>
                      <a:pt x="102" y="31"/>
                    </a:lnTo>
                    <a:lnTo>
                      <a:pt x="102" y="31"/>
                    </a:lnTo>
                    <a:lnTo>
                      <a:pt x="101" y="31"/>
                    </a:lnTo>
                    <a:lnTo>
                      <a:pt x="101" y="30"/>
                    </a:lnTo>
                    <a:lnTo>
                      <a:pt x="99" y="30"/>
                    </a:lnTo>
                    <a:lnTo>
                      <a:pt x="99" y="31"/>
                    </a:lnTo>
                    <a:lnTo>
                      <a:pt x="99" y="31"/>
                    </a:lnTo>
                    <a:lnTo>
                      <a:pt x="96" y="33"/>
                    </a:lnTo>
                    <a:lnTo>
                      <a:pt x="95" y="32"/>
                    </a:lnTo>
                    <a:lnTo>
                      <a:pt x="96" y="31"/>
                    </a:lnTo>
                    <a:lnTo>
                      <a:pt x="96" y="30"/>
                    </a:lnTo>
                    <a:lnTo>
                      <a:pt x="94" y="30"/>
                    </a:lnTo>
                    <a:lnTo>
                      <a:pt x="93" y="30"/>
                    </a:lnTo>
                    <a:lnTo>
                      <a:pt x="95" y="28"/>
                    </a:lnTo>
                    <a:lnTo>
                      <a:pt x="95" y="29"/>
                    </a:lnTo>
                    <a:lnTo>
                      <a:pt x="97" y="28"/>
                    </a:lnTo>
                    <a:lnTo>
                      <a:pt x="97" y="28"/>
                    </a:lnTo>
                    <a:lnTo>
                      <a:pt x="98" y="28"/>
                    </a:lnTo>
                    <a:lnTo>
                      <a:pt x="98" y="28"/>
                    </a:lnTo>
                    <a:lnTo>
                      <a:pt x="98" y="28"/>
                    </a:lnTo>
                    <a:lnTo>
                      <a:pt x="100" y="26"/>
                    </a:lnTo>
                    <a:lnTo>
                      <a:pt x="100" y="28"/>
                    </a:lnTo>
                    <a:lnTo>
                      <a:pt x="101" y="28"/>
                    </a:lnTo>
                    <a:lnTo>
                      <a:pt x="104" y="28"/>
                    </a:lnTo>
                    <a:lnTo>
                      <a:pt x="106" y="27"/>
                    </a:lnTo>
                    <a:lnTo>
                      <a:pt x="109" y="25"/>
                    </a:lnTo>
                    <a:lnTo>
                      <a:pt x="112" y="25"/>
                    </a:lnTo>
                    <a:lnTo>
                      <a:pt x="114" y="25"/>
                    </a:lnTo>
                    <a:lnTo>
                      <a:pt x="114" y="26"/>
                    </a:lnTo>
                    <a:lnTo>
                      <a:pt x="115" y="27"/>
                    </a:lnTo>
                    <a:lnTo>
                      <a:pt x="114" y="27"/>
                    </a:lnTo>
                    <a:lnTo>
                      <a:pt x="114" y="29"/>
                    </a:lnTo>
                    <a:lnTo>
                      <a:pt x="117" y="28"/>
                    </a:lnTo>
                    <a:lnTo>
                      <a:pt x="117" y="32"/>
                    </a:lnTo>
                    <a:lnTo>
                      <a:pt x="119" y="33"/>
                    </a:lnTo>
                    <a:lnTo>
                      <a:pt x="118" y="34"/>
                    </a:lnTo>
                    <a:lnTo>
                      <a:pt x="119" y="34"/>
                    </a:lnTo>
                    <a:lnTo>
                      <a:pt x="117" y="35"/>
                    </a:lnTo>
                    <a:lnTo>
                      <a:pt x="117" y="38"/>
                    </a:lnTo>
                    <a:lnTo>
                      <a:pt x="119" y="39"/>
                    </a:lnTo>
                    <a:lnTo>
                      <a:pt x="121" y="39"/>
                    </a:lnTo>
                    <a:lnTo>
                      <a:pt x="123" y="40"/>
                    </a:lnTo>
                    <a:lnTo>
                      <a:pt x="122" y="42"/>
                    </a:lnTo>
                    <a:lnTo>
                      <a:pt x="123" y="43"/>
                    </a:lnTo>
                    <a:lnTo>
                      <a:pt x="123" y="47"/>
                    </a:lnTo>
                    <a:close/>
                    <a:moveTo>
                      <a:pt x="89" y="16"/>
                    </a:moveTo>
                    <a:lnTo>
                      <a:pt x="90" y="17"/>
                    </a:lnTo>
                    <a:lnTo>
                      <a:pt x="92" y="16"/>
                    </a:lnTo>
                    <a:lnTo>
                      <a:pt x="93" y="19"/>
                    </a:lnTo>
                    <a:lnTo>
                      <a:pt x="94" y="20"/>
                    </a:lnTo>
                    <a:lnTo>
                      <a:pt x="91" y="21"/>
                    </a:lnTo>
                    <a:lnTo>
                      <a:pt x="89" y="21"/>
                    </a:lnTo>
                    <a:lnTo>
                      <a:pt x="88" y="21"/>
                    </a:lnTo>
                    <a:lnTo>
                      <a:pt x="87" y="21"/>
                    </a:lnTo>
                    <a:lnTo>
                      <a:pt x="85" y="20"/>
                    </a:lnTo>
                    <a:lnTo>
                      <a:pt x="85" y="20"/>
                    </a:lnTo>
                    <a:lnTo>
                      <a:pt x="84" y="18"/>
                    </a:lnTo>
                    <a:lnTo>
                      <a:pt x="88" y="16"/>
                    </a:lnTo>
                    <a:lnTo>
                      <a:pt x="89" y="16"/>
                    </a:lnTo>
                    <a:close/>
                    <a:moveTo>
                      <a:pt x="102" y="20"/>
                    </a:moveTo>
                    <a:lnTo>
                      <a:pt x="97" y="21"/>
                    </a:lnTo>
                    <a:lnTo>
                      <a:pt x="95" y="20"/>
                    </a:lnTo>
                    <a:lnTo>
                      <a:pt x="95" y="19"/>
                    </a:lnTo>
                    <a:lnTo>
                      <a:pt x="95" y="19"/>
                    </a:lnTo>
                    <a:lnTo>
                      <a:pt x="94" y="17"/>
                    </a:lnTo>
                    <a:lnTo>
                      <a:pt x="95" y="14"/>
                    </a:lnTo>
                    <a:lnTo>
                      <a:pt x="99" y="14"/>
                    </a:lnTo>
                    <a:lnTo>
                      <a:pt x="100" y="15"/>
                    </a:lnTo>
                    <a:lnTo>
                      <a:pt x="100" y="17"/>
                    </a:lnTo>
                    <a:lnTo>
                      <a:pt x="102" y="17"/>
                    </a:lnTo>
                    <a:lnTo>
                      <a:pt x="102" y="18"/>
                    </a:lnTo>
                    <a:lnTo>
                      <a:pt x="102" y="20"/>
                    </a:lnTo>
                    <a:close/>
                    <a:moveTo>
                      <a:pt x="106" y="10"/>
                    </a:moveTo>
                    <a:lnTo>
                      <a:pt x="103" y="11"/>
                    </a:lnTo>
                    <a:lnTo>
                      <a:pt x="101" y="10"/>
                    </a:lnTo>
                    <a:lnTo>
                      <a:pt x="100" y="9"/>
                    </a:lnTo>
                    <a:lnTo>
                      <a:pt x="101" y="8"/>
                    </a:lnTo>
                    <a:lnTo>
                      <a:pt x="102" y="7"/>
                    </a:lnTo>
                    <a:lnTo>
                      <a:pt x="102" y="7"/>
                    </a:lnTo>
                    <a:lnTo>
                      <a:pt x="104" y="7"/>
                    </a:lnTo>
                    <a:lnTo>
                      <a:pt x="105" y="7"/>
                    </a:lnTo>
                    <a:lnTo>
                      <a:pt x="106" y="10"/>
                    </a:lnTo>
                    <a:close/>
                    <a:moveTo>
                      <a:pt x="111" y="19"/>
                    </a:moveTo>
                    <a:lnTo>
                      <a:pt x="104" y="19"/>
                    </a:lnTo>
                    <a:lnTo>
                      <a:pt x="104" y="19"/>
                    </a:lnTo>
                    <a:lnTo>
                      <a:pt x="104" y="18"/>
                    </a:lnTo>
                    <a:lnTo>
                      <a:pt x="103" y="16"/>
                    </a:lnTo>
                    <a:lnTo>
                      <a:pt x="102" y="14"/>
                    </a:lnTo>
                    <a:lnTo>
                      <a:pt x="103" y="13"/>
                    </a:lnTo>
                    <a:lnTo>
                      <a:pt x="104" y="13"/>
                    </a:lnTo>
                    <a:lnTo>
                      <a:pt x="107" y="12"/>
                    </a:lnTo>
                    <a:lnTo>
                      <a:pt x="112" y="10"/>
                    </a:lnTo>
                    <a:lnTo>
                      <a:pt x="111" y="9"/>
                    </a:lnTo>
                    <a:lnTo>
                      <a:pt x="111" y="9"/>
                    </a:lnTo>
                    <a:lnTo>
                      <a:pt x="108" y="9"/>
                    </a:lnTo>
                    <a:lnTo>
                      <a:pt x="107" y="7"/>
                    </a:lnTo>
                    <a:lnTo>
                      <a:pt x="107" y="6"/>
                    </a:lnTo>
                    <a:lnTo>
                      <a:pt x="107" y="5"/>
                    </a:lnTo>
                    <a:lnTo>
                      <a:pt x="109" y="5"/>
                    </a:lnTo>
                    <a:lnTo>
                      <a:pt x="110" y="5"/>
                    </a:lnTo>
                    <a:lnTo>
                      <a:pt x="111" y="8"/>
                    </a:lnTo>
                    <a:lnTo>
                      <a:pt x="111" y="9"/>
                    </a:lnTo>
                    <a:lnTo>
                      <a:pt x="111" y="9"/>
                    </a:lnTo>
                    <a:lnTo>
                      <a:pt x="112" y="9"/>
                    </a:lnTo>
                    <a:lnTo>
                      <a:pt x="113" y="10"/>
                    </a:lnTo>
                    <a:lnTo>
                      <a:pt x="113" y="10"/>
                    </a:lnTo>
                    <a:lnTo>
                      <a:pt x="112" y="14"/>
                    </a:lnTo>
                    <a:lnTo>
                      <a:pt x="112" y="14"/>
                    </a:lnTo>
                    <a:lnTo>
                      <a:pt x="111" y="16"/>
                    </a:lnTo>
                    <a:lnTo>
                      <a:pt x="112" y="19"/>
                    </a:lnTo>
                    <a:lnTo>
                      <a:pt x="111" y="19"/>
                    </a:lnTo>
                    <a:close/>
                    <a:moveTo>
                      <a:pt x="93" y="7"/>
                    </a:moveTo>
                    <a:lnTo>
                      <a:pt x="90" y="9"/>
                    </a:lnTo>
                    <a:lnTo>
                      <a:pt x="87" y="9"/>
                    </a:lnTo>
                    <a:lnTo>
                      <a:pt x="85" y="7"/>
                    </a:lnTo>
                    <a:lnTo>
                      <a:pt x="81" y="5"/>
                    </a:lnTo>
                    <a:lnTo>
                      <a:pt x="81" y="5"/>
                    </a:lnTo>
                    <a:lnTo>
                      <a:pt x="82" y="2"/>
                    </a:lnTo>
                    <a:lnTo>
                      <a:pt x="84" y="1"/>
                    </a:lnTo>
                    <a:lnTo>
                      <a:pt x="91" y="0"/>
                    </a:lnTo>
                    <a:lnTo>
                      <a:pt x="93" y="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4" name="Freeform 50">
                <a:extLst>
                  <a:ext uri="{FF2B5EF4-FFF2-40B4-BE49-F238E27FC236}">
                    <a16:creationId xmlns:a16="http://schemas.microsoft.com/office/drawing/2014/main" id="{D341AA33-684F-EA1C-E314-B46E460A16F7}"/>
                  </a:ext>
                </a:extLst>
              </p:cNvPr>
              <p:cNvSpPr>
                <a:spLocks noEditPoints="1"/>
              </p:cNvSpPr>
              <p:nvPr/>
            </p:nvSpPr>
            <p:spPr bwMode="auto">
              <a:xfrm>
                <a:off x="134" y="413"/>
                <a:ext cx="182" cy="184"/>
              </a:xfrm>
              <a:custGeom>
                <a:avLst/>
                <a:gdLst>
                  <a:gd name="T0" fmla="*/ 94 w 182"/>
                  <a:gd name="T1" fmla="*/ 40 h 184"/>
                  <a:gd name="T2" fmla="*/ 94 w 182"/>
                  <a:gd name="T3" fmla="*/ 32 h 184"/>
                  <a:gd name="T4" fmla="*/ 97 w 182"/>
                  <a:gd name="T5" fmla="*/ 18 h 184"/>
                  <a:gd name="T6" fmla="*/ 107 w 182"/>
                  <a:gd name="T7" fmla="*/ 11 h 184"/>
                  <a:gd name="T8" fmla="*/ 146 w 182"/>
                  <a:gd name="T9" fmla="*/ 6 h 184"/>
                  <a:gd name="T10" fmla="*/ 124 w 182"/>
                  <a:gd name="T11" fmla="*/ 12 h 184"/>
                  <a:gd name="T12" fmla="*/ 115 w 182"/>
                  <a:gd name="T13" fmla="*/ 5 h 184"/>
                  <a:gd name="T14" fmla="*/ 115 w 182"/>
                  <a:gd name="T15" fmla="*/ 7 h 184"/>
                  <a:gd name="T16" fmla="*/ 106 w 182"/>
                  <a:gd name="T17" fmla="*/ 12 h 184"/>
                  <a:gd name="T18" fmla="*/ 106 w 182"/>
                  <a:gd name="T19" fmla="*/ 17 h 184"/>
                  <a:gd name="T20" fmla="*/ 104 w 182"/>
                  <a:gd name="T21" fmla="*/ 21 h 184"/>
                  <a:gd name="T22" fmla="*/ 126 w 182"/>
                  <a:gd name="T23" fmla="*/ 13 h 184"/>
                  <a:gd name="T24" fmla="*/ 113 w 182"/>
                  <a:gd name="T25" fmla="*/ 17 h 184"/>
                  <a:gd name="T26" fmla="*/ 104 w 182"/>
                  <a:gd name="T27" fmla="*/ 26 h 184"/>
                  <a:gd name="T28" fmla="*/ 109 w 182"/>
                  <a:gd name="T29" fmla="*/ 35 h 184"/>
                  <a:gd name="T30" fmla="*/ 101 w 182"/>
                  <a:gd name="T31" fmla="*/ 46 h 184"/>
                  <a:gd name="T32" fmla="*/ 91 w 182"/>
                  <a:gd name="T33" fmla="*/ 38 h 184"/>
                  <a:gd name="T34" fmla="*/ 81 w 182"/>
                  <a:gd name="T35" fmla="*/ 43 h 184"/>
                  <a:gd name="T36" fmla="*/ 73 w 182"/>
                  <a:gd name="T37" fmla="*/ 46 h 184"/>
                  <a:gd name="T38" fmla="*/ 68 w 182"/>
                  <a:gd name="T39" fmla="*/ 56 h 184"/>
                  <a:gd name="T40" fmla="*/ 61 w 182"/>
                  <a:gd name="T41" fmla="*/ 68 h 184"/>
                  <a:gd name="T42" fmla="*/ 56 w 182"/>
                  <a:gd name="T43" fmla="*/ 78 h 184"/>
                  <a:gd name="T44" fmla="*/ 47 w 182"/>
                  <a:gd name="T45" fmla="*/ 91 h 184"/>
                  <a:gd name="T46" fmla="*/ 52 w 182"/>
                  <a:gd name="T47" fmla="*/ 92 h 184"/>
                  <a:gd name="T48" fmla="*/ 58 w 182"/>
                  <a:gd name="T49" fmla="*/ 103 h 184"/>
                  <a:gd name="T50" fmla="*/ 78 w 182"/>
                  <a:gd name="T51" fmla="*/ 91 h 184"/>
                  <a:gd name="T52" fmla="*/ 83 w 182"/>
                  <a:gd name="T53" fmla="*/ 81 h 184"/>
                  <a:gd name="T54" fmla="*/ 88 w 182"/>
                  <a:gd name="T55" fmla="*/ 75 h 184"/>
                  <a:gd name="T56" fmla="*/ 94 w 182"/>
                  <a:gd name="T57" fmla="*/ 71 h 184"/>
                  <a:gd name="T58" fmla="*/ 89 w 182"/>
                  <a:gd name="T59" fmla="*/ 81 h 184"/>
                  <a:gd name="T60" fmla="*/ 95 w 182"/>
                  <a:gd name="T61" fmla="*/ 84 h 184"/>
                  <a:gd name="T62" fmla="*/ 83 w 182"/>
                  <a:gd name="T63" fmla="*/ 94 h 184"/>
                  <a:gd name="T64" fmla="*/ 82 w 182"/>
                  <a:gd name="T65" fmla="*/ 98 h 184"/>
                  <a:gd name="T66" fmla="*/ 80 w 182"/>
                  <a:gd name="T67" fmla="*/ 110 h 184"/>
                  <a:gd name="T68" fmla="*/ 60 w 182"/>
                  <a:gd name="T69" fmla="*/ 108 h 184"/>
                  <a:gd name="T70" fmla="*/ 52 w 182"/>
                  <a:gd name="T71" fmla="*/ 115 h 184"/>
                  <a:gd name="T72" fmla="*/ 51 w 182"/>
                  <a:gd name="T73" fmla="*/ 102 h 184"/>
                  <a:gd name="T74" fmla="*/ 36 w 182"/>
                  <a:gd name="T75" fmla="*/ 100 h 184"/>
                  <a:gd name="T76" fmla="*/ 37 w 182"/>
                  <a:gd name="T77" fmla="*/ 106 h 184"/>
                  <a:gd name="T78" fmla="*/ 33 w 182"/>
                  <a:gd name="T79" fmla="*/ 112 h 184"/>
                  <a:gd name="T80" fmla="*/ 27 w 182"/>
                  <a:gd name="T81" fmla="*/ 107 h 184"/>
                  <a:gd name="T82" fmla="*/ 22 w 182"/>
                  <a:gd name="T83" fmla="*/ 114 h 184"/>
                  <a:gd name="T84" fmla="*/ 10 w 182"/>
                  <a:gd name="T85" fmla="*/ 123 h 184"/>
                  <a:gd name="T86" fmla="*/ 2 w 182"/>
                  <a:gd name="T87" fmla="*/ 128 h 184"/>
                  <a:gd name="T88" fmla="*/ 22 w 182"/>
                  <a:gd name="T89" fmla="*/ 126 h 184"/>
                  <a:gd name="T90" fmla="*/ 33 w 182"/>
                  <a:gd name="T91" fmla="*/ 141 h 184"/>
                  <a:gd name="T92" fmla="*/ 27 w 182"/>
                  <a:gd name="T93" fmla="*/ 167 h 184"/>
                  <a:gd name="T94" fmla="*/ 45 w 182"/>
                  <a:gd name="T95" fmla="*/ 177 h 184"/>
                  <a:gd name="T96" fmla="*/ 76 w 182"/>
                  <a:gd name="T97" fmla="*/ 158 h 184"/>
                  <a:gd name="T98" fmla="*/ 95 w 182"/>
                  <a:gd name="T99" fmla="*/ 175 h 184"/>
                  <a:gd name="T100" fmla="*/ 118 w 182"/>
                  <a:gd name="T101" fmla="*/ 183 h 184"/>
                  <a:gd name="T102" fmla="*/ 114 w 182"/>
                  <a:gd name="T103" fmla="*/ 162 h 184"/>
                  <a:gd name="T104" fmla="*/ 119 w 182"/>
                  <a:gd name="T105" fmla="*/ 140 h 184"/>
                  <a:gd name="T106" fmla="*/ 114 w 182"/>
                  <a:gd name="T107" fmla="*/ 120 h 184"/>
                  <a:gd name="T108" fmla="*/ 119 w 182"/>
                  <a:gd name="T109" fmla="*/ 102 h 184"/>
                  <a:gd name="T110" fmla="*/ 129 w 182"/>
                  <a:gd name="T111" fmla="*/ 86 h 184"/>
                  <a:gd name="T112" fmla="*/ 146 w 182"/>
                  <a:gd name="T113" fmla="*/ 71 h 184"/>
                  <a:gd name="T114" fmla="*/ 168 w 182"/>
                  <a:gd name="T115" fmla="*/ 75 h 184"/>
                  <a:gd name="T116" fmla="*/ 177 w 182"/>
                  <a:gd name="T117" fmla="*/ 62 h 184"/>
                  <a:gd name="T118" fmla="*/ 163 w 182"/>
                  <a:gd name="T119" fmla="*/ 39 h 184"/>
                  <a:gd name="T120" fmla="*/ 175 w 182"/>
                  <a:gd name="T121" fmla="*/ 17 h 184"/>
                  <a:gd name="T122" fmla="*/ 23 w 182"/>
                  <a:gd name="T123" fmla="*/ 81 h 184"/>
                  <a:gd name="T124" fmla="*/ 23 w 182"/>
                  <a:gd name="T125" fmla="*/ 9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 h="184">
                    <a:moveTo>
                      <a:pt x="112" y="3"/>
                    </a:moveTo>
                    <a:lnTo>
                      <a:pt x="109" y="2"/>
                    </a:lnTo>
                    <a:lnTo>
                      <a:pt x="106" y="3"/>
                    </a:lnTo>
                    <a:lnTo>
                      <a:pt x="104" y="6"/>
                    </a:lnTo>
                    <a:lnTo>
                      <a:pt x="106" y="7"/>
                    </a:lnTo>
                    <a:lnTo>
                      <a:pt x="112" y="3"/>
                    </a:lnTo>
                    <a:close/>
                    <a:moveTo>
                      <a:pt x="94" y="30"/>
                    </a:moveTo>
                    <a:lnTo>
                      <a:pt x="96" y="32"/>
                    </a:lnTo>
                    <a:lnTo>
                      <a:pt x="98" y="34"/>
                    </a:lnTo>
                    <a:lnTo>
                      <a:pt x="98" y="30"/>
                    </a:lnTo>
                    <a:lnTo>
                      <a:pt x="98" y="30"/>
                    </a:lnTo>
                    <a:lnTo>
                      <a:pt x="94" y="30"/>
                    </a:lnTo>
                    <a:close/>
                    <a:moveTo>
                      <a:pt x="93" y="37"/>
                    </a:moveTo>
                    <a:lnTo>
                      <a:pt x="93" y="37"/>
                    </a:lnTo>
                    <a:lnTo>
                      <a:pt x="94" y="40"/>
                    </a:lnTo>
                    <a:lnTo>
                      <a:pt x="95" y="39"/>
                    </a:lnTo>
                    <a:lnTo>
                      <a:pt x="96" y="39"/>
                    </a:lnTo>
                    <a:lnTo>
                      <a:pt x="97" y="40"/>
                    </a:lnTo>
                    <a:lnTo>
                      <a:pt x="98" y="41"/>
                    </a:lnTo>
                    <a:lnTo>
                      <a:pt x="98" y="42"/>
                    </a:lnTo>
                    <a:lnTo>
                      <a:pt x="100" y="42"/>
                    </a:lnTo>
                    <a:lnTo>
                      <a:pt x="101" y="39"/>
                    </a:lnTo>
                    <a:lnTo>
                      <a:pt x="100" y="39"/>
                    </a:lnTo>
                    <a:lnTo>
                      <a:pt x="98" y="38"/>
                    </a:lnTo>
                    <a:lnTo>
                      <a:pt x="98" y="36"/>
                    </a:lnTo>
                    <a:lnTo>
                      <a:pt x="95" y="33"/>
                    </a:lnTo>
                    <a:lnTo>
                      <a:pt x="94" y="33"/>
                    </a:lnTo>
                    <a:lnTo>
                      <a:pt x="94" y="33"/>
                    </a:lnTo>
                    <a:lnTo>
                      <a:pt x="94" y="32"/>
                    </a:lnTo>
                    <a:lnTo>
                      <a:pt x="94" y="32"/>
                    </a:lnTo>
                    <a:lnTo>
                      <a:pt x="93" y="31"/>
                    </a:lnTo>
                    <a:lnTo>
                      <a:pt x="92" y="31"/>
                    </a:lnTo>
                    <a:lnTo>
                      <a:pt x="91" y="33"/>
                    </a:lnTo>
                    <a:lnTo>
                      <a:pt x="91" y="34"/>
                    </a:lnTo>
                    <a:lnTo>
                      <a:pt x="93" y="35"/>
                    </a:lnTo>
                    <a:lnTo>
                      <a:pt x="93" y="35"/>
                    </a:lnTo>
                    <a:lnTo>
                      <a:pt x="94" y="36"/>
                    </a:lnTo>
                    <a:lnTo>
                      <a:pt x="94" y="36"/>
                    </a:lnTo>
                    <a:lnTo>
                      <a:pt x="93" y="37"/>
                    </a:lnTo>
                    <a:close/>
                    <a:moveTo>
                      <a:pt x="89" y="17"/>
                    </a:moveTo>
                    <a:lnTo>
                      <a:pt x="91" y="16"/>
                    </a:lnTo>
                    <a:lnTo>
                      <a:pt x="91" y="17"/>
                    </a:lnTo>
                    <a:lnTo>
                      <a:pt x="92" y="18"/>
                    </a:lnTo>
                    <a:lnTo>
                      <a:pt x="94" y="19"/>
                    </a:lnTo>
                    <a:lnTo>
                      <a:pt x="97" y="18"/>
                    </a:lnTo>
                    <a:lnTo>
                      <a:pt x="98" y="17"/>
                    </a:lnTo>
                    <a:lnTo>
                      <a:pt x="98" y="16"/>
                    </a:lnTo>
                    <a:lnTo>
                      <a:pt x="98" y="15"/>
                    </a:lnTo>
                    <a:lnTo>
                      <a:pt x="94" y="10"/>
                    </a:lnTo>
                    <a:lnTo>
                      <a:pt x="93" y="9"/>
                    </a:lnTo>
                    <a:lnTo>
                      <a:pt x="87" y="13"/>
                    </a:lnTo>
                    <a:lnTo>
                      <a:pt x="86" y="12"/>
                    </a:lnTo>
                    <a:lnTo>
                      <a:pt x="84" y="14"/>
                    </a:lnTo>
                    <a:lnTo>
                      <a:pt x="83" y="17"/>
                    </a:lnTo>
                    <a:lnTo>
                      <a:pt x="83" y="18"/>
                    </a:lnTo>
                    <a:lnTo>
                      <a:pt x="83" y="18"/>
                    </a:lnTo>
                    <a:lnTo>
                      <a:pt x="87" y="18"/>
                    </a:lnTo>
                    <a:lnTo>
                      <a:pt x="89" y="17"/>
                    </a:lnTo>
                    <a:close/>
                    <a:moveTo>
                      <a:pt x="107" y="11"/>
                    </a:moveTo>
                    <a:lnTo>
                      <a:pt x="107" y="11"/>
                    </a:lnTo>
                    <a:lnTo>
                      <a:pt x="107" y="11"/>
                    </a:lnTo>
                    <a:lnTo>
                      <a:pt x="107" y="11"/>
                    </a:lnTo>
                    <a:close/>
                    <a:moveTo>
                      <a:pt x="178" y="3"/>
                    </a:moveTo>
                    <a:lnTo>
                      <a:pt x="175" y="4"/>
                    </a:lnTo>
                    <a:lnTo>
                      <a:pt x="174" y="3"/>
                    </a:lnTo>
                    <a:lnTo>
                      <a:pt x="164" y="5"/>
                    </a:lnTo>
                    <a:lnTo>
                      <a:pt x="163" y="5"/>
                    </a:lnTo>
                    <a:lnTo>
                      <a:pt x="160" y="4"/>
                    </a:lnTo>
                    <a:lnTo>
                      <a:pt x="157" y="5"/>
                    </a:lnTo>
                    <a:lnTo>
                      <a:pt x="156" y="5"/>
                    </a:lnTo>
                    <a:lnTo>
                      <a:pt x="155" y="5"/>
                    </a:lnTo>
                    <a:lnTo>
                      <a:pt x="152" y="4"/>
                    </a:lnTo>
                    <a:lnTo>
                      <a:pt x="149" y="4"/>
                    </a:lnTo>
                    <a:lnTo>
                      <a:pt x="148" y="6"/>
                    </a:lnTo>
                    <a:lnTo>
                      <a:pt x="146" y="6"/>
                    </a:lnTo>
                    <a:lnTo>
                      <a:pt x="145" y="9"/>
                    </a:lnTo>
                    <a:lnTo>
                      <a:pt x="143" y="9"/>
                    </a:lnTo>
                    <a:lnTo>
                      <a:pt x="144" y="11"/>
                    </a:lnTo>
                    <a:lnTo>
                      <a:pt x="144" y="12"/>
                    </a:lnTo>
                    <a:lnTo>
                      <a:pt x="142" y="12"/>
                    </a:lnTo>
                    <a:lnTo>
                      <a:pt x="140" y="13"/>
                    </a:lnTo>
                    <a:lnTo>
                      <a:pt x="139" y="15"/>
                    </a:lnTo>
                    <a:lnTo>
                      <a:pt x="138" y="14"/>
                    </a:lnTo>
                    <a:lnTo>
                      <a:pt x="135" y="14"/>
                    </a:lnTo>
                    <a:lnTo>
                      <a:pt x="134" y="12"/>
                    </a:lnTo>
                    <a:lnTo>
                      <a:pt x="132" y="12"/>
                    </a:lnTo>
                    <a:lnTo>
                      <a:pt x="129" y="11"/>
                    </a:lnTo>
                    <a:lnTo>
                      <a:pt x="126" y="13"/>
                    </a:lnTo>
                    <a:lnTo>
                      <a:pt x="126" y="13"/>
                    </a:lnTo>
                    <a:lnTo>
                      <a:pt x="124" y="12"/>
                    </a:lnTo>
                    <a:lnTo>
                      <a:pt x="124" y="11"/>
                    </a:lnTo>
                    <a:lnTo>
                      <a:pt x="123" y="10"/>
                    </a:lnTo>
                    <a:lnTo>
                      <a:pt x="123" y="10"/>
                    </a:lnTo>
                    <a:lnTo>
                      <a:pt x="123" y="9"/>
                    </a:lnTo>
                    <a:lnTo>
                      <a:pt x="122" y="9"/>
                    </a:lnTo>
                    <a:lnTo>
                      <a:pt x="122" y="10"/>
                    </a:lnTo>
                    <a:lnTo>
                      <a:pt x="121" y="10"/>
                    </a:lnTo>
                    <a:lnTo>
                      <a:pt x="120" y="9"/>
                    </a:lnTo>
                    <a:lnTo>
                      <a:pt x="120" y="6"/>
                    </a:lnTo>
                    <a:lnTo>
                      <a:pt x="120" y="6"/>
                    </a:lnTo>
                    <a:lnTo>
                      <a:pt x="120" y="6"/>
                    </a:lnTo>
                    <a:lnTo>
                      <a:pt x="118" y="5"/>
                    </a:lnTo>
                    <a:lnTo>
                      <a:pt x="117" y="5"/>
                    </a:lnTo>
                    <a:lnTo>
                      <a:pt x="117" y="5"/>
                    </a:lnTo>
                    <a:lnTo>
                      <a:pt x="115" y="5"/>
                    </a:lnTo>
                    <a:lnTo>
                      <a:pt x="118" y="2"/>
                    </a:lnTo>
                    <a:lnTo>
                      <a:pt x="117" y="0"/>
                    </a:lnTo>
                    <a:lnTo>
                      <a:pt x="117" y="0"/>
                    </a:lnTo>
                    <a:lnTo>
                      <a:pt x="117" y="0"/>
                    </a:lnTo>
                    <a:lnTo>
                      <a:pt x="117" y="0"/>
                    </a:lnTo>
                    <a:lnTo>
                      <a:pt x="116" y="1"/>
                    </a:lnTo>
                    <a:lnTo>
                      <a:pt x="113" y="4"/>
                    </a:lnTo>
                    <a:lnTo>
                      <a:pt x="112" y="6"/>
                    </a:lnTo>
                    <a:lnTo>
                      <a:pt x="112" y="7"/>
                    </a:lnTo>
                    <a:lnTo>
                      <a:pt x="111" y="7"/>
                    </a:lnTo>
                    <a:lnTo>
                      <a:pt x="111" y="8"/>
                    </a:lnTo>
                    <a:lnTo>
                      <a:pt x="112" y="8"/>
                    </a:lnTo>
                    <a:lnTo>
                      <a:pt x="113" y="7"/>
                    </a:lnTo>
                    <a:lnTo>
                      <a:pt x="115" y="7"/>
                    </a:lnTo>
                    <a:lnTo>
                      <a:pt x="115" y="7"/>
                    </a:lnTo>
                    <a:lnTo>
                      <a:pt x="115" y="7"/>
                    </a:lnTo>
                    <a:lnTo>
                      <a:pt x="114" y="8"/>
                    </a:lnTo>
                    <a:lnTo>
                      <a:pt x="113" y="9"/>
                    </a:lnTo>
                    <a:lnTo>
                      <a:pt x="112" y="10"/>
                    </a:lnTo>
                    <a:lnTo>
                      <a:pt x="110" y="9"/>
                    </a:lnTo>
                    <a:lnTo>
                      <a:pt x="110" y="8"/>
                    </a:lnTo>
                    <a:lnTo>
                      <a:pt x="109" y="9"/>
                    </a:lnTo>
                    <a:lnTo>
                      <a:pt x="108" y="9"/>
                    </a:lnTo>
                    <a:lnTo>
                      <a:pt x="108" y="10"/>
                    </a:lnTo>
                    <a:lnTo>
                      <a:pt x="107" y="11"/>
                    </a:lnTo>
                    <a:lnTo>
                      <a:pt x="110" y="11"/>
                    </a:lnTo>
                    <a:lnTo>
                      <a:pt x="112" y="11"/>
                    </a:lnTo>
                    <a:lnTo>
                      <a:pt x="110" y="13"/>
                    </a:lnTo>
                    <a:lnTo>
                      <a:pt x="108" y="12"/>
                    </a:lnTo>
                    <a:lnTo>
                      <a:pt x="106" y="12"/>
                    </a:lnTo>
                    <a:lnTo>
                      <a:pt x="106" y="13"/>
                    </a:lnTo>
                    <a:lnTo>
                      <a:pt x="105" y="13"/>
                    </a:lnTo>
                    <a:lnTo>
                      <a:pt x="105" y="13"/>
                    </a:lnTo>
                    <a:lnTo>
                      <a:pt x="106" y="15"/>
                    </a:lnTo>
                    <a:lnTo>
                      <a:pt x="104" y="15"/>
                    </a:lnTo>
                    <a:lnTo>
                      <a:pt x="103" y="14"/>
                    </a:lnTo>
                    <a:lnTo>
                      <a:pt x="103" y="14"/>
                    </a:lnTo>
                    <a:lnTo>
                      <a:pt x="101" y="14"/>
                    </a:lnTo>
                    <a:lnTo>
                      <a:pt x="99" y="17"/>
                    </a:lnTo>
                    <a:lnTo>
                      <a:pt x="99" y="17"/>
                    </a:lnTo>
                    <a:lnTo>
                      <a:pt x="98" y="18"/>
                    </a:lnTo>
                    <a:lnTo>
                      <a:pt x="99" y="18"/>
                    </a:lnTo>
                    <a:lnTo>
                      <a:pt x="101" y="17"/>
                    </a:lnTo>
                    <a:lnTo>
                      <a:pt x="104" y="17"/>
                    </a:lnTo>
                    <a:lnTo>
                      <a:pt x="106" y="17"/>
                    </a:lnTo>
                    <a:lnTo>
                      <a:pt x="103" y="18"/>
                    </a:lnTo>
                    <a:lnTo>
                      <a:pt x="99" y="19"/>
                    </a:lnTo>
                    <a:lnTo>
                      <a:pt x="98" y="20"/>
                    </a:lnTo>
                    <a:lnTo>
                      <a:pt x="97" y="21"/>
                    </a:lnTo>
                    <a:lnTo>
                      <a:pt x="101" y="22"/>
                    </a:lnTo>
                    <a:lnTo>
                      <a:pt x="101" y="23"/>
                    </a:lnTo>
                    <a:lnTo>
                      <a:pt x="97" y="25"/>
                    </a:lnTo>
                    <a:lnTo>
                      <a:pt x="95" y="26"/>
                    </a:lnTo>
                    <a:lnTo>
                      <a:pt x="97" y="26"/>
                    </a:lnTo>
                    <a:lnTo>
                      <a:pt x="98" y="26"/>
                    </a:lnTo>
                    <a:lnTo>
                      <a:pt x="101" y="25"/>
                    </a:lnTo>
                    <a:lnTo>
                      <a:pt x="102" y="23"/>
                    </a:lnTo>
                    <a:lnTo>
                      <a:pt x="103" y="22"/>
                    </a:lnTo>
                    <a:lnTo>
                      <a:pt x="103" y="21"/>
                    </a:lnTo>
                    <a:lnTo>
                      <a:pt x="104" y="21"/>
                    </a:lnTo>
                    <a:lnTo>
                      <a:pt x="106" y="21"/>
                    </a:lnTo>
                    <a:lnTo>
                      <a:pt x="108" y="20"/>
                    </a:lnTo>
                    <a:lnTo>
                      <a:pt x="108" y="18"/>
                    </a:lnTo>
                    <a:lnTo>
                      <a:pt x="109" y="17"/>
                    </a:lnTo>
                    <a:lnTo>
                      <a:pt x="110" y="17"/>
                    </a:lnTo>
                    <a:lnTo>
                      <a:pt x="111" y="16"/>
                    </a:lnTo>
                    <a:lnTo>
                      <a:pt x="113" y="15"/>
                    </a:lnTo>
                    <a:lnTo>
                      <a:pt x="115" y="14"/>
                    </a:lnTo>
                    <a:lnTo>
                      <a:pt x="117" y="14"/>
                    </a:lnTo>
                    <a:lnTo>
                      <a:pt x="118" y="13"/>
                    </a:lnTo>
                    <a:lnTo>
                      <a:pt x="120" y="12"/>
                    </a:lnTo>
                    <a:lnTo>
                      <a:pt x="122" y="12"/>
                    </a:lnTo>
                    <a:lnTo>
                      <a:pt x="124" y="13"/>
                    </a:lnTo>
                    <a:lnTo>
                      <a:pt x="124" y="14"/>
                    </a:lnTo>
                    <a:lnTo>
                      <a:pt x="126" y="13"/>
                    </a:lnTo>
                    <a:lnTo>
                      <a:pt x="127" y="14"/>
                    </a:lnTo>
                    <a:lnTo>
                      <a:pt x="129" y="16"/>
                    </a:lnTo>
                    <a:lnTo>
                      <a:pt x="129" y="16"/>
                    </a:lnTo>
                    <a:lnTo>
                      <a:pt x="129" y="17"/>
                    </a:lnTo>
                    <a:lnTo>
                      <a:pt x="128" y="17"/>
                    </a:lnTo>
                    <a:lnTo>
                      <a:pt x="127" y="16"/>
                    </a:lnTo>
                    <a:lnTo>
                      <a:pt x="126" y="15"/>
                    </a:lnTo>
                    <a:lnTo>
                      <a:pt x="124" y="15"/>
                    </a:lnTo>
                    <a:lnTo>
                      <a:pt x="123" y="14"/>
                    </a:lnTo>
                    <a:lnTo>
                      <a:pt x="122" y="14"/>
                    </a:lnTo>
                    <a:lnTo>
                      <a:pt x="120" y="14"/>
                    </a:lnTo>
                    <a:lnTo>
                      <a:pt x="119" y="14"/>
                    </a:lnTo>
                    <a:lnTo>
                      <a:pt x="117" y="15"/>
                    </a:lnTo>
                    <a:lnTo>
                      <a:pt x="116" y="15"/>
                    </a:lnTo>
                    <a:lnTo>
                      <a:pt x="113" y="17"/>
                    </a:lnTo>
                    <a:lnTo>
                      <a:pt x="112" y="17"/>
                    </a:lnTo>
                    <a:lnTo>
                      <a:pt x="110" y="19"/>
                    </a:lnTo>
                    <a:lnTo>
                      <a:pt x="111" y="20"/>
                    </a:lnTo>
                    <a:lnTo>
                      <a:pt x="108" y="21"/>
                    </a:lnTo>
                    <a:lnTo>
                      <a:pt x="111" y="22"/>
                    </a:lnTo>
                    <a:lnTo>
                      <a:pt x="114" y="22"/>
                    </a:lnTo>
                    <a:lnTo>
                      <a:pt x="113" y="23"/>
                    </a:lnTo>
                    <a:lnTo>
                      <a:pt x="111" y="24"/>
                    </a:lnTo>
                    <a:lnTo>
                      <a:pt x="108" y="24"/>
                    </a:lnTo>
                    <a:lnTo>
                      <a:pt x="107" y="24"/>
                    </a:lnTo>
                    <a:lnTo>
                      <a:pt x="107" y="25"/>
                    </a:lnTo>
                    <a:lnTo>
                      <a:pt x="107" y="26"/>
                    </a:lnTo>
                    <a:lnTo>
                      <a:pt x="106" y="26"/>
                    </a:lnTo>
                    <a:lnTo>
                      <a:pt x="105" y="25"/>
                    </a:lnTo>
                    <a:lnTo>
                      <a:pt x="104" y="26"/>
                    </a:lnTo>
                    <a:lnTo>
                      <a:pt x="102" y="28"/>
                    </a:lnTo>
                    <a:lnTo>
                      <a:pt x="101" y="28"/>
                    </a:lnTo>
                    <a:lnTo>
                      <a:pt x="101" y="29"/>
                    </a:lnTo>
                    <a:lnTo>
                      <a:pt x="101" y="31"/>
                    </a:lnTo>
                    <a:lnTo>
                      <a:pt x="101" y="32"/>
                    </a:lnTo>
                    <a:lnTo>
                      <a:pt x="100" y="35"/>
                    </a:lnTo>
                    <a:lnTo>
                      <a:pt x="99" y="37"/>
                    </a:lnTo>
                    <a:lnTo>
                      <a:pt x="101" y="38"/>
                    </a:lnTo>
                    <a:lnTo>
                      <a:pt x="102" y="38"/>
                    </a:lnTo>
                    <a:lnTo>
                      <a:pt x="102" y="38"/>
                    </a:lnTo>
                    <a:lnTo>
                      <a:pt x="105" y="36"/>
                    </a:lnTo>
                    <a:lnTo>
                      <a:pt x="106" y="35"/>
                    </a:lnTo>
                    <a:lnTo>
                      <a:pt x="107" y="36"/>
                    </a:lnTo>
                    <a:lnTo>
                      <a:pt x="108" y="35"/>
                    </a:lnTo>
                    <a:lnTo>
                      <a:pt x="109" y="35"/>
                    </a:lnTo>
                    <a:lnTo>
                      <a:pt x="109" y="36"/>
                    </a:lnTo>
                    <a:lnTo>
                      <a:pt x="109" y="36"/>
                    </a:lnTo>
                    <a:lnTo>
                      <a:pt x="109" y="37"/>
                    </a:lnTo>
                    <a:lnTo>
                      <a:pt x="105" y="39"/>
                    </a:lnTo>
                    <a:lnTo>
                      <a:pt x="104" y="40"/>
                    </a:lnTo>
                    <a:lnTo>
                      <a:pt x="102" y="41"/>
                    </a:lnTo>
                    <a:lnTo>
                      <a:pt x="102" y="43"/>
                    </a:lnTo>
                    <a:lnTo>
                      <a:pt x="104" y="43"/>
                    </a:lnTo>
                    <a:lnTo>
                      <a:pt x="105" y="42"/>
                    </a:lnTo>
                    <a:lnTo>
                      <a:pt x="106" y="43"/>
                    </a:lnTo>
                    <a:lnTo>
                      <a:pt x="106" y="44"/>
                    </a:lnTo>
                    <a:lnTo>
                      <a:pt x="105" y="45"/>
                    </a:lnTo>
                    <a:lnTo>
                      <a:pt x="104" y="45"/>
                    </a:lnTo>
                    <a:lnTo>
                      <a:pt x="102" y="46"/>
                    </a:lnTo>
                    <a:lnTo>
                      <a:pt x="101" y="46"/>
                    </a:lnTo>
                    <a:lnTo>
                      <a:pt x="100" y="48"/>
                    </a:lnTo>
                    <a:lnTo>
                      <a:pt x="99" y="48"/>
                    </a:lnTo>
                    <a:lnTo>
                      <a:pt x="98" y="50"/>
                    </a:lnTo>
                    <a:lnTo>
                      <a:pt x="96" y="51"/>
                    </a:lnTo>
                    <a:lnTo>
                      <a:pt x="96" y="52"/>
                    </a:lnTo>
                    <a:lnTo>
                      <a:pt x="94" y="52"/>
                    </a:lnTo>
                    <a:lnTo>
                      <a:pt x="96" y="48"/>
                    </a:lnTo>
                    <a:lnTo>
                      <a:pt x="97" y="46"/>
                    </a:lnTo>
                    <a:lnTo>
                      <a:pt x="98" y="46"/>
                    </a:lnTo>
                    <a:lnTo>
                      <a:pt x="97" y="45"/>
                    </a:lnTo>
                    <a:lnTo>
                      <a:pt x="97" y="44"/>
                    </a:lnTo>
                    <a:lnTo>
                      <a:pt x="93" y="45"/>
                    </a:lnTo>
                    <a:lnTo>
                      <a:pt x="94" y="42"/>
                    </a:lnTo>
                    <a:lnTo>
                      <a:pt x="91" y="40"/>
                    </a:lnTo>
                    <a:lnTo>
                      <a:pt x="91" y="38"/>
                    </a:lnTo>
                    <a:lnTo>
                      <a:pt x="91" y="37"/>
                    </a:lnTo>
                    <a:lnTo>
                      <a:pt x="89" y="35"/>
                    </a:lnTo>
                    <a:lnTo>
                      <a:pt x="88" y="34"/>
                    </a:lnTo>
                    <a:lnTo>
                      <a:pt x="87" y="35"/>
                    </a:lnTo>
                    <a:lnTo>
                      <a:pt x="88" y="37"/>
                    </a:lnTo>
                    <a:lnTo>
                      <a:pt x="88" y="39"/>
                    </a:lnTo>
                    <a:lnTo>
                      <a:pt x="88" y="41"/>
                    </a:lnTo>
                    <a:lnTo>
                      <a:pt x="86" y="40"/>
                    </a:lnTo>
                    <a:lnTo>
                      <a:pt x="86" y="40"/>
                    </a:lnTo>
                    <a:lnTo>
                      <a:pt x="85" y="40"/>
                    </a:lnTo>
                    <a:lnTo>
                      <a:pt x="84" y="40"/>
                    </a:lnTo>
                    <a:lnTo>
                      <a:pt x="84" y="42"/>
                    </a:lnTo>
                    <a:lnTo>
                      <a:pt x="83" y="42"/>
                    </a:lnTo>
                    <a:lnTo>
                      <a:pt x="81" y="42"/>
                    </a:lnTo>
                    <a:lnTo>
                      <a:pt x="81" y="43"/>
                    </a:lnTo>
                    <a:lnTo>
                      <a:pt x="83" y="44"/>
                    </a:lnTo>
                    <a:lnTo>
                      <a:pt x="83" y="45"/>
                    </a:lnTo>
                    <a:lnTo>
                      <a:pt x="84" y="46"/>
                    </a:lnTo>
                    <a:lnTo>
                      <a:pt x="84" y="47"/>
                    </a:lnTo>
                    <a:lnTo>
                      <a:pt x="83" y="48"/>
                    </a:lnTo>
                    <a:lnTo>
                      <a:pt x="81" y="47"/>
                    </a:lnTo>
                    <a:lnTo>
                      <a:pt x="81" y="47"/>
                    </a:lnTo>
                    <a:lnTo>
                      <a:pt x="77" y="43"/>
                    </a:lnTo>
                    <a:lnTo>
                      <a:pt x="77" y="43"/>
                    </a:lnTo>
                    <a:lnTo>
                      <a:pt x="76" y="44"/>
                    </a:lnTo>
                    <a:lnTo>
                      <a:pt x="77" y="45"/>
                    </a:lnTo>
                    <a:lnTo>
                      <a:pt x="76" y="46"/>
                    </a:lnTo>
                    <a:lnTo>
                      <a:pt x="76" y="45"/>
                    </a:lnTo>
                    <a:lnTo>
                      <a:pt x="75" y="44"/>
                    </a:lnTo>
                    <a:lnTo>
                      <a:pt x="73" y="46"/>
                    </a:lnTo>
                    <a:lnTo>
                      <a:pt x="74" y="47"/>
                    </a:lnTo>
                    <a:lnTo>
                      <a:pt x="76" y="47"/>
                    </a:lnTo>
                    <a:lnTo>
                      <a:pt x="76" y="47"/>
                    </a:lnTo>
                    <a:lnTo>
                      <a:pt x="78" y="50"/>
                    </a:lnTo>
                    <a:lnTo>
                      <a:pt x="77" y="51"/>
                    </a:lnTo>
                    <a:lnTo>
                      <a:pt x="75" y="48"/>
                    </a:lnTo>
                    <a:lnTo>
                      <a:pt x="75" y="49"/>
                    </a:lnTo>
                    <a:lnTo>
                      <a:pt x="73" y="50"/>
                    </a:lnTo>
                    <a:lnTo>
                      <a:pt x="74" y="52"/>
                    </a:lnTo>
                    <a:lnTo>
                      <a:pt x="74" y="53"/>
                    </a:lnTo>
                    <a:lnTo>
                      <a:pt x="72" y="54"/>
                    </a:lnTo>
                    <a:lnTo>
                      <a:pt x="71" y="54"/>
                    </a:lnTo>
                    <a:lnTo>
                      <a:pt x="70" y="53"/>
                    </a:lnTo>
                    <a:lnTo>
                      <a:pt x="70" y="54"/>
                    </a:lnTo>
                    <a:lnTo>
                      <a:pt x="68" y="56"/>
                    </a:lnTo>
                    <a:lnTo>
                      <a:pt x="69" y="58"/>
                    </a:lnTo>
                    <a:lnTo>
                      <a:pt x="68" y="58"/>
                    </a:lnTo>
                    <a:lnTo>
                      <a:pt x="66" y="59"/>
                    </a:lnTo>
                    <a:lnTo>
                      <a:pt x="65" y="62"/>
                    </a:lnTo>
                    <a:lnTo>
                      <a:pt x="63" y="63"/>
                    </a:lnTo>
                    <a:lnTo>
                      <a:pt x="64" y="64"/>
                    </a:lnTo>
                    <a:lnTo>
                      <a:pt x="65" y="65"/>
                    </a:lnTo>
                    <a:lnTo>
                      <a:pt x="64" y="66"/>
                    </a:lnTo>
                    <a:lnTo>
                      <a:pt x="63" y="66"/>
                    </a:lnTo>
                    <a:lnTo>
                      <a:pt x="62" y="65"/>
                    </a:lnTo>
                    <a:lnTo>
                      <a:pt x="60" y="64"/>
                    </a:lnTo>
                    <a:lnTo>
                      <a:pt x="61" y="66"/>
                    </a:lnTo>
                    <a:lnTo>
                      <a:pt x="61" y="68"/>
                    </a:lnTo>
                    <a:lnTo>
                      <a:pt x="61" y="68"/>
                    </a:lnTo>
                    <a:lnTo>
                      <a:pt x="61" y="68"/>
                    </a:lnTo>
                    <a:lnTo>
                      <a:pt x="61" y="69"/>
                    </a:lnTo>
                    <a:lnTo>
                      <a:pt x="59" y="71"/>
                    </a:lnTo>
                    <a:lnTo>
                      <a:pt x="58" y="73"/>
                    </a:lnTo>
                    <a:lnTo>
                      <a:pt x="59" y="73"/>
                    </a:lnTo>
                    <a:lnTo>
                      <a:pt x="62" y="72"/>
                    </a:lnTo>
                    <a:lnTo>
                      <a:pt x="62" y="74"/>
                    </a:lnTo>
                    <a:lnTo>
                      <a:pt x="64" y="74"/>
                    </a:lnTo>
                    <a:lnTo>
                      <a:pt x="64" y="75"/>
                    </a:lnTo>
                    <a:lnTo>
                      <a:pt x="65" y="77"/>
                    </a:lnTo>
                    <a:lnTo>
                      <a:pt x="64" y="77"/>
                    </a:lnTo>
                    <a:lnTo>
                      <a:pt x="63" y="76"/>
                    </a:lnTo>
                    <a:lnTo>
                      <a:pt x="60" y="78"/>
                    </a:lnTo>
                    <a:lnTo>
                      <a:pt x="57" y="78"/>
                    </a:lnTo>
                    <a:lnTo>
                      <a:pt x="57" y="78"/>
                    </a:lnTo>
                    <a:lnTo>
                      <a:pt x="56" y="78"/>
                    </a:lnTo>
                    <a:lnTo>
                      <a:pt x="54" y="78"/>
                    </a:lnTo>
                    <a:lnTo>
                      <a:pt x="54" y="79"/>
                    </a:lnTo>
                    <a:lnTo>
                      <a:pt x="54" y="80"/>
                    </a:lnTo>
                    <a:lnTo>
                      <a:pt x="54" y="81"/>
                    </a:lnTo>
                    <a:lnTo>
                      <a:pt x="52" y="82"/>
                    </a:lnTo>
                    <a:lnTo>
                      <a:pt x="52" y="82"/>
                    </a:lnTo>
                    <a:lnTo>
                      <a:pt x="50" y="82"/>
                    </a:lnTo>
                    <a:lnTo>
                      <a:pt x="47" y="82"/>
                    </a:lnTo>
                    <a:lnTo>
                      <a:pt x="45" y="85"/>
                    </a:lnTo>
                    <a:lnTo>
                      <a:pt x="50" y="85"/>
                    </a:lnTo>
                    <a:lnTo>
                      <a:pt x="51" y="86"/>
                    </a:lnTo>
                    <a:lnTo>
                      <a:pt x="48" y="86"/>
                    </a:lnTo>
                    <a:lnTo>
                      <a:pt x="45" y="87"/>
                    </a:lnTo>
                    <a:lnTo>
                      <a:pt x="44" y="92"/>
                    </a:lnTo>
                    <a:lnTo>
                      <a:pt x="47" y="91"/>
                    </a:lnTo>
                    <a:lnTo>
                      <a:pt x="48" y="90"/>
                    </a:lnTo>
                    <a:lnTo>
                      <a:pt x="50" y="90"/>
                    </a:lnTo>
                    <a:lnTo>
                      <a:pt x="52" y="89"/>
                    </a:lnTo>
                    <a:lnTo>
                      <a:pt x="53" y="89"/>
                    </a:lnTo>
                    <a:lnTo>
                      <a:pt x="55" y="87"/>
                    </a:lnTo>
                    <a:lnTo>
                      <a:pt x="58" y="86"/>
                    </a:lnTo>
                    <a:lnTo>
                      <a:pt x="61" y="86"/>
                    </a:lnTo>
                    <a:lnTo>
                      <a:pt x="60" y="86"/>
                    </a:lnTo>
                    <a:lnTo>
                      <a:pt x="59" y="86"/>
                    </a:lnTo>
                    <a:lnTo>
                      <a:pt x="59" y="88"/>
                    </a:lnTo>
                    <a:lnTo>
                      <a:pt x="59" y="89"/>
                    </a:lnTo>
                    <a:lnTo>
                      <a:pt x="57" y="90"/>
                    </a:lnTo>
                    <a:lnTo>
                      <a:pt x="56" y="90"/>
                    </a:lnTo>
                    <a:lnTo>
                      <a:pt x="53" y="90"/>
                    </a:lnTo>
                    <a:lnTo>
                      <a:pt x="52" y="92"/>
                    </a:lnTo>
                    <a:lnTo>
                      <a:pt x="52" y="93"/>
                    </a:lnTo>
                    <a:lnTo>
                      <a:pt x="53" y="94"/>
                    </a:lnTo>
                    <a:lnTo>
                      <a:pt x="52" y="94"/>
                    </a:lnTo>
                    <a:lnTo>
                      <a:pt x="52" y="94"/>
                    </a:lnTo>
                    <a:lnTo>
                      <a:pt x="52" y="95"/>
                    </a:lnTo>
                    <a:lnTo>
                      <a:pt x="53" y="97"/>
                    </a:lnTo>
                    <a:lnTo>
                      <a:pt x="54" y="97"/>
                    </a:lnTo>
                    <a:lnTo>
                      <a:pt x="54" y="97"/>
                    </a:lnTo>
                    <a:lnTo>
                      <a:pt x="54" y="98"/>
                    </a:lnTo>
                    <a:lnTo>
                      <a:pt x="54" y="100"/>
                    </a:lnTo>
                    <a:lnTo>
                      <a:pt x="54" y="100"/>
                    </a:lnTo>
                    <a:lnTo>
                      <a:pt x="54" y="102"/>
                    </a:lnTo>
                    <a:lnTo>
                      <a:pt x="55" y="102"/>
                    </a:lnTo>
                    <a:lnTo>
                      <a:pt x="56" y="103"/>
                    </a:lnTo>
                    <a:lnTo>
                      <a:pt x="58" y="103"/>
                    </a:lnTo>
                    <a:lnTo>
                      <a:pt x="58" y="103"/>
                    </a:lnTo>
                    <a:lnTo>
                      <a:pt x="61" y="102"/>
                    </a:lnTo>
                    <a:lnTo>
                      <a:pt x="61" y="102"/>
                    </a:lnTo>
                    <a:lnTo>
                      <a:pt x="63" y="101"/>
                    </a:lnTo>
                    <a:lnTo>
                      <a:pt x="63" y="100"/>
                    </a:lnTo>
                    <a:lnTo>
                      <a:pt x="66" y="99"/>
                    </a:lnTo>
                    <a:lnTo>
                      <a:pt x="69" y="98"/>
                    </a:lnTo>
                    <a:lnTo>
                      <a:pt x="70" y="97"/>
                    </a:lnTo>
                    <a:lnTo>
                      <a:pt x="72" y="96"/>
                    </a:lnTo>
                    <a:lnTo>
                      <a:pt x="73" y="95"/>
                    </a:lnTo>
                    <a:lnTo>
                      <a:pt x="73" y="95"/>
                    </a:lnTo>
                    <a:lnTo>
                      <a:pt x="75" y="94"/>
                    </a:lnTo>
                    <a:lnTo>
                      <a:pt x="77" y="92"/>
                    </a:lnTo>
                    <a:lnTo>
                      <a:pt x="77" y="92"/>
                    </a:lnTo>
                    <a:lnTo>
                      <a:pt x="78" y="91"/>
                    </a:lnTo>
                    <a:lnTo>
                      <a:pt x="81" y="91"/>
                    </a:lnTo>
                    <a:lnTo>
                      <a:pt x="82" y="90"/>
                    </a:lnTo>
                    <a:lnTo>
                      <a:pt x="83" y="89"/>
                    </a:lnTo>
                    <a:lnTo>
                      <a:pt x="84" y="88"/>
                    </a:lnTo>
                    <a:lnTo>
                      <a:pt x="85" y="86"/>
                    </a:lnTo>
                    <a:lnTo>
                      <a:pt x="85" y="85"/>
                    </a:lnTo>
                    <a:lnTo>
                      <a:pt x="86" y="84"/>
                    </a:lnTo>
                    <a:lnTo>
                      <a:pt x="86" y="84"/>
                    </a:lnTo>
                    <a:lnTo>
                      <a:pt x="87" y="82"/>
                    </a:lnTo>
                    <a:lnTo>
                      <a:pt x="87" y="80"/>
                    </a:lnTo>
                    <a:lnTo>
                      <a:pt x="86" y="79"/>
                    </a:lnTo>
                    <a:lnTo>
                      <a:pt x="85" y="80"/>
                    </a:lnTo>
                    <a:lnTo>
                      <a:pt x="85" y="80"/>
                    </a:lnTo>
                    <a:lnTo>
                      <a:pt x="84" y="81"/>
                    </a:lnTo>
                    <a:lnTo>
                      <a:pt x="83" y="81"/>
                    </a:lnTo>
                    <a:lnTo>
                      <a:pt x="81" y="82"/>
                    </a:lnTo>
                    <a:lnTo>
                      <a:pt x="79" y="83"/>
                    </a:lnTo>
                    <a:lnTo>
                      <a:pt x="77" y="84"/>
                    </a:lnTo>
                    <a:lnTo>
                      <a:pt x="77" y="84"/>
                    </a:lnTo>
                    <a:lnTo>
                      <a:pt x="76" y="84"/>
                    </a:lnTo>
                    <a:lnTo>
                      <a:pt x="75" y="84"/>
                    </a:lnTo>
                    <a:lnTo>
                      <a:pt x="75" y="84"/>
                    </a:lnTo>
                    <a:lnTo>
                      <a:pt x="75" y="83"/>
                    </a:lnTo>
                    <a:lnTo>
                      <a:pt x="77" y="82"/>
                    </a:lnTo>
                    <a:lnTo>
                      <a:pt x="79" y="81"/>
                    </a:lnTo>
                    <a:lnTo>
                      <a:pt x="81" y="81"/>
                    </a:lnTo>
                    <a:lnTo>
                      <a:pt x="82" y="80"/>
                    </a:lnTo>
                    <a:lnTo>
                      <a:pt x="84" y="78"/>
                    </a:lnTo>
                    <a:lnTo>
                      <a:pt x="86" y="77"/>
                    </a:lnTo>
                    <a:lnTo>
                      <a:pt x="88" y="75"/>
                    </a:lnTo>
                    <a:lnTo>
                      <a:pt x="90" y="74"/>
                    </a:lnTo>
                    <a:lnTo>
                      <a:pt x="91" y="73"/>
                    </a:lnTo>
                    <a:lnTo>
                      <a:pt x="92" y="72"/>
                    </a:lnTo>
                    <a:lnTo>
                      <a:pt x="92" y="71"/>
                    </a:lnTo>
                    <a:lnTo>
                      <a:pt x="93" y="69"/>
                    </a:lnTo>
                    <a:lnTo>
                      <a:pt x="93" y="68"/>
                    </a:lnTo>
                    <a:lnTo>
                      <a:pt x="96" y="67"/>
                    </a:lnTo>
                    <a:lnTo>
                      <a:pt x="96" y="66"/>
                    </a:lnTo>
                    <a:lnTo>
                      <a:pt x="97" y="66"/>
                    </a:lnTo>
                    <a:lnTo>
                      <a:pt x="97" y="66"/>
                    </a:lnTo>
                    <a:lnTo>
                      <a:pt x="98" y="67"/>
                    </a:lnTo>
                    <a:lnTo>
                      <a:pt x="97" y="68"/>
                    </a:lnTo>
                    <a:lnTo>
                      <a:pt x="96" y="69"/>
                    </a:lnTo>
                    <a:lnTo>
                      <a:pt x="94" y="70"/>
                    </a:lnTo>
                    <a:lnTo>
                      <a:pt x="94" y="71"/>
                    </a:lnTo>
                    <a:lnTo>
                      <a:pt x="97" y="71"/>
                    </a:lnTo>
                    <a:lnTo>
                      <a:pt x="99" y="72"/>
                    </a:lnTo>
                    <a:lnTo>
                      <a:pt x="100" y="72"/>
                    </a:lnTo>
                    <a:lnTo>
                      <a:pt x="101" y="72"/>
                    </a:lnTo>
                    <a:lnTo>
                      <a:pt x="101" y="73"/>
                    </a:lnTo>
                    <a:lnTo>
                      <a:pt x="101" y="73"/>
                    </a:lnTo>
                    <a:lnTo>
                      <a:pt x="101" y="74"/>
                    </a:lnTo>
                    <a:lnTo>
                      <a:pt x="98" y="75"/>
                    </a:lnTo>
                    <a:lnTo>
                      <a:pt x="98" y="75"/>
                    </a:lnTo>
                    <a:lnTo>
                      <a:pt x="97" y="75"/>
                    </a:lnTo>
                    <a:lnTo>
                      <a:pt x="96" y="75"/>
                    </a:lnTo>
                    <a:lnTo>
                      <a:pt x="94" y="76"/>
                    </a:lnTo>
                    <a:lnTo>
                      <a:pt x="91" y="78"/>
                    </a:lnTo>
                    <a:lnTo>
                      <a:pt x="89" y="80"/>
                    </a:lnTo>
                    <a:lnTo>
                      <a:pt x="89" y="81"/>
                    </a:lnTo>
                    <a:lnTo>
                      <a:pt x="90" y="82"/>
                    </a:lnTo>
                    <a:lnTo>
                      <a:pt x="90" y="83"/>
                    </a:lnTo>
                    <a:lnTo>
                      <a:pt x="92" y="83"/>
                    </a:lnTo>
                    <a:lnTo>
                      <a:pt x="93" y="82"/>
                    </a:lnTo>
                    <a:lnTo>
                      <a:pt x="95" y="81"/>
                    </a:lnTo>
                    <a:lnTo>
                      <a:pt x="95" y="81"/>
                    </a:lnTo>
                    <a:lnTo>
                      <a:pt x="95" y="80"/>
                    </a:lnTo>
                    <a:lnTo>
                      <a:pt x="96" y="78"/>
                    </a:lnTo>
                    <a:lnTo>
                      <a:pt x="97" y="77"/>
                    </a:lnTo>
                    <a:lnTo>
                      <a:pt x="98" y="77"/>
                    </a:lnTo>
                    <a:lnTo>
                      <a:pt x="98" y="80"/>
                    </a:lnTo>
                    <a:lnTo>
                      <a:pt x="97" y="81"/>
                    </a:lnTo>
                    <a:lnTo>
                      <a:pt x="97" y="82"/>
                    </a:lnTo>
                    <a:lnTo>
                      <a:pt x="95" y="83"/>
                    </a:lnTo>
                    <a:lnTo>
                      <a:pt x="95" y="84"/>
                    </a:lnTo>
                    <a:lnTo>
                      <a:pt x="97" y="84"/>
                    </a:lnTo>
                    <a:lnTo>
                      <a:pt x="98" y="84"/>
                    </a:lnTo>
                    <a:lnTo>
                      <a:pt x="99" y="85"/>
                    </a:lnTo>
                    <a:lnTo>
                      <a:pt x="99" y="85"/>
                    </a:lnTo>
                    <a:lnTo>
                      <a:pt x="99" y="86"/>
                    </a:lnTo>
                    <a:lnTo>
                      <a:pt x="98" y="88"/>
                    </a:lnTo>
                    <a:lnTo>
                      <a:pt x="95" y="89"/>
                    </a:lnTo>
                    <a:lnTo>
                      <a:pt x="93" y="89"/>
                    </a:lnTo>
                    <a:lnTo>
                      <a:pt x="92" y="90"/>
                    </a:lnTo>
                    <a:lnTo>
                      <a:pt x="90" y="92"/>
                    </a:lnTo>
                    <a:lnTo>
                      <a:pt x="90" y="92"/>
                    </a:lnTo>
                    <a:lnTo>
                      <a:pt x="88" y="92"/>
                    </a:lnTo>
                    <a:lnTo>
                      <a:pt x="85" y="92"/>
                    </a:lnTo>
                    <a:lnTo>
                      <a:pt x="84" y="93"/>
                    </a:lnTo>
                    <a:lnTo>
                      <a:pt x="83" y="94"/>
                    </a:lnTo>
                    <a:lnTo>
                      <a:pt x="82" y="94"/>
                    </a:lnTo>
                    <a:lnTo>
                      <a:pt x="81" y="96"/>
                    </a:lnTo>
                    <a:lnTo>
                      <a:pt x="81" y="96"/>
                    </a:lnTo>
                    <a:lnTo>
                      <a:pt x="79" y="96"/>
                    </a:lnTo>
                    <a:lnTo>
                      <a:pt x="78" y="97"/>
                    </a:lnTo>
                    <a:lnTo>
                      <a:pt x="77" y="98"/>
                    </a:lnTo>
                    <a:lnTo>
                      <a:pt x="76" y="98"/>
                    </a:lnTo>
                    <a:lnTo>
                      <a:pt x="76" y="99"/>
                    </a:lnTo>
                    <a:lnTo>
                      <a:pt x="74" y="100"/>
                    </a:lnTo>
                    <a:lnTo>
                      <a:pt x="75" y="101"/>
                    </a:lnTo>
                    <a:lnTo>
                      <a:pt x="76" y="101"/>
                    </a:lnTo>
                    <a:lnTo>
                      <a:pt x="77" y="100"/>
                    </a:lnTo>
                    <a:lnTo>
                      <a:pt x="79" y="100"/>
                    </a:lnTo>
                    <a:lnTo>
                      <a:pt x="80" y="99"/>
                    </a:lnTo>
                    <a:lnTo>
                      <a:pt x="82" y="98"/>
                    </a:lnTo>
                    <a:lnTo>
                      <a:pt x="82" y="98"/>
                    </a:lnTo>
                    <a:lnTo>
                      <a:pt x="83" y="98"/>
                    </a:lnTo>
                    <a:lnTo>
                      <a:pt x="83" y="98"/>
                    </a:lnTo>
                    <a:lnTo>
                      <a:pt x="83" y="100"/>
                    </a:lnTo>
                    <a:lnTo>
                      <a:pt x="83" y="101"/>
                    </a:lnTo>
                    <a:lnTo>
                      <a:pt x="82" y="101"/>
                    </a:lnTo>
                    <a:lnTo>
                      <a:pt x="82" y="102"/>
                    </a:lnTo>
                    <a:lnTo>
                      <a:pt x="80" y="102"/>
                    </a:lnTo>
                    <a:lnTo>
                      <a:pt x="78" y="103"/>
                    </a:lnTo>
                    <a:lnTo>
                      <a:pt x="78" y="105"/>
                    </a:lnTo>
                    <a:lnTo>
                      <a:pt x="79" y="106"/>
                    </a:lnTo>
                    <a:lnTo>
                      <a:pt x="83" y="107"/>
                    </a:lnTo>
                    <a:lnTo>
                      <a:pt x="82" y="109"/>
                    </a:lnTo>
                    <a:lnTo>
                      <a:pt x="81" y="109"/>
                    </a:lnTo>
                    <a:lnTo>
                      <a:pt x="80" y="110"/>
                    </a:lnTo>
                    <a:lnTo>
                      <a:pt x="78" y="110"/>
                    </a:lnTo>
                    <a:lnTo>
                      <a:pt x="77" y="110"/>
                    </a:lnTo>
                    <a:lnTo>
                      <a:pt x="77" y="109"/>
                    </a:lnTo>
                    <a:lnTo>
                      <a:pt x="74" y="109"/>
                    </a:lnTo>
                    <a:lnTo>
                      <a:pt x="72" y="109"/>
                    </a:lnTo>
                    <a:lnTo>
                      <a:pt x="71" y="109"/>
                    </a:lnTo>
                    <a:lnTo>
                      <a:pt x="70" y="108"/>
                    </a:lnTo>
                    <a:lnTo>
                      <a:pt x="69" y="107"/>
                    </a:lnTo>
                    <a:lnTo>
                      <a:pt x="68" y="108"/>
                    </a:lnTo>
                    <a:lnTo>
                      <a:pt x="66" y="109"/>
                    </a:lnTo>
                    <a:lnTo>
                      <a:pt x="66" y="108"/>
                    </a:lnTo>
                    <a:lnTo>
                      <a:pt x="65" y="108"/>
                    </a:lnTo>
                    <a:lnTo>
                      <a:pt x="63" y="107"/>
                    </a:lnTo>
                    <a:lnTo>
                      <a:pt x="62" y="107"/>
                    </a:lnTo>
                    <a:lnTo>
                      <a:pt x="60" y="108"/>
                    </a:lnTo>
                    <a:lnTo>
                      <a:pt x="60" y="108"/>
                    </a:lnTo>
                    <a:lnTo>
                      <a:pt x="58" y="109"/>
                    </a:lnTo>
                    <a:lnTo>
                      <a:pt x="57" y="111"/>
                    </a:lnTo>
                    <a:lnTo>
                      <a:pt x="59" y="113"/>
                    </a:lnTo>
                    <a:lnTo>
                      <a:pt x="61" y="114"/>
                    </a:lnTo>
                    <a:lnTo>
                      <a:pt x="62" y="114"/>
                    </a:lnTo>
                    <a:lnTo>
                      <a:pt x="62" y="114"/>
                    </a:lnTo>
                    <a:lnTo>
                      <a:pt x="61" y="115"/>
                    </a:lnTo>
                    <a:lnTo>
                      <a:pt x="61" y="115"/>
                    </a:lnTo>
                    <a:lnTo>
                      <a:pt x="59" y="116"/>
                    </a:lnTo>
                    <a:lnTo>
                      <a:pt x="57" y="115"/>
                    </a:lnTo>
                    <a:lnTo>
                      <a:pt x="56" y="114"/>
                    </a:lnTo>
                    <a:lnTo>
                      <a:pt x="56" y="113"/>
                    </a:lnTo>
                    <a:lnTo>
                      <a:pt x="54" y="114"/>
                    </a:lnTo>
                    <a:lnTo>
                      <a:pt x="52" y="115"/>
                    </a:lnTo>
                    <a:lnTo>
                      <a:pt x="52" y="115"/>
                    </a:lnTo>
                    <a:lnTo>
                      <a:pt x="51" y="116"/>
                    </a:lnTo>
                    <a:lnTo>
                      <a:pt x="50" y="116"/>
                    </a:lnTo>
                    <a:lnTo>
                      <a:pt x="50" y="115"/>
                    </a:lnTo>
                    <a:lnTo>
                      <a:pt x="50" y="115"/>
                    </a:lnTo>
                    <a:lnTo>
                      <a:pt x="51" y="113"/>
                    </a:lnTo>
                    <a:lnTo>
                      <a:pt x="53" y="112"/>
                    </a:lnTo>
                    <a:lnTo>
                      <a:pt x="53" y="109"/>
                    </a:lnTo>
                    <a:lnTo>
                      <a:pt x="54" y="108"/>
                    </a:lnTo>
                    <a:lnTo>
                      <a:pt x="54" y="107"/>
                    </a:lnTo>
                    <a:lnTo>
                      <a:pt x="54" y="107"/>
                    </a:lnTo>
                    <a:lnTo>
                      <a:pt x="52" y="104"/>
                    </a:lnTo>
                    <a:lnTo>
                      <a:pt x="52" y="103"/>
                    </a:lnTo>
                    <a:lnTo>
                      <a:pt x="51" y="102"/>
                    </a:lnTo>
                    <a:lnTo>
                      <a:pt x="51" y="102"/>
                    </a:lnTo>
                    <a:lnTo>
                      <a:pt x="51" y="100"/>
                    </a:lnTo>
                    <a:lnTo>
                      <a:pt x="50" y="99"/>
                    </a:lnTo>
                    <a:lnTo>
                      <a:pt x="50" y="96"/>
                    </a:lnTo>
                    <a:lnTo>
                      <a:pt x="50" y="94"/>
                    </a:lnTo>
                    <a:lnTo>
                      <a:pt x="49" y="93"/>
                    </a:lnTo>
                    <a:lnTo>
                      <a:pt x="47" y="94"/>
                    </a:lnTo>
                    <a:lnTo>
                      <a:pt x="45" y="94"/>
                    </a:lnTo>
                    <a:lnTo>
                      <a:pt x="43" y="96"/>
                    </a:lnTo>
                    <a:lnTo>
                      <a:pt x="44" y="98"/>
                    </a:lnTo>
                    <a:lnTo>
                      <a:pt x="43" y="98"/>
                    </a:lnTo>
                    <a:lnTo>
                      <a:pt x="41" y="98"/>
                    </a:lnTo>
                    <a:lnTo>
                      <a:pt x="39" y="100"/>
                    </a:lnTo>
                    <a:lnTo>
                      <a:pt x="38" y="98"/>
                    </a:lnTo>
                    <a:lnTo>
                      <a:pt x="37" y="100"/>
                    </a:lnTo>
                    <a:lnTo>
                      <a:pt x="36" y="100"/>
                    </a:lnTo>
                    <a:lnTo>
                      <a:pt x="34" y="101"/>
                    </a:lnTo>
                    <a:lnTo>
                      <a:pt x="34" y="101"/>
                    </a:lnTo>
                    <a:lnTo>
                      <a:pt x="33" y="101"/>
                    </a:lnTo>
                    <a:lnTo>
                      <a:pt x="31" y="102"/>
                    </a:lnTo>
                    <a:lnTo>
                      <a:pt x="32" y="103"/>
                    </a:lnTo>
                    <a:lnTo>
                      <a:pt x="33" y="104"/>
                    </a:lnTo>
                    <a:lnTo>
                      <a:pt x="33" y="104"/>
                    </a:lnTo>
                    <a:lnTo>
                      <a:pt x="35" y="104"/>
                    </a:lnTo>
                    <a:lnTo>
                      <a:pt x="36" y="103"/>
                    </a:lnTo>
                    <a:lnTo>
                      <a:pt x="39" y="103"/>
                    </a:lnTo>
                    <a:lnTo>
                      <a:pt x="41" y="103"/>
                    </a:lnTo>
                    <a:lnTo>
                      <a:pt x="42" y="104"/>
                    </a:lnTo>
                    <a:lnTo>
                      <a:pt x="40" y="105"/>
                    </a:lnTo>
                    <a:lnTo>
                      <a:pt x="39" y="105"/>
                    </a:lnTo>
                    <a:lnTo>
                      <a:pt x="37" y="106"/>
                    </a:lnTo>
                    <a:lnTo>
                      <a:pt x="34" y="106"/>
                    </a:lnTo>
                    <a:lnTo>
                      <a:pt x="33" y="106"/>
                    </a:lnTo>
                    <a:lnTo>
                      <a:pt x="32" y="107"/>
                    </a:lnTo>
                    <a:lnTo>
                      <a:pt x="32" y="108"/>
                    </a:lnTo>
                    <a:lnTo>
                      <a:pt x="33" y="109"/>
                    </a:lnTo>
                    <a:lnTo>
                      <a:pt x="34" y="110"/>
                    </a:lnTo>
                    <a:lnTo>
                      <a:pt x="36" y="110"/>
                    </a:lnTo>
                    <a:lnTo>
                      <a:pt x="39" y="109"/>
                    </a:lnTo>
                    <a:lnTo>
                      <a:pt x="40" y="109"/>
                    </a:lnTo>
                    <a:lnTo>
                      <a:pt x="41" y="109"/>
                    </a:lnTo>
                    <a:lnTo>
                      <a:pt x="41" y="109"/>
                    </a:lnTo>
                    <a:lnTo>
                      <a:pt x="40" y="110"/>
                    </a:lnTo>
                    <a:lnTo>
                      <a:pt x="38" y="110"/>
                    </a:lnTo>
                    <a:lnTo>
                      <a:pt x="36" y="111"/>
                    </a:lnTo>
                    <a:lnTo>
                      <a:pt x="33" y="112"/>
                    </a:lnTo>
                    <a:lnTo>
                      <a:pt x="33" y="112"/>
                    </a:lnTo>
                    <a:lnTo>
                      <a:pt x="30" y="114"/>
                    </a:lnTo>
                    <a:lnTo>
                      <a:pt x="29" y="116"/>
                    </a:lnTo>
                    <a:lnTo>
                      <a:pt x="29" y="114"/>
                    </a:lnTo>
                    <a:lnTo>
                      <a:pt x="29" y="112"/>
                    </a:lnTo>
                    <a:lnTo>
                      <a:pt x="29" y="111"/>
                    </a:lnTo>
                    <a:lnTo>
                      <a:pt x="30" y="111"/>
                    </a:lnTo>
                    <a:lnTo>
                      <a:pt x="30" y="109"/>
                    </a:lnTo>
                    <a:lnTo>
                      <a:pt x="30" y="107"/>
                    </a:lnTo>
                    <a:lnTo>
                      <a:pt x="30" y="107"/>
                    </a:lnTo>
                    <a:lnTo>
                      <a:pt x="29" y="105"/>
                    </a:lnTo>
                    <a:lnTo>
                      <a:pt x="29" y="105"/>
                    </a:lnTo>
                    <a:lnTo>
                      <a:pt x="28" y="104"/>
                    </a:lnTo>
                    <a:lnTo>
                      <a:pt x="27" y="104"/>
                    </a:lnTo>
                    <a:lnTo>
                      <a:pt x="27" y="107"/>
                    </a:lnTo>
                    <a:lnTo>
                      <a:pt x="26" y="107"/>
                    </a:lnTo>
                    <a:lnTo>
                      <a:pt x="25" y="106"/>
                    </a:lnTo>
                    <a:lnTo>
                      <a:pt x="24" y="107"/>
                    </a:lnTo>
                    <a:lnTo>
                      <a:pt x="23" y="107"/>
                    </a:lnTo>
                    <a:lnTo>
                      <a:pt x="23" y="107"/>
                    </a:lnTo>
                    <a:lnTo>
                      <a:pt x="20" y="105"/>
                    </a:lnTo>
                    <a:lnTo>
                      <a:pt x="20" y="105"/>
                    </a:lnTo>
                    <a:lnTo>
                      <a:pt x="21" y="108"/>
                    </a:lnTo>
                    <a:lnTo>
                      <a:pt x="21" y="109"/>
                    </a:lnTo>
                    <a:lnTo>
                      <a:pt x="21" y="109"/>
                    </a:lnTo>
                    <a:lnTo>
                      <a:pt x="22" y="109"/>
                    </a:lnTo>
                    <a:lnTo>
                      <a:pt x="23" y="110"/>
                    </a:lnTo>
                    <a:lnTo>
                      <a:pt x="23" y="110"/>
                    </a:lnTo>
                    <a:lnTo>
                      <a:pt x="22" y="114"/>
                    </a:lnTo>
                    <a:lnTo>
                      <a:pt x="22" y="114"/>
                    </a:lnTo>
                    <a:lnTo>
                      <a:pt x="21" y="116"/>
                    </a:lnTo>
                    <a:lnTo>
                      <a:pt x="21" y="119"/>
                    </a:lnTo>
                    <a:lnTo>
                      <a:pt x="21" y="119"/>
                    </a:lnTo>
                    <a:lnTo>
                      <a:pt x="23" y="119"/>
                    </a:lnTo>
                    <a:lnTo>
                      <a:pt x="24" y="119"/>
                    </a:lnTo>
                    <a:lnTo>
                      <a:pt x="25" y="119"/>
                    </a:lnTo>
                    <a:lnTo>
                      <a:pt x="24" y="120"/>
                    </a:lnTo>
                    <a:lnTo>
                      <a:pt x="21" y="121"/>
                    </a:lnTo>
                    <a:lnTo>
                      <a:pt x="19" y="121"/>
                    </a:lnTo>
                    <a:lnTo>
                      <a:pt x="14" y="121"/>
                    </a:lnTo>
                    <a:lnTo>
                      <a:pt x="13" y="122"/>
                    </a:lnTo>
                    <a:lnTo>
                      <a:pt x="13" y="122"/>
                    </a:lnTo>
                    <a:lnTo>
                      <a:pt x="14" y="125"/>
                    </a:lnTo>
                    <a:lnTo>
                      <a:pt x="13" y="125"/>
                    </a:lnTo>
                    <a:lnTo>
                      <a:pt x="10" y="123"/>
                    </a:lnTo>
                    <a:lnTo>
                      <a:pt x="9" y="123"/>
                    </a:lnTo>
                    <a:lnTo>
                      <a:pt x="7" y="123"/>
                    </a:lnTo>
                    <a:lnTo>
                      <a:pt x="6" y="122"/>
                    </a:lnTo>
                    <a:lnTo>
                      <a:pt x="6" y="122"/>
                    </a:lnTo>
                    <a:lnTo>
                      <a:pt x="5" y="122"/>
                    </a:lnTo>
                    <a:lnTo>
                      <a:pt x="3" y="122"/>
                    </a:lnTo>
                    <a:lnTo>
                      <a:pt x="4" y="123"/>
                    </a:lnTo>
                    <a:lnTo>
                      <a:pt x="4" y="125"/>
                    </a:lnTo>
                    <a:lnTo>
                      <a:pt x="2" y="123"/>
                    </a:lnTo>
                    <a:lnTo>
                      <a:pt x="0" y="123"/>
                    </a:lnTo>
                    <a:lnTo>
                      <a:pt x="1" y="124"/>
                    </a:lnTo>
                    <a:lnTo>
                      <a:pt x="2" y="126"/>
                    </a:lnTo>
                    <a:lnTo>
                      <a:pt x="2" y="126"/>
                    </a:lnTo>
                    <a:lnTo>
                      <a:pt x="2" y="127"/>
                    </a:lnTo>
                    <a:lnTo>
                      <a:pt x="2" y="128"/>
                    </a:lnTo>
                    <a:lnTo>
                      <a:pt x="3" y="130"/>
                    </a:lnTo>
                    <a:lnTo>
                      <a:pt x="5" y="128"/>
                    </a:lnTo>
                    <a:lnTo>
                      <a:pt x="5" y="129"/>
                    </a:lnTo>
                    <a:lnTo>
                      <a:pt x="7" y="128"/>
                    </a:lnTo>
                    <a:lnTo>
                      <a:pt x="7" y="128"/>
                    </a:lnTo>
                    <a:lnTo>
                      <a:pt x="8" y="128"/>
                    </a:lnTo>
                    <a:lnTo>
                      <a:pt x="8" y="128"/>
                    </a:lnTo>
                    <a:lnTo>
                      <a:pt x="8" y="128"/>
                    </a:lnTo>
                    <a:lnTo>
                      <a:pt x="10" y="126"/>
                    </a:lnTo>
                    <a:lnTo>
                      <a:pt x="10" y="128"/>
                    </a:lnTo>
                    <a:lnTo>
                      <a:pt x="11" y="128"/>
                    </a:lnTo>
                    <a:lnTo>
                      <a:pt x="14" y="128"/>
                    </a:lnTo>
                    <a:lnTo>
                      <a:pt x="15" y="128"/>
                    </a:lnTo>
                    <a:lnTo>
                      <a:pt x="19" y="125"/>
                    </a:lnTo>
                    <a:lnTo>
                      <a:pt x="22" y="126"/>
                    </a:lnTo>
                    <a:lnTo>
                      <a:pt x="24" y="125"/>
                    </a:lnTo>
                    <a:lnTo>
                      <a:pt x="24" y="126"/>
                    </a:lnTo>
                    <a:lnTo>
                      <a:pt x="24" y="127"/>
                    </a:lnTo>
                    <a:lnTo>
                      <a:pt x="24" y="127"/>
                    </a:lnTo>
                    <a:lnTo>
                      <a:pt x="24" y="129"/>
                    </a:lnTo>
                    <a:lnTo>
                      <a:pt x="27" y="128"/>
                    </a:lnTo>
                    <a:lnTo>
                      <a:pt x="27" y="132"/>
                    </a:lnTo>
                    <a:lnTo>
                      <a:pt x="29" y="133"/>
                    </a:lnTo>
                    <a:lnTo>
                      <a:pt x="28" y="134"/>
                    </a:lnTo>
                    <a:lnTo>
                      <a:pt x="29" y="134"/>
                    </a:lnTo>
                    <a:lnTo>
                      <a:pt x="27" y="135"/>
                    </a:lnTo>
                    <a:lnTo>
                      <a:pt x="27" y="138"/>
                    </a:lnTo>
                    <a:lnTo>
                      <a:pt x="29" y="139"/>
                    </a:lnTo>
                    <a:lnTo>
                      <a:pt x="31" y="139"/>
                    </a:lnTo>
                    <a:lnTo>
                      <a:pt x="33" y="141"/>
                    </a:lnTo>
                    <a:lnTo>
                      <a:pt x="32" y="142"/>
                    </a:lnTo>
                    <a:lnTo>
                      <a:pt x="33" y="143"/>
                    </a:lnTo>
                    <a:lnTo>
                      <a:pt x="33" y="147"/>
                    </a:lnTo>
                    <a:lnTo>
                      <a:pt x="33" y="148"/>
                    </a:lnTo>
                    <a:lnTo>
                      <a:pt x="27" y="150"/>
                    </a:lnTo>
                    <a:lnTo>
                      <a:pt x="26" y="149"/>
                    </a:lnTo>
                    <a:lnTo>
                      <a:pt x="25" y="149"/>
                    </a:lnTo>
                    <a:lnTo>
                      <a:pt x="20" y="152"/>
                    </a:lnTo>
                    <a:lnTo>
                      <a:pt x="26" y="161"/>
                    </a:lnTo>
                    <a:lnTo>
                      <a:pt x="26" y="161"/>
                    </a:lnTo>
                    <a:lnTo>
                      <a:pt x="28" y="161"/>
                    </a:lnTo>
                    <a:lnTo>
                      <a:pt x="29" y="163"/>
                    </a:lnTo>
                    <a:lnTo>
                      <a:pt x="27" y="165"/>
                    </a:lnTo>
                    <a:lnTo>
                      <a:pt x="27" y="166"/>
                    </a:lnTo>
                    <a:lnTo>
                      <a:pt x="27" y="167"/>
                    </a:lnTo>
                    <a:lnTo>
                      <a:pt x="26" y="171"/>
                    </a:lnTo>
                    <a:lnTo>
                      <a:pt x="22" y="174"/>
                    </a:lnTo>
                    <a:lnTo>
                      <a:pt x="26" y="176"/>
                    </a:lnTo>
                    <a:lnTo>
                      <a:pt x="27" y="176"/>
                    </a:lnTo>
                    <a:lnTo>
                      <a:pt x="32" y="179"/>
                    </a:lnTo>
                    <a:lnTo>
                      <a:pt x="33" y="180"/>
                    </a:lnTo>
                    <a:lnTo>
                      <a:pt x="34" y="180"/>
                    </a:lnTo>
                    <a:lnTo>
                      <a:pt x="36" y="182"/>
                    </a:lnTo>
                    <a:lnTo>
                      <a:pt x="37" y="182"/>
                    </a:lnTo>
                    <a:lnTo>
                      <a:pt x="37" y="182"/>
                    </a:lnTo>
                    <a:lnTo>
                      <a:pt x="38" y="183"/>
                    </a:lnTo>
                    <a:lnTo>
                      <a:pt x="44" y="181"/>
                    </a:lnTo>
                    <a:lnTo>
                      <a:pt x="46" y="179"/>
                    </a:lnTo>
                    <a:lnTo>
                      <a:pt x="45" y="178"/>
                    </a:lnTo>
                    <a:lnTo>
                      <a:pt x="45" y="177"/>
                    </a:lnTo>
                    <a:lnTo>
                      <a:pt x="47" y="178"/>
                    </a:lnTo>
                    <a:lnTo>
                      <a:pt x="48" y="177"/>
                    </a:lnTo>
                    <a:lnTo>
                      <a:pt x="49" y="174"/>
                    </a:lnTo>
                    <a:lnTo>
                      <a:pt x="53" y="173"/>
                    </a:lnTo>
                    <a:lnTo>
                      <a:pt x="52" y="164"/>
                    </a:lnTo>
                    <a:lnTo>
                      <a:pt x="53" y="163"/>
                    </a:lnTo>
                    <a:lnTo>
                      <a:pt x="53" y="161"/>
                    </a:lnTo>
                    <a:lnTo>
                      <a:pt x="55" y="158"/>
                    </a:lnTo>
                    <a:lnTo>
                      <a:pt x="56" y="157"/>
                    </a:lnTo>
                    <a:lnTo>
                      <a:pt x="56" y="156"/>
                    </a:lnTo>
                    <a:lnTo>
                      <a:pt x="61" y="156"/>
                    </a:lnTo>
                    <a:lnTo>
                      <a:pt x="69" y="159"/>
                    </a:lnTo>
                    <a:lnTo>
                      <a:pt x="72" y="158"/>
                    </a:lnTo>
                    <a:lnTo>
                      <a:pt x="74" y="160"/>
                    </a:lnTo>
                    <a:lnTo>
                      <a:pt x="76" y="158"/>
                    </a:lnTo>
                    <a:lnTo>
                      <a:pt x="79" y="157"/>
                    </a:lnTo>
                    <a:lnTo>
                      <a:pt x="85" y="160"/>
                    </a:lnTo>
                    <a:lnTo>
                      <a:pt x="85" y="160"/>
                    </a:lnTo>
                    <a:lnTo>
                      <a:pt x="86" y="161"/>
                    </a:lnTo>
                    <a:lnTo>
                      <a:pt x="86" y="162"/>
                    </a:lnTo>
                    <a:lnTo>
                      <a:pt x="87" y="165"/>
                    </a:lnTo>
                    <a:lnTo>
                      <a:pt x="87" y="166"/>
                    </a:lnTo>
                    <a:lnTo>
                      <a:pt x="88" y="166"/>
                    </a:lnTo>
                    <a:lnTo>
                      <a:pt x="89" y="168"/>
                    </a:lnTo>
                    <a:lnTo>
                      <a:pt x="89" y="169"/>
                    </a:lnTo>
                    <a:lnTo>
                      <a:pt x="90" y="169"/>
                    </a:lnTo>
                    <a:lnTo>
                      <a:pt x="91" y="170"/>
                    </a:lnTo>
                    <a:lnTo>
                      <a:pt x="91" y="170"/>
                    </a:lnTo>
                    <a:lnTo>
                      <a:pt x="94" y="173"/>
                    </a:lnTo>
                    <a:lnTo>
                      <a:pt x="95" y="175"/>
                    </a:lnTo>
                    <a:lnTo>
                      <a:pt x="97" y="180"/>
                    </a:lnTo>
                    <a:lnTo>
                      <a:pt x="99" y="179"/>
                    </a:lnTo>
                    <a:lnTo>
                      <a:pt x="100" y="179"/>
                    </a:lnTo>
                    <a:lnTo>
                      <a:pt x="101" y="179"/>
                    </a:lnTo>
                    <a:lnTo>
                      <a:pt x="101" y="181"/>
                    </a:lnTo>
                    <a:lnTo>
                      <a:pt x="102" y="181"/>
                    </a:lnTo>
                    <a:lnTo>
                      <a:pt x="102" y="181"/>
                    </a:lnTo>
                    <a:lnTo>
                      <a:pt x="103" y="179"/>
                    </a:lnTo>
                    <a:lnTo>
                      <a:pt x="106" y="180"/>
                    </a:lnTo>
                    <a:lnTo>
                      <a:pt x="108" y="180"/>
                    </a:lnTo>
                    <a:lnTo>
                      <a:pt x="109" y="181"/>
                    </a:lnTo>
                    <a:lnTo>
                      <a:pt x="110" y="181"/>
                    </a:lnTo>
                    <a:lnTo>
                      <a:pt x="112" y="182"/>
                    </a:lnTo>
                    <a:lnTo>
                      <a:pt x="114" y="184"/>
                    </a:lnTo>
                    <a:lnTo>
                      <a:pt x="118" y="183"/>
                    </a:lnTo>
                    <a:lnTo>
                      <a:pt x="118" y="182"/>
                    </a:lnTo>
                    <a:lnTo>
                      <a:pt x="117" y="181"/>
                    </a:lnTo>
                    <a:lnTo>
                      <a:pt x="117" y="180"/>
                    </a:lnTo>
                    <a:lnTo>
                      <a:pt x="117" y="179"/>
                    </a:lnTo>
                    <a:lnTo>
                      <a:pt x="116" y="176"/>
                    </a:lnTo>
                    <a:lnTo>
                      <a:pt x="116" y="175"/>
                    </a:lnTo>
                    <a:lnTo>
                      <a:pt x="115" y="173"/>
                    </a:lnTo>
                    <a:lnTo>
                      <a:pt x="114" y="169"/>
                    </a:lnTo>
                    <a:lnTo>
                      <a:pt x="114" y="168"/>
                    </a:lnTo>
                    <a:lnTo>
                      <a:pt x="113" y="166"/>
                    </a:lnTo>
                    <a:lnTo>
                      <a:pt x="113" y="165"/>
                    </a:lnTo>
                    <a:lnTo>
                      <a:pt x="113" y="164"/>
                    </a:lnTo>
                    <a:lnTo>
                      <a:pt x="113" y="163"/>
                    </a:lnTo>
                    <a:lnTo>
                      <a:pt x="113" y="163"/>
                    </a:lnTo>
                    <a:lnTo>
                      <a:pt x="114" y="162"/>
                    </a:lnTo>
                    <a:lnTo>
                      <a:pt x="114" y="161"/>
                    </a:lnTo>
                    <a:lnTo>
                      <a:pt x="114" y="160"/>
                    </a:lnTo>
                    <a:lnTo>
                      <a:pt x="115" y="158"/>
                    </a:lnTo>
                    <a:lnTo>
                      <a:pt x="115" y="158"/>
                    </a:lnTo>
                    <a:lnTo>
                      <a:pt x="116" y="156"/>
                    </a:lnTo>
                    <a:lnTo>
                      <a:pt x="115" y="153"/>
                    </a:lnTo>
                    <a:lnTo>
                      <a:pt x="115" y="150"/>
                    </a:lnTo>
                    <a:lnTo>
                      <a:pt x="115" y="150"/>
                    </a:lnTo>
                    <a:lnTo>
                      <a:pt x="115" y="149"/>
                    </a:lnTo>
                    <a:lnTo>
                      <a:pt x="114" y="146"/>
                    </a:lnTo>
                    <a:lnTo>
                      <a:pt x="115" y="145"/>
                    </a:lnTo>
                    <a:lnTo>
                      <a:pt x="116" y="143"/>
                    </a:lnTo>
                    <a:lnTo>
                      <a:pt x="117" y="143"/>
                    </a:lnTo>
                    <a:lnTo>
                      <a:pt x="117" y="142"/>
                    </a:lnTo>
                    <a:lnTo>
                      <a:pt x="119" y="140"/>
                    </a:lnTo>
                    <a:lnTo>
                      <a:pt x="118" y="138"/>
                    </a:lnTo>
                    <a:lnTo>
                      <a:pt x="117" y="136"/>
                    </a:lnTo>
                    <a:lnTo>
                      <a:pt x="117" y="134"/>
                    </a:lnTo>
                    <a:lnTo>
                      <a:pt x="117" y="133"/>
                    </a:lnTo>
                    <a:lnTo>
                      <a:pt x="116" y="133"/>
                    </a:lnTo>
                    <a:lnTo>
                      <a:pt x="116" y="131"/>
                    </a:lnTo>
                    <a:lnTo>
                      <a:pt x="116" y="131"/>
                    </a:lnTo>
                    <a:lnTo>
                      <a:pt x="115" y="129"/>
                    </a:lnTo>
                    <a:lnTo>
                      <a:pt x="114" y="128"/>
                    </a:lnTo>
                    <a:lnTo>
                      <a:pt x="114" y="127"/>
                    </a:lnTo>
                    <a:lnTo>
                      <a:pt x="114" y="127"/>
                    </a:lnTo>
                    <a:lnTo>
                      <a:pt x="114" y="126"/>
                    </a:lnTo>
                    <a:lnTo>
                      <a:pt x="113" y="124"/>
                    </a:lnTo>
                    <a:lnTo>
                      <a:pt x="112" y="122"/>
                    </a:lnTo>
                    <a:lnTo>
                      <a:pt x="114" y="120"/>
                    </a:lnTo>
                    <a:lnTo>
                      <a:pt x="114" y="119"/>
                    </a:lnTo>
                    <a:lnTo>
                      <a:pt x="114" y="119"/>
                    </a:lnTo>
                    <a:lnTo>
                      <a:pt x="115" y="118"/>
                    </a:lnTo>
                    <a:lnTo>
                      <a:pt x="115" y="118"/>
                    </a:lnTo>
                    <a:lnTo>
                      <a:pt x="115" y="118"/>
                    </a:lnTo>
                    <a:lnTo>
                      <a:pt x="116" y="117"/>
                    </a:lnTo>
                    <a:lnTo>
                      <a:pt x="116" y="117"/>
                    </a:lnTo>
                    <a:lnTo>
                      <a:pt x="116" y="116"/>
                    </a:lnTo>
                    <a:lnTo>
                      <a:pt x="117" y="113"/>
                    </a:lnTo>
                    <a:lnTo>
                      <a:pt x="119" y="111"/>
                    </a:lnTo>
                    <a:lnTo>
                      <a:pt x="119" y="110"/>
                    </a:lnTo>
                    <a:lnTo>
                      <a:pt x="120" y="109"/>
                    </a:lnTo>
                    <a:lnTo>
                      <a:pt x="119" y="106"/>
                    </a:lnTo>
                    <a:lnTo>
                      <a:pt x="119" y="105"/>
                    </a:lnTo>
                    <a:lnTo>
                      <a:pt x="119" y="102"/>
                    </a:lnTo>
                    <a:lnTo>
                      <a:pt x="118" y="101"/>
                    </a:lnTo>
                    <a:lnTo>
                      <a:pt x="119" y="101"/>
                    </a:lnTo>
                    <a:lnTo>
                      <a:pt x="120" y="100"/>
                    </a:lnTo>
                    <a:lnTo>
                      <a:pt x="121" y="99"/>
                    </a:lnTo>
                    <a:lnTo>
                      <a:pt x="122" y="98"/>
                    </a:lnTo>
                    <a:lnTo>
                      <a:pt x="123" y="96"/>
                    </a:lnTo>
                    <a:lnTo>
                      <a:pt x="123" y="95"/>
                    </a:lnTo>
                    <a:lnTo>
                      <a:pt x="124" y="94"/>
                    </a:lnTo>
                    <a:lnTo>
                      <a:pt x="125" y="93"/>
                    </a:lnTo>
                    <a:lnTo>
                      <a:pt x="125" y="91"/>
                    </a:lnTo>
                    <a:lnTo>
                      <a:pt x="126" y="90"/>
                    </a:lnTo>
                    <a:lnTo>
                      <a:pt x="127" y="90"/>
                    </a:lnTo>
                    <a:lnTo>
                      <a:pt x="127" y="89"/>
                    </a:lnTo>
                    <a:lnTo>
                      <a:pt x="129" y="87"/>
                    </a:lnTo>
                    <a:lnTo>
                      <a:pt x="129" y="86"/>
                    </a:lnTo>
                    <a:lnTo>
                      <a:pt x="130" y="85"/>
                    </a:lnTo>
                    <a:lnTo>
                      <a:pt x="130" y="84"/>
                    </a:lnTo>
                    <a:lnTo>
                      <a:pt x="132" y="82"/>
                    </a:lnTo>
                    <a:lnTo>
                      <a:pt x="133" y="81"/>
                    </a:lnTo>
                    <a:lnTo>
                      <a:pt x="134" y="79"/>
                    </a:lnTo>
                    <a:lnTo>
                      <a:pt x="134" y="78"/>
                    </a:lnTo>
                    <a:lnTo>
                      <a:pt x="135" y="77"/>
                    </a:lnTo>
                    <a:lnTo>
                      <a:pt x="136" y="76"/>
                    </a:lnTo>
                    <a:lnTo>
                      <a:pt x="137" y="76"/>
                    </a:lnTo>
                    <a:lnTo>
                      <a:pt x="139" y="74"/>
                    </a:lnTo>
                    <a:lnTo>
                      <a:pt x="140" y="73"/>
                    </a:lnTo>
                    <a:lnTo>
                      <a:pt x="142" y="72"/>
                    </a:lnTo>
                    <a:lnTo>
                      <a:pt x="142" y="72"/>
                    </a:lnTo>
                    <a:lnTo>
                      <a:pt x="144" y="71"/>
                    </a:lnTo>
                    <a:lnTo>
                      <a:pt x="146" y="71"/>
                    </a:lnTo>
                    <a:lnTo>
                      <a:pt x="147" y="71"/>
                    </a:lnTo>
                    <a:lnTo>
                      <a:pt x="148" y="70"/>
                    </a:lnTo>
                    <a:lnTo>
                      <a:pt x="149" y="70"/>
                    </a:lnTo>
                    <a:lnTo>
                      <a:pt x="150" y="70"/>
                    </a:lnTo>
                    <a:lnTo>
                      <a:pt x="152" y="70"/>
                    </a:lnTo>
                    <a:lnTo>
                      <a:pt x="155" y="71"/>
                    </a:lnTo>
                    <a:lnTo>
                      <a:pt x="157" y="71"/>
                    </a:lnTo>
                    <a:lnTo>
                      <a:pt x="159" y="72"/>
                    </a:lnTo>
                    <a:lnTo>
                      <a:pt x="162" y="73"/>
                    </a:lnTo>
                    <a:lnTo>
                      <a:pt x="163" y="73"/>
                    </a:lnTo>
                    <a:lnTo>
                      <a:pt x="164" y="73"/>
                    </a:lnTo>
                    <a:lnTo>
                      <a:pt x="164" y="73"/>
                    </a:lnTo>
                    <a:lnTo>
                      <a:pt x="167" y="74"/>
                    </a:lnTo>
                    <a:lnTo>
                      <a:pt x="167" y="75"/>
                    </a:lnTo>
                    <a:lnTo>
                      <a:pt x="168" y="75"/>
                    </a:lnTo>
                    <a:lnTo>
                      <a:pt x="169" y="75"/>
                    </a:lnTo>
                    <a:lnTo>
                      <a:pt x="170" y="75"/>
                    </a:lnTo>
                    <a:lnTo>
                      <a:pt x="170" y="76"/>
                    </a:lnTo>
                    <a:lnTo>
                      <a:pt x="171" y="76"/>
                    </a:lnTo>
                    <a:lnTo>
                      <a:pt x="172" y="75"/>
                    </a:lnTo>
                    <a:lnTo>
                      <a:pt x="173" y="73"/>
                    </a:lnTo>
                    <a:lnTo>
                      <a:pt x="173" y="72"/>
                    </a:lnTo>
                    <a:lnTo>
                      <a:pt x="174" y="70"/>
                    </a:lnTo>
                    <a:lnTo>
                      <a:pt x="174" y="70"/>
                    </a:lnTo>
                    <a:lnTo>
                      <a:pt x="175" y="68"/>
                    </a:lnTo>
                    <a:lnTo>
                      <a:pt x="175" y="67"/>
                    </a:lnTo>
                    <a:lnTo>
                      <a:pt x="176" y="66"/>
                    </a:lnTo>
                    <a:lnTo>
                      <a:pt x="177" y="64"/>
                    </a:lnTo>
                    <a:lnTo>
                      <a:pt x="177" y="64"/>
                    </a:lnTo>
                    <a:lnTo>
                      <a:pt x="177" y="62"/>
                    </a:lnTo>
                    <a:lnTo>
                      <a:pt x="177" y="58"/>
                    </a:lnTo>
                    <a:lnTo>
                      <a:pt x="176" y="56"/>
                    </a:lnTo>
                    <a:lnTo>
                      <a:pt x="176" y="53"/>
                    </a:lnTo>
                    <a:lnTo>
                      <a:pt x="176" y="52"/>
                    </a:lnTo>
                    <a:lnTo>
                      <a:pt x="176" y="48"/>
                    </a:lnTo>
                    <a:lnTo>
                      <a:pt x="176" y="46"/>
                    </a:lnTo>
                    <a:lnTo>
                      <a:pt x="175" y="46"/>
                    </a:lnTo>
                    <a:lnTo>
                      <a:pt x="174" y="45"/>
                    </a:lnTo>
                    <a:lnTo>
                      <a:pt x="171" y="44"/>
                    </a:lnTo>
                    <a:lnTo>
                      <a:pt x="170" y="44"/>
                    </a:lnTo>
                    <a:lnTo>
                      <a:pt x="168" y="43"/>
                    </a:lnTo>
                    <a:lnTo>
                      <a:pt x="167" y="41"/>
                    </a:lnTo>
                    <a:lnTo>
                      <a:pt x="166" y="41"/>
                    </a:lnTo>
                    <a:lnTo>
                      <a:pt x="165" y="40"/>
                    </a:lnTo>
                    <a:lnTo>
                      <a:pt x="163" y="39"/>
                    </a:lnTo>
                    <a:lnTo>
                      <a:pt x="164" y="37"/>
                    </a:lnTo>
                    <a:lnTo>
                      <a:pt x="165" y="35"/>
                    </a:lnTo>
                    <a:lnTo>
                      <a:pt x="166" y="32"/>
                    </a:lnTo>
                    <a:lnTo>
                      <a:pt x="167" y="30"/>
                    </a:lnTo>
                    <a:lnTo>
                      <a:pt x="168" y="29"/>
                    </a:lnTo>
                    <a:lnTo>
                      <a:pt x="169" y="28"/>
                    </a:lnTo>
                    <a:lnTo>
                      <a:pt x="169" y="27"/>
                    </a:lnTo>
                    <a:lnTo>
                      <a:pt x="170" y="26"/>
                    </a:lnTo>
                    <a:lnTo>
                      <a:pt x="170" y="25"/>
                    </a:lnTo>
                    <a:lnTo>
                      <a:pt x="171" y="24"/>
                    </a:lnTo>
                    <a:lnTo>
                      <a:pt x="171" y="23"/>
                    </a:lnTo>
                    <a:lnTo>
                      <a:pt x="173" y="21"/>
                    </a:lnTo>
                    <a:lnTo>
                      <a:pt x="173" y="19"/>
                    </a:lnTo>
                    <a:lnTo>
                      <a:pt x="174" y="17"/>
                    </a:lnTo>
                    <a:lnTo>
                      <a:pt x="175" y="17"/>
                    </a:lnTo>
                    <a:lnTo>
                      <a:pt x="175" y="16"/>
                    </a:lnTo>
                    <a:lnTo>
                      <a:pt x="176" y="15"/>
                    </a:lnTo>
                    <a:lnTo>
                      <a:pt x="177" y="14"/>
                    </a:lnTo>
                    <a:lnTo>
                      <a:pt x="177" y="13"/>
                    </a:lnTo>
                    <a:lnTo>
                      <a:pt x="178" y="11"/>
                    </a:lnTo>
                    <a:lnTo>
                      <a:pt x="180" y="9"/>
                    </a:lnTo>
                    <a:lnTo>
                      <a:pt x="180" y="8"/>
                    </a:lnTo>
                    <a:lnTo>
                      <a:pt x="181" y="6"/>
                    </a:lnTo>
                    <a:lnTo>
                      <a:pt x="182" y="4"/>
                    </a:lnTo>
                    <a:lnTo>
                      <a:pt x="178" y="3"/>
                    </a:lnTo>
                    <a:close/>
                    <a:moveTo>
                      <a:pt x="24" y="88"/>
                    </a:moveTo>
                    <a:lnTo>
                      <a:pt x="24" y="85"/>
                    </a:lnTo>
                    <a:lnTo>
                      <a:pt x="23" y="84"/>
                    </a:lnTo>
                    <a:lnTo>
                      <a:pt x="24" y="82"/>
                    </a:lnTo>
                    <a:lnTo>
                      <a:pt x="23" y="81"/>
                    </a:lnTo>
                    <a:lnTo>
                      <a:pt x="17" y="86"/>
                    </a:lnTo>
                    <a:lnTo>
                      <a:pt x="9" y="87"/>
                    </a:lnTo>
                    <a:lnTo>
                      <a:pt x="9" y="88"/>
                    </a:lnTo>
                    <a:lnTo>
                      <a:pt x="15" y="89"/>
                    </a:lnTo>
                    <a:lnTo>
                      <a:pt x="24" y="88"/>
                    </a:lnTo>
                    <a:close/>
                    <a:moveTo>
                      <a:pt x="26" y="101"/>
                    </a:moveTo>
                    <a:lnTo>
                      <a:pt x="30" y="99"/>
                    </a:lnTo>
                    <a:lnTo>
                      <a:pt x="34" y="98"/>
                    </a:lnTo>
                    <a:lnTo>
                      <a:pt x="32" y="96"/>
                    </a:lnTo>
                    <a:lnTo>
                      <a:pt x="28" y="94"/>
                    </a:lnTo>
                    <a:lnTo>
                      <a:pt x="27" y="92"/>
                    </a:lnTo>
                    <a:lnTo>
                      <a:pt x="26" y="92"/>
                    </a:lnTo>
                    <a:lnTo>
                      <a:pt x="25" y="91"/>
                    </a:lnTo>
                    <a:lnTo>
                      <a:pt x="25" y="94"/>
                    </a:lnTo>
                    <a:lnTo>
                      <a:pt x="23" y="94"/>
                    </a:lnTo>
                    <a:lnTo>
                      <a:pt x="23" y="92"/>
                    </a:lnTo>
                    <a:lnTo>
                      <a:pt x="15" y="93"/>
                    </a:lnTo>
                    <a:lnTo>
                      <a:pt x="18" y="95"/>
                    </a:lnTo>
                    <a:lnTo>
                      <a:pt x="18" y="96"/>
                    </a:lnTo>
                    <a:lnTo>
                      <a:pt x="16" y="96"/>
                    </a:lnTo>
                    <a:lnTo>
                      <a:pt x="14" y="97"/>
                    </a:lnTo>
                    <a:lnTo>
                      <a:pt x="12" y="96"/>
                    </a:lnTo>
                    <a:lnTo>
                      <a:pt x="6" y="101"/>
                    </a:lnTo>
                    <a:lnTo>
                      <a:pt x="11" y="105"/>
                    </a:lnTo>
                    <a:lnTo>
                      <a:pt x="11" y="105"/>
                    </a:lnTo>
                    <a:lnTo>
                      <a:pt x="18" y="102"/>
                    </a:lnTo>
                    <a:lnTo>
                      <a:pt x="18" y="102"/>
                    </a:lnTo>
                    <a:lnTo>
                      <a:pt x="23" y="102"/>
                    </a:lnTo>
                    <a:lnTo>
                      <a:pt x="26" y="101"/>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5" name="Freeform 54">
                <a:extLst>
                  <a:ext uri="{FF2B5EF4-FFF2-40B4-BE49-F238E27FC236}">
                    <a16:creationId xmlns:a16="http://schemas.microsoft.com/office/drawing/2014/main" id="{E4519E88-BEA5-8055-6196-0126B789A8A7}"/>
                  </a:ext>
                </a:extLst>
              </p:cNvPr>
              <p:cNvSpPr>
                <a:spLocks noEditPoints="1"/>
              </p:cNvSpPr>
              <p:nvPr/>
            </p:nvSpPr>
            <p:spPr bwMode="auto">
              <a:xfrm>
                <a:off x="349" y="0"/>
                <a:ext cx="343" cy="205"/>
              </a:xfrm>
              <a:custGeom>
                <a:avLst/>
                <a:gdLst>
                  <a:gd name="T0" fmla="*/ 119 w 343"/>
                  <a:gd name="T1" fmla="*/ 93 h 205"/>
                  <a:gd name="T2" fmla="*/ 92 w 343"/>
                  <a:gd name="T3" fmla="*/ 84 h 205"/>
                  <a:gd name="T4" fmla="*/ 207 w 343"/>
                  <a:gd name="T5" fmla="*/ 11 h 205"/>
                  <a:gd name="T6" fmla="*/ 172 w 343"/>
                  <a:gd name="T7" fmla="*/ 50 h 205"/>
                  <a:gd name="T8" fmla="*/ 142 w 343"/>
                  <a:gd name="T9" fmla="*/ 60 h 205"/>
                  <a:gd name="T10" fmla="*/ 140 w 343"/>
                  <a:gd name="T11" fmla="*/ 48 h 205"/>
                  <a:gd name="T12" fmla="*/ 165 w 343"/>
                  <a:gd name="T13" fmla="*/ 49 h 205"/>
                  <a:gd name="T14" fmla="*/ 26 w 343"/>
                  <a:gd name="T15" fmla="*/ 167 h 205"/>
                  <a:gd name="T16" fmla="*/ 342 w 343"/>
                  <a:gd name="T17" fmla="*/ 77 h 205"/>
                  <a:gd name="T18" fmla="*/ 329 w 343"/>
                  <a:gd name="T19" fmla="*/ 74 h 205"/>
                  <a:gd name="T20" fmla="*/ 311 w 343"/>
                  <a:gd name="T21" fmla="*/ 84 h 205"/>
                  <a:gd name="T22" fmla="*/ 288 w 343"/>
                  <a:gd name="T23" fmla="*/ 60 h 205"/>
                  <a:gd name="T24" fmla="*/ 332 w 343"/>
                  <a:gd name="T25" fmla="*/ 33 h 205"/>
                  <a:gd name="T26" fmla="*/ 289 w 343"/>
                  <a:gd name="T27" fmla="*/ 16 h 205"/>
                  <a:gd name="T28" fmla="*/ 274 w 343"/>
                  <a:gd name="T29" fmla="*/ 36 h 205"/>
                  <a:gd name="T30" fmla="*/ 270 w 343"/>
                  <a:gd name="T31" fmla="*/ 12 h 205"/>
                  <a:gd name="T32" fmla="*/ 246 w 343"/>
                  <a:gd name="T33" fmla="*/ 21 h 205"/>
                  <a:gd name="T34" fmla="*/ 232 w 343"/>
                  <a:gd name="T35" fmla="*/ 15 h 205"/>
                  <a:gd name="T36" fmla="*/ 205 w 343"/>
                  <a:gd name="T37" fmla="*/ 61 h 205"/>
                  <a:gd name="T38" fmla="*/ 208 w 343"/>
                  <a:gd name="T39" fmla="*/ 23 h 205"/>
                  <a:gd name="T40" fmla="*/ 182 w 343"/>
                  <a:gd name="T41" fmla="*/ 31 h 205"/>
                  <a:gd name="T42" fmla="*/ 173 w 343"/>
                  <a:gd name="T43" fmla="*/ 68 h 205"/>
                  <a:gd name="T44" fmla="*/ 164 w 343"/>
                  <a:gd name="T45" fmla="*/ 88 h 205"/>
                  <a:gd name="T46" fmla="*/ 152 w 343"/>
                  <a:gd name="T47" fmla="*/ 82 h 205"/>
                  <a:gd name="T48" fmla="*/ 126 w 343"/>
                  <a:gd name="T49" fmla="*/ 79 h 205"/>
                  <a:gd name="T50" fmla="*/ 139 w 343"/>
                  <a:gd name="T51" fmla="*/ 95 h 205"/>
                  <a:gd name="T52" fmla="*/ 124 w 343"/>
                  <a:gd name="T53" fmla="*/ 101 h 205"/>
                  <a:gd name="T54" fmla="*/ 108 w 343"/>
                  <a:gd name="T55" fmla="*/ 111 h 205"/>
                  <a:gd name="T56" fmla="*/ 102 w 343"/>
                  <a:gd name="T57" fmla="*/ 136 h 205"/>
                  <a:gd name="T58" fmla="*/ 94 w 343"/>
                  <a:gd name="T59" fmla="*/ 119 h 205"/>
                  <a:gd name="T60" fmla="*/ 92 w 343"/>
                  <a:gd name="T61" fmla="*/ 110 h 205"/>
                  <a:gd name="T62" fmla="*/ 78 w 343"/>
                  <a:gd name="T63" fmla="*/ 134 h 205"/>
                  <a:gd name="T64" fmla="*/ 70 w 343"/>
                  <a:gd name="T65" fmla="*/ 128 h 205"/>
                  <a:gd name="T66" fmla="*/ 66 w 343"/>
                  <a:gd name="T67" fmla="*/ 149 h 205"/>
                  <a:gd name="T68" fmla="*/ 58 w 343"/>
                  <a:gd name="T69" fmla="*/ 155 h 205"/>
                  <a:gd name="T70" fmla="*/ 50 w 343"/>
                  <a:gd name="T71" fmla="*/ 170 h 205"/>
                  <a:gd name="T72" fmla="*/ 48 w 343"/>
                  <a:gd name="T73" fmla="*/ 184 h 205"/>
                  <a:gd name="T74" fmla="*/ 21 w 343"/>
                  <a:gd name="T75" fmla="*/ 195 h 205"/>
                  <a:gd name="T76" fmla="*/ 83 w 343"/>
                  <a:gd name="T77" fmla="*/ 195 h 205"/>
                  <a:gd name="T78" fmla="*/ 111 w 343"/>
                  <a:gd name="T79" fmla="*/ 174 h 205"/>
                  <a:gd name="T80" fmla="*/ 126 w 343"/>
                  <a:gd name="T81" fmla="*/ 156 h 205"/>
                  <a:gd name="T82" fmla="*/ 153 w 343"/>
                  <a:gd name="T83" fmla="*/ 159 h 205"/>
                  <a:gd name="T84" fmla="*/ 180 w 343"/>
                  <a:gd name="T85" fmla="*/ 176 h 205"/>
                  <a:gd name="T86" fmla="*/ 214 w 343"/>
                  <a:gd name="T87" fmla="*/ 170 h 205"/>
                  <a:gd name="T88" fmla="*/ 228 w 343"/>
                  <a:gd name="T89" fmla="*/ 153 h 205"/>
                  <a:gd name="T90" fmla="*/ 231 w 343"/>
                  <a:gd name="T91" fmla="*/ 124 h 205"/>
                  <a:gd name="T92" fmla="*/ 232 w 343"/>
                  <a:gd name="T93" fmla="*/ 103 h 205"/>
                  <a:gd name="T94" fmla="*/ 249 w 343"/>
                  <a:gd name="T95" fmla="*/ 79 h 205"/>
                  <a:gd name="T96" fmla="*/ 264 w 343"/>
                  <a:gd name="T97" fmla="*/ 67 h 205"/>
                  <a:gd name="T98" fmla="*/ 298 w 343"/>
                  <a:gd name="T99" fmla="*/ 83 h 205"/>
                  <a:gd name="T100" fmla="*/ 303 w 343"/>
                  <a:gd name="T101" fmla="*/ 123 h 205"/>
                  <a:gd name="T102" fmla="*/ 312 w 343"/>
                  <a:gd name="T103" fmla="*/ 107 h 205"/>
                  <a:gd name="T104" fmla="*/ 335 w 343"/>
                  <a:gd name="T105" fmla="*/ 86 h 205"/>
                  <a:gd name="T106" fmla="*/ 15 w 343"/>
                  <a:gd name="T107" fmla="*/ 174 h 205"/>
                  <a:gd name="T108" fmla="*/ 7 w 343"/>
                  <a:gd name="T109" fmla="*/ 184 h 205"/>
                  <a:gd name="T110" fmla="*/ 70 w 343"/>
                  <a:gd name="T111" fmla="*/ 126 h 205"/>
                  <a:gd name="T112" fmla="*/ 54 w 343"/>
                  <a:gd name="T113" fmla="*/ 124 h 205"/>
                  <a:gd name="T114" fmla="*/ 333 w 343"/>
                  <a:gd name="T115" fmla="*/ 30 h 205"/>
                  <a:gd name="T116" fmla="*/ 35 w 343"/>
                  <a:gd name="T117" fmla="*/ 171 h 205"/>
                  <a:gd name="T118" fmla="*/ 55 w 343"/>
                  <a:gd name="T119" fmla="*/ 136 h 205"/>
                  <a:gd name="T120" fmla="*/ 41 w 343"/>
                  <a:gd name="T121" fmla="*/ 136 h 205"/>
                  <a:gd name="T122" fmla="*/ 32 w 343"/>
                  <a:gd name="T123" fmla="*/ 14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3" h="205">
                    <a:moveTo>
                      <a:pt x="105" y="92"/>
                    </a:moveTo>
                    <a:lnTo>
                      <a:pt x="106" y="93"/>
                    </a:lnTo>
                    <a:lnTo>
                      <a:pt x="106" y="92"/>
                    </a:lnTo>
                    <a:lnTo>
                      <a:pt x="108" y="90"/>
                    </a:lnTo>
                    <a:lnTo>
                      <a:pt x="108" y="91"/>
                    </a:lnTo>
                    <a:lnTo>
                      <a:pt x="109" y="93"/>
                    </a:lnTo>
                    <a:lnTo>
                      <a:pt x="110" y="92"/>
                    </a:lnTo>
                    <a:lnTo>
                      <a:pt x="112" y="91"/>
                    </a:lnTo>
                    <a:lnTo>
                      <a:pt x="111" y="88"/>
                    </a:lnTo>
                    <a:lnTo>
                      <a:pt x="113" y="82"/>
                    </a:lnTo>
                    <a:lnTo>
                      <a:pt x="111" y="81"/>
                    </a:lnTo>
                    <a:lnTo>
                      <a:pt x="110" y="80"/>
                    </a:lnTo>
                    <a:lnTo>
                      <a:pt x="107" y="81"/>
                    </a:lnTo>
                    <a:lnTo>
                      <a:pt x="107" y="81"/>
                    </a:lnTo>
                    <a:lnTo>
                      <a:pt x="106" y="83"/>
                    </a:lnTo>
                    <a:lnTo>
                      <a:pt x="104" y="85"/>
                    </a:lnTo>
                    <a:lnTo>
                      <a:pt x="104" y="91"/>
                    </a:lnTo>
                    <a:lnTo>
                      <a:pt x="105" y="92"/>
                    </a:lnTo>
                    <a:lnTo>
                      <a:pt x="105" y="92"/>
                    </a:lnTo>
                    <a:close/>
                    <a:moveTo>
                      <a:pt x="131" y="71"/>
                    </a:moveTo>
                    <a:lnTo>
                      <a:pt x="131" y="74"/>
                    </a:lnTo>
                    <a:lnTo>
                      <a:pt x="132" y="75"/>
                    </a:lnTo>
                    <a:lnTo>
                      <a:pt x="134" y="70"/>
                    </a:lnTo>
                    <a:lnTo>
                      <a:pt x="131" y="68"/>
                    </a:lnTo>
                    <a:lnTo>
                      <a:pt x="130" y="69"/>
                    </a:lnTo>
                    <a:lnTo>
                      <a:pt x="131" y="71"/>
                    </a:lnTo>
                    <a:lnTo>
                      <a:pt x="131" y="71"/>
                    </a:lnTo>
                    <a:close/>
                    <a:moveTo>
                      <a:pt x="113" y="98"/>
                    </a:moveTo>
                    <a:lnTo>
                      <a:pt x="114" y="100"/>
                    </a:lnTo>
                    <a:lnTo>
                      <a:pt x="116" y="99"/>
                    </a:lnTo>
                    <a:lnTo>
                      <a:pt x="118" y="98"/>
                    </a:lnTo>
                    <a:lnTo>
                      <a:pt x="117" y="97"/>
                    </a:lnTo>
                    <a:lnTo>
                      <a:pt x="119" y="96"/>
                    </a:lnTo>
                    <a:lnTo>
                      <a:pt x="119" y="95"/>
                    </a:lnTo>
                    <a:lnTo>
                      <a:pt x="118" y="95"/>
                    </a:lnTo>
                    <a:lnTo>
                      <a:pt x="117" y="95"/>
                    </a:lnTo>
                    <a:lnTo>
                      <a:pt x="118" y="95"/>
                    </a:lnTo>
                    <a:lnTo>
                      <a:pt x="119" y="93"/>
                    </a:lnTo>
                    <a:lnTo>
                      <a:pt x="119" y="92"/>
                    </a:lnTo>
                    <a:lnTo>
                      <a:pt x="118" y="91"/>
                    </a:lnTo>
                    <a:lnTo>
                      <a:pt x="117" y="93"/>
                    </a:lnTo>
                    <a:lnTo>
                      <a:pt x="116" y="94"/>
                    </a:lnTo>
                    <a:lnTo>
                      <a:pt x="116" y="95"/>
                    </a:lnTo>
                    <a:lnTo>
                      <a:pt x="115" y="92"/>
                    </a:lnTo>
                    <a:lnTo>
                      <a:pt x="112" y="94"/>
                    </a:lnTo>
                    <a:lnTo>
                      <a:pt x="113" y="98"/>
                    </a:lnTo>
                    <a:close/>
                    <a:moveTo>
                      <a:pt x="113" y="101"/>
                    </a:moveTo>
                    <a:lnTo>
                      <a:pt x="110" y="102"/>
                    </a:lnTo>
                    <a:lnTo>
                      <a:pt x="109" y="104"/>
                    </a:lnTo>
                    <a:lnTo>
                      <a:pt x="109" y="106"/>
                    </a:lnTo>
                    <a:lnTo>
                      <a:pt x="109" y="108"/>
                    </a:lnTo>
                    <a:lnTo>
                      <a:pt x="113" y="107"/>
                    </a:lnTo>
                    <a:lnTo>
                      <a:pt x="113" y="106"/>
                    </a:lnTo>
                    <a:lnTo>
                      <a:pt x="112" y="104"/>
                    </a:lnTo>
                    <a:lnTo>
                      <a:pt x="113" y="102"/>
                    </a:lnTo>
                    <a:lnTo>
                      <a:pt x="113" y="101"/>
                    </a:lnTo>
                    <a:close/>
                    <a:moveTo>
                      <a:pt x="89" y="102"/>
                    </a:moveTo>
                    <a:lnTo>
                      <a:pt x="87" y="102"/>
                    </a:lnTo>
                    <a:lnTo>
                      <a:pt x="86" y="104"/>
                    </a:lnTo>
                    <a:lnTo>
                      <a:pt x="86" y="105"/>
                    </a:lnTo>
                    <a:lnTo>
                      <a:pt x="85" y="107"/>
                    </a:lnTo>
                    <a:lnTo>
                      <a:pt x="85" y="108"/>
                    </a:lnTo>
                    <a:lnTo>
                      <a:pt x="91" y="106"/>
                    </a:lnTo>
                    <a:lnTo>
                      <a:pt x="91" y="103"/>
                    </a:lnTo>
                    <a:lnTo>
                      <a:pt x="91" y="102"/>
                    </a:lnTo>
                    <a:lnTo>
                      <a:pt x="93" y="99"/>
                    </a:lnTo>
                    <a:lnTo>
                      <a:pt x="92" y="97"/>
                    </a:lnTo>
                    <a:lnTo>
                      <a:pt x="89" y="102"/>
                    </a:lnTo>
                    <a:close/>
                    <a:moveTo>
                      <a:pt x="90" y="93"/>
                    </a:moveTo>
                    <a:lnTo>
                      <a:pt x="92" y="93"/>
                    </a:lnTo>
                    <a:lnTo>
                      <a:pt x="94" y="93"/>
                    </a:lnTo>
                    <a:lnTo>
                      <a:pt x="94" y="93"/>
                    </a:lnTo>
                    <a:lnTo>
                      <a:pt x="97" y="90"/>
                    </a:lnTo>
                    <a:lnTo>
                      <a:pt x="93" y="86"/>
                    </a:lnTo>
                    <a:lnTo>
                      <a:pt x="93" y="84"/>
                    </a:lnTo>
                    <a:lnTo>
                      <a:pt x="92" y="84"/>
                    </a:lnTo>
                    <a:lnTo>
                      <a:pt x="91" y="86"/>
                    </a:lnTo>
                    <a:lnTo>
                      <a:pt x="90" y="86"/>
                    </a:lnTo>
                    <a:lnTo>
                      <a:pt x="90" y="84"/>
                    </a:lnTo>
                    <a:lnTo>
                      <a:pt x="88" y="82"/>
                    </a:lnTo>
                    <a:lnTo>
                      <a:pt x="88" y="80"/>
                    </a:lnTo>
                    <a:lnTo>
                      <a:pt x="86" y="78"/>
                    </a:lnTo>
                    <a:lnTo>
                      <a:pt x="85" y="81"/>
                    </a:lnTo>
                    <a:lnTo>
                      <a:pt x="85" y="81"/>
                    </a:lnTo>
                    <a:lnTo>
                      <a:pt x="84" y="83"/>
                    </a:lnTo>
                    <a:lnTo>
                      <a:pt x="87" y="85"/>
                    </a:lnTo>
                    <a:lnTo>
                      <a:pt x="90" y="93"/>
                    </a:lnTo>
                    <a:close/>
                    <a:moveTo>
                      <a:pt x="207" y="11"/>
                    </a:moveTo>
                    <a:lnTo>
                      <a:pt x="201" y="12"/>
                    </a:lnTo>
                    <a:lnTo>
                      <a:pt x="201" y="16"/>
                    </a:lnTo>
                    <a:lnTo>
                      <a:pt x="201" y="17"/>
                    </a:lnTo>
                    <a:lnTo>
                      <a:pt x="206" y="15"/>
                    </a:lnTo>
                    <a:lnTo>
                      <a:pt x="207" y="16"/>
                    </a:lnTo>
                    <a:lnTo>
                      <a:pt x="204" y="18"/>
                    </a:lnTo>
                    <a:lnTo>
                      <a:pt x="208" y="21"/>
                    </a:lnTo>
                    <a:lnTo>
                      <a:pt x="211" y="19"/>
                    </a:lnTo>
                    <a:lnTo>
                      <a:pt x="211" y="17"/>
                    </a:lnTo>
                    <a:lnTo>
                      <a:pt x="216" y="18"/>
                    </a:lnTo>
                    <a:lnTo>
                      <a:pt x="216" y="18"/>
                    </a:lnTo>
                    <a:lnTo>
                      <a:pt x="220" y="14"/>
                    </a:lnTo>
                    <a:lnTo>
                      <a:pt x="220" y="11"/>
                    </a:lnTo>
                    <a:lnTo>
                      <a:pt x="219" y="11"/>
                    </a:lnTo>
                    <a:lnTo>
                      <a:pt x="218" y="13"/>
                    </a:lnTo>
                    <a:lnTo>
                      <a:pt x="216" y="14"/>
                    </a:lnTo>
                    <a:lnTo>
                      <a:pt x="213" y="11"/>
                    </a:lnTo>
                    <a:lnTo>
                      <a:pt x="216" y="8"/>
                    </a:lnTo>
                    <a:lnTo>
                      <a:pt x="215" y="7"/>
                    </a:lnTo>
                    <a:lnTo>
                      <a:pt x="211" y="8"/>
                    </a:lnTo>
                    <a:lnTo>
                      <a:pt x="211" y="5"/>
                    </a:lnTo>
                    <a:lnTo>
                      <a:pt x="206" y="6"/>
                    </a:lnTo>
                    <a:lnTo>
                      <a:pt x="205" y="7"/>
                    </a:lnTo>
                    <a:lnTo>
                      <a:pt x="210" y="10"/>
                    </a:lnTo>
                    <a:lnTo>
                      <a:pt x="209" y="12"/>
                    </a:lnTo>
                    <a:lnTo>
                      <a:pt x="207" y="11"/>
                    </a:lnTo>
                    <a:close/>
                    <a:moveTo>
                      <a:pt x="94" y="95"/>
                    </a:moveTo>
                    <a:lnTo>
                      <a:pt x="93" y="95"/>
                    </a:lnTo>
                    <a:lnTo>
                      <a:pt x="93" y="96"/>
                    </a:lnTo>
                    <a:lnTo>
                      <a:pt x="95" y="97"/>
                    </a:lnTo>
                    <a:lnTo>
                      <a:pt x="95" y="97"/>
                    </a:lnTo>
                    <a:lnTo>
                      <a:pt x="96" y="97"/>
                    </a:lnTo>
                    <a:lnTo>
                      <a:pt x="96" y="96"/>
                    </a:lnTo>
                    <a:lnTo>
                      <a:pt x="96" y="96"/>
                    </a:lnTo>
                    <a:lnTo>
                      <a:pt x="96" y="96"/>
                    </a:lnTo>
                    <a:lnTo>
                      <a:pt x="95" y="96"/>
                    </a:lnTo>
                    <a:lnTo>
                      <a:pt x="95" y="95"/>
                    </a:lnTo>
                    <a:lnTo>
                      <a:pt x="94" y="95"/>
                    </a:lnTo>
                    <a:close/>
                    <a:moveTo>
                      <a:pt x="86" y="89"/>
                    </a:moveTo>
                    <a:lnTo>
                      <a:pt x="83" y="87"/>
                    </a:lnTo>
                    <a:lnTo>
                      <a:pt x="82" y="90"/>
                    </a:lnTo>
                    <a:lnTo>
                      <a:pt x="86" y="91"/>
                    </a:lnTo>
                    <a:lnTo>
                      <a:pt x="86" y="89"/>
                    </a:lnTo>
                    <a:close/>
                    <a:moveTo>
                      <a:pt x="191" y="13"/>
                    </a:moveTo>
                    <a:lnTo>
                      <a:pt x="189" y="12"/>
                    </a:lnTo>
                    <a:lnTo>
                      <a:pt x="188" y="16"/>
                    </a:lnTo>
                    <a:lnTo>
                      <a:pt x="191" y="18"/>
                    </a:lnTo>
                    <a:lnTo>
                      <a:pt x="191" y="13"/>
                    </a:lnTo>
                    <a:close/>
                    <a:moveTo>
                      <a:pt x="173" y="26"/>
                    </a:moveTo>
                    <a:lnTo>
                      <a:pt x="177" y="28"/>
                    </a:lnTo>
                    <a:lnTo>
                      <a:pt x="178" y="26"/>
                    </a:lnTo>
                    <a:lnTo>
                      <a:pt x="180" y="25"/>
                    </a:lnTo>
                    <a:lnTo>
                      <a:pt x="179" y="24"/>
                    </a:lnTo>
                    <a:lnTo>
                      <a:pt x="176" y="24"/>
                    </a:lnTo>
                    <a:lnTo>
                      <a:pt x="176" y="23"/>
                    </a:lnTo>
                    <a:lnTo>
                      <a:pt x="178" y="22"/>
                    </a:lnTo>
                    <a:lnTo>
                      <a:pt x="176" y="20"/>
                    </a:lnTo>
                    <a:lnTo>
                      <a:pt x="174" y="21"/>
                    </a:lnTo>
                    <a:lnTo>
                      <a:pt x="172" y="23"/>
                    </a:lnTo>
                    <a:lnTo>
                      <a:pt x="174" y="24"/>
                    </a:lnTo>
                    <a:lnTo>
                      <a:pt x="173" y="26"/>
                    </a:lnTo>
                    <a:close/>
                    <a:moveTo>
                      <a:pt x="172" y="45"/>
                    </a:moveTo>
                    <a:lnTo>
                      <a:pt x="171" y="47"/>
                    </a:lnTo>
                    <a:lnTo>
                      <a:pt x="172" y="50"/>
                    </a:lnTo>
                    <a:lnTo>
                      <a:pt x="173" y="52"/>
                    </a:lnTo>
                    <a:lnTo>
                      <a:pt x="175" y="53"/>
                    </a:lnTo>
                    <a:lnTo>
                      <a:pt x="176" y="53"/>
                    </a:lnTo>
                    <a:lnTo>
                      <a:pt x="177" y="53"/>
                    </a:lnTo>
                    <a:lnTo>
                      <a:pt x="179" y="52"/>
                    </a:lnTo>
                    <a:lnTo>
                      <a:pt x="181" y="45"/>
                    </a:lnTo>
                    <a:lnTo>
                      <a:pt x="180" y="44"/>
                    </a:lnTo>
                    <a:lnTo>
                      <a:pt x="179" y="42"/>
                    </a:lnTo>
                    <a:lnTo>
                      <a:pt x="175" y="40"/>
                    </a:lnTo>
                    <a:lnTo>
                      <a:pt x="174" y="38"/>
                    </a:lnTo>
                    <a:lnTo>
                      <a:pt x="171" y="39"/>
                    </a:lnTo>
                    <a:lnTo>
                      <a:pt x="170" y="42"/>
                    </a:lnTo>
                    <a:lnTo>
                      <a:pt x="171" y="44"/>
                    </a:lnTo>
                    <a:lnTo>
                      <a:pt x="172" y="45"/>
                    </a:lnTo>
                    <a:close/>
                    <a:moveTo>
                      <a:pt x="158" y="69"/>
                    </a:moveTo>
                    <a:lnTo>
                      <a:pt x="158" y="68"/>
                    </a:lnTo>
                    <a:lnTo>
                      <a:pt x="156" y="68"/>
                    </a:lnTo>
                    <a:lnTo>
                      <a:pt x="154" y="66"/>
                    </a:lnTo>
                    <a:lnTo>
                      <a:pt x="153" y="66"/>
                    </a:lnTo>
                    <a:lnTo>
                      <a:pt x="149" y="67"/>
                    </a:lnTo>
                    <a:lnTo>
                      <a:pt x="148" y="69"/>
                    </a:lnTo>
                    <a:lnTo>
                      <a:pt x="146" y="68"/>
                    </a:lnTo>
                    <a:lnTo>
                      <a:pt x="146" y="69"/>
                    </a:lnTo>
                    <a:lnTo>
                      <a:pt x="146" y="70"/>
                    </a:lnTo>
                    <a:lnTo>
                      <a:pt x="149" y="72"/>
                    </a:lnTo>
                    <a:lnTo>
                      <a:pt x="149" y="73"/>
                    </a:lnTo>
                    <a:lnTo>
                      <a:pt x="154" y="74"/>
                    </a:lnTo>
                    <a:lnTo>
                      <a:pt x="160" y="73"/>
                    </a:lnTo>
                    <a:lnTo>
                      <a:pt x="159" y="71"/>
                    </a:lnTo>
                    <a:lnTo>
                      <a:pt x="158" y="69"/>
                    </a:lnTo>
                    <a:close/>
                    <a:moveTo>
                      <a:pt x="136" y="54"/>
                    </a:moveTo>
                    <a:lnTo>
                      <a:pt x="139" y="54"/>
                    </a:lnTo>
                    <a:lnTo>
                      <a:pt x="140" y="53"/>
                    </a:lnTo>
                    <a:lnTo>
                      <a:pt x="141" y="52"/>
                    </a:lnTo>
                    <a:lnTo>
                      <a:pt x="142" y="53"/>
                    </a:lnTo>
                    <a:lnTo>
                      <a:pt x="140" y="58"/>
                    </a:lnTo>
                    <a:lnTo>
                      <a:pt x="140" y="61"/>
                    </a:lnTo>
                    <a:lnTo>
                      <a:pt x="142" y="60"/>
                    </a:lnTo>
                    <a:lnTo>
                      <a:pt x="143" y="58"/>
                    </a:lnTo>
                    <a:lnTo>
                      <a:pt x="144" y="60"/>
                    </a:lnTo>
                    <a:lnTo>
                      <a:pt x="149" y="58"/>
                    </a:lnTo>
                    <a:lnTo>
                      <a:pt x="150" y="56"/>
                    </a:lnTo>
                    <a:lnTo>
                      <a:pt x="152" y="57"/>
                    </a:lnTo>
                    <a:lnTo>
                      <a:pt x="152" y="57"/>
                    </a:lnTo>
                    <a:lnTo>
                      <a:pt x="156" y="55"/>
                    </a:lnTo>
                    <a:lnTo>
                      <a:pt x="156" y="53"/>
                    </a:lnTo>
                    <a:lnTo>
                      <a:pt x="157" y="53"/>
                    </a:lnTo>
                    <a:lnTo>
                      <a:pt x="160" y="47"/>
                    </a:lnTo>
                    <a:lnTo>
                      <a:pt x="164" y="39"/>
                    </a:lnTo>
                    <a:lnTo>
                      <a:pt x="167" y="37"/>
                    </a:lnTo>
                    <a:lnTo>
                      <a:pt x="163" y="33"/>
                    </a:lnTo>
                    <a:lnTo>
                      <a:pt x="162" y="37"/>
                    </a:lnTo>
                    <a:lnTo>
                      <a:pt x="160" y="36"/>
                    </a:lnTo>
                    <a:lnTo>
                      <a:pt x="160" y="36"/>
                    </a:lnTo>
                    <a:lnTo>
                      <a:pt x="159" y="38"/>
                    </a:lnTo>
                    <a:lnTo>
                      <a:pt x="158" y="37"/>
                    </a:lnTo>
                    <a:lnTo>
                      <a:pt x="156" y="39"/>
                    </a:lnTo>
                    <a:lnTo>
                      <a:pt x="159" y="42"/>
                    </a:lnTo>
                    <a:lnTo>
                      <a:pt x="156" y="46"/>
                    </a:lnTo>
                    <a:lnTo>
                      <a:pt x="155" y="45"/>
                    </a:lnTo>
                    <a:lnTo>
                      <a:pt x="154" y="43"/>
                    </a:lnTo>
                    <a:lnTo>
                      <a:pt x="151" y="41"/>
                    </a:lnTo>
                    <a:lnTo>
                      <a:pt x="151" y="41"/>
                    </a:lnTo>
                    <a:lnTo>
                      <a:pt x="150" y="43"/>
                    </a:lnTo>
                    <a:lnTo>
                      <a:pt x="151" y="44"/>
                    </a:lnTo>
                    <a:lnTo>
                      <a:pt x="151" y="46"/>
                    </a:lnTo>
                    <a:lnTo>
                      <a:pt x="153" y="48"/>
                    </a:lnTo>
                    <a:lnTo>
                      <a:pt x="151" y="50"/>
                    </a:lnTo>
                    <a:lnTo>
                      <a:pt x="148" y="49"/>
                    </a:lnTo>
                    <a:lnTo>
                      <a:pt x="149" y="46"/>
                    </a:lnTo>
                    <a:lnTo>
                      <a:pt x="147" y="45"/>
                    </a:lnTo>
                    <a:lnTo>
                      <a:pt x="146" y="47"/>
                    </a:lnTo>
                    <a:lnTo>
                      <a:pt x="144" y="45"/>
                    </a:lnTo>
                    <a:lnTo>
                      <a:pt x="143" y="49"/>
                    </a:lnTo>
                    <a:lnTo>
                      <a:pt x="141" y="48"/>
                    </a:lnTo>
                    <a:lnTo>
                      <a:pt x="140" y="48"/>
                    </a:lnTo>
                    <a:lnTo>
                      <a:pt x="140" y="50"/>
                    </a:lnTo>
                    <a:lnTo>
                      <a:pt x="139" y="51"/>
                    </a:lnTo>
                    <a:lnTo>
                      <a:pt x="135" y="50"/>
                    </a:lnTo>
                    <a:lnTo>
                      <a:pt x="135" y="51"/>
                    </a:lnTo>
                    <a:lnTo>
                      <a:pt x="136" y="52"/>
                    </a:lnTo>
                    <a:lnTo>
                      <a:pt x="136" y="54"/>
                    </a:lnTo>
                    <a:close/>
                    <a:moveTo>
                      <a:pt x="168" y="52"/>
                    </a:moveTo>
                    <a:lnTo>
                      <a:pt x="164" y="54"/>
                    </a:lnTo>
                    <a:lnTo>
                      <a:pt x="163" y="56"/>
                    </a:lnTo>
                    <a:lnTo>
                      <a:pt x="162" y="53"/>
                    </a:lnTo>
                    <a:lnTo>
                      <a:pt x="161" y="55"/>
                    </a:lnTo>
                    <a:lnTo>
                      <a:pt x="162" y="56"/>
                    </a:lnTo>
                    <a:lnTo>
                      <a:pt x="162" y="57"/>
                    </a:lnTo>
                    <a:lnTo>
                      <a:pt x="161" y="58"/>
                    </a:lnTo>
                    <a:lnTo>
                      <a:pt x="160" y="57"/>
                    </a:lnTo>
                    <a:lnTo>
                      <a:pt x="160" y="57"/>
                    </a:lnTo>
                    <a:lnTo>
                      <a:pt x="159" y="58"/>
                    </a:lnTo>
                    <a:lnTo>
                      <a:pt x="156" y="60"/>
                    </a:lnTo>
                    <a:lnTo>
                      <a:pt x="156" y="61"/>
                    </a:lnTo>
                    <a:lnTo>
                      <a:pt x="157" y="63"/>
                    </a:lnTo>
                    <a:lnTo>
                      <a:pt x="157" y="66"/>
                    </a:lnTo>
                    <a:lnTo>
                      <a:pt x="159" y="67"/>
                    </a:lnTo>
                    <a:lnTo>
                      <a:pt x="160" y="66"/>
                    </a:lnTo>
                    <a:lnTo>
                      <a:pt x="162" y="64"/>
                    </a:lnTo>
                    <a:lnTo>
                      <a:pt x="161" y="70"/>
                    </a:lnTo>
                    <a:lnTo>
                      <a:pt x="164" y="71"/>
                    </a:lnTo>
                    <a:lnTo>
                      <a:pt x="166" y="68"/>
                    </a:lnTo>
                    <a:lnTo>
                      <a:pt x="167" y="68"/>
                    </a:lnTo>
                    <a:lnTo>
                      <a:pt x="165" y="67"/>
                    </a:lnTo>
                    <a:lnTo>
                      <a:pt x="169" y="63"/>
                    </a:lnTo>
                    <a:lnTo>
                      <a:pt x="171" y="60"/>
                    </a:lnTo>
                    <a:lnTo>
                      <a:pt x="172" y="59"/>
                    </a:lnTo>
                    <a:lnTo>
                      <a:pt x="171" y="55"/>
                    </a:lnTo>
                    <a:lnTo>
                      <a:pt x="171" y="55"/>
                    </a:lnTo>
                    <a:lnTo>
                      <a:pt x="169" y="54"/>
                    </a:lnTo>
                    <a:lnTo>
                      <a:pt x="170" y="52"/>
                    </a:lnTo>
                    <a:lnTo>
                      <a:pt x="168" y="48"/>
                    </a:lnTo>
                    <a:lnTo>
                      <a:pt x="165" y="49"/>
                    </a:lnTo>
                    <a:lnTo>
                      <a:pt x="168" y="52"/>
                    </a:lnTo>
                    <a:close/>
                    <a:moveTo>
                      <a:pt x="67" y="98"/>
                    </a:moveTo>
                    <a:lnTo>
                      <a:pt x="68" y="99"/>
                    </a:lnTo>
                    <a:lnTo>
                      <a:pt x="69" y="97"/>
                    </a:lnTo>
                    <a:lnTo>
                      <a:pt x="70" y="96"/>
                    </a:lnTo>
                    <a:lnTo>
                      <a:pt x="73" y="94"/>
                    </a:lnTo>
                    <a:lnTo>
                      <a:pt x="72" y="92"/>
                    </a:lnTo>
                    <a:lnTo>
                      <a:pt x="72" y="92"/>
                    </a:lnTo>
                    <a:lnTo>
                      <a:pt x="70" y="94"/>
                    </a:lnTo>
                    <a:lnTo>
                      <a:pt x="69" y="94"/>
                    </a:lnTo>
                    <a:lnTo>
                      <a:pt x="69" y="92"/>
                    </a:lnTo>
                    <a:lnTo>
                      <a:pt x="68" y="92"/>
                    </a:lnTo>
                    <a:lnTo>
                      <a:pt x="67" y="93"/>
                    </a:lnTo>
                    <a:lnTo>
                      <a:pt x="66" y="98"/>
                    </a:lnTo>
                    <a:lnTo>
                      <a:pt x="66" y="98"/>
                    </a:lnTo>
                    <a:lnTo>
                      <a:pt x="67" y="98"/>
                    </a:lnTo>
                    <a:close/>
                    <a:moveTo>
                      <a:pt x="22" y="166"/>
                    </a:moveTo>
                    <a:lnTo>
                      <a:pt x="23" y="166"/>
                    </a:lnTo>
                    <a:lnTo>
                      <a:pt x="22" y="166"/>
                    </a:lnTo>
                    <a:lnTo>
                      <a:pt x="22" y="165"/>
                    </a:lnTo>
                    <a:lnTo>
                      <a:pt x="22" y="165"/>
                    </a:lnTo>
                    <a:lnTo>
                      <a:pt x="22" y="164"/>
                    </a:lnTo>
                    <a:lnTo>
                      <a:pt x="22" y="164"/>
                    </a:lnTo>
                    <a:lnTo>
                      <a:pt x="22" y="163"/>
                    </a:lnTo>
                    <a:lnTo>
                      <a:pt x="20" y="164"/>
                    </a:lnTo>
                    <a:lnTo>
                      <a:pt x="19" y="166"/>
                    </a:lnTo>
                    <a:lnTo>
                      <a:pt x="20" y="166"/>
                    </a:lnTo>
                    <a:lnTo>
                      <a:pt x="22" y="166"/>
                    </a:lnTo>
                    <a:close/>
                    <a:moveTo>
                      <a:pt x="45" y="159"/>
                    </a:moveTo>
                    <a:lnTo>
                      <a:pt x="44" y="158"/>
                    </a:lnTo>
                    <a:lnTo>
                      <a:pt x="41" y="160"/>
                    </a:lnTo>
                    <a:lnTo>
                      <a:pt x="40" y="165"/>
                    </a:lnTo>
                    <a:lnTo>
                      <a:pt x="41" y="165"/>
                    </a:lnTo>
                    <a:lnTo>
                      <a:pt x="42" y="165"/>
                    </a:lnTo>
                    <a:lnTo>
                      <a:pt x="44" y="161"/>
                    </a:lnTo>
                    <a:lnTo>
                      <a:pt x="45" y="159"/>
                    </a:lnTo>
                    <a:close/>
                    <a:moveTo>
                      <a:pt x="27" y="169"/>
                    </a:moveTo>
                    <a:lnTo>
                      <a:pt x="26" y="167"/>
                    </a:lnTo>
                    <a:lnTo>
                      <a:pt x="24" y="168"/>
                    </a:lnTo>
                    <a:lnTo>
                      <a:pt x="25" y="170"/>
                    </a:lnTo>
                    <a:lnTo>
                      <a:pt x="27" y="169"/>
                    </a:lnTo>
                    <a:close/>
                    <a:moveTo>
                      <a:pt x="17" y="170"/>
                    </a:moveTo>
                    <a:lnTo>
                      <a:pt x="18" y="170"/>
                    </a:lnTo>
                    <a:lnTo>
                      <a:pt x="18" y="170"/>
                    </a:lnTo>
                    <a:lnTo>
                      <a:pt x="18" y="171"/>
                    </a:lnTo>
                    <a:lnTo>
                      <a:pt x="19" y="172"/>
                    </a:lnTo>
                    <a:lnTo>
                      <a:pt x="20" y="173"/>
                    </a:lnTo>
                    <a:lnTo>
                      <a:pt x="20" y="173"/>
                    </a:lnTo>
                    <a:lnTo>
                      <a:pt x="22" y="173"/>
                    </a:lnTo>
                    <a:lnTo>
                      <a:pt x="24" y="172"/>
                    </a:lnTo>
                    <a:lnTo>
                      <a:pt x="24" y="171"/>
                    </a:lnTo>
                    <a:lnTo>
                      <a:pt x="24" y="169"/>
                    </a:lnTo>
                    <a:lnTo>
                      <a:pt x="23" y="167"/>
                    </a:lnTo>
                    <a:lnTo>
                      <a:pt x="22" y="168"/>
                    </a:lnTo>
                    <a:lnTo>
                      <a:pt x="19" y="167"/>
                    </a:lnTo>
                    <a:lnTo>
                      <a:pt x="18" y="166"/>
                    </a:lnTo>
                    <a:lnTo>
                      <a:pt x="17" y="166"/>
                    </a:lnTo>
                    <a:lnTo>
                      <a:pt x="16" y="166"/>
                    </a:lnTo>
                    <a:lnTo>
                      <a:pt x="15" y="168"/>
                    </a:lnTo>
                    <a:lnTo>
                      <a:pt x="17" y="169"/>
                    </a:lnTo>
                    <a:lnTo>
                      <a:pt x="17" y="170"/>
                    </a:lnTo>
                    <a:close/>
                    <a:moveTo>
                      <a:pt x="319" y="70"/>
                    </a:moveTo>
                    <a:lnTo>
                      <a:pt x="317" y="70"/>
                    </a:lnTo>
                    <a:lnTo>
                      <a:pt x="318" y="69"/>
                    </a:lnTo>
                    <a:lnTo>
                      <a:pt x="317" y="66"/>
                    </a:lnTo>
                    <a:lnTo>
                      <a:pt x="314" y="67"/>
                    </a:lnTo>
                    <a:lnTo>
                      <a:pt x="315" y="72"/>
                    </a:lnTo>
                    <a:lnTo>
                      <a:pt x="313" y="76"/>
                    </a:lnTo>
                    <a:lnTo>
                      <a:pt x="316" y="76"/>
                    </a:lnTo>
                    <a:lnTo>
                      <a:pt x="316" y="76"/>
                    </a:lnTo>
                    <a:lnTo>
                      <a:pt x="320" y="71"/>
                    </a:lnTo>
                    <a:lnTo>
                      <a:pt x="319" y="70"/>
                    </a:lnTo>
                    <a:close/>
                    <a:moveTo>
                      <a:pt x="343" y="80"/>
                    </a:moveTo>
                    <a:lnTo>
                      <a:pt x="343" y="80"/>
                    </a:lnTo>
                    <a:lnTo>
                      <a:pt x="343" y="78"/>
                    </a:lnTo>
                    <a:lnTo>
                      <a:pt x="342" y="77"/>
                    </a:lnTo>
                    <a:lnTo>
                      <a:pt x="341" y="76"/>
                    </a:lnTo>
                    <a:lnTo>
                      <a:pt x="341" y="75"/>
                    </a:lnTo>
                    <a:lnTo>
                      <a:pt x="342" y="75"/>
                    </a:lnTo>
                    <a:lnTo>
                      <a:pt x="342" y="75"/>
                    </a:lnTo>
                    <a:lnTo>
                      <a:pt x="341" y="74"/>
                    </a:lnTo>
                    <a:lnTo>
                      <a:pt x="341" y="75"/>
                    </a:lnTo>
                    <a:lnTo>
                      <a:pt x="340" y="74"/>
                    </a:lnTo>
                    <a:lnTo>
                      <a:pt x="340" y="74"/>
                    </a:lnTo>
                    <a:lnTo>
                      <a:pt x="340" y="73"/>
                    </a:lnTo>
                    <a:lnTo>
                      <a:pt x="340" y="73"/>
                    </a:lnTo>
                    <a:lnTo>
                      <a:pt x="340" y="71"/>
                    </a:lnTo>
                    <a:lnTo>
                      <a:pt x="339" y="71"/>
                    </a:lnTo>
                    <a:lnTo>
                      <a:pt x="339" y="70"/>
                    </a:lnTo>
                    <a:lnTo>
                      <a:pt x="339" y="71"/>
                    </a:lnTo>
                    <a:lnTo>
                      <a:pt x="339" y="70"/>
                    </a:lnTo>
                    <a:lnTo>
                      <a:pt x="338" y="70"/>
                    </a:lnTo>
                    <a:lnTo>
                      <a:pt x="338" y="70"/>
                    </a:lnTo>
                    <a:lnTo>
                      <a:pt x="338" y="69"/>
                    </a:lnTo>
                    <a:lnTo>
                      <a:pt x="337" y="69"/>
                    </a:lnTo>
                    <a:lnTo>
                      <a:pt x="337" y="69"/>
                    </a:lnTo>
                    <a:lnTo>
                      <a:pt x="334" y="71"/>
                    </a:lnTo>
                    <a:lnTo>
                      <a:pt x="335" y="68"/>
                    </a:lnTo>
                    <a:lnTo>
                      <a:pt x="335" y="68"/>
                    </a:lnTo>
                    <a:lnTo>
                      <a:pt x="332" y="68"/>
                    </a:lnTo>
                    <a:lnTo>
                      <a:pt x="332" y="69"/>
                    </a:lnTo>
                    <a:lnTo>
                      <a:pt x="330" y="68"/>
                    </a:lnTo>
                    <a:lnTo>
                      <a:pt x="328" y="69"/>
                    </a:lnTo>
                    <a:lnTo>
                      <a:pt x="329" y="72"/>
                    </a:lnTo>
                    <a:lnTo>
                      <a:pt x="330" y="74"/>
                    </a:lnTo>
                    <a:lnTo>
                      <a:pt x="330" y="74"/>
                    </a:lnTo>
                    <a:lnTo>
                      <a:pt x="330" y="76"/>
                    </a:lnTo>
                    <a:lnTo>
                      <a:pt x="331" y="77"/>
                    </a:lnTo>
                    <a:lnTo>
                      <a:pt x="329" y="79"/>
                    </a:lnTo>
                    <a:lnTo>
                      <a:pt x="328" y="79"/>
                    </a:lnTo>
                    <a:lnTo>
                      <a:pt x="329" y="78"/>
                    </a:lnTo>
                    <a:lnTo>
                      <a:pt x="329" y="76"/>
                    </a:lnTo>
                    <a:lnTo>
                      <a:pt x="329" y="75"/>
                    </a:lnTo>
                    <a:lnTo>
                      <a:pt x="329" y="74"/>
                    </a:lnTo>
                    <a:lnTo>
                      <a:pt x="328" y="71"/>
                    </a:lnTo>
                    <a:lnTo>
                      <a:pt x="326" y="68"/>
                    </a:lnTo>
                    <a:lnTo>
                      <a:pt x="324" y="69"/>
                    </a:lnTo>
                    <a:lnTo>
                      <a:pt x="325" y="67"/>
                    </a:lnTo>
                    <a:lnTo>
                      <a:pt x="322" y="67"/>
                    </a:lnTo>
                    <a:lnTo>
                      <a:pt x="321" y="68"/>
                    </a:lnTo>
                    <a:lnTo>
                      <a:pt x="323" y="70"/>
                    </a:lnTo>
                    <a:lnTo>
                      <a:pt x="324" y="73"/>
                    </a:lnTo>
                    <a:lnTo>
                      <a:pt x="324" y="73"/>
                    </a:lnTo>
                    <a:lnTo>
                      <a:pt x="323" y="74"/>
                    </a:lnTo>
                    <a:lnTo>
                      <a:pt x="322" y="74"/>
                    </a:lnTo>
                    <a:lnTo>
                      <a:pt x="323" y="76"/>
                    </a:lnTo>
                    <a:lnTo>
                      <a:pt x="324" y="77"/>
                    </a:lnTo>
                    <a:lnTo>
                      <a:pt x="324" y="80"/>
                    </a:lnTo>
                    <a:lnTo>
                      <a:pt x="323" y="79"/>
                    </a:lnTo>
                    <a:lnTo>
                      <a:pt x="321" y="76"/>
                    </a:lnTo>
                    <a:lnTo>
                      <a:pt x="320" y="79"/>
                    </a:lnTo>
                    <a:lnTo>
                      <a:pt x="320" y="79"/>
                    </a:lnTo>
                    <a:lnTo>
                      <a:pt x="320" y="80"/>
                    </a:lnTo>
                    <a:lnTo>
                      <a:pt x="320" y="81"/>
                    </a:lnTo>
                    <a:lnTo>
                      <a:pt x="320" y="82"/>
                    </a:lnTo>
                    <a:lnTo>
                      <a:pt x="321" y="84"/>
                    </a:lnTo>
                    <a:lnTo>
                      <a:pt x="320" y="85"/>
                    </a:lnTo>
                    <a:lnTo>
                      <a:pt x="319" y="83"/>
                    </a:lnTo>
                    <a:lnTo>
                      <a:pt x="318" y="81"/>
                    </a:lnTo>
                    <a:lnTo>
                      <a:pt x="318" y="79"/>
                    </a:lnTo>
                    <a:lnTo>
                      <a:pt x="318" y="79"/>
                    </a:lnTo>
                    <a:lnTo>
                      <a:pt x="319" y="77"/>
                    </a:lnTo>
                    <a:lnTo>
                      <a:pt x="320" y="77"/>
                    </a:lnTo>
                    <a:lnTo>
                      <a:pt x="321" y="74"/>
                    </a:lnTo>
                    <a:lnTo>
                      <a:pt x="320" y="74"/>
                    </a:lnTo>
                    <a:lnTo>
                      <a:pt x="318" y="76"/>
                    </a:lnTo>
                    <a:lnTo>
                      <a:pt x="317" y="77"/>
                    </a:lnTo>
                    <a:lnTo>
                      <a:pt x="314" y="77"/>
                    </a:lnTo>
                    <a:lnTo>
                      <a:pt x="313" y="79"/>
                    </a:lnTo>
                    <a:lnTo>
                      <a:pt x="312" y="81"/>
                    </a:lnTo>
                    <a:lnTo>
                      <a:pt x="312" y="83"/>
                    </a:lnTo>
                    <a:lnTo>
                      <a:pt x="311" y="84"/>
                    </a:lnTo>
                    <a:lnTo>
                      <a:pt x="310" y="84"/>
                    </a:lnTo>
                    <a:lnTo>
                      <a:pt x="310" y="84"/>
                    </a:lnTo>
                    <a:lnTo>
                      <a:pt x="310" y="82"/>
                    </a:lnTo>
                    <a:lnTo>
                      <a:pt x="309" y="82"/>
                    </a:lnTo>
                    <a:lnTo>
                      <a:pt x="308" y="82"/>
                    </a:lnTo>
                    <a:lnTo>
                      <a:pt x="309" y="81"/>
                    </a:lnTo>
                    <a:lnTo>
                      <a:pt x="310" y="80"/>
                    </a:lnTo>
                    <a:lnTo>
                      <a:pt x="311" y="80"/>
                    </a:lnTo>
                    <a:lnTo>
                      <a:pt x="311" y="79"/>
                    </a:lnTo>
                    <a:lnTo>
                      <a:pt x="312" y="76"/>
                    </a:lnTo>
                    <a:lnTo>
                      <a:pt x="312" y="75"/>
                    </a:lnTo>
                    <a:lnTo>
                      <a:pt x="312" y="74"/>
                    </a:lnTo>
                    <a:lnTo>
                      <a:pt x="313" y="73"/>
                    </a:lnTo>
                    <a:lnTo>
                      <a:pt x="313" y="71"/>
                    </a:lnTo>
                    <a:lnTo>
                      <a:pt x="312" y="68"/>
                    </a:lnTo>
                    <a:lnTo>
                      <a:pt x="311" y="67"/>
                    </a:lnTo>
                    <a:lnTo>
                      <a:pt x="309" y="67"/>
                    </a:lnTo>
                    <a:lnTo>
                      <a:pt x="307" y="68"/>
                    </a:lnTo>
                    <a:lnTo>
                      <a:pt x="306" y="72"/>
                    </a:lnTo>
                    <a:lnTo>
                      <a:pt x="306" y="72"/>
                    </a:lnTo>
                    <a:lnTo>
                      <a:pt x="305" y="72"/>
                    </a:lnTo>
                    <a:lnTo>
                      <a:pt x="305" y="70"/>
                    </a:lnTo>
                    <a:lnTo>
                      <a:pt x="305" y="68"/>
                    </a:lnTo>
                    <a:lnTo>
                      <a:pt x="307" y="66"/>
                    </a:lnTo>
                    <a:lnTo>
                      <a:pt x="308" y="64"/>
                    </a:lnTo>
                    <a:lnTo>
                      <a:pt x="306" y="63"/>
                    </a:lnTo>
                    <a:lnTo>
                      <a:pt x="304" y="62"/>
                    </a:lnTo>
                    <a:lnTo>
                      <a:pt x="301" y="63"/>
                    </a:lnTo>
                    <a:lnTo>
                      <a:pt x="300" y="63"/>
                    </a:lnTo>
                    <a:lnTo>
                      <a:pt x="298" y="63"/>
                    </a:lnTo>
                    <a:lnTo>
                      <a:pt x="297" y="61"/>
                    </a:lnTo>
                    <a:lnTo>
                      <a:pt x="295" y="61"/>
                    </a:lnTo>
                    <a:lnTo>
                      <a:pt x="290" y="61"/>
                    </a:lnTo>
                    <a:lnTo>
                      <a:pt x="289" y="61"/>
                    </a:lnTo>
                    <a:lnTo>
                      <a:pt x="288" y="61"/>
                    </a:lnTo>
                    <a:lnTo>
                      <a:pt x="289" y="60"/>
                    </a:lnTo>
                    <a:lnTo>
                      <a:pt x="289" y="60"/>
                    </a:lnTo>
                    <a:lnTo>
                      <a:pt x="288" y="60"/>
                    </a:lnTo>
                    <a:lnTo>
                      <a:pt x="286" y="61"/>
                    </a:lnTo>
                    <a:lnTo>
                      <a:pt x="284" y="60"/>
                    </a:lnTo>
                    <a:lnTo>
                      <a:pt x="284" y="60"/>
                    </a:lnTo>
                    <a:lnTo>
                      <a:pt x="285" y="58"/>
                    </a:lnTo>
                    <a:lnTo>
                      <a:pt x="286" y="56"/>
                    </a:lnTo>
                    <a:lnTo>
                      <a:pt x="285" y="57"/>
                    </a:lnTo>
                    <a:lnTo>
                      <a:pt x="284" y="57"/>
                    </a:lnTo>
                    <a:lnTo>
                      <a:pt x="283" y="57"/>
                    </a:lnTo>
                    <a:lnTo>
                      <a:pt x="282" y="56"/>
                    </a:lnTo>
                    <a:lnTo>
                      <a:pt x="284" y="56"/>
                    </a:lnTo>
                    <a:lnTo>
                      <a:pt x="284" y="56"/>
                    </a:lnTo>
                    <a:lnTo>
                      <a:pt x="285" y="55"/>
                    </a:lnTo>
                    <a:lnTo>
                      <a:pt x="286" y="55"/>
                    </a:lnTo>
                    <a:lnTo>
                      <a:pt x="286" y="55"/>
                    </a:lnTo>
                    <a:lnTo>
                      <a:pt x="290" y="56"/>
                    </a:lnTo>
                    <a:lnTo>
                      <a:pt x="294" y="57"/>
                    </a:lnTo>
                    <a:lnTo>
                      <a:pt x="298" y="57"/>
                    </a:lnTo>
                    <a:lnTo>
                      <a:pt x="301" y="57"/>
                    </a:lnTo>
                    <a:lnTo>
                      <a:pt x="301" y="57"/>
                    </a:lnTo>
                    <a:lnTo>
                      <a:pt x="305" y="57"/>
                    </a:lnTo>
                    <a:lnTo>
                      <a:pt x="309" y="57"/>
                    </a:lnTo>
                    <a:lnTo>
                      <a:pt x="310" y="58"/>
                    </a:lnTo>
                    <a:lnTo>
                      <a:pt x="315" y="56"/>
                    </a:lnTo>
                    <a:lnTo>
                      <a:pt x="318" y="55"/>
                    </a:lnTo>
                    <a:lnTo>
                      <a:pt x="316" y="53"/>
                    </a:lnTo>
                    <a:lnTo>
                      <a:pt x="318" y="52"/>
                    </a:lnTo>
                    <a:lnTo>
                      <a:pt x="320" y="51"/>
                    </a:lnTo>
                    <a:lnTo>
                      <a:pt x="321" y="49"/>
                    </a:lnTo>
                    <a:lnTo>
                      <a:pt x="320" y="46"/>
                    </a:lnTo>
                    <a:lnTo>
                      <a:pt x="323" y="45"/>
                    </a:lnTo>
                    <a:lnTo>
                      <a:pt x="323" y="45"/>
                    </a:lnTo>
                    <a:lnTo>
                      <a:pt x="323" y="43"/>
                    </a:lnTo>
                    <a:lnTo>
                      <a:pt x="327" y="41"/>
                    </a:lnTo>
                    <a:lnTo>
                      <a:pt x="331" y="39"/>
                    </a:lnTo>
                    <a:lnTo>
                      <a:pt x="332" y="38"/>
                    </a:lnTo>
                    <a:lnTo>
                      <a:pt x="333" y="36"/>
                    </a:lnTo>
                    <a:lnTo>
                      <a:pt x="333" y="35"/>
                    </a:lnTo>
                    <a:lnTo>
                      <a:pt x="332" y="33"/>
                    </a:lnTo>
                    <a:lnTo>
                      <a:pt x="332" y="32"/>
                    </a:lnTo>
                    <a:lnTo>
                      <a:pt x="331" y="30"/>
                    </a:lnTo>
                    <a:lnTo>
                      <a:pt x="331" y="28"/>
                    </a:lnTo>
                    <a:lnTo>
                      <a:pt x="329" y="26"/>
                    </a:lnTo>
                    <a:lnTo>
                      <a:pt x="326" y="28"/>
                    </a:lnTo>
                    <a:lnTo>
                      <a:pt x="324" y="29"/>
                    </a:lnTo>
                    <a:lnTo>
                      <a:pt x="324" y="26"/>
                    </a:lnTo>
                    <a:lnTo>
                      <a:pt x="323" y="25"/>
                    </a:lnTo>
                    <a:lnTo>
                      <a:pt x="320" y="25"/>
                    </a:lnTo>
                    <a:lnTo>
                      <a:pt x="320" y="24"/>
                    </a:lnTo>
                    <a:lnTo>
                      <a:pt x="319" y="22"/>
                    </a:lnTo>
                    <a:lnTo>
                      <a:pt x="316" y="24"/>
                    </a:lnTo>
                    <a:lnTo>
                      <a:pt x="310" y="27"/>
                    </a:lnTo>
                    <a:lnTo>
                      <a:pt x="309" y="27"/>
                    </a:lnTo>
                    <a:lnTo>
                      <a:pt x="308" y="26"/>
                    </a:lnTo>
                    <a:lnTo>
                      <a:pt x="310" y="25"/>
                    </a:lnTo>
                    <a:lnTo>
                      <a:pt x="312" y="23"/>
                    </a:lnTo>
                    <a:lnTo>
                      <a:pt x="313" y="20"/>
                    </a:lnTo>
                    <a:lnTo>
                      <a:pt x="312" y="19"/>
                    </a:lnTo>
                    <a:lnTo>
                      <a:pt x="310" y="18"/>
                    </a:lnTo>
                    <a:lnTo>
                      <a:pt x="308" y="18"/>
                    </a:lnTo>
                    <a:lnTo>
                      <a:pt x="309" y="16"/>
                    </a:lnTo>
                    <a:lnTo>
                      <a:pt x="308" y="16"/>
                    </a:lnTo>
                    <a:lnTo>
                      <a:pt x="304" y="15"/>
                    </a:lnTo>
                    <a:lnTo>
                      <a:pt x="304" y="17"/>
                    </a:lnTo>
                    <a:lnTo>
                      <a:pt x="302" y="20"/>
                    </a:lnTo>
                    <a:lnTo>
                      <a:pt x="302" y="21"/>
                    </a:lnTo>
                    <a:lnTo>
                      <a:pt x="299" y="23"/>
                    </a:lnTo>
                    <a:lnTo>
                      <a:pt x="301" y="18"/>
                    </a:lnTo>
                    <a:lnTo>
                      <a:pt x="300" y="15"/>
                    </a:lnTo>
                    <a:lnTo>
                      <a:pt x="299" y="15"/>
                    </a:lnTo>
                    <a:lnTo>
                      <a:pt x="298" y="16"/>
                    </a:lnTo>
                    <a:lnTo>
                      <a:pt x="295" y="18"/>
                    </a:lnTo>
                    <a:lnTo>
                      <a:pt x="292" y="20"/>
                    </a:lnTo>
                    <a:lnTo>
                      <a:pt x="290" y="22"/>
                    </a:lnTo>
                    <a:lnTo>
                      <a:pt x="290" y="20"/>
                    </a:lnTo>
                    <a:lnTo>
                      <a:pt x="292" y="17"/>
                    </a:lnTo>
                    <a:lnTo>
                      <a:pt x="289" y="16"/>
                    </a:lnTo>
                    <a:lnTo>
                      <a:pt x="291" y="13"/>
                    </a:lnTo>
                    <a:lnTo>
                      <a:pt x="288" y="12"/>
                    </a:lnTo>
                    <a:lnTo>
                      <a:pt x="287" y="10"/>
                    </a:lnTo>
                    <a:lnTo>
                      <a:pt x="284" y="10"/>
                    </a:lnTo>
                    <a:lnTo>
                      <a:pt x="282" y="9"/>
                    </a:lnTo>
                    <a:lnTo>
                      <a:pt x="277" y="11"/>
                    </a:lnTo>
                    <a:lnTo>
                      <a:pt x="276" y="12"/>
                    </a:lnTo>
                    <a:lnTo>
                      <a:pt x="275" y="16"/>
                    </a:lnTo>
                    <a:lnTo>
                      <a:pt x="274" y="20"/>
                    </a:lnTo>
                    <a:lnTo>
                      <a:pt x="275" y="22"/>
                    </a:lnTo>
                    <a:lnTo>
                      <a:pt x="276" y="24"/>
                    </a:lnTo>
                    <a:lnTo>
                      <a:pt x="276" y="24"/>
                    </a:lnTo>
                    <a:lnTo>
                      <a:pt x="276" y="24"/>
                    </a:lnTo>
                    <a:lnTo>
                      <a:pt x="274" y="25"/>
                    </a:lnTo>
                    <a:lnTo>
                      <a:pt x="274" y="25"/>
                    </a:lnTo>
                    <a:lnTo>
                      <a:pt x="274" y="28"/>
                    </a:lnTo>
                    <a:lnTo>
                      <a:pt x="274" y="31"/>
                    </a:lnTo>
                    <a:lnTo>
                      <a:pt x="274" y="34"/>
                    </a:lnTo>
                    <a:lnTo>
                      <a:pt x="276" y="35"/>
                    </a:lnTo>
                    <a:lnTo>
                      <a:pt x="277" y="35"/>
                    </a:lnTo>
                    <a:lnTo>
                      <a:pt x="276" y="37"/>
                    </a:lnTo>
                    <a:lnTo>
                      <a:pt x="276" y="39"/>
                    </a:lnTo>
                    <a:lnTo>
                      <a:pt x="275" y="37"/>
                    </a:lnTo>
                    <a:lnTo>
                      <a:pt x="274" y="39"/>
                    </a:lnTo>
                    <a:lnTo>
                      <a:pt x="273" y="42"/>
                    </a:lnTo>
                    <a:lnTo>
                      <a:pt x="272" y="44"/>
                    </a:lnTo>
                    <a:lnTo>
                      <a:pt x="273" y="47"/>
                    </a:lnTo>
                    <a:lnTo>
                      <a:pt x="273" y="51"/>
                    </a:lnTo>
                    <a:lnTo>
                      <a:pt x="273" y="52"/>
                    </a:lnTo>
                    <a:lnTo>
                      <a:pt x="273" y="54"/>
                    </a:lnTo>
                    <a:lnTo>
                      <a:pt x="274" y="56"/>
                    </a:lnTo>
                    <a:lnTo>
                      <a:pt x="274" y="57"/>
                    </a:lnTo>
                    <a:lnTo>
                      <a:pt x="272" y="56"/>
                    </a:lnTo>
                    <a:lnTo>
                      <a:pt x="272" y="52"/>
                    </a:lnTo>
                    <a:lnTo>
                      <a:pt x="271" y="50"/>
                    </a:lnTo>
                    <a:lnTo>
                      <a:pt x="271" y="46"/>
                    </a:lnTo>
                    <a:lnTo>
                      <a:pt x="271" y="40"/>
                    </a:lnTo>
                    <a:lnTo>
                      <a:pt x="274" y="36"/>
                    </a:lnTo>
                    <a:lnTo>
                      <a:pt x="271" y="36"/>
                    </a:lnTo>
                    <a:lnTo>
                      <a:pt x="269" y="39"/>
                    </a:lnTo>
                    <a:lnTo>
                      <a:pt x="269" y="40"/>
                    </a:lnTo>
                    <a:lnTo>
                      <a:pt x="268" y="42"/>
                    </a:lnTo>
                    <a:lnTo>
                      <a:pt x="267" y="41"/>
                    </a:lnTo>
                    <a:lnTo>
                      <a:pt x="268" y="39"/>
                    </a:lnTo>
                    <a:lnTo>
                      <a:pt x="268" y="38"/>
                    </a:lnTo>
                    <a:lnTo>
                      <a:pt x="267" y="38"/>
                    </a:lnTo>
                    <a:lnTo>
                      <a:pt x="265" y="39"/>
                    </a:lnTo>
                    <a:lnTo>
                      <a:pt x="264" y="40"/>
                    </a:lnTo>
                    <a:lnTo>
                      <a:pt x="263" y="43"/>
                    </a:lnTo>
                    <a:lnTo>
                      <a:pt x="262" y="41"/>
                    </a:lnTo>
                    <a:lnTo>
                      <a:pt x="262" y="40"/>
                    </a:lnTo>
                    <a:lnTo>
                      <a:pt x="263" y="38"/>
                    </a:lnTo>
                    <a:lnTo>
                      <a:pt x="266" y="35"/>
                    </a:lnTo>
                    <a:lnTo>
                      <a:pt x="268" y="31"/>
                    </a:lnTo>
                    <a:lnTo>
                      <a:pt x="270" y="27"/>
                    </a:lnTo>
                    <a:lnTo>
                      <a:pt x="268" y="24"/>
                    </a:lnTo>
                    <a:lnTo>
                      <a:pt x="268" y="23"/>
                    </a:lnTo>
                    <a:lnTo>
                      <a:pt x="266" y="26"/>
                    </a:lnTo>
                    <a:lnTo>
                      <a:pt x="263" y="29"/>
                    </a:lnTo>
                    <a:lnTo>
                      <a:pt x="258" y="32"/>
                    </a:lnTo>
                    <a:lnTo>
                      <a:pt x="256" y="32"/>
                    </a:lnTo>
                    <a:lnTo>
                      <a:pt x="258" y="31"/>
                    </a:lnTo>
                    <a:lnTo>
                      <a:pt x="261" y="28"/>
                    </a:lnTo>
                    <a:lnTo>
                      <a:pt x="262" y="26"/>
                    </a:lnTo>
                    <a:lnTo>
                      <a:pt x="265" y="23"/>
                    </a:lnTo>
                    <a:lnTo>
                      <a:pt x="264" y="22"/>
                    </a:lnTo>
                    <a:lnTo>
                      <a:pt x="260" y="22"/>
                    </a:lnTo>
                    <a:lnTo>
                      <a:pt x="257" y="23"/>
                    </a:lnTo>
                    <a:lnTo>
                      <a:pt x="258" y="21"/>
                    </a:lnTo>
                    <a:lnTo>
                      <a:pt x="258" y="20"/>
                    </a:lnTo>
                    <a:lnTo>
                      <a:pt x="261" y="18"/>
                    </a:lnTo>
                    <a:lnTo>
                      <a:pt x="263" y="19"/>
                    </a:lnTo>
                    <a:lnTo>
                      <a:pt x="267" y="18"/>
                    </a:lnTo>
                    <a:lnTo>
                      <a:pt x="266" y="16"/>
                    </a:lnTo>
                    <a:lnTo>
                      <a:pt x="269" y="16"/>
                    </a:lnTo>
                    <a:lnTo>
                      <a:pt x="270" y="12"/>
                    </a:lnTo>
                    <a:lnTo>
                      <a:pt x="268" y="12"/>
                    </a:lnTo>
                    <a:lnTo>
                      <a:pt x="270" y="8"/>
                    </a:lnTo>
                    <a:lnTo>
                      <a:pt x="269" y="5"/>
                    </a:lnTo>
                    <a:lnTo>
                      <a:pt x="265" y="5"/>
                    </a:lnTo>
                    <a:lnTo>
                      <a:pt x="263" y="7"/>
                    </a:lnTo>
                    <a:lnTo>
                      <a:pt x="262" y="3"/>
                    </a:lnTo>
                    <a:lnTo>
                      <a:pt x="263" y="1"/>
                    </a:lnTo>
                    <a:lnTo>
                      <a:pt x="263" y="1"/>
                    </a:lnTo>
                    <a:lnTo>
                      <a:pt x="261" y="0"/>
                    </a:lnTo>
                    <a:lnTo>
                      <a:pt x="261" y="0"/>
                    </a:lnTo>
                    <a:lnTo>
                      <a:pt x="259" y="3"/>
                    </a:lnTo>
                    <a:lnTo>
                      <a:pt x="258" y="1"/>
                    </a:lnTo>
                    <a:lnTo>
                      <a:pt x="255" y="4"/>
                    </a:lnTo>
                    <a:lnTo>
                      <a:pt x="254" y="4"/>
                    </a:lnTo>
                    <a:lnTo>
                      <a:pt x="254" y="3"/>
                    </a:lnTo>
                    <a:lnTo>
                      <a:pt x="252" y="4"/>
                    </a:lnTo>
                    <a:lnTo>
                      <a:pt x="252" y="1"/>
                    </a:lnTo>
                    <a:lnTo>
                      <a:pt x="250" y="0"/>
                    </a:lnTo>
                    <a:lnTo>
                      <a:pt x="250" y="0"/>
                    </a:lnTo>
                    <a:lnTo>
                      <a:pt x="249" y="1"/>
                    </a:lnTo>
                    <a:lnTo>
                      <a:pt x="248" y="2"/>
                    </a:lnTo>
                    <a:lnTo>
                      <a:pt x="248" y="5"/>
                    </a:lnTo>
                    <a:lnTo>
                      <a:pt x="250" y="7"/>
                    </a:lnTo>
                    <a:lnTo>
                      <a:pt x="250" y="12"/>
                    </a:lnTo>
                    <a:lnTo>
                      <a:pt x="248" y="8"/>
                    </a:lnTo>
                    <a:lnTo>
                      <a:pt x="243" y="7"/>
                    </a:lnTo>
                    <a:lnTo>
                      <a:pt x="243" y="9"/>
                    </a:lnTo>
                    <a:lnTo>
                      <a:pt x="244" y="10"/>
                    </a:lnTo>
                    <a:lnTo>
                      <a:pt x="245" y="13"/>
                    </a:lnTo>
                    <a:lnTo>
                      <a:pt x="242" y="12"/>
                    </a:lnTo>
                    <a:lnTo>
                      <a:pt x="242" y="14"/>
                    </a:lnTo>
                    <a:lnTo>
                      <a:pt x="245" y="16"/>
                    </a:lnTo>
                    <a:lnTo>
                      <a:pt x="248" y="14"/>
                    </a:lnTo>
                    <a:lnTo>
                      <a:pt x="250" y="17"/>
                    </a:lnTo>
                    <a:lnTo>
                      <a:pt x="250" y="19"/>
                    </a:lnTo>
                    <a:lnTo>
                      <a:pt x="252" y="20"/>
                    </a:lnTo>
                    <a:lnTo>
                      <a:pt x="255" y="21"/>
                    </a:lnTo>
                    <a:lnTo>
                      <a:pt x="246" y="21"/>
                    </a:lnTo>
                    <a:lnTo>
                      <a:pt x="247" y="24"/>
                    </a:lnTo>
                    <a:lnTo>
                      <a:pt x="248" y="25"/>
                    </a:lnTo>
                    <a:lnTo>
                      <a:pt x="248" y="26"/>
                    </a:lnTo>
                    <a:lnTo>
                      <a:pt x="244" y="26"/>
                    </a:lnTo>
                    <a:lnTo>
                      <a:pt x="243" y="29"/>
                    </a:lnTo>
                    <a:lnTo>
                      <a:pt x="245" y="30"/>
                    </a:lnTo>
                    <a:lnTo>
                      <a:pt x="245" y="31"/>
                    </a:lnTo>
                    <a:lnTo>
                      <a:pt x="244" y="32"/>
                    </a:lnTo>
                    <a:lnTo>
                      <a:pt x="244" y="33"/>
                    </a:lnTo>
                    <a:lnTo>
                      <a:pt x="248" y="35"/>
                    </a:lnTo>
                    <a:lnTo>
                      <a:pt x="248" y="35"/>
                    </a:lnTo>
                    <a:lnTo>
                      <a:pt x="248" y="36"/>
                    </a:lnTo>
                    <a:lnTo>
                      <a:pt x="248" y="36"/>
                    </a:lnTo>
                    <a:lnTo>
                      <a:pt x="244" y="35"/>
                    </a:lnTo>
                    <a:lnTo>
                      <a:pt x="244" y="35"/>
                    </a:lnTo>
                    <a:lnTo>
                      <a:pt x="242" y="38"/>
                    </a:lnTo>
                    <a:lnTo>
                      <a:pt x="244" y="38"/>
                    </a:lnTo>
                    <a:lnTo>
                      <a:pt x="243" y="40"/>
                    </a:lnTo>
                    <a:lnTo>
                      <a:pt x="246" y="43"/>
                    </a:lnTo>
                    <a:lnTo>
                      <a:pt x="244" y="45"/>
                    </a:lnTo>
                    <a:lnTo>
                      <a:pt x="240" y="45"/>
                    </a:lnTo>
                    <a:lnTo>
                      <a:pt x="239" y="49"/>
                    </a:lnTo>
                    <a:lnTo>
                      <a:pt x="238" y="49"/>
                    </a:lnTo>
                    <a:lnTo>
                      <a:pt x="237" y="49"/>
                    </a:lnTo>
                    <a:lnTo>
                      <a:pt x="237" y="52"/>
                    </a:lnTo>
                    <a:lnTo>
                      <a:pt x="235" y="54"/>
                    </a:lnTo>
                    <a:lnTo>
                      <a:pt x="235" y="39"/>
                    </a:lnTo>
                    <a:lnTo>
                      <a:pt x="235" y="35"/>
                    </a:lnTo>
                    <a:lnTo>
                      <a:pt x="232" y="34"/>
                    </a:lnTo>
                    <a:lnTo>
                      <a:pt x="228" y="36"/>
                    </a:lnTo>
                    <a:lnTo>
                      <a:pt x="228" y="36"/>
                    </a:lnTo>
                    <a:lnTo>
                      <a:pt x="228" y="35"/>
                    </a:lnTo>
                    <a:lnTo>
                      <a:pt x="233" y="31"/>
                    </a:lnTo>
                    <a:lnTo>
                      <a:pt x="235" y="28"/>
                    </a:lnTo>
                    <a:lnTo>
                      <a:pt x="234" y="22"/>
                    </a:lnTo>
                    <a:lnTo>
                      <a:pt x="233" y="22"/>
                    </a:lnTo>
                    <a:lnTo>
                      <a:pt x="233" y="15"/>
                    </a:lnTo>
                    <a:lnTo>
                      <a:pt x="232" y="15"/>
                    </a:lnTo>
                    <a:lnTo>
                      <a:pt x="231" y="14"/>
                    </a:lnTo>
                    <a:lnTo>
                      <a:pt x="227" y="20"/>
                    </a:lnTo>
                    <a:lnTo>
                      <a:pt x="224" y="27"/>
                    </a:lnTo>
                    <a:lnTo>
                      <a:pt x="222" y="33"/>
                    </a:lnTo>
                    <a:lnTo>
                      <a:pt x="221" y="36"/>
                    </a:lnTo>
                    <a:lnTo>
                      <a:pt x="221" y="40"/>
                    </a:lnTo>
                    <a:lnTo>
                      <a:pt x="217" y="47"/>
                    </a:lnTo>
                    <a:lnTo>
                      <a:pt x="214" y="54"/>
                    </a:lnTo>
                    <a:lnTo>
                      <a:pt x="213" y="57"/>
                    </a:lnTo>
                    <a:lnTo>
                      <a:pt x="212" y="59"/>
                    </a:lnTo>
                    <a:lnTo>
                      <a:pt x="213" y="60"/>
                    </a:lnTo>
                    <a:lnTo>
                      <a:pt x="216" y="60"/>
                    </a:lnTo>
                    <a:lnTo>
                      <a:pt x="215" y="61"/>
                    </a:lnTo>
                    <a:lnTo>
                      <a:pt x="215" y="63"/>
                    </a:lnTo>
                    <a:lnTo>
                      <a:pt x="213" y="66"/>
                    </a:lnTo>
                    <a:lnTo>
                      <a:pt x="213" y="67"/>
                    </a:lnTo>
                    <a:lnTo>
                      <a:pt x="211" y="69"/>
                    </a:lnTo>
                    <a:lnTo>
                      <a:pt x="211" y="74"/>
                    </a:lnTo>
                    <a:lnTo>
                      <a:pt x="210" y="77"/>
                    </a:lnTo>
                    <a:lnTo>
                      <a:pt x="209" y="77"/>
                    </a:lnTo>
                    <a:lnTo>
                      <a:pt x="207" y="76"/>
                    </a:lnTo>
                    <a:lnTo>
                      <a:pt x="207" y="76"/>
                    </a:lnTo>
                    <a:lnTo>
                      <a:pt x="208" y="73"/>
                    </a:lnTo>
                    <a:lnTo>
                      <a:pt x="207" y="73"/>
                    </a:lnTo>
                    <a:lnTo>
                      <a:pt x="205" y="73"/>
                    </a:lnTo>
                    <a:lnTo>
                      <a:pt x="205" y="76"/>
                    </a:lnTo>
                    <a:lnTo>
                      <a:pt x="206" y="77"/>
                    </a:lnTo>
                    <a:lnTo>
                      <a:pt x="207" y="78"/>
                    </a:lnTo>
                    <a:lnTo>
                      <a:pt x="205" y="78"/>
                    </a:lnTo>
                    <a:lnTo>
                      <a:pt x="204" y="77"/>
                    </a:lnTo>
                    <a:lnTo>
                      <a:pt x="204" y="74"/>
                    </a:lnTo>
                    <a:lnTo>
                      <a:pt x="204" y="73"/>
                    </a:lnTo>
                    <a:lnTo>
                      <a:pt x="203" y="71"/>
                    </a:lnTo>
                    <a:lnTo>
                      <a:pt x="203" y="68"/>
                    </a:lnTo>
                    <a:lnTo>
                      <a:pt x="205" y="66"/>
                    </a:lnTo>
                    <a:lnTo>
                      <a:pt x="207" y="64"/>
                    </a:lnTo>
                    <a:lnTo>
                      <a:pt x="207" y="61"/>
                    </a:lnTo>
                    <a:lnTo>
                      <a:pt x="205" y="61"/>
                    </a:lnTo>
                    <a:lnTo>
                      <a:pt x="204" y="62"/>
                    </a:lnTo>
                    <a:lnTo>
                      <a:pt x="204" y="60"/>
                    </a:lnTo>
                    <a:lnTo>
                      <a:pt x="206" y="57"/>
                    </a:lnTo>
                    <a:lnTo>
                      <a:pt x="208" y="56"/>
                    </a:lnTo>
                    <a:lnTo>
                      <a:pt x="207" y="55"/>
                    </a:lnTo>
                    <a:lnTo>
                      <a:pt x="207" y="53"/>
                    </a:lnTo>
                    <a:lnTo>
                      <a:pt x="207" y="53"/>
                    </a:lnTo>
                    <a:lnTo>
                      <a:pt x="207" y="52"/>
                    </a:lnTo>
                    <a:lnTo>
                      <a:pt x="206" y="52"/>
                    </a:lnTo>
                    <a:lnTo>
                      <a:pt x="206" y="52"/>
                    </a:lnTo>
                    <a:lnTo>
                      <a:pt x="204" y="52"/>
                    </a:lnTo>
                    <a:lnTo>
                      <a:pt x="204" y="51"/>
                    </a:lnTo>
                    <a:lnTo>
                      <a:pt x="204" y="51"/>
                    </a:lnTo>
                    <a:lnTo>
                      <a:pt x="206" y="50"/>
                    </a:lnTo>
                    <a:lnTo>
                      <a:pt x="206" y="48"/>
                    </a:lnTo>
                    <a:lnTo>
                      <a:pt x="202" y="50"/>
                    </a:lnTo>
                    <a:lnTo>
                      <a:pt x="204" y="48"/>
                    </a:lnTo>
                    <a:lnTo>
                      <a:pt x="206" y="44"/>
                    </a:lnTo>
                    <a:lnTo>
                      <a:pt x="207" y="42"/>
                    </a:lnTo>
                    <a:lnTo>
                      <a:pt x="209" y="38"/>
                    </a:lnTo>
                    <a:lnTo>
                      <a:pt x="212" y="35"/>
                    </a:lnTo>
                    <a:lnTo>
                      <a:pt x="212" y="34"/>
                    </a:lnTo>
                    <a:lnTo>
                      <a:pt x="213" y="32"/>
                    </a:lnTo>
                    <a:lnTo>
                      <a:pt x="212" y="32"/>
                    </a:lnTo>
                    <a:lnTo>
                      <a:pt x="212" y="30"/>
                    </a:lnTo>
                    <a:lnTo>
                      <a:pt x="214" y="29"/>
                    </a:lnTo>
                    <a:lnTo>
                      <a:pt x="215" y="27"/>
                    </a:lnTo>
                    <a:lnTo>
                      <a:pt x="216" y="24"/>
                    </a:lnTo>
                    <a:lnTo>
                      <a:pt x="216" y="23"/>
                    </a:lnTo>
                    <a:lnTo>
                      <a:pt x="215" y="22"/>
                    </a:lnTo>
                    <a:lnTo>
                      <a:pt x="213" y="24"/>
                    </a:lnTo>
                    <a:lnTo>
                      <a:pt x="212" y="24"/>
                    </a:lnTo>
                    <a:lnTo>
                      <a:pt x="212" y="23"/>
                    </a:lnTo>
                    <a:lnTo>
                      <a:pt x="211" y="22"/>
                    </a:lnTo>
                    <a:lnTo>
                      <a:pt x="210" y="23"/>
                    </a:lnTo>
                    <a:lnTo>
                      <a:pt x="208" y="26"/>
                    </a:lnTo>
                    <a:lnTo>
                      <a:pt x="207" y="26"/>
                    </a:lnTo>
                    <a:lnTo>
                      <a:pt x="208" y="23"/>
                    </a:lnTo>
                    <a:lnTo>
                      <a:pt x="207" y="22"/>
                    </a:lnTo>
                    <a:lnTo>
                      <a:pt x="207" y="21"/>
                    </a:lnTo>
                    <a:lnTo>
                      <a:pt x="205" y="20"/>
                    </a:lnTo>
                    <a:lnTo>
                      <a:pt x="203" y="19"/>
                    </a:lnTo>
                    <a:lnTo>
                      <a:pt x="204" y="21"/>
                    </a:lnTo>
                    <a:lnTo>
                      <a:pt x="205" y="25"/>
                    </a:lnTo>
                    <a:lnTo>
                      <a:pt x="206" y="27"/>
                    </a:lnTo>
                    <a:lnTo>
                      <a:pt x="205" y="29"/>
                    </a:lnTo>
                    <a:lnTo>
                      <a:pt x="203" y="30"/>
                    </a:lnTo>
                    <a:lnTo>
                      <a:pt x="202" y="27"/>
                    </a:lnTo>
                    <a:lnTo>
                      <a:pt x="200" y="24"/>
                    </a:lnTo>
                    <a:lnTo>
                      <a:pt x="198" y="23"/>
                    </a:lnTo>
                    <a:lnTo>
                      <a:pt x="198" y="27"/>
                    </a:lnTo>
                    <a:lnTo>
                      <a:pt x="196" y="27"/>
                    </a:lnTo>
                    <a:lnTo>
                      <a:pt x="197" y="22"/>
                    </a:lnTo>
                    <a:lnTo>
                      <a:pt x="196" y="21"/>
                    </a:lnTo>
                    <a:lnTo>
                      <a:pt x="196" y="24"/>
                    </a:lnTo>
                    <a:lnTo>
                      <a:pt x="194" y="25"/>
                    </a:lnTo>
                    <a:lnTo>
                      <a:pt x="192" y="23"/>
                    </a:lnTo>
                    <a:lnTo>
                      <a:pt x="192" y="20"/>
                    </a:lnTo>
                    <a:lnTo>
                      <a:pt x="190" y="20"/>
                    </a:lnTo>
                    <a:lnTo>
                      <a:pt x="190" y="20"/>
                    </a:lnTo>
                    <a:lnTo>
                      <a:pt x="189" y="19"/>
                    </a:lnTo>
                    <a:lnTo>
                      <a:pt x="188" y="19"/>
                    </a:lnTo>
                    <a:lnTo>
                      <a:pt x="188" y="20"/>
                    </a:lnTo>
                    <a:lnTo>
                      <a:pt x="188" y="21"/>
                    </a:lnTo>
                    <a:lnTo>
                      <a:pt x="188" y="22"/>
                    </a:lnTo>
                    <a:lnTo>
                      <a:pt x="188" y="26"/>
                    </a:lnTo>
                    <a:lnTo>
                      <a:pt x="191" y="28"/>
                    </a:lnTo>
                    <a:lnTo>
                      <a:pt x="191" y="28"/>
                    </a:lnTo>
                    <a:lnTo>
                      <a:pt x="188" y="28"/>
                    </a:lnTo>
                    <a:lnTo>
                      <a:pt x="189" y="30"/>
                    </a:lnTo>
                    <a:lnTo>
                      <a:pt x="191" y="32"/>
                    </a:lnTo>
                    <a:lnTo>
                      <a:pt x="190" y="34"/>
                    </a:lnTo>
                    <a:lnTo>
                      <a:pt x="188" y="32"/>
                    </a:lnTo>
                    <a:lnTo>
                      <a:pt x="186" y="31"/>
                    </a:lnTo>
                    <a:lnTo>
                      <a:pt x="184" y="29"/>
                    </a:lnTo>
                    <a:lnTo>
                      <a:pt x="182" y="31"/>
                    </a:lnTo>
                    <a:lnTo>
                      <a:pt x="183" y="32"/>
                    </a:lnTo>
                    <a:lnTo>
                      <a:pt x="183" y="36"/>
                    </a:lnTo>
                    <a:lnTo>
                      <a:pt x="186" y="36"/>
                    </a:lnTo>
                    <a:lnTo>
                      <a:pt x="188" y="36"/>
                    </a:lnTo>
                    <a:lnTo>
                      <a:pt x="189" y="37"/>
                    </a:lnTo>
                    <a:lnTo>
                      <a:pt x="191" y="39"/>
                    </a:lnTo>
                    <a:lnTo>
                      <a:pt x="192" y="40"/>
                    </a:lnTo>
                    <a:lnTo>
                      <a:pt x="193" y="42"/>
                    </a:lnTo>
                    <a:lnTo>
                      <a:pt x="194" y="44"/>
                    </a:lnTo>
                    <a:lnTo>
                      <a:pt x="193" y="45"/>
                    </a:lnTo>
                    <a:lnTo>
                      <a:pt x="191" y="43"/>
                    </a:lnTo>
                    <a:lnTo>
                      <a:pt x="188" y="41"/>
                    </a:lnTo>
                    <a:lnTo>
                      <a:pt x="185" y="41"/>
                    </a:lnTo>
                    <a:lnTo>
                      <a:pt x="185" y="43"/>
                    </a:lnTo>
                    <a:lnTo>
                      <a:pt x="184" y="47"/>
                    </a:lnTo>
                    <a:lnTo>
                      <a:pt x="183" y="49"/>
                    </a:lnTo>
                    <a:lnTo>
                      <a:pt x="183" y="52"/>
                    </a:lnTo>
                    <a:lnTo>
                      <a:pt x="184" y="52"/>
                    </a:lnTo>
                    <a:lnTo>
                      <a:pt x="186" y="52"/>
                    </a:lnTo>
                    <a:lnTo>
                      <a:pt x="188" y="54"/>
                    </a:lnTo>
                    <a:lnTo>
                      <a:pt x="188" y="55"/>
                    </a:lnTo>
                    <a:lnTo>
                      <a:pt x="188" y="56"/>
                    </a:lnTo>
                    <a:lnTo>
                      <a:pt x="187" y="56"/>
                    </a:lnTo>
                    <a:lnTo>
                      <a:pt x="187" y="55"/>
                    </a:lnTo>
                    <a:lnTo>
                      <a:pt x="184" y="54"/>
                    </a:lnTo>
                    <a:lnTo>
                      <a:pt x="181" y="53"/>
                    </a:lnTo>
                    <a:lnTo>
                      <a:pt x="179" y="54"/>
                    </a:lnTo>
                    <a:lnTo>
                      <a:pt x="179" y="54"/>
                    </a:lnTo>
                    <a:lnTo>
                      <a:pt x="176" y="57"/>
                    </a:lnTo>
                    <a:lnTo>
                      <a:pt x="174" y="61"/>
                    </a:lnTo>
                    <a:lnTo>
                      <a:pt x="172" y="64"/>
                    </a:lnTo>
                    <a:lnTo>
                      <a:pt x="171" y="64"/>
                    </a:lnTo>
                    <a:lnTo>
                      <a:pt x="170" y="66"/>
                    </a:lnTo>
                    <a:lnTo>
                      <a:pt x="170" y="67"/>
                    </a:lnTo>
                    <a:lnTo>
                      <a:pt x="171" y="68"/>
                    </a:lnTo>
                    <a:lnTo>
                      <a:pt x="171" y="68"/>
                    </a:lnTo>
                    <a:lnTo>
                      <a:pt x="173" y="68"/>
                    </a:lnTo>
                    <a:lnTo>
                      <a:pt x="173" y="68"/>
                    </a:lnTo>
                    <a:lnTo>
                      <a:pt x="172" y="69"/>
                    </a:lnTo>
                    <a:lnTo>
                      <a:pt x="170" y="70"/>
                    </a:lnTo>
                    <a:lnTo>
                      <a:pt x="166" y="72"/>
                    </a:lnTo>
                    <a:lnTo>
                      <a:pt x="167" y="73"/>
                    </a:lnTo>
                    <a:lnTo>
                      <a:pt x="170" y="72"/>
                    </a:lnTo>
                    <a:lnTo>
                      <a:pt x="171" y="72"/>
                    </a:lnTo>
                    <a:lnTo>
                      <a:pt x="169" y="73"/>
                    </a:lnTo>
                    <a:lnTo>
                      <a:pt x="169" y="73"/>
                    </a:lnTo>
                    <a:lnTo>
                      <a:pt x="167" y="74"/>
                    </a:lnTo>
                    <a:lnTo>
                      <a:pt x="165" y="75"/>
                    </a:lnTo>
                    <a:lnTo>
                      <a:pt x="166" y="76"/>
                    </a:lnTo>
                    <a:lnTo>
                      <a:pt x="168" y="76"/>
                    </a:lnTo>
                    <a:lnTo>
                      <a:pt x="167" y="77"/>
                    </a:lnTo>
                    <a:lnTo>
                      <a:pt x="168" y="78"/>
                    </a:lnTo>
                    <a:lnTo>
                      <a:pt x="168" y="79"/>
                    </a:lnTo>
                    <a:lnTo>
                      <a:pt x="170" y="80"/>
                    </a:lnTo>
                    <a:lnTo>
                      <a:pt x="170" y="81"/>
                    </a:lnTo>
                    <a:lnTo>
                      <a:pt x="170" y="82"/>
                    </a:lnTo>
                    <a:lnTo>
                      <a:pt x="168" y="82"/>
                    </a:lnTo>
                    <a:lnTo>
                      <a:pt x="165" y="83"/>
                    </a:lnTo>
                    <a:lnTo>
                      <a:pt x="166" y="84"/>
                    </a:lnTo>
                    <a:lnTo>
                      <a:pt x="167" y="85"/>
                    </a:lnTo>
                    <a:lnTo>
                      <a:pt x="170" y="86"/>
                    </a:lnTo>
                    <a:lnTo>
                      <a:pt x="171" y="87"/>
                    </a:lnTo>
                    <a:lnTo>
                      <a:pt x="174" y="86"/>
                    </a:lnTo>
                    <a:lnTo>
                      <a:pt x="174" y="87"/>
                    </a:lnTo>
                    <a:lnTo>
                      <a:pt x="173" y="90"/>
                    </a:lnTo>
                    <a:lnTo>
                      <a:pt x="172" y="90"/>
                    </a:lnTo>
                    <a:lnTo>
                      <a:pt x="170" y="89"/>
                    </a:lnTo>
                    <a:lnTo>
                      <a:pt x="168" y="91"/>
                    </a:lnTo>
                    <a:lnTo>
                      <a:pt x="166" y="93"/>
                    </a:lnTo>
                    <a:lnTo>
                      <a:pt x="164" y="94"/>
                    </a:lnTo>
                    <a:lnTo>
                      <a:pt x="164" y="92"/>
                    </a:lnTo>
                    <a:lnTo>
                      <a:pt x="164" y="92"/>
                    </a:lnTo>
                    <a:lnTo>
                      <a:pt x="165" y="91"/>
                    </a:lnTo>
                    <a:lnTo>
                      <a:pt x="165" y="89"/>
                    </a:lnTo>
                    <a:lnTo>
                      <a:pt x="164" y="87"/>
                    </a:lnTo>
                    <a:lnTo>
                      <a:pt x="164" y="88"/>
                    </a:lnTo>
                    <a:lnTo>
                      <a:pt x="162" y="87"/>
                    </a:lnTo>
                    <a:lnTo>
                      <a:pt x="162" y="85"/>
                    </a:lnTo>
                    <a:lnTo>
                      <a:pt x="162" y="81"/>
                    </a:lnTo>
                    <a:lnTo>
                      <a:pt x="161" y="81"/>
                    </a:lnTo>
                    <a:lnTo>
                      <a:pt x="161" y="81"/>
                    </a:lnTo>
                    <a:lnTo>
                      <a:pt x="161" y="81"/>
                    </a:lnTo>
                    <a:lnTo>
                      <a:pt x="161" y="82"/>
                    </a:lnTo>
                    <a:lnTo>
                      <a:pt x="160" y="82"/>
                    </a:lnTo>
                    <a:lnTo>
                      <a:pt x="158" y="84"/>
                    </a:lnTo>
                    <a:lnTo>
                      <a:pt x="157" y="84"/>
                    </a:lnTo>
                    <a:lnTo>
                      <a:pt x="155" y="85"/>
                    </a:lnTo>
                    <a:lnTo>
                      <a:pt x="152" y="86"/>
                    </a:lnTo>
                    <a:lnTo>
                      <a:pt x="150" y="87"/>
                    </a:lnTo>
                    <a:lnTo>
                      <a:pt x="147" y="89"/>
                    </a:lnTo>
                    <a:lnTo>
                      <a:pt x="147" y="88"/>
                    </a:lnTo>
                    <a:lnTo>
                      <a:pt x="149" y="87"/>
                    </a:lnTo>
                    <a:lnTo>
                      <a:pt x="149" y="86"/>
                    </a:lnTo>
                    <a:lnTo>
                      <a:pt x="152" y="85"/>
                    </a:lnTo>
                    <a:lnTo>
                      <a:pt x="152" y="85"/>
                    </a:lnTo>
                    <a:lnTo>
                      <a:pt x="154" y="84"/>
                    </a:lnTo>
                    <a:lnTo>
                      <a:pt x="155" y="84"/>
                    </a:lnTo>
                    <a:lnTo>
                      <a:pt x="156" y="84"/>
                    </a:lnTo>
                    <a:lnTo>
                      <a:pt x="157" y="82"/>
                    </a:lnTo>
                    <a:lnTo>
                      <a:pt x="158" y="82"/>
                    </a:lnTo>
                    <a:lnTo>
                      <a:pt x="158" y="81"/>
                    </a:lnTo>
                    <a:lnTo>
                      <a:pt x="160" y="79"/>
                    </a:lnTo>
                    <a:lnTo>
                      <a:pt x="160" y="79"/>
                    </a:lnTo>
                    <a:lnTo>
                      <a:pt x="160" y="76"/>
                    </a:lnTo>
                    <a:lnTo>
                      <a:pt x="157" y="76"/>
                    </a:lnTo>
                    <a:lnTo>
                      <a:pt x="154" y="76"/>
                    </a:lnTo>
                    <a:lnTo>
                      <a:pt x="152" y="76"/>
                    </a:lnTo>
                    <a:lnTo>
                      <a:pt x="149" y="74"/>
                    </a:lnTo>
                    <a:lnTo>
                      <a:pt x="147" y="74"/>
                    </a:lnTo>
                    <a:lnTo>
                      <a:pt x="147" y="78"/>
                    </a:lnTo>
                    <a:lnTo>
                      <a:pt x="146" y="81"/>
                    </a:lnTo>
                    <a:lnTo>
                      <a:pt x="148" y="81"/>
                    </a:lnTo>
                    <a:lnTo>
                      <a:pt x="149" y="81"/>
                    </a:lnTo>
                    <a:lnTo>
                      <a:pt x="152" y="82"/>
                    </a:lnTo>
                    <a:lnTo>
                      <a:pt x="152" y="83"/>
                    </a:lnTo>
                    <a:lnTo>
                      <a:pt x="151" y="83"/>
                    </a:lnTo>
                    <a:lnTo>
                      <a:pt x="150" y="83"/>
                    </a:lnTo>
                    <a:lnTo>
                      <a:pt x="148" y="82"/>
                    </a:lnTo>
                    <a:lnTo>
                      <a:pt x="145" y="83"/>
                    </a:lnTo>
                    <a:lnTo>
                      <a:pt x="144" y="83"/>
                    </a:lnTo>
                    <a:lnTo>
                      <a:pt x="145" y="82"/>
                    </a:lnTo>
                    <a:lnTo>
                      <a:pt x="145" y="80"/>
                    </a:lnTo>
                    <a:lnTo>
                      <a:pt x="145" y="77"/>
                    </a:lnTo>
                    <a:lnTo>
                      <a:pt x="145" y="76"/>
                    </a:lnTo>
                    <a:lnTo>
                      <a:pt x="145" y="73"/>
                    </a:lnTo>
                    <a:lnTo>
                      <a:pt x="142" y="73"/>
                    </a:lnTo>
                    <a:lnTo>
                      <a:pt x="141" y="76"/>
                    </a:lnTo>
                    <a:lnTo>
                      <a:pt x="141" y="76"/>
                    </a:lnTo>
                    <a:lnTo>
                      <a:pt x="140" y="74"/>
                    </a:lnTo>
                    <a:lnTo>
                      <a:pt x="140" y="72"/>
                    </a:lnTo>
                    <a:lnTo>
                      <a:pt x="139" y="73"/>
                    </a:lnTo>
                    <a:lnTo>
                      <a:pt x="138" y="71"/>
                    </a:lnTo>
                    <a:lnTo>
                      <a:pt x="136" y="73"/>
                    </a:lnTo>
                    <a:lnTo>
                      <a:pt x="135" y="75"/>
                    </a:lnTo>
                    <a:lnTo>
                      <a:pt x="134" y="77"/>
                    </a:lnTo>
                    <a:lnTo>
                      <a:pt x="136" y="78"/>
                    </a:lnTo>
                    <a:lnTo>
                      <a:pt x="136" y="80"/>
                    </a:lnTo>
                    <a:lnTo>
                      <a:pt x="136" y="81"/>
                    </a:lnTo>
                    <a:lnTo>
                      <a:pt x="137" y="82"/>
                    </a:lnTo>
                    <a:lnTo>
                      <a:pt x="137" y="84"/>
                    </a:lnTo>
                    <a:lnTo>
                      <a:pt x="136" y="82"/>
                    </a:lnTo>
                    <a:lnTo>
                      <a:pt x="135" y="81"/>
                    </a:lnTo>
                    <a:lnTo>
                      <a:pt x="135" y="80"/>
                    </a:lnTo>
                    <a:lnTo>
                      <a:pt x="133" y="78"/>
                    </a:lnTo>
                    <a:lnTo>
                      <a:pt x="130" y="76"/>
                    </a:lnTo>
                    <a:lnTo>
                      <a:pt x="129" y="73"/>
                    </a:lnTo>
                    <a:lnTo>
                      <a:pt x="128" y="73"/>
                    </a:lnTo>
                    <a:lnTo>
                      <a:pt x="127" y="74"/>
                    </a:lnTo>
                    <a:lnTo>
                      <a:pt x="128" y="77"/>
                    </a:lnTo>
                    <a:lnTo>
                      <a:pt x="128" y="78"/>
                    </a:lnTo>
                    <a:lnTo>
                      <a:pt x="128" y="81"/>
                    </a:lnTo>
                    <a:lnTo>
                      <a:pt x="126" y="79"/>
                    </a:lnTo>
                    <a:lnTo>
                      <a:pt x="126" y="76"/>
                    </a:lnTo>
                    <a:lnTo>
                      <a:pt x="125" y="76"/>
                    </a:lnTo>
                    <a:lnTo>
                      <a:pt x="123" y="78"/>
                    </a:lnTo>
                    <a:lnTo>
                      <a:pt x="122" y="79"/>
                    </a:lnTo>
                    <a:lnTo>
                      <a:pt x="121" y="80"/>
                    </a:lnTo>
                    <a:lnTo>
                      <a:pt x="122" y="81"/>
                    </a:lnTo>
                    <a:lnTo>
                      <a:pt x="123" y="82"/>
                    </a:lnTo>
                    <a:lnTo>
                      <a:pt x="124" y="83"/>
                    </a:lnTo>
                    <a:lnTo>
                      <a:pt x="128" y="82"/>
                    </a:lnTo>
                    <a:lnTo>
                      <a:pt x="128" y="82"/>
                    </a:lnTo>
                    <a:lnTo>
                      <a:pt x="127" y="84"/>
                    </a:lnTo>
                    <a:lnTo>
                      <a:pt x="128" y="87"/>
                    </a:lnTo>
                    <a:lnTo>
                      <a:pt x="130" y="87"/>
                    </a:lnTo>
                    <a:lnTo>
                      <a:pt x="131" y="86"/>
                    </a:lnTo>
                    <a:lnTo>
                      <a:pt x="132" y="87"/>
                    </a:lnTo>
                    <a:lnTo>
                      <a:pt x="134" y="89"/>
                    </a:lnTo>
                    <a:lnTo>
                      <a:pt x="136" y="87"/>
                    </a:lnTo>
                    <a:lnTo>
                      <a:pt x="139" y="87"/>
                    </a:lnTo>
                    <a:lnTo>
                      <a:pt x="141" y="84"/>
                    </a:lnTo>
                    <a:lnTo>
                      <a:pt x="141" y="85"/>
                    </a:lnTo>
                    <a:lnTo>
                      <a:pt x="140" y="87"/>
                    </a:lnTo>
                    <a:lnTo>
                      <a:pt x="138" y="88"/>
                    </a:lnTo>
                    <a:lnTo>
                      <a:pt x="136" y="90"/>
                    </a:lnTo>
                    <a:lnTo>
                      <a:pt x="137" y="92"/>
                    </a:lnTo>
                    <a:lnTo>
                      <a:pt x="140" y="90"/>
                    </a:lnTo>
                    <a:lnTo>
                      <a:pt x="141" y="90"/>
                    </a:lnTo>
                    <a:lnTo>
                      <a:pt x="143" y="90"/>
                    </a:lnTo>
                    <a:lnTo>
                      <a:pt x="141" y="91"/>
                    </a:lnTo>
                    <a:lnTo>
                      <a:pt x="141" y="91"/>
                    </a:lnTo>
                    <a:lnTo>
                      <a:pt x="142" y="92"/>
                    </a:lnTo>
                    <a:lnTo>
                      <a:pt x="142" y="94"/>
                    </a:lnTo>
                    <a:lnTo>
                      <a:pt x="142" y="96"/>
                    </a:lnTo>
                    <a:lnTo>
                      <a:pt x="141" y="95"/>
                    </a:lnTo>
                    <a:lnTo>
                      <a:pt x="140" y="92"/>
                    </a:lnTo>
                    <a:lnTo>
                      <a:pt x="139" y="93"/>
                    </a:lnTo>
                    <a:lnTo>
                      <a:pt x="140" y="95"/>
                    </a:lnTo>
                    <a:lnTo>
                      <a:pt x="139" y="95"/>
                    </a:lnTo>
                    <a:lnTo>
                      <a:pt x="139" y="95"/>
                    </a:lnTo>
                    <a:lnTo>
                      <a:pt x="139" y="98"/>
                    </a:lnTo>
                    <a:lnTo>
                      <a:pt x="140" y="100"/>
                    </a:lnTo>
                    <a:lnTo>
                      <a:pt x="143" y="101"/>
                    </a:lnTo>
                    <a:lnTo>
                      <a:pt x="142" y="101"/>
                    </a:lnTo>
                    <a:lnTo>
                      <a:pt x="141" y="102"/>
                    </a:lnTo>
                    <a:lnTo>
                      <a:pt x="140" y="102"/>
                    </a:lnTo>
                    <a:lnTo>
                      <a:pt x="140" y="102"/>
                    </a:lnTo>
                    <a:lnTo>
                      <a:pt x="140" y="102"/>
                    </a:lnTo>
                    <a:lnTo>
                      <a:pt x="141" y="103"/>
                    </a:lnTo>
                    <a:lnTo>
                      <a:pt x="144" y="106"/>
                    </a:lnTo>
                    <a:lnTo>
                      <a:pt x="145" y="106"/>
                    </a:lnTo>
                    <a:lnTo>
                      <a:pt x="144" y="107"/>
                    </a:lnTo>
                    <a:lnTo>
                      <a:pt x="146" y="108"/>
                    </a:lnTo>
                    <a:lnTo>
                      <a:pt x="145" y="109"/>
                    </a:lnTo>
                    <a:lnTo>
                      <a:pt x="144" y="109"/>
                    </a:lnTo>
                    <a:lnTo>
                      <a:pt x="142" y="109"/>
                    </a:lnTo>
                    <a:lnTo>
                      <a:pt x="143" y="108"/>
                    </a:lnTo>
                    <a:lnTo>
                      <a:pt x="142" y="108"/>
                    </a:lnTo>
                    <a:lnTo>
                      <a:pt x="140" y="105"/>
                    </a:lnTo>
                    <a:lnTo>
                      <a:pt x="139" y="103"/>
                    </a:lnTo>
                    <a:lnTo>
                      <a:pt x="138" y="102"/>
                    </a:lnTo>
                    <a:lnTo>
                      <a:pt x="136" y="100"/>
                    </a:lnTo>
                    <a:lnTo>
                      <a:pt x="135" y="100"/>
                    </a:lnTo>
                    <a:lnTo>
                      <a:pt x="133" y="100"/>
                    </a:lnTo>
                    <a:lnTo>
                      <a:pt x="132" y="98"/>
                    </a:lnTo>
                    <a:lnTo>
                      <a:pt x="131" y="96"/>
                    </a:lnTo>
                    <a:lnTo>
                      <a:pt x="131" y="96"/>
                    </a:lnTo>
                    <a:lnTo>
                      <a:pt x="130" y="94"/>
                    </a:lnTo>
                    <a:lnTo>
                      <a:pt x="129" y="93"/>
                    </a:lnTo>
                    <a:lnTo>
                      <a:pt x="127" y="92"/>
                    </a:lnTo>
                    <a:lnTo>
                      <a:pt x="126" y="92"/>
                    </a:lnTo>
                    <a:lnTo>
                      <a:pt x="124" y="93"/>
                    </a:lnTo>
                    <a:lnTo>
                      <a:pt x="124" y="95"/>
                    </a:lnTo>
                    <a:lnTo>
                      <a:pt x="124" y="98"/>
                    </a:lnTo>
                    <a:lnTo>
                      <a:pt x="126" y="99"/>
                    </a:lnTo>
                    <a:lnTo>
                      <a:pt x="126" y="100"/>
                    </a:lnTo>
                    <a:lnTo>
                      <a:pt x="124" y="100"/>
                    </a:lnTo>
                    <a:lnTo>
                      <a:pt x="124" y="101"/>
                    </a:lnTo>
                    <a:lnTo>
                      <a:pt x="125" y="102"/>
                    </a:lnTo>
                    <a:lnTo>
                      <a:pt x="124" y="103"/>
                    </a:lnTo>
                    <a:lnTo>
                      <a:pt x="124" y="106"/>
                    </a:lnTo>
                    <a:lnTo>
                      <a:pt x="124" y="106"/>
                    </a:lnTo>
                    <a:lnTo>
                      <a:pt x="123" y="106"/>
                    </a:lnTo>
                    <a:lnTo>
                      <a:pt x="123" y="105"/>
                    </a:lnTo>
                    <a:lnTo>
                      <a:pt x="124" y="102"/>
                    </a:lnTo>
                    <a:lnTo>
                      <a:pt x="122" y="102"/>
                    </a:lnTo>
                    <a:lnTo>
                      <a:pt x="121" y="103"/>
                    </a:lnTo>
                    <a:lnTo>
                      <a:pt x="121" y="105"/>
                    </a:lnTo>
                    <a:lnTo>
                      <a:pt x="120" y="106"/>
                    </a:lnTo>
                    <a:lnTo>
                      <a:pt x="121" y="108"/>
                    </a:lnTo>
                    <a:lnTo>
                      <a:pt x="120" y="108"/>
                    </a:lnTo>
                    <a:lnTo>
                      <a:pt x="120" y="109"/>
                    </a:lnTo>
                    <a:lnTo>
                      <a:pt x="119" y="107"/>
                    </a:lnTo>
                    <a:lnTo>
                      <a:pt x="118" y="106"/>
                    </a:lnTo>
                    <a:lnTo>
                      <a:pt x="118" y="106"/>
                    </a:lnTo>
                    <a:lnTo>
                      <a:pt x="119" y="104"/>
                    </a:lnTo>
                    <a:lnTo>
                      <a:pt x="117" y="104"/>
                    </a:lnTo>
                    <a:lnTo>
                      <a:pt x="116" y="104"/>
                    </a:lnTo>
                    <a:lnTo>
                      <a:pt x="118" y="102"/>
                    </a:lnTo>
                    <a:lnTo>
                      <a:pt x="119" y="100"/>
                    </a:lnTo>
                    <a:lnTo>
                      <a:pt x="119" y="100"/>
                    </a:lnTo>
                    <a:lnTo>
                      <a:pt x="120" y="99"/>
                    </a:lnTo>
                    <a:lnTo>
                      <a:pt x="121" y="97"/>
                    </a:lnTo>
                    <a:lnTo>
                      <a:pt x="120" y="98"/>
                    </a:lnTo>
                    <a:lnTo>
                      <a:pt x="118" y="99"/>
                    </a:lnTo>
                    <a:lnTo>
                      <a:pt x="117" y="100"/>
                    </a:lnTo>
                    <a:lnTo>
                      <a:pt x="116" y="100"/>
                    </a:lnTo>
                    <a:lnTo>
                      <a:pt x="116" y="102"/>
                    </a:lnTo>
                    <a:lnTo>
                      <a:pt x="115" y="103"/>
                    </a:lnTo>
                    <a:lnTo>
                      <a:pt x="115" y="106"/>
                    </a:lnTo>
                    <a:lnTo>
                      <a:pt x="115" y="107"/>
                    </a:lnTo>
                    <a:lnTo>
                      <a:pt x="114" y="108"/>
                    </a:lnTo>
                    <a:lnTo>
                      <a:pt x="113" y="109"/>
                    </a:lnTo>
                    <a:lnTo>
                      <a:pt x="110" y="110"/>
                    </a:lnTo>
                    <a:lnTo>
                      <a:pt x="109" y="110"/>
                    </a:lnTo>
                    <a:lnTo>
                      <a:pt x="108" y="111"/>
                    </a:lnTo>
                    <a:lnTo>
                      <a:pt x="108" y="111"/>
                    </a:lnTo>
                    <a:lnTo>
                      <a:pt x="109" y="112"/>
                    </a:lnTo>
                    <a:lnTo>
                      <a:pt x="110" y="114"/>
                    </a:lnTo>
                    <a:lnTo>
                      <a:pt x="109" y="116"/>
                    </a:lnTo>
                    <a:lnTo>
                      <a:pt x="109" y="120"/>
                    </a:lnTo>
                    <a:lnTo>
                      <a:pt x="110" y="121"/>
                    </a:lnTo>
                    <a:lnTo>
                      <a:pt x="111" y="121"/>
                    </a:lnTo>
                    <a:lnTo>
                      <a:pt x="112" y="122"/>
                    </a:lnTo>
                    <a:lnTo>
                      <a:pt x="113" y="124"/>
                    </a:lnTo>
                    <a:lnTo>
                      <a:pt x="114" y="125"/>
                    </a:lnTo>
                    <a:lnTo>
                      <a:pt x="115" y="125"/>
                    </a:lnTo>
                    <a:lnTo>
                      <a:pt x="117" y="125"/>
                    </a:lnTo>
                    <a:lnTo>
                      <a:pt x="118" y="127"/>
                    </a:lnTo>
                    <a:lnTo>
                      <a:pt x="118" y="128"/>
                    </a:lnTo>
                    <a:lnTo>
                      <a:pt x="116" y="127"/>
                    </a:lnTo>
                    <a:lnTo>
                      <a:pt x="114" y="127"/>
                    </a:lnTo>
                    <a:lnTo>
                      <a:pt x="113" y="126"/>
                    </a:lnTo>
                    <a:lnTo>
                      <a:pt x="112" y="124"/>
                    </a:lnTo>
                    <a:lnTo>
                      <a:pt x="111" y="125"/>
                    </a:lnTo>
                    <a:lnTo>
                      <a:pt x="111" y="124"/>
                    </a:lnTo>
                    <a:lnTo>
                      <a:pt x="110" y="124"/>
                    </a:lnTo>
                    <a:lnTo>
                      <a:pt x="110" y="123"/>
                    </a:lnTo>
                    <a:lnTo>
                      <a:pt x="109" y="122"/>
                    </a:lnTo>
                    <a:lnTo>
                      <a:pt x="108" y="123"/>
                    </a:lnTo>
                    <a:lnTo>
                      <a:pt x="107" y="131"/>
                    </a:lnTo>
                    <a:lnTo>
                      <a:pt x="107" y="132"/>
                    </a:lnTo>
                    <a:lnTo>
                      <a:pt x="106" y="134"/>
                    </a:lnTo>
                    <a:lnTo>
                      <a:pt x="106" y="135"/>
                    </a:lnTo>
                    <a:lnTo>
                      <a:pt x="105" y="135"/>
                    </a:lnTo>
                    <a:lnTo>
                      <a:pt x="105" y="135"/>
                    </a:lnTo>
                    <a:lnTo>
                      <a:pt x="103" y="137"/>
                    </a:lnTo>
                    <a:lnTo>
                      <a:pt x="100" y="141"/>
                    </a:lnTo>
                    <a:lnTo>
                      <a:pt x="100" y="142"/>
                    </a:lnTo>
                    <a:lnTo>
                      <a:pt x="100" y="142"/>
                    </a:lnTo>
                    <a:lnTo>
                      <a:pt x="98" y="143"/>
                    </a:lnTo>
                    <a:lnTo>
                      <a:pt x="100" y="139"/>
                    </a:lnTo>
                    <a:lnTo>
                      <a:pt x="100" y="138"/>
                    </a:lnTo>
                    <a:lnTo>
                      <a:pt x="102" y="136"/>
                    </a:lnTo>
                    <a:lnTo>
                      <a:pt x="103" y="134"/>
                    </a:lnTo>
                    <a:lnTo>
                      <a:pt x="103" y="133"/>
                    </a:lnTo>
                    <a:lnTo>
                      <a:pt x="104" y="131"/>
                    </a:lnTo>
                    <a:lnTo>
                      <a:pt x="105" y="129"/>
                    </a:lnTo>
                    <a:lnTo>
                      <a:pt x="105" y="127"/>
                    </a:lnTo>
                    <a:lnTo>
                      <a:pt x="104" y="125"/>
                    </a:lnTo>
                    <a:lnTo>
                      <a:pt x="104" y="123"/>
                    </a:lnTo>
                    <a:lnTo>
                      <a:pt x="106" y="123"/>
                    </a:lnTo>
                    <a:lnTo>
                      <a:pt x="106" y="121"/>
                    </a:lnTo>
                    <a:lnTo>
                      <a:pt x="106" y="118"/>
                    </a:lnTo>
                    <a:lnTo>
                      <a:pt x="104" y="117"/>
                    </a:lnTo>
                    <a:lnTo>
                      <a:pt x="105" y="115"/>
                    </a:lnTo>
                    <a:lnTo>
                      <a:pt x="105" y="112"/>
                    </a:lnTo>
                    <a:lnTo>
                      <a:pt x="105" y="111"/>
                    </a:lnTo>
                    <a:lnTo>
                      <a:pt x="105" y="108"/>
                    </a:lnTo>
                    <a:lnTo>
                      <a:pt x="106" y="104"/>
                    </a:lnTo>
                    <a:lnTo>
                      <a:pt x="106" y="101"/>
                    </a:lnTo>
                    <a:lnTo>
                      <a:pt x="104" y="99"/>
                    </a:lnTo>
                    <a:lnTo>
                      <a:pt x="103" y="98"/>
                    </a:lnTo>
                    <a:lnTo>
                      <a:pt x="102" y="98"/>
                    </a:lnTo>
                    <a:lnTo>
                      <a:pt x="101" y="101"/>
                    </a:lnTo>
                    <a:lnTo>
                      <a:pt x="100" y="101"/>
                    </a:lnTo>
                    <a:lnTo>
                      <a:pt x="100" y="100"/>
                    </a:lnTo>
                    <a:lnTo>
                      <a:pt x="100" y="100"/>
                    </a:lnTo>
                    <a:lnTo>
                      <a:pt x="100" y="102"/>
                    </a:lnTo>
                    <a:lnTo>
                      <a:pt x="99" y="104"/>
                    </a:lnTo>
                    <a:lnTo>
                      <a:pt x="98" y="107"/>
                    </a:lnTo>
                    <a:lnTo>
                      <a:pt x="98" y="110"/>
                    </a:lnTo>
                    <a:lnTo>
                      <a:pt x="98" y="110"/>
                    </a:lnTo>
                    <a:lnTo>
                      <a:pt x="97" y="111"/>
                    </a:lnTo>
                    <a:lnTo>
                      <a:pt x="97" y="108"/>
                    </a:lnTo>
                    <a:lnTo>
                      <a:pt x="97" y="107"/>
                    </a:lnTo>
                    <a:lnTo>
                      <a:pt x="95" y="111"/>
                    </a:lnTo>
                    <a:lnTo>
                      <a:pt x="95" y="114"/>
                    </a:lnTo>
                    <a:lnTo>
                      <a:pt x="94" y="115"/>
                    </a:lnTo>
                    <a:lnTo>
                      <a:pt x="93" y="117"/>
                    </a:lnTo>
                    <a:lnTo>
                      <a:pt x="94" y="118"/>
                    </a:lnTo>
                    <a:lnTo>
                      <a:pt x="94" y="119"/>
                    </a:lnTo>
                    <a:lnTo>
                      <a:pt x="95" y="121"/>
                    </a:lnTo>
                    <a:lnTo>
                      <a:pt x="97" y="122"/>
                    </a:lnTo>
                    <a:lnTo>
                      <a:pt x="99" y="123"/>
                    </a:lnTo>
                    <a:lnTo>
                      <a:pt x="101" y="123"/>
                    </a:lnTo>
                    <a:lnTo>
                      <a:pt x="102" y="123"/>
                    </a:lnTo>
                    <a:lnTo>
                      <a:pt x="100" y="124"/>
                    </a:lnTo>
                    <a:lnTo>
                      <a:pt x="99" y="124"/>
                    </a:lnTo>
                    <a:lnTo>
                      <a:pt x="96" y="123"/>
                    </a:lnTo>
                    <a:lnTo>
                      <a:pt x="94" y="122"/>
                    </a:lnTo>
                    <a:lnTo>
                      <a:pt x="93" y="122"/>
                    </a:lnTo>
                    <a:lnTo>
                      <a:pt x="93" y="122"/>
                    </a:lnTo>
                    <a:lnTo>
                      <a:pt x="93" y="124"/>
                    </a:lnTo>
                    <a:lnTo>
                      <a:pt x="93" y="127"/>
                    </a:lnTo>
                    <a:lnTo>
                      <a:pt x="93" y="128"/>
                    </a:lnTo>
                    <a:lnTo>
                      <a:pt x="93" y="130"/>
                    </a:lnTo>
                    <a:lnTo>
                      <a:pt x="92" y="132"/>
                    </a:lnTo>
                    <a:lnTo>
                      <a:pt x="92" y="133"/>
                    </a:lnTo>
                    <a:lnTo>
                      <a:pt x="92" y="134"/>
                    </a:lnTo>
                    <a:lnTo>
                      <a:pt x="91" y="134"/>
                    </a:lnTo>
                    <a:lnTo>
                      <a:pt x="89" y="136"/>
                    </a:lnTo>
                    <a:lnTo>
                      <a:pt x="88" y="137"/>
                    </a:lnTo>
                    <a:lnTo>
                      <a:pt x="88" y="135"/>
                    </a:lnTo>
                    <a:lnTo>
                      <a:pt x="90" y="133"/>
                    </a:lnTo>
                    <a:lnTo>
                      <a:pt x="91" y="132"/>
                    </a:lnTo>
                    <a:lnTo>
                      <a:pt x="92" y="130"/>
                    </a:lnTo>
                    <a:lnTo>
                      <a:pt x="91" y="129"/>
                    </a:lnTo>
                    <a:lnTo>
                      <a:pt x="91" y="127"/>
                    </a:lnTo>
                    <a:lnTo>
                      <a:pt x="91" y="125"/>
                    </a:lnTo>
                    <a:lnTo>
                      <a:pt x="92" y="124"/>
                    </a:lnTo>
                    <a:lnTo>
                      <a:pt x="92" y="123"/>
                    </a:lnTo>
                    <a:lnTo>
                      <a:pt x="92" y="121"/>
                    </a:lnTo>
                    <a:lnTo>
                      <a:pt x="92" y="119"/>
                    </a:lnTo>
                    <a:lnTo>
                      <a:pt x="90" y="119"/>
                    </a:lnTo>
                    <a:lnTo>
                      <a:pt x="90" y="118"/>
                    </a:lnTo>
                    <a:lnTo>
                      <a:pt x="91" y="116"/>
                    </a:lnTo>
                    <a:lnTo>
                      <a:pt x="91" y="114"/>
                    </a:lnTo>
                    <a:lnTo>
                      <a:pt x="91" y="112"/>
                    </a:lnTo>
                    <a:lnTo>
                      <a:pt x="92" y="110"/>
                    </a:lnTo>
                    <a:lnTo>
                      <a:pt x="91" y="109"/>
                    </a:lnTo>
                    <a:lnTo>
                      <a:pt x="90" y="109"/>
                    </a:lnTo>
                    <a:lnTo>
                      <a:pt x="88" y="110"/>
                    </a:lnTo>
                    <a:lnTo>
                      <a:pt x="85" y="111"/>
                    </a:lnTo>
                    <a:lnTo>
                      <a:pt x="82" y="112"/>
                    </a:lnTo>
                    <a:lnTo>
                      <a:pt x="79" y="114"/>
                    </a:lnTo>
                    <a:lnTo>
                      <a:pt x="79" y="114"/>
                    </a:lnTo>
                    <a:lnTo>
                      <a:pt x="78" y="115"/>
                    </a:lnTo>
                    <a:lnTo>
                      <a:pt x="78" y="117"/>
                    </a:lnTo>
                    <a:lnTo>
                      <a:pt x="77" y="119"/>
                    </a:lnTo>
                    <a:lnTo>
                      <a:pt x="77" y="120"/>
                    </a:lnTo>
                    <a:lnTo>
                      <a:pt x="76" y="121"/>
                    </a:lnTo>
                    <a:lnTo>
                      <a:pt x="75" y="123"/>
                    </a:lnTo>
                    <a:lnTo>
                      <a:pt x="75" y="124"/>
                    </a:lnTo>
                    <a:lnTo>
                      <a:pt x="75" y="125"/>
                    </a:lnTo>
                    <a:lnTo>
                      <a:pt x="76" y="127"/>
                    </a:lnTo>
                    <a:lnTo>
                      <a:pt x="76" y="128"/>
                    </a:lnTo>
                    <a:lnTo>
                      <a:pt x="76" y="129"/>
                    </a:lnTo>
                    <a:lnTo>
                      <a:pt x="77" y="128"/>
                    </a:lnTo>
                    <a:lnTo>
                      <a:pt x="77" y="127"/>
                    </a:lnTo>
                    <a:lnTo>
                      <a:pt x="78" y="126"/>
                    </a:lnTo>
                    <a:lnTo>
                      <a:pt x="79" y="126"/>
                    </a:lnTo>
                    <a:lnTo>
                      <a:pt x="80" y="125"/>
                    </a:lnTo>
                    <a:lnTo>
                      <a:pt x="80" y="126"/>
                    </a:lnTo>
                    <a:lnTo>
                      <a:pt x="81" y="127"/>
                    </a:lnTo>
                    <a:lnTo>
                      <a:pt x="83" y="129"/>
                    </a:lnTo>
                    <a:lnTo>
                      <a:pt x="82" y="129"/>
                    </a:lnTo>
                    <a:lnTo>
                      <a:pt x="82" y="130"/>
                    </a:lnTo>
                    <a:lnTo>
                      <a:pt x="81" y="128"/>
                    </a:lnTo>
                    <a:lnTo>
                      <a:pt x="80" y="127"/>
                    </a:lnTo>
                    <a:lnTo>
                      <a:pt x="79" y="127"/>
                    </a:lnTo>
                    <a:lnTo>
                      <a:pt x="78" y="128"/>
                    </a:lnTo>
                    <a:lnTo>
                      <a:pt x="77" y="129"/>
                    </a:lnTo>
                    <a:lnTo>
                      <a:pt x="77" y="129"/>
                    </a:lnTo>
                    <a:lnTo>
                      <a:pt x="77" y="131"/>
                    </a:lnTo>
                    <a:lnTo>
                      <a:pt x="76" y="131"/>
                    </a:lnTo>
                    <a:lnTo>
                      <a:pt x="76" y="133"/>
                    </a:lnTo>
                    <a:lnTo>
                      <a:pt x="78" y="134"/>
                    </a:lnTo>
                    <a:lnTo>
                      <a:pt x="78" y="136"/>
                    </a:lnTo>
                    <a:lnTo>
                      <a:pt x="80" y="138"/>
                    </a:lnTo>
                    <a:lnTo>
                      <a:pt x="82" y="137"/>
                    </a:lnTo>
                    <a:lnTo>
                      <a:pt x="84" y="138"/>
                    </a:lnTo>
                    <a:lnTo>
                      <a:pt x="85" y="138"/>
                    </a:lnTo>
                    <a:lnTo>
                      <a:pt x="86" y="139"/>
                    </a:lnTo>
                    <a:lnTo>
                      <a:pt x="86" y="140"/>
                    </a:lnTo>
                    <a:lnTo>
                      <a:pt x="87" y="142"/>
                    </a:lnTo>
                    <a:lnTo>
                      <a:pt x="87" y="144"/>
                    </a:lnTo>
                    <a:lnTo>
                      <a:pt x="87" y="144"/>
                    </a:lnTo>
                    <a:lnTo>
                      <a:pt x="88" y="146"/>
                    </a:lnTo>
                    <a:lnTo>
                      <a:pt x="89" y="146"/>
                    </a:lnTo>
                    <a:lnTo>
                      <a:pt x="90" y="147"/>
                    </a:lnTo>
                    <a:lnTo>
                      <a:pt x="90" y="148"/>
                    </a:lnTo>
                    <a:lnTo>
                      <a:pt x="89" y="147"/>
                    </a:lnTo>
                    <a:lnTo>
                      <a:pt x="88" y="147"/>
                    </a:lnTo>
                    <a:lnTo>
                      <a:pt x="86" y="147"/>
                    </a:lnTo>
                    <a:lnTo>
                      <a:pt x="85" y="148"/>
                    </a:lnTo>
                    <a:lnTo>
                      <a:pt x="84" y="147"/>
                    </a:lnTo>
                    <a:lnTo>
                      <a:pt x="84" y="146"/>
                    </a:lnTo>
                    <a:lnTo>
                      <a:pt x="84" y="143"/>
                    </a:lnTo>
                    <a:lnTo>
                      <a:pt x="85" y="142"/>
                    </a:lnTo>
                    <a:lnTo>
                      <a:pt x="85" y="140"/>
                    </a:lnTo>
                    <a:lnTo>
                      <a:pt x="83" y="140"/>
                    </a:lnTo>
                    <a:lnTo>
                      <a:pt x="81" y="140"/>
                    </a:lnTo>
                    <a:lnTo>
                      <a:pt x="78" y="140"/>
                    </a:lnTo>
                    <a:lnTo>
                      <a:pt x="77" y="138"/>
                    </a:lnTo>
                    <a:lnTo>
                      <a:pt x="76" y="135"/>
                    </a:lnTo>
                    <a:lnTo>
                      <a:pt x="75" y="134"/>
                    </a:lnTo>
                    <a:lnTo>
                      <a:pt x="75" y="133"/>
                    </a:lnTo>
                    <a:lnTo>
                      <a:pt x="74" y="131"/>
                    </a:lnTo>
                    <a:lnTo>
                      <a:pt x="73" y="131"/>
                    </a:lnTo>
                    <a:lnTo>
                      <a:pt x="73" y="130"/>
                    </a:lnTo>
                    <a:lnTo>
                      <a:pt x="74" y="129"/>
                    </a:lnTo>
                    <a:lnTo>
                      <a:pt x="73" y="127"/>
                    </a:lnTo>
                    <a:lnTo>
                      <a:pt x="72" y="127"/>
                    </a:lnTo>
                    <a:lnTo>
                      <a:pt x="71" y="128"/>
                    </a:lnTo>
                    <a:lnTo>
                      <a:pt x="70" y="128"/>
                    </a:lnTo>
                    <a:lnTo>
                      <a:pt x="67" y="129"/>
                    </a:lnTo>
                    <a:lnTo>
                      <a:pt x="65" y="130"/>
                    </a:lnTo>
                    <a:lnTo>
                      <a:pt x="65" y="130"/>
                    </a:lnTo>
                    <a:lnTo>
                      <a:pt x="64" y="131"/>
                    </a:lnTo>
                    <a:lnTo>
                      <a:pt x="65" y="132"/>
                    </a:lnTo>
                    <a:lnTo>
                      <a:pt x="65" y="134"/>
                    </a:lnTo>
                    <a:lnTo>
                      <a:pt x="65" y="135"/>
                    </a:lnTo>
                    <a:lnTo>
                      <a:pt x="66" y="135"/>
                    </a:lnTo>
                    <a:lnTo>
                      <a:pt x="68" y="137"/>
                    </a:lnTo>
                    <a:lnTo>
                      <a:pt x="69" y="139"/>
                    </a:lnTo>
                    <a:lnTo>
                      <a:pt x="73" y="141"/>
                    </a:lnTo>
                    <a:lnTo>
                      <a:pt x="75" y="141"/>
                    </a:lnTo>
                    <a:lnTo>
                      <a:pt x="75" y="141"/>
                    </a:lnTo>
                    <a:lnTo>
                      <a:pt x="76" y="141"/>
                    </a:lnTo>
                    <a:lnTo>
                      <a:pt x="77" y="143"/>
                    </a:lnTo>
                    <a:lnTo>
                      <a:pt x="77" y="143"/>
                    </a:lnTo>
                    <a:lnTo>
                      <a:pt x="78" y="144"/>
                    </a:lnTo>
                    <a:lnTo>
                      <a:pt x="77" y="144"/>
                    </a:lnTo>
                    <a:lnTo>
                      <a:pt x="75" y="144"/>
                    </a:lnTo>
                    <a:lnTo>
                      <a:pt x="75" y="143"/>
                    </a:lnTo>
                    <a:lnTo>
                      <a:pt x="75" y="142"/>
                    </a:lnTo>
                    <a:lnTo>
                      <a:pt x="74" y="142"/>
                    </a:lnTo>
                    <a:lnTo>
                      <a:pt x="70" y="142"/>
                    </a:lnTo>
                    <a:lnTo>
                      <a:pt x="70" y="143"/>
                    </a:lnTo>
                    <a:lnTo>
                      <a:pt x="70" y="144"/>
                    </a:lnTo>
                    <a:lnTo>
                      <a:pt x="71" y="145"/>
                    </a:lnTo>
                    <a:lnTo>
                      <a:pt x="71" y="146"/>
                    </a:lnTo>
                    <a:lnTo>
                      <a:pt x="71" y="147"/>
                    </a:lnTo>
                    <a:lnTo>
                      <a:pt x="70" y="147"/>
                    </a:lnTo>
                    <a:lnTo>
                      <a:pt x="69" y="145"/>
                    </a:lnTo>
                    <a:lnTo>
                      <a:pt x="68" y="143"/>
                    </a:lnTo>
                    <a:lnTo>
                      <a:pt x="68" y="143"/>
                    </a:lnTo>
                    <a:lnTo>
                      <a:pt x="67" y="141"/>
                    </a:lnTo>
                    <a:lnTo>
                      <a:pt x="67" y="143"/>
                    </a:lnTo>
                    <a:lnTo>
                      <a:pt x="67" y="145"/>
                    </a:lnTo>
                    <a:lnTo>
                      <a:pt x="67" y="148"/>
                    </a:lnTo>
                    <a:lnTo>
                      <a:pt x="66" y="148"/>
                    </a:lnTo>
                    <a:lnTo>
                      <a:pt x="66" y="149"/>
                    </a:lnTo>
                    <a:lnTo>
                      <a:pt x="66" y="143"/>
                    </a:lnTo>
                    <a:lnTo>
                      <a:pt x="65" y="141"/>
                    </a:lnTo>
                    <a:lnTo>
                      <a:pt x="65" y="139"/>
                    </a:lnTo>
                    <a:lnTo>
                      <a:pt x="64" y="139"/>
                    </a:lnTo>
                    <a:lnTo>
                      <a:pt x="63" y="139"/>
                    </a:lnTo>
                    <a:lnTo>
                      <a:pt x="62" y="141"/>
                    </a:lnTo>
                    <a:lnTo>
                      <a:pt x="61" y="143"/>
                    </a:lnTo>
                    <a:lnTo>
                      <a:pt x="60" y="145"/>
                    </a:lnTo>
                    <a:lnTo>
                      <a:pt x="60" y="145"/>
                    </a:lnTo>
                    <a:lnTo>
                      <a:pt x="60" y="144"/>
                    </a:lnTo>
                    <a:lnTo>
                      <a:pt x="60" y="141"/>
                    </a:lnTo>
                    <a:lnTo>
                      <a:pt x="60" y="140"/>
                    </a:lnTo>
                    <a:lnTo>
                      <a:pt x="61" y="138"/>
                    </a:lnTo>
                    <a:lnTo>
                      <a:pt x="62" y="137"/>
                    </a:lnTo>
                    <a:lnTo>
                      <a:pt x="62" y="134"/>
                    </a:lnTo>
                    <a:lnTo>
                      <a:pt x="61" y="132"/>
                    </a:lnTo>
                    <a:lnTo>
                      <a:pt x="59" y="134"/>
                    </a:lnTo>
                    <a:lnTo>
                      <a:pt x="57" y="134"/>
                    </a:lnTo>
                    <a:lnTo>
                      <a:pt x="58" y="137"/>
                    </a:lnTo>
                    <a:lnTo>
                      <a:pt x="59" y="139"/>
                    </a:lnTo>
                    <a:lnTo>
                      <a:pt x="58" y="139"/>
                    </a:lnTo>
                    <a:lnTo>
                      <a:pt x="57" y="141"/>
                    </a:lnTo>
                    <a:lnTo>
                      <a:pt x="55" y="145"/>
                    </a:lnTo>
                    <a:lnTo>
                      <a:pt x="54" y="148"/>
                    </a:lnTo>
                    <a:lnTo>
                      <a:pt x="54" y="149"/>
                    </a:lnTo>
                    <a:lnTo>
                      <a:pt x="54" y="149"/>
                    </a:lnTo>
                    <a:lnTo>
                      <a:pt x="55" y="149"/>
                    </a:lnTo>
                    <a:lnTo>
                      <a:pt x="57" y="149"/>
                    </a:lnTo>
                    <a:lnTo>
                      <a:pt x="57" y="150"/>
                    </a:lnTo>
                    <a:lnTo>
                      <a:pt x="56" y="152"/>
                    </a:lnTo>
                    <a:lnTo>
                      <a:pt x="59" y="154"/>
                    </a:lnTo>
                    <a:lnTo>
                      <a:pt x="59" y="154"/>
                    </a:lnTo>
                    <a:lnTo>
                      <a:pt x="60" y="155"/>
                    </a:lnTo>
                    <a:lnTo>
                      <a:pt x="60" y="156"/>
                    </a:lnTo>
                    <a:lnTo>
                      <a:pt x="60" y="156"/>
                    </a:lnTo>
                    <a:lnTo>
                      <a:pt x="60" y="156"/>
                    </a:lnTo>
                    <a:lnTo>
                      <a:pt x="59" y="156"/>
                    </a:lnTo>
                    <a:lnTo>
                      <a:pt x="58" y="155"/>
                    </a:lnTo>
                    <a:lnTo>
                      <a:pt x="58" y="154"/>
                    </a:lnTo>
                    <a:lnTo>
                      <a:pt x="54" y="154"/>
                    </a:lnTo>
                    <a:lnTo>
                      <a:pt x="53" y="155"/>
                    </a:lnTo>
                    <a:lnTo>
                      <a:pt x="52" y="155"/>
                    </a:lnTo>
                    <a:lnTo>
                      <a:pt x="51" y="156"/>
                    </a:lnTo>
                    <a:lnTo>
                      <a:pt x="50" y="156"/>
                    </a:lnTo>
                    <a:lnTo>
                      <a:pt x="48" y="157"/>
                    </a:lnTo>
                    <a:lnTo>
                      <a:pt x="48" y="157"/>
                    </a:lnTo>
                    <a:lnTo>
                      <a:pt x="47" y="158"/>
                    </a:lnTo>
                    <a:lnTo>
                      <a:pt x="46" y="158"/>
                    </a:lnTo>
                    <a:lnTo>
                      <a:pt x="48" y="158"/>
                    </a:lnTo>
                    <a:lnTo>
                      <a:pt x="47" y="160"/>
                    </a:lnTo>
                    <a:lnTo>
                      <a:pt x="46" y="161"/>
                    </a:lnTo>
                    <a:lnTo>
                      <a:pt x="46" y="161"/>
                    </a:lnTo>
                    <a:lnTo>
                      <a:pt x="45" y="163"/>
                    </a:lnTo>
                    <a:lnTo>
                      <a:pt x="44" y="164"/>
                    </a:lnTo>
                    <a:lnTo>
                      <a:pt x="44" y="164"/>
                    </a:lnTo>
                    <a:lnTo>
                      <a:pt x="44" y="164"/>
                    </a:lnTo>
                    <a:lnTo>
                      <a:pt x="44" y="166"/>
                    </a:lnTo>
                    <a:lnTo>
                      <a:pt x="44" y="165"/>
                    </a:lnTo>
                    <a:lnTo>
                      <a:pt x="45" y="165"/>
                    </a:lnTo>
                    <a:lnTo>
                      <a:pt x="46" y="167"/>
                    </a:lnTo>
                    <a:lnTo>
                      <a:pt x="44" y="167"/>
                    </a:lnTo>
                    <a:lnTo>
                      <a:pt x="44" y="167"/>
                    </a:lnTo>
                    <a:lnTo>
                      <a:pt x="44" y="167"/>
                    </a:lnTo>
                    <a:lnTo>
                      <a:pt x="43" y="169"/>
                    </a:lnTo>
                    <a:lnTo>
                      <a:pt x="44" y="169"/>
                    </a:lnTo>
                    <a:lnTo>
                      <a:pt x="43" y="170"/>
                    </a:lnTo>
                    <a:lnTo>
                      <a:pt x="44" y="171"/>
                    </a:lnTo>
                    <a:lnTo>
                      <a:pt x="44" y="171"/>
                    </a:lnTo>
                    <a:lnTo>
                      <a:pt x="44" y="171"/>
                    </a:lnTo>
                    <a:lnTo>
                      <a:pt x="45" y="170"/>
                    </a:lnTo>
                    <a:lnTo>
                      <a:pt x="45" y="170"/>
                    </a:lnTo>
                    <a:lnTo>
                      <a:pt x="46" y="170"/>
                    </a:lnTo>
                    <a:lnTo>
                      <a:pt x="47" y="169"/>
                    </a:lnTo>
                    <a:lnTo>
                      <a:pt x="49" y="169"/>
                    </a:lnTo>
                    <a:lnTo>
                      <a:pt x="49" y="169"/>
                    </a:lnTo>
                    <a:lnTo>
                      <a:pt x="50" y="170"/>
                    </a:lnTo>
                    <a:lnTo>
                      <a:pt x="51" y="170"/>
                    </a:lnTo>
                    <a:lnTo>
                      <a:pt x="52" y="171"/>
                    </a:lnTo>
                    <a:lnTo>
                      <a:pt x="53" y="172"/>
                    </a:lnTo>
                    <a:lnTo>
                      <a:pt x="52" y="173"/>
                    </a:lnTo>
                    <a:lnTo>
                      <a:pt x="51" y="173"/>
                    </a:lnTo>
                    <a:lnTo>
                      <a:pt x="50" y="172"/>
                    </a:lnTo>
                    <a:lnTo>
                      <a:pt x="49" y="171"/>
                    </a:lnTo>
                    <a:lnTo>
                      <a:pt x="48" y="171"/>
                    </a:lnTo>
                    <a:lnTo>
                      <a:pt x="47" y="172"/>
                    </a:lnTo>
                    <a:lnTo>
                      <a:pt x="46" y="173"/>
                    </a:lnTo>
                    <a:lnTo>
                      <a:pt x="45" y="173"/>
                    </a:lnTo>
                    <a:lnTo>
                      <a:pt x="44" y="175"/>
                    </a:lnTo>
                    <a:lnTo>
                      <a:pt x="45" y="176"/>
                    </a:lnTo>
                    <a:lnTo>
                      <a:pt x="46" y="177"/>
                    </a:lnTo>
                    <a:lnTo>
                      <a:pt x="47" y="177"/>
                    </a:lnTo>
                    <a:lnTo>
                      <a:pt x="47" y="177"/>
                    </a:lnTo>
                    <a:lnTo>
                      <a:pt x="48" y="177"/>
                    </a:lnTo>
                    <a:lnTo>
                      <a:pt x="50" y="177"/>
                    </a:lnTo>
                    <a:lnTo>
                      <a:pt x="51" y="178"/>
                    </a:lnTo>
                    <a:lnTo>
                      <a:pt x="52" y="179"/>
                    </a:lnTo>
                    <a:lnTo>
                      <a:pt x="51" y="180"/>
                    </a:lnTo>
                    <a:lnTo>
                      <a:pt x="49" y="180"/>
                    </a:lnTo>
                    <a:lnTo>
                      <a:pt x="48" y="179"/>
                    </a:lnTo>
                    <a:lnTo>
                      <a:pt x="45" y="178"/>
                    </a:lnTo>
                    <a:lnTo>
                      <a:pt x="44" y="177"/>
                    </a:lnTo>
                    <a:lnTo>
                      <a:pt x="43" y="177"/>
                    </a:lnTo>
                    <a:lnTo>
                      <a:pt x="43" y="176"/>
                    </a:lnTo>
                    <a:lnTo>
                      <a:pt x="42" y="177"/>
                    </a:lnTo>
                    <a:lnTo>
                      <a:pt x="40" y="179"/>
                    </a:lnTo>
                    <a:lnTo>
                      <a:pt x="39" y="180"/>
                    </a:lnTo>
                    <a:lnTo>
                      <a:pt x="40" y="180"/>
                    </a:lnTo>
                    <a:lnTo>
                      <a:pt x="40" y="181"/>
                    </a:lnTo>
                    <a:lnTo>
                      <a:pt x="42" y="181"/>
                    </a:lnTo>
                    <a:lnTo>
                      <a:pt x="44" y="181"/>
                    </a:lnTo>
                    <a:lnTo>
                      <a:pt x="44" y="181"/>
                    </a:lnTo>
                    <a:lnTo>
                      <a:pt x="44" y="183"/>
                    </a:lnTo>
                    <a:lnTo>
                      <a:pt x="46" y="184"/>
                    </a:lnTo>
                    <a:lnTo>
                      <a:pt x="48" y="184"/>
                    </a:lnTo>
                    <a:lnTo>
                      <a:pt x="49" y="184"/>
                    </a:lnTo>
                    <a:lnTo>
                      <a:pt x="50" y="185"/>
                    </a:lnTo>
                    <a:lnTo>
                      <a:pt x="49" y="186"/>
                    </a:lnTo>
                    <a:lnTo>
                      <a:pt x="45" y="186"/>
                    </a:lnTo>
                    <a:lnTo>
                      <a:pt x="44" y="185"/>
                    </a:lnTo>
                    <a:lnTo>
                      <a:pt x="44" y="185"/>
                    </a:lnTo>
                    <a:lnTo>
                      <a:pt x="42" y="184"/>
                    </a:lnTo>
                    <a:lnTo>
                      <a:pt x="41" y="182"/>
                    </a:lnTo>
                    <a:lnTo>
                      <a:pt x="39" y="182"/>
                    </a:lnTo>
                    <a:lnTo>
                      <a:pt x="39" y="182"/>
                    </a:lnTo>
                    <a:lnTo>
                      <a:pt x="37" y="183"/>
                    </a:lnTo>
                    <a:lnTo>
                      <a:pt x="37" y="183"/>
                    </a:lnTo>
                    <a:lnTo>
                      <a:pt x="36" y="184"/>
                    </a:lnTo>
                    <a:lnTo>
                      <a:pt x="36" y="186"/>
                    </a:lnTo>
                    <a:lnTo>
                      <a:pt x="38" y="188"/>
                    </a:lnTo>
                    <a:lnTo>
                      <a:pt x="38" y="188"/>
                    </a:lnTo>
                    <a:lnTo>
                      <a:pt x="36" y="188"/>
                    </a:lnTo>
                    <a:lnTo>
                      <a:pt x="35" y="187"/>
                    </a:lnTo>
                    <a:lnTo>
                      <a:pt x="34" y="185"/>
                    </a:lnTo>
                    <a:lnTo>
                      <a:pt x="33" y="184"/>
                    </a:lnTo>
                    <a:lnTo>
                      <a:pt x="32" y="183"/>
                    </a:lnTo>
                    <a:lnTo>
                      <a:pt x="31" y="185"/>
                    </a:lnTo>
                    <a:lnTo>
                      <a:pt x="30" y="186"/>
                    </a:lnTo>
                    <a:lnTo>
                      <a:pt x="29" y="185"/>
                    </a:lnTo>
                    <a:lnTo>
                      <a:pt x="27" y="186"/>
                    </a:lnTo>
                    <a:lnTo>
                      <a:pt x="24" y="188"/>
                    </a:lnTo>
                    <a:lnTo>
                      <a:pt x="24" y="189"/>
                    </a:lnTo>
                    <a:lnTo>
                      <a:pt x="23" y="191"/>
                    </a:lnTo>
                    <a:lnTo>
                      <a:pt x="23" y="192"/>
                    </a:lnTo>
                    <a:lnTo>
                      <a:pt x="24" y="193"/>
                    </a:lnTo>
                    <a:lnTo>
                      <a:pt x="24" y="193"/>
                    </a:lnTo>
                    <a:lnTo>
                      <a:pt x="25" y="193"/>
                    </a:lnTo>
                    <a:lnTo>
                      <a:pt x="25" y="193"/>
                    </a:lnTo>
                    <a:lnTo>
                      <a:pt x="24" y="195"/>
                    </a:lnTo>
                    <a:lnTo>
                      <a:pt x="24" y="195"/>
                    </a:lnTo>
                    <a:lnTo>
                      <a:pt x="24" y="195"/>
                    </a:lnTo>
                    <a:lnTo>
                      <a:pt x="23" y="194"/>
                    </a:lnTo>
                    <a:lnTo>
                      <a:pt x="21" y="195"/>
                    </a:lnTo>
                    <a:lnTo>
                      <a:pt x="21" y="197"/>
                    </a:lnTo>
                    <a:lnTo>
                      <a:pt x="21" y="197"/>
                    </a:lnTo>
                    <a:lnTo>
                      <a:pt x="22" y="198"/>
                    </a:lnTo>
                    <a:lnTo>
                      <a:pt x="22" y="201"/>
                    </a:lnTo>
                    <a:lnTo>
                      <a:pt x="23" y="201"/>
                    </a:lnTo>
                    <a:lnTo>
                      <a:pt x="23" y="198"/>
                    </a:lnTo>
                    <a:lnTo>
                      <a:pt x="24" y="197"/>
                    </a:lnTo>
                    <a:lnTo>
                      <a:pt x="26" y="197"/>
                    </a:lnTo>
                    <a:lnTo>
                      <a:pt x="27" y="197"/>
                    </a:lnTo>
                    <a:lnTo>
                      <a:pt x="29" y="195"/>
                    </a:lnTo>
                    <a:lnTo>
                      <a:pt x="30" y="193"/>
                    </a:lnTo>
                    <a:lnTo>
                      <a:pt x="38" y="193"/>
                    </a:lnTo>
                    <a:lnTo>
                      <a:pt x="38" y="193"/>
                    </a:lnTo>
                    <a:lnTo>
                      <a:pt x="41" y="193"/>
                    </a:lnTo>
                    <a:lnTo>
                      <a:pt x="44" y="192"/>
                    </a:lnTo>
                    <a:lnTo>
                      <a:pt x="44" y="192"/>
                    </a:lnTo>
                    <a:lnTo>
                      <a:pt x="46" y="190"/>
                    </a:lnTo>
                    <a:lnTo>
                      <a:pt x="49" y="190"/>
                    </a:lnTo>
                    <a:lnTo>
                      <a:pt x="52" y="190"/>
                    </a:lnTo>
                    <a:lnTo>
                      <a:pt x="57" y="189"/>
                    </a:lnTo>
                    <a:lnTo>
                      <a:pt x="59" y="192"/>
                    </a:lnTo>
                    <a:lnTo>
                      <a:pt x="60" y="193"/>
                    </a:lnTo>
                    <a:lnTo>
                      <a:pt x="60" y="194"/>
                    </a:lnTo>
                    <a:lnTo>
                      <a:pt x="62" y="193"/>
                    </a:lnTo>
                    <a:lnTo>
                      <a:pt x="64" y="192"/>
                    </a:lnTo>
                    <a:lnTo>
                      <a:pt x="65" y="191"/>
                    </a:lnTo>
                    <a:lnTo>
                      <a:pt x="67" y="190"/>
                    </a:lnTo>
                    <a:lnTo>
                      <a:pt x="68" y="191"/>
                    </a:lnTo>
                    <a:lnTo>
                      <a:pt x="68" y="192"/>
                    </a:lnTo>
                    <a:lnTo>
                      <a:pt x="70" y="194"/>
                    </a:lnTo>
                    <a:lnTo>
                      <a:pt x="72" y="195"/>
                    </a:lnTo>
                    <a:lnTo>
                      <a:pt x="74" y="195"/>
                    </a:lnTo>
                    <a:lnTo>
                      <a:pt x="75" y="195"/>
                    </a:lnTo>
                    <a:lnTo>
                      <a:pt x="77" y="195"/>
                    </a:lnTo>
                    <a:lnTo>
                      <a:pt x="79" y="194"/>
                    </a:lnTo>
                    <a:lnTo>
                      <a:pt x="81" y="194"/>
                    </a:lnTo>
                    <a:lnTo>
                      <a:pt x="82" y="194"/>
                    </a:lnTo>
                    <a:lnTo>
                      <a:pt x="83" y="195"/>
                    </a:lnTo>
                    <a:lnTo>
                      <a:pt x="84" y="196"/>
                    </a:lnTo>
                    <a:lnTo>
                      <a:pt x="87" y="196"/>
                    </a:lnTo>
                    <a:lnTo>
                      <a:pt x="87" y="196"/>
                    </a:lnTo>
                    <a:lnTo>
                      <a:pt x="89" y="197"/>
                    </a:lnTo>
                    <a:lnTo>
                      <a:pt x="90" y="197"/>
                    </a:lnTo>
                    <a:lnTo>
                      <a:pt x="92" y="198"/>
                    </a:lnTo>
                    <a:lnTo>
                      <a:pt x="93" y="199"/>
                    </a:lnTo>
                    <a:lnTo>
                      <a:pt x="94" y="199"/>
                    </a:lnTo>
                    <a:lnTo>
                      <a:pt x="97" y="200"/>
                    </a:lnTo>
                    <a:lnTo>
                      <a:pt x="98" y="201"/>
                    </a:lnTo>
                    <a:lnTo>
                      <a:pt x="100" y="201"/>
                    </a:lnTo>
                    <a:lnTo>
                      <a:pt x="100" y="201"/>
                    </a:lnTo>
                    <a:lnTo>
                      <a:pt x="101" y="202"/>
                    </a:lnTo>
                    <a:lnTo>
                      <a:pt x="104" y="203"/>
                    </a:lnTo>
                    <a:lnTo>
                      <a:pt x="104" y="201"/>
                    </a:lnTo>
                    <a:lnTo>
                      <a:pt x="105" y="201"/>
                    </a:lnTo>
                    <a:lnTo>
                      <a:pt x="105" y="200"/>
                    </a:lnTo>
                    <a:lnTo>
                      <a:pt x="106" y="200"/>
                    </a:lnTo>
                    <a:lnTo>
                      <a:pt x="107" y="198"/>
                    </a:lnTo>
                    <a:lnTo>
                      <a:pt x="107" y="197"/>
                    </a:lnTo>
                    <a:lnTo>
                      <a:pt x="108" y="197"/>
                    </a:lnTo>
                    <a:lnTo>
                      <a:pt x="108" y="196"/>
                    </a:lnTo>
                    <a:lnTo>
                      <a:pt x="110" y="193"/>
                    </a:lnTo>
                    <a:lnTo>
                      <a:pt x="108" y="192"/>
                    </a:lnTo>
                    <a:lnTo>
                      <a:pt x="106" y="192"/>
                    </a:lnTo>
                    <a:lnTo>
                      <a:pt x="105" y="191"/>
                    </a:lnTo>
                    <a:lnTo>
                      <a:pt x="105" y="191"/>
                    </a:lnTo>
                    <a:lnTo>
                      <a:pt x="103" y="190"/>
                    </a:lnTo>
                    <a:lnTo>
                      <a:pt x="104" y="188"/>
                    </a:lnTo>
                    <a:lnTo>
                      <a:pt x="106" y="187"/>
                    </a:lnTo>
                    <a:lnTo>
                      <a:pt x="106" y="186"/>
                    </a:lnTo>
                    <a:lnTo>
                      <a:pt x="108" y="184"/>
                    </a:lnTo>
                    <a:lnTo>
                      <a:pt x="108" y="182"/>
                    </a:lnTo>
                    <a:lnTo>
                      <a:pt x="109" y="181"/>
                    </a:lnTo>
                    <a:lnTo>
                      <a:pt x="109" y="179"/>
                    </a:lnTo>
                    <a:lnTo>
                      <a:pt x="110" y="177"/>
                    </a:lnTo>
                    <a:lnTo>
                      <a:pt x="110" y="175"/>
                    </a:lnTo>
                    <a:lnTo>
                      <a:pt x="111" y="174"/>
                    </a:lnTo>
                    <a:lnTo>
                      <a:pt x="111" y="173"/>
                    </a:lnTo>
                    <a:lnTo>
                      <a:pt x="111" y="172"/>
                    </a:lnTo>
                    <a:lnTo>
                      <a:pt x="110" y="170"/>
                    </a:lnTo>
                    <a:lnTo>
                      <a:pt x="110" y="170"/>
                    </a:lnTo>
                    <a:lnTo>
                      <a:pt x="110" y="167"/>
                    </a:lnTo>
                    <a:lnTo>
                      <a:pt x="110" y="166"/>
                    </a:lnTo>
                    <a:lnTo>
                      <a:pt x="109" y="165"/>
                    </a:lnTo>
                    <a:lnTo>
                      <a:pt x="108" y="164"/>
                    </a:lnTo>
                    <a:lnTo>
                      <a:pt x="108" y="163"/>
                    </a:lnTo>
                    <a:lnTo>
                      <a:pt x="107" y="162"/>
                    </a:lnTo>
                    <a:lnTo>
                      <a:pt x="105" y="160"/>
                    </a:lnTo>
                    <a:lnTo>
                      <a:pt x="104" y="159"/>
                    </a:lnTo>
                    <a:lnTo>
                      <a:pt x="103" y="158"/>
                    </a:lnTo>
                    <a:lnTo>
                      <a:pt x="105" y="157"/>
                    </a:lnTo>
                    <a:lnTo>
                      <a:pt x="106" y="157"/>
                    </a:lnTo>
                    <a:lnTo>
                      <a:pt x="109" y="157"/>
                    </a:lnTo>
                    <a:lnTo>
                      <a:pt x="111" y="156"/>
                    </a:lnTo>
                    <a:lnTo>
                      <a:pt x="112" y="156"/>
                    </a:lnTo>
                    <a:lnTo>
                      <a:pt x="113" y="156"/>
                    </a:lnTo>
                    <a:lnTo>
                      <a:pt x="115" y="156"/>
                    </a:lnTo>
                    <a:lnTo>
                      <a:pt x="115" y="156"/>
                    </a:lnTo>
                    <a:lnTo>
                      <a:pt x="116" y="155"/>
                    </a:lnTo>
                    <a:lnTo>
                      <a:pt x="116" y="154"/>
                    </a:lnTo>
                    <a:lnTo>
                      <a:pt x="116" y="154"/>
                    </a:lnTo>
                    <a:lnTo>
                      <a:pt x="116" y="154"/>
                    </a:lnTo>
                    <a:lnTo>
                      <a:pt x="116" y="153"/>
                    </a:lnTo>
                    <a:lnTo>
                      <a:pt x="117" y="153"/>
                    </a:lnTo>
                    <a:lnTo>
                      <a:pt x="117" y="152"/>
                    </a:lnTo>
                    <a:lnTo>
                      <a:pt x="118" y="152"/>
                    </a:lnTo>
                    <a:lnTo>
                      <a:pt x="118" y="152"/>
                    </a:lnTo>
                    <a:lnTo>
                      <a:pt x="119" y="152"/>
                    </a:lnTo>
                    <a:lnTo>
                      <a:pt x="119" y="152"/>
                    </a:lnTo>
                    <a:lnTo>
                      <a:pt x="119" y="152"/>
                    </a:lnTo>
                    <a:lnTo>
                      <a:pt x="121" y="153"/>
                    </a:lnTo>
                    <a:lnTo>
                      <a:pt x="122" y="154"/>
                    </a:lnTo>
                    <a:lnTo>
                      <a:pt x="122" y="154"/>
                    </a:lnTo>
                    <a:lnTo>
                      <a:pt x="124" y="156"/>
                    </a:lnTo>
                    <a:lnTo>
                      <a:pt x="126" y="156"/>
                    </a:lnTo>
                    <a:lnTo>
                      <a:pt x="127" y="154"/>
                    </a:lnTo>
                    <a:lnTo>
                      <a:pt x="127" y="152"/>
                    </a:lnTo>
                    <a:lnTo>
                      <a:pt x="126" y="151"/>
                    </a:lnTo>
                    <a:lnTo>
                      <a:pt x="125" y="150"/>
                    </a:lnTo>
                    <a:lnTo>
                      <a:pt x="125" y="149"/>
                    </a:lnTo>
                    <a:lnTo>
                      <a:pt x="124" y="148"/>
                    </a:lnTo>
                    <a:lnTo>
                      <a:pt x="124" y="147"/>
                    </a:lnTo>
                    <a:lnTo>
                      <a:pt x="124" y="144"/>
                    </a:lnTo>
                    <a:lnTo>
                      <a:pt x="124" y="144"/>
                    </a:lnTo>
                    <a:lnTo>
                      <a:pt x="126" y="142"/>
                    </a:lnTo>
                    <a:lnTo>
                      <a:pt x="128" y="140"/>
                    </a:lnTo>
                    <a:lnTo>
                      <a:pt x="129" y="138"/>
                    </a:lnTo>
                    <a:lnTo>
                      <a:pt x="130" y="138"/>
                    </a:lnTo>
                    <a:lnTo>
                      <a:pt x="132" y="139"/>
                    </a:lnTo>
                    <a:lnTo>
                      <a:pt x="133" y="139"/>
                    </a:lnTo>
                    <a:lnTo>
                      <a:pt x="135" y="139"/>
                    </a:lnTo>
                    <a:lnTo>
                      <a:pt x="137" y="139"/>
                    </a:lnTo>
                    <a:lnTo>
                      <a:pt x="138" y="140"/>
                    </a:lnTo>
                    <a:lnTo>
                      <a:pt x="139" y="141"/>
                    </a:lnTo>
                    <a:lnTo>
                      <a:pt x="139" y="142"/>
                    </a:lnTo>
                    <a:lnTo>
                      <a:pt x="140" y="142"/>
                    </a:lnTo>
                    <a:lnTo>
                      <a:pt x="140" y="143"/>
                    </a:lnTo>
                    <a:lnTo>
                      <a:pt x="142" y="145"/>
                    </a:lnTo>
                    <a:lnTo>
                      <a:pt x="142" y="146"/>
                    </a:lnTo>
                    <a:lnTo>
                      <a:pt x="143" y="146"/>
                    </a:lnTo>
                    <a:lnTo>
                      <a:pt x="144" y="148"/>
                    </a:lnTo>
                    <a:lnTo>
                      <a:pt x="145" y="149"/>
                    </a:lnTo>
                    <a:lnTo>
                      <a:pt x="146" y="150"/>
                    </a:lnTo>
                    <a:lnTo>
                      <a:pt x="146" y="150"/>
                    </a:lnTo>
                    <a:lnTo>
                      <a:pt x="147" y="151"/>
                    </a:lnTo>
                    <a:lnTo>
                      <a:pt x="148" y="152"/>
                    </a:lnTo>
                    <a:lnTo>
                      <a:pt x="148" y="153"/>
                    </a:lnTo>
                    <a:lnTo>
                      <a:pt x="148" y="153"/>
                    </a:lnTo>
                    <a:lnTo>
                      <a:pt x="149" y="154"/>
                    </a:lnTo>
                    <a:lnTo>
                      <a:pt x="150" y="155"/>
                    </a:lnTo>
                    <a:lnTo>
                      <a:pt x="150" y="156"/>
                    </a:lnTo>
                    <a:lnTo>
                      <a:pt x="152" y="158"/>
                    </a:lnTo>
                    <a:lnTo>
                      <a:pt x="153" y="159"/>
                    </a:lnTo>
                    <a:lnTo>
                      <a:pt x="153" y="160"/>
                    </a:lnTo>
                    <a:lnTo>
                      <a:pt x="153" y="161"/>
                    </a:lnTo>
                    <a:lnTo>
                      <a:pt x="155" y="164"/>
                    </a:lnTo>
                    <a:lnTo>
                      <a:pt x="156" y="164"/>
                    </a:lnTo>
                    <a:lnTo>
                      <a:pt x="157" y="167"/>
                    </a:lnTo>
                    <a:lnTo>
                      <a:pt x="158" y="167"/>
                    </a:lnTo>
                    <a:lnTo>
                      <a:pt x="158" y="168"/>
                    </a:lnTo>
                    <a:lnTo>
                      <a:pt x="158" y="169"/>
                    </a:lnTo>
                    <a:lnTo>
                      <a:pt x="159" y="172"/>
                    </a:lnTo>
                    <a:lnTo>
                      <a:pt x="159" y="172"/>
                    </a:lnTo>
                    <a:lnTo>
                      <a:pt x="159" y="174"/>
                    </a:lnTo>
                    <a:lnTo>
                      <a:pt x="160" y="173"/>
                    </a:lnTo>
                    <a:lnTo>
                      <a:pt x="160" y="173"/>
                    </a:lnTo>
                    <a:lnTo>
                      <a:pt x="161" y="173"/>
                    </a:lnTo>
                    <a:lnTo>
                      <a:pt x="162" y="172"/>
                    </a:lnTo>
                    <a:lnTo>
                      <a:pt x="163" y="171"/>
                    </a:lnTo>
                    <a:lnTo>
                      <a:pt x="164" y="172"/>
                    </a:lnTo>
                    <a:lnTo>
                      <a:pt x="164" y="172"/>
                    </a:lnTo>
                    <a:lnTo>
                      <a:pt x="165" y="172"/>
                    </a:lnTo>
                    <a:lnTo>
                      <a:pt x="166" y="173"/>
                    </a:lnTo>
                    <a:lnTo>
                      <a:pt x="166" y="173"/>
                    </a:lnTo>
                    <a:lnTo>
                      <a:pt x="167" y="173"/>
                    </a:lnTo>
                    <a:lnTo>
                      <a:pt x="167" y="173"/>
                    </a:lnTo>
                    <a:lnTo>
                      <a:pt x="168" y="173"/>
                    </a:lnTo>
                    <a:lnTo>
                      <a:pt x="168" y="174"/>
                    </a:lnTo>
                    <a:lnTo>
                      <a:pt x="170" y="174"/>
                    </a:lnTo>
                    <a:lnTo>
                      <a:pt x="171" y="174"/>
                    </a:lnTo>
                    <a:lnTo>
                      <a:pt x="173" y="174"/>
                    </a:lnTo>
                    <a:lnTo>
                      <a:pt x="174" y="173"/>
                    </a:lnTo>
                    <a:lnTo>
                      <a:pt x="175" y="173"/>
                    </a:lnTo>
                    <a:lnTo>
                      <a:pt x="175" y="174"/>
                    </a:lnTo>
                    <a:lnTo>
                      <a:pt x="176" y="174"/>
                    </a:lnTo>
                    <a:lnTo>
                      <a:pt x="176" y="174"/>
                    </a:lnTo>
                    <a:lnTo>
                      <a:pt x="177" y="175"/>
                    </a:lnTo>
                    <a:lnTo>
                      <a:pt x="178" y="176"/>
                    </a:lnTo>
                    <a:lnTo>
                      <a:pt x="179" y="177"/>
                    </a:lnTo>
                    <a:lnTo>
                      <a:pt x="180" y="176"/>
                    </a:lnTo>
                    <a:lnTo>
                      <a:pt x="180" y="176"/>
                    </a:lnTo>
                    <a:lnTo>
                      <a:pt x="180" y="176"/>
                    </a:lnTo>
                    <a:lnTo>
                      <a:pt x="182" y="174"/>
                    </a:lnTo>
                    <a:lnTo>
                      <a:pt x="182" y="174"/>
                    </a:lnTo>
                    <a:lnTo>
                      <a:pt x="182" y="174"/>
                    </a:lnTo>
                    <a:lnTo>
                      <a:pt x="183" y="173"/>
                    </a:lnTo>
                    <a:lnTo>
                      <a:pt x="183" y="173"/>
                    </a:lnTo>
                    <a:lnTo>
                      <a:pt x="184" y="172"/>
                    </a:lnTo>
                    <a:lnTo>
                      <a:pt x="186" y="172"/>
                    </a:lnTo>
                    <a:lnTo>
                      <a:pt x="187" y="171"/>
                    </a:lnTo>
                    <a:lnTo>
                      <a:pt x="188" y="171"/>
                    </a:lnTo>
                    <a:lnTo>
                      <a:pt x="189" y="171"/>
                    </a:lnTo>
                    <a:lnTo>
                      <a:pt x="190" y="170"/>
                    </a:lnTo>
                    <a:lnTo>
                      <a:pt x="191" y="167"/>
                    </a:lnTo>
                    <a:lnTo>
                      <a:pt x="191" y="165"/>
                    </a:lnTo>
                    <a:lnTo>
                      <a:pt x="191" y="163"/>
                    </a:lnTo>
                    <a:lnTo>
                      <a:pt x="192" y="162"/>
                    </a:lnTo>
                    <a:lnTo>
                      <a:pt x="193" y="161"/>
                    </a:lnTo>
                    <a:lnTo>
                      <a:pt x="195" y="161"/>
                    </a:lnTo>
                    <a:lnTo>
                      <a:pt x="196" y="162"/>
                    </a:lnTo>
                    <a:lnTo>
                      <a:pt x="197" y="162"/>
                    </a:lnTo>
                    <a:lnTo>
                      <a:pt x="198" y="164"/>
                    </a:lnTo>
                    <a:lnTo>
                      <a:pt x="200" y="163"/>
                    </a:lnTo>
                    <a:lnTo>
                      <a:pt x="200" y="166"/>
                    </a:lnTo>
                    <a:lnTo>
                      <a:pt x="201" y="166"/>
                    </a:lnTo>
                    <a:lnTo>
                      <a:pt x="202" y="166"/>
                    </a:lnTo>
                    <a:lnTo>
                      <a:pt x="202" y="166"/>
                    </a:lnTo>
                    <a:lnTo>
                      <a:pt x="203" y="167"/>
                    </a:lnTo>
                    <a:lnTo>
                      <a:pt x="204" y="167"/>
                    </a:lnTo>
                    <a:lnTo>
                      <a:pt x="204" y="167"/>
                    </a:lnTo>
                    <a:lnTo>
                      <a:pt x="205" y="167"/>
                    </a:lnTo>
                    <a:lnTo>
                      <a:pt x="207" y="168"/>
                    </a:lnTo>
                    <a:lnTo>
                      <a:pt x="207" y="168"/>
                    </a:lnTo>
                    <a:lnTo>
                      <a:pt x="209" y="168"/>
                    </a:lnTo>
                    <a:lnTo>
                      <a:pt x="211" y="168"/>
                    </a:lnTo>
                    <a:lnTo>
                      <a:pt x="212" y="169"/>
                    </a:lnTo>
                    <a:lnTo>
                      <a:pt x="212" y="169"/>
                    </a:lnTo>
                    <a:lnTo>
                      <a:pt x="213" y="169"/>
                    </a:lnTo>
                    <a:lnTo>
                      <a:pt x="214" y="170"/>
                    </a:lnTo>
                    <a:lnTo>
                      <a:pt x="215" y="170"/>
                    </a:lnTo>
                    <a:lnTo>
                      <a:pt x="216" y="171"/>
                    </a:lnTo>
                    <a:lnTo>
                      <a:pt x="217" y="171"/>
                    </a:lnTo>
                    <a:lnTo>
                      <a:pt x="217" y="172"/>
                    </a:lnTo>
                    <a:lnTo>
                      <a:pt x="217" y="172"/>
                    </a:lnTo>
                    <a:lnTo>
                      <a:pt x="217" y="172"/>
                    </a:lnTo>
                    <a:lnTo>
                      <a:pt x="218" y="173"/>
                    </a:lnTo>
                    <a:lnTo>
                      <a:pt x="219" y="175"/>
                    </a:lnTo>
                    <a:lnTo>
                      <a:pt x="220" y="176"/>
                    </a:lnTo>
                    <a:lnTo>
                      <a:pt x="220" y="172"/>
                    </a:lnTo>
                    <a:lnTo>
                      <a:pt x="220" y="172"/>
                    </a:lnTo>
                    <a:lnTo>
                      <a:pt x="220" y="172"/>
                    </a:lnTo>
                    <a:lnTo>
                      <a:pt x="220" y="172"/>
                    </a:lnTo>
                    <a:lnTo>
                      <a:pt x="222" y="172"/>
                    </a:lnTo>
                    <a:lnTo>
                      <a:pt x="222" y="171"/>
                    </a:lnTo>
                    <a:lnTo>
                      <a:pt x="222" y="171"/>
                    </a:lnTo>
                    <a:lnTo>
                      <a:pt x="223" y="171"/>
                    </a:lnTo>
                    <a:lnTo>
                      <a:pt x="223" y="171"/>
                    </a:lnTo>
                    <a:lnTo>
                      <a:pt x="223" y="171"/>
                    </a:lnTo>
                    <a:lnTo>
                      <a:pt x="223" y="171"/>
                    </a:lnTo>
                    <a:lnTo>
                      <a:pt x="223" y="170"/>
                    </a:lnTo>
                    <a:lnTo>
                      <a:pt x="224" y="169"/>
                    </a:lnTo>
                    <a:lnTo>
                      <a:pt x="224" y="168"/>
                    </a:lnTo>
                    <a:lnTo>
                      <a:pt x="224" y="167"/>
                    </a:lnTo>
                    <a:lnTo>
                      <a:pt x="223" y="167"/>
                    </a:lnTo>
                    <a:lnTo>
                      <a:pt x="223" y="165"/>
                    </a:lnTo>
                    <a:lnTo>
                      <a:pt x="224" y="164"/>
                    </a:lnTo>
                    <a:lnTo>
                      <a:pt x="223" y="164"/>
                    </a:lnTo>
                    <a:lnTo>
                      <a:pt x="223" y="164"/>
                    </a:lnTo>
                    <a:lnTo>
                      <a:pt x="223" y="162"/>
                    </a:lnTo>
                    <a:lnTo>
                      <a:pt x="223" y="159"/>
                    </a:lnTo>
                    <a:lnTo>
                      <a:pt x="224" y="158"/>
                    </a:lnTo>
                    <a:lnTo>
                      <a:pt x="225" y="157"/>
                    </a:lnTo>
                    <a:lnTo>
                      <a:pt x="225" y="156"/>
                    </a:lnTo>
                    <a:lnTo>
                      <a:pt x="225" y="155"/>
                    </a:lnTo>
                    <a:lnTo>
                      <a:pt x="226" y="155"/>
                    </a:lnTo>
                    <a:lnTo>
                      <a:pt x="227" y="153"/>
                    </a:lnTo>
                    <a:lnTo>
                      <a:pt x="228" y="153"/>
                    </a:lnTo>
                    <a:lnTo>
                      <a:pt x="228" y="152"/>
                    </a:lnTo>
                    <a:lnTo>
                      <a:pt x="228" y="152"/>
                    </a:lnTo>
                    <a:lnTo>
                      <a:pt x="230" y="151"/>
                    </a:lnTo>
                    <a:lnTo>
                      <a:pt x="231" y="152"/>
                    </a:lnTo>
                    <a:lnTo>
                      <a:pt x="232" y="152"/>
                    </a:lnTo>
                    <a:lnTo>
                      <a:pt x="233" y="152"/>
                    </a:lnTo>
                    <a:lnTo>
                      <a:pt x="233" y="151"/>
                    </a:lnTo>
                    <a:lnTo>
                      <a:pt x="233" y="150"/>
                    </a:lnTo>
                    <a:lnTo>
                      <a:pt x="234" y="150"/>
                    </a:lnTo>
                    <a:lnTo>
                      <a:pt x="234" y="150"/>
                    </a:lnTo>
                    <a:lnTo>
                      <a:pt x="234" y="147"/>
                    </a:lnTo>
                    <a:lnTo>
                      <a:pt x="234" y="146"/>
                    </a:lnTo>
                    <a:lnTo>
                      <a:pt x="234" y="145"/>
                    </a:lnTo>
                    <a:lnTo>
                      <a:pt x="235" y="144"/>
                    </a:lnTo>
                    <a:lnTo>
                      <a:pt x="235" y="144"/>
                    </a:lnTo>
                    <a:lnTo>
                      <a:pt x="235" y="143"/>
                    </a:lnTo>
                    <a:lnTo>
                      <a:pt x="235" y="143"/>
                    </a:lnTo>
                    <a:lnTo>
                      <a:pt x="235" y="142"/>
                    </a:lnTo>
                    <a:lnTo>
                      <a:pt x="235" y="142"/>
                    </a:lnTo>
                    <a:lnTo>
                      <a:pt x="235" y="142"/>
                    </a:lnTo>
                    <a:lnTo>
                      <a:pt x="234" y="141"/>
                    </a:lnTo>
                    <a:lnTo>
                      <a:pt x="234" y="140"/>
                    </a:lnTo>
                    <a:lnTo>
                      <a:pt x="234" y="139"/>
                    </a:lnTo>
                    <a:lnTo>
                      <a:pt x="233" y="139"/>
                    </a:lnTo>
                    <a:lnTo>
                      <a:pt x="233" y="137"/>
                    </a:lnTo>
                    <a:lnTo>
                      <a:pt x="233" y="137"/>
                    </a:lnTo>
                    <a:lnTo>
                      <a:pt x="233" y="135"/>
                    </a:lnTo>
                    <a:lnTo>
                      <a:pt x="232" y="134"/>
                    </a:lnTo>
                    <a:lnTo>
                      <a:pt x="232" y="133"/>
                    </a:lnTo>
                    <a:lnTo>
                      <a:pt x="231" y="132"/>
                    </a:lnTo>
                    <a:lnTo>
                      <a:pt x="231" y="131"/>
                    </a:lnTo>
                    <a:lnTo>
                      <a:pt x="232" y="130"/>
                    </a:lnTo>
                    <a:lnTo>
                      <a:pt x="231" y="128"/>
                    </a:lnTo>
                    <a:lnTo>
                      <a:pt x="231" y="127"/>
                    </a:lnTo>
                    <a:lnTo>
                      <a:pt x="231" y="125"/>
                    </a:lnTo>
                    <a:lnTo>
                      <a:pt x="231" y="125"/>
                    </a:lnTo>
                    <a:lnTo>
                      <a:pt x="231" y="124"/>
                    </a:lnTo>
                    <a:lnTo>
                      <a:pt x="231" y="124"/>
                    </a:lnTo>
                    <a:lnTo>
                      <a:pt x="231" y="124"/>
                    </a:lnTo>
                    <a:lnTo>
                      <a:pt x="231" y="123"/>
                    </a:lnTo>
                    <a:lnTo>
                      <a:pt x="231" y="122"/>
                    </a:lnTo>
                    <a:lnTo>
                      <a:pt x="231" y="122"/>
                    </a:lnTo>
                    <a:lnTo>
                      <a:pt x="232" y="121"/>
                    </a:lnTo>
                    <a:lnTo>
                      <a:pt x="232" y="121"/>
                    </a:lnTo>
                    <a:lnTo>
                      <a:pt x="232" y="120"/>
                    </a:lnTo>
                    <a:lnTo>
                      <a:pt x="232" y="120"/>
                    </a:lnTo>
                    <a:lnTo>
                      <a:pt x="232" y="119"/>
                    </a:lnTo>
                    <a:lnTo>
                      <a:pt x="232" y="118"/>
                    </a:lnTo>
                    <a:lnTo>
                      <a:pt x="233" y="118"/>
                    </a:lnTo>
                    <a:lnTo>
                      <a:pt x="232" y="118"/>
                    </a:lnTo>
                    <a:lnTo>
                      <a:pt x="232" y="117"/>
                    </a:lnTo>
                    <a:lnTo>
                      <a:pt x="231" y="117"/>
                    </a:lnTo>
                    <a:lnTo>
                      <a:pt x="232" y="117"/>
                    </a:lnTo>
                    <a:lnTo>
                      <a:pt x="232" y="117"/>
                    </a:lnTo>
                    <a:lnTo>
                      <a:pt x="231" y="117"/>
                    </a:lnTo>
                    <a:lnTo>
                      <a:pt x="231" y="116"/>
                    </a:lnTo>
                    <a:lnTo>
                      <a:pt x="231" y="116"/>
                    </a:lnTo>
                    <a:lnTo>
                      <a:pt x="231" y="116"/>
                    </a:lnTo>
                    <a:lnTo>
                      <a:pt x="231" y="115"/>
                    </a:lnTo>
                    <a:lnTo>
                      <a:pt x="231" y="113"/>
                    </a:lnTo>
                    <a:lnTo>
                      <a:pt x="232" y="113"/>
                    </a:lnTo>
                    <a:lnTo>
                      <a:pt x="232" y="112"/>
                    </a:lnTo>
                    <a:lnTo>
                      <a:pt x="232" y="112"/>
                    </a:lnTo>
                    <a:lnTo>
                      <a:pt x="231" y="112"/>
                    </a:lnTo>
                    <a:lnTo>
                      <a:pt x="232" y="110"/>
                    </a:lnTo>
                    <a:lnTo>
                      <a:pt x="232" y="110"/>
                    </a:lnTo>
                    <a:lnTo>
                      <a:pt x="231" y="109"/>
                    </a:lnTo>
                    <a:lnTo>
                      <a:pt x="231" y="109"/>
                    </a:lnTo>
                    <a:lnTo>
                      <a:pt x="231" y="109"/>
                    </a:lnTo>
                    <a:lnTo>
                      <a:pt x="231" y="108"/>
                    </a:lnTo>
                    <a:lnTo>
                      <a:pt x="231" y="108"/>
                    </a:lnTo>
                    <a:lnTo>
                      <a:pt x="233" y="106"/>
                    </a:lnTo>
                    <a:lnTo>
                      <a:pt x="233" y="104"/>
                    </a:lnTo>
                    <a:lnTo>
                      <a:pt x="233" y="104"/>
                    </a:lnTo>
                    <a:lnTo>
                      <a:pt x="232" y="103"/>
                    </a:lnTo>
                    <a:lnTo>
                      <a:pt x="232" y="103"/>
                    </a:lnTo>
                    <a:lnTo>
                      <a:pt x="232" y="101"/>
                    </a:lnTo>
                    <a:lnTo>
                      <a:pt x="231" y="101"/>
                    </a:lnTo>
                    <a:lnTo>
                      <a:pt x="231" y="101"/>
                    </a:lnTo>
                    <a:lnTo>
                      <a:pt x="230" y="100"/>
                    </a:lnTo>
                    <a:lnTo>
                      <a:pt x="231" y="99"/>
                    </a:lnTo>
                    <a:lnTo>
                      <a:pt x="231" y="98"/>
                    </a:lnTo>
                    <a:lnTo>
                      <a:pt x="232" y="97"/>
                    </a:lnTo>
                    <a:lnTo>
                      <a:pt x="232" y="97"/>
                    </a:lnTo>
                    <a:lnTo>
                      <a:pt x="232" y="96"/>
                    </a:lnTo>
                    <a:lnTo>
                      <a:pt x="233" y="96"/>
                    </a:lnTo>
                    <a:lnTo>
                      <a:pt x="234" y="96"/>
                    </a:lnTo>
                    <a:lnTo>
                      <a:pt x="235" y="95"/>
                    </a:lnTo>
                    <a:lnTo>
                      <a:pt x="235" y="94"/>
                    </a:lnTo>
                    <a:lnTo>
                      <a:pt x="235" y="94"/>
                    </a:lnTo>
                    <a:lnTo>
                      <a:pt x="236" y="93"/>
                    </a:lnTo>
                    <a:lnTo>
                      <a:pt x="236" y="92"/>
                    </a:lnTo>
                    <a:lnTo>
                      <a:pt x="236" y="92"/>
                    </a:lnTo>
                    <a:lnTo>
                      <a:pt x="236" y="91"/>
                    </a:lnTo>
                    <a:lnTo>
                      <a:pt x="237" y="91"/>
                    </a:lnTo>
                    <a:lnTo>
                      <a:pt x="236" y="90"/>
                    </a:lnTo>
                    <a:lnTo>
                      <a:pt x="236" y="89"/>
                    </a:lnTo>
                    <a:lnTo>
                      <a:pt x="237" y="89"/>
                    </a:lnTo>
                    <a:lnTo>
                      <a:pt x="239" y="86"/>
                    </a:lnTo>
                    <a:lnTo>
                      <a:pt x="239" y="85"/>
                    </a:lnTo>
                    <a:lnTo>
                      <a:pt x="239" y="84"/>
                    </a:lnTo>
                    <a:lnTo>
                      <a:pt x="239" y="84"/>
                    </a:lnTo>
                    <a:lnTo>
                      <a:pt x="240" y="83"/>
                    </a:lnTo>
                    <a:lnTo>
                      <a:pt x="240" y="81"/>
                    </a:lnTo>
                    <a:lnTo>
                      <a:pt x="240" y="80"/>
                    </a:lnTo>
                    <a:lnTo>
                      <a:pt x="241" y="80"/>
                    </a:lnTo>
                    <a:lnTo>
                      <a:pt x="242" y="80"/>
                    </a:lnTo>
                    <a:lnTo>
                      <a:pt x="244" y="78"/>
                    </a:lnTo>
                    <a:lnTo>
                      <a:pt x="245" y="79"/>
                    </a:lnTo>
                    <a:lnTo>
                      <a:pt x="245" y="79"/>
                    </a:lnTo>
                    <a:lnTo>
                      <a:pt x="247" y="78"/>
                    </a:lnTo>
                    <a:lnTo>
                      <a:pt x="248" y="78"/>
                    </a:lnTo>
                    <a:lnTo>
                      <a:pt x="248" y="79"/>
                    </a:lnTo>
                    <a:lnTo>
                      <a:pt x="249" y="79"/>
                    </a:lnTo>
                    <a:lnTo>
                      <a:pt x="249" y="79"/>
                    </a:lnTo>
                    <a:lnTo>
                      <a:pt x="250" y="79"/>
                    </a:lnTo>
                    <a:lnTo>
                      <a:pt x="250" y="79"/>
                    </a:lnTo>
                    <a:lnTo>
                      <a:pt x="251" y="79"/>
                    </a:lnTo>
                    <a:lnTo>
                      <a:pt x="252" y="80"/>
                    </a:lnTo>
                    <a:lnTo>
                      <a:pt x="252" y="80"/>
                    </a:lnTo>
                    <a:lnTo>
                      <a:pt x="253" y="80"/>
                    </a:lnTo>
                    <a:lnTo>
                      <a:pt x="253" y="80"/>
                    </a:lnTo>
                    <a:lnTo>
                      <a:pt x="253" y="80"/>
                    </a:lnTo>
                    <a:lnTo>
                      <a:pt x="253" y="80"/>
                    </a:lnTo>
                    <a:lnTo>
                      <a:pt x="253" y="79"/>
                    </a:lnTo>
                    <a:lnTo>
                      <a:pt x="254" y="79"/>
                    </a:lnTo>
                    <a:lnTo>
                      <a:pt x="254" y="79"/>
                    </a:lnTo>
                    <a:lnTo>
                      <a:pt x="254" y="78"/>
                    </a:lnTo>
                    <a:lnTo>
                      <a:pt x="255" y="78"/>
                    </a:lnTo>
                    <a:lnTo>
                      <a:pt x="257" y="77"/>
                    </a:lnTo>
                    <a:lnTo>
                      <a:pt x="258" y="76"/>
                    </a:lnTo>
                    <a:lnTo>
                      <a:pt x="258" y="76"/>
                    </a:lnTo>
                    <a:lnTo>
                      <a:pt x="258" y="76"/>
                    </a:lnTo>
                    <a:lnTo>
                      <a:pt x="258" y="76"/>
                    </a:lnTo>
                    <a:lnTo>
                      <a:pt x="258" y="76"/>
                    </a:lnTo>
                    <a:lnTo>
                      <a:pt x="257" y="75"/>
                    </a:lnTo>
                    <a:lnTo>
                      <a:pt x="257" y="75"/>
                    </a:lnTo>
                    <a:lnTo>
                      <a:pt x="257" y="74"/>
                    </a:lnTo>
                    <a:lnTo>
                      <a:pt x="258" y="74"/>
                    </a:lnTo>
                    <a:lnTo>
                      <a:pt x="258" y="74"/>
                    </a:lnTo>
                    <a:lnTo>
                      <a:pt x="259" y="74"/>
                    </a:lnTo>
                    <a:lnTo>
                      <a:pt x="260" y="72"/>
                    </a:lnTo>
                    <a:lnTo>
                      <a:pt x="260" y="71"/>
                    </a:lnTo>
                    <a:lnTo>
                      <a:pt x="261" y="71"/>
                    </a:lnTo>
                    <a:lnTo>
                      <a:pt x="261" y="71"/>
                    </a:lnTo>
                    <a:lnTo>
                      <a:pt x="262" y="71"/>
                    </a:lnTo>
                    <a:lnTo>
                      <a:pt x="262" y="70"/>
                    </a:lnTo>
                    <a:lnTo>
                      <a:pt x="262" y="68"/>
                    </a:lnTo>
                    <a:lnTo>
                      <a:pt x="262" y="68"/>
                    </a:lnTo>
                    <a:lnTo>
                      <a:pt x="263" y="67"/>
                    </a:lnTo>
                    <a:lnTo>
                      <a:pt x="264" y="67"/>
                    </a:lnTo>
                    <a:lnTo>
                      <a:pt x="264" y="67"/>
                    </a:lnTo>
                    <a:lnTo>
                      <a:pt x="265" y="67"/>
                    </a:lnTo>
                    <a:lnTo>
                      <a:pt x="266" y="67"/>
                    </a:lnTo>
                    <a:lnTo>
                      <a:pt x="266" y="67"/>
                    </a:lnTo>
                    <a:lnTo>
                      <a:pt x="267" y="66"/>
                    </a:lnTo>
                    <a:lnTo>
                      <a:pt x="270" y="65"/>
                    </a:lnTo>
                    <a:lnTo>
                      <a:pt x="270" y="65"/>
                    </a:lnTo>
                    <a:lnTo>
                      <a:pt x="271" y="65"/>
                    </a:lnTo>
                    <a:lnTo>
                      <a:pt x="271" y="67"/>
                    </a:lnTo>
                    <a:lnTo>
                      <a:pt x="271" y="67"/>
                    </a:lnTo>
                    <a:lnTo>
                      <a:pt x="272" y="68"/>
                    </a:lnTo>
                    <a:lnTo>
                      <a:pt x="272" y="69"/>
                    </a:lnTo>
                    <a:lnTo>
                      <a:pt x="273" y="70"/>
                    </a:lnTo>
                    <a:lnTo>
                      <a:pt x="273" y="70"/>
                    </a:lnTo>
                    <a:lnTo>
                      <a:pt x="273" y="70"/>
                    </a:lnTo>
                    <a:lnTo>
                      <a:pt x="273" y="71"/>
                    </a:lnTo>
                    <a:lnTo>
                      <a:pt x="274" y="72"/>
                    </a:lnTo>
                    <a:lnTo>
                      <a:pt x="276" y="73"/>
                    </a:lnTo>
                    <a:lnTo>
                      <a:pt x="276" y="74"/>
                    </a:lnTo>
                    <a:lnTo>
                      <a:pt x="277" y="74"/>
                    </a:lnTo>
                    <a:lnTo>
                      <a:pt x="279" y="75"/>
                    </a:lnTo>
                    <a:lnTo>
                      <a:pt x="280" y="75"/>
                    </a:lnTo>
                    <a:lnTo>
                      <a:pt x="281" y="76"/>
                    </a:lnTo>
                    <a:lnTo>
                      <a:pt x="282" y="76"/>
                    </a:lnTo>
                    <a:lnTo>
                      <a:pt x="282" y="77"/>
                    </a:lnTo>
                    <a:lnTo>
                      <a:pt x="282" y="78"/>
                    </a:lnTo>
                    <a:lnTo>
                      <a:pt x="283" y="79"/>
                    </a:lnTo>
                    <a:lnTo>
                      <a:pt x="284" y="80"/>
                    </a:lnTo>
                    <a:lnTo>
                      <a:pt x="285" y="80"/>
                    </a:lnTo>
                    <a:lnTo>
                      <a:pt x="286" y="80"/>
                    </a:lnTo>
                    <a:lnTo>
                      <a:pt x="287" y="80"/>
                    </a:lnTo>
                    <a:lnTo>
                      <a:pt x="289" y="81"/>
                    </a:lnTo>
                    <a:lnTo>
                      <a:pt x="290" y="81"/>
                    </a:lnTo>
                    <a:lnTo>
                      <a:pt x="291" y="81"/>
                    </a:lnTo>
                    <a:lnTo>
                      <a:pt x="293" y="82"/>
                    </a:lnTo>
                    <a:lnTo>
                      <a:pt x="294" y="82"/>
                    </a:lnTo>
                    <a:lnTo>
                      <a:pt x="296" y="83"/>
                    </a:lnTo>
                    <a:lnTo>
                      <a:pt x="296" y="83"/>
                    </a:lnTo>
                    <a:lnTo>
                      <a:pt x="298" y="83"/>
                    </a:lnTo>
                    <a:lnTo>
                      <a:pt x="299" y="83"/>
                    </a:lnTo>
                    <a:lnTo>
                      <a:pt x="301" y="84"/>
                    </a:lnTo>
                    <a:lnTo>
                      <a:pt x="302" y="84"/>
                    </a:lnTo>
                    <a:lnTo>
                      <a:pt x="302" y="85"/>
                    </a:lnTo>
                    <a:lnTo>
                      <a:pt x="302" y="85"/>
                    </a:lnTo>
                    <a:lnTo>
                      <a:pt x="303" y="86"/>
                    </a:lnTo>
                    <a:lnTo>
                      <a:pt x="303" y="87"/>
                    </a:lnTo>
                    <a:lnTo>
                      <a:pt x="304" y="88"/>
                    </a:lnTo>
                    <a:lnTo>
                      <a:pt x="304" y="88"/>
                    </a:lnTo>
                    <a:lnTo>
                      <a:pt x="304" y="89"/>
                    </a:lnTo>
                    <a:lnTo>
                      <a:pt x="305" y="89"/>
                    </a:lnTo>
                    <a:lnTo>
                      <a:pt x="305" y="90"/>
                    </a:lnTo>
                    <a:lnTo>
                      <a:pt x="306" y="91"/>
                    </a:lnTo>
                    <a:lnTo>
                      <a:pt x="307" y="92"/>
                    </a:lnTo>
                    <a:lnTo>
                      <a:pt x="307" y="92"/>
                    </a:lnTo>
                    <a:lnTo>
                      <a:pt x="307" y="93"/>
                    </a:lnTo>
                    <a:lnTo>
                      <a:pt x="308" y="94"/>
                    </a:lnTo>
                    <a:lnTo>
                      <a:pt x="308" y="94"/>
                    </a:lnTo>
                    <a:lnTo>
                      <a:pt x="309" y="95"/>
                    </a:lnTo>
                    <a:lnTo>
                      <a:pt x="309" y="96"/>
                    </a:lnTo>
                    <a:lnTo>
                      <a:pt x="309" y="99"/>
                    </a:lnTo>
                    <a:lnTo>
                      <a:pt x="309" y="99"/>
                    </a:lnTo>
                    <a:lnTo>
                      <a:pt x="308" y="100"/>
                    </a:lnTo>
                    <a:lnTo>
                      <a:pt x="308" y="102"/>
                    </a:lnTo>
                    <a:lnTo>
                      <a:pt x="307" y="104"/>
                    </a:lnTo>
                    <a:lnTo>
                      <a:pt x="307" y="106"/>
                    </a:lnTo>
                    <a:lnTo>
                      <a:pt x="306" y="106"/>
                    </a:lnTo>
                    <a:lnTo>
                      <a:pt x="306" y="108"/>
                    </a:lnTo>
                    <a:lnTo>
                      <a:pt x="305" y="110"/>
                    </a:lnTo>
                    <a:lnTo>
                      <a:pt x="304" y="112"/>
                    </a:lnTo>
                    <a:lnTo>
                      <a:pt x="303" y="113"/>
                    </a:lnTo>
                    <a:lnTo>
                      <a:pt x="302" y="115"/>
                    </a:lnTo>
                    <a:lnTo>
                      <a:pt x="302" y="116"/>
                    </a:lnTo>
                    <a:lnTo>
                      <a:pt x="302" y="117"/>
                    </a:lnTo>
                    <a:lnTo>
                      <a:pt x="303" y="118"/>
                    </a:lnTo>
                    <a:lnTo>
                      <a:pt x="303" y="119"/>
                    </a:lnTo>
                    <a:lnTo>
                      <a:pt x="303" y="122"/>
                    </a:lnTo>
                    <a:lnTo>
                      <a:pt x="303" y="123"/>
                    </a:lnTo>
                    <a:lnTo>
                      <a:pt x="304" y="124"/>
                    </a:lnTo>
                    <a:lnTo>
                      <a:pt x="305" y="124"/>
                    </a:lnTo>
                    <a:lnTo>
                      <a:pt x="305" y="125"/>
                    </a:lnTo>
                    <a:lnTo>
                      <a:pt x="307" y="126"/>
                    </a:lnTo>
                    <a:lnTo>
                      <a:pt x="307" y="126"/>
                    </a:lnTo>
                    <a:lnTo>
                      <a:pt x="308" y="126"/>
                    </a:lnTo>
                    <a:lnTo>
                      <a:pt x="308" y="126"/>
                    </a:lnTo>
                    <a:lnTo>
                      <a:pt x="308" y="126"/>
                    </a:lnTo>
                    <a:lnTo>
                      <a:pt x="308" y="127"/>
                    </a:lnTo>
                    <a:lnTo>
                      <a:pt x="309" y="127"/>
                    </a:lnTo>
                    <a:lnTo>
                      <a:pt x="309" y="127"/>
                    </a:lnTo>
                    <a:lnTo>
                      <a:pt x="309" y="127"/>
                    </a:lnTo>
                    <a:lnTo>
                      <a:pt x="310" y="128"/>
                    </a:lnTo>
                    <a:lnTo>
                      <a:pt x="310" y="127"/>
                    </a:lnTo>
                    <a:lnTo>
                      <a:pt x="310" y="126"/>
                    </a:lnTo>
                    <a:lnTo>
                      <a:pt x="311" y="125"/>
                    </a:lnTo>
                    <a:lnTo>
                      <a:pt x="311" y="124"/>
                    </a:lnTo>
                    <a:lnTo>
                      <a:pt x="312" y="124"/>
                    </a:lnTo>
                    <a:lnTo>
                      <a:pt x="313" y="120"/>
                    </a:lnTo>
                    <a:lnTo>
                      <a:pt x="313" y="120"/>
                    </a:lnTo>
                    <a:lnTo>
                      <a:pt x="313" y="120"/>
                    </a:lnTo>
                    <a:lnTo>
                      <a:pt x="312" y="119"/>
                    </a:lnTo>
                    <a:lnTo>
                      <a:pt x="313" y="117"/>
                    </a:lnTo>
                    <a:lnTo>
                      <a:pt x="312" y="117"/>
                    </a:lnTo>
                    <a:lnTo>
                      <a:pt x="313" y="117"/>
                    </a:lnTo>
                    <a:lnTo>
                      <a:pt x="313" y="116"/>
                    </a:lnTo>
                    <a:lnTo>
                      <a:pt x="313" y="116"/>
                    </a:lnTo>
                    <a:lnTo>
                      <a:pt x="313" y="116"/>
                    </a:lnTo>
                    <a:lnTo>
                      <a:pt x="313" y="115"/>
                    </a:lnTo>
                    <a:lnTo>
                      <a:pt x="313" y="114"/>
                    </a:lnTo>
                    <a:lnTo>
                      <a:pt x="313" y="114"/>
                    </a:lnTo>
                    <a:lnTo>
                      <a:pt x="313" y="112"/>
                    </a:lnTo>
                    <a:lnTo>
                      <a:pt x="313" y="112"/>
                    </a:lnTo>
                    <a:lnTo>
                      <a:pt x="312" y="112"/>
                    </a:lnTo>
                    <a:lnTo>
                      <a:pt x="312" y="111"/>
                    </a:lnTo>
                    <a:lnTo>
                      <a:pt x="311" y="111"/>
                    </a:lnTo>
                    <a:lnTo>
                      <a:pt x="311" y="108"/>
                    </a:lnTo>
                    <a:lnTo>
                      <a:pt x="312" y="107"/>
                    </a:lnTo>
                    <a:lnTo>
                      <a:pt x="313" y="106"/>
                    </a:lnTo>
                    <a:lnTo>
                      <a:pt x="314" y="106"/>
                    </a:lnTo>
                    <a:lnTo>
                      <a:pt x="315" y="106"/>
                    </a:lnTo>
                    <a:lnTo>
                      <a:pt x="316" y="105"/>
                    </a:lnTo>
                    <a:lnTo>
                      <a:pt x="316" y="105"/>
                    </a:lnTo>
                    <a:lnTo>
                      <a:pt x="316" y="106"/>
                    </a:lnTo>
                    <a:lnTo>
                      <a:pt x="317" y="105"/>
                    </a:lnTo>
                    <a:lnTo>
                      <a:pt x="319" y="102"/>
                    </a:lnTo>
                    <a:lnTo>
                      <a:pt x="319" y="100"/>
                    </a:lnTo>
                    <a:lnTo>
                      <a:pt x="321" y="99"/>
                    </a:lnTo>
                    <a:lnTo>
                      <a:pt x="321" y="99"/>
                    </a:lnTo>
                    <a:lnTo>
                      <a:pt x="322" y="97"/>
                    </a:lnTo>
                    <a:lnTo>
                      <a:pt x="322" y="97"/>
                    </a:lnTo>
                    <a:lnTo>
                      <a:pt x="323" y="97"/>
                    </a:lnTo>
                    <a:lnTo>
                      <a:pt x="324" y="98"/>
                    </a:lnTo>
                    <a:lnTo>
                      <a:pt x="324" y="98"/>
                    </a:lnTo>
                    <a:lnTo>
                      <a:pt x="324" y="98"/>
                    </a:lnTo>
                    <a:lnTo>
                      <a:pt x="325" y="97"/>
                    </a:lnTo>
                    <a:lnTo>
                      <a:pt x="326" y="95"/>
                    </a:lnTo>
                    <a:lnTo>
                      <a:pt x="327" y="93"/>
                    </a:lnTo>
                    <a:lnTo>
                      <a:pt x="327" y="92"/>
                    </a:lnTo>
                    <a:lnTo>
                      <a:pt x="326" y="91"/>
                    </a:lnTo>
                    <a:lnTo>
                      <a:pt x="326" y="89"/>
                    </a:lnTo>
                    <a:lnTo>
                      <a:pt x="327" y="88"/>
                    </a:lnTo>
                    <a:lnTo>
                      <a:pt x="327" y="86"/>
                    </a:lnTo>
                    <a:lnTo>
                      <a:pt x="326" y="85"/>
                    </a:lnTo>
                    <a:lnTo>
                      <a:pt x="326" y="84"/>
                    </a:lnTo>
                    <a:lnTo>
                      <a:pt x="325" y="84"/>
                    </a:lnTo>
                    <a:lnTo>
                      <a:pt x="324" y="82"/>
                    </a:lnTo>
                    <a:lnTo>
                      <a:pt x="324" y="82"/>
                    </a:lnTo>
                    <a:lnTo>
                      <a:pt x="323" y="81"/>
                    </a:lnTo>
                    <a:lnTo>
                      <a:pt x="324" y="81"/>
                    </a:lnTo>
                    <a:lnTo>
                      <a:pt x="324" y="80"/>
                    </a:lnTo>
                    <a:lnTo>
                      <a:pt x="327" y="81"/>
                    </a:lnTo>
                    <a:lnTo>
                      <a:pt x="327" y="81"/>
                    </a:lnTo>
                    <a:lnTo>
                      <a:pt x="330" y="83"/>
                    </a:lnTo>
                    <a:lnTo>
                      <a:pt x="332" y="84"/>
                    </a:lnTo>
                    <a:lnTo>
                      <a:pt x="335" y="86"/>
                    </a:lnTo>
                    <a:lnTo>
                      <a:pt x="337" y="85"/>
                    </a:lnTo>
                    <a:lnTo>
                      <a:pt x="339" y="85"/>
                    </a:lnTo>
                    <a:lnTo>
                      <a:pt x="341" y="85"/>
                    </a:lnTo>
                    <a:lnTo>
                      <a:pt x="343" y="82"/>
                    </a:lnTo>
                    <a:lnTo>
                      <a:pt x="343" y="81"/>
                    </a:lnTo>
                    <a:lnTo>
                      <a:pt x="343" y="80"/>
                    </a:lnTo>
                    <a:close/>
                    <a:moveTo>
                      <a:pt x="13" y="196"/>
                    </a:moveTo>
                    <a:lnTo>
                      <a:pt x="16" y="193"/>
                    </a:lnTo>
                    <a:lnTo>
                      <a:pt x="20" y="194"/>
                    </a:lnTo>
                    <a:lnTo>
                      <a:pt x="20" y="194"/>
                    </a:lnTo>
                    <a:lnTo>
                      <a:pt x="22" y="193"/>
                    </a:lnTo>
                    <a:lnTo>
                      <a:pt x="21" y="191"/>
                    </a:lnTo>
                    <a:lnTo>
                      <a:pt x="22" y="190"/>
                    </a:lnTo>
                    <a:lnTo>
                      <a:pt x="23" y="189"/>
                    </a:lnTo>
                    <a:lnTo>
                      <a:pt x="23" y="188"/>
                    </a:lnTo>
                    <a:lnTo>
                      <a:pt x="24" y="187"/>
                    </a:lnTo>
                    <a:lnTo>
                      <a:pt x="23" y="183"/>
                    </a:lnTo>
                    <a:lnTo>
                      <a:pt x="23" y="182"/>
                    </a:lnTo>
                    <a:lnTo>
                      <a:pt x="22" y="179"/>
                    </a:lnTo>
                    <a:lnTo>
                      <a:pt x="22" y="178"/>
                    </a:lnTo>
                    <a:lnTo>
                      <a:pt x="23" y="176"/>
                    </a:lnTo>
                    <a:lnTo>
                      <a:pt x="22" y="176"/>
                    </a:lnTo>
                    <a:lnTo>
                      <a:pt x="22" y="176"/>
                    </a:lnTo>
                    <a:lnTo>
                      <a:pt x="21" y="177"/>
                    </a:lnTo>
                    <a:lnTo>
                      <a:pt x="21" y="177"/>
                    </a:lnTo>
                    <a:lnTo>
                      <a:pt x="21" y="175"/>
                    </a:lnTo>
                    <a:lnTo>
                      <a:pt x="20" y="174"/>
                    </a:lnTo>
                    <a:lnTo>
                      <a:pt x="19" y="175"/>
                    </a:lnTo>
                    <a:lnTo>
                      <a:pt x="19" y="174"/>
                    </a:lnTo>
                    <a:lnTo>
                      <a:pt x="18" y="173"/>
                    </a:lnTo>
                    <a:lnTo>
                      <a:pt x="17" y="172"/>
                    </a:lnTo>
                    <a:lnTo>
                      <a:pt x="15" y="171"/>
                    </a:lnTo>
                    <a:lnTo>
                      <a:pt x="15" y="171"/>
                    </a:lnTo>
                    <a:lnTo>
                      <a:pt x="15" y="172"/>
                    </a:lnTo>
                    <a:lnTo>
                      <a:pt x="16" y="173"/>
                    </a:lnTo>
                    <a:lnTo>
                      <a:pt x="17" y="176"/>
                    </a:lnTo>
                    <a:lnTo>
                      <a:pt x="17" y="177"/>
                    </a:lnTo>
                    <a:lnTo>
                      <a:pt x="15" y="174"/>
                    </a:lnTo>
                    <a:lnTo>
                      <a:pt x="15" y="174"/>
                    </a:lnTo>
                    <a:lnTo>
                      <a:pt x="14" y="174"/>
                    </a:lnTo>
                    <a:lnTo>
                      <a:pt x="12" y="177"/>
                    </a:lnTo>
                    <a:lnTo>
                      <a:pt x="12" y="178"/>
                    </a:lnTo>
                    <a:lnTo>
                      <a:pt x="12" y="178"/>
                    </a:lnTo>
                    <a:lnTo>
                      <a:pt x="12" y="180"/>
                    </a:lnTo>
                    <a:lnTo>
                      <a:pt x="13" y="180"/>
                    </a:lnTo>
                    <a:lnTo>
                      <a:pt x="16" y="181"/>
                    </a:lnTo>
                    <a:lnTo>
                      <a:pt x="16" y="181"/>
                    </a:lnTo>
                    <a:lnTo>
                      <a:pt x="16" y="182"/>
                    </a:lnTo>
                    <a:lnTo>
                      <a:pt x="17" y="183"/>
                    </a:lnTo>
                    <a:lnTo>
                      <a:pt x="16" y="184"/>
                    </a:lnTo>
                    <a:lnTo>
                      <a:pt x="16" y="184"/>
                    </a:lnTo>
                    <a:lnTo>
                      <a:pt x="15" y="183"/>
                    </a:lnTo>
                    <a:lnTo>
                      <a:pt x="12" y="182"/>
                    </a:lnTo>
                    <a:lnTo>
                      <a:pt x="11" y="182"/>
                    </a:lnTo>
                    <a:lnTo>
                      <a:pt x="11" y="186"/>
                    </a:lnTo>
                    <a:lnTo>
                      <a:pt x="11" y="187"/>
                    </a:lnTo>
                    <a:lnTo>
                      <a:pt x="11" y="188"/>
                    </a:lnTo>
                    <a:lnTo>
                      <a:pt x="11" y="188"/>
                    </a:lnTo>
                    <a:lnTo>
                      <a:pt x="10" y="187"/>
                    </a:lnTo>
                    <a:lnTo>
                      <a:pt x="5" y="190"/>
                    </a:lnTo>
                    <a:lnTo>
                      <a:pt x="6" y="194"/>
                    </a:lnTo>
                    <a:lnTo>
                      <a:pt x="5" y="195"/>
                    </a:lnTo>
                    <a:lnTo>
                      <a:pt x="4" y="196"/>
                    </a:lnTo>
                    <a:lnTo>
                      <a:pt x="3" y="195"/>
                    </a:lnTo>
                    <a:lnTo>
                      <a:pt x="3" y="195"/>
                    </a:lnTo>
                    <a:lnTo>
                      <a:pt x="4" y="193"/>
                    </a:lnTo>
                    <a:lnTo>
                      <a:pt x="4" y="190"/>
                    </a:lnTo>
                    <a:lnTo>
                      <a:pt x="4" y="188"/>
                    </a:lnTo>
                    <a:lnTo>
                      <a:pt x="6" y="188"/>
                    </a:lnTo>
                    <a:lnTo>
                      <a:pt x="6" y="188"/>
                    </a:lnTo>
                    <a:lnTo>
                      <a:pt x="8" y="187"/>
                    </a:lnTo>
                    <a:lnTo>
                      <a:pt x="9" y="185"/>
                    </a:lnTo>
                    <a:lnTo>
                      <a:pt x="9" y="182"/>
                    </a:lnTo>
                    <a:lnTo>
                      <a:pt x="9" y="182"/>
                    </a:lnTo>
                    <a:lnTo>
                      <a:pt x="7" y="183"/>
                    </a:lnTo>
                    <a:lnTo>
                      <a:pt x="7" y="184"/>
                    </a:lnTo>
                    <a:lnTo>
                      <a:pt x="4" y="184"/>
                    </a:lnTo>
                    <a:lnTo>
                      <a:pt x="5" y="187"/>
                    </a:lnTo>
                    <a:lnTo>
                      <a:pt x="4" y="187"/>
                    </a:lnTo>
                    <a:lnTo>
                      <a:pt x="4" y="188"/>
                    </a:lnTo>
                    <a:lnTo>
                      <a:pt x="4" y="188"/>
                    </a:lnTo>
                    <a:lnTo>
                      <a:pt x="4" y="188"/>
                    </a:lnTo>
                    <a:lnTo>
                      <a:pt x="1" y="189"/>
                    </a:lnTo>
                    <a:lnTo>
                      <a:pt x="1" y="190"/>
                    </a:lnTo>
                    <a:lnTo>
                      <a:pt x="2" y="192"/>
                    </a:lnTo>
                    <a:lnTo>
                      <a:pt x="2" y="192"/>
                    </a:lnTo>
                    <a:lnTo>
                      <a:pt x="0" y="194"/>
                    </a:lnTo>
                    <a:lnTo>
                      <a:pt x="1" y="195"/>
                    </a:lnTo>
                    <a:lnTo>
                      <a:pt x="1" y="196"/>
                    </a:lnTo>
                    <a:lnTo>
                      <a:pt x="1" y="197"/>
                    </a:lnTo>
                    <a:lnTo>
                      <a:pt x="2" y="198"/>
                    </a:lnTo>
                    <a:lnTo>
                      <a:pt x="2" y="199"/>
                    </a:lnTo>
                    <a:lnTo>
                      <a:pt x="1" y="201"/>
                    </a:lnTo>
                    <a:lnTo>
                      <a:pt x="1" y="202"/>
                    </a:lnTo>
                    <a:lnTo>
                      <a:pt x="3" y="199"/>
                    </a:lnTo>
                    <a:lnTo>
                      <a:pt x="3" y="199"/>
                    </a:lnTo>
                    <a:lnTo>
                      <a:pt x="4" y="197"/>
                    </a:lnTo>
                    <a:lnTo>
                      <a:pt x="5" y="196"/>
                    </a:lnTo>
                    <a:lnTo>
                      <a:pt x="5" y="196"/>
                    </a:lnTo>
                    <a:lnTo>
                      <a:pt x="7" y="196"/>
                    </a:lnTo>
                    <a:lnTo>
                      <a:pt x="8" y="193"/>
                    </a:lnTo>
                    <a:lnTo>
                      <a:pt x="9" y="190"/>
                    </a:lnTo>
                    <a:lnTo>
                      <a:pt x="10" y="193"/>
                    </a:lnTo>
                    <a:lnTo>
                      <a:pt x="10" y="195"/>
                    </a:lnTo>
                    <a:lnTo>
                      <a:pt x="11" y="196"/>
                    </a:lnTo>
                    <a:lnTo>
                      <a:pt x="12" y="195"/>
                    </a:lnTo>
                    <a:lnTo>
                      <a:pt x="13" y="196"/>
                    </a:lnTo>
                    <a:close/>
                    <a:moveTo>
                      <a:pt x="55" y="128"/>
                    </a:moveTo>
                    <a:lnTo>
                      <a:pt x="56" y="128"/>
                    </a:lnTo>
                    <a:lnTo>
                      <a:pt x="57" y="130"/>
                    </a:lnTo>
                    <a:lnTo>
                      <a:pt x="60" y="129"/>
                    </a:lnTo>
                    <a:lnTo>
                      <a:pt x="62" y="129"/>
                    </a:lnTo>
                    <a:lnTo>
                      <a:pt x="65" y="128"/>
                    </a:lnTo>
                    <a:lnTo>
                      <a:pt x="70" y="126"/>
                    </a:lnTo>
                    <a:lnTo>
                      <a:pt x="70" y="125"/>
                    </a:lnTo>
                    <a:lnTo>
                      <a:pt x="71" y="125"/>
                    </a:lnTo>
                    <a:lnTo>
                      <a:pt x="71" y="124"/>
                    </a:lnTo>
                    <a:lnTo>
                      <a:pt x="71" y="123"/>
                    </a:lnTo>
                    <a:lnTo>
                      <a:pt x="70" y="122"/>
                    </a:lnTo>
                    <a:lnTo>
                      <a:pt x="71" y="120"/>
                    </a:lnTo>
                    <a:lnTo>
                      <a:pt x="73" y="117"/>
                    </a:lnTo>
                    <a:lnTo>
                      <a:pt x="76" y="113"/>
                    </a:lnTo>
                    <a:lnTo>
                      <a:pt x="76" y="113"/>
                    </a:lnTo>
                    <a:lnTo>
                      <a:pt x="75" y="111"/>
                    </a:lnTo>
                    <a:lnTo>
                      <a:pt x="75" y="110"/>
                    </a:lnTo>
                    <a:lnTo>
                      <a:pt x="71" y="109"/>
                    </a:lnTo>
                    <a:lnTo>
                      <a:pt x="70" y="107"/>
                    </a:lnTo>
                    <a:lnTo>
                      <a:pt x="67" y="107"/>
                    </a:lnTo>
                    <a:lnTo>
                      <a:pt x="67" y="109"/>
                    </a:lnTo>
                    <a:lnTo>
                      <a:pt x="69" y="111"/>
                    </a:lnTo>
                    <a:lnTo>
                      <a:pt x="69" y="113"/>
                    </a:lnTo>
                    <a:lnTo>
                      <a:pt x="68" y="118"/>
                    </a:lnTo>
                    <a:lnTo>
                      <a:pt x="67" y="113"/>
                    </a:lnTo>
                    <a:lnTo>
                      <a:pt x="67" y="112"/>
                    </a:lnTo>
                    <a:lnTo>
                      <a:pt x="65" y="112"/>
                    </a:lnTo>
                    <a:lnTo>
                      <a:pt x="64" y="113"/>
                    </a:lnTo>
                    <a:lnTo>
                      <a:pt x="60" y="113"/>
                    </a:lnTo>
                    <a:lnTo>
                      <a:pt x="60" y="116"/>
                    </a:lnTo>
                    <a:lnTo>
                      <a:pt x="66" y="116"/>
                    </a:lnTo>
                    <a:lnTo>
                      <a:pt x="66" y="118"/>
                    </a:lnTo>
                    <a:lnTo>
                      <a:pt x="58" y="119"/>
                    </a:lnTo>
                    <a:lnTo>
                      <a:pt x="58" y="121"/>
                    </a:lnTo>
                    <a:lnTo>
                      <a:pt x="61" y="123"/>
                    </a:lnTo>
                    <a:lnTo>
                      <a:pt x="61" y="123"/>
                    </a:lnTo>
                    <a:lnTo>
                      <a:pt x="60" y="125"/>
                    </a:lnTo>
                    <a:lnTo>
                      <a:pt x="60" y="125"/>
                    </a:lnTo>
                    <a:lnTo>
                      <a:pt x="58" y="124"/>
                    </a:lnTo>
                    <a:lnTo>
                      <a:pt x="57" y="123"/>
                    </a:lnTo>
                    <a:lnTo>
                      <a:pt x="56" y="124"/>
                    </a:lnTo>
                    <a:lnTo>
                      <a:pt x="55" y="124"/>
                    </a:lnTo>
                    <a:lnTo>
                      <a:pt x="54" y="124"/>
                    </a:lnTo>
                    <a:lnTo>
                      <a:pt x="54" y="124"/>
                    </a:lnTo>
                    <a:lnTo>
                      <a:pt x="54" y="127"/>
                    </a:lnTo>
                    <a:lnTo>
                      <a:pt x="55" y="128"/>
                    </a:lnTo>
                    <a:close/>
                    <a:moveTo>
                      <a:pt x="77" y="92"/>
                    </a:moveTo>
                    <a:lnTo>
                      <a:pt x="76" y="93"/>
                    </a:lnTo>
                    <a:lnTo>
                      <a:pt x="75" y="94"/>
                    </a:lnTo>
                    <a:lnTo>
                      <a:pt x="76" y="94"/>
                    </a:lnTo>
                    <a:lnTo>
                      <a:pt x="76" y="97"/>
                    </a:lnTo>
                    <a:lnTo>
                      <a:pt x="72" y="97"/>
                    </a:lnTo>
                    <a:lnTo>
                      <a:pt x="71" y="99"/>
                    </a:lnTo>
                    <a:lnTo>
                      <a:pt x="70" y="99"/>
                    </a:lnTo>
                    <a:lnTo>
                      <a:pt x="72" y="100"/>
                    </a:lnTo>
                    <a:lnTo>
                      <a:pt x="71" y="102"/>
                    </a:lnTo>
                    <a:lnTo>
                      <a:pt x="68" y="101"/>
                    </a:lnTo>
                    <a:lnTo>
                      <a:pt x="68" y="104"/>
                    </a:lnTo>
                    <a:lnTo>
                      <a:pt x="71" y="104"/>
                    </a:lnTo>
                    <a:lnTo>
                      <a:pt x="75" y="108"/>
                    </a:lnTo>
                    <a:lnTo>
                      <a:pt x="77" y="110"/>
                    </a:lnTo>
                    <a:lnTo>
                      <a:pt x="82" y="110"/>
                    </a:lnTo>
                    <a:lnTo>
                      <a:pt x="82" y="109"/>
                    </a:lnTo>
                    <a:lnTo>
                      <a:pt x="83" y="108"/>
                    </a:lnTo>
                    <a:lnTo>
                      <a:pt x="84" y="104"/>
                    </a:lnTo>
                    <a:lnTo>
                      <a:pt x="86" y="101"/>
                    </a:lnTo>
                    <a:lnTo>
                      <a:pt x="88" y="100"/>
                    </a:lnTo>
                    <a:lnTo>
                      <a:pt x="90" y="99"/>
                    </a:lnTo>
                    <a:lnTo>
                      <a:pt x="89" y="97"/>
                    </a:lnTo>
                    <a:lnTo>
                      <a:pt x="89" y="96"/>
                    </a:lnTo>
                    <a:lnTo>
                      <a:pt x="88" y="96"/>
                    </a:lnTo>
                    <a:lnTo>
                      <a:pt x="86" y="96"/>
                    </a:lnTo>
                    <a:lnTo>
                      <a:pt x="86" y="94"/>
                    </a:lnTo>
                    <a:lnTo>
                      <a:pt x="84" y="95"/>
                    </a:lnTo>
                    <a:lnTo>
                      <a:pt x="83" y="98"/>
                    </a:lnTo>
                    <a:lnTo>
                      <a:pt x="82" y="97"/>
                    </a:lnTo>
                    <a:lnTo>
                      <a:pt x="80" y="96"/>
                    </a:lnTo>
                    <a:lnTo>
                      <a:pt x="80" y="93"/>
                    </a:lnTo>
                    <a:lnTo>
                      <a:pt x="77" y="92"/>
                    </a:lnTo>
                    <a:close/>
                    <a:moveTo>
                      <a:pt x="333" y="31"/>
                    </a:moveTo>
                    <a:lnTo>
                      <a:pt x="334" y="30"/>
                    </a:lnTo>
                    <a:lnTo>
                      <a:pt x="333" y="30"/>
                    </a:lnTo>
                    <a:lnTo>
                      <a:pt x="333" y="30"/>
                    </a:lnTo>
                    <a:lnTo>
                      <a:pt x="332" y="28"/>
                    </a:lnTo>
                    <a:lnTo>
                      <a:pt x="332" y="29"/>
                    </a:lnTo>
                    <a:lnTo>
                      <a:pt x="333" y="30"/>
                    </a:lnTo>
                    <a:lnTo>
                      <a:pt x="333" y="31"/>
                    </a:lnTo>
                    <a:close/>
                    <a:moveTo>
                      <a:pt x="80" y="85"/>
                    </a:moveTo>
                    <a:lnTo>
                      <a:pt x="78" y="81"/>
                    </a:lnTo>
                    <a:lnTo>
                      <a:pt x="78" y="81"/>
                    </a:lnTo>
                    <a:lnTo>
                      <a:pt x="78" y="81"/>
                    </a:lnTo>
                    <a:lnTo>
                      <a:pt x="76" y="83"/>
                    </a:lnTo>
                    <a:lnTo>
                      <a:pt x="76" y="85"/>
                    </a:lnTo>
                    <a:lnTo>
                      <a:pt x="74" y="88"/>
                    </a:lnTo>
                    <a:lnTo>
                      <a:pt x="77" y="91"/>
                    </a:lnTo>
                    <a:lnTo>
                      <a:pt x="80" y="85"/>
                    </a:lnTo>
                    <a:close/>
                    <a:moveTo>
                      <a:pt x="30" y="180"/>
                    </a:moveTo>
                    <a:lnTo>
                      <a:pt x="29" y="182"/>
                    </a:lnTo>
                    <a:lnTo>
                      <a:pt x="29" y="182"/>
                    </a:lnTo>
                    <a:lnTo>
                      <a:pt x="29" y="182"/>
                    </a:lnTo>
                    <a:lnTo>
                      <a:pt x="32" y="182"/>
                    </a:lnTo>
                    <a:lnTo>
                      <a:pt x="35" y="181"/>
                    </a:lnTo>
                    <a:lnTo>
                      <a:pt x="36" y="181"/>
                    </a:lnTo>
                    <a:lnTo>
                      <a:pt x="37" y="179"/>
                    </a:lnTo>
                    <a:lnTo>
                      <a:pt x="37" y="179"/>
                    </a:lnTo>
                    <a:lnTo>
                      <a:pt x="33" y="174"/>
                    </a:lnTo>
                    <a:lnTo>
                      <a:pt x="30" y="180"/>
                    </a:lnTo>
                    <a:close/>
                    <a:moveTo>
                      <a:pt x="38" y="179"/>
                    </a:moveTo>
                    <a:lnTo>
                      <a:pt x="38" y="178"/>
                    </a:lnTo>
                    <a:lnTo>
                      <a:pt x="40" y="177"/>
                    </a:lnTo>
                    <a:lnTo>
                      <a:pt x="44" y="173"/>
                    </a:lnTo>
                    <a:lnTo>
                      <a:pt x="43" y="172"/>
                    </a:lnTo>
                    <a:lnTo>
                      <a:pt x="41" y="170"/>
                    </a:lnTo>
                    <a:lnTo>
                      <a:pt x="37" y="170"/>
                    </a:lnTo>
                    <a:lnTo>
                      <a:pt x="38" y="171"/>
                    </a:lnTo>
                    <a:lnTo>
                      <a:pt x="39" y="173"/>
                    </a:lnTo>
                    <a:lnTo>
                      <a:pt x="38" y="173"/>
                    </a:lnTo>
                    <a:lnTo>
                      <a:pt x="36" y="170"/>
                    </a:lnTo>
                    <a:lnTo>
                      <a:pt x="35" y="171"/>
                    </a:lnTo>
                    <a:lnTo>
                      <a:pt x="35" y="171"/>
                    </a:lnTo>
                    <a:lnTo>
                      <a:pt x="36" y="174"/>
                    </a:lnTo>
                    <a:lnTo>
                      <a:pt x="37" y="177"/>
                    </a:lnTo>
                    <a:lnTo>
                      <a:pt x="38" y="178"/>
                    </a:lnTo>
                    <a:lnTo>
                      <a:pt x="38" y="178"/>
                    </a:lnTo>
                    <a:lnTo>
                      <a:pt x="38" y="179"/>
                    </a:lnTo>
                    <a:close/>
                    <a:moveTo>
                      <a:pt x="32" y="156"/>
                    </a:moveTo>
                    <a:lnTo>
                      <a:pt x="27" y="157"/>
                    </a:lnTo>
                    <a:lnTo>
                      <a:pt x="28" y="161"/>
                    </a:lnTo>
                    <a:lnTo>
                      <a:pt x="31" y="160"/>
                    </a:lnTo>
                    <a:lnTo>
                      <a:pt x="33" y="160"/>
                    </a:lnTo>
                    <a:lnTo>
                      <a:pt x="33" y="164"/>
                    </a:lnTo>
                    <a:lnTo>
                      <a:pt x="36" y="164"/>
                    </a:lnTo>
                    <a:lnTo>
                      <a:pt x="37" y="163"/>
                    </a:lnTo>
                    <a:lnTo>
                      <a:pt x="36" y="159"/>
                    </a:lnTo>
                    <a:lnTo>
                      <a:pt x="36" y="159"/>
                    </a:lnTo>
                    <a:lnTo>
                      <a:pt x="41" y="154"/>
                    </a:lnTo>
                    <a:lnTo>
                      <a:pt x="42" y="153"/>
                    </a:lnTo>
                    <a:lnTo>
                      <a:pt x="42" y="152"/>
                    </a:lnTo>
                    <a:lnTo>
                      <a:pt x="44" y="151"/>
                    </a:lnTo>
                    <a:lnTo>
                      <a:pt x="44" y="152"/>
                    </a:lnTo>
                    <a:lnTo>
                      <a:pt x="43" y="155"/>
                    </a:lnTo>
                    <a:lnTo>
                      <a:pt x="44" y="155"/>
                    </a:lnTo>
                    <a:lnTo>
                      <a:pt x="49" y="154"/>
                    </a:lnTo>
                    <a:lnTo>
                      <a:pt x="51" y="154"/>
                    </a:lnTo>
                    <a:lnTo>
                      <a:pt x="52" y="154"/>
                    </a:lnTo>
                    <a:lnTo>
                      <a:pt x="55" y="152"/>
                    </a:lnTo>
                    <a:lnTo>
                      <a:pt x="52" y="150"/>
                    </a:lnTo>
                    <a:lnTo>
                      <a:pt x="53" y="148"/>
                    </a:lnTo>
                    <a:lnTo>
                      <a:pt x="53" y="147"/>
                    </a:lnTo>
                    <a:lnTo>
                      <a:pt x="52" y="144"/>
                    </a:lnTo>
                    <a:lnTo>
                      <a:pt x="52" y="143"/>
                    </a:lnTo>
                    <a:lnTo>
                      <a:pt x="53" y="142"/>
                    </a:lnTo>
                    <a:lnTo>
                      <a:pt x="55" y="141"/>
                    </a:lnTo>
                    <a:lnTo>
                      <a:pt x="56" y="141"/>
                    </a:lnTo>
                    <a:lnTo>
                      <a:pt x="56" y="140"/>
                    </a:lnTo>
                    <a:lnTo>
                      <a:pt x="56" y="140"/>
                    </a:lnTo>
                    <a:lnTo>
                      <a:pt x="56" y="140"/>
                    </a:lnTo>
                    <a:lnTo>
                      <a:pt x="55" y="136"/>
                    </a:lnTo>
                    <a:lnTo>
                      <a:pt x="55" y="135"/>
                    </a:lnTo>
                    <a:lnTo>
                      <a:pt x="53" y="137"/>
                    </a:lnTo>
                    <a:lnTo>
                      <a:pt x="52" y="137"/>
                    </a:lnTo>
                    <a:lnTo>
                      <a:pt x="54" y="134"/>
                    </a:lnTo>
                    <a:lnTo>
                      <a:pt x="54" y="134"/>
                    </a:lnTo>
                    <a:lnTo>
                      <a:pt x="55" y="133"/>
                    </a:lnTo>
                    <a:lnTo>
                      <a:pt x="53" y="132"/>
                    </a:lnTo>
                    <a:lnTo>
                      <a:pt x="51" y="135"/>
                    </a:lnTo>
                    <a:lnTo>
                      <a:pt x="50" y="134"/>
                    </a:lnTo>
                    <a:lnTo>
                      <a:pt x="51" y="132"/>
                    </a:lnTo>
                    <a:lnTo>
                      <a:pt x="52" y="129"/>
                    </a:lnTo>
                    <a:lnTo>
                      <a:pt x="51" y="128"/>
                    </a:lnTo>
                    <a:lnTo>
                      <a:pt x="50" y="128"/>
                    </a:lnTo>
                    <a:lnTo>
                      <a:pt x="46" y="126"/>
                    </a:lnTo>
                    <a:lnTo>
                      <a:pt x="46" y="132"/>
                    </a:lnTo>
                    <a:lnTo>
                      <a:pt x="45" y="131"/>
                    </a:lnTo>
                    <a:lnTo>
                      <a:pt x="44" y="128"/>
                    </a:lnTo>
                    <a:lnTo>
                      <a:pt x="44" y="128"/>
                    </a:lnTo>
                    <a:lnTo>
                      <a:pt x="43" y="127"/>
                    </a:lnTo>
                    <a:lnTo>
                      <a:pt x="42" y="127"/>
                    </a:lnTo>
                    <a:lnTo>
                      <a:pt x="41" y="129"/>
                    </a:lnTo>
                    <a:lnTo>
                      <a:pt x="44" y="133"/>
                    </a:lnTo>
                    <a:lnTo>
                      <a:pt x="44" y="133"/>
                    </a:lnTo>
                    <a:lnTo>
                      <a:pt x="43" y="133"/>
                    </a:lnTo>
                    <a:lnTo>
                      <a:pt x="43" y="132"/>
                    </a:lnTo>
                    <a:lnTo>
                      <a:pt x="41" y="131"/>
                    </a:lnTo>
                    <a:lnTo>
                      <a:pt x="39" y="130"/>
                    </a:lnTo>
                    <a:lnTo>
                      <a:pt x="39" y="131"/>
                    </a:lnTo>
                    <a:lnTo>
                      <a:pt x="40" y="133"/>
                    </a:lnTo>
                    <a:lnTo>
                      <a:pt x="39" y="134"/>
                    </a:lnTo>
                    <a:lnTo>
                      <a:pt x="37" y="133"/>
                    </a:lnTo>
                    <a:lnTo>
                      <a:pt x="36" y="132"/>
                    </a:lnTo>
                    <a:lnTo>
                      <a:pt x="36" y="134"/>
                    </a:lnTo>
                    <a:lnTo>
                      <a:pt x="37" y="135"/>
                    </a:lnTo>
                    <a:lnTo>
                      <a:pt x="38" y="136"/>
                    </a:lnTo>
                    <a:lnTo>
                      <a:pt x="39" y="136"/>
                    </a:lnTo>
                    <a:lnTo>
                      <a:pt x="40" y="136"/>
                    </a:lnTo>
                    <a:lnTo>
                      <a:pt x="41" y="136"/>
                    </a:lnTo>
                    <a:lnTo>
                      <a:pt x="42" y="136"/>
                    </a:lnTo>
                    <a:lnTo>
                      <a:pt x="43" y="136"/>
                    </a:lnTo>
                    <a:lnTo>
                      <a:pt x="43" y="137"/>
                    </a:lnTo>
                    <a:lnTo>
                      <a:pt x="42" y="137"/>
                    </a:lnTo>
                    <a:lnTo>
                      <a:pt x="42" y="137"/>
                    </a:lnTo>
                    <a:lnTo>
                      <a:pt x="39" y="138"/>
                    </a:lnTo>
                    <a:lnTo>
                      <a:pt x="38" y="138"/>
                    </a:lnTo>
                    <a:lnTo>
                      <a:pt x="38" y="139"/>
                    </a:lnTo>
                    <a:lnTo>
                      <a:pt x="41" y="139"/>
                    </a:lnTo>
                    <a:lnTo>
                      <a:pt x="41" y="141"/>
                    </a:lnTo>
                    <a:lnTo>
                      <a:pt x="39" y="140"/>
                    </a:lnTo>
                    <a:lnTo>
                      <a:pt x="38" y="139"/>
                    </a:lnTo>
                    <a:lnTo>
                      <a:pt x="38" y="139"/>
                    </a:lnTo>
                    <a:lnTo>
                      <a:pt x="38" y="138"/>
                    </a:lnTo>
                    <a:lnTo>
                      <a:pt x="36" y="138"/>
                    </a:lnTo>
                    <a:lnTo>
                      <a:pt x="35" y="138"/>
                    </a:lnTo>
                    <a:lnTo>
                      <a:pt x="34" y="139"/>
                    </a:lnTo>
                    <a:lnTo>
                      <a:pt x="34" y="140"/>
                    </a:lnTo>
                    <a:lnTo>
                      <a:pt x="31" y="139"/>
                    </a:lnTo>
                    <a:lnTo>
                      <a:pt x="30" y="139"/>
                    </a:lnTo>
                    <a:lnTo>
                      <a:pt x="28" y="142"/>
                    </a:lnTo>
                    <a:lnTo>
                      <a:pt x="31" y="141"/>
                    </a:lnTo>
                    <a:lnTo>
                      <a:pt x="31" y="141"/>
                    </a:lnTo>
                    <a:lnTo>
                      <a:pt x="32" y="140"/>
                    </a:lnTo>
                    <a:lnTo>
                      <a:pt x="34" y="141"/>
                    </a:lnTo>
                    <a:lnTo>
                      <a:pt x="35" y="141"/>
                    </a:lnTo>
                    <a:lnTo>
                      <a:pt x="35" y="142"/>
                    </a:lnTo>
                    <a:lnTo>
                      <a:pt x="33" y="142"/>
                    </a:lnTo>
                    <a:lnTo>
                      <a:pt x="33" y="142"/>
                    </a:lnTo>
                    <a:lnTo>
                      <a:pt x="34" y="143"/>
                    </a:lnTo>
                    <a:lnTo>
                      <a:pt x="34" y="143"/>
                    </a:lnTo>
                    <a:lnTo>
                      <a:pt x="35" y="144"/>
                    </a:lnTo>
                    <a:lnTo>
                      <a:pt x="35" y="145"/>
                    </a:lnTo>
                    <a:lnTo>
                      <a:pt x="33" y="144"/>
                    </a:lnTo>
                    <a:lnTo>
                      <a:pt x="32" y="144"/>
                    </a:lnTo>
                    <a:lnTo>
                      <a:pt x="29" y="145"/>
                    </a:lnTo>
                    <a:lnTo>
                      <a:pt x="31" y="147"/>
                    </a:lnTo>
                    <a:lnTo>
                      <a:pt x="32" y="147"/>
                    </a:lnTo>
                    <a:lnTo>
                      <a:pt x="33" y="148"/>
                    </a:lnTo>
                    <a:lnTo>
                      <a:pt x="33" y="148"/>
                    </a:lnTo>
                    <a:lnTo>
                      <a:pt x="34" y="147"/>
                    </a:lnTo>
                    <a:lnTo>
                      <a:pt x="34" y="146"/>
                    </a:lnTo>
                    <a:lnTo>
                      <a:pt x="36" y="146"/>
                    </a:lnTo>
                    <a:lnTo>
                      <a:pt x="36" y="147"/>
                    </a:lnTo>
                    <a:lnTo>
                      <a:pt x="35" y="148"/>
                    </a:lnTo>
                    <a:lnTo>
                      <a:pt x="35" y="149"/>
                    </a:lnTo>
                    <a:lnTo>
                      <a:pt x="35" y="150"/>
                    </a:lnTo>
                    <a:lnTo>
                      <a:pt x="34" y="150"/>
                    </a:lnTo>
                    <a:lnTo>
                      <a:pt x="34" y="150"/>
                    </a:lnTo>
                    <a:lnTo>
                      <a:pt x="32" y="149"/>
                    </a:lnTo>
                    <a:lnTo>
                      <a:pt x="29" y="150"/>
                    </a:lnTo>
                    <a:lnTo>
                      <a:pt x="29" y="151"/>
                    </a:lnTo>
                    <a:lnTo>
                      <a:pt x="31" y="152"/>
                    </a:lnTo>
                    <a:lnTo>
                      <a:pt x="33" y="153"/>
                    </a:lnTo>
                    <a:lnTo>
                      <a:pt x="33" y="155"/>
                    </a:lnTo>
                    <a:lnTo>
                      <a:pt x="32" y="156"/>
                    </a:lnTo>
                    <a:close/>
                    <a:moveTo>
                      <a:pt x="74" y="119"/>
                    </a:moveTo>
                    <a:lnTo>
                      <a:pt x="74" y="122"/>
                    </a:lnTo>
                    <a:lnTo>
                      <a:pt x="75" y="121"/>
                    </a:lnTo>
                    <a:lnTo>
                      <a:pt x="76" y="118"/>
                    </a:lnTo>
                    <a:lnTo>
                      <a:pt x="76" y="117"/>
                    </a:lnTo>
                    <a:lnTo>
                      <a:pt x="76" y="116"/>
                    </a:lnTo>
                    <a:lnTo>
                      <a:pt x="74" y="118"/>
                    </a:lnTo>
                    <a:lnTo>
                      <a:pt x="74" y="118"/>
                    </a:lnTo>
                    <a:lnTo>
                      <a:pt x="74" y="119"/>
                    </a:lnTo>
                    <a:close/>
                    <a:moveTo>
                      <a:pt x="20" y="196"/>
                    </a:moveTo>
                    <a:lnTo>
                      <a:pt x="18" y="194"/>
                    </a:lnTo>
                    <a:lnTo>
                      <a:pt x="15" y="195"/>
                    </a:lnTo>
                    <a:lnTo>
                      <a:pt x="12" y="203"/>
                    </a:lnTo>
                    <a:lnTo>
                      <a:pt x="13" y="205"/>
                    </a:lnTo>
                    <a:lnTo>
                      <a:pt x="16" y="203"/>
                    </a:lnTo>
                    <a:lnTo>
                      <a:pt x="20" y="203"/>
                    </a:lnTo>
                    <a:lnTo>
                      <a:pt x="21" y="199"/>
                    </a:lnTo>
                    <a:lnTo>
                      <a:pt x="20" y="197"/>
                    </a:lnTo>
                    <a:lnTo>
                      <a:pt x="20" y="196"/>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nb-NO"/>
              </a:p>
            </p:txBody>
          </p:sp>
          <p:sp>
            <p:nvSpPr>
              <p:cNvPr id="1106" name="Freeform 1347">
                <a:extLst>
                  <a:ext uri="{FF2B5EF4-FFF2-40B4-BE49-F238E27FC236}">
                    <a16:creationId xmlns:a16="http://schemas.microsoft.com/office/drawing/2014/main" id="{CC444348-0D35-2E04-709F-6CAAD41B8CC5}"/>
                  </a:ext>
                </a:extLst>
              </p:cNvPr>
              <p:cNvSpPr>
                <a:spLocks/>
              </p:cNvSpPr>
              <p:nvPr/>
            </p:nvSpPr>
            <p:spPr bwMode="auto">
              <a:xfrm>
                <a:off x="189" y="736"/>
                <a:ext cx="6" cy="15"/>
              </a:xfrm>
              <a:custGeom>
                <a:avLst/>
                <a:gdLst>
                  <a:gd name="T0" fmla="*/ 4 w 6"/>
                  <a:gd name="T1" fmla="*/ 15 h 15"/>
                  <a:gd name="T2" fmla="*/ 4 w 6"/>
                  <a:gd name="T3" fmla="*/ 14 h 15"/>
                  <a:gd name="T4" fmla="*/ 4 w 6"/>
                  <a:gd name="T5" fmla="*/ 13 h 15"/>
                  <a:gd name="T6" fmla="*/ 4 w 6"/>
                  <a:gd name="T7" fmla="*/ 13 h 15"/>
                  <a:gd name="T8" fmla="*/ 4 w 6"/>
                  <a:gd name="T9" fmla="*/ 12 h 15"/>
                  <a:gd name="T10" fmla="*/ 3 w 6"/>
                  <a:gd name="T11" fmla="*/ 10 h 15"/>
                  <a:gd name="T12" fmla="*/ 3 w 6"/>
                  <a:gd name="T13" fmla="*/ 9 h 15"/>
                  <a:gd name="T14" fmla="*/ 0 w 6"/>
                  <a:gd name="T15" fmla="*/ 7 h 15"/>
                  <a:gd name="T16" fmla="*/ 3 w 6"/>
                  <a:gd name="T17" fmla="*/ 3 h 15"/>
                  <a:gd name="T18" fmla="*/ 3 w 6"/>
                  <a:gd name="T19" fmla="*/ 1 h 15"/>
                  <a:gd name="T20" fmla="*/ 4 w 6"/>
                  <a:gd name="T21" fmla="*/ 0 h 15"/>
                  <a:gd name="T22" fmla="*/ 6 w 6"/>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4" y="15"/>
                    </a:moveTo>
                    <a:lnTo>
                      <a:pt x="4" y="14"/>
                    </a:lnTo>
                    <a:lnTo>
                      <a:pt x="4" y="13"/>
                    </a:lnTo>
                    <a:lnTo>
                      <a:pt x="4" y="13"/>
                    </a:lnTo>
                    <a:lnTo>
                      <a:pt x="4" y="12"/>
                    </a:lnTo>
                    <a:lnTo>
                      <a:pt x="3" y="10"/>
                    </a:lnTo>
                    <a:lnTo>
                      <a:pt x="3" y="9"/>
                    </a:lnTo>
                    <a:lnTo>
                      <a:pt x="0" y="7"/>
                    </a:lnTo>
                    <a:lnTo>
                      <a:pt x="3" y="3"/>
                    </a:lnTo>
                    <a:lnTo>
                      <a:pt x="3" y="1"/>
                    </a:lnTo>
                    <a:lnTo>
                      <a:pt x="4" y="0"/>
                    </a:lnTo>
                    <a:lnTo>
                      <a:pt x="6"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07" name="Line 1348">
                <a:extLst>
                  <a:ext uri="{FF2B5EF4-FFF2-40B4-BE49-F238E27FC236}">
                    <a16:creationId xmlns:a16="http://schemas.microsoft.com/office/drawing/2014/main" id="{7676295D-36FF-3BF8-5486-A73F356D363B}"/>
                  </a:ext>
                </a:extLst>
              </p:cNvPr>
              <p:cNvSpPr>
                <a:spLocks noChangeShapeType="1"/>
              </p:cNvSpPr>
              <p:nvPr/>
            </p:nvSpPr>
            <p:spPr bwMode="auto">
              <a:xfrm>
                <a:off x="197" y="755"/>
                <a:ext cx="0" cy="0"/>
              </a:xfrm>
              <a:prstGeom prst="line">
                <a:avLst/>
              </a:prstGeom>
              <a:noFill/>
              <a:ln w="9525" cap="rnd">
                <a:solidFill>
                  <a:srgbClr val="7670B3"/>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08" name="Freeform 1349">
                <a:extLst>
                  <a:ext uri="{FF2B5EF4-FFF2-40B4-BE49-F238E27FC236}">
                    <a16:creationId xmlns:a16="http://schemas.microsoft.com/office/drawing/2014/main" id="{DCD82575-3B74-3EB9-4B4B-CBB2EF459F62}"/>
                  </a:ext>
                </a:extLst>
              </p:cNvPr>
              <p:cNvSpPr>
                <a:spLocks/>
              </p:cNvSpPr>
              <p:nvPr/>
            </p:nvSpPr>
            <p:spPr bwMode="auto">
              <a:xfrm>
                <a:off x="195" y="736"/>
                <a:ext cx="8" cy="20"/>
              </a:xfrm>
              <a:custGeom>
                <a:avLst/>
                <a:gdLst>
                  <a:gd name="T0" fmla="*/ 0 w 8"/>
                  <a:gd name="T1" fmla="*/ 0 h 20"/>
                  <a:gd name="T2" fmla="*/ 1 w 8"/>
                  <a:gd name="T3" fmla="*/ 0 h 20"/>
                  <a:gd name="T4" fmla="*/ 3 w 8"/>
                  <a:gd name="T5" fmla="*/ 1 h 20"/>
                  <a:gd name="T6" fmla="*/ 3 w 8"/>
                  <a:gd name="T7" fmla="*/ 2 h 20"/>
                  <a:gd name="T8" fmla="*/ 3 w 8"/>
                  <a:gd name="T9" fmla="*/ 3 h 20"/>
                  <a:gd name="T10" fmla="*/ 4 w 8"/>
                  <a:gd name="T11" fmla="*/ 4 h 20"/>
                  <a:gd name="T12" fmla="*/ 5 w 8"/>
                  <a:gd name="T13" fmla="*/ 6 h 20"/>
                  <a:gd name="T14" fmla="*/ 5 w 8"/>
                  <a:gd name="T15" fmla="*/ 7 h 20"/>
                  <a:gd name="T16" fmla="*/ 5 w 8"/>
                  <a:gd name="T17" fmla="*/ 9 h 20"/>
                  <a:gd name="T18" fmla="*/ 7 w 8"/>
                  <a:gd name="T19" fmla="*/ 10 h 20"/>
                  <a:gd name="T20" fmla="*/ 8 w 8"/>
                  <a:gd name="T21" fmla="*/ 10 h 20"/>
                  <a:gd name="T22" fmla="*/ 8 w 8"/>
                  <a:gd name="T23" fmla="*/ 11 h 20"/>
                  <a:gd name="T24" fmla="*/ 8 w 8"/>
                  <a:gd name="T25" fmla="*/ 12 h 20"/>
                  <a:gd name="T26" fmla="*/ 8 w 8"/>
                  <a:gd name="T27" fmla="*/ 12 h 20"/>
                  <a:gd name="T28" fmla="*/ 8 w 8"/>
                  <a:gd name="T29" fmla="*/ 13 h 20"/>
                  <a:gd name="T30" fmla="*/ 8 w 8"/>
                  <a:gd name="T31" fmla="*/ 13 h 20"/>
                  <a:gd name="T32" fmla="*/ 7 w 8"/>
                  <a:gd name="T33" fmla="*/ 14 h 20"/>
                  <a:gd name="T34" fmla="*/ 7 w 8"/>
                  <a:gd name="T35" fmla="*/ 16 h 20"/>
                  <a:gd name="T36" fmla="*/ 7 w 8"/>
                  <a:gd name="T37" fmla="*/ 20 h 20"/>
                  <a:gd name="T38" fmla="*/ 7 w 8"/>
                  <a:gd name="T39" fmla="*/ 20 h 20"/>
                  <a:gd name="T40" fmla="*/ 6 w 8"/>
                  <a:gd name="T41" fmla="*/ 20 h 20"/>
                  <a:gd name="T42" fmla="*/ 5 w 8"/>
                  <a:gd name="T43" fmla="*/ 20 h 20"/>
                  <a:gd name="T44" fmla="*/ 4 w 8"/>
                  <a:gd name="T45" fmla="*/ 20 h 20"/>
                  <a:gd name="T46" fmla="*/ 3 w 8"/>
                  <a:gd name="T47" fmla="*/ 20 h 20"/>
                  <a:gd name="T48" fmla="*/ 2 w 8"/>
                  <a:gd name="T49" fmla="*/ 20 h 20"/>
                  <a:gd name="T50" fmla="*/ 2 w 8"/>
                  <a:gd name="T51"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 h="20">
                    <a:moveTo>
                      <a:pt x="0" y="0"/>
                    </a:moveTo>
                    <a:lnTo>
                      <a:pt x="1" y="0"/>
                    </a:lnTo>
                    <a:lnTo>
                      <a:pt x="3" y="1"/>
                    </a:lnTo>
                    <a:lnTo>
                      <a:pt x="3" y="2"/>
                    </a:lnTo>
                    <a:lnTo>
                      <a:pt x="3" y="3"/>
                    </a:lnTo>
                    <a:lnTo>
                      <a:pt x="4" y="4"/>
                    </a:lnTo>
                    <a:lnTo>
                      <a:pt x="5" y="6"/>
                    </a:lnTo>
                    <a:lnTo>
                      <a:pt x="5" y="7"/>
                    </a:lnTo>
                    <a:lnTo>
                      <a:pt x="5" y="9"/>
                    </a:lnTo>
                    <a:lnTo>
                      <a:pt x="7" y="10"/>
                    </a:lnTo>
                    <a:lnTo>
                      <a:pt x="8" y="10"/>
                    </a:lnTo>
                    <a:lnTo>
                      <a:pt x="8" y="11"/>
                    </a:lnTo>
                    <a:lnTo>
                      <a:pt x="8" y="12"/>
                    </a:lnTo>
                    <a:lnTo>
                      <a:pt x="8" y="12"/>
                    </a:lnTo>
                    <a:lnTo>
                      <a:pt x="8" y="13"/>
                    </a:lnTo>
                    <a:lnTo>
                      <a:pt x="8" y="13"/>
                    </a:lnTo>
                    <a:lnTo>
                      <a:pt x="7" y="14"/>
                    </a:lnTo>
                    <a:lnTo>
                      <a:pt x="7" y="16"/>
                    </a:lnTo>
                    <a:lnTo>
                      <a:pt x="7" y="20"/>
                    </a:lnTo>
                    <a:lnTo>
                      <a:pt x="7" y="20"/>
                    </a:lnTo>
                    <a:lnTo>
                      <a:pt x="6" y="20"/>
                    </a:lnTo>
                    <a:lnTo>
                      <a:pt x="5" y="20"/>
                    </a:lnTo>
                    <a:lnTo>
                      <a:pt x="4" y="20"/>
                    </a:lnTo>
                    <a:lnTo>
                      <a:pt x="3" y="20"/>
                    </a:lnTo>
                    <a:lnTo>
                      <a:pt x="2" y="20"/>
                    </a:lnTo>
                    <a:lnTo>
                      <a:pt x="2" y="19"/>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09" name="Freeform 1350">
                <a:extLst>
                  <a:ext uri="{FF2B5EF4-FFF2-40B4-BE49-F238E27FC236}">
                    <a16:creationId xmlns:a16="http://schemas.microsoft.com/office/drawing/2014/main" id="{F290FAF8-13D7-9DFC-2CEE-C8CC69FE7E22}"/>
                  </a:ext>
                </a:extLst>
              </p:cNvPr>
              <p:cNvSpPr>
                <a:spLocks/>
              </p:cNvSpPr>
              <p:nvPr/>
            </p:nvSpPr>
            <p:spPr bwMode="auto">
              <a:xfrm>
                <a:off x="178" y="569"/>
                <a:ext cx="74" cy="28"/>
              </a:xfrm>
              <a:custGeom>
                <a:avLst/>
                <a:gdLst>
                  <a:gd name="T0" fmla="*/ 0 w 74"/>
                  <a:gd name="T1" fmla="*/ 25 h 28"/>
                  <a:gd name="T2" fmla="*/ 2 w 74"/>
                  <a:gd name="T3" fmla="*/ 23 h 28"/>
                  <a:gd name="T4" fmla="*/ 1 w 74"/>
                  <a:gd name="T5" fmla="*/ 22 h 28"/>
                  <a:gd name="T6" fmla="*/ 2 w 74"/>
                  <a:gd name="T7" fmla="*/ 21 h 28"/>
                  <a:gd name="T8" fmla="*/ 3 w 74"/>
                  <a:gd name="T9" fmla="*/ 22 h 28"/>
                  <a:gd name="T10" fmla="*/ 5 w 74"/>
                  <a:gd name="T11" fmla="*/ 21 h 28"/>
                  <a:gd name="T12" fmla="*/ 5 w 74"/>
                  <a:gd name="T13" fmla="*/ 19 h 28"/>
                  <a:gd name="T14" fmla="*/ 10 w 74"/>
                  <a:gd name="T15" fmla="*/ 17 h 28"/>
                  <a:gd name="T16" fmla="*/ 8 w 74"/>
                  <a:gd name="T17" fmla="*/ 8 h 28"/>
                  <a:gd name="T18" fmla="*/ 9 w 74"/>
                  <a:gd name="T19" fmla="*/ 7 h 28"/>
                  <a:gd name="T20" fmla="*/ 10 w 74"/>
                  <a:gd name="T21" fmla="*/ 5 h 28"/>
                  <a:gd name="T22" fmla="*/ 12 w 74"/>
                  <a:gd name="T23" fmla="*/ 2 h 28"/>
                  <a:gd name="T24" fmla="*/ 12 w 74"/>
                  <a:gd name="T25" fmla="*/ 1 h 28"/>
                  <a:gd name="T26" fmla="*/ 12 w 74"/>
                  <a:gd name="T27" fmla="*/ 0 h 28"/>
                  <a:gd name="T28" fmla="*/ 13 w 74"/>
                  <a:gd name="T29" fmla="*/ 0 h 28"/>
                  <a:gd name="T30" fmla="*/ 15 w 74"/>
                  <a:gd name="T31" fmla="*/ 0 h 28"/>
                  <a:gd name="T32" fmla="*/ 18 w 74"/>
                  <a:gd name="T33" fmla="*/ 0 h 28"/>
                  <a:gd name="T34" fmla="*/ 26 w 74"/>
                  <a:gd name="T35" fmla="*/ 3 h 28"/>
                  <a:gd name="T36" fmla="*/ 28 w 74"/>
                  <a:gd name="T37" fmla="*/ 2 h 28"/>
                  <a:gd name="T38" fmla="*/ 30 w 74"/>
                  <a:gd name="T39" fmla="*/ 4 h 28"/>
                  <a:gd name="T40" fmla="*/ 32 w 74"/>
                  <a:gd name="T41" fmla="*/ 2 h 28"/>
                  <a:gd name="T42" fmla="*/ 36 w 74"/>
                  <a:gd name="T43" fmla="*/ 1 h 28"/>
                  <a:gd name="T44" fmla="*/ 41 w 74"/>
                  <a:gd name="T45" fmla="*/ 4 h 28"/>
                  <a:gd name="T46" fmla="*/ 41 w 74"/>
                  <a:gd name="T47" fmla="*/ 4 h 28"/>
                  <a:gd name="T48" fmla="*/ 42 w 74"/>
                  <a:gd name="T49" fmla="*/ 5 h 28"/>
                  <a:gd name="T50" fmla="*/ 43 w 74"/>
                  <a:gd name="T51" fmla="*/ 6 h 28"/>
                  <a:gd name="T52" fmla="*/ 43 w 74"/>
                  <a:gd name="T53" fmla="*/ 9 h 28"/>
                  <a:gd name="T54" fmla="*/ 43 w 74"/>
                  <a:gd name="T55" fmla="*/ 10 h 28"/>
                  <a:gd name="T56" fmla="*/ 45 w 74"/>
                  <a:gd name="T57" fmla="*/ 10 h 28"/>
                  <a:gd name="T58" fmla="*/ 45 w 74"/>
                  <a:gd name="T59" fmla="*/ 12 h 28"/>
                  <a:gd name="T60" fmla="*/ 46 w 74"/>
                  <a:gd name="T61" fmla="*/ 13 h 28"/>
                  <a:gd name="T62" fmla="*/ 46 w 74"/>
                  <a:gd name="T63" fmla="*/ 13 h 28"/>
                  <a:gd name="T64" fmla="*/ 47 w 74"/>
                  <a:gd name="T65" fmla="*/ 14 h 28"/>
                  <a:gd name="T66" fmla="*/ 47 w 74"/>
                  <a:gd name="T67" fmla="*/ 14 h 28"/>
                  <a:gd name="T68" fmla="*/ 50 w 74"/>
                  <a:gd name="T69" fmla="*/ 17 h 28"/>
                  <a:gd name="T70" fmla="*/ 51 w 74"/>
                  <a:gd name="T71" fmla="*/ 19 h 28"/>
                  <a:gd name="T72" fmla="*/ 53 w 74"/>
                  <a:gd name="T73" fmla="*/ 24 h 28"/>
                  <a:gd name="T74" fmla="*/ 55 w 74"/>
                  <a:gd name="T75" fmla="*/ 23 h 28"/>
                  <a:gd name="T76" fmla="*/ 56 w 74"/>
                  <a:gd name="T77" fmla="*/ 23 h 28"/>
                  <a:gd name="T78" fmla="*/ 57 w 74"/>
                  <a:gd name="T79" fmla="*/ 23 h 28"/>
                  <a:gd name="T80" fmla="*/ 57 w 74"/>
                  <a:gd name="T81" fmla="*/ 25 h 28"/>
                  <a:gd name="T82" fmla="*/ 58 w 74"/>
                  <a:gd name="T83" fmla="*/ 25 h 28"/>
                  <a:gd name="T84" fmla="*/ 58 w 74"/>
                  <a:gd name="T85" fmla="*/ 25 h 28"/>
                  <a:gd name="T86" fmla="*/ 60 w 74"/>
                  <a:gd name="T87" fmla="*/ 23 h 28"/>
                  <a:gd name="T88" fmla="*/ 62 w 74"/>
                  <a:gd name="T89" fmla="*/ 24 h 28"/>
                  <a:gd name="T90" fmla="*/ 64 w 74"/>
                  <a:gd name="T91" fmla="*/ 24 h 28"/>
                  <a:gd name="T92" fmla="*/ 66 w 74"/>
                  <a:gd name="T93" fmla="*/ 25 h 28"/>
                  <a:gd name="T94" fmla="*/ 66 w 74"/>
                  <a:gd name="T95" fmla="*/ 25 h 28"/>
                  <a:gd name="T96" fmla="*/ 68 w 74"/>
                  <a:gd name="T97" fmla="*/ 26 h 28"/>
                  <a:gd name="T98" fmla="*/ 70 w 74"/>
                  <a:gd name="T99" fmla="*/ 28 h 28"/>
                  <a:gd name="T100" fmla="*/ 74 w 74"/>
                  <a:gd name="T101"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28">
                    <a:moveTo>
                      <a:pt x="0" y="25"/>
                    </a:moveTo>
                    <a:lnTo>
                      <a:pt x="2" y="23"/>
                    </a:lnTo>
                    <a:lnTo>
                      <a:pt x="1" y="22"/>
                    </a:lnTo>
                    <a:lnTo>
                      <a:pt x="2" y="21"/>
                    </a:lnTo>
                    <a:lnTo>
                      <a:pt x="3" y="22"/>
                    </a:lnTo>
                    <a:lnTo>
                      <a:pt x="5" y="21"/>
                    </a:lnTo>
                    <a:lnTo>
                      <a:pt x="5" y="19"/>
                    </a:lnTo>
                    <a:lnTo>
                      <a:pt x="10" y="17"/>
                    </a:lnTo>
                    <a:lnTo>
                      <a:pt x="8" y="8"/>
                    </a:lnTo>
                    <a:lnTo>
                      <a:pt x="9" y="7"/>
                    </a:lnTo>
                    <a:lnTo>
                      <a:pt x="10" y="5"/>
                    </a:lnTo>
                    <a:lnTo>
                      <a:pt x="12" y="2"/>
                    </a:lnTo>
                    <a:lnTo>
                      <a:pt x="12" y="1"/>
                    </a:lnTo>
                    <a:lnTo>
                      <a:pt x="12" y="0"/>
                    </a:lnTo>
                    <a:lnTo>
                      <a:pt x="13" y="0"/>
                    </a:lnTo>
                    <a:lnTo>
                      <a:pt x="15" y="0"/>
                    </a:lnTo>
                    <a:lnTo>
                      <a:pt x="18" y="0"/>
                    </a:lnTo>
                    <a:lnTo>
                      <a:pt x="26" y="3"/>
                    </a:lnTo>
                    <a:lnTo>
                      <a:pt x="28" y="2"/>
                    </a:lnTo>
                    <a:lnTo>
                      <a:pt x="30" y="4"/>
                    </a:lnTo>
                    <a:lnTo>
                      <a:pt x="32" y="2"/>
                    </a:lnTo>
                    <a:lnTo>
                      <a:pt x="36" y="1"/>
                    </a:lnTo>
                    <a:lnTo>
                      <a:pt x="41" y="4"/>
                    </a:lnTo>
                    <a:lnTo>
                      <a:pt x="41" y="4"/>
                    </a:lnTo>
                    <a:lnTo>
                      <a:pt x="42" y="5"/>
                    </a:lnTo>
                    <a:lnTo>
                      <a:pt x="43" y="6"/>
                    </a:lnTo>
                    <a:lnTo>
                      <a:pt x="43" y="9"/>
                    </a:lnTo>
                    <a:lnTo>
                      <a:pt x="43" y="10"/>
                    </a:lnTo>
                    <a:lnTo>
                      <a:pt x="45" y="10"/>
                    </a:lnTo>
                    <a:lnTo>
                      <a:pt x="45" y="12"/>
                    </a:lnTo>
                    <a:lnTo>
                      <a:pt x="46" y="13"/>
                    </a:lnTo>
                    <a:lnTo>
                      <a:pt x="46" y="13"/>
                    </a:lnTo>
                    <a:lnTo>
                      <a:pt x="47" y="14"/>
                    </a:lnTo>
                    <a:lnTo>
                      <a:pt x="47" y="14"/>
                    </a:lnTo>
                    <a:lnTo>
                      <a:pt x="50" y="17"/>
                    </a:lnTo>
                    <a:lnTo>
                      <a:pt x="51" y="19"/>
                    </a:lnTo>
                    <a:lnTo>
                      <a:pt x="53" y="24"/>
                    </a:lnTo>
                    <a:lnTo>
                      <a:pt x="55" y="23"/>
                    </a:lnTo>
                    <a:lnTo>
                      <a:pt x="56" y="23"/>
                    </a:lnTo>
                    <a:lnTo>
                      <a:pt x="57" y="23"/>
                    </a:lnTo>
                    <a:lnTo>
                      <a:pt x="57" y="25"/>
                    </a:lnTo>
                    <a:lnTo>
                      <a:pt x="58" y="25"/>
                    </a:lnTo>
                    <a:lnTo>
                      <a:pt x="58" y="25"/>
                    </a:lnTo>
                    <a:lnTo>
                      <a:pt x="60" y="23"/>
                    </a:lnTo>
                    <a:lnTo>
                      <a:pt x="62" y="24"/>
                    </a:lnTo>
                    <a:lnTo>
                      <a:pt x="64" y="24"/>
                    </a:lnTo>
                    <a:lnTo>
                      <a:pt x="66" y="25"/>
                    </a:lnTo>
                    <a:lnTo>
                      <a:pt x="66" y="25"/>
                    </a:lnTo>
                    <a:lnTo>
                      <a:pt x="68" y="26"/>
                    </a:lnTo>
                    <a:lnTo>
                      <a:pt x="70" y="28"/>
                    </a:lnTo>
                    <a:lnTo>
                      <a:pt x="74" y="27"/>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0" name="Freeform 1351">
                <a:extLst>
                  <a:ext uri="{FF2B5EF4-FFF2-40B4-BE49-F238E27FC236}">
                    <a16:creationId xmlns:a16="http://schemas.microsoft.com/office/drawing/2014/main" id="{E83E07B7-B7D8-773E-E62B-FFB9C69199AB}"/>
                  </a:ext>
                </a:extLst>
              </p:cNvPr>
              <p:cNvSpPr>
                <a:spLocks/>
              </p:cNvSpPr>
              <p:nvPr/>
            </p:nvSpPr>
            <p:spPr bwMode="auto">
              <a:xfrm>
                <a:off x="212" y="706"/>
                <a:ext cx="20" cy="51"/>
              </a:xfrm>
              <a:custGeom>
                <a:avLst/>
                <a:gdLst>
                  <a:gd name="T0" fmla="*/ 20 w 20"/>
                  <a:gd name="T1" fmla="*/ 51 h 51"/>
                  <a:gd name="T2" fmla="*/ 20 w 20"/>
                  <a:gd name="T3" fmla="*/ 49 h 51"/>
                  <a:gd name="T4" fmla="*/ 19 w 20"/>
                  <a:gd name="T5" fmla="*/ 48 h 51"/>
                  <a:gd name="T6" fmla="*/ 19 w 20"/>
                  <a:gd name="T7" fmla="*/ 47 h 51"/>
                  <a:gd name="T8" fmla="*/ 19 w 20"/>
                  <a:gd name="T9" fmla="*/ 45 h 51"/>
                  <a:gd name="T10" fmla="*/ 20 w 20"/>
                  <a:gd name="T11" fmla="*/ 45 h 51"/>
                  <a:gd name="T12" fmla="*/ 19 w 20"/>
                  <a:gd name="T13" fmla="*/ 42 h 51"/>
                  <a:gd name="T14" fmla="*/ 20 w 20"/>
                  <a:gd name="T15" fmla="*/ 39 h 51"/>
                  <a:gd name="T16" fmla="*/ 20 w 20"/>
                  <a:gd name="T17" fmla="*/ 39 h 51"/>
                  <a:gd name="T18" fmla="*/ 20 w 20"/>
                  <a:gd name="T19" fmla="*/ 37 h 51"/>
                  <a:gd name="T20" fmla="*/ 19 w 20"/>
                  <a:gd name="T21" fmla="*/ 37 h 51"/>
                  <a:gd name="T22" fmla="*/ 18 w 20"/>
                  <a:gd name="T23" fmla="*/ 34 h 51"/>
                  <a:gd name="T24" fmla="*/ 17 w 20"/>
                  <a:gd name="T25" fmla="*/ 34 h 51"/>
                  <a:gd name="T26" fmla="*/ 16 w 20"/>
                  <a:gd name="T27" fmla="*/ 33 h 51"/>
                  <a:gd name="T28" fmla="*/ 13 w 20"/>
                  <a:gd name="T29" fmla="*/ 30 h 51"/>
                  <a:gd name="T30" fmla="*/ 13 w 20"/>
                  <a:gd name="T31" fmla="*/ 29 h 51"/>
                  <a:gd name="T32" fmla="*/ 12 w 20"/>
                  <a:gd name="T33" fmla="*/ 29 h 51"/>
                  <a:gd name="T34" fmla="*/ 12 w 20"/>
                  <a:gd name="T35" fmla="*/ 29 h 51"/>
                  <a:gd name="T36" fmla="*/ 12 w 20"/>
                  <a:gd name="T37" fmla="*/ 27 h 51"/>
                  <a:gd name="T38" fmla="*/ 12 w 20"/>
                  <a:gd name="T39" fmla="*/ 27 h 51"/>
                  <a:gd name="T40" fmla="*/ 13 w 20"/>
                  <a:gd name="T41" fmla="*/ 26 h 51"/>
                  <a:gd name="T42" fmla="*/ 13 w 20"/>
                  <a:gd name="T43" fmla="*/ 24 h 51"/>
                  <a:gd name="T44" fmla="*/ 13 w 20"/>
                  <a:gd name="T45" fmla="*/ 24 h 51"/>
                  <a:gd name="T46" fmla="*/ 13 w 20"/>
                  <a:gd name="T47" fmla="*/ 23 h 51"/>
                  <a:gd name="T48" fmla="*/ 11 w 20"/>
                  <a:gd name="T49" fmla="*/ 21 h 51"/>
                  <a:gd name="T50" fmla="*/ 8 w 20"/>
                  <a:gd name="T51" fmla="*/ 17 h 51"/>
                  <a:gd name="T52" fmla="*/ 6 w 20"/>
                  <a:gd name="T53" fmla="*/ 10 h 51"/>
                  <a:gd name="T54" fmla="*/ 4 w 20"/>
                  <a:gd name="T55" fmla="*/ 8 h 51"/>
                  <a:gd name="T56" fmla="*/ 3 w 20"/>
                  <a:gd name="T57" fmla="*/ 7 h 51"/>
                  <a:gd name="T58" fmla="*/ 3 w 20"/>
                  <a:gd name="T59" fmla="*/ 7 h 51"/>
                  <a:gd name="T60" fmla="*/ 2 w 20"/>
                  <a:gd name="T61" fmla="*/ 7 h 51"/>
                  <a:gd name="T62" fmla="*/ 2 w 20"/>
                  <a:gd name="T63" fmla="*/ 3 h 51"/>
                  <a:gd name="T64" fmla="*/ 0 w 20"/>
                  <a:gd name="T6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 h="51">
                    <a:moveTo>
                      <a:pt x="20" y="51"/>
                    </a:moveTo>
                    <a:lnTo>
                      <a:pt x="20" y="49"/>
                    </a:lnTo>
                    <a:lnTo>
                      <a:pt x="19" y="48"/>
                    </a:lnTo>
                    <a:lnTo>
                      <a:pt x="19" y="47"/>
                    </a:lnTo>
                    <a:lnTo>
                      <a:pt x="19" y="45"/>
                    </a:lnTo>
                    <a:lnTo>
                      <a:pt x="20" y="45"/>
                    </a:lnTo>
                    <a:lnTo>
                      <a:pt x="19" y="42"/>
                    </a:lnTo>
                    <a:lnTo>
                      <a:pt x="20" y="39"/>
                    </a:lnTo>
                    <a:lnTo>
                      <a:pt x="20" y="39"/>
                    </a:lnTo>
                    <a:lnTo>
                      <a:pt x="20" y="37"/>
                    </a:lnTo>
                    <a:lnTo>
                      <a:pt x="19" y="37"/>
                    </a:lnTo>
                    <a:lnTo>
                      <a:pt x="18" y="34"/>
                    </a:lnTo>
                    <a:lnTo>
                      <a:pt x="17" y="34"/>
                    </a:lnTo>
                    <a:lnTo>
                      <a:pt x="16" y="33"/>
                    </a:lnTo>
                    <a:lnTo>
                      <a:pt x="13" y="30"/>
                    </a:lnTo>
                    <a:lnTo>
                      <a:pt x="13" y="29"/>
                    </a:lnTo>
                    <a:lnTo>
                      <a:pt x="12" y="29"/>
                    </a:lnTo>
                    <a:lnTo>
                      <a:pt x="12" y="29"/>
                    </a:lnTo>
                    <a:lnTo>
                      <a:pt x="12" y="27"/>
                    </a:lnTo>
                    <a:lnTo>
                      <a:pt x="12" y="27"/>
                    </a:lnTo>
                    <a:lnTo>
                      <a:pt x="13" y="26"/>
                    </a:lnTo>
                    <a:lnTo>
                      <a:pt x="13" y="24"/>
                    </a:lnTo>
                    <a:lnTo>
                      <a:pt x="13" y="24"/>
                    </a:lnTo>
                    <a:lnTo>
                      <a:pt x="13" y="23"/>
                    </a:lnTo>
                    <a:lnTo>
                      <a:pt x="11" y="21"/>
                    </a:lnTo>
                    <a:lnTo>
                      <a:pt x="8" y="17"/>
                    </a:lnTo>
                    <a:lnTo>
                      <a:pt x="6" y="10"/>
                    </a:lnTo>
                    <a:lnTo>
                      <a:pt x="4" y="8"/>
                    </a:lnTo>
                    <a:lnTo>
                      <a:pt x="3" y="7"/>
                    </a:lnTo>
                    <a:lnTo>
                      <a:pt x="3" y="7"/>
                    </a:lnTo>
                    <a:lnTo>
                      <a:pt x="2" y="7"/>
                    </a:lnTo>
                    <a:lnTo>
                      <a:pt x="2" y="3"/>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1" name="Freeform 1352">
                <a:extLst>
                  <a:ext uri="{FF2B5EF4-FFF2-40B4-BE49-F238E27FC236}">
                    <a16:creationId xmlns:a16="http://schemas.microsoft.com/office/drawing/2014/main" id="{B56417ED-BC4C-09A3-3996-5BE006CDCD69}"/>
                  </a:ext>
                </a:extLst>
              </p:cNvPr>
              <p:cNvSpPr>
                <a:spLocks/>
              </p:cNvSpPr>
              <p:nvPr/>
            </p:nvSpPr>
            <p:spPr bwMode="auto">
              <a:xfrm>
                <a:off x="102" y="586"/>
                <a:ext cx="54" cy="18"/>
              </a:xfrm>
              <a:custGeom>
                <a:avLst/>
                <a:gdLst>
                  <a:gd name="T0" fmla="*/ 0 w 54"/>
                  <a:gd name="T1" fmla="*/ 18 h 18"/>
                  <a:gd name="T2" fmla="*/ 0 w 54"/>
                  <a:gd name="T3" fmla="*/ 17 h 18"/>
                  <a:gd name="T4" fmla="*/ 2 w 54"/>
                  <a:gd name="T5" fmla="*/ 16 h 18"/>
                  <a:gd name="T6" fmla="*/ 3 w 54"/>
                  <a:gd name="T7" fmla="*/ 14 h 18"/>
                  <a:gd name="T8" fmla="*/ 6 w 54"/>
                  <a:gd name="T9" fmla="*/ 14 h 18"/>
                  <a:gd name="T10" fmla="*/ 8 w 54"/>
                  <a:gd name="T11" fmla="*/ 16 h 18"/>
                  <a:gd name="T12" fmla="*/ 10 w 54"/>
                  <a:gd name="T13" fmla="*/ 15 h 18"/>
                  <a:gd name="T14" fmla="*/ 8 w 54"/>
                  <a:gd name="T15" fmla="*/ 12 h 18"/>
                  <a:gd name="T16" fmla="*/ 10 w 54"/>
                  <a:gd name="T17" fmla="*/ 11 h 18"/>
                  <a:gd name="T18" fmla="*/ 11 w 54"/>
                  <a:gd name="T19" fmla="*/ 10 h 18"/>
                  <a:gd name="T20" fmla="*/ 12 w 54"/>
                  <a:gd name="T21" fmla="*/ 10 h 18"/>
                  <a:gd name="T22" fmla="*/ 13 w 54"/>
                  <a:gd name="T23" fmla="*/ 9 h 18"/>
                  <a:gd name="T24" fmla="*/ 16 w 54"/>
                  <a:gd name="T25" fmla="*/ 9 h 18"/>
                  <a:gd name="T26" fmla="*/ 17 w 54"/>
                  <a:gd name="T27" fmla="*/ 10 h 18"/>
                  <a:gd name="T28" fmla="*/ 21 w 54"/>
                  <a:gd name="T29" fmla="*/ 10 h 18"/>
                  <a:gd name="T30" fmla="*/ 25 w 54"/>
                  <a:gd name="T31" fmla="*/ 6 h 18"/>
                  <a:gd name="T32" fmla="*/ 25 w 54"/>
                  <a:gd name="T33" fmla="*/ 6 h 18"/>
                  <a:gd name="T34" fmla="*/ 26 w 54"/>
                  <a:gd name="T35" fmla="*/ 4 h 18"/>
                  <a:gd name="T36" fmla="*/ 26 w 54"/>
                  <a:gd name="T37" fmla="*/ 4 h 18"/>
                  <a:gd name="T38" fmla="*/ 27 w 54"/>
                  <a:gd name="T39" fmla="*/ 3 h 18"/>
                  <a:gd name="T40" fmla="*/ 28 w 54"/>
                  <a:gd name="T41" fmla="*/ 1 h 18"/>
                  <a:gd name="T42" fmla="*/ 34 w 54"/>
                  <a:gd name="T43" fmla="*/ 0 h 18"/>
                  <a:gd name="T44" fmla="*/ 42 w 54"/>
                  <a:gd name="T45" fmla="*/ 0 h 18"/>
                  <a:gd name="T46" fmla="*/ 44 w 54"/>
                  <a:gd name="T47" fmla="*/ 0 h 18"/>
                  <a:gd name="T48" fmla="*/ 49 w 54"/>
                  <a:gd name="T49" fmla="*/ 0 h 18"/>
                  <a:gd name="T50" fmla="*/ 50 w 54"/>
                  <a:gd name="T51" fmla="*/ 2 h 18"/>
                  <a:gd name="T52" fmla="*/ 54 w 54"/>
                  <a:gd name="T53"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18">
                    <a:moveTo>
                      <a:pt x="0" y="18"/>
                    </a:moveTo>
                    <a:lnTo>
                      <a:pt x="0" y="17"/>
                    </a:lnTo>
                    <a:lnTo>
                      <a:pt x="2" y="16"/>
                    </a:lnTo>
                    <a:lnTo>
                      <a:pt x="3" y="14"/>
                    </a:lnTo>
                    <a:lnTo>
                      <a:pt x="6" y="14"/>
                    </a:lnTo>
                    <a:lnTo>
                      <a:pt x="8" y="16"/>
                    </a:lnTo>
                    <a:lnTo>
                      <a:pt x="10" y="15"/>
                    </a:lnTo>
                    <a:lnTo>
                      <a:pt x="8" y="12"/>
                    </a:lnTo>
                    <a:lnTo>
                      <a:pt x="10" y="11"/>
                    </a:lnTo>
                    <a:lnTo>
                      <a:pt x="11" y="10"/>
                    </a:lnTo>
                    <a:lnTo>
                      <a:pt x="12" y="10"/>
                    </a:lnTo>
                    <a:lnTo>
                      <a:pt x="13" y="9"/>
                    </a:lnTo>
                    <a:lnTo>
                      <a:pt x="16" y="9"/>
                    </a:lnTo>
                    <a:lnTo>
                      <a:pt x="17" y="10"/>
                    </a:lnTo>
                    <a:lnTo>
                      <a:pt x="21" y="10"/>
                    </a:lnTo>
                    <a:lnTo>
                      <a:pt x="25" y="6"/>
                    </a:lnTo>
                    <a:lnTo>
                      <a:pt x="25" y="6"/>
                    </a:lnTo>
                    <a:lnTo>
                      <a:pt x="26" y="4"/>
                    </a:lnTo>
                    <a:lnTo>
                      <a:pt x="26" y="4"/>
                    </a:lnTo>
                    <a:lnTo>
                      <a:pt x="27" y="3"/>
                    </a:lnTo>
                    <a:lnTo>
                      <a:pt x="28" y="1"/>
                    </a:lnTo>
                    <a:lnTo>
                      <a:pt x="34" y="0"/>
                    </a:lnTo>
                    <a:lnTo>
                      <a:pt x="42" y="0"/>
                    </a:lnTo>
                    <a:lnTo>
                      <a:pt x="44" y="0"/>
                    </a:lnTo>
                    <a:lnTo>
                      <a:pt x="49" y="0"/>
                    </a:lnTo>
                    <a:lnTo>
                      <a:pt x="50" y="2"/>
                    </a:lnTo>
                    <a:lnTo>
                      <a:pt x="54" y="1"/>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2" name="Freeform 1353">
                <a:extLst>
                  <a:ext uri="{FF2B5EF4-FFF2-40B4-BE49-F238E27FC236}">
                    <a16:creationId xmlns:a16="http://schemas.microsoft.com/office/drawing/2014/main" id="{023454D2-9F96-2398-3A43-848D90433375}"/>
                  </a:ext>
                </a:extLst>
              </p:cNvPr>
              <p:cNvSpPr>
                <a:spLocks/>
              </p:cNvSpPr>
              <p:nvPr/>
            </p:nvSpPr>
            <p:spPr bwMode="auto">
              <a:xfrm>
                <a:off x="102" y="605"/>
                <a:ext cx="26" cy="63"/>
              </a:xfrm>
              <a:custGeom>
                <a:avLst/>
                <a:gdLst>
                  <a:gd name="T0" fmla="*/ 21 w 26"/>
                  <a:gd name="T1" fmla="*/ 63 h 63"/>
                  <a:gd name="T2" fmla="*/ 18 w 26"/>
                  <a:gd name="T3" fmla="*/ 61 h 63"/>
                  <a:gd name="T4" fmla="*/ 17 w 26"/>
                  <a:gd name="T5" fmla="*/ 57 h 63"/>
                  <a:gd name="T6" fmla="*/ 17 w 26"/>
                  <a:gd name="T7" fmla="*/ 57 h 63"/>
                  <a:gd name="T8" fmla="*/ 17 w 26"/>
                  <a:gd name="T9" fmla="*/ 56 h 63"/>
                  <a:gd name="T10" fmla="*/ 16 w 26"/>
                  <a:gd name="T11" fmla="*/ 56 h 63"/>
                  <a:gd name="T12" fmla="*/ 16 w 26"/>
                  <a:gd name="T13" fmla="*/ 55 h 63"/>
                  <a:gd name="T14" fmla="*/ 16 w 26"/>
                  <a:gd name="T15" fmla="*/ 53 h 63"/>
                  <a:gd name="T16" fmla="*/ 15 w 26"/>
                  <a:gd name="T17" fmla="*/ 52 h 63"/>
                  <a:gd name="T18" fmla="*/ 16 w 26"/>
                  <a:gd name="T19" fmla="*/ 53 h 63"/>
                  <a:gd name="T20" fmla="*/ 19 w 26"/>
                  <a:gd name="T21" fmla="*/ 50 h 63"/>
                  <a:gd name="T22" fmla="*/ 19 w 26"/>
                  <a:gd name="T23" fmla="*/ 50 h 63"/>
                  <a:gd name="T24" fmla="*/ 19 w 26"/>
                  <a:gd name="T25" fmla="*/ 50 h 63"/>
                  <a:gd name="T26" fmla="*/ 21 w 26"/>
                  <a:gd name="T27" fmla="*/ 48 h 63"/>
                  <a:gd name="T28" fmla="*/ 23 w 26"/>
                  <a:gd name="T29" fmla="*/ 47 h 63"/>
                  <a:gd name="T30" fmla="*/ 23 w 26"/>
                  <a:gd name="T31" fmla="*/ 46 h 63"/>
                  <a:gd name="T32" fmla="*/ 22 w 26"/>
                  <a:gd name="T33" fmla="*/ 45 h 63"/>
                  <a:gd name="T34" fmla="*/ 20 w 26"/>
                  <a:gd name="T35" fmla="*/ 44 h 63"/>
                  <a:gd name="T36" fmla="*/ 20 w 26"/>
                  <a:gd name="T37" fmla="*/ 42 h 63"/>
                  <a:gd name="T38" fmla="*/ 21 w 26"/>
                  <a:gd name="T39" fmla="*/ 40 h 63"/>
                  <a:gd name="T40" fmla="*/ 22 w 26"/>
                  <a:gd name="T41" fmla="*/ 40 h 63"/>
                  <a:gd name="T42" fmla="*/ 25 w 26"/>
                  <a:gd name="T43" fmla="*/ 40 h 63"/>
                  <a:gd name="T44" fmla="*/ 26 w 26"/>
                  <a:gd name="T45" fmla="*/ 39 h 63"/>
                  <a:gd name="T46" fmla="*/ 26 w 26"/>
                  <a:gd name="T47" fmla="*/ 39 h 63"/>
                  <a:gd name="T48" fmla="*/ 25 w 26"/>
                  <a:gd name="T49" fmla="*/ 34 h 63"/>
                  <a:gd name="T50" fmla="*/ 23 w 26"/>
                  <a:gd name="T51" fmla="*/ 33 h 63"/>
                  <a:gd name="T52" fmla="*/ 23 w 26"/>
                  <a:gd name="T53" fmla="*/ 33 h 63"/>
                  <a:gd name="T54" fmla="*/ 22 w 26"/>
                  <a:gd name="T55" fmla="*/ 33 h 63"/>
                  <a:gd name="T56" fmla="*/ 21 w 26"/>
                  <a:gd name="T57" fmla="*/ 34 h 63"/>
                  <a:gd name="T58" fmla="*/ 20 w 26"/>
                  <a:gd name="T59" fmla="*/ 34 h 63"/>
                  <a:gd name="T60" fmla="*/ 17 w 26"/>
                  <a:gd name="T61" fmla="*/ 32 h 63"/>
                  <a:gd name="T62" fmla="*/ 15 w 26"/>
                  <a:gd name="T63" fmla="*/ 31 h 63"/>
                  <a:gd name="T64" fmla="*/ 15 w 26"/>
                  <a:gd name="T65" fmla="*/ 31 h 63"/>
                  <a:gd name="T66" fmla="*/ 14 w 26"/>
                  <a:gd name="T67" fmla="*/ 25 h 63"/>
                  <a:gd name="T68" fmla="*/ 15 w 26"/>
                  <a:gd name="T69" fmla="*/ 23 h 63"/>
                  <a:gd name="T70" fmla="*/ 15 w 26"/>
                  <a:gd name="T71" fmla="*/ 21 h 63"/>
                  <a:gd name="T72" fmla="*/ 14 w 26"/>
                  <a:gd name="T73" fmla="*/ 20 h 63"/>
                  <a:gd name="T74" fmla="*/ 13 w 26"/>
                  <a:gd name="T75" fmla="*/ 19 h 63"/>
                  <a:gd name="T76" fmla="*/ 11 w 26"/>
                  <a:gd name="T77" fmla="*/ 18 h 63"/>
                  <a:gd name="T78" fmla="*/ 9 w 26"/>
                  <a:gd name="T79" fmla="*/ 18 h 63"/>
                  <a:gd name="T80" fmla="*/ 7 w 26"/>
                  <a:gd name="T81" fmla="*/ 18 h 63"/>
                  <a:gd name="T82" fmla="*/ 3 w 26"/>
                  <a:gd name="T83" fmla="*/ 19 h 63"/>
                  <a:gd name="T84" fmla="*/ 3 w 26"/>
                  <a:gd name="T85" fmla="*/ 17 h 63"/>
                  <a:gd name="T86" fmla="*/ 1 w 26"/>
                  <a:gd name="T87" fmla="*/ 10 h 63"/>
                  <a:gd name="T88" fmla="*/ 1 w 26"/>
                  <a:gd name="T89" fmla="*/ 10 h 63"/>
                  <a:gd name="T90" fmla="*/ 1 w 26"/>
                  <a:gd name="T91" fmla="*/ 8 h 63"/>
                  <a:gd name="T92" fmla="*/ 1 w 26"/>
                  <a:gd name="T93" fmla="*/ 7 h 63"/>
                  <a:gd name="T94" fmla="*/ 1 w 26"/>
                  <a:gd name="T95" fmla="*/ 7 h 63"/>
                  <a:gd name="T96" fmla="*/ 1 w 26"/>
                  <a:gd name="T97" fmla="*/ 4 h 63"/>
                  <a:gd name="T98" fmla="*/ 2 w 26"/>
                  <a:gd name="T99" fmla="*/ 1 h 63"/>
                  <a:gd name="T100" fmla="*/ 1 w 26"/>
                  <a:gd name="T101" fmla="*/ 1 h 63"/>
                  <a:gd name="T102" fmla="*/ 0 w 26"/>
                  <a:gd name="T103"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63">
                    <a:moveTo>
                      <a:pt x="21" y="63"/>
                    </a:moveTo>
                    <a:lnTo>
                      <a:pt x="18" y="61"/>
                    </a:lnTo>
                    <a:lnTo>
                      <a:pt x="17" y="57"/>
                    </a:lnTo>
                    <a:lnTo>
                      <a:pt x="17" y="57"/>
                    </a:lnTo>
                    <a:lnTo>
                      <a:pt x="17" y="56"/>
                    </a:lnTo>
                    <a:lnTo>
                      <a:pt x="16" y="56"/>
                    </a:lnTo>
                    <a:lnTo>
                      <a:pt x="16" y="55"/>
                    </a:lnTo>
                    <a:lnTo>
                      <a:pt x="16" y="53"/>
                    </a:lnTo>
                    <a:lnTo>
                      <a:pt x="15" y="52"/>
                    </a:lnTo>
                    <a:lnTo>
                      <a:pt x="16" y="53"/>
                    </a:lnTo>
                    <a:lnTo>
                      <a:pt x="19" y="50"/>
                    </a:lnTo>
                    <a:lnTo>
                      <a:pt x="19" y="50"/>
                    </a:lnTo>
                    <a:lnTo>
                      <a:pt x="19" y="50"/>
                    </a:lnTo>
                    <a:lnTo>
                      <a:pt x="21" y="48"/>
                    </a:lnTo>
                    <a:lnTo>
                      <a:pt x="23" y="47"/>
                    </a:lnTo>
                    <a:lnTo>
                      <a:pt x="23" y="46"/>
                    </a:lnTo>
                    <a:lnTo>
                      <a:pt x="22" y="45"/>
                    </a:lnTo>
                    <a:lnTo>
                      <a:pt x="20" y="44"/>
                    </a:lnTo>
                    <a:lnTo>
                      <a:pt x="20" y="42"/>
                    </a:lnTo>
                    <a:lnTo>
                      <a:pt x="21" y="40"/>
                    </a:lnTo>
                    <a:lnTo>
                      <a:pt x="22" y="40"/>
                    </a:lnTo>
                    <a:lnTo>
                      <a:pt x="25" y="40"/>
                    </a:lnTo>
                    <a:lnTo>
                      <a:pt x="26" y="39"/>
                    </a:lnTo>
                    <a:lnTo>
                      <a:pt x="26" y="39"/>
                    </a:lnTo>
                    <a:lnTo>
                      <a:pt x="25" y="34"/>
                    </a:lnTo>
                    <a:lnTo>
                      <a:pt x="23" y="33"/>
                    </a:lnTo>
                    <a:lnTo>
                      <a:pt x="23" y="33"/>
                    </a:lnTo>
                    <a:lnTo>
                      <a:pt x="22" y="33"/>
                    </a:lnTo>
                    <a:lnTo>
                      <a:pt x="21" y="34"/>
                    </a:lnTo>
                    <a:lnTo>
                      <a:pt x="20" y="34"/>
                    </a:lnTo>
                    <a:lnTo>
                      <a:pt x="17" y="32"/>
                    </a:lnTo>
                    <a:lnTo>
                      <a:pt x="15" y="31"/>
                    </a:lnTo>
                    <a:lnTo>
                      <a:pt x="15" y="31"/>
                    </a:lnTo>
                    <a:lnTo>
                      <a:pt x="14" y="25"/>
                    </a:lnTo>
                    <a:lnTo>
                      <a:pt x="15" y="23"/>
                    </a:lnTo>
                    <a:lnTo>
                      <a:pt x="15" y="21"/>
                    </a:lnTo>
                    <a:lnTo>
                      <a:pt x="14" y="20"/>
                    </a:lnTo>
                    <a:lnTo>
                      <a:pt x="13" y="19"/>
                    </a:lnTo>
                    <a:lnTo>
                      <a:pt x="11" y="18"/>
                    </a:lnTo>
                    <a:lnTo>
                      <a:pt x="9" y="18"/>
                    </a:lnTo>
                    <a:lnTo>
                      <a:pt x="7" y="18"/>
                    </a:lnTo>
                    <a:lnTo>
                      <a:pt x="3" y="19"/>
                    </a:lnTo>
                    <a:lnTo>
                      <a:pt x="3" y="17"/>
                    </a:lnTo>
                    <a:lnTo>
                      <a:pt x="1" y="10"/>
                    </a:lnTo>
                    <a:lnTo>
                      <a:pt x="1" y="10"/>
                    </a:lnTo>
                    <a:lnTo>
                      <a:pt x="1" y="8"/>
                    </a:lnTo>
                    <a:lnTo>
                      <a:pt x="1" y="7"/>
                    </a:lnTo>
                    <a:lnTo>
                      <a:pt x="1" y="7"/>
                    </a:lnTo>
                    <a:lnTo>
                      <a:pt x="1" y="4"/>
                    </a:lnTo>
                    <a:lnTo>
                      <a:pt x="2" y="1"/>
                    </a:lnTo>
                    <a:lnTo>
                      <a:pt x="1" y="1"/>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3" name="Freeform 1354">
                <a:extLst>
                  <a:ext uri="{FF2B5EF4-FFF2-40B4-BE49-F238E27FC236}">
                    <a16:creationId xmlns:a16="http://schemas.microsoft.com/office/drawing/2014/main" id="{53BF98FD-3312-C23C-8416-D035DB26CFA3}"/>
                  </a:ext>
                </a:extLst>
              </p:cNvPr>
              <p:cNvSpPr>
                <a:spLocks/>
              </p:cNvSpPr>
              <p:nvPr/>
            </p:nvSpPr>
            <p:spPr bwMode="auto">
              <a:xfrm>
                <a:off x="123" y="668"/>
                <a:ext cx="58" cy="49"/>
              </a:xfrm>
              <a:custGeom>
                <a:avLst/>
                <a:gdLst>
                  <a:gd name="T0" fmla="*/ 58 w 58"/>
                  <a:gd name="T1" fmla="*/ 49 h 49"/>
                  <a:gd name="T2" fmla="*/ 57 w 58"/>
                  <a:gd name="T3" fmla="*/ 41 h 49"/>
                  <a:gd name="T4" fmla="*/ 56 w 58"/>
                  <a:gd name="T5" fmla="*/ 40 h 49"/>
                  <a:gd name="T6" fmla="*/ 54 w 58"/>
                  <a:gd name="T7" fmla="*/ 34 h 49"/>
                  <a:gd name="T8" fmla="*/ 50 w 58"/>
                  <a:gd name="T9" fmla="*/ 34 h 49"/>
                  <a:gd name="T10" fmla="*/ 50 w 58"/>
                  <a:gd name="T11" fmla="*/ 34 h 49"/>
                  <a:gd name="T12" fmla="*/ 51 w 58"/>
                  <a:gd name="T13" fmla="*/ 35 h 49"/>
                  <a:gd name="T14" fmla="*/ 50 w 58"/>
                  <a:gd name="T15" fmla="*/ 36 h 49"/>
                  <a:gd name="T16" fmla="*/ 48 w 58"/>
                  <a:gd name="T17" fmla="*/ 38 h 49"/>
                  <a:gd name="T18" fmla="*/ 48 w 58"/>
                  <a:gd name="T19" fmla="*/ 37 h 49"/>
                  <a:gd name="T20" fmla="*/ 46 w 58"/>
                  <a:gd name="T21" fmla="*/ 40 h 49"/>
                  <a:gd name="T22" fmla="*/ 46 w 58"/>
                  <a:gd name="T23" fmla="*/ 41 h 49"/>
                  <a:gd name="T24" fmla="*/ 46 w 58"/>
                  <a:gd name="T25" fmla="*/ 41 h 49"/>
                  <a:gd name="T26" fmla="*/ 46 w 58"/>
                  <a:gd name="T27" fmla="*/ 42 h 49"/>
                  <a:gd name="T28" fmla="*/ 47 w 58"/>
                  <a:gd name="T29" fmla="*/ 44 h 49"/>
                  <a:gd name="T30" fmla="*/ 47 w 58"/>
                  <a:gd name="T31" fmla="*/ 44 h 49"/>
                  <a:gd name="T32" fmla="*/ 47 w 58"/>
                  <a:gd name="T33" fmla="*/ 45 h 49"/>
                  <a:gd name="T34" fmla="*/ 45 w 58"/>
                  <a:gd name="T35" fmla="*/ 44 h 49"/>
                  <a:gd name="T36" fmla="*/ 40 w 58"/>
                  <a:gd name="T37" fmla="*/ 41 h 49"/>
                  <a:gd name="T38" fmla="*/ 40 w 58"/>
                  <a:gd name="T39" fmla="*/ 40 h 49"/>
                  <a:gd name="T40" fmla="*/ 40 w 58"/>
                  <a:gd name="T41" fmla="*/ 40 h 49"/>
                  <a:gd name="T42" fmla="*/ 37 w 58"/>
                  <a:gd name="T43" fmla="*/ 39 h 49"/>
                  <a:gd name="T44" fmla="*/ 36 w 58"/>
                  <a:gd name="T45" fmla="*/ 39 h 49"/>
                  <a:gd name="T46" fmla="*/ 34 w 58"/>
                  <a:gd name="T47" fmla="*/ 38 h 49"/>
                  <a:gd name="T48" fmla="*/ 34 w 58"/>
                  <a:gd name="T49" fmla="*/ 36 h 49"/>
                  <a:gd name="T50" fmla="*/ 35 w 58"/>
                  <a:gd name="T51" fmla="*/ 34 h 49"/>
                  <a:gd name="T52" fmla="*/ 33 w 58"/>
                  <a:gd name="T53" fmla="*/ 32 h 49"/>
                  <a:gd name="T54" fmla="*/ 32 w 58"/>
                  <a:gd name="T55" fmla="*/ 28 h 49"/>
                  <a:gd name="T56" fmla="*/ 32 w 58"/>
                  <a:gd name="T57" fmla="*/ 27 h 49"/>
                  <a:gd name="T58" fmla="*/ 32 w 58"/>
                  <a:gd name="T59" fmla="*/ 26 h 49"/>
                  <a:gd name="T60" fmla="*/ 31 w 58"/>
                  <a:gd name="T61" fmla="*/ 24 h 49"/>
                  <a:gd name="T62" fmla="*/ 30 w 58"/>
                  <a:gd name="T63" fmla="*/ 23 h 49"/>
                  <a:gd name="T64" fmla="*/ 27 w 58"/>
                  <a:gd name="T65" fmla="*/ 21 h 49"/>
                  <a:gd name="T66" fmla="*/ 26 w 58"/>
                  <a:gd name="T67" fmla="*/ 20 h 49"/>
                  <a:gd name="T68" fmla="*/ 22 w 58"/>
                  <a:gd name="T69" fmla="*/ 18 h 49"/>
                  <a:gd name="T70" fmla="*/ 20 w 58"/>
                  <a:gd name="T71" fmla="*/ 16 h 49"/>
                  <a:gd name="T72" fmla="*/ 19 w 58"/>
                  <a:gd name="T73" fmla="*/ 14 h 49"/>
                  <a:gd name="T74" fmla="*/ 18 w 58"/>
                  <a:gd name="T75" fmla="*/ 14 h 49"/>
                  <a:gd name="T76" fmla="*/ 17 w 58"/>
                  <a:gd name="T77" fmla="*/ 13 h 49"/>
                  <a:gd name="T78" fmla="*/ 14 w 58"/>
                  <a:gd name="T79" fmla="*/ 11 h 49"/>
                  <a:gd name="T80" fmla="*/ 12 w 58"/>
                  <a:gd name="T81" fmla="*/ 10 h 49"/>
                  <a:gd name="T82" fmla="*/ 11 w 58"/>
                  <a:gd name="T83" fmla="*/ 9 h 49"/>
                  <a:gd name="T84" fmla="*/ 11 w 58"/>
                  <a:gd name="T85" fmla="*/ 8 h 49"/>
                  <a:gd name="T86" fmla="*/ 11 w 58"/>
                  <a:gd name="T87" fmla="*/ 8 h 49"/>
                  <a:gd name="T88" fmla="*/ 4 w 58"/>
                  <a:gd name="T89" fmla="*/ 2 h 49"/>
                  <a:gd name="T90" fmla="*/ 2 w 58"/>
                  <a:gd name="T91" fmla="*/ 0 h 49"/>
                  <a:gd name="T92" fmla="*/ 0 w 58"/>
                  <a:gd name="T9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 h="49">
                    <a:moveTo>
                      <a:pt x="58" y="49"/>
                    </a:moveTo>
                    <a:lnTo>
                      <a:pt x="57" y="41"/>
                    </a:lnTo>
                    <a:lnTo>
                      <a:pt x="56" y="40"/>
                    </a:lnTo>
                    <a:lnTo>
                      <a:pt x="54" y="34"/>
                    </a:lnTo>
                    <a:lnTo>
                      <a:pt x="50" y="34"/>
                    </a:lnTo>
                    <a:lnTo>
                      <a:pt x="50" y="34"/>
                    </a:lnTo>
                    <a:lnTo>
                      <a:pt x="51" y="35"/>
                    </a:lnTo>
                    <a:lnTo>
                      <a:pt x="50" y="36"/>
                    </a:lnTo>
                    <a:lnTo>
                      <a:pt x="48" y="38"/>
                    </a:lnTo>
                    <a:lnTo>
                      <a:pt x="48" y="37"/>
                    </a:lnTo>
                    <a:lnTo>
                      <a:pt x="46" y="40"/>
                    </a:lnTo>
                    <a:lnTo>
                      <a:pt x="46" y="41"/>
                    </a:lnTo>
                    <a:lnTo>
                      <a:pt x="46" y="41"/>
                    </a:lnTo>
                    <a:lnTo>
                      <a:pt x="46" y="42"/>
                    </a:lnTo>
                    <a:lnTo>
                      <a:pt x="47" y="44"/>
                    </a:lnTo>
                    <a:lnTo>
                      <a:pt x="47" y="44"/>
                    </a:lnTo>
                    <a:lnTo>
                      <a:pt x="47" y="45"/>
                    </a:lnTo>
                    <a:lnTo>
                      <a:pt x="45" y="44"/>
                    </a:lnTo>
                    <a:lnTo>
                      <a:pt x="40" y="41"/>
                    </a:lnTo>
                    <a:lnTo>
                      <a:pt x="40" y="40"/>
                    </a:lnTo>
                    <a:lnTo>
                      <a:pt x="40" y="40"/>
                    </a:lnTo>
                    <a:lnTo>
                      <a:pt x="37" y="39"/>
                    </a:lnTo>
                    <a:lnTo>
                      <a:pt x="36" y="39"/>
                    </a:lnTo>
                    <a:lnTo>
                      <a:pt x="34" y="38"/>
                    </a:lnTo>
                    <a:lnTo>
                      <a:pt x="34" y="36"/>
                    </a:lnTo>
                    <a:lnTo>
                      <a:pt x="35" y="34"/>
                    </a:lnTo>
                    <a:lnTo>
                      <a:pt x="33" y="32"/>
                    </a:lnTo>
                    <a:lnTo>
                      <a:pt x="32" y="28"/>
                    </a:lnTo>
                    <a:lnTo>
                      <a:pt x="32" y="27"/>
                    </a:lnTo>
                    <a:lnTo>
                      <a:pt x="32" y="26"/>
                    </a:lnTo>
                    <a:lnTo>
                      <a:pt x="31" y="24"/>
                    </a:lnTo>
                    <a:lnTo>
                      <a:pt x="30" y="23"/>
                    </a:lnTo>
                    <a:lnTo>
                      <a:pt x="27" y="21"/>
                    </a:lnTo>
                    <a:lnTo>
                      <a:pt x="26" y="20"/>
                    </a:lnTo>
                    <a:lnTo>
                      <a:pt x="22" y="18"/>
                    </a:lnTo>
                    <a:lnTo>
                      <a:pt x="20" y="16"/>
                    </a:lnTo>
                    <a:lnTo>
                      <a:pt x="19" y="14"/>
                    </a:lnTo>
                    <a:lnTo>
                      <a:pt x="18" y="14"/>
                    </a:lnTo>
                    <a:lnTo>
                      <a:pt x="17" y="13"/>
                    </a:lnTo>
                    <a:lnTo>
                      <a:pt x="14" y="11"/>
                    </a:lnTo>
                    <a:lnTo>
                      <a:pt x="12" y="10"/>
                    </a:lnTo>
                    <a:lnTo>
                      <a:pt x="11" y="9"/>
                    </a:lnTo>
                    <a:lnTo>
                      <a:pt x="11" y="8"/>
                    </a:lnTo>
                    <a:lnTo>
                      <a:pt x="11" y="8"/>
                    </a:lnTo>
                    <a:lnTo>
                      <a:pt x="4" y="2"/>
                    </a:lnTo>
                    <a:lnTo>
                      <a:pt x="2" y="0"/>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4" name="Freeform 1355">
                <a:extLst>
                  <a:ext uri="{FF2B5EF4-FFF2-40B4-BE49-F238E27FC236}">
                    <a16:creationId xmlns:a16="http://schemas.microsoft.com/office/drawing/2014/main" id="{89D5CD9F-1405-F6F6-42AD-62E3267B8FE9}"/>
                  </a:ext>
                </a:extLst>
              </p:cNvPr>
              <p:cNvSpPr>
                <a:spLocks/>
              </p:cNvSpPr>
              <p:nvPr/>
            </p:nvSpPr>
            <p:spPr bwMode="auto">
              <a:xfrm>
                <a:off x="196" y="706"/>
                <a:ext cx="16" cy="18"/>
              </a:xfrm>
              <a:custGeom>
                <a:avLst/>
                <a:gdLst>
                  <a:gd name="T0" fmla="*/ 16 w 16"/>
                  <a:gd name="T1" fmla="*/ 0 h 18"/>
                  <a:gd name="T2" fmla="*/ 16 w 16"/>
                  <a:gd name="T3" fmla="*/ 1 h 18"/>
                  <a:gd name="T4" fmla="*/ 16 w 16"/>
                  <a:gd name="T5" fmla="*/ 1 h 18"/>
                  <a:gd name="T6" fmla="*/ 15 w 16"/>
                  <a:gd name="T7" fmla="*/ 2 h 18"/>
                  <a:gd name="T8" fmla="*/ 14 w 16"/>
                  <a:gd name="T9" fmla="*/ 5 h 18"/>
                  <a:gd name="T10" fmla="*/ 13 w 16"/>
                  <a:gd name="T11" fmla="*/ 6 h 18"/>
                  <a:gd name="T12" fmla="*/ 10 w 16"/>
                  <a:gd name="T13" fmla="*/ 7 h 18"/>
                  <a:gd name="T14" fmla="*/ 9 w 16"/>
                  <a:gd name="T15" fmla="*/ 8 h 18"/>
                  <a:gd name="T16" fmla="*/ 9 w 16"/>
                  <a:gd name="T17" fmla="*/ 8 h 18"/>
                  <a:gd name="T18" fmla="*/ 4 w 16"/>
                  <a:gd name="T19" fmla="*/ 7 h 18"/>
                  <a:gd name="T20" fmla="*/ 2 w 16"/>
                  <a:gd name="T21" fmla="*/ 4 h 18"/>
                  <a:gd name="T22" fmla="*/ 2 w 16"/>
                  <a:gd name="T23" fmla="*/ 5 h 18"/>
                  <a:gd name="T24" fmla="*/ 1 w 16"/>
                  <a:gd name="T25" fmla="*/ 7 h 18"/>
                  <a:gd name="T26" fmla="*/ 2 w 16"/>
                  <a:gd name="T27" fmla="*/ 9 h 18"/>
                  <a:gd name="T28" fmla="*/ 0 w 16"/>
                  <a:gd name="T29" fmla="*/ 10 h 18"/>
                  <a:gd name="T30" fmla="*/ 5 w 16"/>
                  <a:gd name="T31" fmla="*/ 11 h 18"/>
                  <a:gd name="T32" fmla="*/ 8 w 16"/>
                  <a:gd name="T33" fmla="*/ 13 h 18"/>
                  <a:gd name="T34" fmla="*/ 7 w 16"/>
                  <a:gd name="T35" fmla="*/ 14 h 18"/>
                  <a:gd name="T36" fmla="*/ 8 w 16"/>
                  <a:gd name="T37" fmla="*/ 16 h 18"/>
                  <a:gd name="T38" fmla="*/ 6 w 16"/>
                  <a:gd name="T3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 h="18">
                    <a:moveTo>
                      <a:pt x="16" y="0"/>
                    </a:moveTo>
                    <a:lnTo>
                      <a:pt x="16" y="1"/>
                    </a:lnTo>
                    <a:lnTo>
                      <a:pt x="16" y="1"/>
                    </a:lnTo>
                    <a:lnTo>
                      <a:pt x="15" y="2"/>
                    </a:lnTo>
                    <a:lnTo>
                      <a:pt x="14" y="5"/>
                    </a:lnTo>
                    <a:lnTo>
                      <a:pt x="13" y="6"/>
                    </a:lnTo>
                    <a:lnTo>
                      <a:pt x="10" y="7"/>
                    </a:lnTo>
                    <a:lnTo>
                      <a:pt x="9" y="8"/>
                    </a:lnTo>
                    <a:lnTo>
                      <a:pt x="9" y="8"/>
                    </a:lnTo>
                    <a:lnTo>
                      <a:pt x="4" y="7"/>
                    </a:lnTo>
                    <a:lnTo>
                      <a:pt x="2" y="4"/>
                    </a:lnTo>
                    <a:lnTo>
                      <a:pt x="2" y="5"/>
                    </a:lnTo>
                    <a:lnTo>
                      <a:pt x="1" y="7"/>
                    </a:lnTo>
                    <a:lnTo>
                      <a:pt x="2" y="9"/>
                    </a:lnTo>
                    <a:lnTo>
                      <a:pt x="0" y="10"/>
                    </a:lnTo>
                    <a:lnTo>
                      <a:pt x="5" y="11"/>
                    </a:lnTo>
                    <a:lnTo>
                      <a:pt x="8" y="13"/>
                    </a:lnTo>
                    <a:lnTo>
                      <a:pt x="7" y="14"/>
                    </a:lnTo>
                    <a:lnTo>
                      <a:pt x="8" y="16"/>
                    </a:lnTo>
                    <a:lnTo>
                      <a:pt x="6" y="18"/>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5" name="Freeform 1356">
                <a:extLst>
                  <a:ext uri="{FF2B5EF4-FFF2-40B4-BE49-F238E27FC236}">
                    <a16:creationId xmlns:a16="http://schemas.microsoft.com/office/drawing/2014/main" id="{309AB5D7-9E8C-1FC3-E5B3-8E00866CEB06}"/>
                  </a:ext>
                </a:extLst>
              </p:cNvPr>
              <p:cNvSpPr>
                <a:spLocks/>
              </p:cNvSpPr>
              <p:nvPr/>
            </p:nvSpPr>
            <p:spPr bwMode="auto">
              <a:xfrm>
                <a:off x="156" y="587"/>
                <a:ext cx="22" cy="9"/>
              </a:xfrm>
              <a:custGeom>
                <a:avLst/>
                <a:gdLst>
                  <a:gd name="T0" fmla="*/ 0 w 22"/>
                  <a:gd name="T1" fmla="*/ 0 h 9"/>
                  <a:gd name="T2" fmla="*/ 4 w 22"/>
                  <a:gd name="T3" fmla="*/ 2 h 9"/>
                  <a:gd name="T4" fmla="*/ 5 w 22"/>
                  <a:gd name="T5" fmla="*/ 2 h 9"/>
                  <a:gd name="T6" fmla="*/ 11 w 22"/>
                  <a:gd name="T7" fmla="*/ 5 h 9"/>
                  <a:gd name="T8" fmla="*/ 11 w 22"/>
                  <a:gd name="T9" fmla="*/ 6 h 9"/>
                  <a:gd name="T10" fmla="*/ 12 w 22"/>
                  <a:gd name="T11" fmla="*/ 6 h 9"/>
                  <a:gd name="T12" fmla="*/ 14 w 22"/>
                  <a:gd name="T13" fmla="*/ 8 h 9"/>
                  <a:gd name="T14" fmla="*/ 15 w 22"/>
                  <a:gd name="T15" fmla="*/ 8 h 9"/>
                  <a:gd name="T16" fmla="*/ 16 w 22"/>
                  <a:gd name="T17" fmla="*/ 9 h 9"/>
                  <a:gd name="T18" fmla="*/ 16 w 22"/>
                  <a:gd name="T19" fmla="*/ 9 h 9"/>
                  <a:gd name="T20" fmla="*/ 22 w 22"/>
                  <a:gd name="T21"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9">
                    <a:moveTo>
                      <a:pt x="0" y="0"/>
                    </a:moveTo>
                    <a:lnTo>
                      <a:pt x="4" y="2"/>
                    </a:lnTo>
                    <a:lnTo>
                      <a:pt x="5" y="2"/>
                    </a:lnTo>
                    <a:lnTo>
                      <a:pt x="11" y="5"/>
                    </a:lnTo>
                    <a:lnTo>
                      <a:pt x="11" y="6"/>
                    </a:lnTo>
                    <a:lnTo>
                      <a:pt x="12" y="6"/>
                    </a:lnTo>
                    <a:lnTo>
                      <a:pt x="14" y="8"/>
                    </a:lnTo>
                    <a:lnTo>
                      <a:pt x="15" y="8"/>
                    </a:lnTo>
                    <a:lnTo>
                      <a:pt x="16" y="9"/>
                    </a:lnTo>
                    <a:lnTo>
                      <a:pt x="16" y="9"/>
                    </a:lnTo>
                    <a:lnTo>
                      <a:pt x="22" y="7"/>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6" name="Freeform 1357">
                <a:extLst>
                  <a:ext uri="{FF2B5EF4-FFF2-40B4-BE49-F238E27FC236}">
                    <a16:creationId xmlns:a16="http://schemas.microsoft.com/office/drawing/2014/main" id="{C4171504-ADED-B489-054F-9321851BA74F}"/>
                  </a:ext>
                </a:extLst>
              </p:cNvPr>
              <p:cNvSpPr>
                <a:spLocks/>
              </p:cNvSpPr>
              <p:nvPr/>
            </p:nvSpPr>
            <p:spPr bwMode="auto">
              <a:xfrm>
                <a:off x="162" y="764"/>
                <a:ext cx="19" cy="16"/>
              </a:xfrm>
              <a:custGeom>
                <a:avLst/>
                <a:gdLst>
                  <a:gd name="T0" fmla="*/ 1 w 19"/>
                  <a:gd name="T1" fmla="*/ 16 h 16"/>
                  <a:gd name="T2" fmla="*/ 0 w 19"/>
                  <a:gd name="T3" fmla="*/ 15 h 16"/>
                  <a:gd name="T4" fmla="*/ 0 w 19"/>
                  <a:gd name="T5" fmla="*/ 13 h 16"/>
                  <a:gd name="T6" fmla="*/ 2 w 19"/>
                  <a:gd name="T7" fmla="*/ 13 h 16"/>
                  <a:gd name="T8" fmla="*/ 6 w 19"/>
                  <a:gd name="T9" fmla="*/ 14 h 16"/>
                  <a:gd name="T10" fmla="*/ 6 w 19"/>
                  <a:gd name="T11" fmla="*/ 13 h 16"/>
                  <a:gd name="T12" fmla="*/ 8 w 19"/>
                  <a:gd name="T13" fmla="*/ 14 h 16"/>
                  <a:gd name="T14" fmla="*/ 8 w 19"/>
                  <a:gd name="T15" fmla="*/ 14 h 16"/>
                  <a:gd name="T16" fmla="*/ 9 w 19"/>
                  <a:gd name="T17" fmla="*/ 14 h 16"/>
                  <a:gd name="T18" fmla="*/ 10 w 19"/>
                  <a:gd name="T19" fmla="*/ 13 h 16"/>
                  <a:gd name="T20" fmla="*/ 9 w 19"/>
                  <a:gd name="T21" fmla="*/ 12 h 16"/>
                  <a:gd name="T22" fmla="*/ 6 w 19"/>
                  <a:gd name="T23" fmla="*/ 6 h 16"/>
                  <a:gd name="T24" fmla="*/ 8 w 19"/>
                  <a:gd name="T25" fmla="*/ 3 h 16"/>
                  <a:gd name="T26" fmla="*/ 9 w 19"/>
                  <a:gd name="T27" fmla="*/ 2 h 16"/>
                  <a:gd name="T28" fmla="*/ 9 w 19"/>
                  <a:gd name="T29" fmla="*/ 0 h 16"/>
                  <a:gd name="T30" fmla="*/ 9 w 19"/>
                  <a:gd name="T31" fmla="*/ 0 h 16"/>
                  <a:gd name="T32" fmla="*/ 10 w 19"/>
                  <a:gd name="T33" fmla="*/ 2 h 16"/>
                  <a:gd name="T34" fmla="*/ 12 w 19"/>
                  <a:gd name="T35" fmla="*/ 2 h 16"/>
                  <a:gd name="T36" fmla="*/ 13 w 19"/>
                  <a:gd name="T37" fmla="*/ 0 h 16"/>
                  <a:gd name="T38" fmla="*/ 14 w 19"/>
                  <a:gd name="T39" fmla="*/ 0 h 16"/>
                  <a:gd name="T40" fmla="*/ 16 w 19"/>
                  <a:gd name="T41" fmla="*/ 1 h 16"/>
                  <a:gd name="T42" fmla="*/ 16 w 19"/>
                  <a:gd name="T43" fmla="*/ 1 h 16"/>
                  <a:gd name="T44" fmla="*/ 18 w 19"/>
                  <a:gd name="T45" fmla="*/ 0 h 16"/>
                  <a:gd name="T46" fmla="*/ 18 w 19"/>
                  <a:gd name="T47" fmla="*/ 1 h 16"/>
                  <a:gd name="T48" fmla="*/ 19 w 19"/>
                  <a:gd name="T49"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16">
                    <a:moveTo>
                      <a:pt x="1" y="16"/>
                    </a:moveTo>
                    <a:lnTo>
                      <a:pt x="0" y="15"/>
                    </a:lnTo>
                    <a:lnTo>
                      <a:pt x="0" y="13"/>
                    </a:lnTo>
                    <a:lnTo>
                      <a:pt x="2" y="13"/>
                    </a:lnTo>
                    <a:lnTo>
                      <a:pt x="6" y="14"/>
                    </a:lnTo>
                    <a:lnTo>
                      <a:pt x="6" y="13"/>
                    </a:lnTo>
                    <a:lnTo>
                      <a:pt x="8" y="14"/>
                    </a:lnTo>
                    <a:lnTo>
                      <a:pt x="8" y="14"/>
                    </a:lnTo>
                    <a:lnTo>
                      <a:pt x="9" y="14"/>
                    </a:lnTo>
                    <a:lnTo>
                      <a:pt x="10" y="13"/>
                    </a:lnTo>
                    <a:lnTo>
                      <a:pt x="9" y="12"/>
                    </a:lnTo>
                    <a:lnTo>
                      <a:pt x="6" y="6"/>
                    </a:lnTo>
                    <a:lnTo>
                      <a:pt x="8" y="3"/>
                    </a:lnTo>
                    <a:lnTo>
                      <a:pt x="9" y="2"/>
                    </a:lnTo>
                    <a:lnTo>
                      <a:pt x="9" y="0"/>
                    </a:lnTo>
                    <a:lnTo>
                      <a:pt x="9" y="0"/>
                    </a:lnTo>
                    <a:lnTo>
                      <a:pt x="10" y="2"/>
                    </a:lnTo>
                    <a:lnTo>
                      <a:pt x="12" y="2"/>
                    </a:lnTo>
                    <a:lnTo>
                      <a:pt x="13" y="0"/>
                    </a:lnTo>
                    <a:lnTo>
                      <a:pt x="14" y="0"/>
                    </a:lnTo>
                    <a:lnTo>
                      <a:pt x="16" y="1"/>
                    </a:lnTo>
                    <a:lnTo>
                      <a:pt x="16" y="1"/>
                    </a:lnTo>
                    <a:lnTo>
                      <a:pt x="18" y="0"/>
                    </a:lnTo>
                    <a:lnTo>
                      <a:pt x="18" y="1"/>
                    </a:lnTo>
                    <a:lnTo>
                      <a:pt x="19" y="1"/>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7" name="Freeform 1358">
                <a:extLst>
                  <a:ext uri="{FF2B5EF4-FFF2-40B4-BE49-F238E27FC236}">
                    <a16:creationId xmlns:a16="http://schemas.microsoft.com/office/drawing/2014/main" id="{EBEE9F72-B9C0-0D4F-3B6C-7B8535042059}"/>
                  </a:ext>
                </a:extLst>
              </p:cNvPr>
              <p:cNvSpPr>
                <a:spLocks/>
              </p:cNvSpPr>
              <p:nvPr/>
            </p:nvSpPr>
            <p:spPr bwMode="auto">
              <a:xfrm>
                <a:off x="92" y="725"/>
                <a:ext cx="71" cy="55"/>
              </a:xfrm>
              <a:custGeom>
                <a:avLst/>
                <a:gdLst>
                  <a:gd name="T0" fmla="*/ 0 w 71"/>
                  <a:gd name="T1" fmla="*/ 4 h 55"/>
                  <a:gd name="T2" fmla="*/ 5 w 71"/>
                  <a:gd name="T3" fmla="*/ 2 h 55"/>
                  <a:gd name="T4" fmla="*/ 11 w 71"/>
                  <a:gd name="T5" fmla="*/ 5 h 55"/>
                  <a:gd name="T6" fmla="*/ 12 w 71"/>
                  <a:gd name="T7" fmla="*/ 4 h 55"/>
                  <a:gd name="T8" fmla="*/ 20 w 71"/>
                  <a:gd name="T9" fmla="*/ 1 h 55"/>
                  <a:gd name="T10" fmla="*/ 21 w 71"/>
                  <a:gd name="T11" fmla="*/ 0 h 55"/>
                  <a:gd name="T12" fmla="*/ 23 w 71"/>
                  <a:gd name="T13" fmla="*/ 1 h 55"/>
                  <a:gd name="T14" fmla="*/ 23 w 71"/>
                  <a:gd name="T15" fmla="*/ 0 h 55"/>
                  <a:gd name="T16" fmla="*/ 33 w 71"/>
                  <a:gd name="T17" fmla="*/ 3 h 55"/>
                  <a:gd name="T18" fmla="*/ 41 w 71"/>
                  <a:gd name="T19" fmla="*/ 2 h 55"/>
                  <a:gd name="T20" fmla="*/ 48 w 71"/>
                  <a:gd name="T21" fmla="*/ 8 h 55"/>
                  <a:gd name="T22" fmla="*/ 48 w 71"/>
                  <a:gd name="T23" fmla="*/ 10 h 55"/>
                  <a:gd name="T24" fmla="*/ 48 w 71"/>
                  <a:gd name="T25" fmla="*/ 12 h 55"/>
                  <a:gd name="T26" fmla="*/ 48 w 71"/>
                  <a:gd name="T27" fmla="*/ 15 h 55"/>
                  <a:gd name="T28" fmla="*/ 48 w 71"/>
                  <a:gd name="T29" fmla="*/ 16 h 55"/>
                  <a:gd name="T30" fmla="*/ 49 w 71"/>
                  <a:gd name="T31" fmla="*/ 16 h 55"/>
                  <a:gd name="T32" fmla="*/ 53 w 71"/>
                  <a:gd name="T33" fmla="*/ 19 h 55"/>
                  <a:gd name="T34" fmla="*/ 54 w 71"/>
                  <a:gd name="T35" fmla="*/ 20 h 55"/>
                  <a:gd name="T36" fmla="*/ 54 w 71"/>
                  <a:gd name="T37" fmla="*/ 21 h 55"/>
                  <a:gd name="T38" fmla="*/ 54 w 71"/>
                  <a:gd name="T39" fmla="*/ 23 h 55"/>
                  <a:gd name="T40" fmla="*/ 54 w 71"/>
                  <a:gd name="T41" fmla="*/ 23 h 55"/>
                  <a:gd name="T42" fmla="*/ 53 w 71"/>
                  <a:gd name="T43" fmla="*/ 27 h 55"/>
                  <a:gd name="T44" fmla="*/ 59 w 71"/>
                  <a:gd name="T45" fmla="*/ 30 h 55"/>
                  <a:gd name="T46" fmla="*/ 59 w 71"/>
                  <a:gd name="T47" fmla="*/ 33 h 55"/>
                  <a:gd name="T48" fmla="*/ 58 w 71"/>
                  <a:gd name="T49" fmla="*/ 33 h 55"/>
                  <a:gd name="T50" fmla="*/ 58 w 71"/>
                  <a:gd name="T51" fmla="*/ 36 h 55"/>
                  <a:gd name="T52" fmla="*/ 60 w 71"/>
                  <a:gd name="T53" fmla="*/ 37 h 55"/>
                  <a:gd name="T54" fmla="*/ 60 w 71"/>
                  <a:gd name="T55" fmla="*/ 41 h 55"/>
                  <a:gd name="T56" fmla="*/ 61 w 71"/>
                  <a:gd name="T57" fmla="*/ 42 h 55"/>
                  <a:gd name="T58" fmla="*/ 61 w 71"/>
                  <a:gd name="T59" fmla="*/ 45 h 55"/>
                  <a:gd name="T60" fmla="*/ 63 w 71"/>
                  <a:gd name="T61" fmla="*/ 46 h 55"/>
                  <a:gd name="T62" fmla="*/ 61 w 71"/>
                  <a:gd name="T63" fmla="*/ 50 h 55"/>
                  <a:gd name="T64" fmla="*/ 62 w 71"/>
                  <a:gd name="T65" fmla="*/ 50 h 55"/>
                  <a:gd name="T66" fmla="*/ 64 w 71"/>
                  <a:gd name="T67" fmla="*/ 50 h 55"/>
                  <a:gd name="T68" fmla="*/ 66 w 71"/>
                  <a:gd name="T69" fmla="*/ 54 h 55"/>
                  <a:gd name="T70" fmla="*/ 67 w 71"/>
                  <a:gd name="T71" fmla="*/ 55 h 55"/>
                  <a:gd name="T72" fmla="*/ 68 w 71"/>
                  <a:gd name="T73" fmla="*/ 55 h 55"/>
                  <a:gd name="T74" fmla="*/ 71 w 71"/>
                  <a:gd name="T75"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55">
                    <a:moveTo>
                      <a:pt x="0" y="4"/>
                    </a:moveTo>
                    <a:lnTo>
                      <a:pt x="5" y="2"/>
                    </a:lnTo>
                    <a:lnTo>
                      <a:pt x="11" y="5"/>
                    </a:lnTo>
                    <a:lnTo>
                      <a:pt x="12" y="4"/>
                    </a:lnTo>
                    <a:lnTo>
                      <a:pt x="20" y="1"/>
                    </a:lnTo>
                    <a:lnTo>
                      <a:pt x="21" y="0"/>
                    </a:lnTo>
                    <a:lnTo>
                      <a:pt x="23" y="1"/>
                    </a:lnTo>
                    <a:lnTo>
                      <a:pt x="23" y="0"/>
                    </a:lnTo>
                    <a:lnTo>
                      <a:pt x="33" y="3"/>
                    </a:lnTo>
                    <a:lnTo>
                      <a:pt x="41" y="2"/>
                    </a:lnTo>
                    <a:lnTo>
                      <a:pt x="48" y="8"/>
                    </a:lnTo>
                    <a:lnTo>
                      <a:pt x="48" y="10"/>
                    </a:lnTo>
                    <a:lnTo>
                      <a:pt x="48" y="12"/>
                    </a:lnTo>
                    <a:lnTo>
                      <a:pt x="48" y="15"/>
                    </a:lnTo>
                    <a:lnTo>
                      <a:pt x="48" y="16"/>
                    </a:lnTo>
                    <a:lnTo>
                      <a:pt x="49" y="16"/>
                    </a:lnTo>
                    <a:lnTo>
                      <a:pt x="53" y="19"/>
                    </a:lnTo>
                    <a:lnTo>
                      <a:pt x="54" y="20"/>
                    </a:lnTo>
                    <a:lnTo>
                      <a:pt x="54" y="21"/>
                    </a:lnTo>
                    <a:lnTo>
                      <a:pt x="54" y="23"/>
                    </a:lnTo>
                    <a:lnTo>
                      <a:pt x="54" y="23"/>
                    </a:lnTo>
                    <a:lnTo>
                      <a:pt x="53" y="27"/>
                    </a:lnTo>
                    <a:lnTo>
                      <a:pt x="59" y="30"/>
                    </a:lnTo>
                    <a:lnTo>
                      <a:pt x="59" y="33"/>
                    </a:lnTo>
                    <a:lnTo>
                      <a:pt x="58" y="33"/>
                    </a:lnTo>
                    <a:lnTo>
                      <a:pt x="58" y="36"/>
                    </a:lnTo>
                    <a:lnTo>
                      <a:pt x="60" y="37"/>
                    </a:lnTo>
                    <a:lnTo>
                      <a:pt x="60" y="41"/>
                    </a:lnTo>
                    <a:lnTo>
                      <a:pt x="61" y="42"/>
                    </a:lnTo>
                    <a:lnTo>
                      <a:pt x="61" y="45"/>
                    </a:lnTo>
                    <a:lnTo>
                      <a:pt x="63" y="46"/>
                    </a:lnTo>
                    <a:lnTo>
                      <a:pt x="61" y="50"/>
                    </a:lnTo>
                    <a:lnTo>
                      <a:pt x="62" y="50"/>
                    </a:lnTo>
                    <a:lnTo>
                      <a:pt x="64" y="50"/>
                    </a:lnTo>
                    <a:lnTo>
                      <a:pt x="66" y="54"/>
                    </a:lnTo>
                    <a:lnTo>
                      <a:pt x="67" y="55"/>
                    </a:lnTo>
                    <a:lnTo>
                      <a:pt x="68" y="55"/>
                    </a:lnTo>
                    <a:lnTo>
                      <a:pt x="71" y="55"/>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8" name="Freeform 1359">
                <a:extLst>
                  <a:ext uri="{FF2B5EF4-FFF2-40B4-BE49-F238E27FC236}">
                    <a16:creationId xmlns:a16="http://schemas.microsoft.com/office/drawing/2014/main" id="{DA058A35-A8E8-F8DA-8A7A-681CF878F186}"/>
                  </a:ext>
                </a:extLst>
              </p:cNvPr>
              <p:cNvSpPr>
                <a:spLocks/>
              </p:cNvSpPr>
              <p:nvPr/>
            </p:nvSpPr>
            <p:spPr bwMode="auto">
              <a:xfrm>
                <a:off x="77" y="729"/>
                <a:ext cx="15" cy="19"/>
              </a:xfrm>
              <a:custGeom>
                <a:avLst/>
                <a:gdLst>
                  <a:gd name="T0" fmla="*/ 0 w 15"/>
                  <a:gd name="T1" fmla="*/ 19 h 19"/>
                  <a:gd name="T2" fmla="*/ 3 w 15"/>
                  <a:gd name="T3" fmla="*/ 16 h 19"/>
                  <a:gd name="T4" fmla="*/ 3 w 15"/>
                  <a:gd name="T5" fmla="*/ 15 h 19"/>
                  <a:gd name="T6" fmla="*/ 3 w 15"/>
                  <a:gd name="T7" fmla="*/ 12 h 19"/>
                  <a:gd name="T8" fmla="*/ 3 w 15"/>
                  <a:gd name="T9" fmla="*/ 12 h 19"/>
                  <a:gd name="T10" fmla="*/ 6 w 15"/>
                  <a:gd name="T11" fmla="*/ 7 h 19"/>
                  <a:gd name="T12" fmla="*/ 7 w 15"/>
                  <a:gd name="T13" fmla="*/ 6 h 19"/>
                  <a:gd name="T14" fmla="*/ 11 w 15"/>
                  <a:gd name="T15" fmla="*/ 6 h 19"/>
                  <a:gd name="T16" fmla="*/ 13 w 15"/>
                  <a:gd name="T17" fmla="*/ 4 h 19"/>
                  <a:gd name="T18" fmla="*/ 15 w 15"/>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9">
                    <a:moveTo>
                      <a:pt x="0" y="19"/>
                    </a:moveTo>
                    <a:lnTo>
                      <a:pt x="3" y="16"/>
                    </a:lnTo>
                    <a:lnTo>
                      <a:pt x="3" y="15"/>
                    </a:lnTo>
                    <a:lnTo>
                      <a:pt x="3" y="12"/>
                    </a:lnTo>
                    <a:lnTo>
                      <a:pt x="3" y="12"/>
                    </a:lnTo>
                    <a:lnTo>
                      <a:pt x="6" y="7"/>
                    </a:lnTo>
                    <a:lnTo>
                      <a:pt x="7" y="6"/>
                    </a:lnTo>
                    <a:lnTo>
                      <a:pt x="11" y="6"/>
                    </a:lnTo>
                    <a:lnTo>
                      <a:pt x="13" y="4"/>
                    </a:lnTo>
                    <a:lnTo>
                      <a:pt x="15"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9" name="Freeform 1360">
                <a:extLst>
                  <a:ext uri="{FF2B5EF4-FFF2-40B4-BE49-F238E27FC236}">
                    <a16:creationId xmlns:a16="http://schemas.microsoft.com/office/drawing/2014/main" id="{FC5431DC-78F2-9403-2A6C-8EFD75D3CB73}"/>
                  </a:ext>
                </a:extLst>
              </p:cNvPr>
              <p:cNvSpPr>
                <a:spLocks/>
              </p:cNvSpPr>
              <p:nvPr/>
            </p:nvSpPr>
            <p:spPr bwMode="auto">
              <a:xfrm>
                <a:off x="77" y="748"/>
                <a:ext cx="3" cy="7"/>
              </a:xfrm>
              <a:custGeom>
                <a:avLst/>
                <a:gdLst>
                  <a:gd name="T0" fmla="*/ 3 w 3"/>
                  <a:gd name="T1" fmla="*/ 7 h 7"/>
                  <a:gd name="T2" fmla="*/ 0 w 3"/>
                  <a:gd name="T3" fmla="*/ 5 h 7"/>
                  <a:gd name="T4" fmla="*/ 0 w 3"/>
                  <a:gd name="T5" fmla="*/ 0 h 7"/>
                </a:gdLst>
                <a:ahLst/>
                <a:cxnLst>
                  <a:cxn ang="0">
                    <a:pos x="T0" y="T1"/>
                  </a:cxn>
                  <a:cxn ang="0">
                    <a:pos x="T2" y="T3"/>
                  </a:cxn>
                  <a:cxn ang="0">
                    <a:pos x="T4" y="T5"/>
                  </a:cxn>
                </a:cxnLst>
                <a:rect l="0" t="0" r="r" b="b"/>
                <a:pathLst>
                  <a:path w="3" h="7">
                    <a:moveTo>
                      <a:pt x="3" y="7"/>
                    </a:moveTo>
                    <a:lnTo>
                      <a:pt x="0" y="5"/>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0" name="Freeform 1361">
                <a:extLst>
                  <a:ext uri="{FF2B5EF4-FFF2-40B4-BE49-F238E27FC236}">
                    <a16:creationId xmlns:a16="http://schemas.microsoft.com/office/drawing/2014/main" id="{814D766D-8F3A-71C5-481C-F3204A2FCD99}"/>
                  </a:ext>
                </a:extLst>
              </p:cNvPr>
              <p:cNvSpPr>
                <a:spLocks/>
              </p:cNvSpPr>
              <p:nvPr/>
            </p:nvSpPr>
            <p:spPr bwMode="auto">
              <a:xfrm>
                <a:off x="80" y="755"/>
                <a:ext cx="65" cy="65"/>
              </a:xfrm>
              <a:custGeom>
                <a:avLst/>
                <a:gdLst>
                  <a:gd name="T0" fmla="*/ 64 w 65"/>
                  <a:gd name="T1" fmla="*/ 65 h 65"/>
                  <a:gd name="T2" fmla="*/ 63 w 65"/>
                  <a:gd name="T3" fmla="*/ 64 h 65"/>
                  <a:gd name="T4" fmla="*/ 60 w 65"/>
                  <a:gd name="T5" fmla="*/ 61 h 65"/>
                  <a:gd name="T6" fmla="*/ 59 w 65"/>
                  <a:gd name="T7" fmla="*/ 57 h 65"/>
                  <a:gd name="T8" fmla="*/ 55 w 65"/>
                  <a:gd name="T9" fmla="*/ 54 h 65"/>
                  <a:gd name="T10" fmla="*/ 49 w 65"/>
                  <a:gd name="T11" fmla="*/ 50 h 65"/>
                  <a:gd name="T12" fmla="*/ 48 w 65"/>
                  <a:gd name="T13" fmla="*/ 55 h 65"/>
                  <a:gd name="T14" fmla="*/ 47 w 65"/>
                  <a:gd name="T15" fmla="*/ 59 h 65"/>
                  <a:gd name="T16" fmla="*/ 42 w 65"/>
                  <a:gd name="T17" fmla="*/ 57 h 65"/>
                  <a:gd name="T18" fmla="*/ 39 w 65"/>
                  <a:gd name="T19" fmla="*/ 54 h 65"/>
                  <a:gd name="T20" fmla="*/ 36 w 65"/>
                  <a:gd name="T21" fmla="*/ 55 h 65"/>
                  <a:gd name="T22" fmla="*/ 29 w 65"/>
                  <a:gd name="T23" fmla="*/ 50 h 65"/>
                  <a:gd name="T24" fmla="*/ 24 w 65"/>
                  <a:gd name="T25" fmla="*/ 49 h 65"/>
                  <a:gd name="T26" fmla="*/ 25 w 65"/>
                  <a:gd name="T27" fmla="*/ 49 h 65"/>
                  <a:gd name="T28" fmla="*/ 21 w 65"/>
                  <a:gd name="T29" fmla="*/ 49 h 65"/>
                  <a:gd name="T30" fmla="*/ 18 w 65"/>
                  <a:gd name="T31" fmla="*/ 43 h 65"/>
                  <a:gd name="T32" fmla="*/ 14 w 65"/>
                  <a:gd name="T33" fmla="*/ 35 h 65"/>
                  <a:gd name="T34" fmla="*/ 14 w 65"/>
                  <a:gd name="T35" fmla="*/ 32 h 65"/>
                  <a:gd name="T36" fmla="*/ 14 w 65"/>
                  <a:gd name="T37" fmla="*/ 29 h 65"/>
                  <a:gd name="T38" fmla="*/ 14 w 65"/>
                  <a:gd name="T39" fmla="*/ 24 h 65"/>
                  <a:gd name="T40" fmla="*/ 11 w 65"/>
                  <a:gd name="T41" fmla="*/ 23 h 65"/>
                  <a:gd name="T42" fmla="*/ 11 w 65"/>
                  <a:gd name="T43" fmla="*/ 23 h 65"/>
                  <a:gd name="T44" fmla="*/ 10 w 65"/>
                  <a:gd name="T45" fmla="*/ 21 h 65"/>
                  <a:gd name="T46" fmla="*/ 10 w 65"/>
                  <a:gd name="T47" fmla="*/ 17 h 65"/>
                  <a:gd name="T48" fmla="*/ 12 w 65"/>
                  <a:gd name="T49" fmla="*/ 15 h 65"/>
                  <a:gd name="T50" fmla="*/ 9 w 65"/>
                  <a:gd name="T51" fmla="*/ 9 h 65"/>
                  <a:gd name="T52" fmla="*/ 8 w 65"/>
                  <a:gd name="T53" fmla="*/ 4 h 65"/>
                  <a:gd name="T54" fmla="*/ 8 w 65"/>
                  <a:gd name="T55" fmla="*/ 3 h 65"/>
                  <a:gd name="T56" fmla="*/ 7 w 65"/>
                  <a:gd name="T57" fmla="*/ 2 h 65"/>
                  <a:gd name="T58" fmla="*/ 6 w 65"/>
                  <a:gd name="T59" fmla="*/ 2 h 65"/>
                  <a:gd name="T60" fmla="*/ 5 w 65"/>
                  <a:gd name="T61" fmla="*/ 3 h 65"/>
                  <a:gd name="T62" fmla="*/ 0 w 65"/>
                  <a:gd name="T6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5" h="65">
                    <a:moveTo>
                      <a:pt x="65" y="65"/>
                    </a:moveTo>
                    <a:lnTo>
                      <a:pt x="64" y="65"/>
                    </a:lnTo>
                    <a:lnTo>
                      <a:pt x="64" y="65"/>
                    </a:lnTo>
                    <a:lnTo>
                      <a:pt x="63" y="64"/>
                    </a:lnTo>
                    <a:lnTo>
                      <a:pt x="60" y="63"/>
                    </a:lnTo>
                    <a:lnTo>
                      <a:pt x="60" y="61"/>
                    </a:lnTo>
                    <a:lnTo>
                      <a:pt x="59" y="58"/>
                    </a:lnTo>
                    <a:lnTo>
                      <a:pt x="59" y="57"/>
                    </a:lnTo>
                    <a:lnTo>
                      <a:pt x="57" y="56"/>
                    </a:lnTo>
                    <a:lnTo>
                      <a:pt x="55" y="54"/>
                    </a:lnTo>
                    <a:lnTo>
                      <a:pt x="54" y="50"/>
                    </a:lnTo>
                    <a:lnTo>
                      <a:pt x="49" y="50"/>
                    </a:lnTo>
                    <a:lnTo>
                      <a:pt x="46" y="53"/>
                    </a:lnTo>
                    <a:lnTo>
                      <a:pt x="48" y="55"/>
                    </a:lnTo>
                    <a:lnTo>
                      <a:pt x="47" y="58"/>
                    </a:lnTo>
                    <a:lnTo>
                      <a:pt x="47" y="59"/>
                    </a:lnTo>
                    <a:lnTo>
                      <a:pt x="45" y="60"/>
                    </a:lnTo>
                    <a:lnTo>
                      <a:pt x="42" y="57"/>
                    </a:lnTo>
                    <a:lnTo>
                      <a:pt x="40" y="53"/>
                    </a:lnTo>
                    <a:lnTo>
                      <a:pt x="39" y="54"/>
                    </a:lnTo>
                    <a:lnTo>
                      <a:pt x="38" y="54"/>
                    </a:lnTo>
                    <a:lnTo>
                      <a:pt x="36" y="55"/>
                    </a:lnTo>
                    <a:lnTo>
                      <a:pt x="31" y="52"/>
                    </a:lnTo>
                    <a:lnTo>
                      <a:pt x="29" y="50"/>
                    </a:lnTo>
                    <a:lnTo>
                      <a:pt x="27" y="48"/>
                    </a:lnTo>
                    <a:lnTo>
                      <a:pt x="24" y="49"/>
                    </a:lnTo>
                    <a:lnTo>
                      <a:pt x="24" y="49"/>
                    </a:lnTo>
                    <a:lnTo>
                      <a:pt x="25" y="49"/>
                    </a:lnTo>
                    <a:lnTo>
                      <a:pt x="24" y="50"/>
                    </a:lnTo>
                    <a:lnTo>
                      <a:pt x="21" y="49"/>
                    </a:lnTo>
                    <a:lnTo>
                      <a:pt x="20" y="48"/>
                    </a:lnTo>
                    <a:lnTo>
                      <a:pt x="18" y="43"/>
                    </a:lnTo>
                    <a:lnTo>
                      <a:pt x="16" y="39"/>
                    </a:lnTo>
                    <a:lnTo>
                      <a:pt x="14" y="35"/>
                    </a:lnTo>
                    <a:lnTo>
                      <a:pt x="14" y="35"/>
                    </a:lnTo>
                    <a:lnTo>
                      <a:pt x="14" y="32"/>
                    </a:lnTo>
                    <a:lnTo>
                      <a:pt x="16" y="31"/>
                    </a:lnTo>
                    <a:lnTo>
                      <a:pt x="14" y="29"/>
                    </a:lnTo>
                    <a:lnTo>
                      <a:pt x="14" y="29"/>
                    </a:lnTo>
                    <a:lnTo>
                      <a:pt x="14" y="24"/>
                    </a:lnTo>
                    <a:lnTo>
                      <a:pt x="12" y="24"/>
                    </a:lnTo>
                    <a:lnTo>
                      <a:pt x="11" y="23"/>
                    </a:lnTo>
                    <a:lnTo>
                      <a:pt x="11" y="23"/>
                    </a:lnTo>
                    <a:lnTo>
                      <a:pt x="11" y="23"/>
                    </a:lnTo>
                    <a:lnTo>
                      <a:pt x="11" y="22"/>
                    </a:lnTo>
                    <a:lnTo>
                      <a:pt x="10" y="21"/>
                    </a:lnTo>
                    <a:lnTo>
                      <a:pt x="9" y="19"/>
                    </a:lnTo>
                    <a:lnTo>
                      <a:pt x="10" y="17"/>
                    </a:lnTo>
                    <a:lnTo>
                      <a:pt x="10" y="17"/>
                    </a:lnTo>
                    <a:lnTo>
                      <a:pt x="12" y="15"/>
                    </a:lnTo>
                    <a:lnTo>
                      <a:pt x="10" y="11"/>
                    </a:lnTo>
                    <a:lnTo>
                      <a:pt x="9" y="9"/>
                    </a:lnTo>
                    <a:lnTo>
                      <a:pt x="11" y="7"/>
                    </a:lnTo>
                    <a:lnTo>
                      <a:pt x="8" y="4"/>
                    </a:lnTo>
                    <a:lnTo>
                      <a:pt x="8" y="3"/>
                    </a:lnTo>
                    <a:lnTo>
                      <a:pt x="8" y="3"/>
                    </a:lnTo>
                    <a:lnTo>
                      <a:pt x="8" y="2"/>
                    </a:lnTo>
                    <a:lnTo>
                      <a:pt x="7" y="2"/>
                    </a:lnTo>
                    <a:lnTo>
                      <a:pt x="6" y="2"/>
                    </a:lnTo>
                    <a:lnTo>
                      <a:pt x="6" y="2"/>
                    </a:lnTo>
                    <a:lnTo>
                      <a:pt x="6" y="3"/>
                    </a:lnTo>
                    <a:lnTo>
                      <a:pt x="5" y="3"/>
                    </a:lnTo>
                    <a:lnTo>
                      <a:pt x="4" y="2"/>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1" name="Freeform 1362">
                <a:extLst>
                  <a:ext uri="{FF2B5EF4-FFF2-40B4-BE49-F238E27FC236}">
                    <a16:creationId xmlns:a16="http://schemas.microsoft.com/office/drawing/2014/main" id="{401927A9-6B77-648B-89A2-722C3E3FE167}"/>
                  </a:ext>
                </a:extLst>
              </p:cNvPr>
              <p:cNvSpPr>
                <a:spLocks noEditPoints="1"/>
              </p:cNvSpPr>
              <p:nvPr/>
            </p:nvSpPr>
            <p:spPr bwMode="auto">
              <a:xfrm>
                <a:off x="15" y="742"/>
                <a:ext cx="65" cy="100"/>
              </a:xfrm>
              <a:custGeom>
                <a:avLst/>
                <a:gdLst>
                  <a:gd name="T0" fmla="*/ 20 w 65"/>
                  <a:gd name="T1" fmla="*/ 9 h 100"/>
                  <a:gd name="T2" fmla="*/ 22 w 65"/>
                  <a:gd name="T3" fmla="*/ 12 h 100"/>
                  <a:gd name="T4" fmla="*/ 24 w 65"/>
                  <a:gd name="T5" fmla="*/ 13 h 100"/>
                  <a:gd name="T6" fmla="*/ 27 w 65"/>
                  <a:gd name="T7" fmla="*/ 13 h 100"/>
                  <a:gd name="T8" fmla="*/ 30 w 65"/>
                  <a:gd name="T9" fmla="*/ 14 h 100"/>
                  <a:gd name="T10" fmla="*/ 32 w 65"/>
                  <a:gd name="T11" fmla="*/ 11 h 100"/>
                  <a:gd name="T12" fmla="*/ 35 w 65"/>
                  <a:gd name="T13" fmla="*/ 7 h 100"/>
                  <a:gd name="T14" fmla="*/ 37 w 65"/>
                  <a:gd name="T15" fmla="*/ 2 h 100"/>
                  <a:gd name="T16" fmla="*/ 44 w 65"/>
                  <a:gd name="T17" fmla="*/ 0 h 100"/>
                  <a:gd name="T18" fmla="*/ 49 w 65"/>
                  <a:gd name="T19" fmla="*/ 1 h 100"/>
                  <a:gd name="T20" fmla="*/ 47 w 65"/>
                  <a:gd name="T21" fmla="*/ 8 h 100"/>
                  <a:gd name="T22" fmla="*/ 49 w 65"/>
                  <a:gd name="T23" fmla="*/ 10 h 100"/>
                  <a:gd name="T24" fmla="*/ 0 w 65"/>
                  <a:gd name="T25" fmla="*/ 16 h 100"/>
                  <a:gd name="T26" fmla="*/ 1 w 65"/>
                  <a:gd name="T27" fmla="*/ 18 h 100"/>
                  <a:gd name="T28" fmla="*/ 4 w 65"/>
                  <a:gd name="T29" fmla="*/ 17 h 100"/>
                  <a:gd name="T30" fmla="*/ 6 w 65"/>
                  <a:gd name="T31" fmla="*/ 17 h 100"/>
                  <a:gd name="T32" fmla="*/ 65 w 65"/>
                  <a:gd name="T33" fmla="*/ 13 h 100"/>
                  <a:gd name="T34" fmla="*/ 59 w 65"/>
                  <a:gd name="T35" fmla="*/ 18 h 100"/>
                  <a:gd name="T36" fmla="*/ 56 w 65"/>
                  <a:gd name="T37" fmla="*/ 22 h 100"/>
                  <a:gd name="T38" fmla="*/ 55 w 65"/>
                  <a:gd name="T39" fmla="*/ 27 h 100"/>
                  <a:gd name="T40" fmla="*/ 53 w 65"/>
                  <a:gd name="T41" fmla="*/ 28 h 100"/>
                  <a:gd name="T42" fmla="*/ 52 w 65"/>
                  <a:gd name="T43" fmla="*/ 30 h 100"/>
                  <a:gd name="T44" fmla="*/ 49 w 65"/>
                  <a:gd name="T45" fmla="*/ 37 h 100"/>
                  <a:gd name="T46" fmla="*/ 52 w 65"/>
                  <a:gd name="T47" fmla="*/ 44 h 100"/>
                  <a:gd name="T48" fmla="*/ 51 w 65"/>
                  <a:gd name="T49" fmla="*/ 48 h 100"/>
                  <a:gd name="T50" fmla="*/ 40 w 65"/>
                  <a:gd name="T51" fmla="*/ 58 h 100"/>
                  <a:gd name="T52" fmla="*/ 38 w 65"/>
                  <a:gd name="T53" fmla="*/ 61 h 100"/>
                  <a:gd name="T54" fmla="*/ 35 w 65"/>
                  <a:gd name="T55" fmla="*/ 69 h 100"/>
                  <a:gd name="T56" fmla="*/ 38 w 65"/>
                  <a:gd name="T57" fmla="*/ 74 h 100"/>
                  <a:gd name="T58" fmla="*/ 31 w 65"/>
                  <a:gd name="T59" fmla="*/ 76 h 100"/>
                  <a:gd name="T60" fmla="*/ 33 w 65"/>
                  <a:gd name="T61" fmla="*/ 78 h 100"/>
                  <a:gd name="T62" fmla="*/ 34 w 65"/>
                  <a:gd name="T63" fmla="*/ 78 h 100"/>
                  <a:gd name="T64" fmla="*/ 36 w 65"/>
                  <a:gd name="T65" fmla="*/ 78 h 100"/>
                  <a:gd name="T66" fmla="*/ 36 w 65"/>
                  <a:gd name="T67" fmla="*/ 80 h 100"/>
                  <a:gd name="T68" fmla="*/ 36 w 65"/>
                  <a:gd name="T69" fmla="*/ 82 h 100"/>
                  <a:gd name="T70" fmla="*/ 36 w 65"/>
                  <a:gd name="T71" fmla="*/ 88 h 100"/>
                  <a:gd name="T72" fmla="*/ 36 w 65"/>
                  <a:gd name="T73" fmla="*/ 90 h 100"/>
                  <a:gd name="T74" fmla="*/ 35 w 65"/>
                  <a:gd name="T75" fmla="*/ 91 h 100"/>
                  <a:gd name="T76" fmla="*/ 35 w 65"/>
                  <a:gd name="T77" fmla="*/ 94 h 100"/>
                  <a:gd name="T78" fmla="*/ 31 w 65"/>
                  <a:gd name="T79" fmla="*/ 98 h 100"/>
                  <a:gd name="T80" fmla="*/ 29 w 65"/>
                  <a:gd name="T81" fmla="*/ 99 h 100"/>
                  <a:gd name="T82" fmla="*/ 26 w 65"/>
                  <a:gd name="T83" fmla="*/ 100 h 100"/>
                  <a:gd name="T84" fmla="*/ 50 w 65"/>
                  <a:gd name="T85" fmla="*/ 10 h 100"/>
                  <a:gd name="T86" fmla="*/ 51 w 65"/>
                  <a:gd name="T87" fmla="*/ 9 h 100"/>
                  <a:gd name="T88" fmla="*/ 62 w 65"/>
                  <a:gd name="T89" fmla="*/ 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5" h="100">
                    <a:moveTo>
                      <a:pt x="20" y="9"/>
                    </a:moveTo>
                    <a:lnTo>
                      <a:pt x="20" y="9"/>
                    </a:lnTo>
                    <a:lnTo>
                      <a:pt x="21" y="11"/>
                    </a:lnTo>
                    <a:lnTo>
                      <a:pt x="22" y="12"/>
                    </a:lnTo>
                    <a:lnTo>
                      <a:pt x="22" y="12"/>
                    </a:lnTo>
                    <a:lnTo>
                      <a:pt x="24" y="13"/>
                    </a:lnTo>
                    <a:lnTo>
                      <a:pt x="24" y="14"/>
                    </a:lnTo>
                    <a:lnTo>
                      <a:pt x="27" y="13"/>
                    </a:lnTo>
                    <a:lnTo>
                      <a:pt x="29" y="14"/>
                    </a:lnTo>
                    <a:lnTo>
                      <a:pt x="30" y="14"/>
                    </a:lnTo>
                    <a:lnTo>
                      <a:pt x="31" y="14"/>
                    </a:lnTo>
                    <a:lnTo>
                      <a:pt x="32" y="11"/>
                    </a:lnTo>
                    <a:lnTo>
                      <a:pt x="33" y="8"/>
                    </a:lnTo>
                    <a:lnTo>
                      <a:pt x="35" y="7"/>
                    </a:lnTo>
                    <a:lnTo>
                      <a:pt x="35" y="5"/>
                    </a:lnTo>
                    <a:lnTo>
                      <a:pt x="37" y="2"/>
                    </a:lnTo>
                    <a:lnTo>
                      <a:pt x="41" y="2"/>
                    </a:lnTo>
                    <a:lnTo>
                      <a:pt x="44" y="0"/>
                    </a:lnTo>
                    <a:lnTo>
                      <a:pt x="49" y="0"/>
                    </a:lnTo>
                    <a:lnTo>
                      <a:pt x="49" y="1"/>
                    </a:lnTo>
                    <a:lnTo>
                      <a:pt x="49" y="5"/>
                    </a:lnTo>
                    <a:lnTo>
                      <a:pt x="47" y="8"/>
                    </a:lnTo>
                    <a:lnTo>
                      <a:pt x="48" y="9"/>
                    </a:lnTo>
                    <a:lnTo>
                      <a:pt x="49" y="10"/>
                    </a:lnTo>
                    <a:lnTo>
                      <a:pt x="50" y="10"/>
                    </a:lnTo>
                    <a:moveTo>
                      <a:pt x="0" y="16"/>
                    </a:moveTo>
                    <a:lnTo>
                      <a:pt x="1" y="17"/>
                    </a:lnTo>
                    <a:lnTo>
                      <a:pt x="1" y="18"/>
                    </a:lnTo>
                    <a:lnTo>
                      <a:pt x="3" y="16"/>
                    </a:lnTo>
                    <a:lnTo>
                      <a:pt x="4" y="17"/>
                    </a:lnTo>
                    <a:lnTo>
                      <a:pt x="5" y="16"/>
                    </a:lnTo>
                    <a:lnTo>
                      <a:pt x="6" y="17"/>
                    </a:lnTo>
                    <a:lnTo>
                      <a:pt x="6" y="17"/>
                    </a:lnTo>
                    <a:moveTo>
                      <a:pt x="65" y="13"/>
                    </a:moveTo>
                    <a:lnTo>
                      <a:pt x="61" y="14"/>
                    </a:lnTo>
                    <a:lnTo>
                      <a:pt x="59" y="18"/>
                    </a:lnTo>
                    <a:lnTo>
                      <a:pt x="57" y="17"/>
                    </a:lnTo>
                    <a:lnTo>
                      <a:pt x="56" y="22"/>
                    </a:lnTo>
                    <a:lnTo>
                      <a:pt x="57" y="25"/>
                    </a:lnTo>
                    <a:lnTo>
                      <a:pt x="55" y="27"/>
                    </a:lnTo>
                    <a:lnTo>
                      <a:pt x="52" y="28"/>
                    </a:lnTo>
                    <a:lnTo>
                      <a:pt x="53" y="28"/>
                    </a:lnTo>
                    <a:lnTo>
                      <a:pt x="54" y="30"/>
                    </a:lnTo>
                    <a:lnTo>
                      <a:pt x="52" y="30"/>
                    </a:lnTo>
                    <a:lnTo>
                      <a:pt x="51" y="31"/>
                    </a:lnTo>
                    <a:lnTo>
                      <a:pt x="49" y="37"/>
                    </a:lnTo>
                    <a:lnTo>
                      <a:pt x="49" y="43"/>
                    </a:lnTo>
                    <a:lnTo>
                      <a:pt x="52" y="44"/>
                    </a:lnTo>
                    <a:lnTo>
                      <a:pt x="50" y="46"/>
                    </a:lnTo>
                    <a:lnTo>
                      <a:pt x="51" y="48"/>
                    </a:lnTo>
                    <a:lnTo>
                      <a:pt x="42" y="55"/>
                    </a:lnTo>
                    <a:lnTo>
                      <a:pt x="40" y="58"/>
                    </a:lnTo>
                    <a:lnTo>
                      <a:pt x="38" y="60"/>
                    </a:lnTo>
                    <a:lnTo>
                      <a:pt x="38" y="61"/>
                    </a:lnTo>
                    <a:lnTo>
                      <a:pt x="39" y="62"/>
                    </a:lnTo>
                    <a:lnTo>
                      <a:pt x="35" y="69"/>
                    </a:lnTo>
                    <a:lnTo>
                      <a:pt x="37" y="69"/>
                    </a:lnTo>
                    <a:lnTo>
                      <a:pt x="38" y="74"/>
                    </a:lnTo>
                    <a:lnTo>
                      <a:pt x="33" y="75"/>
                    </a:lnTo>
                    <a:lnTo>
                      <a:pt x="31" y="76"/>
                    </a:lnTo>
                    <a:lnTo>
                      <a:pt x="32" y="77"/>
                    </a:lnTo>
                    <a:lnTo>
                      <a:pt x="33" y="78"/>
                    </a:lnTo>
                    <a:lnTo>
                      <a:pt x="33" y="79"/>
                    </a:lnTo>
                    <a:lnTo>
                      <a:pt x="34" y="78"/>
                    </a:lnTo>
                    <a:lnTo>
                      <a:pt x="36" y="79"/>
                    </a:lnTo>
                    <a:lnTo>
                      <a:pt x="36" y="78"/>
                    </a:lnTo>
                    <a:lnTo>
                      <a:pt x="37" y="78"/>
                    </a:lnTo>
                    <a:lnTo>
                      <a:pt x="36" y="80"/>
                    </a:lnTo>
                    <a:lnTo>
                      <a:pt x="36" y="80"/>
                    </a:lnTo>
                    <a:lnTo>
                      <a:pt x="36" y="82"/>
                    </a:lnTo>
                    <a:lnTo>
                      <a:pt x="35" y="86"/>
                    </a:lnTo>
                    <a:lnTo>
                      <a:pt x="36" y="88"/>
                    </a:lnTo>
                    <a:lnTo>
                      <a:pt x="36" y="89"/>
                    </a:lnTo>
                    <a:lnTo>
                      <a:pt x="36" y="90"/>
                    </a:lnTo>
                    <a:lnTo>
                      <a:pt x="35" y="91"/>
                    </a:lnTo>
                    <a:lnTo>
                      <a:pt x="35" y="91"/>
                    </a:lnTo>
                    <a:lnTo>
                      <a:pt x="35" y="92"/>
                    </a:lnTo>
                    <a:lnTo>
                      <a:pt x="35" y="94"/>
                    </a:lnTo>
                    <a:lnTo>
                      <a:pt x="33" y="97"/>
                    </a:lnTo>
                    <a:lnTo>
                      <a:pt x="31" y="98"/>
                    </a:lnTo>
                    <a:lnTo>
                      <a:pt x="30" y="99"/>
                    </a:lnTo>
                    <a:lnTo>
                      <a:pt x="29" y="99"/>
                    </a:lnTo>
                    <a:lnTo>
                      <a:pt x="28" y="99"/>
                    </a:lnTo>
                    <a:lnTo>
                      <a:pt x="26" y="100"/>
                    </a:lnTo>
                    <a:lnTo>
                      <a:pt x="26" y="100"/>
                    </a:lnTo>
                    <a:moveTo>
                      <a:pt x="50" y="10"/>
                    </a:moveTo>
                    <a:lnTo>
                      <a:pt x="51" y="10"/>
                    </a:lnTo>
                    <a:lnTo>
                      <a:pt x="51" y="9"/>
                    </a:lnTo>
                    <a:lnTo>
                      <a:pt x="58" y="6"/>
                    </a:lnTo>
                    <a:lnTo>
                      <a:pt x="62" y="6"/>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2" name="Freeform 1363">
                <a:extLst>
                  <a:ext uri="{FF2B5EF4-FFF2-40B4-BE49-F238E27FC236}">
                    <a16:creationId xmlns:a16="http://schemas.microsoft.com/office/drawing/2014/main" id="{C1E45409-9C3C-2D3A-C366-0BF444D66999}"/>
                  </a:ext>
                </a:extLst>
              </p:cNvPr>
              <p:cNvSpPr>
                <a:spLocks noEditPoints="1"/>
              </p:cNvSpPr>
              <p:nvPr/>
            </p:nvSpPr>
            <p:spPr bwMode="auto">
              <a:xfrm>
                <a:off x="21" y="692"/>
                <a:ext cx="82" cy="67"/>
              </a:xfrm>
              <a:custGeom>
                <a:avLst/>
                <a:gdLst>
                  <a:gd name="T0" fmla="*/ 1 w 82"/>
                  <a:gd name="T1" fmla="*/ 67 h 67"/>
                  <a:gd name="T2" fmla="*/ 0 w 82"/>
                  <a:gd name="T3" fmla="*/ 67 h 67"/>
                  <a:gd name="T4" fmla="*/ 1 w 82"/>
                  <a:gd name="T5" fmla="*/ 67 h 67"/>
                  <a:gd name="T6" fmla="*/ 75 w 82"/>
                  <a:gd name="T7" fmla="*/ 0 h 67"/>
                  <a:gd name="T8" fmla="*/ 74 w 82"/>
                  <a:gd name="T9" fmla="*/ 0 h 67"/>
                  <a:gd name="T10" fmla="*/ 75 w 82"/>
                  <a:gd name="T11" fmla="*/ 0 h 67"/>
                  <a:gd name="T12" fmla="*/ 77 w 82"/>
                  <a:gd name="T13" fmla="*/ 1 h 67"/>
                  <a:gd name="T14" fmla="*/ 80 w 82"/>
                  <a:gd name="T15" fmla="*/ 3 h 67"/>
                  <a:gd name="T16" fmla="*/ 80 w 82"/>
                  <a:gd name="T17" fmla="*/ 8 h 67"/>
                  <a:gd name="T18" fmla="*/ 80 w 82"/>
                  <a:gd name="T19" fmla="*/ 8 h 67"/>
                  <a:gd name="T20" fmla="*/ 82 w 82"/>
                  <a:gd name="T21" fmla="*/ 10 h 67"/>
                  <a:gd name="T22" fmla="*/ 80 w 82"/>
                  <a:gd name="T23" fmla="*/ 17 h 67"/>
                  <a:gd name="T24" fmla="*/ 80 w 82"/>
                  <a:gd name="T25" fmla="*/ 17 h 67"/>
                  <a:gd name="T26" fmla="*/ 79 w 82"/>
                  <a:gd name="T27" fmla="*/ 24 h 67"/>
                  <a:gd name="T28" fmla="*/ 79 w 82"/>
                  <a:gd name="T29" fmla="*/ 25 h 67"/>
                  <a:gd name="T30" fmla="*/ 76 w 82"/>
                  <a:gd name="T31" fmla="*/ 28 h 67"/>
                  <a:gd name="T32" fmla="*/ 75 w 82"/>
                  <a:gd name="T33" fmla="*/ 32 h 67"/>
                  <a:gd name="T34" fmla="*/ 71 w 82"/>
                  <a:gd name="T35" fmla="*/ 3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67">
                    <a:moveTo>
                      <a:pt x="1" y="67"/>
                    </a:moveTo>
                    <a:lnTo>
                      <a:pt x="0" y="67"/>
                    </a:lnTo>
                    <a:lnTo>
                      <a:pt x="1" y="67"/>
                    </a:lnTo>
                    <a:moveTo>
                      <a:pt x="75" y="0"/>
                    </a:moveTo>
                    <a:lnTo>
                      <a:pt x="74" y="0"/>
                    </a:lnTo>
                    <a:lnTo>
                      <a:pt x="75" y="0"/>
                    </a:lnTo>
                    <a:lnTo>
                      <a:pt x="77" y="1"/>
                    </a:lnTo>
                    <a:lnTo>
                      <a:pt x="80" y="3"/>
                    </a:lnTo>
                    <a:lnTo>
                      <a:pt x="80" y="8"/>
                    </a:lnTo>
                    <a:lnTo>
                      <a:pt x="80" y="8"/>
                    </a:lnTo>
                    <a:lnTo>
                      <a:pt x="82" y="10"/>
                    </a:lnTo>
                    <a:lnTo>
                      <a:pt x="80" y="17"/>
                    </a:lnTo>
                    <a:lnTo>
                      <a:pt x="80" y="17"/>
                    </a:lnTo>
                    <a:lnTo>
                      <a:pt x="79" y="24"/>
                    </a:lnTo>
                    <a:lnTo>
                      <a:pt x="79" y="25"/>
                    </a:lnTo>
                    <a:lnTo>
                      <a:pt x="76" y="28"/>
                    </a:lnTo>
                    <a:lnTo>
                      <a:pt x="75" y="32"/>
                    </a:lnTo>
                    <a:lnTo>
                      <a:pt x="71" y="37"/>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3" name="Freeform 1364">
                <a:extLst>
                  <a:ext uri="{FF2B5EF4-FFF2-40B4-BE49-F238E27FC236}">
                    <a16:creationId xmlns:a16="http://schemas.microsoft.com/office/drawing/2014/main" id="{633EA25B-E56D-6D00-BA9B-E66D4AF0A06F}"/>
                  </a:ext>
                </a:extLst>
              </p:cNvPr>
              <p:cNvSpPr>
                <a:spLocks noEditPoints="1"/>
              </p:cNvSpPr>
              <p:nvPr/>
            </p:nvSpPr>
            <p:spPr bwMode="auto">
              <a:xfrm>
                <a:off x="44" y="596"/>
                <a:ext cx="80" cy="96"/>
              </a:xfrm>
              <a:custGeom>
                <a:avLst/>
                <a:gdLst>
                  <a:gd name="T0" fmla="*/ 79 w 80"/>
                  <a:gd name="T1" fmla="*/ 72 h 96"/>
                  <a:gd name="T2" fmla="*/ 78 w 80"/>
                  <a:gd name="T3" fmla="*/ 73 h 96"/>
                  <a:gd name="T4" fmla="*/ 80 w 80"/>
                  <a:gd name="T5" fmla="*/ 75 h 96"/>
                  <a:gd name="T6" fmla="*/ 79 w 80"/>
                  <a:gd name="T7" fmla="*/ 77 h 96"/>
                  <a:gd name="T8" fmla="*/ 78 w 80"/>
                  <a:gd name="T9" fmla="*/ 77 h 96"/>
                  <a:gd name="T10" fmla="*/ 78 w 80"/>
                  <a:gd name="T11" fmla="*/ 79 h 96"/>
                  <a:gd name="T12" fmla="*/ 76 w 80"/>
                  <a:gd name="T13" fmla="*/ 78 h 96"/>
                  <a:gd name="T14" fmla="*/ 76 w 80"/>
                  <a:gd name="T15" fmla="*/ 78 h 96"/>
                  <a:gd name="T16" fmla="*/ 72 w 80"/>
                  <a:gd name="T17" fmla="*/ 83 h 96"/>
                  <a:gd name="T18" fmla="*/ 68 w 80"/>
                  <a:gd name="T19" fmla="*/ 83 h 96"/>
                  <a:gd name="T20" fmla="*/ 67 w 80"/>
                  <a:gd name="T21" fmla="*/ 81 h 96"/>
                  <a:gd name="T22" fmla="*/ 64 w 80"/>
                  <a:gd name="T23" fmla="*/ 82 h 96"/>
                  <a:gd name="T24" fmla="*/ 63 w 80"/>
                  <a:gd name="T25" fmla="*/ 84 h 96"/>
                  <a:gd name="T26" fmla="*/ 62 w 80"/>
                  <a:gd name="T27" fmla="*/ 86 h 96"/>
                  <a:gd name="T28" fmla="*/ 60 w 80"/>
                  <a:gd name="T29" fmla="*/ 89 h 96"/>
                  <a:gd name="T30" fmla="*/ 61 w 80"/>
                  <a:gd name="T31" fmla="*/ 91 h 96"/>
                  <a:gd name="T32" fmla="*/ 60 w 80"/>
                  <a:gd name="T33" fmla="*/ 92 h 96"/>
                  <a:gd name="T34" fmla="*/ 57 w 80"/>
                  <a:gd name="T35" fmla="*/ 91 h 96"/>
                  <a:gd name="T36" fmla="*/ 56 w 80"/>
                  <a:gd name="T37" fmla="*/ 92 h 96"/>
                  <a:gd name="T38" fmla="*/ 55 w 80"/>
                  <a:gd name="T39" fmla="*/ 93 h 96"/>
                  <a:gd name="T40" fmla="*/ 52 w 80"/>
                  <a:gd name="T41" fmla="*/ 96 h 96"/>
                  <a:gd name="T42" fmla="*/ 41 w 80"/>
                  <a:gd name="T43" fmla="*/ 9 h 96"/>
                  <a:gd name="T44" fmla="*/ 43 w 80"/>
                  <a:gd name="T45" fmla="*/ 10 h 96"/>
                  <a:gd name="T46" fmla="*/ 46 w 80"/>
                  <a:gd name="T47" fmla="*/ 9 h 96"/>
                  <a:gd name="T48" fmla="*/ 49 w 80"/>
                  <a:gd name="T49" fmla="*/ 9 h 96"/>
                  <a:gd name="T50" fmla="*/ 50 w 80"/>
                  <a:gd name="T51" fmla="*/ 8 h 96"/>
                  <a:gd name="T52" fmla="*/ 53 w 80"/>
                  <a:gd name="T53" fmla="*/ 8 h 96"/>
                  <a:gd name="T54" fmla="*/ 55 w 80"/>
                  <a:gd name="T55" fmla="*/ 7 h 96"/>
                  <a:gd name="T56" fmla="*/ 55 w 80"/>
                  <a:gd name="T57" fmla="*/ 8 h 96"/>
                  <a:gd name="T58" fmla="*/ 58 w 80"/>
                  <a:gd name="T59" fmla="*/ 9 h 96"/>
                  <a:gd name="T60" fmla="*/ 2 w 80"/>
                  <a:gd name="T61" fmla="*/ 0 h 96"/>
                  <a:gd name="T62" fmla="*/ 2 w 80"/>
                  <a:gd name="T63" fmla="*/ 1 h 96"/>
                  <a:gd name="T64" fmla="*/ 3 w 80"/>
                  <a:gd name="T65" fmla="*/ 0 h 96"/>
                  <a:gd name="T66" fmla="*/ 3 w 80"/>
                  <a:gd name="T67" fmla="*/ 2 h 96"/>
                  <a:gd name="T68" fmla="*/ 2 w 80"/>
                  <a:gd name="T69" fmla="*/ 2 h 96"/>
                  <a:gd name="T70" fmla="*/ 0 w 80"/>
                  <a:gd name="T71" fmla="*/ 4 h 96"/>
                  <a:gd name="T72" fmla="*/ 1 w 80"/>
                  <a:gd name="T73" fmla="*/ 3 h 96"/>
                  <a:gd name="T74" fmla="*/ 2 w 80"/>
                  <a:gd name="T75" fmla="*/ 4 h 96"/>
                  <a:gd name="T76" fmla="*/ 3 w 80"/>
                  <a:gd name="T77" fmla="*/ 5 h 96"/>
                  <a:gd name="T78" fmla="*/ 8 w 80"/>
                  <a:gd name="T79" fmla="*/ 5 h 96"/>
                  <a:gd name="T80" fmla="*/ 9 w 80"/>
                  <a:gd name="T81" fmla="*/ 4 h 96"/>
                  <a:gd name="T82" fmla="*/ 11 w 80"/>
                  <a:gd name="T83" fmla="*/ 6 h 96"/>
                  <a:gd name="T84" fmla="*/ 16 w 80"/>
                  <a:gd name="T85" fmla="*/ 5 h 96"/>
                  <a:gd name="T86" fmla="*/ 17 w 80"/>
                  <a:gd name="T87" fmla="*/ 5 h 96"/>
                  <a:gd name="T88" fmla="*/ 18 w 80"/>
                  <a:gd name="T89" fmla="*/ 7 h 96"/>
                  <a:gd name="T90" fmla="*/ 18 w 80"/>
                  <a:gd name="T91" fmla="*/ 7 h 96"/>
                  <a:gd name="T92" fmla="*/ 21 w 80"/>
                  <a:gd name="T93" fmla="*/ 7 h 96"/>
                  <a:gd name="T94" fmla="*/ 21 w 80"/>
                  <a:gd name="T95" fmla="*/ 7 h 96"/>
                  <a:gd name="T96" fmla="*/ 21 w 80"/>
                  <a:gd name="T97" fmla="*/ 7 h 96"/>
                  <a:gd name="T98" fmla="*/ 21 w 80"/>
                  <a:gd name="T99" fmla="*/ 6 h 96"/>
                  <a:gd name="T100" fmla="*/ 21 w 80"/>
                  <a:gd name="T101" fmla="*/ 6 h 96"/>
                  <a:gd name="T102" fmla="*/ 21 w 80"/>
                  <a:gd name="T103" fmla="*/ 6 h 96"/>
                  <a:gd name="T104" fmla="*/ 23 w 80"/>
                  <a:gd name="T105" fmla="*/ 4 h 96"/>
                  <a:gd name="T106" fmla="*/ 25 w 80"/>
                  <a:gd name="T107" fmla="*/ 5 h 96"/>
                  <a:gd name="T108" fmla="*/ 25 w 80"/>
                  <a:gd name="T109" fmla="*/ 6 h 96"/>
                  <a:gd name="T110" fmla="*/ 24 w 80"/>
                  <a:gd name="T111" fmla="*/ 6 h 96"/>
                  <a:gd name="T112" fmla="*/ 26 w 80"/>
                  <a:gd name="T113" fmla="*/ 8 h 96"/>
                  <a:gd name="T114" fmla="*/ 27 w 80"/>
                  <a:gd name="T115" fmla="*/ 8 h 96"/>
                  <a:gd name="T116" fmla="*/ 29 w 80"/>
                  <a:gd name="T117" fmla="*/ 7 h 96"/>
                  <a:gd name="T118" fmla="*/ 29 w 80"/>
                  <a:gd name="T119" fmla="*/ 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 h="96">
                    <a:moveTo>
                      <a:pt x="79" y="72"/>
                    </a:moveTo>
                    <a:lnTo>
                      <a:pt x="78" y="73"/>
                    </a:lnTo>
                    <a:lnTo>
                      <a:pt x="80" y="75"/>
                    </a:lnTo>
                    <a:lnTo>
                      <a:pt x="79" y="77"/>
                    </a:lnTo>
                    <a:lnTo>
                      <a:pt x="78" y="77"/>
                    </a:lnTo>
                    <a:lnTo>
                      <a:pt x="78" y="79"/>
                    </a:lnTo>
                    <a:lnTo>
                      <a:pt x="76" y="78"/>
                    </a:lnTo>
                    <a:lnTo>
                      <a:pt x="76" y="78"/>
                    </a:lnTo>
                    <a:lnTo>
                      <a:pt x="72" y="83"/>
                    </a:lnTo>
                    <a:lnTo>
                      <a:pt x="68" y="83"/>
                    </a:lnTo>
                    <a:lnTo>
                      <a:pt x="67" y="81"/>
                    </a:lnTo>
                    <a:lnTo>
                      <a:pt x="64" y="82"/>
                    </a:lnTo>
                    <a:lnTo>
                      <a:pt x="63" y="84"/>
                    </a:lnTo>
                    <a:lnTo>
                      <a:pt x="62" y="86"/>
                    </a:lnTo>
                    <a:lnTo>
                      <a:pt x="60" y="89"/>
                    </a:lnTo>
                    <a:lnTo>
                      <a:pt x="61" y="91"/>
                    </a:lnTo>
                    <a:lnTo>
                      <a:pt x="60" y="92"/>
                    </a:lnTo>
                    <a:lnTo>
                      <a:pt x="57" y="91"/>
                    </a:lnTo>
                    <a:lnTo>
                      <a:pt x="56" y="92"/>
                    </a:lnTo>
                    <a:lnTo>
                      <a:pt x="55" y="93"/>
                    </a:lnTo>
                    <a:lnTo>
                      <a:pt x="52" y="96"/>
                    </a:lnTo>
                    <a:moveTo>
                      <a:pt x="41" y="9"/>
                    </a:moveTo>
                    <a:lnTo>
                      <a:pt x="43" y="10"/>
                    </a:lnTo>
                    <a:lnTo>
                      <a:pt x="46" y="9"/>
                    </a:lnTo>
                    <a:lnTo>
                      <a:pt x="49" y="9"/>
                    </a:lnTo>
                    <a:lnTo>
                      <a:pt x="50" y="8"/>
                    </a:lnTo>
                    <a:lnTo>
                      <a:pt x="53" y="8"/>
                    </a:lnTo>
                    <a:lnTo>
                      <a:pt x="55" y="7"/>
                    </a:lnTo>
                    <a:lnTo>
                      <a:pt x="55" y="8"/>
                    </a:lnTo>
                    <a:lnTo>
                      <a:pt x="58" y="9"/>
                    </a:lnTo>
                    <a:moveTo>
                      <a:pt x="2" y="0"/>
                    </a:moveTo>
                    <a:lnTo>
                      <a:pt x="2" y="1"/>
                    </a:lnTo>
                    <a:lnTo>
                      <a:pt x="3" y="0"/>
                    </a:lnTo>
                    <a:lnTo>
                      <a:pt x="3" y="2"/>
                    </a:lnTo>
                    <a:lnTo>
                      <a:pt x="2" y="2"/>
                    </a:lnTo>
                    <a:lnTo>
                      <a:pt x="0" y="4"/>
                    </a:lnTo>
                    <a:lnTo>
                      <a:pt x="1" y="3"/>
                    </a:lnTo>
                    <a:lnTo>
                      <a:pt x="2" y="4"/>
                    </a:lnTo>
                    <a:lnTo>
                      <a:pt x="3" y="5"/>
                    </a:lnTo>
                    <a:lnTo>
                      <a:pt x="8" y="5"/>
                    </a:lnTo>
                    <a:lnTo>
                      <a:pt x="9" y="4"/>
                    </a:lnTo>
                    <a:lnTo>
                      <a:pt x="11" y="6"/>
                    </a:lnTo>
                    <a:lnTo>
                      <a:pt x="16" y="5"/>
                    </a:lnTo>
                    <a:lnTo>
                      <a:pt x="17" y="5"/>
                    </a:lnTo>
                    <a:lnTo>
                      <a:pt x="18" y="7"/>
                    </a:lnTo>
                    <a:lnTo>
                      <a:pt x="18" y="7"/>
                    </a:lnTo>
                    <a:lnTo>
                      <a:pt x="21" y="7"/>
                    </a:lnTo>
                    <a:lnTo>
                      <a:pt x="21" y="7"/>
                    </a:lnTo>
                    <a:lnTo>
                      <a:pt x="21" y="7"/>
                    </a:lnTo>
                    <a:lnTo>
                      <a:pt x="21" y="6"/>
                    </a:lnTo>
                    <a:lnTo>
                      <a:pt x="21" y="6"/>
                    </a:lnTo>
                    <a:lnTo>
                      <a:pt x="21" y="6"/>
                    </a:lnTo>
                    <a:lnTo>
                      <a:pt x="23" y="4"/>
                    </a:lnTo>
                    <a:lnTo>
                      <a:pt x="25" y="5"/>
                    </a:lnTo>
                    <a:lnTo>
                      <a:pt x="25" y="6"/>
                    </a:lnTo>
                    <a:lnTo>
                      <a:pt x="24" y="6"/>
                    </a:lnTo>
                    <a:lnTo>
                      <a:pt x="26" y="8"/>
                    </a:lnTo>
                    <a:lnTo>
                      <a:pt x="27" y="8"/>
                    </a:lnTo>
                    <a:lnTo>
                      <a:pt x="29" y="7"/>
                    </a:lnTo>
                    <a:lnTo>
                      <a:pt x="29" y="7"/>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4" name="Freeform 1365">
                <a:extLst>
                  <a:ext uri="{FF2B5EF4-FFF2-40B4-BE49-F238E27FC236}">
                    <a16:creationId xmlns:a16="http://schemas.microsoft.com/office/drawing/2014/main" id="{9BE8B579-BF55-58BF-E1D3-692ED0DB3066}"/>
                  </a:ext>
                </a:extLst>
              </p:cNvPr>
              <p:cNvSpPr>
                <a:spLocks noEditPoints="1"/>
              </p:cNvSpPr>
              <p:nvPr/>
            </p:nvSpPr>
            <p:spPr bwMode="auto">
              <a:xfrm>
                <a:off x="154" y="518"/>
                <a:ext cx="3" cy="14"/>
              </a:xfrm>
              <a:custGeom>
                <a:avLst/>
                <a:gdLst>
                  <a:gd name="T0" fmla="*/ 1 w 3"/>
                  <a:gd name="T1" fmla="*/ 14 h 14"/>
                  <a:gd name="T2" fmla="*/ 1 w 3"/>
                  <a:gd name="T3" fmla="*/ 14 h 14"/>
                  <a:gd name="T4" fmla="*/ 0 w 3"/>
                  <a:gd name="T5" fmla="*/ 0 h 14"/>
                  <a:gd name="T6" fmla="*/ 1 w 3"/>
                  <a:gd name="T7" fmla="*/ 3 h 14"/>
                  <a:gd name="T8" fmla="*/ 1 w 3"/>
                  <a:gd name="T9" fmla="*/ 4 h 14"/>
                  <a:gd name="T10" fmla="*/ 1 w 3"/>
                  <a:gd name="T11" fmla="*/ 4 h 14"/>
                  <a:gd name="T12" fmla="*/ 3 w 3"/>
                  <a:gd name="T13" fmla="*/ 4 h 14"/>
                  <a:gd name="T14" fmla="*/ 3 w 3"/>
                  <a:gd name="T15" fmla="*/ 5 h 14"/>
                  <a:gd name="T16" fmla="*/ 3 w 3"/>
                  <a:gd name="T17" fmla="*/ 6 h 14"/>
                  <a:gd name="T18" fmla="*/ 2 w 3"/>
                  <a:gd name="T19" fmla="*/ 9 h 14"/>
                  <a:gd name="T20" fmla="*/ 2 w 3"/>
                  <a:gd name="T21" fmla="*/ 9 h 14"/>
                  <a:gd name="T22" fmla="*/ 1 w 3"/>
                  <a:gd name="T23" fmla="*/ 11 h 14"/>
                  <a:gd name="T24" fmla="*/ 2 w 3"/>
                  <a:gd name="T25" fmla="*/ 14 h 14"/>
                  <a:gd name="T26" fmla="*/ 1 w 3"/>
                  <a:gd name="T2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14">
                    <a:moveTo>
                      <a:pt x="1" y="14"/>
                    </a:moveTo>
                    <a:lnTo>
                      <a:pt x="1" y="14"/>
                    </a:lnTo>
                    <a:moveTo>
                      <a:pt x="0" y="0"/>
                    </a:moveTo>
                    <a:lnTo>
                      <a:pt x="1" y="3"/>
                    </a:lnTo>
                    <a:lnTo>
                      <a:pt x="1" y="4"/>
                    </a:lnTo>
                    <a:lnTo>
                      <a:pt x="1" y="4"/>
                    </a:lnTo>
                    <a:lnTo>
                      <a:pt x="3" y="4"/>
                    </a:lnTo>
                    <a:lnTo>
                      <a:pt x="3" y="5"/>
                    </a:lnTo>
                    <a:lnTo>
                      <a:pt x="3" y="6"/>
                    </a:lnTo>
                    <a:lnTo>
                      <a:pt x="2" y="9"/>
                    </a:lnTo>
                    <a:lnTo>
                      <a:pt x="2" y="9"/>
                    </a:lnTo>
                    <a:lnTo>
                      <a:pt x="1" y="11"/>
                    </a:lnTo>
                    <a:lnTo>
                      <a:pt x="2" y="14"/>
                    </a:lnTo>
                    <a:lnTo>
                      <a:pt x="1" y="14"/>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5" name="Freeform 1366">
                <a:extLst>
                  <a:ext uri="{FF2B5EF4-FFF2-40B4-BE49-F238E27FC236}">
                    <a16:creationId xmlns:a16="http://schemas.microsoft.com/office/drawing/2014/main" id="{902F7685-B83D-71EF-73C8-4747F8C3D623}"/>
                  </a:ext>
                </a:extLst>
              </p:cNvPr>
              <p:cNvSpPr>
                <a:spLocks/>
              </p:cNvSpPr>
              <p:nvPr/>
            </p:nvSpPr>
            <p:spPr bwMode="auto">
              <a:xfrm>
                <a:off x="154" y="518"/>
                <a:ext cx="3" cy="14"/>
              </a:xfrm>
              <a:custGeom>
                <a:avLst/>
                <a:gdLst>
                  <a:gd name="T0" fmla="*/ 1 w 3"/>
                  <a:gd name="T1" fmla="*/ 14 h 14"/>
                  <a:gd name="T2" fmla="*/ 2 w 3"/>
                  <a:gd name="T3" fmla="*/ 14 h 14"/>
                  <a:gd name="T4" fmla="*/ 1 w 3"/>
                  <a:gd name="T5" fmla="*/ 11 h 14"/>
                  <a:gd name="T6" fmla="*/ 2 w 3"/>
                  <a:gd name="T7" fmla="*/ 9 h 14"/>
                  <a:gd name="T8" fmla="*/ 2 w 3"/>
                  <a:gd name="T9" fmla="*/ 9 h 14"/>
                  <a:gd name="T10" fmla="*/ 3 w 3"/>
                  <a:gd name="T11" fmla="*/ 6 h 14"/>
                  <a:gd name="T12" fmla="*/ 3 w 3"/>
                  <a:gd name="T13" fmla="*/ 5 h 14"/>
                  <a:gd name="T14" fmla="*/ 3 w 3"/>
                  <a:gd name="T15" fmla="*/ 4 h 14"/>
                  <a:gd name="T16" fmla="*/ 1 w 3"/>
                  <a:gd name="T17" fmla="*/ 4 h 14"/>
                  <a:gd name="T18" fmla="*/ 1 w 3"/>
                  <a:gd name="T19" fmla="*/ 4 h 14"/>
                  <a:gd name="T20" fmla="*/ 1 w 3"/>
                  <a:gd name="T21" fmla="*/ 3 h 14"/>
                  <a:gd name="T22" fmla="*/ 0 w 3"/>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4">
                    <a:moveTo>
                      <a:pt x="1" y="14"/>
                    </a:moveTo>
                    <a:lnTo>
                      <a:pt x="2" y="14"/>
                    </a:lnTo>
                    <a:lnTo>
                      <a:pt x="1" y="11"/>
                    </a:lnTo>
                    <a:lnTo>
                      <a:pt x="2" y="9"/>
                    </a:lnTo>
                    <a:lnTo>
                      <a:pt x="2" y="9"/>
                    </a:lnTo>
                    <a:lnTo>
                      <a:pt x="3" y="6"/>
                    </a:lnTo>
                    <a:lnTo>
                      <a:pt x="3" y="5"/>
                    </a:lnTo>
                    <a:lnTo>
                      <a:pt x="3" y="4"/>
                    </a:lnTo>
                    <a:lnTo>
                      <a:pt x="1" y="4"/>
                    </a:lnTo>
                    <a:lnTo>
                      <a:pt x="1" y="4"/>
                    </a:lnTo>
                    <a:lnTo>
                      <a:pt x="1" y="3"/>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6" name="Freeform 1367">
                <a:extLst>
                  <a:ext uri="{FF2B5EF4-FFF2-40B4-BE49-F238E27FC236}">
                    <a16:creationId xmlns:a16="http://schemas.microsoft.com/office/drawing/2014/main" id="{A8B0281A-37D9-B2DA-442E-0E2C58855A27}"/>
                  </a:ext>
                </a:extLst>
              </p:cNvPr>
              <p:cNvSpPr>
                <a:spLocks/>
              </p:cNvSpPr>
              <p:nvPr/>
            </p:nvSpPr>
            <p:spPr bwMode="auto">
              <a:xfrm>
                <a:off x="251" y="413"/>
                <a:ext cx="1" cy="2"/>
              </a:xfrm>
              <a:custGeom>
                <a:avLst/>
                <a:gdLst>
                  <a:gd name="T0" fmla="*/ 0 w 1"/>
                  <a:gd name="T1" fmla="*/ 0 h 2"/>
                  <a:gd name="T2" fmla="*/ 1 w 1"/>
                  <a:gd name="T3" fmla="*/ 0 h 2"/>
                  <a:gd name="T4" fmla="*/ 1 w 1"/>
                  <a:gd name="T5" fmla="*/ 0 h 2"/>
                  <a:gd name="T6" fmla="*/ 1 w 1"/>
                  <a:gd name="T7" fmla="*/ 2 h 2"/>
                </a:gdLst>
                <a:ahLst/>
                <a:cxnLst>
                  <a:cxn ang="0">
                    <a:pos x="T0" y="T1"/>
                  </a:cxn>
                  <a:cxn ang="0">
                    <a:pos x="T2" y="T3"/>
                  </a:cxn>
                  <a:cxn ang="0">
                    <a:pos x="T4" y="T5"/>
                  </a:cxn>
                  <a:cxn ang="0">
                    <a:pos x="T6" y="T7"/>
                  </a:cxn>
                </a:cxnLst>
                <a:rect l="0" t="0" r="r" b="b"/>
                <a:pathLst>
                  <a:path w="1" h="2">
                    <a:moveTo>
                      <a:pt x="0" y="0"/>
                    </a:moveTo>
                    <a:lnTo>
                      <a:pt x="1" y="0"/>
                    </a:lnTo>
                    <a:lnTo>
                      <a:pt x="1" y="0"/>
                    </a:lnTo>
                    <a:lnTo>
                      <a:pt x="1" y="2"/>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7" name="Freeform 1368">
                <a:extLst>
                  <a:ext uri="{FF2B5EF4-FFF2-40B4-BE49-F238E27FC236}">
                    <a16:creationId xmlns:a16="http://schemas.microsoft.com/office/drawing/2014/main" id="{7AE49A06-33A9-C417-EB32-2B68A223F0BA}"/>
                  </a:ext>
                </a:extLst>
              </p:cNvPr>
              <p:cNvSpPr>
                <a:spLocks/>
              </p:cNvSpPr>
              <p:nvPr/>
            </p:nvSpPr>
            <p:spPr bwMode="auto">
              <a:xfrm>
                <a:off x="249" y="413"/>
                <a:ext cx="8" cy="10"/>
              </a:xfrm>
              <a:custGeom>
                <a:avLst/>
                <a:gdLst>
                  <a:gd name="T0" fmla="*/ 8 w 8"/>
                  <a:gd name="T1" fmla="*/ 10 h 10"/>
                  <a:gd name="T2" fmla="*/ 8 w 8"/>
                  <a:gd name="T3" fmla="*/ 9 h 10"/>
                  <a:gd name="T4" fmla="*/ 7 w 8"/>
                  <a:gd name="T5" fmla="*/ 9 h 10"/>
                  <a:gd name="T6" fmla="*/ 7 w 8"/>
                  <a:gd name="T7" fmla="*/ 10 h 10"/>
                  <a:gd name="T8" fmla="*/ 6 w 8"/>
                  <a:gd name="T9" fmla="*/ 10 h 10"/>
                  <a:gd name="T10" fmla="*/ 5 w 8"/>
                  <a:gd name="T11" fmla="*/ 9 h 10"/>
                  <a:gd name="T12" fmla="*/ 5 w 8"/>
                  <a:gd name="T13" fmla="*/ 6 h 10"/>
                  <a:gd name="T14" fmla="*/ 5 w 8"/>
                  <a:gd name="T15" fmla="*/ 6 h 10"/>
                  <a:gd name="T16" fmla="*/ 5 w 8"/>
                  <a:gd name="T17" fmla="*/ 6 h 10"/>
                  <a:gd name="T18" fmla="*/ 4 w 8"/>
                  <a:gd name="T19" fmla="*/ 5 h 10"/>
                  <a:gd name="T20" fmla="*/ 3 w 8"/>
                  <a:gd name="T21" fmla="*/ 5 h 10"/>
                  <a:gd name="T22" fmla="*/ 2 w 8"/>
                  <a:gd name="T23" fmla="*/ 5 h 10"/>
                  <a:gd name="T24" fmla="*/ 0 w 8"/>
                  <a:gd name="T25" fmla="*/ 5 h 10"/>
                  <a:gd name="T26" fmla="*/ 3 w 8"/>
                  <a:gd name="T27" fmla="*/ 2 h 10"/>
                  <a:gd name="T28" fmla="*/ 3 w 8"/>
                  <a:gd name="T29" fmla="*/ 0 h 10"/>
                  <a:gd name="T30" fmla="*/ 3 w 8"/>
                  <a:gd name="T31" fmla="*/ 0 h 10"/>
                  <a:gd name="T32" fmla="*/ 2 w 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8" y="10"/>
                    </a:moveTo>
                    <a:lnTo>
                      <a:pt x="8" y="9"/>
                    </a:lnTo>
                    <a:lnTo>
                      <a:pt x="7" y="9"/>
                    </a:lnTo>
                    <a:lnTo>
                      <a:pt x="7" y="10"/>
                    </a:lnTo>
                    <a:lnTo>
                      <a:pt x="6" y="10"/>
                    </a:lnTo>
                    <a:lnTo>
                      <a:pt x="5" y="9"/>
                    </a:lnTo>
                    <a:lnTo>
                      <a:pt x="5" y="6"/>
                    </a:lnTo>
                    <a:lnTo>
                      <a:pt x="5" y="6"/>
                    </a:lnTo>
                    <a:lnTo>
                      <a:pt x="5" y="6"/>
                    </a:lnTo>
                    <a:lnTo>
                      <a:pt x="4" y="5"/>
                    </a:lnTo>
                    <a:lnTo>
                      <a:pt x="3" y="5"/>
                    </a:lnTo>
                    <a:lnTo>
                      <a:pt x="2" y="5"/>
                    </a:lnTo>
                    <a:lnTo>
                      <a:pt x="0" y="5"/>
                    </a:lnTo>
                    <a:lnTo>
                      <a:pt x="3" y="2"/>
                    </a:lnTo>
                    <a:lnTo>
                      <a:pt x="3" y="0"/>
                    </a:lnTo>
                    <a:lnTo>
                      <a:pt x="3" y="0"/>
                    </a:lnTo>
                    <a:lnTo>
                      <a:pt x="2"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8" name="Freeform 1369">
                <a:extLst>
                  <a:ext uri="{FF2B5EF4-FFF2-40B4-BE49-F238E27FC236}">
                    <a16:creationId xmlns:a16="http://schemas.microsoft.com/office/drawing/2014/main" id="{A0BA258C-6CCB-5DA8-46F5-B0EE2128F55B}"/>
                  </a:ext>
                </a:extLst>
              </p:cNvPr>
              <p:cNvSpPr>
                <a:spLocks/>
              </p:cNvSpPr>
              <p:nvPr/>
            </p:nvSpPr>
            <p:spPr bwMode="auto">
              <a:xfrm>
                <a:off x="258" y="416"/>
                <a:ext cx="58" cy="12"/>
              </a:xfrm>
              <a:custGeom>
                <a:avLst/>
                <a:gdLst>
                  <a:gd name="T0" fmla="*/ 58 w 58"/>
                  <a:gd name="T1" fmla="*/ 1 h 12"/>
                  <a:gd name="T2" fmla="*/ 54 w 58"/>
                  <a:gd name="T3" fmla="*/ 0 h 12"/>
                  <a:gd name="T4" fmla="*/ 51 w 58"/>
                  <a:gd name="T5" fmla="*/ 1 h 12"/>
                  <a:gd name="T6" fmla="*/ 50 w 58"/>
                  <a:gd name="T7" fmla="*/ 0 h 12"/>
                  <a:gd name="T8" fmla="*/ 40 w 58"/>
                  <a:gd name="T9" fmla="*/ 2 h 12"/>
                  <a:gd name="T10" fmla="*/ 39 w 58"/>
                  <a:gd name="T11" fmla="*/ 2 h 12"/>
                  <a:gd name="T12" fmla="*/ 37 w 58"/>
                  <a:gd name="T13" fmla="*/ 1 h 12"/>
                  <a:gd name="T14" fmla="*/ 33 w 58"/>
                  <a:gd name="T15" fmla="*/ 2 h 12"/>
                  <a:gd name="T16" fmla="*/ 33 w 58"/>
                  <a:gd name="T17" fmla="*/ 2 h 12"/>
                  <a:gd name="T18" fmla="*/ 32 w 58"/>
                  <a:gd name="T19" fmla="*/ 2 h 12"/>
                  <a:gd name="T20" fmla="*/ 31 w 58"/>
                  <a:gd name="T21" fmla="*/ 2 h 12"/>
                  <a:gd name="T22" fmla="*/ 28 w 58"/>
                  <a:gd name="T23" fmla="*/ 1 h 12"/>
                  <a:gd name="T24" fmla="*/ 25 w 58"/>
                  <a:gd name="T25" fmla="*/ 1 h 12"/>
                  <a:gd name="T26" fmla="*/ 24 w 58"/>
                  <a:gd name="T27" fmla="*/ 3 h 12"/>
                  <a:gd name="T28" fmla="*/ 22 w 58"/>
                  <a:gd name="T29" fmla="*/ 4 h 12"/>
                  <a:gd name="T30" fmla="*/ 21 w 58"/>
                  <a:gd name="T31" fmla="*/ 6 h 12"/>
                  <a:gd name="T32" fmla="*/ 20 w 58"/>
                  <a:gd name="T33" fmla="*/ 6 h 12"/>
                  <a:gd name="T34" fmla="*/ 21 w 58"/>
                  <a:gd name="T35" fmla="*/ 8 h 12"/>
                  <a:gd name="T36" fmla="*/ 20 w 58"/>
                  <a:gd name="T37" fmla="*/ 9 h 12"/>
                  <a:gd name="T38" fmla="*/ 19 w 58"/>
                  <a:gd name="T39" fmla="*/ 9 h 12"/>
                  <a:gd name="T40" fmla="*/ 16 w 58"/>
                  <a:gd name="T41" fmla="*/ 10 h 12"/>
                  <a:gd name="T42" fmla="*/ 15 w 58"/>
                  <a:gd name="T43" fmla="*/ 12 h 12"/>
                  <a:gd name="T44" fmla="*/ 14 w 58"/>
                  <a:gd name="T45" fmla="*/ 11 h 12"/>
                  <a:gd name="T46" fmla="*/ 12 w 58"/>
                  <a:gd name="T47" fmla="*/ 12 h 12"/>
                  <a:gd name="T48" fmla="*/ 11 w 58"/>
                  <a:gd name="T49" fmla="*/ 9 h 12"/>
                  <a:gd name="T50" fmla="*/ 8 w 58"/>
                  <a:gd name="T51" fmla="*/ 9 h 12"/>
                  <a:gd name="T52" fmla="*/ 6 w 58"/>
                  <a:gd name="T53" fmla="*/ 8 h 12"/>
                  <a:gd name="T54" fmla="*/ 2 w 58"/>
                  <a:gd name="T55" fmla="*/ 10 h 12"/>
                  <a:gd name="T56" fmla="*/ 2 w 58"/>
                  <a:gd name="T57" fmla="*/ 10 h 12"/>
                  <a:gd name="T58" fmla="*/ 0 w 58"/>
                  <a:gd name="T59" fmla="*/ 9 h 12"/>
                  <a:gd name="T60" fmla="*/ 0 w 58"/>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 h="12">
                    <a:moveTo>
                      <a:pt x="58" y="1"/>
                    </a:moveTo>
                    <a:lnTo>
                      <a:pt x="54" y="0"/>
                    </a:lnTo>
                    <a:lnTo>
                      <a:pt x="51" y="1"/>
                    </a:lnTo>
                    <a:lnTo>
                      <a:pt x="50" y="0"/>
                    </a:lnTo>
                    <a:lnTo>
                      <a:pt x="40" y="2"/>
                    </a:lnTo>
                    <a:lnTo>
                      <a:pt x="39" y="2"/>
                    </a:lnTo>
                    <a:lnTo>
                      <a:pt x="37" y="1"/>
                    </a:lnTo>
                    <a:lnTo>
                      <a:pt x="33" y="2"/>
                    </a:lnTo>
                    <a:lnTo>
                      <a:pt x="33" y="2"/>
                    </a:lnTo>
                    <a:lnTo>
                      <a:pt x="32" y="2"/>
                    </a:lnTo>
                    <a:lnTo>
                      <a:pt x="31" y="2"/>
                    </a:lnTo>
                    <a:lnTo>
                      <a:pt x="28" y="1"/>
                    </a:lnTo>
                    <a:lnTo>
                      <a:pt x="25" y="1"/>
                    </a:lnTo>
                    <a:lnTo>
                      <a:pt x="24" y="3"/>
                    </a:lnTo>
                    <a:lnTo>
                      <a:pt x="22" y="4"/>
                    </a:lnTo>
                    <a:lnTo>
                      <a:pt x="21" y="6"/>
                    </a:lnTo>
                    <a:lnTo>
                      <a:pt x="20" y="6"/>
                    </a:lnTo>
                    <a:lnTo>
                      <a:pt x="21" y="8"/>
                    </a:lnTo>
                    <a:lnTo>
                      <a:pt x="20" y="9"/>
                    </a:lnTo>
                    <a:lnTo>
                      <a:pt x="19" y="9"/>
                    </a:lnTo>
                    <a:lnTo>
                      <a:pt x="16" y="10"/>
                    </a:lnTo>
                    <a:lnTo>
                      <a:pt x="15" y="12"/>
                    </a:lnTo>
                    <a:lnTo>
                      <a:pt x="14" y="11"/>
                    </a:lnTo>
                    <a:lnTo>
                      <a:pt x="12" y="12"/>
                    </a:lnTo>
                    <a:lnTo>
                      <a:pt x="11" y="9"/>
                    </a:lnTo>
                    <a:lnTo>
                      <a:pt x="8" y="9"/>
                    </a:lnTo>
                    <a:lnTo>
                      <a:pt x="6" y="8"/>
                    </a:lnTo>
                    <a:lnTo>
                      <a:pt x="2" y="10"/>
                    </a:lnTo>
                    <a:lnTo>
                      <a:pt x="2" y="10"/>
                    </a:lnTo>
                    <a:lnTo>
                      <a:pt x="0" y="9"/>
                    </a:lnTo>
                    <a:lnTo>
                      <a:pt x="0" y="8"/>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9" name="Freeform 1370">
                <a:extLst>
                  <a:ext uri="{FF2B5EF4-FFF2-40B4-BE49-F238E27FC236}">
                    <a16:creationId xmlns:a16="http://schemas.microsoft.com/office/drawing/2014/main" id="{543CBE43-A8D3-CA7F-DBD5-2F3F3DAF276A}"/>
                  </a:ext>
                </a:extLst>
              </p:cNvPr>
              <p:cNvSpPr>
                <a:spLocks/>
              </p:cNvSpPr>
              <p:nvPr/>
            </p:nvSpPr>
            <p:spPr bwMode="auto">
              <a:xfrm>
                <a:off x="349" y="182"/>
                <a:ext cx="10" cy="20"/>
              </a:xfrm>
              <a:custGeom>
                <a:avLst/>
                <a:gdLst>
                  <a:gd name="T0" fmla="*/ 9 w 10"/>
                  <a:gd name="T1" fmla="*/ 0 h 20"/>
                  <a:gd name="T2" fmla="*/ 7 w 10"/>
                  <a:gd name="T3" fmla="*/ 1 h 20"/>
                  <a:gd name="T4" fmla="*/ 7 w 10"/>
                  <a:gd name="T5" fmla="*/ 2 h 20"/>
                  <a:gd name="T6" fmla="*/ 5 w 10"/>
                  <a:gd name="T7" fmla="*/ 2 h 20"/>
                  <a:gd name="T8" fmla="*/ 4 w 10"/>
                  <a:gd name="T9" fmla="*/ 2 h 20"/>
                  <a:gd name="T10" fmla="*/ 5 w 10"/>
                  <a:gd name="T11" fmla="*/ 5 h 20"/>
                  <a:gd name="T12" fmla="*/ 4 w 10"/>
                  <a:gd name="T13" fmla="*/ 5 h 20"/>
                  <a:gd name="T14" fmla="*/ 4 w 10"/>
                  <a:gd name="T15" fmla="*/ 6 h 20"/>
                  <a:gd name="T16" fmla="*/ 4 w 10"/>
                  <a:gd name="T17" fmla="*/ 6 h 20"/>
                  <a:gd name="T18" fmla="*/ 4 w 10"/>
                  <a:gd name="T19" fmla="*/ 6 h 20"/>
                  <a:gd name="T20" fmla="*/ 1 w 10"/>
                  <a:gd name="T21" fmla="*/ 7 h 20"/>
                  <a:gd name="T22" fmla="*/ 1 w 10"/>
                  <a:gd name="T23" fmla="*/ 8 h 20"/>
                  <a:gd name="T24" fmla="*/ 1 w 10"/>
                  <a:gd name="T25" fmla="*/ 8 h 20"/>
                  <a:gd name="T26" fmla="*/ 2 w 10"/>
                  <a:gd name="T27" fmla="*/ 10 h 20"/>
                  <a:gd name="T28" fmla="*/ 2 w 10"/>
                  <a:gd name="T29" fmla="*/ 10 h 20"/>
                  <a:gd name="T30" fmla="*/ 0 w 10"/>
                  <a:gd name="T31" fmla="*/ 12 h 20"/>
                  <a:gd name="T32" fmla="*/ 1 w 10"/>
                  <a:gd name="T33" fmla="*/ 13 h 20"/>
                  <a:gd name="T34" fmla="*/ 1 w 10"/>
                  <a:gd name="T35" fmla="*/ 14 h 20"/>
                  <a:gd name="T36" fmla="*/ 1 w 10"/>
                  <a:gd name="T37" fmla="*/ 15 h 20"/>
                  <a:gd name="T38" fmla="*/ 2 w 10"/>
                  <a:gd name="T39" fmla="*/ 16 h 20"/>
                  <a:gd name="T40" fmla="*/ 2 w 10"/>
                  <a:gd name="T41" fmla="*/ 17 h 20"/>
                  <a:gd name="T42" fmla="*/ 1 w 10"/>
                  <a:gd name="T43" fmla="*/ 19 h 20"/>
                  <a:gd name="T44" fmla="*/ 1 w 10"/>
                  <a:gd name="T45" fmla="*/ 20 h 20"/>
                  <a:gd name="T46" fmla="*/ 3 w 10"/>
                  <a:gd name="T47" fmla="*/ 17 h 20"/>
                  <a:gd name="T48" fmla="*/ 3 w 10"/>
                  <a:gd name="T49" fmla="*/ 17 h 20"/>
                  <a:gd name="T50" fmla="*/ 4 w 10"/>
                  <a:gd name="T51" fmla="*/ 15 h 20"/>
                  <a:gd name="T52" fmla="*/ 5 w 10"/>
                  <a:gd name="T53" fmla="*/ 14 h 20"/>
                  <a:gd name="T54" fmla="*/ 5 w 10"/>
                  <a:gd name="T55" fmla="*/ 14 h 20"/>
                  <a:gd name="T56" fmla="*/ 7 w 10"/>
                  <a:gd name="T57" fmla="*/ 14 h 20"/>
                  <a:gd name="T58" fmla="*/ 8 w 10"/>
                  <a:gd name="T59" fmla="*/ 11 h 20"/>
                  <a:gd name="T60" fmla="*/ 9 w 10"/>
                  <a:gd name="T61" fmla="*/ 8 h 20"/>
                  <a:gd name="T62" fmla="*/ 10 w 10"/>
                  <a:gd name="T63"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 h="20">
                    <a:moveTo>
                      <a:pt x="9" y="0"/>
                    </a:moveTo>
                    <a:lnTo>
                      <a:pt x="7" y="1"/>
                    </a:lnTo>
                    <a:lnTo>
                      <a:pt x="7" y="2"/>
                    </a:lnTo>
                    <a:lnTo>
                      <a:pt x="5" y="2"/>
                    </a:lnTo>
                    <a:lnTo>
                      <a:pt x="4" y="2"/>
                    </a:lnTo>
                    <a:lnTo>
                      <a:pt x="5" y="5"/>
                    </a:lnTo>
                    <a:lnTo>
                      <a:pt x="4" y="5"/>
                    </a:lnTo>
                    <a:lnTo>
                      <a:pt x="4" y="6"/>
                    </a:lnTo>
                    <a:lnTo>
                      <a:pt x="4" y="6"/>
                    </a:lnTo>
                    <a:lnTo>
                      <a:pt x="4" y="6"/>
                    </a:lnTo>
                    <a:lnTo>
                      <a:pt x="1" y="7"/>
                    </a:lnTo>
                    <a:lnTo>
                      <a:pt x="1" y="8"/>
                    </a:lnTo>
                    <a:lnTo>
                      <a:pt x="1" y="8"/>
                    </a:lnTo>
                    <a:lnTo>
                      <a:pt x="2" y="10"/>
                    </a:lnTo>
                    <a:lnTo>
                      <a:pt x="2" y="10"/>
                    </a:lnTo>
                    <a:lnTo>
                      <a:pt x="0" y="12"/>
                    </a:lnTo>
                    <a:lnTo>
                      <a:pt x="1" y="13"/>
                    </a:lnTo>
                    <a:lnTo>
                      <a:pt x="1" y="14"/>
                    </a:lnTo>
                    <a:lnTo>
                      <a:pt x="1" y="15"/>
                    </a:lnTo>
                    <a:lnTo>
                      <a:pt x="2" y="16"/>
                    </a:lnTo>
                    <a:lnTo>
                      <a:pt x="2" y="17"/>
                    </a:lnTo>
                    <a:lnTo>
                      <a:pt x="1" y="19"/>
                    </a:lnTo>
                    <a:lnTo>
                      <a:pt x="1" y="20"/>
                    </a:lnTo>
                    <a:lnTo>
                      <a:pt x="3" y="17"/>
                    </a:lnTo>
                    <a:lnTo>
                      <a:pt x="3" y="17"/>
                    </a:lnTo>
                    <a:lnTo>
                      <a:pt x="4" y="15"/>
                    </a:lnTo>
                    <a:lnTo>
                      <a:pt x="5" y="14"/>
                    </a:lnTo>
                    <a:lnTo>
                      <a:pt x="5" y="14"/>
                    </a:lnTo>
                    <a:lnTo>
                      <a:pt x="7" y="14"/>
                    </a:lnTo>
                    <a:lnTo>
                      <a:pt x="8" y="11"/>
                    </a:lnTo>
                    <a:lnTo>
                      <a:pt x="9" y="8"/>
                    </a:lnTo>
                    <a:lnTo>
                      <a:pt x="10" y="11"/>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0" name="Freeform 1371">
                <a:extLst>
                  <a:ext uri="{FF2B5EF4-FFF2-40B4-BE49-F238E27FC236}">
                    <a16:creationId xmlns:a16="http://schemas.microsoft.com/office/drawing/2014/main" id="{51438D47-DDCD-75FB-CF31-53F7C5D5F963}"/>
                  </a:ext>
                </a:extLst>
              </p:cNvPr>
              <p:cNvSpPr>
                <a:spLocks/>
              </p:cNvSpPr>
              <p:nvPr/>
            </p:nvSpPr>
            <p:spPr bwMode="auto">
              <a:xfrm>
                <a:off x="372" y="189"/>
                <a:ext cx="37" cy="12"/>
              </a:xfrm>
              <a:custGeom>
                <a:avLst/>
                <a:gdLst>
                  <a:gd name="T0" fmla="*/ 37 w 37"/>
                  <a:gd name="T1" fmla="*/ 5 h 12"/>
                  <a:gd name="T2" fmla="*/ 37 w 37"/>
                  <a:gd name="T3" fmla="*/ 4 h 12"/>
                  <a:gd name="T4" fmla="*/ 36 w 37"/>
                  <a:gd name="T5" fmla="*/ 3 h 12"/>
                  <a:gd name="T6" fmla="*/ 34 w 37"/>
                  <a:gd name="T7" fmla="*/ 0 h 12"/>
                  <a:gd name="T8" fmla="*/ 29 w 37"/>
                  <a:gd name="T9" fmla="*/ 1 h 12"/>
                  <a:gd name="T10" fmla="*/ 26 w 37"/>
                  <a:gd name="T11" fmla="*/ 1 h 12"/>
                  <a:gd name="T12" fmla="*/ 25 w 37"/>
                  <a:gd name="T13" fmla="*/ 1 h 12"/>
                  <a:gd name="T14" fmla="*/ 24 w 37"/>
                  <a:gd name="T15" fmla="*/ 1 h 12"/>
                  <a:gd name="T16" fmla="*/ 23 w 37"/>
                  <a:gd name="T17" fmla="*/ 1 h 12"/>
                  <a:gd name="T18" fmla="*/ 21 w 37"/>
                  <a:gd name="T19" fmla="*/ 3 h 12"/>
                  <a:gd name="T20" fmla="*/ 21 w 37"/>
                  <a:gd name="T21" fmla="*/ 3 h 12"/>
                  <a:gd name="T22" fmla="*/ 18 w 37"/>
                  <a:gd name="T23" fmla="*/ 4 h 12"/>
                  <a:gd name="T24" fmla="*/ 15 w 37"/>
                  <a:gd name="T25" fmla="*/ 4 h 12"/>
                  <a:gd name="T26" fmla="*/ 15 w 37"/>
                  <a:gd name="T27" fmla="*/ 4 h 12"/>
                  <a:gd name="T28" fmla="*/ 7 w 37"/>
                  <a:gd name="T29" fmla="*/ 4 h 12"/>
                  <a:gd name="T30" fmla="*/ 6 w 37"/>
                  <a:gd name="T31" fmla="*/ 6 h 12"/>
                  <a:gd name="T32" fmla="*/ 4 w 37"/>
                  <a:gd name="T33" fmla="*/ 8 h 12"/>
                  <a:gd name="T34" fmla="*/ 3 w 37"/>
                  <a:gd name="T35" fmla="*/ 8 h 12"/>
                  <a:gd name="T36" fmla="*/ 1 w 37"/>
                  <a:gd name="T37" fmla="*/ 8 h 12"/>
                  <a:gd name="T38" fmla="*/ 0 w 37"/>
                  <a:gd name="T39" fmla="*/ 8 h 12"/>
                  <a:gd name="T40" fmla="*/ 0 w 37"/>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12">
                    <a:moveTo>
                      <a:pt x="37" y="5"/>
                    </a:moveTo>
                    <a:lnTo>
                      <a:pt x="37" y="4"/>
                    </a:lnTo>
                    <a:lnTo>
                      <a:pt x="36" y="3"/>
                    </a:lnTo>
                    <a:lnTo>
                      <a:pt x="34" y="0"/>
                    </a:lnTo>
                    <a:lnTo>
                      <a:pt x="29" y="1"/>
                    </a:lnTo>
                    <a:lnTo>
                      <a:pt x="26" y="1"/>
                    </a:lnTo>
                    <a:lnTo>
                      <a:pt x="25" y="1"/>
                    </a:lnTo>
                    <a:lnTo>
                      <a:pt x="24" y="1"/>
                    </a:lnTo>
                    <a:lnTo>
                      <a:pt x="23" y="1"/>
                    </a:lnTo>
                    <a:lnTo>
                      <a:pt x="21" y="3"/>
                    </a:lnTo>
                    <a:lnTo>
                      <a:pt x="21" y="3"/>
                    </a:lnTo>
                    <a:lnTo>
                      <a:pt x="18" y="4"/>
                    </a:lnTo>
                    <a:lnTo>
                      <a:pt x="15" y="4"/>
                    </a:lnTo>
                    <a:lnTo>
                      <a:pt x="15" y="4"/>
                    </a:lnTo>
                    <a:lnTo>
                      <a:pt x="7" y="4"/>
                    </a:lnTo>
                    <a:lnTo>
                      <a:pt x="6" y="6"/>
                    </a:lnTo>
                    <a:lnTo>
                      <a:pt x="4" y="8"/>
                    </a:lnTo>
                    <a:lnTo>
                      <a:pt x="3" y="8"/>
                    </a:lnTo>
                    <a:lnTo>
                      <a:pt x="1" y="8"/>
                    </a:lnTo>
                    <a:lnTo>
                      <a:pt x="0" y="8"/>
                    </a:lnTo>
                    <a:lnTo>
                      <a:pt x="0" y="12"/>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1" name="Freeform 1372">
                <a:extLst>
                  <a:ext uri="{FF2B5EF4-FFF2-40B4-BE49-F238E27FC236}">
                    <a16:creationId xmlns:a16="http://schemas.microsoft.com/office/drawing/2014/main" id="{445C3371-1515-01E6-0D25-BC202C2C3C36}"/>
                  </a:ext>
                </a:extLst>
              </p:cNvPr>
              <p:cNvSpPr>
                <a:spLocks/>
              </p:cNvSpPr>
              <p:nvPr/>
            </p:nvSpPr>
            <p:spPr bwMode="auto">
              <a:xfrm>
                <a:off x="153" y="538"/>
                <a:ext cx="14" cy="49"/>
              </a:xfrm>
              <a:custGeom>
                <a:avLst/>
                <a:gdLst>
                  <a:gd name="T0" fmla="*/ 0 w 42"/>
                  <a:gd name="T1" fmla="*/ 0 h 147"/>
                  <a:gd name="T2" fmla="*/ 9 w 42"/>
                  <a:gd name="T3" fmla="*/ 3 h 147"/>
                  <a:gd name="T4" fmla="*/ 14 w 42"/>
                  <a:gd name="T5" fmla="*/ 0 h 147"/>
                  <a:gd name="T6" fmla="*/ 15 w 42"/>
                  <a:gd name="T7" fmla="*/ 3 h 147"/>
                  <a:gd name="T8" fmla="*/ 15 w 42"/>
                  <a:gd name="T9" fmla="*/ 3 h 147"/>
                  <a:gd name="T10" fmla="*/ 15 w 42"/>
                  <a:gd name="T11" fmla="*/ 4 h 147"/>
                  <a:gd name="T12" fmla="*/ 15 w 42"/>
                  <a:gd name="T13" fmla="*/ 6 h 147"/>
                  <a:gd name="T14" fmla="*/ 12 w 42"/>
                  <a:gd name="T15" fmla="*/ 8 h 147"/>
                  <a:gd name="T16" fmla="*/ 12 w 42"/>
                  <a:gd name="T17" fmla="*/ 8 h 147"/>
                  <a:gd name="T18" fmla="*/ 13 w 42"/>
                  <a:gd name="T19" fmla="*/ 12 h 147"/>
                  <a:gd name="T20" fmla="*/ 13 w 42"/>
                  <a:gd name="T21" fmla="*/ 12 h 147"/>
                  <a:gd name="T22" fmla="*/ 13 w 42"/>
                  <a:gd name="T23" fmla="*/ 12 h 147"/>
                  <a:gd name="T24" fmla="*/ 20 w 42"/>
                  <a:gd name="T25" fmla="*/ 11 h 147"/>
                  <a:gd name="T26" fmla="*/ 23 w 42"/>
                  <a:gd name="T27" fmla="*/ 10 h 147"/>
                  <a:gd name="T28" fmla="*/ 23 w 42"/>
                  <a:gd name="T29" fmla="*/ 15 h 147"/>
                  <a:gd name="T30" fmla="*/ 24 w 42"/>
                  <a:gd name="T31" fmla="*/ 22 h 147"/>
                  <a:gd name="T32" fmla="*/ 24 w 42"/>
                  <a:gd name="T33" fmla="*/ 22 h 147"/>
                  <a:gd name="T34" fmla="*/ 24 w 42"/>
                  <a:gd name="T35" fmla="*/ 22 h 147"/>
                  <a:gd name="T36" fmla="*/ 28 w 42"/>
                  <a:gd name="T37" fmla="*/ 25 h 147"/>
                  <a:gd name="T38" fmla="*/ 27 w 42"/>
                  <a:gd name="T39" fmla="*/ 28 h 147"/>
                  <a:gd name="T40" fmla="*/ 27 w 42"/>
                  <a:gd name="T41" fmla="*/ 28 h 147"/>
                  <a:gd name="T42" fmla="*/ 27 w 42"/>
                  <a:gd name="T43" fmla="*/ 28 h 147"/>
                  <a:gd name="T44" fmla="*/ 29 w 42"/>
                  <a:gd name="T45" fmla="*/ 29 h 147"/>
                  <a:gd name="T46" fmla="*/ 24 w 42"/>
                  <a:gd name="T47" fmla="*/ 32 h 147"/>
                  <a:gd name="T48" fmla="*/ 24 w 42"/>
                  <a:gd name="T49" fmla="*/ 32 h 147"/>
                  <a:gd name="T50" fmla="*/ 24 w 42"/>
                  <a:gd name="T51" fmla="*/ 41 h 147"/>
                  <a:gd name="T52" fmla="*/ 24 w 42"/>
                  <a:gd name="T53" fmla="*/ 41 h 147"/>
                  <a:gd name="T54" fmla="*/ 28 w 42"/>
                  <a:gd name="T55" fmla="*/ 44 h 147"/>
                  <a:gd name="T56" fmla="*/ 28 w 42"/>
                  <a:gd name="T57" fmla="*/ 44 h 147"/>
                  <a:gd name="T58" fmla="*/ 36 w 42"/>
                  <a:gd name="T59" fmla="*/ 43 h 147"/>
                  <a:gd name="T60" fmla="*/ 40 w 42"/>
                  <a:gd name="T61" fmla="*/ 48 h 147"/>
                  <a:gd name="T62" fmla="*/ 37 w 42"/>
                  <a:gd name="T63" fmla="*/ 53 h 147"/>
                  <a:gd name="T64" fmla="*/ 37 w 42"/>
                  <a:gd name="T65" fmla="*/ 53 h 147"/>
                  <a:gd name="T66" fmla="*/ 41 w 42"/>
                  <a:gd name="T67" fmla="*/ 56 h 147"/>
                  <a:gd name="T68" fmla="*/ 41 w 42"/>
                  <a:gd name="T69" fmla="*/ 59 h 147"/>
                  <a:gd name="T70" fmla="*/ 40 w 42"/>
                  <a:gd name="T71" fmla="*/ 63 h 147"/>
                  <a:gd name="T72" fmla="*/ 39 w 42"/>
                  <a:gd name="T73" fmla="*/ 66 h 147"/>
                  <a:gd name="T74" fmla="*/ 39 w 42"/>
                  <a:gd name="T75" fmla="*/ 66 h 147"/>
                  <a:gd name="T76" fmla="*/ 42 w 42"/>
                  <a:gd name="T77" fmla="*/ 69 h 147"/>
                  <a:gd name="T78" fmla="*/ 23 w 42"/>
                  <a:gd name="T79" fmla="*/ 75 h 147"/>
                  <a:gd name="T80" fmla="*/ 21 w 42"/>
                  <a:gd name="T81" fmla="*/ 74 h 147"/>
                  <a:gd name="T82" fmla="*/ 17 w 42"/>
                  <a:gd name="T83" fmla="*/ 73 h 147"/>
                  <a:gd name="T84" fmla="*/ 2 w 42"/>
                  <a:gd name="T85" fmla="*/ 81 h 147"/>
                  <a:gd name="T86" fmla="*/ 19 w 42"/>
                  <a:gd name="T87" fmla="*/ 108 h 147"/>
                  <a:gd name="T88" fmla="*/ 20 w 42"/>
                  <a:gd name="T89" fmla="*/ 110 h 147"/>
                  <a:gd name="T90" fmla="*/ 21 w 42"/>
                  <a:gd name="T91" fmla="*/ 110 h 147"/>
                  <a:gd name="T92" fmla="*/ 25 w 42"/>
                  <a:gd name="T93" fmla="*/ 110 h 147"/>
                  <a:gd name="T94" fmla="*/ 27 w 42"/>
                  <a:gd name="T95" fmla="*/ 110 h 147"/>
                  <a:gd name="T96" fmla="*/ 28 w 42"/>
                  <a:gd name="T97" fmla="*/ 114 h 147"/>
                  <a:gd name="T98" fmla="*/ 24 w 42"/>
                  <a:gd name="T99" fmla="*/ 121 h 147"/>
                  <a:gd name="T100" fmla="*/ 23 w 42"/>
                  <a:gd name="T101" fmla="*/ 125 h 147"/>
                  <a:gd name="T102" fmla="*/ 23 w 42"/>
                  <a:gd name="T103" fmla="*/ 127 h 147"/>
                  <a:gd name="T104" fmla="*/ 21 w 42"/>
                  <a:gd name="T105" fmla="*/ 138 h 147"/>
                  <a:gd name="T106" fmla="*/ 8 w 42"/>
                  <a:gd name="T10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147">
                    <a:moveTo>
                      <a:pt x="0" y="0"/>
                    </a:moveTo>
                    <a:cubicBezTo>
                      <a:pt x="9" y="3"/>
                      <a:pt x="9" y="3"/>
                      <a:pt x="9" y="3"/>
                    </a:cubicBezTo>
                    <a:cubicBezTo>
                      <a:pt x="14" y="0"/>
                      <a:pt x="14" y="0"/>
                      <a:pt x="14" y="0"/>
                    </a:cubicBezTo>
                    <a:cubicBezTo>
                      <a:pt x="15" y="3"/>
                      <a:pt x="15" y="3"/>
                      <a:pt x="15" y="3"/>
                    </a:cubicBezTo>
                    <a:cubicBezTo>
                      <a:pt x="15" y="3"/>
                      <a:pt x="15" y="3"/>
                      <a:pt x="15" y="3"/>
                    </a:cubicBezTo>
                    <a:cubicBezTo>
                      <a:pt x="15" y="4"/>
                      <a:pt x="15" y="4"/>
                      <a:pt x="15" y="4"/>
                    </a:cubicBezTo>
                    <a:cubicBezTo>
                      <a:pt x="15" y="6"/>
                      <a:pt x="15" y="6"/>
                      <a:pt x="15" y="6"/>
                    </a:cubicBezTo>
                    <a:cubicBezTo>
                      <a:pt x="12" y="8"/>
                      <a:pt x="12" y="8"/>
                      <a:pt x="12" y="8"/>
                    </a:cubicBezTo>
                    <a:cubicBezTo>
                      <a:pt x="12" y="8"/>
                      <a:pt x="12" y="8"/>
                      <a:pt x="12" y="8"/>
                    </a:cubicBezTo>
                    <a:cubicBezTo>
                      <a:pt x="13" y="12"/>
                      <a:pt x="13" y="12"/>
                      <a:pt x="13" y="12"/>
                    </a:cubicBezTo>
                    <a:cubicBezTo>
                      <a:pt x="13" y="12"/>
                      <a:pt x="13" y="12"/>
                      <a:pt x="13" y="12"/>
                    </a:cubicBezTo>
                    <a:cubicBezTo>
                      <a:pt x="13" y="12"/>
                      <a:pt x="13" y="12"/>
                      <a:pt x="13" y="12"/>
                    </a:cubicBezTo>
                    <a:cubicBezTo>
                      <a:pt x="20" y="11"/>
                      <a:pt x="20" y="11"/>
                      <a:pt x="20" y="11"/>
                    </a:cubicBezTo>
                    <a:cubicBezTo>
                      <a:pt x="23" y="10"/>
                      <a:pt x="23" y="10"/>
                      <a:pt x="23" y="10"/>
                    </a:cubicBezTo>
                    <a:cubicBezTo>
                      <a:pt x="23" y="15"/>
                      <a:pt x="23" y="15"/>
                      <a:pt x="23" y="15"/>
                    </a:cubicBezTo>
                    <a:cubicBezTo>
                      <a:pt x="24" y="22"/>
                      <a:pt x="24" y="22"/>
                      <a:pt x="24" y="22"/>
                    </a:cubicBezTo>
                    <a:cubicBezTo>
                      <a:pt x="24" y="22"/>
                      <a:pt x="24" y="22"/>
                      <a:pt x="24" y="22"/>
                    </a:cubicBezTo>
                    <a:cubicBezTo>
                      <a:pt x="24" y="22"/>
                      <a:pt x="24" y="22"/>
                      <a:pt x="24" y="22"/>
                    </a:cubicBezTo>
                    <a:cubicBezTo>
                      <a:pt x="28" y="25"/>
                      <a:pt x="28" y="25"/>
                      <a:pt x="28" y="25"/>
                    </a:cubicBezTo>
                    <a:cubicBezTo>
                      <a:pt x="27" y="28"/>
                      <a:pt x="27" y="28"/>
                      <a:pt x="27" y="28"/>
                    </a:cubicBezTo>
                    <a:cubicBezTo>
                      <a:pt x="27" y="28"/>
                      <a:pt x="27" y="28"/>
                      <a:pt x="27" y="28"/>
                    </a:cubicBezTo>
                    <a:cubicBezTo>
                      <a:pt x="27" y="28"/>
                      <a:pt x="27" y="28"/>
                      <a:pt x="27" y="28"/>
                    </a:cubicBezTo>
                    <a:cubicBezTo>
                      <a:pt x="29" y="29"/>
                      <a:pt x="29" y="29"/>
                      <a:pt x="29" y="29"/>
                    </a:cubicBezTo>
                    <a:cubicBezTo>
                      <a:pt x="24" y="32"/>
                      <a:pt x="24" y="32"/>
                      <a:pt x="24" y="32"/>
                    </a:cubicBezTo>
                    <a:cubicBezTo>
                      <a:pt x="24" y="32"/>
                      <a:pt x="24" y="32"/>
                      <a:pt x="24" y="32"/>
                    </a:cubicBezTo>
                    <a:cubicBezTo>
                      <a:pt x="24" y="41"/>
                      <a:pt x="24" y="41"/>
                      <a:pt x="24" y="41"/>
                    </a:cubicBezTo>
                    <a:cubicBezTo>
                      <a:pt x="24" y="41"/>
                      <a:pt x="24" y="41"/>
                      <a:pt x="24" y="41"/>
                    </a:cubicBezTo>
                    <a:cubicBezTo>
                      <a:pt x="28" y="44"/>
                      <a:pt x="28" y="44"/>
                      <a:pt x="28" y="44"/>
                    </a:cubicBezTo>
                    <a:cubicBezTo>
                      <a:pt x="28" y="44"/>
                      <a:pt x="28" y="44"/>
                      <a:pt x="28" y="44"/>
                    </a:cubicBezTo>
                    <a:cubicBezTo>
                      <a:pt x="36" y="43"/>
                      <a:pt x="36" y="43"/>
                      <a:pt x="36" y="43"/>
                    </a:cubicBezTo>
                    <a:cubicBezTo>
                      <a:pt x="40" y="48"/>
                      <a:pt x="40" y="48"/>
                      <a:pt x="40" y="48"/>
                    </a:cubicBezTo>
                    <a:cubicBezTo>
                      <a:pt x="37" y="53"/>
                      <a:pt x="37" y="53"/>
                      <a:pt x="37" y="53"/>
                    </a:cubicBezTo>
                    <a:cubicBezTo>
                      <a:pt x="37" y="53"/>
                      <a:pt x="37" y="53"/>
                      <a:pt x="37" y="53"/>
                    </a:cubicBezTo>
                    <a:cubicBezTo>
                      <a:pt x="41" y="56"/>
                      <a:pt x="41" y="56"/>
                      <a:pt x="41" y="56"/>
                    </a:cubicBezTo>
                    <a:cubicBezTo>
                      <a:pt x="41" y="59"/>
                      <a:pt x="41" y="59"/>
                      <a:pt x="41" y="59"/>
                    </a:cubicBezTo>
                    <a:cubicBezTo>
                      <a:pt x="40" y="63"/>
                      <a:pt x="40" y="63"/>
                      <a:pt x="40" y="63"/>
                    </a:cubicBezTo>
                    <a:cubicBezTo>
                      <a:pt x="39" y="66"/>
                      <a:pt x="39" y="66"/>
                      <a:pt x="39" y="66"/>
                    </a:cubicBezTo>
                    <a:cubicBezTo>
                      <a:pt x="39" y="66"/>
                      <a:pt x="39" y="66"/>
                      <a:pt x="39" y="66"/>
                    </a:cubicBezTo>
                    <a:cubicBezTo>
                      <a:pt x="42" y="69"/>
                      <a:pt x="42" y="69"/>
                      <a:pt x="42" y="69"/>
                    </a:cubicBezTo>
                    <a:cubicBezTo>
                      <a:pt x="23" y="75"/>
                      <a:pt x="23" y="75"/>
                      <a:pt x="23" y="75"/>
                    </a:cubicBezTo>
                    <a:cubicBezTo>
                      <a:pt x="21" y="74"/>
                      <a:pt x="21" y="74"/>
                      <a:pt x="21" y="74"/>
                    </a:cubicBezTo>
                    <a:cubicBezTo>
                      <a:pt x="17" y="73"/>
                      <a:pt x="17" y="73"/>
                      <a:pt x="17" y="73"/>
                    </a:cubicBezTo>
                    <a:cubicBezTo>
                      <a:pt x="2" y="81"/>
                      <a:pt x="2" y="81"/>
                      <a:pt x="2" y="81"/>
                    </a:cubicBezTo>
                    <a:cubicBezTo>
                      <a:pt x="19" y="108"/>
                      <a:pt x="19" y="108"/>
                      <a:pt x="19" y="108"/>
                    </a:cubicBezTo>
                    <a:cubicBezTo>
                      <a:pt x="20" y="110"/>
                      <a:pt x="20" y="110"/>
                      <a:pt x="20" y="110"/>
                    </a:cubicBezTo>
                    <a:cubicBezTo>
                      <a:pt x="21" y="110"/>
                      <a:pt x="21" y="110"/>
                      <a:pt x="21" y="110"/>
                    </a:cubicBezTo>
                    <a:cubicBezTo>
                      <a:pt x="25" y="110"/>
                      <a:pt x="25" y="110"/>
                      <a:pt x="25" y="110"/>
                    </a:cubicBezTo>
                    <a:cubicBezTo>
                      <a:pt x="27" y="110"/>
                      <a:pt x="27" y="110"/>
                      <a:pt x="27" y="110"/>
                    </a:cubicBezTo>
                    <a:cubicBezTo>
                      <a:pt x="28" y="114"/>
                      <a:pt x="28" y="114"/>
                      <a:pt x="28" y="114"/>
                    </a:cubicBezTo>
                    <a:cubicBezTo>
                      <a:pt x="24" y="121"/>
                      <a:pt x="24" y="121"/>
                      <a:pt x="24" y="121"/>
                    </a:cubicBezTo>
                    <a:cubicBezTo>
                      <a:pt x="23" y="125"/>
                      <a:pt x="23" y="125"/>
                      <a:pt x="23" y="125"/>
                    </a:cubicBezTo>
                    <a:cubicBezTo>
                      <a:pt x="23" y="127"/>
                      <a:pt x="23" y="127"/>
                      <a:pt x="23" y="127"/>
                    </a:cubicBezTo>
                    <a:cubicBezTo>
                      <a:pt x="21" y="138"/>
                      <a:pt x="21" y="138"/>
                      <a:pt x="21" y="138"/>
                    </a:cubicBezTo>
                    <a:cubicBezTo>
                      <a:pt x="8" y="147"/>
                      <a:pt x="8" y="147"/>
                      <a:pt x="8" y="147"/>
                    </a:cubicBez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2" name="Freeform 1373">
                <a:extLst>
                  <a:ext uri="{FF2B5EF4-FFF2-40B4-BE49-F238E27FC236}">
                    <a16:creationId xmlns:a16="http://schemas.microsoft.com/office/drawing/2014/main" id="{96F0F693-D88F-2B3D-2E88-36FFB8833FD5}"/>
                  </a:ext>
                </a:extLst>
              </p:cNvPr>
              <p:cNvSpPr>
                <a:spLocks/>
              </p:cNvSpPr>
              <p:nvPr/>
            </p:nvSpPr>
            <p:spPr bwMode="auto">
              <a:xfrm>
                <a:off x="181" y="765"/>
                <a:ext cx="2" cy="8"/>
              </a:xfrm>
              <a:custGeom>
                <a:avLst/>
                <a:gdLst>
                  <a:gd name="T0" fmla="*/ 0 w 2"/>
                  <a:gd name="T1" fmla="*/ 0 h 8"/>
                  <a:gd name="T2" fmla="*/ 1 w 2"/>
                  <a:gd name="T3" fmla="*/ 2 h 8"/>
                  <a:gd name="T4" fmla="*/ 1 w 2"/>
                  <a:gd name="T5" fmla="*/ 4 h 8"/>
                  <a:gd name="T6" fmla="*/ 1 w 2"/>
                  <a:gd name="T7" fmla="*/ 7 h 8"/>
                  <a:gd name="T8" fmla="*/ 2 w 2"/>
                  <a:gd name="T9" fmla="*/ 8 h 8"/>
                  <a:gd name="T10" fmla="*/ 2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0" y="0"/>
                    </a:moveTo>
                    <a:lnTo>
                      <a:pt x="1" y="2"/>
                    </a:lnTo>
                    <a:lnTo>
                      <a:pt x="1" y="4"/>
                    </a:lnTo>
                    <a:lnTo>
                      <a:pt x="1" y="7"/>
                    </a:lnTo>
                    <a:lnTo>
                      <a:pt x="2" y="8"/>
                    </a:lnTo>
                    <a:lnTo>
                      <a:pt x="2" y="8"/>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3" name="Freeform 1374">
                <a:extLst>
                  <a:ext uri="{FF2B5EF4-FFF2-40B4-BE49-F238E27FC236}">
                    <a16:creationId xmlns:a16="http://schemas.microsoft.com/office/drawing/2014/main" id="{0789BF98-0462-6681-3B60-7C4734E031F0}"/>
                  </a:ext>
                </a:extLst>
              </p:cNvPr>
              <p:cNvSpPr>
                <a:spLocks/>
              </p:cNvSpPr>
              <p:nvPr/>
            </p:nvSpPr>
            <p:spPr bwMode="auto">
              <a:xfrm>
                <a:off x="181" y="718"/>
                <a:ext cx="21" cy="6"/>
              </a:xfrm>
              <a:custGeom>
                <a:avLst/>
                <a:gdLst>
                  <a:gd name="T0" fmla="*/ 21 w 21"/>
                  <a:gd name="T1" fmla="*/ 6 h 6"/>
                  <a:gd name="T2" fmla="*/ 17 w 21"/>
                  <a:gd name="T3" fmla="*/ 6 h 6"/>
                  <a:gd name="T4" fmla="*/ 16 w 21"/>
                  <a:gd name="T5" fmla="*/ 5 h 6"/>
                  <a:gd name="T6" fmla="*/ 14 w 21"/>
                  <a:gd name="T7" fmla="*/ 5 h 6"/>
                  <a:gd name="T8" fmla="*/ 13 w 21"/>
                  <a:gd name="T9" fmla="*/ 5 h 6"/>
                  <a:gd name="T10" fmla="*/ 12 w 21"/>
                  <a:gd name="T11" fmla="*/ 5 h 6"/>
                  <a:gd name="T12" fmla="*/ 12 w 21"/>
                  <a:gd name="T13" fmla="*/ 5 h 6"/>
                  <a:gd name="T14" fmla="*/ 11 w 21"/>
                  <a:gd name="T15" fmla="*/ 5 h 6"/>
                  <a:gd name="T16" fmla="*/ 9 w 21"/>
                  <a:gd name="T17" fmla="*/ 5 h 6"/>
                  <a:gd name="T18" fmla="*/ 8 w 21"/>
                  <a:gd name="T19" fmla="*/ 5 h 6"/>
                  <a:gd name="T20" fmla="*/ 6 w 21"/>
                  <a:gd name="T21" fmla="*/ 5 h 6"/>
                  <a:gd name="T22" fmla="*/ 5 w 21"/>
                  <a:gd name="T23" fmla="*/ 5 h 6"/>
                  <a:gd name="T24" fmla="*/ 6 w 21"/>
                  <a:gd name="T25" fmla="*/ 1 h 6"/>
                  <a:gd name="T26" fmla="*/ 5 w 21"/>
                  <a:gd name="T27" fmla="*/ 2 h 6"/>
                  <a:gd name="T28" fmla="*/ 4 w 21"/>
                  <a:gd name="T29" fmla="*/ 2 h 6"/>
                  <a:gd name="T30" fmla="*/ 2 w 21"/>
                  <a:gd name="T31" fmla="*/ 0 h 6"/>
                  <a:gd name="T32" fmla="*/ 0 w 21"/>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6">
                    <a:moveTo>
                      <a:pt x="21" y="6"/>
                    </a:moveTo>
                    <a:lnTo>
                      <a:pt x="17" y="6"/>
                    </a:lnTo>
                    <a:lnTo>
                      <a:pt x="16" y="5"/>
                    </a:lnTo>
                    <a:lnTo>
                      <a:pt x="14" y="5"/>
                    </a:lnTo>
                    <a:lnTo>
                      <a:pt x="13" y="5"/>
                    </a:lnTo>
                    <a:lnTo>
                      <a:pt x="12" y="5"/>
                    </a:lnTo>
                    <a:lnTo>
                      <a:pt x="12" y="5"/>
                    </a:lnTo>
                    <a:lnTo>
                      <a:pt x="11" y="5"/>
                    </a:lnTo>
                    <a:lnTo>
                      <a:pt x="9" y="5"/>
                    </a:lnTo>
                    <a:lnTo>
                      <a:pt x="8" y="5"/>
                    </a:lnTo>
                    <a:lnTo>
                      <a:pt x="6" y="5"/>
                    </a:lnTo>
                    <a:lnTo>
                      <a:pt x="5" y="5"/>
                    </a:lnTo>
                    <a:lnTo>
                      <a:pt x="6" y="1"/>
                    </a:lnTo>
                    <a:lnTo>
                      <a:pt x="5" y="2"/>
                    </a:lnTo>
                    <a:lnTo>
                      <a:pt x="4" y="2"/>
                    </a:lnTo>
                    <a:lnTo>
                      <a:pt x="2" y="0"/>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4" name="Freeform 1375">
                <a:extLst>
                  <a:ext uri="{FF2B5EF4-FFF2-40B4-BE49-F238E27FC236}">
                    <a16:creationId xmlns:a16="http://schemas.microsoft.com/office/drawing/2014/main" id="{6B2DB48C-CA9E-649A-270B-2E3D2B84BC84}"/>
                  </a:ext>
                </a:extLst>
              </p:cNvPr>
              <p:cNvSpPr>
                <a:spLocks/>
              </p:cNvSpPr>
              <p:nvPr/>
            </p:nvSpPr>
            <p:spPr bwMode="auto">
              <a:xfrm>
                <a:off x="73" y="603"/>
                <a:ext cx="12" cy="4"/>
              </a:xfrm>
              <a:custGeom>
                <a:avLst/>
                <a:gdLst>
                  <a:gd name="T0" fmla="*/ 12 w 12"/>
                  <a:gd name="T1" fmla="*/ 2 h 4"/>
                  <a:gd name="T2" fmla="*/ 10 w 12"/>
                  <a:gd name="T3" fmla="*/ 3 h 4"/>
                  <a:gd name="T4" fmla="*/ 9 w 12"/>
                  <a:gd name="T5" fmla="*/ 3 h 4"/>
                  <a:gd name="T6" fmla="*/ 8 w 12"/>
                  <a:gd name="T7" fmla="*/ 2 h 4"/>
                  <a:gd name="T8" fmla="*/ 4 w 12"/>
                  <a:gd name="T9" fmla="*/ 3 h 4"/>
                  <a:gd name="T10" fmla="*/ 3 w 12"/>
                  <a:gd name="T11" fmla="*/ 4 h 4"/>
                  <a:gd name="T12" fmla="*/ 3 w 12"/>
                  <a:gd name="T13" fmla="*/ 4 h 4"/>
                  <a:gd name="T14" fmla="*/ 2 w 12"/>
                  <a:gd name="T15" fmla="*/ 3 h 4"/>
                  <a:gd name="T16" fmla="*/ 2 w 12"/>
                  <a:gd name="T17" fmla="*/ 3 h 4"/>
                  <a:gd name="T18" fmla="*/ 1 w 12"/>
                  <a:gd name="T19" fmla="*/ 1 h 4"/>
                  <a:gd name="T20" fmla="*/ 0 w 12"/>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4">
                    <a:moveTo>
                      <a:pt x="12" y="2"/>
                    </a:moveTo>
                    <a:lnTo>
                      <a:pt x="10" y="3"/>
                    </a:lnTo>
                    <a:lnTo>
                      <a:pt x="9" y="3"/>
                    </a:lnTo>
                    <a:lnTo>
                      <a:pt x="8" y="2"/>
                    </a:lnTo>
                    <a:lnTo>
                      <a:pt x="4" y="3"/>
                    </a:lnTo>
                    <a:lnTo>
                      <a:pt x="3" y="4"/>
                    </a:lnTo>
                    <a:lnTo>
                      <a:pt x="3" y="4"/>
                    </a:lnTo>
                    <a:lnTo>
                      <a:pt x="2" y="3"/>
                    </a:lnTo>
                    <a:lnTo>
                      <a:pt x="2" y="3"/>
                    </a:lnTo>
                    <a:lnTo>
                      <a:pt x="1" y="1"/>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5" name="Freeform 1376">
                <a:extLst>
                  <a:ext uri="{FF2B5EF4-FFF2-40B4-BE49-F238E27FC236}">
                    <a16:creationId xmlns:a16="http://schemas.microsoft.com/office/drawing/2014/main" id="{4A9C9170-785E-99DA-92DF-955C408B9467}"/>
                  </a:ext>
                </a:extLst>
              </p:cNvPr>
              <p:cNvSpPr>
                <a:spLocks/>
              </p:cNvSpPr>
              <p:nvPr/>
            </p:nvSpPr>
            <p:spPr bwMode="auto">
              <a:xfrm>
                <a:off x="137" y="537"/>
                <a:ext cx="16" cy="6"/>
              </a:xfrm>
              <a:custGeom>
                <a:avLst/>
                <a:gdLst>
                  <a:gd name="T0" fmla="*/ 16 w 16"/>
                  <a:gd name="T1" fmla="*/ 0 h 6"/>
                  <a:gd name="T2" fmla="*/ 13 w 16"/>
                  <a:gd name="T3" fmla="*/ 3 h 6"/>
                  <a:gd name="T4" fmla="*/ 12 w 16"/>
                  <a:gd name="T5" fmla="*/ 4 h 6"/>
                  <a:gd name="T6" fmla="*/ 11 w 16"/>
                  <a:gd name="T7" fmla="*/ 4 h 6"/>
                  <a:gd name="T8" fmla="*/ 7 w 16"/>
                  <a:gd name="T9" fmla="*/ 4 h 6"/>
                  <a:gd name="T10" fmla="*/ 7 w 16"/>
                  <a:gd name="T11" fmla="*/ 5 h 6"/>
                  <a:gd name="T12" fmla="*/ 7 w 16"/>
                  <a:gd name="T13" fmla="*/ 2 h 6"/>
                  <a:gd name="T14" fmla="*/ 5 w 16"/>
                  <a:gd name="T15" fmla="*/ 4 h 6"/>
                  <a:gd name="T16" fmla="*/ 5 w 16"/>
                  <a:gd name="T17" fmla="*/ 4 h 6"/>
                  <a:gd name="T18" fmla="*/ 5 w 16"/>
                  <a:gd name="T19" fmla="*/ 4 h 6"/>
                  <a:gd name="T20" fmla="*/ 4 w 16"/>
                  <a:gd name="T21" fmla="*/ 4 h 6"/>
                  <a:gd name="T22" fmla="*/ 4 w 16"/>
                  <a:gd name="T23" fmla="*/ 4 h 6"/>
                  <a:gd name="T24" fmla="*/ 2 w 16"/>
                  <a:gd name="T25" fmla="*/ 5 h 6"/>
                  <a:gd name="T26" fmla="*/ 2 w 16"/>
                  <a:gd name="T27" fmla="*/ 4 h 6"/>
                  <a:gd name="T28" fmla="*/ 0 w 16"/>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6">
                    <a:moveTo>
                      <a:pt x="16" y="0"/>
                    </a:moveTo>
                    <a:lnTo>
                      <a:pt x="13" y="3"/>
                    </a:lnTo>
                    <a:lnTo>
                      <a:pt x="12" y="4"/>
                    </a:lnTo>
                    <a:lnTo>
                      <a:pt x="11" y="4"/>
                    </a:lnTo>
                    <a:lnTo>
                      <a:pt x="7" y="4"/>
                    </a:lnTo>
                    <a:lnTo>
                      <a:pt x="7" y="5"/>
                    </a:lnTo>
                    <a:lnTo>
                      <a:pt x="7" y="2"/>
                    </a:lnTo>
                    <a:lnTo>
                      <a:pt x="5" y="4"/>
                    </a:lnTo>
                    <a:lnTo>
                      <a:pt x="5" y="4"/>
                    </a:lnTo>
                    <a:lnTo>
                      <a:pt x="5" y="4"/>
                    </a:lnTo>
                    <a:lnTo>
                      <a:pt x="4" y="4"/>
                    </a:lnTo>
                    <a:lnTo>
                      <a:pt x="4" y="4"/>
                    </a:lnTo>
                    <a:lnTo>
                      <a:pt x="2" y="5"/>
                    </a:lnTo>
                    <a:lnTo>
                      <a:pt x="2" y="4"/>
                    </a:lnTo>
                    <a:lnTo>
                      <a:pt x="0" y="6"/>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6" name="Freeform 1377">
                <a:extLst>
                  <a:ext uri="{FF2B5EF4-FFF2-40B4-BE49-F238E27FC236}">
                    <a16:creationId xmlns:a16="http://schemas.microsoft.com/office/drawing/2014/main" id="{61A6794F-D84E-0FF3-0B1B-D7D3001867D1}"/>
                  </a:ext>
                </a:extLst>
              </p:cNvPr>
              <p:cNvSpPr>
                <a:spLocks/>
              </p:cNvSpPr>
              <p:nvPr/>
            </p:nvSpPr>
            <p:spPr bwMode="auto">
              <a:xfrm>
                <a:off x="359" y="193"/>
                <a:ext cx="3" cy="3"/>
              </a:xfrm>
              <a:custGeom>
                <a:avLst/>
                <a:gdLst>
                  <a:gd name="T0" fmla="*/ 3 w 3"/>
                  <a:gd name="T1" fmla="*/ 2 h 3"/>
                  <a:gd name="T2" fmla="*/ 2 w 3"/>
                  <a:gd name="T3" fmla="*/ 2 h 3"/>
                  <a:gd name="T4" fmla="*/ 1 w 3"/>
                  <a:gd name="T5" fmla="*/ 3 h 3"/>
                  <a:gd name="T6" fmla="*/ 0 w 3"/>
                  <a:gd name="T7" fmla="*/ 2 h 3"/>
                  <a:gd name="T8" fmla="*/ 0 w 3"/>
                  <a:gd name="T9" fmla="*/ 2 h 3"/>
                  <a:gd name="T10" fmla="*/ 0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3" y="2"/>
                    </a:moveTo>
                    <a:lnTo>
                      <a:pt x="2" y="2"/>
                    </a:lnTo>
                    <a:lnTo>
                      <a:pt x="1" y="3"/>
                    </a:lnTo>
                    <a:lnTo>
                      <a:pt x="0" y="2"/>
                    </a:lnTo>
                    <a:lnTo>
                      <a:pt x="0" y="2"/>
                    </a:lnTo>
                    <a:lnTo>
                      <a:pt x="0" y="0"/>
                    </a:lnTo>
                  </a:path>
                </a:pathLst>
              </a:custGeom>
              <a:noFill/>
              <a:ln w="9525" cap="rnd">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7" name="Line 1378">
                <a:extLst>
                  <a:ext uri="{FF2B5EF4-FFF2-40B4-BE49-F238E27FC236}">
                    <a16:creationId xmlns:a16="http://schemas.microsoft.com/office/drawing/2014/main" id="{CEF55360-7602-1406-CDBF-3E0F052EFFFA}"/>
                  </a:ext>
                </a:extLst>
              </p:cNvPr>
              <p:cNvSpPr>
                <a:spLocks noChangeShapeType="1"/>
              </p:cNvSpPr>
              <p:nvPr/>
            </p:nvSpPr>
            <p:spPr bwMode="auto">
              <a:xfrm flipH="1">
                <a:off x="658" y="80"/>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38" name="Freeform 1379">
                <a:extLst>
                  <a:ext uri="{FF2B5EF4-FFF2-40B4-BE49-F238E27FC236}">
                    <a16:creationId xmlns:a16="http://schemas.microsoft.com/office/drawing/2014/main" id="{1A022941-D94E-CED3-FBAF-A33ABA55E51D}"/>
                  </a:ext>
                </a:extLst>
              </p:cNvPr>
              <p:cNvSpPr>
                <a:spLocks/>
              </p:cNvSpPr>
              <p:nvPr/>
            </p:nvSpPr>
            <p:spPr bwMode="auto">
              <a:xfrm>
                <a:off x="661" y="77"/>
                <a:ext cx="4" cy="4"/>
              </a:xfrm>
              <a:custGeom>
                <a:avLst/>
                <a:gdLst>
                  <a:gd name="T0" fmla="*/ 0 w 4"/>
                  <a:gd name="T1" fmla="*/ 4 h 4"/>
                  <a:gd name="T2" fmla="*/ 1 w 4"/>
                  <a:gd name="T3" fmla="*/ 2 h 4"/>
                  <a:gd name="T4" fmla="*/ 2 w 4"/>
                  <a:gd name="T5" fmla="*/ 0 h 4"/>
                  <a:gd name="T6" fmla="*/ 4 w 4"/>
                  <a:gd name="T7" fmla="*/ 0 h 4"/>
                </a:gdLst>
                <a:ahLst/>
                <a:cxnLst>
                  <a:cxn ang="0">
                    <a:pos x="T0" y="T1"/>
                  </a:cxn>
                  <a:cxn ang="0">
                    <a:pos x="T2" y="T3"/>
                  </a:cxn>
                  <a:cxn ang="0">
                    <a:pos x="T4" y="T5"/>
                  </a:cxn>
                  <a:cxn ang="0">
                    <a:pos x="T6" y="T7"/>
                  </a:cxn>
                </a:cxnLst>
                <a:rect l="0" t="0" r="r" b="b"/>
                <a:pathLst>
                  <a:path w="4" h="4">
                    <a:moveTo>
                      <a:pt x="0" y="4"/>
                    </a:moveTo>
                    <a:lnTo>
                      <a:pt x="1" y="2"/>
                    </a:lnTo>
                    <a:lnTo>
                      <a:pt x="2"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9" name="Freeform 1380">
                <a:extLst>
                  <a:ext uri="{FF2B5EF4-FFF2-40B4-BE49-F238E27FC236}">
                    <a16:creationId xmlns:a16="http://schemas.microsoft.com/office/drawing/2014/main" id="{0D5A13D1-BC47-D9B2-3D28-1C5C8FE6ECBB}"/>
                  </a:ext>
                </a:extLst>
              </p:cNvPr>
              <p:cNvSpPr>
                <a:spLocks/>
              </p:cNvSpPr>
              <p:nvPr/>
            </p:nvSpPr>
            <p:spPr bwMode="auto">
              <a:xfrm>
                <a:off x="667" y="79"/>
                <a:ext cx="0" cy="2"/>
              </a:xfrm>
              <a:custGeom>
                <a:avLst/>
                <a:gdLst>
                  <a:gd name="T0" fmla="*/ 0 h 2"/>
                  <a:gd name="T1" fmla="*/ 0 h 2"/>
                  <a:gd name="T2" fmla="*/ 2 h 2"/>
                </a:gdLst>
                <a:ahLst/>
                <a:cxnLst>
                  <a:cxn ang="0">
                    <a:pos x="0" y="T0"/>
                  </a:cxn>
                  <a:cxn ang="0">
                    <a:pos x="0" y="T1"/>
                  </a:cxn>
                  <a:cxn ang="0">
                    <a:pos x="0" y="T2"/>
                  </a:cxn>
                </a:cxnLst>
                <a:rect l="0" t="0" r="r" b="b"/>
                <a:pathLst>
                  <a:path h="2">
                    <a:moveTo>
                      <a:pt x="0" y="0"/>
                    </a:moveTo>
                    <a:lnTo>
                      <a:pt x="0"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0" name="Freeform 1381">
                <a:extLst>
                  <a:ext uri="{FF2B5EF4-FFF2-40B4-BE49-F238E27FC236}">
                    <a16:creationId xmlns:a16="http://schemas.microsoft.com/office/drawing/2014/main" id="{51D1642F-74AE-6457-9585-D7EA980B5380}"/>
                  </a:ext>
                </a:extLst>
              </p:cNvPr>
              <p:cNvSpPr>
                <a:spLocks/>
              </p:cNvSpPr>
              <p:nvPr/>
            </p:nvSpPr>
            <p:spPr bwMode="auto">
              <a:xfrm>
                <a:off x="669" y="76"/>
                <a:ext cx="3" cy="5"/>
              </a:xfrm>
              <a:custGeom>
                <a:avLst/>
                <a:gdLst>
                  <a:gd name="T0" fmla="*/ 0 w 3"/>
                  <a:gd name="T1" fmla="*/ 5 h 5"/>
                  <a:gd name="T2" fmla="*/ 0 w 3"/>
                  <a:gd name="T3" fmla="*/ 4 h 5"/>
                  <a:gd name="T4" fmla="*/ 0 w 3"/>
                  <a:gd name="T5" fmla="*/ 3 h 5"/>
                  <a:gd name="T6" fmla="*/ 0 w 3"/>
                  <a:gd name="T7" fmla="*/ 3 h 5"/>
                  <a:gd name="T8" fmla="*/ 1 w 3"/>
                  <a:gd name="T9" fmla="*/ 0 h 5"/>
                  <a:gd name="T10" fmla="*/ 3 w 3"/>
                  <a:gd name="T11" fmla="*/ 3 h 5"/>
                </a:gdLst>
                <a:ahLst/>
                <a:cxnLst>
                  <a:cxn ang="0">
                    <a:pos x="T0" y="T1"/>
                  </a:cxn>
                  <a:cxn ang="0">
                    <a:pos x="T2" y="T3"/>
                  </a:cxn>
                  <a:cxn ang="0">
                    <a:pos x="T4" y="T5"/>
                  </a:cxn>
                  <a:cxn ang="0">
                    <a:pos x="T6" y="T7"/>
                  </a:cxn>
                  <a:cxn ang="0">
                    <a:pos x="T8" y="T9"/>
                  </a:cxn>
                  <a:cxn ang="0">
                    <a:pos x="T10" y="T11"/>
                  </a:cxn>
                </a:cxnLst>
                <a:rect l="0" t="0" r="r" b="b"/>
                <a:pathLst>
                  <a:path w="3" h="5">
                    <a:moveTo>
                      <a:pt x="0" y="5"/>
                    </a:moveTo>
                    <a:lnTo>
                      <a:pt x="0" y="4"/>
                    </a:lnTo>
                    <a:lnTo>
                      <a:pt x="0" y="3"/>
                    </a:lnTo>
                    <a:lnTo>
                      <a:pt x="0" y="3"/>
                    </a:lnTo>
                    <a:lnTo>
                      <a:pt x="1" y="0"/>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1" name="Line 1382">
                <a:extLst>
                  <a:ext uri="{FF2B5EF4-FFF2-40B4-BE49-F238E27FC236}">
                    <a16:creationId xmlns:a16="http://schemas.microsoft.com/office/drawing/2014/main" id="{C009A23E-B1AE-4E78-AC83-77B58CF4CC3B}"/>
                  </a:ext>
                </a:extLst>
              </p:cNvPr>
              <p:cNvSpPr>
                <a:spLocks noChangeShapeType="1"/>
              </p:cNvSpPr>
              <p:nvPr/>
            </p:nvSpPr>
            <p:spPr bwMode="auto">
              <a:xfrm flipV="1">
                <a:off x="519" y="81"/>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42" name="Line 1383">
                <a:extLst>
                  <a:ext uri="{FF2B5EF4-FFF2-40B4-BE49-F238E27FC236}">
                    <a16:creationId xmlns:a16="http://schemas.microsoft.com/office/drawing/2014/main" id="{328AFD52-7AD8-3428-65F9-ADBB4562D64C}"/>
                  </a:ext>
                </a:extLst>
              </p:cNvPr>
              <p:cNvSpPr>
                <a:spLocks noChangeShapeType="1"/>
              </p:cNvSpPr>
              <p:nvPr/>
            </p:nvSpPr>
            <p:spPr bwMode="auto">
              <a:xfrm flipV="1">
                <a:off x="510" y="81"/>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43" name="Line 1384">
                <a:extLst>
                  <a:ext uri="{FF2B5EF4-FFF2-40B4-BE49-F238E27FC236}">
                    <a16:creationId xmlns:a16="http://schemas.microsoft.com/office/drawing/2014/main" id="{CEC5F209-0EE9-9921-C8EB-A12F6D0B40BE}"/>
                  </a:ext>
                </a:extLst>
              </p:cNvPr>
              <p:cNvSpPr>
                <a:spLocks noChangeShapeType="1"/>
              </p:cNvSpPr>
              <p:nvPr/>
            </p:nvSpPr>
            <p:spPr bwMode="auto">
              <a:xfrm>
                <a:off x="509" y="82"/>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44" name="Freeform 1385">
                <a:extLst>
                  <a:ext uri="{FF2B5EF4-FFF2-40B4-BE49-F238E27FC236}">
                    <a16:creationId xmlns:a16="http://schemas.microsoft.com/office/drawing/2014/main" id="{34E84622-B49B-5E92-79C6-AEC2C9947E09}"/>
                  </a:ext>
                </a:extLst>
              </p:cNvPr>
              <p:cNvSpPr>
                <a:spLocks/>
              </p:cNvSpPr>
              <p:nvPr/>
            </p:nvSpPr>
            <p:spPr bwMode="auto">
              <a:xfrm>
                <a:off x="497" y="81"/>
                <a:ext cx="4" cy="2"/>
              </a:xfrm>
              <a:custGeom>
                <a:avLst/>
                <a:gdLst>
                  <a:gd name="T0" fmla="*/ 4 w 4"/>
                  <a:gd name="T1" fmla="*/ 2 h 2"/>
                  <a:gd name="T2" fmla="*/ 4 w 4"/>
                  <a:gd name="T3" fmla="*/ 1 h 2"/>
                  <a:gd name="T4" fmla="*/ 1 w 4"/>
                  <a:gd name="T5" fmla="*/ 0 h 2"/>
                  <a:gd name="T6" fmla="*/ 0 w 4"/>
                  <a:gd name="T7" fmla="*/ 0 h 2"/>
                </a:gdLst>
                <a:ahLst/>
                <a:cxnLst>
                  <a:cxn ang="0">
                    <a:pos x="T0" y="T1"/>
                  </a:cxn>
                  <a:cxn ang="0">
                    <a:pos x="T2" y="T3"/>
                  </a:cxn>
                  <a:cxn ang="0">
                    <a:pos x="T4" y="T5"/>
                  </a:cxn>
                  <a:cxn ang="0">
                    <a:pos x="T6" y="T7"/>
                  </a:cxn>
                </a:cxnLst>
                <a:rect l="0" t="0" r="r" b="b"/>
                <a:pathLst>
                  <a:path w="4" h="2">
                    <a:moveTo>
                      <a:pt x="4" y="2"/>
                    </a:moveTo>
                    <a:lnTo>
                      <a:pt x="4" y="1"/>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5" name="Freeform 1386">
                <a:extLst>
                  <a:ext uri="{FF2B5EF4-FFF2-40B4-BE49-F238E27FC236}">
                    <a16:creationId xmlns:a16="http://schemas.microsoft.com/office/drawing/2014/main" id="{2CD963F9-E2C1-AA8A-1241-164FECC4FE1E}"/>
                  </a:ext>
                </a:extLst>
              </p:cNvPr>
              <p:cNvSpPr>
                <a:spLocks/>
              </p:cNvSpPr>
              <p:nvPr/>
            </p:nvSpPr>
            <p:spPr bwMode="auto">
              <a:xfrm>
                <a:off x="499" y="83"/>
                <a:ext cx="2"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6" name="Freeform 1387">
                <a:extLst>
                  <a:ext uri="{FF2B5EF4-FFF2-40B4-BE49-F238E27FC236}">
                    <a16:creationId xmlns:a16="http://schemas.microsoft.com/office/drawing/2014/main" id="{9F1B9AFA-7133-E959-DF2D-2E83898C17AF}"/>
                  </a:ext>
                </a:extLst>
              </p:cNvPr>
              <p:cNvSpPr>
                <a:spLocks/>
              </p:cNvSpPr>
              <p:nvPr/>
            </p:nvSpPr>
            <p:spPr bwMode="auto">
              <a:xfrm>
                <a:off x="493" y="81"/>
                <a:ext cx="6" cy="2"/>
              </a:xfrm>
              <a:custGeom>
                <a:avLst/>
                <a:gdLst>
                  <a:gd name="T0" fmla="*/ 1 w 6"/>
                  <a:gd name="T1" fmla="*/ 0 h 2"/>
                  <a:gd name="T2" fmla="*/ 1 w 6"/>
                  <a:gd name="T3" fmla="*/ 1 h 2"/>
                  <a:gd name="T4" fmla="*/ 0 w 6"/>
                  <a:gd name="T5" fmla="*/ 2 h 2"/>
                  <a:gd name="T6" fmla="*/ 1 w 6"/>
                  <a:gd name="T7" fmla="*/ 2 h 2"/>
                  <a:gd name="T8" fmla="*/ 4 w 6"/>
                  <a:gd name="T9" fmla="*/ 1 h 2"/>
                  <a:gd name="T10" fmla="*/ 6 w 6"/>
                  <a:gd name="T11" fmla="*/ 2 h 2"/>
                </a:gdLst>
                <a:ahLst/>
                <a:cxnLst>
                  <a:cxn ang="0">
                    <a:pos x="T0" y="T1"/>
                  </a:cxn>
                  <a:cxn ang="0">
                    <a:pos x="T2" y="T3"/>
                  </a:cxn>
                  <a:cxn ang="0">
                    <a:pos x="T4" y="T5"/>
                  </a:cxn>
                  <a:cxn ang="0">
                    <a:pos x="T6" y="T7"/>
                  </a:cxn>
                  <a:cxn ang="0">
                    <a:pos x="T8" y="T9"/>
                  </a:cxn>
                  <a:cxn ang="0">
                    <a:pos x="T10" y="T11"/>
                  </a:cxn>
                </a:cxnLst>
                <a:rect l="0" t="0" r="r" b="b"/>
                <a:pathLst>
                  <a:path w="6" h="2">
                    <a:moveTo>
                      <a:pt x="1" y="0"/>
                    </a:moveTo>
                    <a:lnTo>
                      <a:pt x="1" y="1"/>
                    </a:lnTo>
                    <a:lnTo>
                      <a:pt x="0" y="2"/>
                    </a:lnTo>
                    <a:lnTo>
                      <a:pt x="1" y="2"/>
                    </a:lnTo>
                    <a:lnTo>
                      <a:pt x="4" y="1"/>
                    </a:lnTo>
                    <a:lnTo>
                      <a:pt x="6"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7" name="Freeform 1388">
                <a:extLst>
                  <a:ext uri="{FF2B5EF4-FFF2-40B4-BE49-F238E27FC236}">
                    <a16:creationId xmlns:a16="http://schemas.microsoft.com/office/drawing/2014/main" id="{F9C88478-3D59-F4B2-D2C8-A9F2FAF38EDA}"/>
                  </a:ext>
                </a:extLst>
              </p:cNvPr>
              <p:cNvSpPr>
                <a:spLocks/>
              </p:cNvSpPr>
              <p:nvPr/>
            </p:nvSpPr>
            <p:spPr bwMode="auto">
              <a:xfrm>
                <a:off x="484" y="81"/>
                <a:ext cx="2" cy="3"/>
              </a:xfrm>
              <a:custGeom>
                <a:avLst/>
                <a:gdLst>
                  <a:gd name="T0" fmla="*/ 0 w 2"/>
                  <a:gd name="T1" fmla="*/ 0 h 3"/>
                  <a:gd name="T2" fmla="*/ 1 w 2"/>
                  <a:gd name="T3" fmla="*/ 1 h 3"/>
                  <a:gd name="T4" fmla="*/ 2 w 2"/>
                  <a:gd name="T5" fmla="*/ 3 h 3"/>
                  <a:gd name="T6" fmla="*/ 2 w 2"/>
                  <a:gd name="T7" fmla="*/ 1 h 3"/>
                  <a:gd name="T8" fmla="*/ 1 w 2"/>
                  <a:gd name="T9" fmla="*/ 0 h 3"/>
                </a:gdLst>
                <a:ahLst/>
                <a:cxnLst>
                  <a:cxn ang="0">
                    <a:pos x="T0" y="T1"/>
                  </a:cxn>
                  <a:cxn ang="0">
                    <a:pos x="T2" y="T3"/>
                  </a:cxn>
                  <a:cxn ang="0">
                    <a:pos x="T4" y="T5"/>
                  </a:cxn>
                  <a:cxn ang="0">
                    <a:pos x="T6" y="T7"/>
                  </a:cxn>
                  <a:cxn ang="0">
                    <a:pos x="T8" y="T9"/>
                  </a:cxn>
                </a:cxnLst>
                <a:rect l="0" t="0" r="r" b="b"/>
                <a:pathLst>
                  <a:path w="2" h="3">
                    <a:moveTo>
                      <a:pt x="0" y="0"/>
                    </a:moveTo>
                    <a:lnTo>
                      <a:pt x="1" y="1"/>
                    </a:lnTo>
                    <a:lnTo>
                      <a:pt x="2" y="3"/>
                    </a:lnTo>
                    <a:lnTo>
                      <a:pt x="2"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8" name="Freeform 1389">
                <a:extLst>
                  <a:ext uri="{FF2B5EF4-FFF2-40B4-BE49-F238E27FC236}">
                    <a16:creationId xmlns:a16="http://schemas.microsoft.com/office/drawing/2014/main" id="{4861A951-AA21-3A7C-5CDC-24C8F5A5A046}"/>
                  </a:ext>
                </a:extLst>
              </p:cNvPr>
              <p:cNvSpPr>
                <a:spLocks/>
              </p:cNvSpPr>
              <p:nvPr/>
            </p:nvSpPr>
            <p:spPr bwMode="auto">
              <a:xfrm>
                <a:off x="514" y="82"/>
                <a:ext cx="5" cy="2"/>
              </a:xfrm>
              <a:custGeom>
                <a:avLst/>
                <a:gdLst>
                  <a:gd name="T0" fmla="*/ 1 w 5"/>
                  <a:gd name="T1" fmla="*/ 2 h 2"/>
                  <a:gd name="T2" fmla="*/ 0 w 5"/>
                  <a:gd name="T3" fmla="*/ 1 h 2"/>
                  <a:gd name="T4" fmla="*/ 3 w 5"/>
                  <a:gd name="T5" fmla="*/ 0 h 2"/>
                  <a:gd name="T6" fmla="*/ 5 w 5"/>
                  <a:gd name="T7" fmla="*/ 0 h 2"/>
                </a:gdLst>
                <a:ahLst/>
                <a:cxnLst>
                  <a:cxn ang="0">
                    <a:pos x="T0" y="T1"/>
                  </a:cxn>
                  <a:cxn ang="0">
                    <a:pos x="T2" y="T3"/>
                  </a:cxn>
                  <a:cxn ang="0">
                    <a:pos x="T4" y="T5"/>
                  </a:cxn>
                  <a:cxn ang="0">
                    <a:pos x="T6" y="T7"/>
                  </a:cxn>
                </a:cxnLst>
                <a:rect l="0" t="0" r="r" b="b"/>
                <a:pathLst>
                  <a:path w="5" h="2">
                    <a:moveTo>
                      <a:pt x="1" y="2"/>
                    </a:moveTo>
                    <a:lnTo>
                      <a:pt x="0" y="1"/>
                    </a:lnTo>
                    <a:lnTo>
                      <a:pt x="3"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9" name="Freeform 1390">
                <a:extLst>
                  <a:ext uri="{FF2B5EF4-FFF2-40B4-BE49-F238E27FC236}">
                    <a16:creationId xmlns:a16="http://schemas.microsoft.com/office/drawing/2014/main" id="{4E85DEBF-6E35-10C9-A09F-822F0764BCF7}"/>
                  </a:ext>
                </a:extLst>
              </p:cNvPr>
              <p:cNvSpPr>
                <a:spLocks/>
              </p:cNvSpPr>
              <p:nvPr/>
            </p:nvSpPr>
            <p:spPr bwMode="auto">
              <a:xfrm>
                <a:off x="658" y="82"/>
                <a:ext cx="1" cy="2"/>
              </a:xfrm>
              <a:custGeom>
                <a:avLst/>
                <a:gdLst>
                  <a:gd name="T0" fmla="*/ 0 w 1"/>
                  <a:gd name="T1" fmla="*/ 0 h 2"/>
                  <a:gd name="T2" fmla="*/ 1 w 1"/>
                  <a:gd name="T3" fmla="*/ 0 h 2"/>
                  <a:gd name="T4" fmla="*/ 1 w 1"/>
                  <a:gd name="T5" fmla="*/ 2 h 2"/>
                </a:gdLst>
                <a:ahLst/>
                <a:cxnLst>
                  <a:cxn ang="0">
                    <a:pos x="T0" y="T1"/>
                  </a:cxn>
                  <a:cxn ang="0">
                    <a:pos x="T2" y="T3"/>
                  </a:cxn>
                  <a:cxn ang="0">
                    <a:pos x="T4" y="T5"/>
                  </a:cxn>
                </a:cxnLst>
                <a:rect l="0" t="0" r="r" b="b"/>
                <a:pathLst>
                  <a:path w="1" h="2">
                    <a:moveTo>
                      <a:pt x="0" y="0"/>
                    </a:moveTo>
                    <a:lnTo>
                      <a:pt x="1" y="0"/>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0" name="Freeform 1391">
                <a:extLst>
                  <a:ext uri="{FF2B5EF4-FFF2-40B4-BE49-F238E27FC236}">
                    <a16:creationId xmlns:a16="http://schemas.microsoft.com/office/drawing/2014/main" id="{DBD39521-CD1C-C3B0-7140-DB004F4A8CF1}"/>
                  </a:ext>
                </a:extLst>
              </p:cNvPr>
              <p:cNvSpPr>
                <a:spLocks/>
              </p:cNvSpPr>
              <p:nvPr/>
            </p:nvSpPr>
            <p:spPr bwMode="auto">
              <a:xfrm>
                <a:off x="659" y="84"/>
                <a:ext cx="1" cy="0"/>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1" name="Freeform 1392">
                <a:extLst>
                  <a:ext uri="{FF2B5EF4-FFF2-40B4-BE49-F238E27FC236}">
                    <a16:creationId xmlns:a16="http://schemas.microsoft.com/office/drawing/2014/main" id="{3DC0B3CF-BDA2-B5F7-1C4A-3777E8FA543A}"/>
                  </a:ext>
                </a:extLst>
              </p:cNvPr>
              <p:cNvSpPr>
                <a:spLocks/>
              </p:cNvSpPr>
              <p:nvPr/>
            </p:nvSpPr>
            <p:spPr bwMode="auto">
              <a:xfrm>
                <a:off x="501" y="81"/>
                <a:ext cx="6" cy="4"/>
              </a:xfrm>
              <a:custGeom>
                <a:avLst/>
                <a:gdLst>
                  <a:gd name="T0" fmla="*/ 6 w 6"/>
                  <a:gd name="T1" fmla="*/ 0 h 4"/>
                  <a:gd name="T2" fmla="*/ 6 w 6"/>
                  <a:gd name="T3" fmla="*/ 1 h 4"/>
                  <a:gd name="T4" fmla="*/ 5 w 6"/>
                  <a:gd name="T5" fmla="*/ 1 h 4"/>
                  <a:gd name="T6" fmla="*/ 4 w 6"/>
                  <a:gd name="T7" fmla="*/ 3 h 4"/>
                  <a:gd name="T8" fmla="*/ 3 w 6"/>
                  <a:gd name="T9" fmla="*/ 3 h 4"/>
                  <a:gd name="T10" fmla="*/ 2 w 6"/>
                  <a:gd name="T11" fmla="*/ 3 h 4"/>
                  <a:gd name="T12" fmla="*/ 0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6" y="0"/>
                    </a:moveTo>
                    <a:lnTo>
                      <a:pt x="6" y="1"/>
                    </a:lnTo>
                    <a:lnTo>
                      <a:pt x="5" y="1"/>
                    </a:lnTo>
                    <a:lnTo>
                      <a:pt x="4" y="3"/>
                    </a:lnTo>
                    <a:lnTo>
                      <a:pt x="3" y="3"/>
                    </a:lnTo>
                    <a:lnTo>
                      <a:pt x="2"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2" name="Freeform 1393">
                <a:extLst>
                  <a:ext uri="{FF2B5EF4-FFF2-40B4-BE49-F238E27FC236}">
                    <a16:creationId xmlns:a16="http://schemas.microsoft.com/office/drawing/2014/main" id="{54A3C97C-0049-86E7-F6C4-B2C9549CA9F6}"/>
                  </a:ext>
                </a:extLst>
              </p:cNvPr>
              <p:cNvSpPr>
                <a:spLocks/>
              </p:cNvSpPr>
              <p:nvPr/>
            </p:nvSpPr>
            <p:spPr bwMode="auto">
              <a:xfrm>
                <a:off x="667" y="81"/>
                <a:ext cx="3" cy="4"/>
              </a:xfrm>
              <a:custGeom>
                <a:avLst/>
                <a:gdLst>
                  <a:gd name="T0" fmla="*/ 0 w 3"/>
                  <a:gd name="T1" fmla="*/ 0 h 4"/>
                  <a:gd name="T2" fmla="*/ 1 w 3"/>
                  <a:gd name="T3" fmla="*/ 2 h 4"/>
                  <a:gd name="T4" fmla="*/ 2 w 3"/>
                  <a:gd name="T5" fmla="*/ 4 h 4"/>
                  <a:gd name="T6" fmla="*/ 3 w 3"/>
                  <a:gd name="T7" fmla="*/ 3 h 4"/>
                  <a:gd name="T8" fmla="*/ 2 w 3"/>
                  <a:gd name="T9" fmla="*/ 1 h 4"/>
                  <a:gd name="T10" fmla="*/ 2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1" y="2"/>
                    </a:lnTo>
                    <a:lnTo>
                      <a:pt x="2" y="4"/>
                    </a:lnTo>
                    <a:lnTo>
                      <a:pt x="3" y="3"/>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3" name="Freeform 1394">
                <a:extLst>
                  <a:ext uri="{FF2B5EF4-FFF2-40B4-BE49-F238E27FC236}">
                    <a16:creationId xmlns:a16="http://schemas.microsoft.com/office/drawing/2014/main" id="{FCE5182C-69C9-E921-7D04-0AFDA69C8DC2}"/>
                  </a:ext>
                </a:extLst>
              </p:cNvPr>
              <p:cNvSpPr>
                <a:spLocks/>
              </p:cNvSpPr>
              <p:nvPr/>
            </p:nvSpPr>
            <p:spPr bwMode="auto">
              <a:xfrm>
                <a:off x="501" y="82"/>
                <a:ext cx="8" cy="4"/>
              </a:xfrm>
              <a:custGeom>
                <a:avLst/>
                <a:gdLst>
                  <a:gd name="T0" fmla="*/ 0 w 8"/>
                  <a:gd name="T1" fmla="*/ 4 h 4"/>
                  <a:gd name="T2" fmla="*/ 3 w 8"/>
                  <a:gd name="T3" fmla="*/ 3 h 4"/>
                  <a:gd name="T4" fmla="*/ 5 w 8"/>
                  <a:gd name="T5" fmla="*/ 2 h 4"/>
                  <a:gd name="T6" fmla="*/ 6 w 8"/>
                  <a:gd name="T7" fmla="*/ 2 h 4"/>
                  <a:gd name="T8" fmla="*/ 8 w 8"/>
                  <a:gd name="T9" fmla="*/ 0 h 4"/>
                </a:gdLst>
                <a:ahLst/>
                <a:cxnLst>
                  <a:cxn ang="0">
                    <a:pos x="T0" y="T1"/>
                  </a:cxn>
                  <a:cxn ang="0">
                    <a:pos x="T2" y="T3"/>
                  </a:cxn>
                  <a:cxn ang="0">
                    <a:pos x="T4" y="T5"/>
                  </a:cxn>
                  <a:cxn ang="0">
                    <a:pos x="T6" y="T7"/>
                  </a:cxn>
                  <a:cxn ang="0">
                    <a:pos x="T8" y="T9"/>
                  </a:cxn>
                </a:cxnLst>
                <a:rect l="0" t="0" r="r" b="b"/>
                <a:pathLst>
                  <a:path w="8" h="4">
                    <a:moveTo>
                      <a:pt x="0" y="4"/>
                    </a:moveTo>
                    <a:lnTo>
                      <a:pt x="3" y="3"/>
                    </a:lnTo>
                    <a:lnTo>
                      <a:pt x="5" y="2"/>
                    </a:lnTo>
                    <a:lnTo>
                      <a:pt x="6" y="2"/>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4" name="Freeform 1395">
                <a:extLst>
                  <a:ext uri="{FF2B5EF4-FFF2-40B4-BE49-F238E27FC236}">
                    <a16:creationId xmlns:a16="http://schemas.microsoft.com/office/drawing/2014/main" id="{C776594B-F9A1-4F17-E507-3F43A2CDD31D}"/>
                  </a:ext>
                </a:extLst>
              </p:cNvPr>
              <p:cNvSpPr>
                <a:spLocks/>
              </p:cNvSpPr>
              <p:nvPr/>
            </p:nvSpPr>
            <p:spPr bwMode="auto">
              <a:xfrm>
                <a:off x="498" y="85"/>
                <a:ext cx="3" cy="2"/>
              </a:xfrm>
              <a:custGeom>
                <a:avLst/>
                <a:gdLst>
                  <a:gd name="T0" fmla="*/ 3 w 3"/>
                  <a:gd name="T1" fmla="*/ 0 h 2"/>
                  <a:gd name="T2" fmla="*/ 3 w 3"/>
                  <a:gd name="T3" fmla="*/ 0 h 2"/>
                  <a:gd name="T4" fmla="*/ 0 w 3"/>
                  <a:gd name="T5" fmla="*/ 1 h 2"/>
                  <a:gd name="T6" fmla="*/ 0 w 3"/>
                  <a:gd name="T7" fmla="*/ 2 h 2"/>
                </a:gdLst>
                <a:ahLst/>
                <a:cxnLst>
                  <a:cxn ang="0">
                    <a:pos x="T0" y="T1"/>
                  </a:cxn>
                  <a:cxn ang="0">
                    <a:pos x="T2" y="T3"/>
                  </a:cxn>
                  <a:cxn ang="0">
                    <a:pos x="T4" y="T5"/>
                  </a:cxn>
                  <a:cxn ang="0">
                    <a:pos x="T6" y="T7"/>
                  </a:cxn>
                </a:cxnLst>
                <a:rect l="0" t="0" r="r" b="b"/>
                <a:pathLst>
                  <a:path w="3" h="2">
                    <a:moveTo>
                      <a:pt x="3" y="0"/>
                    </a:moveTo>
                    <a:lnTo>
                      <a:pt x="3" y="0"/>
                    </a:ln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5" name="Freeform 1396">
                <a:extLst>
                  <a:ext uri="{FF2B5EF4-FFF2-40B4-BE49-F238E27FC236}">
                    <a16:creationId xmlns:a16="http://schemas.microsoft.com/office/drawing/2014/main" id="{7A9AB5FE-4ABD-EE42-29F3-5F8EAAD04F7F}"/>
                  </a:ext>
                </a:extLst>
              </p:cNvPr>
              <p:cNvSpPr>
                <a:spLocks/>
              </p:cNvSpPr>
              <p:nvPr/>
            </p:nvSpPr>
            <p:spPr bwMode="auto">
              <a:xfrm>
                <a:off x="453" y="81"/>
                <a:ext cx="3" cy="6"/>
              </a:xfrm>
              <a:custGeom>
                <a:avLst/>
                <a:gdLst>
                  <a:gd name="T0" fmla="*/ 0 w 3"/>
                  <a:gd name="T1" fmla="*/ 6 h 6"/>
                  <a:gd name="T2" fmla="*/ 0 w 3"/>
                  <a:gd name="T3" fmla="*/ 4 h 6"/>
                  <a:gd name="T4" fmla="*/ 2 w 3"/>
                  <a:gd name="T5" fmla="*/ 2 h 6"/>
                  <a:gd name="T6" fmla="*/ 3 w 3"/>
                  <a:gd name="T7" fmla="*/ 0 h 6"/>
                </a:gdLst>
                <a:ahLst/>
                <a:cxnLst>
                  <a:cxn ang="0">
                    <a:pos x="T0" y="T1"/>
                  </a:cxn>
                  <a:cxn ang="0">
                    <a:pos x="T2" y="T3"/>
                  </a:cxn>
                  <a:cxn ang="0">
                    <a:pos x="T4" y="T5"/>
                  </a:cxn>
                  <a:cxn ang="0">
                    <a:pos x="T6" y="T7"/>
                  </a:cxn>
                </a:cxnLst>
                <a:rect l="0" t="0" r="r" b="b"/>
                <a:pathLst>
                  <a:path w="3" h="6">
                    <a:moveTo>
                      <a:pt x="0" y="6"/>
                    </a:moveTo>
                    <a:lnTo>
                      <a:pt x="0" y="4"/>
                    </a:lnTo>
                    <a:lnTo>
                      <a:pt x="2" y="2"/>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6" name="Freeform 1397">
                <a:extLst>
                  <a:ext uri="{FF2B5EF4-FFF2-40B4-BE49-F238E27FC236}">
                    <a16:creationId xmlns:a16="http://schemas.microsoft.com/office/drawing/2014/main" id="{5FBD88D2-71EE-14EA-54D6-1130262EE9CA}"/>
                  </a:ext>
                </a:extLst>
              </p:cNvPr>
              <p:cNvSpPr>
                <a:spLocks/>
              </p:cNvSpPr>
              <p:nvPr/>
            </p:nvSpPr>
            <p:spPr bwMode="auto">
              <a:xfrm>
                <a:off x="496" y="86"/>
                <a:ext cx="5" cy="3"/>
              </a:xfrm>
              <a:custGeom>
                <a:avLst/>
                <a:gdLst>
                  <a:gd name="T0" fmla="*/ 2 w 5"/>
                  <a:gd name="T1" fmla="*/ 1 h 3"/>
                  <a:gd name="T2" fmla="*/ 0 w 5"/>
                  <a:gd name="T3" fmla="*/ 2 h 3"/>
                  <a:gd name="T4" fmla="*/ 0 w 5"/>
                  <a:gd name="T5" fmla="*/ 3 h 3"/>
                  <a:gd name="T6" fmla="*/ 3 w 5"/>
                  <a:gd name="T7" fmla="*/ 1 h 3"/>
                  <a:gd name="T8" fmla="*/ 5 w 5"/>
                  <a:gd name="T9" fmla="*/ 0 h 3"/>
                </a:gdLst>
                <a:ahLst/>
                <a:cxnLst>
                  <a:cxn ang="0">
                    <a:pos x="T0" y="T1"/>
                  </a:cxn>
                  <a:cxn ang="0">
                    <a:pos x="T2" y="T3"/>
                  </a:cxn>
                  <a:cxn ang="0">
                    <a:pos x="T4" y="T5"/>
                  </a:cxn>
                  <a:cxn ang="0">
                    <a:pos x="T6" y="T7"/>
                  </a:cxn>
                  <a:cxn ang="0">
                    <a:pos x="T8" y="T9"/>
                  </a:cxn>
                </a:cxnLst>
                <a:rect l="0" t="0" r="r" b="b"/>
                <a:pathLst>
                  <a:path w="5" h="3">
                    <a:moveTo>
                      <a:pt x="2" y="1"/>
                    </a:moveTo>
                    <a:lnTo>
                      <a:pt x="0" y="2"/>
                    </a:lnTo>
                    <a:lnTo>
                      <a:pt x="0" y="3"/>
                    </a:lnTo>
                    <a:lnTo>
                      <a:pt x="3"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7" name="Freeform 1398">
                <a:extLst>
                  <a:ext uri="{FF2B5EF4-FFF2-40B4-BE49-F238E27FC236}">
                    <a16:creationId xmlns:a16="http://schemas.microsoft.com/office/drawing/2014/main" id="{71442CA6-A4E9-3EBE-2CD4-F55C1A36CB8D}"/>
                  </a:ext>
                </a:extLst>
              </p:cNvPr>
              <p:cNvSpPr>
                <a:spLocks/>
              </p:cNvSpPr>
              <p:nvPr/>
            </p:nvSpPr>
            <p:spPr bwMode="auto">
              <a:xfrm>
                <a:off x="519" y="89"/>
                <a:ext cx="2" cy="1"/>
              </a:xfrm>
              <a:custGeom>
                <a:avLst/>
                <a:gdLst>
                  <a:gd name="T0" fmla="*/ 0 w 2"/>
                  <a:gd name="T1" fmla="*/ 0 h 1"/>
                  <a:gd name="T2" fmla="*/ 2 w 2"/>
                  <a:gd name="T3" fmla="*/ 1 h 1"/>
                  <a:gd name="T4" fmla="*/ 2 w 2"/>
                  <a:gd name="T5" fmla="*/ 1 h 1"/>
                </a:gdLst>
                <a:ahLst/>
                <a:cxnLst>
                  <a:cxn ang="0">
                    <a:pos x="T0" y="T1"/>
                  </a:cxn>
                  <a:cxn ang="0">
                    <a:pos x="T2" y="T3"/>
                  </a:cxn>
                  <a:cxn ang="0">
                    <a:pos x="T4" y="T5"/>
                  </a:cxn>
                </a:cxnLst>
                <a:rect l="0" t="0" r="r" b="b"/>
                <a:pathLst>
                  <a:path w="2" h="1">
                    <a:moveTo>
                      <a:pt x="0" y="0"/>
                    </a:move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8" name="Freeform 1399">
                <a:extLst>
                  <a:ext uri="{FF2B5EF4-FFF2-40B4-BE49-F238E27FC236}">
                    <a16:creationId xmlns:a16="http://schemas.microsoft.com/office/drawing/2014/main" id="{00875BCB-6694-3FBE-D94F-ECA111BC5411}"/>
                  </a:ext>
                </a:extLst>
              </p:cNvPr>
              <p:cNvSpPr>
                <a:spLocks/>
              </p:cNvSpPr>
              <p:nvPr/>
            </p:nvSpPr>
            <p:spPr bwMode="auto">
              <a:xfrm>
                <a:off x="515" y="84"/>
                <a:ext cx="8" cy="6"/>
              </a:xfrm>
              <a:custGeom>
                <a:avLst/>
                <a:gdLst>
                  <a:gd name="T0" fmla="*/ 6 w 8"/>
                  <a:gd name="T1" fmla="*/ 6 h 6"/>
                  <a:gd name="T2" fmla="*/ 7 w 8"/>
                  <a:gd name="T3" fmla="*/ 6 h 6"/>
                  <a:gd name="T4" fmla="*/ 8 w 8"/>
                  <a:gd name="T5" fmla="*/ 3 h 6"/>
                  <a:gd name="T6" fmla="*/ 8 w 8"/>
                  <a:gd name="T7" fmla="*/ 2 h 6"/>
                  <a:gd name="T8" fmla="*/ 5 w 8"/>
                  <a:gd name="T9" fmla="*/ 3 h 6"/>
                  <a:gd name="T10" fmla="*/ 4 w 8"/>
                  <a:gd name="T11" fmla="*/ 2 h 6"/>
                  <a:gd name="T12" fmla="*/ 1 w 8"/>
                  <a:gd name="T13" fmla="*/ 1 h 6"/>
                  <a:gd name="T14" fmla="*/ 0 w 8"/>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6">
                    <a:moveTo>
                      <a:pt x="6" y="6"/>
                    </a:moveTo>
                    <a:lnTo>
                      <a:pt x="7" y="6"/>
                    </a:lnTo>
                    <a:lnTo>
                      <a:pt x="8" y="3"/>
                    </a:lnTo>
                    <a:lnTo>
                      <a:pt x="8" y="2"/>
                    </a:lnTo>
                    <a:lnTo>
                      <a:pt x="5" y="3"/>
                    </a:lnTo>
                    <a:lnTo>
                      <a:pt x="4"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9" name="Freeform 1400">
                <a:extLst>
                  <a:ext uri="{FF2B5EF4-FFF2-40B4-BE49-F238E27FC236}">
                    <a16:creationId xmlns:a16="http://schemas.microsoft.com/office/drawing/2014/main" id="{DB6B8569-51D5-20CC-D6F1-29FD4630B16D}"/>
                  </a:ext>
                </a:extLst>
              </p:cNvPr>
              <p:cNvSpPr>
                <a:spLocks/>
              </p:cNvSpPr>
              <p:nvPr/>
            </p:nvSpPr>
            <p:spPr bwMode="auto">
              <a:xfrm>
                <a:off x="437" y="81"/>
                <a:ext cx="9" cy="9"/>
              </a:xfrm>
              <a:custGeom>
                <a:avLst/>
                <a:gdLst>
                  <a:gd name="T0" fmla="*/ 0 w 9"/>
                  <a:gd name="T1" fmla="*/ 0 h 9"/>
                  <a:gd name="T2" fmla="*/ 0 w 9"/>
                  <a:gd name="T3" fmla="*/ 1 h 9"/>
                  <a:gd name="T4" fmla="*/ 2 w 9"/>
                  <a:gd name="T5" fmla="*/ 3 h 9"/>
                  <a:gd name="T6" fmla="*/ 2 w 9"/>
                  <a:gd name="T7" fmla="*/ 5 h 9"/>
                  <a:gd name="T8" fmla="*/ 3 w 9"/>
                  <a:gd name="T9" fmla="*/ 5 h 9"/>
                  <a:gd name="T10" fmla="*/ 4 w 9"/>
                  <a:gd name="T11" fmla="*/ 3 h 9"/>
                  <a:gd name="T12" fmla="*/ 5 w 9"/>
                  <a:gd name="T13" fmla="*/ 3 h 9"/>
                  <a:gd name="T14" fmla="*/ 5 w 9"/>
                  <a:gd name="T15" fmla="*/ 5 h 9"/>
                  <a:gd name="T16" fmla="*/ 9 w 9"/>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0" y="0"/>
                    </a:moveTo>
                    <a:lnTo>
                      <a:pt x="0" y="1"/>
                    </a:lnTo>
                    <a:lnTo>
                      <a:pt x="2" y="3"/>
                    </a:lnTo>
                    <a:lnTo>
                      <a:pt x="2" y="5"/>
                    </a:lnTo>
                    <a:lnTo>
                      <a:pt x="3" y="5"/>
                    </a:lnTo>
                    <a:lnTo>
                      <a:pt x="4" y="3"/>
                    </a:lnTo>
                    <a:lnTo>
                      <a:pt x="5" y="3"/>
                    </a:lnTo>
                    <a:lnTo>
                      <a:pt x="5" y="5"/>
                    </a:lnTo>
                    <a:lnTo>
                      <a:pt x="9"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0" name="Freeform 1401">
                <a:extLst>
                  <a:ext uri="{FF2B5EF4-FFF2-40B4-BE49-F238E27FC236}">
                    <a16:creationId xmlns:a16="http://schemas.microsoft.com/office/drawing/2014/main" id="{DA369755-2666-7D9C-BB95-597285CF5A3A}"/>
                  </a:ext>
                </a:extLst>
              </p:cNvPr>
              <p:cNvSpPr>
                <a:spLocks/>
              </p:cNvSpPr>
              <p:nvPr/>
            </p:nvSpPr>
            <p:spPr bwMode="auto">
              <a:xfrm>
                <a:off x="423" y="81"/>
                <a:ext cx="6" cy="10"/>
              </a:xfrm>
              <a:custGeom>
                <a:avLst/>
                <a:gdLst>
                  <a:gd name="T0" fmla="*/ 4 w 6"/>
                  <a:gd name="T1" fmla="*/ 0 h 10"/>
                  <a:gd name="T2" fmla="*/ 2 w 6"/>
                  <a:gd name="T3" fmla="*/ 2 h 10"/>
                  <a:gd name="T4" fmla="*/ 2 w 6"/>
                  <a:gd name="T5" fmla="*/ 4 h 10"/>
                  <a:gd name="T6" fmla="*/ 0 w 6"/>
                  <a:gd name="T7" fmla="*/ 7 h 10"/>
                  <a:gd name="T8" fmla="*/ 3 w 6"/>
                  <a:gd name="T9" fmla="*/ 10 h 10"/>
                  <a:gd name="T10" fmla="*/ 6 w 6"/>
                  <a:gd name="T11" fmla="*/ 4 h 10"/>
                  <a:gd name="T12" fmla="*/ 4 w 6"/>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4" y="0"/>
                    </a:moveTo>
                    <a:lnTo>
                      <a:pt x="2" y="2"/>
                    </a:lnTo>
                    <a:lnTo>
                      <a:pt x="2" y="4"/>
                    </a:lnTo>
                    <a:lnTo>
                      <a:pt x="0" y="7"/>
                    </a:lnTo>
                    <a:lnTo>
                      <a:pt x="3" y="10"/>
                    </a:lnTo>
                    <a:lnTo>
                      <a:pt x="6" y="4"/>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1" name="Freeform 1402">
                <a:extLst>
                  <a:ext uri="{FF2B5EF4-FFF2-40B4-BE49-F238E27FC236}">
                    <a16:creationId xmlns:a16="http://schemas.microsoft.com/office/drawing/2014/main" id="{9CBF4F5D-134B-3C06-1291-EBCF92E62BE0}"/>
                  </a:ext>
                </a:extLst>
              </p:cNvPr>
              <p:cNvSpPr>
                <a:spLocks/>
              </p:cNvSpPr>
              <p:nvPr/>
            </p:nvSpPr>
            <p:spPr bwMode="auto">
              <a:xfrm>
                <a:off x="431" y="87"/>
                <a:ext cx="4" cy="4"/>
              </a:xfrm>
              <a:custGeom>
                <a:avLst/>
                <a:gdLst>
                  <a:gd name="T0" fmla="*/ 4 w 4"/>
                  <a:gd name="T1" fmla="*/ 4 h 4"/>
                  <a:gd name="T2" fmla="*/ 4 w 4"/>
                  <a:gd name="T3" fmla="*/ 2 h 4"/>
                  <a:gd name="T4" fmla="*/ 1 w 4"/>
                  <a:gd name="T5" fmla="*/ 0 h 4"/>
                  <a:gd name="T6" fmla="*/ 0 w 4"/>
                  <a:gd name="T7" fmla="*/ 3 h 4"/>
                  <a:gd name="T8" fmla="*/ 4 w 4"/>
                  <a:gd name="T9" fmla="*/ 4 h 4"/>
                </a:gdLst>
                <a:ahLst/>
                <a:cxnLst>
                  <a:cxn ang="0">
                    <a:pos x="T0" y="T1"/>
                  </a:cxn>
                  <a:cxn ang="0">
                    <a:pos x="T2" y="T3"/>
                  </a:cxn>
                  <a:cxn ang="0">
                    <a:pos x="T4" y="T5"/>
                  </a:cxn>
                  <a:cxn ang="0">
                    <a:pos x="T6" y="T7"/>
                  </a:cxn>
                  <a:cxn ang="0">
                    <a:pos x="T8" y="T9"/>
                  </a:cxn>
                </a:cxnLst>
                <a:rect l="0" t="0" r="r" b="b"/>
                <a:pathLst>
                  <a:path w="4" h="4">
                    <a:moveTo>
                      <a:pt x="4" y="4"/>
                    </a:moveTo>
                    <a:lnTo>
                      <a:pt x="4" y="2"/>
                    </a:lnTo>
                    <a:lnTo>
                      <a:pt x="1" y="0"/>
                    </a:lnTo>
                    <a:lnTo>
                      <a:pt x="0" y="3"/>
                    </a:lnTo>
                    <a:lnTo>
                      <a:pt x="4"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2" name="Freeform 1403">
                <a:extLst>
                  <a:ext uri="{FF2B5EF4-FFF2-40B4-BE49-F238E27FC236}">
                    <a16:creationId xmlns:a16="http://schemas.microsoft.com/office/drawing/2014/main" id="{E07A73DD-A4E8-ADEC-494D-834DE9BDEF7E}"/>
                  </a:ext>
                </a:extLst>
              </p:cNvPr>
              <p:cNvSpPr>
                <a:spLocks/>
              </p:cNvSpPr>
              <p:nvPr/>
            </p:nvSpPr>
            <p:spPr bwMode="auto">
              <a:xfrm>
                <a:off x="471" y="81"/>
                <a:ext cx="19" cy="11"/>
              </a:xfrm>
              <a:custGeom>
                <a:avLst/>
                <a:gdLst>
                  <a:gd name="T0" fmla="*/ 19 w 19"/>
                  <a:gd name="T1" fmla="*/ 9 h 11"/>
                  <a:gd name="T2" fmla="*/ 18 w 19"/>
                  <a:gd name="T3" fmla="*/ 9 h 11"/>
                  <a:gd name="T4" fmla="*/ 15 w 19"/>
                  <a:gd name="T5" fmla="*/ 11 h 11"/>
                  <a:gd name="T6" fmla="*/ 14 w 19"/>
                  <a:gd name="T7" fmla="*/ 9 h 11"/>
                  <a:gd name="T8" fmla="*/ 16 w 19"/>
                  <a:gd name="T9" fmla="*/ 7 h 11"/>
                  <a:gd name="T10" fmla="*/ 18 w 19"/>
                  <a:gd name="T11" fmla="*/ 6 h 11"/>
                  <a:gd name="T12" fmla="*/ 19 w 19"/>
                  <a:gd name="T13" fmla="*/ 4 h 11"/>
                  <a:gd name="T14" fmla="*/ 19 w 19"/>
                  <a:gd name="T15" fmla="*/ 3 h 11"/>
                  <a:gd name="T16" fmla="*/ 17 w 19"/>
                  <a:gd name="T17" fmla="*/ 6 h 11"/>
                  <a:gd name="T18" fmla="*/ 14 w 19"/>
                  <a:gd name="T19" fmla="*/ 6 h 11"/>
                  <a:gd name="T20" fmla="*/ 12 w 19"/>
                  <a:gd name="T21" fmla="*/ 8 h 11"/>
                  <a:gd name="T22" fmla="*/ 10 w 19"/>
                  <a:gd name="T23" fmla="*/ 6 h 11"/>
                  <a:gd name="T24" fmla="*/ 9 w 19"/>
                  <a:gd name="T25" fmla="*/ 5 h 11"/>
                  <a:gd name="T26" fmla="*/ 8 w 19"/>
                  <a:gd name="T27" fmla="*/ 6 h 11"/>
                  <a:gd name="T28" fmla="*/ 6 w 19"/>
                  <a:gd name="T29" fmla="*/ 6 h 11"/>
                  <a:gd name="T30" fmla="*/ 5 w 19"/>
                  <a:gd name="T31" fmla="*/ 3 h 11"/>
                  <a:gd name="T32" fmla="*/ 6 w 19"/>
                  <a:gd name="T33" fmla="*/ 1 h 11"/>
                  <a:gd name="T34" fmla="*/ 6 w 19"/>
                  <a:gd name="T35" fmla="*/ 1 h 11"/>
                  <a:gd name="T36" fmla="*/ 2 w 19"/>
                  <a:gd name="T37" fmla="*/ 2 h 11"/>
                  <a:gd name="T38" fmla="*/ 1 w 19"/>
                  <a:gd name="T39" fmla="*/ 1 h 11"/>
                  <a:gd name="T40" fmla="*/ 0 w 19"/>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11">
                    <a:moveTo>
                      <a:pt x="19" y="9"/>
                    </a:moveTo>
                    <a:lnTo>
                      <a:pt x="18" y="9"/>
                    </a:lnTo>
                    <a:lnTo>
                      <a:pt x="15" y="11"/>
                    </a:lnTo>
                    <a:lnTo>
                      <a:pt x="14" y="9"/>
                    </a:lnTo>
                    <a:lnTo>
                      <a:pt x="16" y="7"/>
                    </a:lnTo>
                    <a:lnTo>
                      <a:pt x="18" y="6"/>
                    </a:lnTo>
                    <a:lnTo>
                      <a:pt x="19" y="4"/>
                    </a:lnTo>
                    <a:lnTo>
                      <a:pt x="19" y="3"/>
                    </a:lnTo>
                    <a:lnTo>
                      <a:pt x="17" y="6"/>
                    </a:lnTo>
                    <a:lnTo>
                      <a:pt x="14" y="6"/>
                    </a:lnTo>
                    <a:lnTo>
                      <a:pt x="12" y="8"/>
                    </a:lnTo>
                    <a:lnTo>
                      <a:pt x="10" y="6"/>
                    </a:lnTo>
                    <a:lnTo>
                      <a:pt x="9" y="5"/>
                    </a:lnTo>
                    <a:lnTo>
                      <a:pt x="8" y="6"/>
                    </a:lnTo>
                    <a:lnTo>
                      <a:pt x="6" y="6"/>
                    </a:lnTo>
                    <a:lnTo>
                      <a:pt x="5" y="3"/>
                    </a:lnTo>
                    <a:lnTo>
                      <a:pt x="6" y="1"/>
                    </a:lnTo>
                    <a:lnTo>
                      <a:pt x="6" y="1"/>
                    </a:lnTo>
                    <a:lnTo>
                      <a:pt x="2"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3" name="Freeform 1404">
                <a:extLst>
                  <a:ext uri="{FF2B5EF4-FFF2-40B4-BE49-F238E27FC236}">
                    <a16:creationId xmlns:a16="http://schemas.microsoft.com/office/drawing/2014/main" id="{6ADE845A-8D64-38F8-531B-B4434C912BEC}"/>
                  </a:ext>
                </a:extLst>
              </p:cNvPr>
              <p:cNvSpPr>
                <a:spLocks/>
              </p:cNvSpPr>
              <p:nvPr/>
            </p:nvSpPr>
            <p:spPr bwMode="auto">
              <a:xfrm>
                <a:off x="490" y="90"/>
                <a:ext cx="2" cy="2"/>
              </a:xfrm>
              <a:custGeom>
                <a:avLst/>
                <a:gdLst>
                  <a:gd name="T0" fmla="*/ 1 w 2"/>
                  <a:gd name="T1" fmla="*/ 2 h 2"/>
                  <a:gd name="T2" fmla="*/ 0 w 2"/>
                  <a:gd name="T3" fmla="*/ 1 h 2"/>
                  <a:gd name="T4" fmla="*/ 0 w 2"/>
                  <a:gd name="T5" fmla="*/ 1 h 2"/>
                  <a:gd name="T6" fmla="*/ 2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1" y="2"/>
                    </a:moveTo>
                    <a:lnTo>
                      <a:pt x="0" y="1"/>
                    </a:lnTo>
                    <a:lnTo>
                      <a:pt x="0" y="1"/>
                    </a:ln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4" name="Freeform 1405">
                <a:extLst>
                  <a:ext uri="{FF2B5EF4-FFF2-40B4-BE49-F238E27FC236}">
                    <a16:creationId xmlns:a16="http://schemas.microsoft.com/office/drawing/2014/main" id="{A8C40758-DEE7-FCA4-C9AA-33E6FC18E82F}"/>
                  </a:ext>
                </a:extLst>
              </p:cNvPr>
              <p:cNvSpPr>
                <a:spLocks/>
              </p:cNvSpPr>
              <p:nvPr/>
            </p:nvSpPr>
            <p:spPr bwMode="auto">
              <a:xfrm>
                <a:off x="459" y="81"/>
                <a:ext cx="3" cy="11"/>
              </a:xfrm>
              <a:custGeom>
                <a:avLst/>
                <a:gdLst>
                  <a:gd name="T0" fmla="*/ 1 w 3"/>
                  <a:gd name="T1" fmla="*/ 0 h 11"/>
                  <a:gd name="T2" fmla="*/ 3 w 3"/>
                  <a:gd name="T3" fmla="*/ 1 h 11"/>
                  <a:gd name="T4" fmla="*/ 1 w 3"/>
                  <a:gd name="T5" fmla="*/ 7 h 11"/>
                  <a:gd name="T6" fmla="*/ 2 w 3"/>
                  <a:gd name="T7" fmla="*/ 10 h 11"/>
                  <a:gd name="T8" fmla="*/ 0 w 3"/>
                  <a:gd name="T9" fmla="*/ 11 h 11"/>
                </a:gdLst>
                <a:ahLst/>
                <a:cxnLst>
                  <a:cxn ang="0">
                    <a:pos x="T0" y="T1"/>
                  </a:cxn>
                  <a:cxn ang="0">
                    <a:pos x="T2" y="T3"/>
                  </a:cxn>
                  <a:cxn ang="0">
                    <a:pos x="T4" y="T5"/>
                  </a:cxn>
                  <a:cxn ang="0">
                    <a:pos x="T6" y="T7"/>
                  </a:cxn>
                  <a:cxn ang="0">
                    <a:pos x="T8" y="T9"/>
                  </a:cxn>
                </a:cxnLst>
                <a:rect l="0" t="0" r="r" b="b"/>
                <a:pathLst>
                  <a:path w="3" h="11">
                    <a:moveTo>
                      <a:pt x="1" y="0"/>
                    </a:moveTo>
                    <a:lnTo>
                      <a:pt x="3" y="1"/>
                    </a:lnTo>
                    <a:lnTo>
                      <a:pt x="1" y="7"/>
                    </a:lnTo>
                    <a:lnTo>
                      <a:pt x="2" y="10"/>
                    </a:lnTo>
                    <a:lnTo>
                      <a:pt x="0"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5" name="Freeform 1406">
                <a:extLst>
                  <a:ext uri="{FF2B5EF4-FFF2-40B4-BE49-F238E27FC236}">
                    <a16:creationId xmlns:a16="http://schemas.microsoft.com/office/drawing/2014/main" id="{FB028916-87E0-F07B-9276-C91737D7428D}"/>
                  </a:ext>
                </a:extLst>
              </p:cNvPr>
              <p:cNvSpPr>
                <a:spLocks/>
              </p:cNvSpPr>
              <p:nvPr/>
            </p:nvSpPr>
            <p:spPr bwMode="auto">
              <a:xfrm>
                <a:off x="433" y="81"/>
                <a:ext cx="8" cy="12"/>
              </a:xfrm>
              <a:custGeom>
                <a:avLst/>
                <a:gdLst>
                  <a:gd name="T0" fmla="*/ 8 w 8"/>
                  <a:gd name="T1" fmla="*/ 12 h 12"/>
                  <a:gd name="T2" fmla="*/ 6 w 8"/>
                  <a:gd name="T3" fmla="*/ 12 h 12"/>
                  <a:gd name="T4" fmla="*/ 3 w 8"/>
                  <a:gd name="T5" fmla="*/ 4 h 12"/>
                  <a:gd name="T6" fmla="*/ 0 w 8"/>
                  <a:gd name="T7" fmla="*/ 2 h 12"/>
                  <a:gd name="T8" fmla="*/ 1 w 8"/>
                  <a:gd name="T9" fmla="*/ 0 h 12"/>
                </a:gdLst>
                <a:ahLst/>
                <a:cxnLst>
                  <a:cxn ang="0">
                    <a:pos x="T0" y="T1"/>
                  </a:cxn>
                  <a:cxn ang="0">
                    <a:pos x="T2" y="T3"/>
                  </a:cxn>
                  <a:cxn ang="0">
                    <a:pos x="T4" y="T5"/>
                  </a:cxn>
                  <a:cxn ang="0">
                    <a:pos x="T6" y="T7"/>
                  </a:cxn>
                  <a:cxn ang="0">
                    <a:pos x="T8" y="T9"/>
                  </a:cxn>
                </a:cxnLst>
                <a:rect l="0" t="0" r="r" b="b"/>
                <a:pathLst>
                  <a:path w="8" h="12">
                    <a:moveTo>
                      <a:pt x="8" y="12"/>
                    </a:moveTo>
                    <a:lnTo>
                      <a:pt x="6" y="12"/>
                    </a:lnTo>
                    <a:lnTo>
                      <a:pt x="3" y="4"/>
                    </a:lnTo>
                    <a:lnTo>
                      <a:pt x="0"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6" name="Freeform 1407">
                <a:extLst>
                  <a:ext uri="{FF2B5EF4-FFF2-40B4-BE49-F238E27FC236}">
                    <a16:creationId xmlns:a16="http://schemas.microsoft.com/office/drawing/2014/main" id="{D41EDF5F-8B31-74F9-4068-C9710C59CC15}"/>
                  </a:ext>
                </a:extLst>
              </p:cNvPr>
              <p:cNvSpPr>
                <a:spLocks/>
              </p:cNvSpPr>
              <p:nvPr/>
            </p:nvSpPr>
            <p:spPr bwMode="auto">
              <a:xfrm>
                <a:off x="537" y="12"/>
                <a:ext cx="3" cy="6"/>
              </a:xfrm>
              <a:custGeom>
                <a:avLst/>
                <a:gdLst>
                  <a:gd name="T0" fmla="*/ 3 w 3"/>
                  <a:gd name="T1" fmla="*/ 6 h 6"/>
                  <a:gd name="T2" fmla="*/ 3 w 3"/>
                  <a:gd name="T3" fmla="*/ 1 h 6"/>
                  <a:gd name="T4" fmla="*/ 1 w 3"/>
                  <a:gd name="T5" fmla="*/ 0 h 6"/>
                  <a:gd name="T6" fmla="*/ 0 w 3"/>
                  <a:gd name="T7" fmla="*/ 4 h 6"/>
                  <a:gd name="T8" fmla="*/ 3 w 3"/>
                  <a:gd name="T9" fmla="*/ 6 h 6"/>
                </a:gdLst>
                <a:ahLst/>
                <a:cxnLst>
                  <a:cxn ang="0">
                    <a:pos x="T0" y="T1"/>
                  </a:cxn>
                  <a:cxn ang="0">
                    <a:pos x="T2" y="T3"/>
                  </a:cxn>
                  <a:cxn ang="0">
                    <a:pos x="T4" y="T5"/>
                  </a:cxn>
                  <a:cxn ang="0">
                    <a:pos x="T6" y="T7"/>
                  </a:cxn>
                  <a:cxn ang="0">
                    <a:pos x="T8" y="T9"/>
                  </a:cxn>
                </a:cxnLst>
                <a:rect l="0" t="0" r="r" b="b"/>
                <a:pathLst>
                  <a:path w="3" h="6">
                    <a:moveTo>
                      <a:pt x="3" y="6"/>
                    </a:moveTo>
                    <a:lnTo>
                      <a:pt x="3" y="1"/>
                    </a:lnTo>
                    <a:lnTo>
                      <a:pt x="1" y="0"/>
                    </a:lnTo>
                    <a:lnTo>
                      <a:pt x="0" y="4"/>
                    </a:lnTo>
                    <a:lnTo>
                      <a:pt x="3"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7" name="Freeform 1408">
                <a:extLst>
                  <a:ext uri="{FF2B5EF4-FFF2-40B4-BE49-F238E27FC236}">
                    <a16:creationId xmlns:a16="http://schemas.microsoft.com/office/drawing/2014/main" id="{D9247358-240A-C236-27B2-EB0FB9BE9763}"/>
                  </a:ext>
                </a:extLst>
              </p:cNvPr>
              <p:cNvSpPr>
                <a:spLocks/>
              </p:cNvSpPr>
              <p:nvPr/>
            </p:nvSpPr>
            <p:spPr bwMode="auto">
              <a:xfrm>
                <a:off x="550" y="5"/>
                <a:ext cx="19" cy="16"/>
              </a:xfrm>
              <a:custGeom>
                <a:avLst/>
                <a:gdLst>
                  <a:gd name="T0" fmla="*/ 7 w 19"/>
                  <a:gd name="T1" fmla="*/ 16 h 16"/>
                  <a:gd name="T2" fmla="*/ 3 w 19"/>
                  <a:gd name="T3" fmla="*/ 13 h 16"/>
                  <a:gd name="T4" fmla="*/ 6 w 19"/>
                  <a:gd name="T5" fmla="*/ 11 h 16"/>
                  <a:gd name="T6" fmla="*/ 5 w 19"/>
                  <a:gd name="T7" fmla="*/ 10 h 16"/>
                  <a:gd name="T8" fmla="*/ 0 w 19"/>
                  <a:gd name="T9" fmla="*/ 12 h 16"/>
                  <a:gd name="T10" fmla="*/ 0 w 19"/>
                  <a:gd name="T11" fmla="*/ 11 h 16"/>
                  <a:gd name="T12" fmla="*/ 0 w 19"/>
                  <a:gd name="T13" fmla="*/ 7 h 16"/>
                  <a:gd name="T14" fmla="*/ 6 w 19"/>
                  <a:gd name="T15" fmla="*/ 6 h 16"/>
                  <a:gd name="T16" fmla="*/ 8 w 19"/>
                  <a:gd name="T17" fmla="*/ 7 h 16"/>
                  <a:gd name="T18" fmla="*/ 9 w 19"/>
                  <a:gd name="T19" fmla="*/ 5 h 16"/>
                  <a:gd name="T20" fmla="*/ 4 w 19"/>
                  <a:gd name="T21" fmla="*/ 2 h 16"/>
                  <a:gd name="T22" fmla="*/ 5 w 19"/>
                  <a:gd name="T23" fmla="*/ 1 h 16"/>
                  <a:gd name="T24" fmla="*/ 10 w 19"/>
                  <a:gd name="T25" fmla="*/ 0 h 16"/>
                  <a:gd name="T26" fmla="*/ 10 w 19"/>
                  <a:gd name="T27" fmla="*/ 3 h 16"/>
                  <a:gd name="T28" fmla="*/ 14 w 19"/>
                  <a:gd name="T29" fmla="*/ 2 h 16"/>
                  <a:gd name="T30" fmla="*/ 15 w 19"/>
                  <a:gd name="T31" fmla="*/ 3 h 16"/>
                  <a:gd name="T32" fmla="*/ 12 w 19"/>
                  <a:gd name="T33" fmla="*/ 6 h 16"/>
                  <a:gd name="T34" fmla="*/ 15 w 19"/>
                  <a:gd name="T35" fmla="*/ 9 h 16"/>
                  <a:gd name="T36" fmla="*/ 17 w 19"/>
                  <a:gd name="T37" fmla="*/ 8 h 16"/>
                  <a:gd name="T38" fmla="*/ 18 w 19"/>
                  <a:gd name="T39" fmla="*/ 6 h 16"/>
                  <a:gd name="T40" fmla="*/ 19 w 19"/>
                  <a:gd name="T41" fmla="*/ 6 h 16"/>
                  <a:gd name="T42" fmla="*/ 19 w 19"/>
                  <a:gd name="T43" fmla="*/ 9 h 16"/>
                  <a:gd name="T44" fmla="*/ 15 w 19"/>
                  <a:gd name="T45" fmla="*/ 13 h 16"/>
                  <a:gd name="T46" fmla="*/ 15 w 19"/>
                  <a:gd name="T47" fmla="*/ 13 h 16"/>
                  <a:gd name="T48" fmla="*/ 10 w 19"/>
                  <a:gd name="T49" fmla="*/ 12 h 16"/>
                  <a:gd name="T50" fmla="*/ 10 w 19"/>
                  <a:gd name="T51" fmla="*/ 14 h 16"/>
                  <a:gd name="T52" fmla="*/ 10 w 19"/>
                  <a:gd name="T53" fmla="*/ 14 h 16"/>
                  <a:gd name="T54" fmla="*/ 7 w 19"/>
                  <a:gd name="T55"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 h="16">
                    <a:moveTo>
                      <a:pt x="7" y="16"/>
                    </a:moveTo>
                    <a:lnTo>
                      <a:pt x="3" y="13"/>
                    </a:lnTo>
                    <a:lnTo>
                      <a:pt x="6" y="11"/>
                    </a:lnTo>
                    <a:lnTo>
                      <a:pt x="5" y="10"/>
                    </a:lnTo>
                    <a:lnTo>
                      <a:pt x="0" y="12"/>
                    </a:lnTo>
                    <a:lnTo>
                      <a:pt x="0" y="11"/>
                    </a:lnTo>
                    <a:lnTo>
                      <a:pt x="0" y="7"/>
                    </a:lnTo>
                    <a:lnTo>
                      <a:pt x="6" y="6"/>
                    </a:lnTo>
                    <a:lnTo>
                      <a:pt x="8" y="7"/>
                    </a:lnTo>
                    <a:lnTo>
                      <a:pt x="9" y="5"/>
                    </a:lnTo>
                    <a:lnTo>
                      <a:pt x="4" y="2"/>
                    </a:lnTo>
                    <a:lnTo>
                      <a:pt x="5" y="1"/>
                    </a:lnTo>
                    <a:lnTo>
                      <a:pt x="10" y="0"/>
                    </a:lnTo>
                    <a:lnTo>
                      <a:pt x="10" y="3"/>
                    </a:lnTo>
                    <a:lnTo>
                      <a:pt x="14" y="2"/>
                    </a:lnTo>
                    <a:lnTo>
                      <a:pt x="15" y="3"/>
                    </a:lnTo>
                    <a:lnTo>
                      <a:pt x="12" y="6"/>
                    </a:lnTo>
                    <a:lnTo>
                      <a:pt x="15" y="9"/>
                    </a:lnTo>
                    <a:lnTo>
                      <a:pt x="17" y="8"/>
                    </a:lnTo>
                    <a:lnTo>
                      <a:pt x="18" y="6"/>
                    </a:lnTo>
                    <a:lnTo>
                      <a:pt x="19" y="6"/>
                    </a:lnTo>
                    <a:lnTo>
                      <a:pt x="19" y="9"/>
                    </a:lnTo>
                    <a:lnTo>
                      <a:pt x="15" y="13"/>
                    </a:lnTo>
                    <a:lnTo>
                      <a:pt x="15" y="13"/>
                    </a:lnTo>
                    <a:lnTo>
                      <a:pt x="10" y="12"/>
                    </a:lnTo>
                    <a:lnTo>
                      <a:pt x="10" y="14"/>
                    </a:lnTo>
                    <a:lnTo>
                      <a:pt x="10" y="14"/>
                    </a:lnTo>
                    <a:lnTo>
                      <a:pt x="7"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8" name="Freeform 1409">
                <a:extLst>
                  <a:ext uri="{FF2B5EF4-FFF2-40B4-BE49-F238E27FC236}">
                    <a16:creationId xmlns:a16="http://schemas.microsoft.com/office/drawing/2014/main" id="{CBD72441-D036-974F-3D38-E8461559DDF8}"/>
                  </a:ext>
                </a:extLst>
              </p:cNvPr>
              <p:cNvSpPr>
                <a:spLocks/>
              </p:cNvSpPr>
              <p:nvPr/>
            </p:nvSpPr>
            <p:spPr bwMode="auto">
              <a:xfrm>
                <a:off x="623" y="12"/>
                <a:ext cx="2" cy="12"/>
              </a:xfrm>
              <a:custGeom>
                <a:avLst/>
                <a:gdLst>
                  <a:gd name="T0" fmla="*/ 2 w 2"/>
                  <a:gd name="T1" fmla="*/ 12 h 12"/>
                  <a:gd name="T2" fmla="*/ 1 w 2"/>
                  <a:gd name="T3" fmla="*/ 10 h 12"/>
                  <a:gd name="T4" fmla="*/ 0 w 2"/>
                  <a:gd name="T5" fmla="*/ 8 h 12"/>
                  <a:gd name="T6" fmla="*/ 1 w 2"/>
                  <a:gd name="T7" fmla="*/ 4 h 12"/>
                  <a:gd name="T8" fmla="*/ 2 w 2"/>
                  <a:gd name="T9" fmla="*/ 0 h 12"/>
                </a:gdLst>
                <a:ahLst/>
                <a:cxnLst>
                  <a:cxn ang="0">
                    <a:pos x="T0" y="T1"/>
                  </a:cxn>
                  <a:cxn ang="0">
                    <a:pos x="T2" y="T3"/>
                  </a:cxn>
                  <a:cxn ang="0">
                    <a:pos x="T4" y="T5"/>
                  </a:cxn>
                  <a:cxn ang="0">
                    <a:pos x="T6" y="T7"/>
                  </a:cxn>
                  <a:cxn ang="0">
                    <a:pos x="T8" y="T9"/>
                  </a:cxn>
                </a:cxnLst>
                <a:rect l="0" t="0" r="r" b="b"/>
                <a:pathLst>
                  <a:path w="2" h="12">
                    <a:moveTo>
                      <a:pt x="2" y="12"/>
                    </a:moveTo>
                    <a:lnTo>
                      <a:pt x="1" y="10"/>
                    </a:lnTo>
                    <a:lnTo>
                      <a:pt x="0" y="8"/>
                    </a:lnTo>
                    <a:lnTo>
                      <a:pt x="1" y="4"/>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9" name="Freeform 1410">
                <a:extLst>
                  <a:ext uri="{FF2B5EF4-FFF2-40B4-BE49-F238E27FC236}">
                    <a16:creationId xmlns:a16="http://schemas.microsoft.com/office/drawing/2014/main" id="{205E4CCE-E925-10C7-E493-D1CB6D0892D1}"/>
                  </a:ext>
                </a:extLst>
              </p:cNvPr>
              <p:cNvSpPr>
                <a:spLocks/>
              </p:cNvSpPr>
              <p:nvPr/>
            </p:nvSpPr>
            <p:spPr bwMode="auto">
              <a:xfrm>
                <a:off x="625" y="24"/>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0" name="Freeform 1411">
                <a:extLst>
                  <a:ext uri="{FF2B5EF4-FFF2-40B4-BE49-F238E27FC236}">
                    <a16:creationId xmlns:a16="http://schemas.microsoft.com/office/drawing/2014/main" id="{D72F5C57-1824-2AA3-A293-5F5ADC8ACA9A}"/>
                  </a:ext>
                </a:extLst>
              </p:cNvPr>
              <p:cNvSpPr>
                <a:spLocks/>
              </p:cNvSpPr>
              <p:nvPr/>
            </p:nvSpPr>
            <p:spPr bwMode="auto">
              <a:xfrm>
                <a:off x="521" y="20"/>
                <a:ext cx="8" cy="8"/>
              </a:xfrm>
              <a:custGeom>
                <a:avLst/>
                <a:gdLst>
                  <a:gd name="T0" fmla="*/ 5 w 8"/>
                  <a:gd name="T1" fmla="*/ 8 h 8"/>
                  <a:gd name="T2" fmla="*/ 1 w 8"/>
                  <a:gd name="T3" fmla="*/ 6 h 8"/>
                  <a:gd name="T4" fmla="*/ 2 w 8"/>
                  <a:gd name="T5" fmla="*/ 4 h 8"/>
                  <a:gd name="T6" fmla="*/ 0 w 8"/>
                  <a:gd name="T7" fmla="*/ 3 h 8"/>
                  <a:gd name="T8" fmla="*/ 2 w 8"/>
                  <a:gd name="T9" fmla="*/ 1 h 8"/>
                  <a:gd name="T10" fmla="*/ 4 w 8"/>
                  <a:gd name="T11" fmla="*/ 0 h 8"/>
                  <a:gd name="T12" fmla="*/ 6 w 8"/>
                  <a:gd name="T13" fmla="*/ 2 h 8"/>
                  <a:gd name="T14" fmla="*/ 4 w 8"/>
                  <a:gd name="T15" fmla="*/ 3 h 8"/>
                  <a:gd name="T16" fmla="*/ 4 w 8"/>
                  <a:gd name="T17" fmla="*/ 4 h 8"/>
                  <a:gd name="T18" fmla="*/ 7 w 8"/>
                  <a:gd name="T19" fmla="*/ 4 h 8"/>
                  <a:gd name="T20" fmla="*/ 8 w 8"/>
                  <a:gd name="T21" fmla="*/ 5 h 8"/>
                  <a:gd name="T22" fmla="*/ 6 w 8"/>
                  <a:gd name="T23" fmla="*/ 6 h 8"/>
                  <a:gd name="T24" fmla="*/ 5 w 8"/>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5" y="8"/>
                    </a:moveTo>
                    <a:lnTo>
                      <a:pt x="1" y="6"/>
                    </a:lnTo>
                    <a:lnTo>
                      <a:pt x="2" y="4"/>
                    </a:lnTo>
                    <a:lnTo>
                      <a:pt x="0" y="3"/>
                    </a:lnTo>
                    <a:lnTo>
                      <a:pt x="2" y="1"/>
                    </a:lnTo>
                    <a:lnTo>
                      <a:pt x="4" y="0"/>
                    </a:lnTo>
                    <a:lnTo>
                      <a:pt x="6" y="2"/>
                    </a:lnTo>
                    <a:lnTo>
                      <a:pt x="4" y="3"/>
                    </a:lnTo>
                    <a:lnTo>
                      <a:pt x="4" y="4"/>
                    </a:lnTo>
                    <a:lnTo>
                      <a:pt x="7" y="4"/>
                    </a:lnTo>
                    <a:lnTo>
                      <a:pt x="8" y="5"/>
                    </a:lnTo>
                    <a:lnTo>
                      <a:pt x="6" y="6"/>
                    </a:lnTo>
                    <a:lnTo>
                      <a:pt x="5"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1" name="Freeform 1412">
                <a:extLst>
                  <a:ext uri="{FF2B5EF4-FFF2-40B4-BE49-F238E27FC236}">
                    <a16:creationId xmlns:a16="http://schemas.microsoft.com/office/drawing/2014/main" id="{69667D86-19FD-7194-AE63-42A2D8CA0439}"/>
                  </a:ext>
                </a:extLst>
              </p:cNvPr>
              <p:cNvSpPr>
                <a:spLocks/>
              </p:cNvSpPr>
              <p:nvPr/>
            </p:nvSpPr>
            <p:spPr bwMode="auto">
              <a:xfrm>
                <a:off x="681" y="28"/>
                <a:ext cx="2" cy="3"/>
              </a:xfrm>
              <a:custGeom>
                <a:avLst/>
                <a:gdLst>
                  <a:gd name="T0" fmla="*/ 1 w 2"/>
                  <a:gd name="T1" fmla="*/ 3 h 3"/>
                  <a:gd name="T2" fmla="*/ 2 w 2"/>
                  <a:gd name="T3" fmla="*/ 2 h 3"/>
                  <a:gd name="T4" fmla="*/ 1 w 2"/>
                  <a:gd name="T5" fmla="*/ 2 h 3"/>
                  <a:gd name="T6" fmla="*/ 1 w 2"/>
                  <a:gd name="T7" fmla="*/ 2 h 3"/>
                  <a:gd name="T8" fmla="*/ 1 w 2"/>
                  <a:gd name="T9" fmla="*/ 2 h 3"/>
                  <a:gd name="T10" fmla="*/ 0 w 2"/>
                  <a:gd name="T11" fmla="*/ 0 h 3"/>
                  <a:gd name="T12" fmla="*/ 0 w 2"/>
                  <a:gd name="T13" fmla="*/ 1 h 3"/>
                  <a:gd name="T14" fmla="*/ 1 w 2"/>
                  <a:gd name="T15" fmla="*/ 2 h 3"/>
                  <a:gd name="T16" fmla="*/ 1 w 2"/>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3">
                    <a:moveTo>
                      <a:pt x="1" y="3"/>
                    </a:moveTo>
                    <a:lnTo>
                      <a:pt x="2" y="2"/>
                    </a:lnTo>
                    <a:lnTo>
                      <a:pt x="1" y="2"/>
                    </a:lnTo>
                    <a:lnTo>
                      <a:pt x="1" y="2"/>
                    </a:lnTo>
                    <a:lnTo>
                      <a:pt x="1" y="2"/>
                    </a:lnTo>
                    <a:lnTo>
                      <a:pt x="0" y="0"/>
                    </a:lnTo>
                    <a:lnTo>
                      <a:pt x="0" y="1"/>
                    </a:lnTo>
                    <a:lnTo>
                      <a:pt x="1" y="2"/>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2" name="Line 1413">
                <a:extLst>
                  <a:ext uri="{FF2B5EF4-FFF2-40B4-BE49-F238E27FC236}">
                    <a16:creationId xmlns:a16="http://schemas.microsoft.com/office/drawing/2014/main" id="{07AD6407-0E72-5361-6C6D-89A1B0121BB8}"/>
                  </a:ext>
                </a:extLst>
              </p:cNvPr>
              <p:cNvSpPr>
                <a:spLocks noChangeShapeType="1"/>
              </p:cNvSpPr>
              <p:nvPr/>
            </p:nvSpPr>
            <p:spPr bwMode="auto">
              <a:xfrm flipV="1">
                <a:off x="593" y="31"/>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73" name="Freeform 1414">
                <a:extLst>
                  <a:ext uri="{FF2B5EF4-FFF2-40B4-BE49-F238E27FC236}">
                    <a16:creationId xmlns:a16="http://schemas.microsoft.com/office/drawing/2014/main" id="{A2AE10A1-79FB-EA12-343B-54ABAAFF5222}"/>
                  </a:ext>
                </a:extLst>
              </p:cNvPr>
              <p:cNvSpPr>
                <a:spLocks/>
              </p:cNvSpPr>
              <p:nvPr/>
            </p:nvSpPr>
            <p:spPr bwMode="auto">
              <a:xfrm>
                <a:off x="591" y="0"/>
                <a:ext cx="28" cy="32"/>
              </a:xfrm>
              <a:custGeom>
                <a:avLst/>
                <a:gdLst>
                  <a:gd name="T0" fmla="*/ 3 w 28"/>
                  <a:gd name="T1" fmla="*/ 31 h 32"/>
                  <a:gd name="T2" fmla="*/ 3 w 28"/>
                  <a:gd name="T3" fmla="*/ 30 h 32"/>
                  <a:gd name="T4" fmla="*/ 1 w 28"/>
                  <a:gd name="T5" fmla="*/ 29 h 32"/>
                  <a:gd name="T6" fmla="*/ 2 w 28"/>
                  <a:gd name="T7" fmla="*/ 26 h 32"/>
                  <a:gd name="T8" fmla="*/ 6 w 28"/>
                  <a:gd name="T9" fmla="*/ 26 h 32"/>
                  <a:gd name="T10" fmla="*/ 6 w 28"/>
                  <a:gd name="T11" fmla="*/ 25 h 32"/>
                  <a:gd name="T12" fmla="*/ 5 w 28"/>
                  <a:gd name="T13" fmla="*/ 24 h 32"/>
                  <a:gd name="T14" fmla="*/ 4 w 28"/>
                  <a:gd name="T15" fmla="*/ 21 h 32"/>
                  <a:gd name="T16" fmla="*/ 8 w 28"/>
                  <a:gd name="T17" fmla="*/ 21 h 32"/>
                  <a:gd name="T18" fmla="*/ 13 w 28"/>
                  <a:gd name="T19" fmla="*/ 21 h 32"/>
                  <a:gd name="T20" fmla="*/ 10 w 28"/>
                  <a:gd name="T21" fmla="*/ 20 h 32"/>
                  <a:gd name="T22" fmla="*/ 8 w 28"/>
                  <a:gd name="T23" fmla="*/ 19 h 32"/>
                  <a:gd name="T24" fmla="*/ 8 w 28"/>
                  <a:gd name="T25" fmla="*/ 17 h 32"/>
                  <a:gd name="T26" fmla="*/ 6 w 28"/>
                  <a:gd name="T27" fmla="*/ 14 h 32"/>
                  <a:gd name="T28" fmla="*/ 3 w 28"/>
                  <a:gd name="T29" fmla="*/ 16 h 32"/>
                  <a:gd name="T30" fmla="*/ 0 w 28"/>
                  <a:gd name="T31" fmla="*/ 14 h 32"/>
                  <a:gd name="T32" fmla="*/ 0 w 28"/>
                  <a:gd name="T33" fmla="*/ 12 h 32"/>
                  <a:gd name="T34" fmla="*/ 3 w 28"/>
                  <a:gd name="T35" fmla="*/ 13 h 32"/>
                  <a:gd name="T36" fmla="*/ 2 w 28"/>
                  <a:gd name="T37" fmla="*/ 10 h 32"/>
                  <a:gd name="T38" fmla="*/ 1 w 28"/>
                  <a:gd name="T39" fmla="*/ 9 h 32"/>
                  <a:gd name="T40" fmla="*/ 1 w 28"/>
                  <a:gd name="T41" fmla="*/ 7 h 32"/>
                  <a:gd name="T42" fmla="*/ 6 w 28"/>
                  <a:gd name="T43" fmla="*/ 8 h 32"/>
                  <a:gd name="T44" fmla="*/ 8 w 28"/>
                  <a:gd name="T45" fmla="*/ 12 h 32"/>
                  <a:gd name="T46" fmla="*/ 8 w 28"/>
                  <a:gd name="T47" fmla="*/ 7 h 32"/>
                  <a:gd name="T48" fmla="*/ 6 w 28"/>
                  <a:gd name="T49" fmla="*/ 5 h 32"/>
                  <a:gd name="T50" fmla="*/ 6 w 28"/>
                  <a:gd name="T51" fmla="*/ 2 h 32"/>
                  <a:gd name="T52" fmla="*/ 7 w 28"/>
                  <a:gd name="T53" fmla="*/ 1 h 32"/>
                  <a:gd name="T54" fmla="*/ 8 w 28"/>
                  <a:gd name="T55" fmla="*/ 0 h 32"/>
                  <a:gd name="T56" fmla="*/ 8 w 28"/>
                  <a:gd name="T57" fmla="*/ 0 h 32"/>
                  <a:gd name="T58" fmla="*/ 10 w 28"/>
                  <a:gd name="T59" fmla="*/ 1 h 32"/>
                  <a:gd name="T60" fmla="*/ 10 w 28"/>
                  <a:gd name="T61" fmla="*/ 4 h 32"/>
                  <a:gd name="T62" fmla="*/ 12 w 28"/>
                  <a:gd name="T63" fmla="*/ 3 h 32"/>
                  <a:gd name="T64" fmla="*/ 12 w 28"/>
                  <a:gd name="T65" fmla="*/ 4 h 32"/>
                  <a:gd name="T66" fmla="*/ 13 w 28"/>
                  <a:gd name="T67" fmla="*/ 4 h 32"/>
                  <a:gd name="T68" fmla="*/ 16 w 28"/>
                  <a:gd name="T69" fmla="*/ 1 h 32"/>
                  <a:gd name="T70" fmla="*/ 17 w 28"/>
                  <a:gd name="T71" fmla="*/ 3 h 32"/>
                  <a:gd name="T72" fmla="*/ 19 w 28"/>
                  <a:gd name="T73" fmla="*/ 0 h 32"/>
                  <a:gd name="T74" fmla="*/ 19 w 28"/>
                  <a:gd name="T75" fmla="*/ 0 h 32"/>
                  <a:gd name="T76" fmla="*/ 21 w 28"/>
                  <a:gd name="T77" fmla="*/ 1 h 32"/>
                  <a:gd name="T78" fmla="*/ 21 w 28"/>
                  <a:gd name="T79" fmla="*/ 1 h 32"/>
                  <a:gd name="T80" fmla="*/ 20 w 28"/>
                  <a:gd name="T81" fmla="*/ 3 h 32"/>
                  <a:gd name="T82" fmla="*/ 21 w 28"/>
                  <a:gd name="T83" fmla="*/ 7 h 32"/>
                  <a:gd name="T84" fmla="*/ 23 w 28"/>
                  <a:gd name="T85" fmla="*/ 5 h 32"/>
                  <a:gd name="T86" fmla="*/ 27 w 28"/>
                  <a:gd name="T87" fmla="*/ 5 h 32"/>
                  <a:gd name="T88" fmla="*/ 28 w 28"/>
                  <a:gd name="T89" fmla="*/ 8 h 32"/>
                  <a:gd name="T90" fmla="*/ 26 w 28"/>
                  <a:gd name="T91" fmla="*/ 12 h 32"/>
                  <a:gd name="T92" fmla="*/ 28 w 28"/>
                  <a:gd name="T93" fmla="*/ 12 h 32"/>
                  <a:gd name="T94" fmla="*/ 27 w 28"/>
                  <a:gd name="T95" fmla="*/ 16 h 32"/>
                  <a:gd name="T96" fmla="*/ 24 w 28"/>
                  <a:gd name="T97" fmla="*/ 16 h 32"/>
                  <a:gd name="T98" fmla="*/ 25 w 28"/>
                  <a:gd name="T99" fmla="*/ 18 h 32"/>
                  <a:gd name="T100" fmla="*/ 21 w 28"/>
                  <a:gd name="T101" fmla="*/ 19 h 32"/>
                  <a:gd name="T102" fmla="*/ 19 w 28"/>
                  <a:gd name="T103" fmla="*/ 18 h 32"/>
                  <a:gd name="T104" fmla="*/ 16 w 28"/>
                  <a:gd name="T105" fmla="*/ 20 h 32"/>
                  <a:gd name="T106" fmla="*/ 16 w 28"/>
                  <a:gd name="T107" fmla="*/ 21 h 32"/>
                  <a:gd name="T108" fmla="*/ 15 w 28"/>
                  <a:gd name="T109" fmla="*/ 23 h 32"/>
                  <a:gd name="T110" fmla="*/ 18 w 28"/>
                  <a:gd name="T111" fmla="*/ 22 h 32"/>
                  <a:gd name="T112" fmla="*/ 22 w 28"/>
                  <a:gd name="T113" fmla="*/ 22 h 32"/>
                  <a:gd name="T114" fmla="*/ 23 w 28"/>
                  <a:gd name="T115" fmla="*/ 23 h 32"/>
                  <a:gd name="T116" fmla="*/ 20 w 28"/>
                  <a:gd name="T117" fmla="*/ 26 h 32"/>
                  <a:gd name="T118" fmla="*/ 19 w 28"/>
                  <a:gd name="T119" fmla="*/ 28 h 32"/>
                  <a:gd name="T120" fmla="*/ 16 w 28"/>
                  <a:gd name="T121" fmla="*/ 31 h 32"/>
                  <a:gd name="T122" fmla="*/ 14 w 28"/>
                  <a:gd name="T123"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 h="32">
                    <a:moveTo>
                      <a:pt x="3" y="31"/>
                    </a:moveTo>
                    <a:lnTo>
                      <a:pt x="3" y="30"/>
                    </a:lnTo>
                    <a:lnTo>
                      <a:pt x="1" y="29"/>
                    </a:lnTo>
                    <a:lnTo>
                      <a:pt x="2" y="26"/>
                    </a:lnTo>
                    <a:lnTo>
                      <a:pt x="6" y="26"/>
                    </a:lnTo>
                    <a:lnTo>
                      <a:pt x="6" y="25"/>
                    </a:lnTo>
                    <a:lnTo>
                      <a:pt x="5" y="24"/>
                    </a:lnTo>
                    <a:lnTo>
                      <a:pt x="4" y="21"/>
                    </a:lnTo>
                    <a:lnTo>
                      <a:pt x="8" y="21"/>
                    </a:lnTo>
                    <a:lnTo>
                      <a:pt x="13" y="21"/>
                    </a:lnTo>
                    <a:lnTo>
                      <a:pt x="10" y="20"/>
                    </a:lnTo>
                    <a:lnTo>
                      <a:pt x="8" y="19"/>
                    </a:lnTo>
                    <a:lnTo>
                      <a:pt x="8" y="17"/>
                    </a:lnTo>
                    <a:lnTo>
                      <a:pt x="6" y="14"/>
                    </a:lnTo>
                    <a:lnTo>
                      <a:pt x="3" y="16"/>
                    </a:lnTo>
                    <a:lnTo>
                      <a:pt x="0" y="14"/>
                    </a:lnTo>
                    <a:lnTo>
                      <a:pt x="0" y="12"/>
                    </a:lnTo>
                    <a:lnTo>
                      <a:pt x="3" y="13"/>
                    </a:lnTo>
                    <a:lnTo>
                      <a:pt x="2" y="10"/>
                    </a:lnTo>
                    <a:lnTo>
                      <a:pt x="1" y="9"/>
                    </a:lnTo>
                    <a:lnTo>
                      <a:pt x="1" y="7"/>
                    </a:lnTo>
                    <a:lnTo>
                      <a:pt x="6" y="8"/>
                    </a:lnTo>
                    <a:lnTo>
                      <a:pt x="8" y="12"/>
                    </a:lnTo>
                    <a:lnTo>
                      <a:pt x="8" y="7"/>
                    </a:lnTo>
                    <a:lnTo>
                      <a:pt x="6" y="5"/>
                    </a:lnTo>
                    <a:lnTo>
                      <a:pt x="6" y="2"/>
                    </a:lnTo>
                    <a:lnTo>
                      <a:pt x="7" y="1"/>
                    </a:lnTo>
                    <a:lnTo>
                      <a:pt x="8" y="0"/>
                    </a:lnTo>
                    <a:lnTo>
                      <a:pt x="8" y="0"/>
                    </a:lnTo>
                    <a:lnTo>
                      <a:pt x="10" y="1"/>
                    </a:lnTo>
                    <a:lnTo>
                      <a:pt x="10" y="4"/>
                    </a:lnTo>
                    <a:lnTo>
                      <a:pt x="12" y="3"/>
                    </a:lnTo>
                    <a:lnTo>
                      <a:pt x="12" y="4"/>
                    </a:lnTo>
                    <a:lnTo>
                      <a:pt x="13" y="4"/>
                    </a:lnTo>
                    <a:lnTo>
                      <a:pt x="16" y="1"/>
                    </a:lnTo>
                    <a:lnTo>
                      <a:pt x="17" y="3"/>
                    </a:lnTo>
                    <a:lnTo>
                      <a:pt x="19" y="0"/>
                    </a:lnTo>
                    <a:lnTo>
                      <a:pt x="19" y="0"/>
                    </a:lnTo>
                    <a:lnTo>
                      <a:pt x="21" y="1"/>
                    </a:lnTo>
                    <a:lnTo>
                      <a:pt x="21" y="1"/>
                    </a:lnTo>
                    <a:lnTo>
                      <a:pt x="20" y="3"/>
                    </a:lnTo>
                    <a:lnTo>
                      <a:pt x="21" y="7"/>
                    </a:lnTo>
                    <a:lnTo>
                      <a:pt x="23" y="5"/>
                    </a:lnTo>
                    <a:lnTo>
                      <a:pt x="27" y="5"/>
                    </a:lnTo>
                    <a:lnTo>
                      <a:pt x="28" y="8"/>
                    </a:lnTo>
                    <a:lnTo>
                      <a:pt x="26" y="12"/>
                    </a:lnTo>
                    <a:lnTo>
                      <a:pt x="28" y="12"/>
                    </a:lnTo>
                    <a:lnTo>
                      <a:pt x="27" y="16"/>
                    </a:lnTo>
                    <a:lnTo>
                      <a:pt x="24" y="16"/>
                    </a:lnTo>
                    <a:lnTo>
                      <a:pt x="25" y="18"/>
                    </a:lnTo>
                    <a:lnTo>
                      <a:pt x="21" y="19"/>
                    </a:lnTo>
                    <a:lnTo>
                      <a:pt x="19" y="18"/>
                    </a:lnTo>
                    <a:lnTo>
                      <a:pt x="16" y="20"/>
                    </a:lnTo>
                    <a:lnTo>
                      <a:pt x="16" y="21"/>
                    </a:lnTo>
                    <a:lnTo>
                      <a:pt x="15" y="23"/>
                    </a:lnTo>
                    <a:lnTo>
                      <a:pt x="18" y="22"/>
                    </a:lnTo>
                    <a:lnTo>
                      <a:pt x="22" y="22"/>
                    </a:lnTo>
                    <a:lnTo>
                      <a:pt x="23" y="23"/>
                    </a:lnTo>
                    <a:lnTo>
                      <a:pt x="20" y="26"/>
                    </a:lnTo>
                    <a:lnTo>
                      <a:pt x="19" y="28"/>
                    </a:lnTo>
                    <a:lnTo>
                      <a:pt x="16" y="31"/>
                    </a:lnTo>
                    <a:lnTo>
                      <a:pt x="14" y="3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4" name="Freeform 1415">
                <a:extLst>
                  <a:ext uri="{FF2B5EF4-FFF2-40B4-BE49-F238E27FC236}">
                    <a16:creationId xmlns:a16="http://schemas.microsoft.com/office/drawing/2014/main" id="{40152D3E-C9F4-EC8F-6F2B-18D3A694FCA4}"/>
                  </a:ext>
                </a:extLst>
              </p:cNvPr>
              <p:cNvSpPr>
                <a:spLocks/>
              </p:cNvSpPr>
              <p:nvPr/>
            </p:nvSpPr>
            <p:spPr bwMode="auto">
              <a:xfrm>
                <a:off x="605" y="32"/>
                <a:ext cx="1" cy="0"/>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5" name="Freeform 1416">
                <a:extLst>
                  <a:ext uri="{FF2B5EF4-FFF2-40B4-BE49-F238E27FC236}">
                    <a16:creationId xmlns:a16="http://schemas.microsoft.com/office/drawing/2014/main" id="{A51A261F-8C19-80B6-1CC9-0AA22D15DE47}"/>
                  </a:ext>
                </a:extLst>
              </p:cNvPr>
              <p:cNvSpPr>
                <a:spLocks/>
              </p:cNvSpPr>
              <p:nvPr/>
            </p:nvSpPr>
            <p:spPr bwMode="auto">
              <a:xfrm>
                <a:off x="623" y="24"/>
                <a:ext cx="2" cy="11"/>
              </a:xfrm>
              <a:custGeom>
                <a:avLst/>
                <a:gdLst>
                  <a:gd name="T0" fmla="*/ 2 w 2"/>
                  <a:gd name="T1" fmla="*/ 11 h 11"/>
                  <a:gd name="T2" fmla="*/ 0 w 2"/>
                  <a:gd name="T3" fmla="*/ 10 h 11"/>
                  <a:gd name="T4" fmla="*/ 0 w 2"/>
                  <a:gd name="T5" fmla="*/ 7 h 11"/>
                  <a:gd name="T6" fmla="*/ 0 w 2"/>
                  <a:gd name="T7" fmla="*/ 4 h 11"/>
                  <a:gd name="T8" fmla="*/ 0 w 2"/>
                  <a:gd name="T9" fmla="*/ 1 h 11"/>
                  <a:gd name="T10" fmla="*/ 0 w 2"/>
                  <a:gd name="T11" fmla="*/ 1 h 11"/>
                  <a:gd name="T12" fmla="*/ 2 w 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 h="11">
                    <a:moveTo>
                      <a:pt x="2" y="11"/>
                    </a:moveTo>
                    <a:lnTo>
                      <a:pt x="0" y="10"/>
                    </a:lnTo>
                    <a:lnTo>
                      <a:pt x="0" y="7"/>
                    </a:lnTo>
                    <a:lnTo>
                      <a:pt x="0" y="4"/>
                    </a:lnTo>
                    <a:lnTo>
                      <a:pt x="0" y="1"/>
                    </a:ln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6" name="Freeform 1417">
                <a:extLst>
                  <a:ext uri="{FF2B5EF4-FFF2-40B4-BE49-F238E27FC236}">
                    <a16:creationId xmlns:a16="http://schemas.microsoft.com/office/drawing/2014/main" id="{50FD9606-627F-7638-0671-7A1018B24439}"/>
                  </a:ext>
                </a:extLst>
              </p:cNvPr>
              <p:cNvSpPr>
                <a:spLocks/>
              </p:cNvSpPr>
              <p:nvPr/>
            </p:nvSpPr>
            <p:spPr bwMode="auto">
              <a:xfrm>
                <a:off x="593" y="32"/>
                <a:ext cx="4" cy="3"/>
              </a:xfrm>
              <a:custGeom>
                <a:avLst/>
                <a:gdLst>
                  <a:gd name="T0" fmla="*/ 4 w 4"/>
                  <a:gd name="T1" fmla="*/ 3 h 3"/>
                  <a:gd name="T2" fmla="*/ 4 w 4"/>
                  <a:gd name="T3" fmla="*/ 3 h 3"/>
                  <a:gd name="T4" fmla="*/ 0 w 4"/>
                  <a:gd name="T5" fmla="*/ 1 h 3"/>
                  <a:gd name="T6" fmla="*/ 0 w 4"/>
                  <a:gd name="T7" fmla="*/ 0 h 3"/>
                </a:gdLst>
                <a:ahLst/>
                <a:cxnLst>
                  <a:cxn ang="0">
                    <a:pos x="T0" y="T1"/>
                  </a:cxn>
                  <a:cxn ang="0">
                    <a:pos x="T2" y="T3"/>
                  </a:cxn>
                  <a:cxn ang="0">
                    <a:pos x="T4" y="T5"/>
                  </a:cxn>
                  <a:cxn ang="0">
                    <a:pos x="T6" y="T7"/>
                  </a:cxn>
                </a:cxnLst>
                <a:rect l="0" t="0" r="r" b="b"/>
                <a:pathLst>
                  <a:path w="4" h="3">
                    <a:moveTo>
                      <a:pt x="4" y="3"/>
                    </a:moveTo>
                    <a:lnTo>
                      <a:pt x="4" y="3"/>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77" name="Line 1418">
                <a:extLst>
                  <a:ext uri="{FF2B5EF4-FFF2-40B4-BE49-F238E27FC236}">
                    <a16:creationId xmlns:a16="http://schemas.microsoft.com/office/drawing/2014/main" id="{A76AA723-C2DF-5FE2-D9A5-90867B25E5ED}"/>
                  </a:ext>
                </a:extLst>
              </p:cNvPr>
              <p:cNvSpPr>
                <a:spLocks noChangeShapeType="1"/>
              </p:cNvSpPr>
              <p:nvPr/>
            </p:nvSpPr>
            <p:spPr bwMode="auto">
              <a:xfrm>
                <a:off x="577" y="36"/>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78" name="Line 1419">
                <a:extLst>
                  <a:ext uri="{FF2B5EF4-FFF2-40B4-BE49-F238E27FC236}">
                    <a16:creationId xmlns:a16="http://schemas.microsoft.com/office/drawing/2014/main" id="{EB32EEC0-A2A9-0683-7DFA-985C8EB551F9}"/>
                  </a:ext>
                </a:extLst>
              </p:cNvPr>
              <p:cNvSpPr>
                <a:spLocks noChangeShapeType="1"/>
              </p:cNvSpPr>
              <p:nvPr/>
            </p:nvSpPr>
            <p:spPr bwMode="auto">
              <a:xfrm>
                <a:off x="593" y="35"/>
                <a:ext cx="4"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79" name="Freeform 1420">
                <a:extLst>
                  <a:ext uri="{FF2B5EF4-FFF2-40B4-BE49-F238E27FC236}">
                    <a16:creationId xmlns:a16="http://schemas.microsoft.com/office/drawing/2014/main" id="{1417D9BB-3F19-2985-A0D4-D740300F7C71}"/>
                  </a:ext>
                </a:extLst>
              </p:cNvPr>
              <p:cNvSpPr>
                <a:spLocks/>
              </p:cNvSpPr>
              <p:nvPr/>
            </p:nvSpPr>
            <p:spPr bwMode="auto">
              <a:xfrm>
                <a:off x="597" y="35"/>
                <a:ext cx="0" cy="1"/>
              </a:xfrm>
              <a:custGeom>
                <a:avLst/>
                <a:gdLst>
                  <a:gd name="T0" fmla="*/ 1 h 1"/>
                  <a:gd name="T1" fmla="*/ 1 h 1"/>
                  <a:gd name="T2" fmla="*/ 0 h 1"/>
                </a:gdLst>
                <a:ahLst/>
                <a:cxnLst>
                  <a:cxn ang="0">
                    <a:pos x="0" y="T0"/>
                  </a:cxn>
                  <a:cxn ang="0">
                    <a:pos x="0" y="T1"/>
                  </a:cxn>
                  <a:cxn ang="0">
                    <a:pos x="0" y="T2"/>
                  </a:cxn>
                </a:cxnLst>
                <a:rect l="0" t="0" r="r" b="b"/>
                <a:pathLst>
                  <a:path h="1">
                    <a:moveTo>
                      <a:pt x="0" y="1"/>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0" name="Freeform 1421">
                <a:extLst>
                  <a:ext uri="{FF2B5EF4-FFF2-40B4-BE49-F238E27FC236}">
                    <a16:creationId xmlns:a16="http://schemas.microsoft.com/office/drawing/2014/main" id="{50D4C225-8570-166C-04E9-4E83A8C1B3EF}"/>
                  </a:ext>
                </a:extLst>
              </p:cNvPr>
              <p:cNvSpPr>
                <a:spLocks/>
              </p:cNvSpPr>
              <p:nvPr/>
            </p:nvSpPr>
            <p:spPr bwMode="auto">
              <a:xfrm>
                <a:off x="625" y="35"/>
                <a:ext cx="1" cy="2"/>
              </a:xfrm>
              <a:custGeom>
                <a:avLst/>
                <a:gdLst>
                  <a:gd name="T0" fmla="*/ 0 w 1"/>
                  <a:gd name="T1" fmla="*/ 2 h 2"/>
                  <a:gd name="T2" fmla="*/ 1 w 1"/>
                  <a:gd name="T3" fmla="*/ 0 h 2"/>
                  <a:gd name="T4" fmla="*/ 0 w 1"/>
                  <a:gd name="T5" fmla="*/ 0 h 2"/>
                </a:gdLst>
                <a:ahLst/>
                <a:cxnLst>
                  <a:cxn ang="0">
                    <a:pos x="T0" y="T1"/>
                  </a:cxn>
                  <a:cxn ang="0">
                    <a:pos x="T2" y="T3"/>
                  </a:cxn>
                  <a:cxn ang="0">
                    <a:pos x="T4" y="T5"/>
                  </a:cxn>
                </a:cxnLst>
                <a:rect l="0" t="0" r="r" b="b"/>
                <a:pathLst>
                  <a:path w="1" h="2">
                    <a:moveTo>
                      <a:pt x="0" y="2"/>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1" name="Freeform 1422">
                <a:extLst>
                  <a:ext uri="{FF2B5EF4-FFF2-40B4-BE49-F238E27FC236}">
                    <a16:creationId xmlns:a16="http://schemas.microsoft.com/office/drawing/2014/main" id="{3C48B7F3-CD66-8D0D-8679-39847835F394}"/>
                  </a:ext>
                </a:extLst>
              </p:cNvPr>
              <p:cNvSpPr>
                <a:spLocks/>
              </p:cNvSpPr>
              <p:nvPr/>
            </p:nvSpPr>
            <p:spPr bwMode="auto">
              <a:xfrm>
                <a:off x="625" y="37"/>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2" name="Freeform 1423">
                <a:extLst>
                  <a:ext uri="{FF2B5EF4-FFF2-40B4-BE49-F238E27FC236}">
                    <a16:creationId xmlns:a16="http://schemas.microsoft.com/office/drawing/2014/main" id="{5250651C-C27F-959E-126C-0B7900590C8F}"/>
                  </a:ext>
                </a:extLst>
              </p:cNvPr>
              <p:cNvSpPr>
                <a:spLocks/>
              </p:cNvSpPr>
              <p:nvPr/>
            </p:nvSpPr>
            <p:spPr bwMode="auto">
              <a:xfrm>
                <a:off x="577" y="34"/>
                <a:ext cx="7" cy="5"/>
              </a:xfrm>
              <a:custGeom>
                <a:avLst/>
                <a:gdLst>
                  <a:gd name="T0" fmla="*/ 0 w 7"/>
                  <a:gd name="T1" fmla="*/ 2 h 5"/>
                  <a:gd name="T2" fmla="*/ 4 w 7"/>
                  <a:gd name="T3" fmla="*/ 0 h 5"/>
                  <a:gd name="T4" fmla="*/ 7 w 7"/>
                  <a:gd name="T5" fmla="*/ 1 h 5"/>
                  <a:gd name="T6" fmla="*/ 7 w 7"/>
                  <a:gd name="T7" fmla="*/ 5 h 5"/>
                  <a:gd name="T8" fmla="*/ 7 w 7"/>
                  <a:gd name="T9" fmla="*/ 5 h 5"/>
                </a:gdLst>
                <a:ahLst/>
                <a:cxnLst>
                  <a:cxn ang="0">
                    <a:pos x="T0" y="T1"/>
                  </a:cxn>
                  <a:cxn ang="0">
                    <a:pos x="T2" y="T3"/>
                  </a:cxn>
                  <a:cxn ang="0">
                    <a:pos x="T4" y="T5"/>
                  </a:cxn>
                  <a:cxn ang="0">
                    <a:pos x="T6" y="T7"/>
                  </a:cxn>
                  <a:cxn ang="0">
                    <a:pos x="T8" y="T9"/>
                  </a:cxn>
                </a:cxnLst>
                <a:rect l="0" t="0" r="r" b="b"/>
                <a:pathLst>
                  <a:path w="7" h="5">
                    <a:moveTo>
                      <a:pt x="0" y="2"/>
                    </a:moveTo>
                    <a:lnTo>
                      <a:pt x="4" y="0"/>
                    </a:lnTo>
                    <a:lnTo>
                      <a:pt x="7" y="1"/>
                    </a:lnTo>
                    <a:lnTo>
                      <a:pt x="7" y="5"/>
                    </a:lnTo>
                    <a:lnTo>
                      <a:pt x="7"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3" name="Freeform 1424">
                <a:extLst>
                  <a:ext uri="{FF2B5EF4-FFF2-40B4-BE49-F238E27FC236}">
                    <a16:creationId xmlns:a16="http://schemas.microsoft.com/office/drawing/2014/main" id="{9B7B2CDC-ADDB-1673-BC79-09CECC7C5BD7}"/>
                  </a:ext>
                </a:extLst>
              </p:cNvPr>
              <p:cNvSpPr>
                <a:spLocks/>
              </p:cNvSpPr>
              <p:nvPr/>
            </p:nvSpPr>
            <p:spPr bwMode="auto">
              <a:xfrm>
                <a:off x="606" y="23"/>
                <a:ext cx="13" cy="17"/>
              </a:xfrm>
              <a:custGeom>
                <a:avLst/>
                <a:gdLst>
                  <a:gd name="T0" fmla="*/ 0 w 13"/>
                  <a:gd name="T1" fmla="*/ 9 h 17"/>
                  <a:gd name="T2" fmla="*/ 1 w 13"/>
                  <a:gd name="T3" fmla="*/ 9 h 17"/>
                  <a:gd name="T4" fmla="*/ 6 w 13"/>
                  <a:gd name="T5" fmla="*/ 6 h 17"/>
                  <a:gd name="T6" fmla="*/ 9 w 13"/>
                  <a:gd name="T7" fmla="*/ 3 h 17"/>
                  <a:gd name="T8" fmla="*/ 11 w 13"/>
                  <a:gd name="T9" fmla="*/ 0 h 17"/>
                  <a:gd name="T10" fmla="*/ 11 w 13"/>
                  <a:gd name="T11" fmla="*/ 1 h 17"/>
                  <a:gd name="T12" fmla="*/ 13 w 13"/>
                  <a:gd name="T13" fmla="*/ 4 h 17"/>
                  <a:gd name="T14" fmla="*/ 11 w 13"/>
                  <a:gd name="T15" fmla="*/ 8 h 17"/>
                  <a:gd name="T16" fmla="*/ 9 w 13"/>
                  <a:gd name="T17" fmla="*/ 12 h 17"/>
                  <a:gd name="T18" fmla="*/ 6 w 13"/>
                  <a:gd name="T19" fmla="*/ 15 h 17"/>
                  <a:gd name="T20" fmla="*/ 5 w 13"/>
                  <a:gd name="T2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0" y="9"/>
                    </a:moveTo>
                    <a:lnTo>
                      <a:pt x="1" y="9"/>
                    </a:lnTo>
                    <a:lnTo>
                      <a:pt x="6" y="6"/>
                    </a:lnTo>
                    <a:lnTo>
                      <a:pt x="9" y="3"/>
                    </a:lnTo>
                    <a:lnTo>
                      <a:pt x="11" y="0"/>
                    </a:lnTo>
                    <a:lnTo>
                      <a:pt x="11" y="1"/>
                    </a:lnTo>
                    <a:lnTo>
                      <a:pt x="13" y="4"/>
                    </a:lnTo>
                    <a:lnTo>
                      <a:pt x="11" y="8"/>
                    </a:lnTo>
                    <a:lnTo>
                      <a:pt x="9" y="12"/>
                    </a:lnTo>
                    <a:lnTo>
                      <a:pt x="6" y="15"/>
                    </a:lnTo>
                    <a:lnTo>
                      <a:pt x="5" y="1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4" name="Freeform 1425">
                <a:extLst>
                  <a:ext uri="{FF2B5EF4-FFF2-40B4-BE49-F238E27FC236}">
                    <a16:creationId xmlns:a16="http://schemas.microsoft.com/office/drawing/2014/main" id="{353A80D3-9FFE-2258-4ACB-45FBD8AA2090}"/>
                  </a:ext>
                </a:extLst>
              </p:cNvPr>
              <p:cNvSpPr>
                <a:spLocks/>
              </p:cNvSpPr>
              <p:nvPr/>
            </p:nvSpPr>
            <p:spPr bwMode="auto">
              <a:xfrm>
                <a:off x="613" y="38"/>
                <a:ext cx="3" cy="2"/>
              </a:xfrm>
              <a:custGeom>
                <a:avLst/>
                <a:gdLst>
                  <a:gd name="T0" fmla="*/ 0 w 3"/>
                  <a:gd name="T1" fmla="*/ 2 h 2"/>
                  <a:gd name="T2" fmla="*/ 1 w 3"/>
                  <a:gd name="T3" fmla="*/ 1 h 2"/>
                  <a:gd name="T4" fmla="*/ 3 w 3"/>
                  <a:gd name="T5" fmla="*/ 0 h 2"/>
                </a:gdLst>
                <a:ahLst/>
                <a:cxnLst>
                  <a:cxn ang="0">
                    <a:pos x="T0" y="T1"/>
                  </a:cxn>
                  <a:cxn ang="0">
                    <a:pos x="T2" y="T3"/>
                  </a:cxn>
                  <a:cxn ang="0">
                    <a:pos x="T4" y="T5"/>
                  </a:cxn>
                </a:cxnLst>
                <a:rect l="0" t="0" r="r" b="b"/>
                <a:pathLst>
                  <a:path w="3" h="2">
                    <a:moveTo>
                      <a:pt x="0" y="2"/>
                    </a:move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5" name="Freeform 1426">
                <a:extLst>
                  <a:ext uri="{FF2B5EF4-FFF2-40B4-BE49-F238E27FC236}">
                    <a16:creationId xmlns:a16="http://schemas.microsoft.com/office/drawing/2014/main" id="{ADE0507F-D6C7-9E8C-5F9D-C438C966CCA5}"/>
                  </a:ext>
                </a:extLst>
              </p:cNvPr>
              <p:cNvSpPr>
                <a:spLocks/>
              </p:cNvSpPr>
              <p:nvPr/>
            </p:nvSpPr>
            <p:spPr bwMode="auto">
              <a:xfrm>
                <a:off x="618" y="36"/>
                <a:ext cx="5" cy="4"/>
              </a:xfrm>
              <a:custGeom>
                <a:avLst/>
                <a:gdLst>
                  <a:gd name="T0" fmla="*/ 0 w 5"/>
                  <a:gd name="T1" fmla="*/ 3 h 4"/>
                  <a:gd name="T2" fmla="*/ 2 w 5"/>
                  <a:gd name="T3" fmla="*/ 0 h 4"/>
                  <a:gd name="T4" fmla="*/ 5 w 5"/>
                  <a:gd name="T5" fmla="*/ 0 h 4"/>
                  <a:gd name="T6" fmla="*/ 2 w 5"/>
                  <a:gd name="T7" fmla="*/ 4 h 4"/>
                </a:gdLst>
                <a:ahLst/>
                <a:cxnLst>
                  <a:cxn ang="0">
                    <a:pos x="T0" y="T1"/>
                  </a:cxn>
                  <a:cxn ang="0">
                    <a:pos x="T2" y="T3"/>
                  </a:cxn>
                  <a:cxn ang="0">
                    <a:pos x="T4" y="T5"/>
                  </a:cxn>
                  <a:cxn ang="0">
                    <a:pos x="T6" y="T7"/>
                  </a:cxn>
                </a:cxnLst>
                <a:rect l="0" t="0" r="r" b="b"/>
                <a:pathLst>
                  <a:path w="5" h="4">
                    <a:moveTo>
                      <a:pt x="0" y="3"/>
                    </a:moveTo>
                    <a:lnTo>
                      <a:pt x="2" y="0"/>
                    </a:lnTo>
                    <a:lnTo>
                      <a:pt x="5" y="0"/>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6" name="Freeform 1427">
                <a:extLst>
                  <a:ext uri="{FF2B5EF4-FFF2-40B4-BE49-F238E27FC236}">
                    <a16:creationId xmlns:a16="http://schemas.microsoft.com/office/drawing/2014/main" id="{50970C25-890E-2070-7641-1340345BEB55}"/>
                  </a:ext>
                </a:extLst>
              </p:cNvPr>
              <p:cNvSpPr>
                <a:spLocks/>
              </p:cNvSpPr>
              <p:nvPr/>
            </p:nvSpPr>
            <p:spPr bwMode="auto">
              <a:xfrm>
                <a:off x="616" y="38"/>
                <a:ext cx="1" cy="3"/>
              </a:xfrm>
              <a:custGeom>
                <a:avLst/>
                <a:gdLst>
                  <a:gd name="T0" fmla="*/ 0 w 1"/>
                  <a:gd name="T1" fmla="*/ 0 h 3"/>
                  <a:gd name="T2" fmla="*/ 1 w 1"/>
                  <a:gd name="T3" fmla="*/ 0 h 3"/>
                  <a:gd name="T4" fmla="*/ 1 w 1"/>
                  <a:gd name="T5" fmla="*/ 0 h 3"/>
                  <a:gd name="T6" fmla="*/ 1 w 1"/>
                  <a:gd name="T7" fmla="*/ 1 h 3"/>
                  <a:gd name="T8" fmla="*/ 0 w 1"/>
                  <a:gd name="T9" fmla="*/ 3 h 3"/>
                </a:gdLst>
                <a:ahLst/>
                <a:cxnLst>
                  <a:cxn ang="0">
                    <a:pos x="T0" y="T1"/>
                  </a:cxn>
                  <a:cxn ang="0">
                    <a:pos x="T2" y="T3"/>
                  </a:cxn>
                  <a:cxn ang="0">
                    <a:pos x="T4" y="T5"/>
                  </a:cxn>
                  <a:cxn ang="0">
                    <a:pos x="T6" y="T7"/>
                  </a:cxn>
                  <a:cxn ang="0">
                    <a:pos x="T8" y="T9"/>
                  </a:cxn>
                </a:cxnLst>
                <a:rect l="0" t="0" r="r" b="b"/>
                <a:pathLst>
                  <a:path w="1" h="3">
                    <a:moveTo>
                      <a:pt x="0" y="0"/>
                    </a:moveTo>
                    <a:lnTo>
                      <a:pt x="1" y="0"/>
                    </a:lnTo>
                    <a:lnTo>
                      <a:pt x="1" y="0"/>
                    </a:lnTo>
                    <a:lnTo>
                      <a:pt x="1"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7" name="Line 1428">
                <a:extLst>
                  <a:ext uri="{FF2B5EF4-FFF2-40B4-BE49-F238E27FC236}">
                    <a16:creationId xmlns:a16="http://schemas.microsoft.com/office/drawing/2014/main" id="{D14325B2-BA0F-EA56-1EF1-0FB219DEC8BF}"/>
                  </a:ext>
                </a:extLst>
              </p:cNvPr>
              <p:cNvSpPr>
                <a:spLocks noChangeShapeType="1"/>
              </p:cNvSpPr>
              <p:nvPr/>
            </p:nvSpPr>
            <p:spPr bwMode="auto">
              <a:xfrm>
                <a:off x="616" y="41"/>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88" name="Freeform 1429">
                <a:extLst>
                  <a:ext uri="{FF2B5EF4-FFF2-40B4-BE49-F238E27FC236}">
                    <a16:creationId xmlns:a16="http://schemas.microsoft.com/office/drawing/2014/main" id="{620C9AAB-39C9-4299-7501-4CD3092709C2}"/>
                  </a:ext>
                </a:extLst>
              </p:cNvPr>
              <p:cNvSpPr>
                <a:spLocks/>
              </p:cNvSpPr>
              <p:nvPr/>
            </p:nvSpPr>
            <p:spPr bwMode="auto">
              <a:xfrm>
                <a:off x="616" y="39"/>
                <a:ext cx="2" cy="3"/>
              </a:xfrm>
              <a:custGeom>
                <a:avLst/>
                <a:gdLst>
                  <a:gd name="T0" fmla="*/ 0 w 2"/>
                  <a:gd name="T1" fmla="*/ 2 h 3"/>
                  <a:gd name="T2" fmla="*/ 1 w 2"/>
                  <a:gd name="T3" fmla="*/ 3 h 3"/>
                  <a:gd name="T4" fmla="*/ 2 w 2"/>
                  <a:gd name="T5" fmla="*/ 1 h 3"/>
                  <a:gd name="T6" fmla="*/ 2 w 2"/>
                  <a:gd name="T7" fmla="*/ 0 h 3"/>
                </a:gdLst>
                <a:ahLst/>
                <a:cxnLst>
                  <a:cxn ang="0">
                    <a:pos x="T0" y="T1"/>
                  </a:cxn>
                  <a:cxn ang="0">
                    <a:pos x="T2" y="T3"/>
                  </a:cxn>
                  <a:cxn ang="0">
                    <a:pos x="T4" y="T5"/>
                  </a:cxn>
                  <a:cxn ang="0">
                    <a:pos x="T6" y="T7"/>
                  </a:cxn>
                </a:cxnLst>
                <a:rect l="0" t="0" r="r" b="b"/>
                <a:pathLst>
                  <a:path w="2" h="3">
                    <a:moveTo>
                      <a:pt x="0" y="2"/>
                    </a:moveTo>
                    <a:lnTo>
                      <a:pt x="1" y="3"/>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9" name="Freeform 1430">
                <a:extLst>
                  <a:ext uri="{FF2B5EF4-FFF2-40B4-BE49-F238E27FC236}">
                    <a16:creationId xmlns:a16="http://schemas.microsoft.com/office/drawing/2014/main" id="{B3D0E957-71D5-B6A0-D8A2-7068C6022893}"/>
                  </a:ext>
                </a:extLst>
              </p:cNvPr>
              <p:cNvSpPr>
                <a:spLocks/>
              </p:cNvSpPr>
              <p:nvPr/>
            </p:nvSpPr>
            <p:spPr bwMode="auto">
              <a:xfrm>
                <a:off x="611" y="40"/>
                <a:ext cx="2" cy="3"/>
              </a:xfrm>
              <a:custGeom>
                <a:avLst/>
                <a:gdLst>
                  <a:gd name="T0" fmla="*/ 0 w 2"/>
                  <a:gd name="T1" fmla="*/ 0 h 3"/>
                  <a:gd name="T2" fmla="*/ 0 w 2"/>
                  <a:gd name="T3" fmla="*/ 1 h 3"/>
                  <a:gd name="T4" fmla="*/ 1 w 2"/>
                  <a:gd name="T5" fmla="*/ 3 h 3"/>
                  <a:gd name="T6" fmla="*/ 2 w 2"/>
                  <a:gd name="T7" fmla="*/ 0 h 3"/>
                </a:gdLst>
                <a:ahLst/>
                <a:cxnLst>
                  <a:cxn ang="0">
                    <a:pos x="T0" y="T1"/>
                  </a:cxn>
                  <a:cxn ang="0">
                    <a:pos x="T2" y="T3"/>
                  </a:cxn>
                  <a:cxn ang="0">
                    <a:pos x="T4" y="T5"/>
                  </a:cxn>
                  <a:cxn ang="0">
                    <a:pos x="T6" y="T7"/>
                  </a:cxn>
                </a:cxnLst>
                <a:rect l="0" t="0" r="r" b="b"/>
                <a:pathLst>
                  <a:path w="2" h="3">
                    <a:moveTo>
                      <a:pt x="0" y="0"/>
                    </a:moveTo>
                    <a:lnTo>
                      <a:pt x="0" y="1"/>
                    </a:lnTo>
                    <a:lnTo>
                      <a:pt x="1" y="3"/>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0" name="Freeform 1431">
                <a:extLst>
                  <a:ext uri="{FF2B5EF4-FFF2-40B4-BE49-F238E27FC236}">
                    <a16:creationId xmlns:a16="http://schemas.microsoft.com/office/drawing/2014/main" id="{78A3594A-1BF8-CE2E-ACAC-3195E576FB6F}"/>
                  </a:ext>
                </a:extLst>
              </p:cNvPr>
              <p:cNvSpPr>
                <a:spLocks/>
              </p:cNvSpPr>
              <p:nvPr/>
            </p:nvSpPr>
            <p:spPr bwMode="auto">
              <a:xfrm>
                <a:off x="591" y="35"/>
                <a:ext cx="4" cy="10"/>
              </a:xfrm>
              <a:custGeom>
                <a:avLst/>
                <a:gdLst>
                  <a:gd name="T0" fmla="*/ 0 w 4"/>
                  <a:gd name="T1" fmla="*/ 10 h 10"/>
                  <a:gd name="T2" fmla="*/ 2 w 4"/>
                  <a:gd name="T3" fmla="*/ 10 h 10"/>
                  <a:gd name="T4" fmla="*/ 4 w 4"/>
                  <a:gd name="T5" fmla="*/ 8 h 10"/>
                  <a:gd name="T6" fmla="*/ 1 w 4"/>
                  <a:gd name="T7" fmla="*/ 5 h 10"/>
                  <a:gd name="T8" fmla="*/ 2 w 4"/>
                  <a:gd name="T9" fmla="*/ 3 h 10"/>
                  <a:gd name="T10" fmla="*/ 0 w 4"/>
                  <a:gd name="T11" fmla="*/ 3 h 10"/>
                  <a:gd name="T12" fmla="*/ 2 w 4"/>
                  <a:gd name="T13" fmla="*/ 0 h 10"/>
                  <a:gd name="T14" fmla="*/ 2 w 4"/>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0">
                    <a:moveTo>
                      <a:pt x="0" y="10"/>
                    </a:moveTo>
                    <a:lnTo>
                      <a:pt x="2" y="10"/>
                    </a:lnTo>
                    <a:lnTo>
                      <a:pt x="4" y="8"/>
                    </a:lnTo>
                    <a:lnTo>
                      <a:pt x="1" y="5"/>
                    </a:lnTo>
                    <a:lnTo>
                      <a:pt x="2" y="3"/>
                    </a:lnTo>
                    <a:lnTo>
                      <a:pt x="0" y="3"/>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1" name="Freeform 1432">
                <a:extLst>
                  <a:ext uri="{FF2B5EF4-FFF2-40B4-BE49-F238E27FC236}">
                    <a16:creationId xmlns:a16="http://schemas.microsoft.com/office/drawing/2014/main" id="{11F6FBBA-C21B-8379-55FC-4AFAC8451331}"/>
                  </a:ext>
                </a:extLst>
              </p:cNvPr>
              <p:cNvSpPr>
                <a:spLocks/>
              </p:cNvSpPr>
              <p:nvPr/>
            </p:nvSpPr>
            <p:spPr bwMode="auto">
              <a:xfrm>
                <a:off x="621" y="37"/>
                <a:ext cx="4" cy="10"/>
              </a:xfrm>
              <a:custGeom>
                <a:avLst/>
                <a:gdLst>
                  <a:gd name="T0" fmla="*/ 1 w 4"/>
                  <a:gd name="T1" fmla="*/ 10 h 10"/>
                  <a:gd name="T2" fmla="*/ 0 w 4"/>
                  <a:gd name="T3" fmla="*/ 7 h 10"/>
                  <a:gd name="T4" fmla="*/ 1 w 4"/>
                  <a:gd name="T5" fmla="*/ 5 h 10"/>
                  <a:gd name="T6" fmla="*/ 2 w 4"/>
                  <a:gd name="T7" fmla="*/ 2 h 10"/>
                  <a:gd name="T8" fmla="*/ 3 w 4"/>
                  <a:gd name="T9" fmla="*/ 0 h 10"/>
                  <a:gd name="T10" fmla="*/ 4 w 4"/>
                  <a:gd name="T11" fmla="*/ 2 h 10"/>
                  <a:gd name="T12" fmla="*/ 4 w 4"/>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1" y="10"/>
                    </a:moveTo>
                    <a:lnTo>
                      <a:pt x="0" y="7"/>
                    </a:lnTo>
                    <a:lnTo>
                      <a:pt x="1" y="5"/>
                    </a:lnTo>
                    <a:lnTo>
                      <a:pt x="2" y="2"/>
                    </a:lnTo>
                    <a:lnTo>
                      <a:pt x="3" y="0"/>
                    </a:lnTo>
                    <a:lnTo>
                      <a:pt x="4" y="2"/>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2" name="Freeform 1433">
                <a:extLst>
                  <a:ext uri="{FF2B5EF4-FFF2-40B4-BE49-F238E27FC236}">
                    <a16:creationId xmlns:a16="http://schemas.microsoft.com/office/drawing/2014/main" id="{132289AA-D2C4-5E15-4F3F-DAEFF3197ED5}"/>
                  </a:ext>
                </a:extLst>
              </p:cNvPr>
              <p:cNvSpPr>
                <a:spLocks/>
              </p:cNvSpPr>
              <p:nvPr/>
            </p:nvSpPr>
            <p:spPr bwMode="auto">
              <a:xfrm>
                <a:off x="509" y="33"/>
                <a:ext cx="7" cy="14"/>
              </a:xfrm>
              <a:custGeom>
                <a:avLst/>
                <a:gdLst>
                  <a:gd name="T0" fmla="*/ 0 w 7"/>
                  <a:gd name="T1" fmla="*/ 3 h 14"/>
                  <a:gd name="T2" fmla="*/ 2 w 7"/>
                  <a:gd name="T3" fmla="*/ 4 h 14"/>
                  <a:gd name="T4" fmla="*/ 3 w 7"/>
                  <a:gd name="T5" fmla="*/ 0 h 14"/>
                  <a:gd name="T6" fmla="*/ 7 w 7"/>
                  <a:gd name="T7" fmla="*/ 4 h 14"/>
                  <a:gd name="T8" fmla="*/ 4 w 7"/>
                  <a:gd name="T9" fmla="*/ 6 h 14"/>
                  <a:gd name="T10" fmla="*/ 0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0" y="3"/>
                    </a:moveTo>
                    <a:lnTo>
                      <a:pt x="2" y="4"/>
                    </a:lnTo>
                    <a:lnTo>
                      <a:pt x="3" y="0"/>
                    </a:lnTo>
                    <a:lnTo>
                      <a:pt x="7" y="4"/>
                    </a:lnTo>
                    <a:lnTo>
                      <a:pt x="4" y="6"/>
                    </a:lnTo>
                    <a:lnTo>
                      <a:pt x="0" y="1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3" name="Freeform 1434">
                <a:extLst>
                  <a:ext uri="{FF2B5EF4-FFF2-40B4-BE49-F238E27FC236}">
                    <a16:creationId xmlns:a16="http://schemas.microsoft.com/office/drawing/2014/main" id="{94696825-7839-8D1F-A7AC-4ACB23CC2F39}"/>
                  </a:ext>
                </a:extLst>
              </p:cNvPr>
              <p:cNvSpPr>
                <a:spLocks/>
              </p:cNvSpPr>
              <p:nvPr/>
            </p:nvSpPr>
            <p:spPr bwMode="auto">
              <a:xfrm>
                <a:off x="587" y="45"/>
                <a:ext cx="4" cy="4"/>
              </a:xfrm>
              <a:custGeom>
                <a:avLst/>
                <a:gdLst>
                  <a:gd name="T0" fmla="*/ 0 w 4"/>
                  <a:gd name="T1" fmla="*/ 4 h 4"/>
                  <a:gd name="T2" fmla="*/ 1 w 4"/>
                  <a:gd name="T3" fmla="*/ 4 h 4"/>
                  <a:gd name="T4" fmla="*/ 2 w 4"/>
                  <a:gd name="T5" fmla="*/ 0 h 4"/>
                  <a:gd name="T6" fmla="*/ 4 w 4"/>
                  <a:gd name="T7" fmla="*/ 0 h 4"/>
                </a:gdLst>
                <a:ahLst/>
                <a:cxnLst>
                  <a:cxn ang="0">
                    <a:pos x="T0" y="T1"/>
                  </a:cxn>
                  <a:cxn ang="0">
                    <a:pos x="T2" y="T3"/>
                  </a:cxn>
                  <a:cxn ang="0">
                    <a:pos x="T4" y="T5"/>
                  </a:cxn>
                  <a:cxn ang="0">
                    <a:pos x="T6" y="T7"/>
                  </a:cxn>
                </a:cxnLst>
                <a:rect l="0" t="0" r="r" b="b"/>
                <a:pathLst>
                  <a:path w="4" h="4">
                    <a:moveTo>
                      <a:pt x="0" y="4"/>
                    </a:moveTo>
                    <a:lnTo>
                      <a:pt x="1" y="4"/>
                    </a:lnTo>
                    <a:lnTo>
                      <a:pt x="2"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4" name="Line 1435">
                <a:extLst>
                  <a:ext uri="{FF2B5EF4-FFF2-40B4-BE49-F238E27FC236}">
                    <a16:creationId xmlns:a16="http://schemas.microsoft.com/office/drawing/2014/main" id="{E9B07C09-6ED9-8936-6F46-11D721113D31}"/>
                  </a:ext>
                </a:extLst>
              </p:cNvPr>
              <p:cNvSpPr>
                <a:spLocks noChangeShapeType="1"/>
              </p:cNvSpPr>
              <p:nvPr/>
            </p:nvSpPr>
            <p:spPr bwMode="auto">
              <a:xfrm>
                <a:off x="551" y="50"/>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95" name="Freeform 1436">
                <a:extLst>
                  <a:ext uri="{FF2B5EF4-FFF2-40B4-BE49-F238E27FC236}">
                    <a16:creationId xmlns:a16="http://schemas.microsoft.com/office/drawing/2014/main" id="{51BD2543-072D-8EEE-34CC-042CFCE7E225}"/>
                  </a:ext>
                </a:extLst>
              </p:cNvPr>
              <p:cNvSpPr>
                <a:spLocks/>
              </p:cNvSpPr>
              <p:nvPr/>
            </p:nvSpPr>
            <p:spPr bwMode="auto">
              <a:xfrm>
                <a:off x="551" y="48"/>
                <a:ext cx="4" cy="3"/>
              </a:xfrm>
              <a:custGeom>
                <a:avLst/>
                <a:gdLst>
                  <a:gd name="T0" fmla="*/ 0 w 4"/>
                  <a:gd name="T1" fmla="*/ 2 h 3"/>
                  <a:gd name="T2" fmla="*/ 4 w 4"/>
                  <a:gd name="T3" fmla="*/ 0 h 3"/>
                  <a:gd name="T4" fmla="*/ 4 w 4"/>
                  <a:gd name="T5" fmla="*/ 2 h 3"/>
                  <a:gd name="T6" fmla="*/ 2 w 4"/>
                  <a:gd name="T7" fmla="*/ 3 h 3"/>
                </a:gdLst>
                <a:ahLst/>
                <a:cxnLst>
                  <a:cxn ang="0">
                    <a:pos x="T0" y="T1"/>
                  </a:cxn>
                  <a:cxn ang="0">
                    <a:pos x="T2" y="T3"/>
                  </a:cxn>
                  <a:cxn ang="0">
                    <a:pos x="T4" y="T5"/>
                  </a:cxn>
                  <a:cxn ang="0">
                    <a:pos x="T6" y="T7"/>
                  </a:cxn>
                </a:cxnLst>
                <a:rect l="0" t="0" r="r" b="b"/>
                <a:pathLst>
                  <a:path w="4" h="3">
                    <a:moveTo>
                      <a:pt x="0" y="2"/>
                    </a:moveTo>
                    <a:lnTo>
                      <a:pt x="4" y="0"/>
                    </a:lnTo>
                    <a:lnTo>
                      <a:pt x="4" y="2"/>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6" name="Freeform 1437">
                <a:extLst>
                  <a:ext uri="{FF2B5EF4-FFF2-40B4-BE49-F238E27FC236}">
                    <a16:creationId xmlns:a16="http://schemas.microsoft.com/office/drawing/2014/main" id="{B09F3CB2-C124-9BF2-811E-16C18A7D8A55}"/>
                  </a:ext>
                </a:extLst>
              </p:cNvPr>
              <p:cNvSpPr>
                <a:spLocks/>
              </p:cNvSpPr>
              <p:nvPr/>
            </p:nvSpPr>
            <p:spPr bwMode="auto">
              <a:xfrm>
                <a:off x="622" y="47"/>
                <a:ext cx="0" cy="5"/>
              </a:xfrm>
              <a:custGeom>
                <a:avLst/>
                <a:gdLst>
                  <a:gd name="T0" fmla="*/ 5 h 5"/>
                  <a:gd name="T1" fmla="*/ 4 h 5"/>
                  <a:gd name="T2" fmla="*/ 1 h 5"/>
                  <a:gd name="T3" fmla="*/ 0 h 5"/>
                </a:gdLst>
                <a:ahLst/>
                <a:cxnLst>
                  <a:cxn ang="0">
                    <a:pos x="0" y="T0"/>
                  </a:cxn>
                  <a:cxn ang="0">
                    <a:pos x="0" y="T1"/>
                  </a:cxn>
                  <a:cxn ang="0">
                    <a:pos x="0" y="T2"/>
                  </a:cxn>
                  <a:cxn ang="0">
                    <a:pos x="0" y="T3"/>
                  </a:cxn>
                </a:cxnLst>
                <a:rect l="0" t="0" r="r" b="b"/>
                <a:pathLst>
                  <a:path h="5">
                    <a:moveTo>
                      <a:pt x="0" y="5"/>
                    </a:moveTo>
                    <a:lnTo>
                      <a:pt x="0" y="4"/>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7" name="Freeform 1438">
                <a:extLst>
                  <a:ext uri="{FF2B5EF4-FFF2-40B4-BE49-F238E27FC236}">
                    <a16:creationId xmlns:a16="http://schemas.microsoft.com/office/drawing/2014/main" id="{D703A171-528F-54A7-9354-D6B7CCBB9FD2}"/>
                  </a:ext>
                </a:extLst>
              </p:cNvPr>
              <p:cNvSpPr>
                <a:spLocks/>
              </p:cNvSpPr>
              <p:nvPr/>
            </p:nvSpPr>
            <p:spPr bwMode="auto">
              <a:xfrm>
                <a:off x="553" y="51"/>
                <a:ext cx="3" cy="2"/>
              </a:xfrm>
              <a:custGeom>
                <a:avLst/>
                <a:gdLst>
                  <a:gd name="T0" fmla="*/ 0 w 3"/>
                  <a:gd name="T1" fmla="*/ 0 h 2"/>
                  <a:gd name="T2" fmla="*/ 0 w 3"/>
                  <a:gd name="T3" fmla="*/ 0 h 2"/>
                  <a:gd name="T4" fmla="*/ 0 w 3"/>
                  <a:gd name="T5" fmla="*/ 1 h 2"/>
                  <a:gd name="T6" fmla="*/ 2 w 3"/>
                  <a:gd name="T7" fmla="*/ 1 h 2"/>
                  <a:gd name="T8" fmla="*/ 2 w 3"/>
                  <a:gd name="T9" fmla="*/ 1 h 2"/>
                  <a:gd name="T10" fmla="*/ 3 w 3"/>
                  <a:gd name="T11" fmla="*/ 1 h 2"/>
                  <a:gd name="T12" fmla="*/ 3 w 3"/>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0" y="0"/>
                    </a:moveTo>
                    <a:lnTo>
                      <a:pt x="0" y="0"/>
                    </a:lnTo>
                    <a:lnTo>
                      <a:pt x="0" y="1"/>
                    </a:lnTo>
                    <a:lnTo>
                      <a:pt x="2" y="1"/>
                    </a:lnTo>
                    <a:lnTo>
                      <a:pt x="2" y="1"/>
                    </a:lnTo>
                    <a:lnTo>
                      <a:pt x="3" y="1"/>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8" name="Freeform 1439">
                <a:extLst>
                  <a:ext uri="{FF2B5EF4-FFF2-40B4-BE49-F238E27FC236}">
                    <a16:creationId xmlns:a16="http://schemas.microsoft.com/office/drawing/2014/main" id="{6D25DD89-964B-360E-9BAD-4B25FFF5CDB1}"/>
                  </a:ext>
                </a:extLst>
              </p:cNvPr>
              <p:cNvSpPr>
                <a:spLocks/>
              </p:cNvSpPr>
              <p:nvPr/>
            </p:nvSpPr>
            <p:spPr bwMode="auto">
              <a:xfrm>
                <a:off x="519" y="38"/>
                <a:ext cx="11" cy="15"/>
              </a:xfrm>
              <a:custGeom>
                <a:avLst/>
                <a:gdLst>
                  <a:gd name="T0" fmla="*/ 5 w 11"/>
                  <a:gd name="T1" fmla="*/ 15 h 15"/>
                  <a:gd name="T2" fmla="*/ 3 w 11"/>
                  <a:gd name="T3" fmla="*/ 14 h 15"/>
                  <a:gd name="T4" fmla="*/ 2 w 11"/>
                  <a:gd name="T5" fmla="*/ 12 h 15"/>
                  <a:gd name="T6" fmla="*/ 1 w 11"/>
                  <a:gd name="T7" fmla="*/ 9 h 15"/>
                  <a:gd name="T8" fmla="*/ 2 w 11"/>
                  <a:gd name="T9" fmla="*/ 7 h 15"/>
                  <a:gd name="T10" fmla="*/ 1 w 11"/>
                  <a:gd name="T11" fmla="*/ 6 h 15"/>
                  <a:gd name="T12" fmla="*/ 0 w 11"/>
                  <a:gd name="T13" fmla="*/ 4 h 15"/>
                  <a:gd name="T14" fmla="*/ 1 w 11"/>
                  <a:gd name="T15" fmla="*/ 1 h 15"/>
                  <a:gd name="T16" fmla="*/ 4 w 11"/>
                  <a:gd name="T17" fmla="*/ 0 h 15"/>
                  <a:gd name="T18" fmla="*/ 5 w 11"/>
                  <a:gd name="T19" fmla="*/ 2 h 15"/>
                  <a:gd name="T20" fmla="*/ 9 w 11"/>
                  <a:gd name="T21" fmla="*/ 4 h 15"/>
                  <a:gd name="T22" fmla="*/ 10 w 11"/>
                  <a:gd name="T23" fmla="*/ 6 h 15"/>
                  <a:gd name="T24" fmla="*/ 11 w 11"/>
                  <a:gd name="T25" fmla="*/ 7 h 15"/>
                  <a:gd name="T26" fmla="*/ 9 w 11"/>
                  <a:gd name="T27" fmla="*/ 14 h 15"/>
                  <a:gd name="T28" fmla="*/ 7 w 11"/>
                  <a:gd name="T29" fmla="*/ 15 h 15"/>
                  <a:gd name="T30" fmla="*/ 6 w 11"/>
                  <a:gd name="T31" fmla="*/ 15 h 15"/>
                  <a:gd name="T32" fmla="*/ 5 w 11"/>
                  <a:gd name="T3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5">
                    <a:moveTo>
                      <a:pt x="5" y="15"/>
                    </a:moveTo>
                    <a:lnTo>
                      <a:pt x="3" y="14"/>
                    </a:lnTo>
                    <a:lnTo>
                      <a:pt x="2" y="12"/>
                    </a:lnTo>
                    <a:lnTo>
                      <a:pt x="1" y="9"/>
                    </a:lnTo>
                    <a:lnTo>
                      <a:pt x="2" y="7"/>
                    </a:lnTo>
                    <a:lnTo>
                      <a:pt x="1" y="6"/>
                    </a:lnTo>
                    <a:lnTo>
                      <a:pt x="0" y="4"/>
                    </a:lnTo>
                    <a:lnTo>
                      <a:pt x="1" y="1"/>
                    </a:lnTo>
                    <a:lnTo>
                      <a:pt x="4" y="0"/>
                    </a:lnTo>
                    <a:lnTo>
                      <a:pt x="5" y="2"/>
                    </a:lnTo>
                    <a:lnTo>
                      <a:pt x="9" y="4"/>
                    </a:lnTo>
                    <a:lnTo>
                      <a:pt x="10" y="6"/>
                    </a:lnTo>
                    <a:lnTo>
                      <a:pt x="11" y="7"/>
                    </a:lnTo>
                    <a:lnTo>
                      <a:pt x="9" y="14"/>
                    </a:lnTo>
                    <a:lnTo>
                      <a:pt x="7" y="15"/>
                    </a:lnTo>
                    <a:lnTo>
                      <a:pt x="6" y="15"/>
                    </a:lnTo>
                    <a:lnTo>
                      <a:pt x="5" y="1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9" name="Freeform 1440">
                <a:extLst>
                  <a:ext uri="{FF2B5EF4-FFF2-40B4-BE49-F238E27FC236}">
                    <a16:creationId xmlns:a16="http://schemas.microsoft.com/office/drawing/2014/main" id="{90BE448C-0D2F-F9E1-04D0-BFE13EC54C42}"/>
                  </a:ext>
                </a:extLst>
              </p:cNvPr>
              <p:cNvSpPr>
                <a:spLocks/>
              </p:cNvSpPr>
              <p:nvPr/>
            </p:nvSpPr>
            <p:spPr bwMode="auto">
              <a:xfrm>
                <a:off x="531" y="19"/>
                <a:ext cx="34" cy="36"/>
              </a:xfrm>
              <a:custGeom>
                <a:avLst/>
                <a:gdLst>
                  <a:gd name="T0" fmla="*/ 6 w 34"/>
                  <a:gd name="T1" fmla="*/ 35 h 36"/>
                  <a:gd name="T2" fmla="*/ 2 w 34"/>
                  <a:gd name="T3" fmla="*/ 33 h 36"/>
                  <a:gd name="T4" fmla="*/ 1 w 34"/>
                  <a:gd name="T5" fmla="*/ 30 h 36"/>
                  <a:gd name="T6" fmla="*/ 3 w 34"/>
                  <a:gd name="T7" fmla="*/ 24 h 36"/>
                  <a:gd name="T8" fmla="*/ 6 w 34"/>
                  <a:gd name="T9" fmla="*/ 22 h 36"/>
                  <a:gd name="T10" fmla="*/ 11 w 34"/>
                  <a:gd name="T11" fmla="*/ 26 h 36"/>
                  <a:gd name="T12" fmla="*/ 11 w 34"/>
                  <a:gd name="T13" fmla="*/ 23 h 36"/>
                  <a:gd name="T14" fmla="*/ 9 w 34"/>
                  <a:gd name="T15" fmla="*/ 20 h 36"/>
                  <a:gd name="T16" fmla="*/ 6 w 34"/>
                  <a:gd name="T17" fmla="*/ 17 h 36"/>
                  <a:gd name="T18" fmla="*/ 1 w 34"/>
                  <a:gd name="T19" fmla="*/ 17 h 36"/>
                  <a:gd name="T20" fmla="*/ 0 w 34"/>
                  <a:gd name="T21" fmla="*/ 12 h 36"/>
                  <a:gd name="T22" fmla="*/ 4 w 34"/>
                  <a:gd name="T23" fmla="*/ 12 h 36"/>
                  <a:gd name="T24" fmla="*/ 8 w 34"/>
                  <a:gd name="T25" fmla="*/ 15 h 36"/>
                  <a:gd name="T26" fmla="*/ 8 w 34"/>
                  <a:gd name="T27" fmla="*/ 15 h 36"/>
                  <a:gd name="T28" fmla="*/ 7 w 34"/>
                  <a:gd name="T29" fmla="*/ 11 h 36"/>
                  <a:gd name="T30" fmla="*/ 9 w 34"/>
                  <a:gd name="T31" fmla="*/ 9 h 36"/>
                  <a:gd name="T32" fmla="*/ 6 w 34"/>
                  <a:gd name="T33" fmla="*/ 7 h 36"/>
                  <a:gd name="T34" fmla="*/ 6 w 34"/>
                  <a:gd name="T35" fmla="*/ 2 h 36"/>
                  <a:gd name="T36" fmla="*/ 6 w 34"/>
                  <a:gd name="T37" fmla="*/ 0 h 36"/>
                  <a:gd name="T38" fmla="*/ 8 w 34"/>
                  <a:gd name="T39" fmla="*/ 1 h 36"/>
                  <a:gd name="T40" fmla="*/ 8 w 34"/>
                  <a:gd name="T41" fmla="*/ 1 h 36"/>
                  <a:gd name="T42" fmla="*/ 10 w 34"/>
                  <a:gd name="T43" fmla="*/ 4 h 36"/>
                  <a:gd name="T44" fmla="*/ 14 w 34"/>
                  <a:gd name="T45" fmla="*/ 5 h 36"/>
                  <a:gd name="T46" fmla="*/ 15 w 34"/>
                  <a:gd name="T47" fmla="*/ 3 h 36"/>
                  <a:gd name="T48" fmla="*/ 16 w 34"/>
                  <a:gd name="T49" fmla="*/ 8 h 36"/>
                  <a:gd name="T50" fmla="*/ 18 w 34"/>
                  <a:gd name="T51" fmla="*/ 5 h 36"/>
                  <a:gd name="T52" fmla="*/ 21 w 34"/>
                  <a:gd name="T53" fmla="*/ 11 h 36"/>
                  <a:gd name="T54" fmla="*/ 24 w 34"/>
                  <a:gd name="T55" fmla="*/ 8 h 36"/>
                  <a:gd name="T56" fmla="*/ 22 w 34"/>
                  <a:gd name="T57" fmla="*/ 2 h 36"/>
                  <a:gd name="T58" fmla="*/ 23 w 34"/>
                  <a:gd name="T59" fmla="*/ 1 h 36"/>
                  <a:gd name="T60" fmla="*/ 25 w 34"/>
                  <a:gd name="T61" fmla="*/ 3 h 36"/>
                  <a:gd name="T62" fmla="*/ 25 w 34"/>
                  <a:gd name="T63" fmla="*/ 7 h 36"/>
                  <a:gd name="T64" fmla="*/ 28 w 34"/>
                  <a:gd name="T65" fmla="*/ 4 h 36"/>
                  <a:gd name="T66" fmla="*/ 30 w 34"/>
                  <a:gd name="T67" fmla="*/ 4 h 36"/>
                  <a:gd name="T68" fmla="*/ 31 w 34"/>
                  <a:gd name="T69" fmla="*/ 5 h 36"/>
                  <a:gd name="T70" fmla="*/ 34 w 34"/>
                  <a:gd name="T71" fmla="*/ 4 h 36"/>
                  <a:gd name="T72" fmla="*/ 33 w 34"/>
                  <a:gd name="T73" fmla="*/ 8 h 36"/>
                  <a:gd name="T74" fmla="*/ 30 w 34"/>
                  <a:gd name="T75" fmla="*/ 11 h 36"/>
                  <a:gd name="T76" fmla="*/ 31 w 34"/>
                  <a:gd name="T77" fmla="*/ 13 h 36"/>
                  <a:gd name="T78" fmla="*/ 30 w 34"/>
                  <a:gd name="T79" fmla="*/ 16 h 36"/>
                  <a:gd name="T80" fmla="*/ 25 w 34"/>
                  <a:gd name="T81" fmla="*/ 23 h 36"/>
                  <a:gd name="T82" fmla="*/ 22 w 34"/>
                  <a:gd name="T83"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 h="36">
                    <a:moveTo>
                      <a:pt x="6" y="36"/>
                    </a:moveTo>
                    <a:lnTo>
                      <a:pt x="6" y="35"/>
                    </a:lnTo>
                    <a:lnTo>
                      <a:pt x="4" y="33"/>
                    </a:lnTo>
                    <a:lnTo>
                      <a:pt x="2" y="33"/>
                    </a:lnTo>
                    <a:lnTo>
                      <a:pt x="1" y="33"/>
                    </a:lnTo>
                    <a:lnTo>
                      <a:pt x="1" y="30"/>
                    </a:lnTo>
                    <a:lnTo>
                      <a:pt x="2" y="28"/>
                    </a:lnTo>
                    <a:lnTo>
                      <a:pt x="3" y="24"/>
                    </a:lnTo>
                    <a:lnTo>
                      <a:pt x="3" y="22"/>
                    </a:lnTo>
                    <a:lnTo>
                      <a:pt x="6" y="22"/>
                    </a:lnTo>
                    <a:lnTo>
                      <a:pt x="9" y="24"/>
                    </a:lnTo>
                    <a:lnTo>
                      <a:pt x="11" y="26"/>
                    </a:lnTo>
                    <a:lnTo>
                      <a:pt x="12" y="25"/>
                    </a:lnTo>
                    <a:lnTo>
                      <a:pt x="11" y="23"/>
                    </a:lnTo>
                    <a:lnTo>
                      <a:pt x="10" y="21"/>
                    </a:lnTo>
                    <a:lnTo>
                      <a:pt x="9" y="20"/>
                    </a:lnTo>
                    <a:lnTo>
                      <a:pt x="7" y="18"/>
                    </a:lnTo>
                    <a:lnTo>
                      <a:pt x="6" y="17"/>
                    </a:lnTo>
                    <a:lnTo>
                      <a:pt x="4" y="17"/>
                    </a:lnTo>
                    <a:lnTo>
                      <a:pt x="1" y="17"/>
                    </a:lnTo>
                    <a:lnTo>
                      <a:pt x="1" y="13"/>
                    </a:lnTo>
                    <a:lnTo>
                      <a:pt x="0" y="12"/>
                    </a:lnTo>
                    <a:lnTo>
                      <a:pt x="2" y="10"/>
                    </a:lnTo>
                    <a:lnTo>
                      <a:pt x="4" y="12"/>
                    </a:lnTo>
                    <a:lnTo>
                      <a:pt x="6" y="13"/>
                    </a:lnTo>
                    <a:lnTo>
                      <a:pt x="8" y="15"/>
                    </a:lnTo>
                    <a:lnTo>
                      <a:pt x="8" y="15"/>
                    </a:lnTo>
                    <a:lnTo>
                      <a:pt x="8" y="15"/>
                    </a:lnTo>
                    <a:lnTo>
                      <a:pt x="9" y="13"/>
                    </a:lnTo>
                    <a:lnTo>
                      <a:pt x="7" y="11"/>
                    </a:lnTo>
                    <a:lnTo>
                      <a:pt x="6" y="9"/>
                    </a:lnTo>
                    <a:lnTo>
                      <a:pt x="9" y="9"/>
                    </a:lnTo>
                    <a:lnTo>
                      <a:pt x="9" y="9"/>
                    </a:lnTo>
                    <a:lnTo>
                      <a:pt x="6" y="7"/>
                    </a:lnTo>
                    <a:lnTo>
                      <a:pt x="6" y="3"/>
                    </a:lnTo>
                    <a:lnTo>
                      <a:pt x="6" y="2"/>
                    </a:lnTo>
                    <a:lnTo>
                      <a:pt x="6" y="1"/>
                    </a:lnTo>
                    <a:lnTo>
                      <a:pt x="6" y="0"/>
                    </a:lnTo>
                    <a:lnTo>
                      <a:pt x="7" y="0"/>
                    </a:lnTo>
                    <a:lnTo>
                      <a:pt x="8" y="1"/>
                    </a:lnTo>
                    <a:lnTo>
                      <a:pt x="8" y="1"/>
                    </a:lnTo>
                    <a:lnTo>
                      <a:pt x="8" y="1"/>
                    </a:lnTo>
                    <a:lnTo>
                      <a:pt x="10" y="1"/>
                    </a:lnTo>
                    <a:lnTo>
                      <a:pt x="10" y="4"/>
                    </a:lnTo>
                    <a:lnTo>
                      <a:pt x="12" y="6"/>
                    </a:lnTo>
                    <a:lnTo>
                      <a:pt x="14" y="5"/>
                    </a:lnTo>
                    <a:lnTo>
                      <a:pt x="14" y="2"/>
                    </a:lnTo>
                    <a:lnTo>
                      <a:pt x="15" y="3"/>
                    </a:lnTo>
                    <a:lnTo>
                      <a:pt x="14" y="8"/>
                    </a:lnTo>
                    <a:lnTo>
                      <a:pt x="16" y="8"/>
                    </a:lnTo>
                    <a:lnTo>
                      <a:pt x="16" y="4"/>
                    </a:lnTo>
                    <a:lnTo>
                      <a:pt x="18" y="5"/>
                    </a:lnTo>
                    <a:lnTo>
                      <a:pt x="20" y="8"/>
                    </a:lnTo>
                    <a:lnTo>
                      <a:pt x="21" y="11"/>
                    </a:lnTo>
                    <a:lnTo>
                      <a:pt x="23" y="10"/>
                    </a:lnTo>
                    <a:lnTo>
                      <a:pt x="24" y="8"/>
                    </a:lnTo>
                    <a:lnTo>
                      <a:pt x="23" y="6"/>
                    </a:lnTo>
                    <a:lnTo>
                      <a:pt x="22" y="2"/>
                    </a:lnTo>
                    <a:lnTo>
                      <a:pt x="21" y="0"/>
                    </a:lnTo>
                    <a:lnTo>
                      <a:pt x="23" y="1"/>
                    </a:lnTo>
                    <a:lnTo>
                      <a:pt x="25" y="2"/>
                    </a:lnTo>
                    <a:lnTo>
                      <a:pt x="25" y="3"/>
                    </a:lnTo>
                    <a:lnTo>
                      <a:pt x="26" y="4"/>
                    </a:lnTo>
                    <a:lnTo>
                      <a:pt x="25" y="7"/>
                    </a:lnTo>
                    <a:lnTo>
                      <a:pt x="26" y="7"/>
                    </a:lnTo>
                    <a:lnTo>
                      <a:pt x="28" y="4"/>
                    </a:lnTo>
                    <a:lnTo>
                      <a:pt x="29" y="3"/>
                    </a:lnTo>
                    <a:lnTo>
                      <a:pt x="30" y="4"/>
                    </a:lnTo>
                    <a:lnTo>
                      <a:pt x="30" y="5"/>
                    </a:lnTo>
                    <a:lnTo>
                      <a:pt x="31" y="5"/>
                    </a:lnTo>
                    <a:lnTo>
                      <a:pt x="33" y="3"/>
                    </a:lnTo>
                    <a:lnTo>
                      <a:pt x="34" y="4"/>
                    </a:lnTo>
                    <a:lnTo>
                      <a:pt x="34" y="5"/>
                    </a:lnTo>
                    <a:lnTo>
                      <a:pt x="33" y="8"/>
                    </a:lnTo>
                    <a:lnTo>
                      <a:pt x="32" y="10"/>
                    </a:lnTo>
                    <a:lnTo>
                      <a:pt x="30" y="11"/>
                    </a:lnTo>
                    <a:lnTo>
                      <a:pt x="30" y="13"/>
                    </a:lnTo>
                    <a:lnTo>
                      <a:pt x="31" y="13"/>
                    </a:lnTo>
                    <a:lnTo>
                      <a:pt x="30" y="15"/>
                    </a:lnTo>
                    <a:lnTo>
                      <a:pt x="30" y="16"/>
                    </a:lnTo>
                    <a:lnTo>
                      <a:pt x="27" y="19"/>
                    </a:lnTo>
                    <a:lnTo>
                      <a:pt x="25" y="23"/>
                    </a:lnTo>
                    <a:lnTo>
                      <a:pt x="24" y="25"/>
                    </a:lnTo>
                    <a:lnTo>
                      <a:pt x="22" y="29"/>
                    </a:lnTo>
                    <a:lnTo>
                      <a:pt x="20" y="3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0" name="Freeform 1441">
                <a:extLst>
                  <a:ext uri="{FF2B5EF4-FFF2-40B4-BE49-F238E27FC236}">
                    <a16:creationId xmlns:a16="http://schemas.microsoft.com/office/drawing/2014/main" id="{84229B5F-DBCE-DBE8-A0C0-758B664DC216}"/>
                  </a:ext>
                </a:extLst>
              </p:cNvPr>
              <p:cNvSpPr>
                <a:spLocks/>
              </p:cNvSpPr>
              <p:nvPr/>
            </p:nvSpPr>
            <p:spPr bwMode="auto">
              <a:xfrm>
                <a:off x="536" y="55"/>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1" name="Freeform 1442">
                <a:extLst>
                  <a:ext uri="{FF2B5EF4-FFF2-40B4-BE49-F238E27FC236}">
                    <a16:creationId xmlns:a16="http://schemas.microsoft.com/office/drawing/2014/main" id="{5A445302-1C00-EBAF-3457-2396E8C19E00}"/>
                  </a:ext>
                </a:extLst>
              </p:cNvPr>
              <p:cNvSpPr>
                <a:spLocks/>
              </p:cNvSpPr>
              <p:nvPr/>
            </p:nvSpPr>
            <p:spPr bwMode="auto">
              <a:xfrm>
                <a:off x="620" y="40"/>
                <a:ext cx="3" cy="17"/>
              </a:xfrm>
              <a:custGeom>
                <a:avLst/>
                <a:gdLst>
                  <a:gd name="T0" fmla="*/ 0 w 3"/>
                  <a:gd name="T1" fmla="*/ 0 h 17"/>
                  <a:gd name="T2" fmla="*/ 0 w 3"/>
                  <a:gd name="T3" fmla="*/ 6 h 17"/>
                  <a:gd name="T4" fmla="*/ 0 w 3"/>
                  <a:gd name="T5" fmla="*/ 10 h 17"/>
                  <a:gd name="T6" fmla="*/ 1 w 3"/>
                  <a:gd name="T7" fmla="*/ 12 h 17"/>
                  <a:gd name="T8" fmla="*/ 1 w 3"/>
                  <a:gd name="T9" fmla="*/ 16 h 17"/>
                  <a:gd name="T10" fmla="*/ 3 w 3"/>
                  <a:gd name="T11" fmla="*/ 17 h 17"/>
                  <a:gd name="T12" fmla="*/ 3 w 3"/>
                  <a:gd name="T13" fmla="*/ 16 h 17"/>
                  <a:gd name="T14" fmla="*/ 2 w 3"/>
                  <a:gd name="T15" fmla="*/ 14 h 17"/>
                  <a:gd name="T16" fmla="*/ 2 w 3"/>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7">
                    <a:moveTo>
                      <a:pt x="0" y="0"/>
                    </a:moveTo>
                    <a:lnTo>
                      <a:pt x="0" y="6"/>
                    </a:lnTo>
                    <a:lnTo>
                      <a:pt x="0" y="10"/>
                    </a:lnTo>
                    <a:lnTo>
                      <a:pt x="1" y="12"/>
                    </a:lnTo>
                    <a:lnTo>
                      <a:pt x="1" y="16"/>
                    </a:lnTo>
                    <a:lnTo>
                      <a:pt x="3" y="17"/>
                    </a:lnTo>
                    <a:lnTo>
                      <a:pt x="3" y="16"/>
                    </a:lnTo>
                    <a:lnTo>
                      <a:pt x="2" y="14"/>
                    </a:lnTo>
                    <a:lnTo>
                      <a:pt x="2" y="1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2" name="Freeform 1443">
                <a:extLst>
                  <a:ext uri="{FF2B5EF4-FFF2-40B4-BE49-F238E27FC236}">
                    <a16:creationId xmlns:a16="http://schemas.microsoft.com/office/drawing/2014/main" id="{BBF5F5A1-8733-F9F6-D9D3-3206617FD6FA}"/>
                  </a:ext>
                </a:extLst>
              </p:cNvPr>
              <p:cNvSpPr>
                <a:spLocks/>
              </p:cNvSpPr>
              <p:nvPr/>
            </p:nvSpPr>
            <p:spPr bwMode="auto">
              <a:xfrm>
                <a:off x="555" y="53"/>
                <a:ext cx="2" cy="4"/>
              </a:xfrm>
              <a:custGeom>
                <a:avLst/>
                <a:gdLst>
                  <a:gd name="T0" fmla="*/ 1 w 2"/>
                  <a:gd name="T1" fmla="*/ 0 h 4"/>
                  <a:gd name="T2" fmla="*/ 1 w 2"/>
                  <a:gd name="T3" fmla="*/ 0 h 4"/>
                  <a:gd name="T4" fmla="*/ 1 w 2"/>
                  <a:gd name="T5" fmla="*/ 2 h 4"/>
                  <a:gd name="T6" fmla="*/ 2 w 2"/>
                  <a:gd name="T7" fmla="*/ 3 h 4"/>
                  <a:gd name="T8" fmla="*/ 0 w 2"/>
                  <a:gd name="T9" fmla="*/ 4 h 4"/>
                </a:gdLst>
                <a:ahLst/>
                <a:cxnLst>
                  <a:cxn ang="0">
                    <a:pos x="T0" y="T1"/>
                  </a:cxn>
                  <a:cxn ang="0">
                    <a:pos x="T2" y="T3"/>
                  </a:cxn>
                  <a:cxn ang="0">
                    <a:pos x="T4" y="T5"/>
                  </a:cxn>
                  <a:cxn ang="0">
                    <a:pos x="T6" y="T7"/>
                  </a:cxn>
                  <a:cxn ang="0">
                    <a:pos x="T8" y="T9"/>
                  </a:cxn>
                </a:cxnLst>
                <a:rect l="0" t="0" r="r" b="b"/>
                <a:pathLst>
                  <a:path w="2" h="4">
                    <a:moveTo>
                      <a:pt x="1" y="0"/>
                    </a:moveTo>
                    <a:lnTo>
                      <a:pt x="1" y="0"/>
                    </a:lnTo>
                    <a:lnTo>
                      <a:pt x="1" y="2"/>
                    </a:lnTo>
                    <a:lnTo>
                      <a:pt x="2"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3" name="Freeform 1444">
                <a:extLst>
                  <a:ext uri="{FF2B5EF4-FFF2-40B4-BE49-F238E27FC236}">
                    <a16:creationId xmlns:a16="http://schemas.microsoft.com/office/drawing/2014/main" id="{B3648FBC-F405-6BBE-5E6F-381F8889C599}"/>
                  </a:ext>
                </a:extLst>
              </p:cNvPr>
              <p:cNvSpPr>
                <a:spLocks/>
              </p:cNvSpPr>
              <p:nvPr/>
            </p:nvSpPr>
            <p:spPr bwMode="auto">
              <a:xfrm>
                <a:off x="631" y="55"/>
                <a:ext cx="19" cy="2"/>
              </a:xfrm>
              <a:custGeom>
                <a:avLst/>
                <a:gdLst>
                  <a:gd name="T0" fmla="*/ 19 w 19"/>
                  <a:gd name="T1" fmla="*/ 2 h 2"/>
                  <a:gd name="T2" fmla="*/ 16 w 19"/>
                  <a:gd name="T3" fmla="*/ 2 h 2"/>
                  <a:gd name="T4" fmla="*/ 15 w 19"/>
                  <a:gd name="T5" fmla="*/ 2 h 2"/>
                  <a:gd name="T6" fmla="*/ 14 w 19"/>
                  <a:gd name="T7" fmla="*/ 2 h 2"/>
                  <a:gd name="T8" fmla="*/ 12 w 19"/>
                  <a:gd name="T9" fmla="*/ 2 h 2"/>
                  <a:gd name="T10" fmla="*/ 8 w 19"/>
                  <a:gd name="T11" fmla="*/ 1 h 2"/>
                  <a:gd name="T12" fmla="*/ 4 w 19"/>
                  <a:gd name="T13" fmla="*/ 0 h 2"/>
                  <a:gd name="T14" fmla="*/ 4 w 19"/>
                  <a:gd name="T15" fmla="*/ 0 h 2"/>
                  <a:gd name="T16" fmla="*/ 3 w 19"/>
                  <a:gd name="T17" fmla="*/ 0 h 2"/>
                  <a:gd name="T18" fmla="*/ 2 w 19"/>
                  <a:gd name="T19" fmla="*/ 1 h 2"/>
                  <a:gd name="T20" fmla="*/ 2 w 19"/>
                  <a:gd name="T21" fmla="*/ 1 h 2"/>
                  <a:gd name="T22" fmla="*/ 0 w 19"/>
                  <a:gd name="T23" fmla="*/ 1 h 2"/>
                  <a:gd name="T24" fmla="*/ 1 w 19"/>
                  <a:gd name="T25" fmla="*/ 2 h 2"/>
                  <a:gd name="T26" fmla="*/ 2 w 19"/>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2">
                    <a:moveTo>
                      <a:pt x="19" y="2"/>
                    </a:moveTo>
                    <a:lnTo>
                      <a:pt x="16" y="2"/>
                    </a:lnTo>
                    <a:lnTo>
                      <a:pt x="15" y="2"/>
                    </a:lnTo>
                    <a:lnTo>
                      <a:pt x="14" y="2"/>
                    </a:lnTo>
                    <a:lnTo>
                      <a:pt x="12" y="2"/>
                    </a:lnTo>
                    <a:lnTo>
                      <a:pt x="8" y="1"/>
                    </a:lnTo>
                    <a:lnTo>
                      <a:pt x="4" y="0"/>
                    </a:lnTo>
                    <a:lnTo>
                      <a:pt x="4" y="0"/>
                    </a:lnTo>
                    <a:lnTo>
                      <a:pt x="3" y="0"/>
                    </a:lnTo>
                    <a:lnTo>
                      <a:pt x="2" y="1"/>
                    </a:lnTo>
                    <a:lnTo>
                      <a:pt x="2" y="1"/>
                    </a:lnTo>
                    <a:lnTo>
                      <a:pt x="0" y="1"/>
                    </a:lnTo>
                    <a:lnTo>
                      <a:pt x="1"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4" name="Freeform 1445">
                <a:extLst>
                  <a:ext uri="{FF2B5EF4-FFF2-40B4-BE49-F238E27FC236}">
                    <a16:creationId xmlns:a16="http://schemas.microsoft.com/office/drawing/2014/main" id="{F05851F6-D36B-004D-7373-3FA4BE3B4B8B}"/>
                  </a:ext>
                </a:extLst>
              </p:cNvPr>
              <p:cNvSpPr>
                <a:spLocks/>
              </p:cNvSpPr>
              <p:nvPr/>
            </p:nvSpPr>
            <p:spPr bwMode="auto">
              <a:xfrm>
                <a:off x="625" y="9"/>
                <a:ext cx="57" cy="49"/>
              </a:xfrm>
              <a:custGeom>
                <a:avLst/>
                <a:gdLst>
                  <a:gd name="T0" fmla="*/ 1 w 57"/>
                  <a:gd name="T1" fmla="*/ 2 h 49"/>
                  <a:gd name="T2" fmla="*/ 8 w 57"/>
                  <a:gd name="T3" fmla="*/ 1 h 49"/>
                  <a:gd name="T4" fmla="*/ 11 w 57"/>
                  <a:gd name="T5" fmla="*/ 1 h 49"/>
                  <a:gd name="T6" fmla="*/ 15 w 57"/>
                  <a:gd name="T7" fmla="*/ 4 h 49"/>
                  <a:gd name="T8" fmla="*/ 16 w 57"/>
                  <a:gd name="T9" fmla="*/ 8 h 49"/>
                  <a:gd name="T10" fmla="*/ 14 w 57"/>
                  <a:gd name="T11" fmla="*/ 13 h 49"/>
                  <a:gd name="T12" fmla="*/ 19 w 57"/>
                  <a:gd name="T13" fmla="*/ 9 h 49"/>
                  <a:gd name="T14" fmla="*/ 23 w 57"/>
                  <a:gd name="T15" fmla="*/ 6 h 49"/>
                  <a:gd name="T16" fmla="*/ 25 w 57"/>
                  <a:gd name="T17" fmla="*/ 9 h 49"/>
                  <a:gd name="T18" fmla="*/ 26 w 57"/>
                  <a:gd name="T19" fmla="*/ 12 h 49"/>
                  <a:gd name="T20" fmla="*/ 28 w 57"/>
                  <a:gd name="T21" fmla="*/ 8 h 49"/>
                  <a:gd name="T22" fmla="*/ 32 w 57"/>
                  <a:gd name="T23" fmla="*/ 7 h 49"/>
                  <a:gd name="T24" fmla="*/ 32 w 57"/>
                  <a:gd name="T25" fmla="*/ 9 h 49"/>
                  <a:gd name="T26" fmla="*/ 36 w 57"/>
                  <a:gd name="T27" fmla="*/ 10 h 49"/>
                  <a:gd name="T28" fmla="*/ 36 w 57"/>
                  <a:gd name="T29" fmla="*/ 14 h 49"/>
                  <a:gd name="T30" fmla="*/ 32 w 57"/>
                  <a:gd name="T31" fmla="*/ 17 h 49"/>
                  <a:gd name="T32" fmla="*/ 34 w 57"/>
                  <a:gd name="T33" fmla="*/ 18 h 49"/>
                  <a:gd name="T34" fmla="*/ 43 w 57"/>
                  <a:gd name="T35" fmla="*/ 13 h 49"/>
                  <a:gd name="T36" fmla="*/ 44 w 57"/>
                  <a:gd name="T37" fmla="*/ 16 h 49"/>
                  <a:gd name="T38" fmla="*/ 48 w 57"/>
                  <a:gd name="T39" fmla="*/ 17 h 49"/>
                  <a:gd name="T40" fmla="*/ 50 w 57"/>
                  <a:gd name="T41" fmla="*/ 19 h 49"/>
                  <a:gd name="T42" fmla="*/ 55 w 57"/>
                  <a:gd name="T43" fmla="*/ 19 h 49"/>
                  <a:gd name="T44" fmla="*/ 56 w 57"/>
                  <a:gd name="T45" fmla="*/ 23 h 49"/>
                  <a:gd name="T46" fmla="*/ 57 w 57"/>
                  <a:gd name="T47" fmla="*/ 26 h 49"/>
                  <a:gd name="T48" fmla="*/ 56 w 57"/>
                  <a:gd name="T49" fmla="*/ 29 h 49"/>
                  <a:gd name="T50" fmla="*/ 51 w 57"/>
                  <a:gd name="T51" fmla="*/ 32 h 49"/>
                  <a:gd name="T52" fmla="*/ 47 w 57"/>
                  <a:gd name="T53" fmla="*/ 36 h 49"/>
                  <a:gd name="T54" fmla="*/ 44 w 57"/>
                  <a:gd name="T55" fmla="*/ 37 h 49"/>
                  <a:gd name="T56" fmla="*/ 44 w 57"/>
                  <a:gd name="T57" fmla="*/ 42 h 49"/>
                  <a:gd name="T58" fmla="*/ 40 w 57"/>
                  <a:gd name="T59" fmla="*/ 44 h 49"/>
                  <a:gd name="T60" fmla="*/ 39 w 57"/>
                  <a:gd name="T61" fmla="*/ 47 h 49"/>
                  <a:gd name="T62" fmla="*/ 33 w 57"/>
                  <a:gd name="T63" fmla="*/ 48 h 49"/>
                  <a:gd name="T64" fmla="*/ 25 w 57"/>
                  <a:gd name="T6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7" h="49">
                    <a:moveTo>
                      <a:pt x="0" y="3"/>
                    </a:moveTo>
                    <a:lnTo>
                      <a:pt x="1" y="2"/>
                    </a:lnTo>
                    <a:lnTo>
                      <a:pt x="6" y="0"/>
                    </a:lnTo>
                    <a:lnTo>
                      <a:pt x="8" y="1"/>
                    </a:lnTo>
                    <a:lnTo>
                      <a:pt x="10" y="1"/>
                    </a:lnTo>
                    <a:lnTo>
                      <a:pt x="11" y="1"/>
                    </a:lnTo>
                    <a:lnTo>
                      <a:pt x="12" y="3"/>
                    </a:lnTo>
                    <a:lnTo>
                      <a:pt x="15" y="4"/>
                    </a:lnTo>
                    <a:lnTo>
                      <a:pt x="13" y="7"/>
                    </a:lnTo>
                    <a:lnTo>
                      <a:pt x="16" y="8"/>
                    </a:lnTo>
                    <a:lnTo>
                      <a:pt x="14" y="11"/>
                    </a:lnTo>
                    <a:lnTo>
                      <a:pt x="14" y="13"/>
                    </a:lnTo>
                    <a:lnTo>
                      <a:pt x="16" y="11"/>
                    </a:lnTo>
                    <a:lnTo>
                      <a:pt x="19" y="9"/>
                    </a:lnTo>
                    <a:lnTo>
                      <a:pt x="22" y="7"/>
                    </a:lnTo>
                    <a:lnTo>
                      <a:pt x="23" y="6"/>
                    </a:lnTo>
                    <a:lnTo>
                      <a:pt x="24" y="6"/>
                    </a:lnTo>
                    <a:lnTo>
                      <a:pt x="25" y="9"/>
                    </a:lnTo>
                    <a:lnTo>
                      <a:pt x="23" y="14"/>
                    </a:lnTo>
                    <a:lnTo>
                      <a:pt x="26" y="12"/>
                    </a:lnTo>
                    <a:lnTo>
                      <a:pt x="26" y="11"/>
                    </a:lnTo>
                    <a:lnTo>
                      <a:pt x="28" y="8"/>
                    </a:lnTo>
                    <a:lnTo>
                      <a:pt x="28" y="6"/>
                    </a:lnTo>
                    <a:lnTo>
                      <a:pt x="32" y="7"/>
                    </a:lnTo>
                    <a:lnTo>
                      <a:pt x="33" y="7"/>
                    </a:lnTo>
                    <a:lnTo>
                      <a:pt x="32" y="9"/>
                    </a:lnTo>
                    <a:lnTo>
                      <a:pt x="34" y="9"/>
                    </a:lnTo>
                    <a:lnTo>
                      <a:pt x="36" y="10"/>
                    </a:lnTo>
                    <a:lnTo>
                      <a:pt x="37" y="11"/>
                    </a:lnTo>
                    <a:lnTo>
                      <a:pt x="36" y="14"/>
                    </a:lnTo>
                    <a:lnTo>
                      <a:pt x="34" y="16"/>
                    </a:lnTo>
                    <a:lnTo>
                      <a:pt x="32" y="17"/>
                    </a:lnTo>
                    <a:lnTo>
                      <a:pt x="33" y="18"/>
                    </a:lnTo>
                    <a:lnTo>
                      <a:pt x="34" y="18"/>
                    </a:lnTo>
                    <a:lnTo>
                      <a:pt x="40" y="15"/>
                    </a:lnTo>
                    <a:lnTo>
                      <a:pt x="43" y="13"/>
                    </a:lnTo>
                    <a:lnTo>
                      <a:pt x="44" y="15"/>
                    </a:lnTo>
                    <a:lnTo>
                      <a:pt x="44" y="16"/>
                    </a:lnTo>
                    <a:lnTo>
                      <a:pt x="47" y="16"/>
                    </a:lnTo>
                    <a:lnTo>
                      <a:pt x="48" y="17"/>
                    </a:lnTo>
                    <a:lnTo>
                      <a:pt x="48" y="20"/>
                    </a:lnTo>
                    <a:lnTo>
                      <a:pt x="50" y="19"/>
                    </a:lnTo>
                    <a:lnTo>
                      <a:pt x="53" y="17"/>
                    </a:lnTo>
                    <a:lnTo>
                      <a:pt x="55" y="19"/>
                    </a:lnTo>
                    <a:lnTo>
                      <a:pt x="55" y="21"/>
                    </a:lnTo>
                    <a:lnTo>
                      <a:pt x="56" y="23"/>
                    </a:lnTo>
                    <a:lnTo>
                      <a:pt x="56" y="24"/>
                    </a:lnTo>
                    <a:lnTo>
                      <a:pt x="57" y="26"/>
                    </a:lnTo>
                    <a:lnTo>
                      <a:pt x="57" y="27"/>
                    </a:lnTo>
                    <a:lnTo>
                      <a:pt x="56" y="29"/>
                    </a:lnTo>
                    <a:lnTo>
                      <a:pt x="55" y="30"/>
                    </a:lnTo>
                    <a:lnTo>
                      <a:pt x="51" y="32"/>
                    </a:lnTo>
                    <a:lnTo>
                      <a:pt x="47" y="34"/>
                    </a:lnTo>
                    <a:lnTo>
                      <a:pt x="47" y="36"/>
                    </a:lnTo>
                    <a:lnTo>
                      <a:pt x="47" y="36"/>
                    </a:lnTo>
                    <a:lnTo>
                      <a:pt x="44" y="37"/>
                    </a:lnTo>
                    <a:lnTo>
                      <a:pt x="45" y="40"/>
                    </a:lnTo>
                    <a:lnTo>
                      <a:pt x="44" y="42"/>
                    </a:lnTo>
                    <a:lnTo>
                      <a:pt x="42" y="43"/>
                    </a:lnTo>
                    <a:lnTo>
                      <a:pt x="40" y="44"/>
                    </a:lnTo>
                    <a:lnTo>
                      <a:pt x="42" y="46"/>
                    </a:lnTo>
                    <a:lnTo>
                      <a:pt x="39" y="47"/>
                    </a:lnTo>
                    <a:lnTo>
                      <a:pt x="34" y="49"/>
                    </a:lnTo>
                    <a:lnTo>
                      <a:pt x="33" y="48"/>
                    </a:lnTo>
                    <a:lnTo>
                      <a:pt x="29" y="48"/>
                    </a:lnTo>
                    <a:lnTo>
                      <a:pt x="25" y="48"/>
                    </a:lnTo>
                    <a:lnTo>
                      <a:pt x="25" y="4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5" name="Freeform 1446">
                <a:extLst>
                  <a:ext uri="{FF2B5EF4-FFF2-40B4-BE49-F238E27FC236}">
                    <a16:creationId xmlns:a16="http://schemas.microsoft.com/office/drawing/2014/main" id="{8FC7F318-F129-F76D-9435-4FD3B47D6CC1}"/>
                  </a:ext>
                </a:extLst>
              </p:cNvPr>
              <p:cNvSpPr>
                <a:spLocks/>
              </p:cNvSpPr>
              <p:nvPr/>
            </p:nvSpPr>
            <p:spPr bwMode="auto">
              <a:xfrm>
                <a:off x="484" y="36"/>
                <a:ext cx="25" cy="25"/>
              </a:xfrm>
              <a:custGeom>
                <a:avLst/>
                <a:gdLst>
                  <a:gd name="T0" fmla="*/ 25 w 25"/>
                  <a:gd name="T1" fmla="*/ 11 h 25"/>
                  <a:gd name="T2" fmla="*/ 22 w 25"/>
                  <a:gd name="T3" fmla="*/ 17 h 25"/>
                  <a:gd name="T4" fmla="*/ 21 w 25"/>
                  <a:gd name="T5" fmla="*/ 17 h 25"/>
                  <a:gd name="T6" fmla="*/ 21 w 25"/>
                  <a:gd name="T7" fmla="*/ 19 h 25"/>
                  <a:gd name="T8" fmla="*/ 17 w 25"/>
                  <a:gd name="T9" fmla="*/ 21 h 25"/>
                  <a:gd name="T10" fmla="*/ 17 w 25"/>
                  <a:gd name="T11" fmla="*/ 21 h 25"/>
                  <a:gd name="T12" fmla="*/ 15 w 25"/>
                  <a:gd name="T13" fmla="*/ 20 h 25"/>
                  <a:gd name="T14" fmla="*/ 14 w 25"/>
                  <a:gd name="T15" fmla="*/ 22 h 25"/>
                  <a:gd name="T16" fmla="*/ 9 w 25"/>
                  <a:gd name="T17" fmla="*/ 24 h 25"/>
                  <a:gd name="T18" fmla="*/ 8 w 25"/>
                  <a:gd name="T19" fmla="*/ 22 h 25"/>
                  <a:gd name="T20" fmla="*/ 7 w 25"/>
                  <a:gd name="T21" fmla="*/ 24 h 25"/>
                  <a:gd name="T22" fmla="*/ 5 w 25"/>
                  <a:gd name="T23" fmla="*/ 25 h 25"/>
                  <a:gd name="T24" fmla="*/ 5 w 25"/>
                  <a:gd name="T25" fmla="*/ 22 h 25"/>
                  <a:gd name="T26" fmla="*/ 7 w 25"/>
                  <a:gd name="T27" fmla="*/ 17 h 25"/>
                  <a:gd name="T28" fmla="*/ 6 w 25"/>
                  <a:gd name="T29" fmla="*/ 16 h 25"/>
                  <a:gd name="T30" fmla="*/ 5 w 25"/>
                  <a:gd name="T31" fmla="*/ 17 h 25"/>
                  <a:gd name="T32" fmla="*/ 4 w 25"/>
                  <a:gd name="T33" fmla="*/ 18 h 25"/>
                  <a:gd name="T34" fmla="*/ 1 w 25"/>
                  <a:gd name="T35" fmla="*/ 18 h 25"/>
                  <a:gd name="T36" fmla="*/ 1 w 25"/>
                  <a:gd name="T37" fmla="*/ 16 h 25"/>
                  <a:gd name="T38" fmla="*/ 0 w 25"/>
                  <a:gd name="T39" fmla="*/ 15 h 25"/>
                  <a:gd name="T40" fmla="*/ 0 w 25"/>
                  <a:gd name="T41" fmla="*/ 14 h 25"/>
                  <a:gd name="T42" fmla="*/ 4 w 25"/>
                  <a:gd name="T43" fmla="*/ 15 h 25"/>
                  <a:gd name="T44" fmla="*/ 5 w 25"/>
                  <a:gd name="T45" fmla="*/ 14 h 25"/>
                  <a:gd name="T46" fmla="*/ 5 w 25"/>
                  <a:gd name="T47" fmla="*/ 12 h 25"/>
                  <a:gd name="T48" fmla="*/ 6 w 25"/>
                  <a:gd name="T49" fmla="*/ 12 h 25"/>
                  <a:gd name="T50" fmla="*/ 8 w 25"/>
                  <a:gd name="T51" fmla="*/ 13 h 25"/>
                  <a:gd name="T52" fmla="*/ 9 w 25"/>
                  <a:gd name="T53" fmla="*/ 9 h 25"/>
                  <a:gd name="T54" fmla="*/ 11 w 25"/>
                  <a:gd name="T55" fmla="*/ 11 h 25"/>
                  <a:gd name="T56" fmla="*/ 12 w 25"/>
                  <a:gd name="T57" fmla="*/ 9 h 25"/>
                  <a:gd name="T58" fmla="*/ 14 w 25"/>
                  <a:gd name="T59" fmla="*/ 10 h 25"/>
                  <a:gd name="T60" fmla="*/ 13 w 25"/>
                  <a:gd name="T61" fmla="*/ 13 h 25"/>
                  <a:gd name="T62" fmla="*/ 16 w 25"/>
                  <a:gd name="T63" fmla="*/ 14 h 25"/>
                  <a:gd name="T64" fmla="*/ 18 w 25"/>
                  <a:gd name="T65" fmla="*/ 12 h 25"/>
                  <a:gd name="T66" fmla="*/ 16 w 25"/>
                  <a:gd name="T67" fmla="*/ 10 h 25"/>
                  <a:gd name="T68" fmla="*/ 16 w 25"/>
                  <a:gd name="T69" fmla="*/ 8 h 25"/>
                  <a:gd name="T70" fmla="*/ 15 w 25"/>
                  <a:gd name="T71" fmla="*/ 7 h 25"/>
                  <a:gd name="T72" fmla="*/ 16 w 25"/>
                  <a:gd name="T73" fmla="*/ 5 h 25"/>
                  <a:gd name="T74" fmla="*/ 16 w 25"/>
                  <a:gd name="T75" fmla="*/ 5 h 25"/>
                  <a:gd name="T76" fmla="*/ 19 w 25"/>
                  <a:gd name="T77" fmla="*/ 7 h 25"/>
                  <a:gd name="T78" fmla="*/ 20 w 25"/>
                  <a:gd name="T79" fmla="*/ 9 h 25"/>
                  <a:gd name="T80" fmla="*/ 21 w 25"/>
                  <a:gd name="T81" fmla="*/ 10 h 25"/>
                  <a:gd name="T82" fmla="*/ 24 w 25"/>
                  <a:gd name="T83" fmla="*/ 6 h 25"/>
                  <a:gd name="T84" fmla="*/ 21 w 25"/>
                  <a:gd name="T85" fmla="*/ 3 h 25"/>
                  <a:gd name="T86" fmla="*/ 23 w 25"/>
                  <a:gd name="T87" fmla="*/ 1 h 25"/>
                  <a:gd name="T88" fmla="*/ 24 w 25"/>
                  <a:gd name="T89" fmla="*/ 2 h 25"/>
                  <a:gd name="T90" fmla="*/ 25 w 25"/>
                  <a:gd name="T91" fmla="*/ 0 h 25"/>
                  <a:gd name="T92" fmla="*/ 25 w 25"/>
                  <a:gd name="T9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 h="25">
                    <a:moveTo>
                      <a:pt x="25" y="11"/>
                    </a:moveTo>
                    <a:lnTo>
                      <a:pt x="22" y="17"/>
                    </a:lnTo>
                    <a:lnTo>
                      <a:pt x="21" y="17"/>
                    </a:lnTo>
                    <a:lnTo>
                      <a:pt x="21" y="19"/>
                    </a:lnTo>
                    <a:lnTo>
                      <a:pt x="17" y="21"/>
                    </a:lnTo>
                    <a:lnTo>
                      <a:pt x="17" y="21"/>
                    </a:lnTo>
                    <a:lnTo>
                      <a:pt x="15" y="20"/>
                    </a:lnTo>
                    <a:lnTo>
                      <a:pt x="14" y="22"/>
                    </a:lnTo>
                    <a:lnTo>
                      <a:pt x="9" y="24"/>
                    </a:lnTo>
                    <a:lnTo>
                      <a:pt x="8" y="22"/>
                    </a:lnTo>
                    <a:lnTo>
                      <a:pt x="7" y="24"/>
                    </a:lnTo>
                    <a:lnTo>
                      <a:pt x="5" y="25"/>
                    </a:lnTo>
                    <a:lnTo>
                      <a:pt x="5" y="22"/>
                    </a:lnTo>
                    <a:lnTo>
                      <a:pt x="7" y="17"/>
                    </a:lnTo>
                    <a:lnTo>
                      <a:pt x="6" y="16"/>
                    </a:lnTo>
                    <a:lnTo>
                      <a:pt x="5" y="17"/>
                    </a:lnTo>
                    <a:lnTo>
                      <a:pt x="4" y="18"/>
                    </a:lnTo>
                    <a:lnTo>
                      <a:pt x="1" y="18"/>
                    </a:lnTo>
                    <a:lnTo>
                      <a:pt x="1" y="16"/>
                    </a:lnTo>
                    <a:lnTo>
                      <a:pt x="0" y="15"/>
                    </a:lnTo>
                    <a:lnTo>
                      <a:pt x="0" y="14"/>
                    </a:lnTo>
                    <a:lnTo>
                      <a:pt x="4" y="15"/>
                    </a:lnTo>
                    <a:lnTo>
                      <a:pt x="5" y="14"/>
                    </a:lnTo>
                    <a:lnTo>
                      <a:pt x="5" y="12"/>
                    </a:lnTo>
                    <a:lnTo>
                      <a:pt x="6" y="12"/>
                    </a:lnTo>
                    <a:lnTo>
                      <a:pt x="8" y="13"/>
                    </a:lnTo>
                    <a:lnTo>
                      <a:pt x="9" y="9"/>
                    </a:lnTo>
                    <a:lnTo>
                      <a:pt x="11" y="11"/>
                    </a:lnTo>
                    <a:lnTo>
                      <a:pt x="12" y="9"/>
                    </a:lnTo>
                    <a:lnTo>
                      <a:pt x="14" y="10"/>
                    </a:lnTo>
                    <a:lnTo>
                      <a:pt x="13" y="13"/>
                    </a:lnTo>
                    <a:lnTo>
                      <a:pt x="16" y="14"/>
                    </a:lnTo>
                    <a:lnTo>
                      <a:pt x="18" y="12"/>
                    </a:lnTo>
                    <a:lnTo>
                      <a:pt x="16" y="10"/>
                    </a:lnTo>
                    <a:lnTo>
                      <a:pt x="16" y="8"/>
                    </a:lnTo>
                    <a:lnTo>
                      <a:pt x="15" y="7"/>
                    </a:lnTo>
                    <a:lnTo>
                      <a:pt x="16" y="5"/>
                    </a:lnTo>
                    <a:lnTo>
                      <a:pt x="16" y="5"/>
                    </a:lnTo>
                    <a:lnTo>
                      <a:pt x="19" y="7"/>
                    </a:lnTo>
                    <a:lnTo>
                      <a:pt x="20" y="9"/>
                    </a:lnTo>
                    <a:lnTo>
                      <a:pt x="21" y="10"/>
                    </a:lnTo>
                    <a:lnTo>
                      <a:pt x="24" y="6"/>
                    </a:lnTo>
                    <a:lnTo>
                      <a:pt x="21" y="3"/>
                    </a:lnTo>
                    <a:lnTo>
                      <a:pt x="23" y="1"/>
                    </a:lnTo>
                    <a:lnTo>
                      <a:pt x="24" y="2"/>
                    </a:lnTo>
                    <a:lnTo>
                      <a:pt x="25" y="0"/>
                    </a:lnTo>
                    <a:lnTo>
                      <a:pt x="2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6" name="Freeform 1447">
                <a:extLst>
                  <a:ext uri="{FF2B5EF4-FFF2-40B4-BE49-F238E27FC236}">
                    <a16:creationId xmlns:a16="http://schemas.microsoft.com/office/drawing/2014/main" id="{442CCC2D-761F-BBCC-0379-1F402B5E6570}"/>
                  </a:ext>
                </a:extLst>
              </p:cNvPr>
              <p:cNvSpPr>
                <a:spLocks/>
              </p:cNvSpPr>
              <p:nvPr/>
            </p:nvSpPr>
            <p:spPr bwMode="auto">
              <a:xfrm>
                <a:off x="561" y="14"/>
                <a:ext cx="23" cy="47"/>
              </a:xfrm>
              <a:custGeom>
                <a:avLst/>
                <a:gdLst>
                  <a:gd name="T0" fmla="*/ 3 w 23"/>
                  <a:gd name="T1" fmla="*/ 47 h 47"/>
                  <a:gd name="T2" fmla="*/ 4 w 23"/>
                  <a:gd name="T3" fmla="*/ 46 h 47"/>
                  <a:gd name="T4" fmla="*/ 1 w 23"/>
                  <a:gd name="T5" fmla="*/ 46 h 47"/>
                  <a:gd name="T6" fmla="*/ 0 w 23"/>
                  <a:gd name="T7" fmla="*/ 45 h 47"/>
                  <a:gd name="T8" fmla="*/ 1 w 23"/>
                  <a:gd name="T9" fmla="*/ 43 h 47"/>
                  <a:gd name="T10" fmla="*/ 2 w 23"/>
                  <a:gd name="T11" fmla="*/ 40 h 47"/>
                  <a:gd name="T12" fmla="*/ 5 w 23"/>
                  <a:gd name="T13" fmla="*/ 33 h 47"/>
                  <a:gd name="T14" fmla="*/ 9 w 23"/>
                  <a:gd name="T15" fmla="*/ 26 h 47"/>
                  <a:gd name="T16" fmla="*/ 9 w 23"/>
                  <a:gd name="T17" fmla="*/ 22 h 47"/>
                  <a:gd name="T18" fmla="*/ 10 w 23"/>
                  <a:gd name="T19" fmla="*/ 19 h 47"/>
                  <a:gd name="T20" fmla="*/ 12 w 23"/>
                  <a:gd name="T21" fmla="*/ 13 h 47"/>
                  <a:gd name="T22" fmla="*/ 15 w 23"/>
                  <a:gd name="T23" fmla="*/ 6 h 47"/>
                  <a:gd name="T24" fmla="*/ 19 w 23"/>
                  <a:gd name="T25" fmla="*/ 0 h 47"/>
                  <a:gd name="T26" fmla="*/ 20 w 23"/>
                  <a:gd name="T27" fmla="*/ 1 h 47"/>
                  <a:gd name="T28" fmla="*/ 21 w 23"/>
                  <a:gd name="T29" fmla="*/ 1 h 47"/>
                  <a:gd name="T30" fmla="*/ 21 w 23"/>
                  <a:gd name="T31" fmla="*/ 8 h 47"/>
                  <a:gd name="T32" fmla="*/ 22 w 23"/>
                  <a:gd name="T33" fmla="*/ 8 h 47"/>
                  <a:gd name="T34" fmla="*/ 23 w 23"/>
                  <a:gd name="T35" fmla="*/ 14 h 47"/>
                  <a:gd name="T36" fmla="*/ 21 w 23"/>
                  <a:gd name="T37" fmla="*/ 17 h 47"/>
                  <a:gd name="T38" fmla="*/ 16 w 23"/>
                  <a:gd name="T39" fmla="*/ 21 h 47"/>
                  <a:gd name="T40" fmla="*/ 16 w 23"/>
                  <a:gd name="T41"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47">
                    <a:moveTo>
                      <a:pt x="3" y="47"/>
                    </a:moveTo>
                    <a:lnTo>
                      <a:pt x="4" y="46"/>
                    </a:lnTo>
                    <a:lnTo>
                      <a:pt x="1" y="46"/>
                    </a:lnTo>
                    <a:lnTo>
                      <a:pt x="0" y="45"/>
                    </a:lnTo>
                    <a:lnTo>
                      <a:pt x="1" y="43"/>
                    </a:lnTo>
                    <a:lnTo>
                      <a:pt x="2" y="40"/>
                    </a:lnTo>
                    <a:lnTo>
                      <a:pt x="5" y="33"/>
                    </a:lnTo>
                    <a:lnTo>
                      <a:pt x="9" y="26"/>
                    </a:lnTo>
                    <a:lnTo>
                      <a:pt x="9" y="22"/>
                    </a:lnTo>
                    <a:lnTo>
                      <a:pt x="10" y="19"/>
                    </a:lnTo>
                    <a:lnTo>
                      <a:pt x="12" y="13"/>
                    </a:lnTo>
                    <a:lnTo>
                      <a:pt x="15" y="6"/>
                    </a:lnTo>
                    <a:lnTo>
                      <a:pt x="19" y="0"/>
                    </a:lnTo>
                    <a:lnTo>
                      <a:pt x="20" y="1"/>
                    </a:lnTo>
                    <a:lnTo>
                      <a:pt x="21" y="1"/>
                    </a:lnTo>
                    <a:lnTo>
                      <a:pt x="21" y="8"/>
                    </a:lnTo>
                    <a:lnTo>
                      <a:pt x="22" y="8"/>
                    </a:lnTo>
                    <a:lnTo>
                      <a:pt x="23" y="14"/>
                    </a:lnTo>
                    <a:lnTo>
                      <a:pt x="21" y="17"/>
                    </a:lnTo>
                    <a:lnTo>
                      <a:pt x="16" y="21"/>
                    </a:lnTo>
                    <a:lnTo>
                      <a:pt x="16" y="2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7" name="Freeform 1448">
                <a:extLst>
                  <a:ext uri="{FF2B5EF4-FFF2-40B4-BE49-F238E27FC236}">
                    <a16:creationId xmlns:a16="http://schemas.microsoft.com/office/drawing/2014/main" id="{4E95DF53-A4AB-DF1D-43BA-E2F33A06234B}"/>
                  </a:ext>
                </a:extLst>
              </p:cNvPr>
              <p:cNvSpPr>
                <a:spLocks/>
              </p:cNvSpPr>
              <p:nvPr/>
            </p:nvSpPr>
            <p:spPr bwMode="auto">
              <a:xfrm>
                <a:off x="519" y="53"/>
                <a:ext cx="17" cy="13"/>
              </a:xfrm>
              <a:custGeom>
                <a:avLst/>
                <a:gdLst>
                  <a:gd name="T0" fmla="*/ 0 w 17"/>
                  <a:gd name="T1" fmla="*/ 13 h 13"/>
                  <a:gd name="T2" fmla="*/ 1 w 17"/>
                  <a:gd name="T3" fmla="*/ 11 h 13"/>
                  <a:gd name="T4" fmla="*/ 2 w 17"/>
                  <a:gd name="T5" fmla="*/ 11 h 13"/>
                  <a:gd name="T6" fmla="*/ 4 w 17"/>
                  <a:gd name="T7" fmla="*/ 8 h 13"/>
                  <a:gd name="T8" fmla="*/ 6 w 17"/>
                  <a:gd name="T9" fmla="*/ 4 h 13"/>
                  <a:gd name="T10" fmla="*/ 9 w 17"/>
                  <a:gd name="T11" fmla="*/ 1 h 13"/>
                  <a:gd name="T12" fmla="*/ 9 w 17"/>
                  <a:gd name="T13" fmla="*/ 1 h 13"/>
                  <a:gd name="T14" fmla="*/ 11 w 17"/>
                  <a:gd name="T15" fmla="*/ 0 h 13"/>
                  <a:gd name="T16" fmla="*/ 14 w 17"/>
                  <a:gd name="T17" fmla="*/ 1 h 13"/>
                  <a:gd name="T18" fmla="*/ 17 w 17"/>
                  <a:gd name="T19" fmla="*/ 2 h 13"/>
                  <a:gd name="T20" fmla="*/ 17 w 17"/>
                  <a:gd name="T21" fmla="*/ 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3">
                    <a:moveTo>
                      <a:pt x="0" y="13"/>
                    </a:moveTo>
                    <a:lnTo>
                      <a:pt x="1" y="11"/>
                    </a:lnTo>
                    <a:lnTo>
                      <a:pt x="2" y="11"/>
                    </a:lnTo>
                    <a:lnTo>
                      <a:pt x="4" y="8"/>
                    </a:lnTo>
                    <a:lnTo>
                      <a:pt x="6" y="4"/>
                    </a:lnTo>
                    <a:lnTo>
                      <a:pt x="9" y="1"/>
                    </a:lnTo>
                    <a:lnTo>
                      <a:pt x="9" y="1"/>
                    </a:lnTo>
                    <a:lnTo>
                      <a:pt x="11" y="0"/>
                    </a:lnTo>
                    <a:lnTo>
                      <a:pt x="14" y="1"/>
                    </a:lnTo>
                    <a:lnTo>
                      <a:pt x="17" y="2"/>
                    </a:lnTo>
                    <a:lnTo>
                      <a:pt x="17"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8" name="Freeform 1449">
                <a:extLst>
                  <a:ext uri="{FF2B5EF4-FFF2-40B4-BE49-F238E27FC236}">
                    <a16:creationId xmlns:a16="http://schemas.microsoft.com/office/drawing/2014/main" id="{BDC3F999-AA9C-CB4F-81BE-F85C939CF04D}"/>
                  </a:ext>
                </a:extLst>
              </p:cNvPr>
              <p:cNvSpPr>
                <a:spLocks/>
              </p:cNvSpPr>
              <p:nvPr/>
            </p:nvSpPr>
            <p:spPr bwMode="auto">
              <a:xfrm>
                <a:off x="562" y="61"/>
                <a:ext cx="2" cy="5"/>
              </a:xfrm>
              <a:custGeom>
                <a:avLst/>
                <a:gdLst>
                  <a:gd name="T0" fmla="*/ 0 w 2"/>
                  <a:gd name="T1" fmla="*/ 5 h 5"/>
                  <a:gd name="T2" fmla="*/ 2 w 2"/>
                  <a:gd name="T3" fmla="*/ 2 h 5"/>
                  <a:gd name="T4" fmla="*/ 2 w 2"/>
                  <a:gd name="T5" fmla="*/ 0 h 5"/>
                </a:gdLst>
                <a:ahLst/>
                <a:cxnLst>
                  <a:cxn ang="0">
                    <a:pos x="T0" y="T1"/>
                  </a:cxn>
                  <a:cxn ang="0">
                    <a:pos x="T2" y="T3"/>
                  </a:cxn>
                  <a:cxn ang="0">
                    <a:pos x="T4" y="T5"/>
                  </a:cxn>
                </a:cxnLst>
                <a:rect l="0" t="0" r="r" b="b"/>
                <a:pathLst>
                  <a:path w="2" h="5">
                    <a:moveTo>
                      <a:pt x="0" y="5"/>
                    </a:moveTo>
                    <a:lnTo>
                      <a:pt x="2" y="2"/>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9" name="Freeform 1450">
                <a:extLst>
                  <a:ext uri="{FF2B5EF4-FFF2-40B4-BE49-F238E27FC236}">
                    <a16:creationId xmlns:a16="http://schemas.microsoft.com/office/drawing/2014/main" id="{6C9FD319-E5A4-ACAA-E210-E60A1079D1EE}"/>
                  </a:ext>
                </a:extLst>
              </p:cNvPr>
              <p:cNvSpPr>
                <a:spLocks/>
              </p:cNvSpPr>
              <p:nvPr/>
            </p:nvSpPr>
            <p:spPr bwMode="auto">
              <a:xfrm>
                <a:off x="519" y="66"/>
                <a:ext cx="1" cy="2"/>
              </a:xfrm>
              <a:custGeom>
                <a:avLst/>
                <a:gdLst>
                  <a:gd name="T0" fmla="*/ 1 w 1"/>
                  <a:gd name="T1" fmla="*/ 2 h 2"/>
                  <a:gd name="T2" fmla="*/ 1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1" y="2"/>
                    </a:moveTo>
                    <a:lnTo>
                      <a:pt x="1"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0" name="Line 1451">
                <a:extLst>
                  <a:ext uri="{FF2B5EF4-FFF2-40B4-BE49-F238E27FC236}">
                    <a16:creationId xmlns:a16="http://schemas.microsoft.com/office/drawing/2014/main" id="{A544018C-1D51-762C-7B28-32DBA09F1A5A}"/>
                  </a:ext>
                </a:extLst>
              </p:cNvPr>
              <p:cNvSpPr>
                <a:spLocks noChangeShapeType="1"/>
              </p:cNvSpPr>
              <p:nvPr/>
            </p:nvSpPr>
            <p:spPr bwMode="auto">
              <a:xfrm flipH="1">
                <a:off x="520" y="68"/>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11" name="Freeform 1452">
                <a:extLst>
                  <a:ext uri="{FF2B5EF4-FFF2-40B4-BE49-F238E27FC236}">
                    <a16:creationId xmlns:a16="http://schemas.microsoft.com/office/drawing/2014/main" id="{70DB420C-168B-4376-D694-9EBBD87B0632}"/>
                  </a:ext>
                </a:extLst>
              </p:cNvPr>
              <p:cNvSpPr>
                <a:spLocks/>
              </p:cNvSpPr>
              <p:nvPr/>
            </p:nvSpPr>
            <p:spPr bwMode="auto">
              <a:xfrm>
                <a:off x="633" y="56"/>
                <a:ext cx="24" cy="14"/>
              </a:xfrm>
              <a:custGeom>
                <a:avLst/>
                <a:gdLst>
                  <a:gd name="T0" fmla="*/ 0 w 24"/>
                  <a:gd name="T1" fmla="*/ 1 h 14"/>
                  <a:gd name="T2" fmla="*/ 1 w 24"/>
                  <a:gd name="T3" fmla="*/ 1 h 14"/>
                  <a:gd name="T4" fmla="*/ 2 w 24"/>
                  <a:gd name="T5" fmla="*/ 0 h 14"/>
                  <a:gd name="T6" fmla="*/ 1 w 24"/>
                  <a:gd name="T7" fmla="*/ 2 h 14"/>
                  <a:gd name="T8" fmla="*/ 0 w 24"/>
                  <a:gd name="T9" fmla="*/ 4 h 14"/>
                  <a:gd name="T10" fmla="*/ 0 w 24"/>
                  <a:gd name="T11" fmla="*/ 4 h 14"/>
                  <a:gd name="T12" fmla="*/ 2 w 24"/>
                  <a:gd name="T13" fmla="*/ 5 h 14"/>
                  <a:gd name="T14" fmla="*/ 4 w 24"/>
                  <a:gd name="T15" fmla="*/ 4 h 14"/>
                  <a:gd name="T16" fmla="*/ 5 w 24"/>
                  <a:gd name="T17" fmla="*/ 4 h 14"/>
                  <a:gd name="T18" fmla="*/ 5 w 24"/>
                  <a:gd name="T19" fmla="*/ 4 h 14"/>
                  <a:gd name="T20" fmla="*/ 4 w 24"/>
                  <a:gd name="T21" fmla="*/ 5 h 14"/>
                  <a:gd name="T22" fmla="*/ 5 w 24"/>
                  <a:gd name="T23" fmla="*/ 5 h 14"/>
                  <a:gd name="T24" fmla="*/ 6 w 24"/>
                  <a:gd name="T25" fmla="*/ 5 h 14"/>
                  <a:gd name="T26" fmla="*/ 8 w 24"/>
                  <a:gd name="T27" fmla="*/ 5 h 14"/>
                  <a:gd name="T28" fmla="*/ 11 w 24"/>
                  <a:gd name="T29" fmla="*/ 5 h 14"/>
                  <a:gd name="T30" fmla="*/ 13 w 24"/>
                  <a:gd name="T31" fmla="*/ 5 h 14"/>
                  <a:gd name="T32" fmla="*/ 14 w 24"/>
                  <a:gd name="T33" fmla="*/ 7 h 14"/>
                  <a:gd name="T34" fmla="*/ 16 w 24"/>
                  <a:gd name="T35" fmla="*/ 7 h 14"/>
                  <a:gd name="T36" fmla="*/ 17 w 24"/>
                  <a:gd name="T37" fmla="*/ 7 h 14"/>
                  <a:gd name="T38" fmla="*/ 20 w 24"/>
                  <a:gd name="T39" fmla="*/ 6 h 14"/>
                  <a:gd name="T40" fmla="*/ 22 w 24"/>
                  <a:gd name="T41" fmla="*/ 7 h 14"/>
                  <a:gd name="T42" fmla="*/ 24 w 24"/>
                  <a:gd name="T43" fmla="*/ 8 h 14"/>
                  <a:gd name="T44" fmla="*/ 23 w 24"/>
                  <a:gd name="T45" fmla="*/ 10 h 14"/>
                  <a:gd name="T46" fmla="*/ 21 w 24"/>
                  <a:gd name="T47" fmla="*/ 12 h 14"/>
                  <a:gd name="T48" fmla="*/ 21 w 24"/>
                  <a:gd name="T4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 h="14">
                    <a:moveTo>
                      <a:pt x="0" y="1"/>
                    </a:moveTo>
                    <a:lnTo>
                      <a:pt x="1" y="1"/>
                    </a:lnTo>
                    <a:lnTo>
                      <a:pt x="2" y="0"/>
                    </a:lnTo>
                    <a:lnTo>
                      <a:pt x="1" y="2"/>
                    </a:lnTo>
                    <a:lnTo>
                      <a:pt x="0" y="4"/>
                    </a:lnTo>
                    <a:lnTo>
                      <a:pt x="0" y="4"/>
                    </a:lnTo>
                    <a:lnTo>
                      <a:pt x="2" y="5"/>
                    </a:lnTo>
                    <a:lnTo>
                      <a:pt x="4" y="4"/>
                    </a:lnTo>
                    <a:lnTo>
                      <a:pt x="5" y="4"/>
                    </a:lnTo>
                    <a:lnTo>
                      <a:pt x="5" y="4"/>
                    </a:lnTo>
                    <a:lnTo>
                      <a:pt x="4" y="5"/>
                    </a:lnTo>
                    <a:lnTo>
                      <a:pt x="5" y="5"/>
                    </a:lnTo>
                    <a:lnTo>
                      <a:pt x="6" y="5"/>
                    </a:lnTo>
                    <a:lnTo>
                      <a:pt x="8" y="5"/>
                    </a:lnTo>
                    <a:lnTo>
                      <a:pt x="11" y="5"/>
                    </a:lnTo>
                    <a:lnTo>
                      <a:pt x="13" y="5"/>
                    </a:lnTo>
                    <a:lnTo>
                      <a:pt x="14" y="7"/>
                    </a:lnTo>
                    <a:lnTo>
                      <a:pt x="16" y="7"/>
                    </a:lnTo>
                    <a:lnTo>
                      <a:pt x="17" y="7"/>
                    </a:lnTo>
                    <a:lnTo>
                      <a:pt x="20" y="6"/>
                    </a:lnTo>
                    <a:lnTo>
                      <a:pt x="22" y="7"/>
                    </a:lnTo>
                    <a:lnTo>
                      <a:pt x="24" y="8"/>
                    </a:lnTo>
                    <a:lnTo>
                      <a:pt x="23" y="10"/>
                    </a:lnTo>
                    <a:lnTo>
                      <a:pt x="21" y="12"/>
                    </a:lnTo>
                    <a:lnTo>
                      <a:pt x="21" y="1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2" name="Line 1453">
                <a:extLst>
                  <a:ext uri="{FF2B5EF4-FFF2-40B4-BE49-F238E27FC236}">
                    <a16:creationId xmlns:a16="http://schemas.microsoft.com/office/drawing/2014/main" id="{A9793B64-BB7D-EF97-B79E-49CF69436F43}"/>
                  </a:ext>
                </a:extLst>
              </p:cNvPr>
              <p:cNvSpPr>
                <a:spLocks noChangeShapeType="1"/>
              </p:cNvSpPr>
              <p:nvPr/>
            </p:nvSpPr>
            <p:spPr bwMode="auto">
              <a:xfrm>
                <a:off x="507" y="69"/>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13" name="Freeform 1454">
                <a:extLst>
                  <a:ext uri="{FF2B5EF4-FFF2-40B4-BE49-F238E27FC236}">
                    <a16:creationId xmlns:a16="http://schemas.microsoft.com/office/drawing/2014/main" id="{2EBE7A44-50D7-8652-D567-1F61C0D879AD}"/>
                  </a:ext>
                </a:extLst>
              </p:cNvPr>
              <p:cNvSpPr>
                <a:spLocks/>
              </p:cNvSpPr>
              <p:nvPr/>
            </p:nvSpPr>
            <p:spPr bwMode="auto">
              <a:xfrm>
                <a:off x="654" y="70"/>
                <a:ext cx="1" cy="2"/>
              </a:xfrm>
              <a:custGeom>
                <a:avLst/>
                <a:gdLst>
                  <a:gd name="T0" fmla="*/ 0 w 1"/>
                  <a:gd name="T1" fmla="*/ 0 h 2"/>
                  <a:gd name="T2" fmla="*/ 0 w 1"/>
                  <a:gd name="T3" fmla="*/ 0 h 2"/>
                  <a:gd name="T4" fmla="*/ 0 w 1"/>
                  <a:gd name="T5" fmla="*/ 2 h 2"/>
                  <a:gd name="T6" fmla="*/ 1 w 1"/>
                  <a:gd name="T7" fmla="*/ 2 h 2"/>
                  <a:gd name="T8" fmla="*/ 1 w 1"/>
                  <a:gd name="T9" fmla="*/ 2 h 2"/>
                </a:gdLst>
                <a:ahLst/>
                <a:cxnLst>
                  <a:cxn ang="0">
                    <a:pos x="T0" y="T1"/>
                  </a:cxn>
                  <a:cxn ang="0">
                    <a:pos x="T2" y="T3"/>
                  </a:cxn>
                  <a:cxn ang="0">
                    <a:pos x="T4" y="T5"/>
                  </a:cxn>
                  <a:cxn ang="0">
                    <a:pos x="T6" y="T7"/>
                  </a:cxn>
                  <a:cxn ang="0">
                    <a:pos x="T8" y="T9"/>
                  </a:cxn>
                </a:cxnLst>
                <a:rect l="0" t="0" r="r" b="b"/>
                <a:pathLst>
                  <a:path w="1" h="2">
                    <a:moveTo>
                      <a:pt x="0" y="0"/>
                    </a:moveTo>
                    <a:lnTo>
                      <a:pt x="0" y="0"/>
                    </a:lnTo>
                    <a:lnTo>
                      <a:pt x="0" y="2"/>
                    </a:lnTo>
                    <a:lnTo>
                      <a:pt x="1" y="2"/>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4" name="Freeform 1455">
                <a:extLst>
                  <a:ext uri="{FF2B5EF4-FFF2-40B4-BE49-F238E27FC236}">
                    <a16:creationId xmlns:a16="http://schemas.microsoft.com/office/drawing/2014/main" id="{3527890C-A4D1-41F8-F9F7-416B553B0354}"/>
                  </a:ext>
                </a:extLst>
              </p:cNvPr>
              <p:cNvSpPr>
                <a:spLocks/>
              </p:cNvSpPr>
              <p:nvPr/>
            </p:nvSpPr>
            <p:spPr bwMode="auto">
              <a:xfrm>
                <a:off x="552" y="57"/>
                <a:ext cx="4" cy="16"/>
              </a:xfrm>
              <a:custGeom>
                <a:avLst/>
                <a:gdLst>
                  <a:gd name="T0" fmla="*/ 3 w 4"/>
                  <a:gd name="T1" fmla="*/ 0 h 16"/>
                  <a:gd name="T2" fmla="*/ 1 w 4"/>
                  <a:gd name="T3" fmla="*/ 3 h 16"/>
                  <a:gd name="T4" fmla="*/ 1 w 4"/>
                  <a:gd name="T5" fmla="*/ 5 h 16"/>
                  <a:gd name="T6" fmla="*/ 2 w 4"/>
                  <a:gd name="T7" fmla="*/ 4 h 16"/>
                  <a:gd name="T8" fmla="*/ 4 w 4"/>
                  <a:gd name="T9" fmla="*/ 4 h 16"/>
                  <a:gd name="T10" fmla="*/ 4 w 4"/>
                  <a:gd name="T11" fmla="*/ 7 h 16"/>
                  <a:gd name="T12" fmla="*/ 2 w 4"/>
                  <a:gd name="T13" fmla="*/ 9 h 16"/>
                  <a:gd name="T14" fmla="*/ 0 w 4"/>
                  <a:gd name="T15" fmla="*/ 11 h 16"/>
                  <a:gd name="T16" fmla="*/ 0 w 4"/>
                  <a:gd name="T17" fmla="*/ 14 h 16"/>
                  <a:gd name="T18" fmla="*/ 1 w 4"/>
                  <a:gd name="T1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6">
                    <a:moveTo>
                      <a:pt x="3" y="0"/>
                    </a:moveTo>
                    <a:lnTo>
                      <a:pt x="1" y="3"/>
                    </a:lnTo>
                    <a:lnTo>
                      <a:pt x="1" y="5"/>
                    </a:lnTo>
                    <a:lnTo>
                      <a:pt x="2" y="4"/>
                    </a:lnTo>
                    <a:lnTo>
                      <a:pt x="4" y="4"/>
                    </a:lnTo>
                    <a:lnTo>
                      <a:pt x="4" y="7"/>
                    </a:lnTo>
                    <a:lnTo>
                      <a:pt x="2" y="9"/>
                    </a:lnTo>
                    <a:lnTo>
                      <a:pt x="0" y="11"/>
                    </a:lnTo>
                    <a:lnTo>
                      <a:pt x="0" y="14"/>
                    </a:lnTo>
                    <a:lnTo>
                      <a:pt x="1"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5" name="Line 1456">
                <a:extLst>
                  <a:ext uri="{FF2B5EF4-FFF2-40B4-BE49-F238E27FC236}">
                    <a16:creationId xmlns:a16="http://schemas.microsoft.com/office/drawing/2014/main" id="{9DB0CC79-103E-2FA0-A552-CFEC3D31FFAD}"/>
                  </a:ext>
                </a:extLst>
              </p:cNvPr>
              <p:cNvSpPr>
                <a:spLocks noChangeShapeType="1"/>
              </p:cNvSpPr>
              <p:nvPr/>
            </p:nvSpPr>
            <p:spPr bwMode="auto">
              <a:xfrm>
                <a:off x="508" y="71"/>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16" name="Line 1457">
                <a:extLst>
                  <a:ext uri="{FF2B5EF4-FFF2-40B4-BE49-F238E27FC236}">
                    <a16:creationId xmlns:a16="http://schemas.microsoft.com/office/drawing/2014/main" id="{B3277083-CA22-7D4C-545C-6E046C7984FB}"/>
                  </a:ext>
                </a:extLst>
              </p:cNvPr>
              <p:cNvSpPr>
                <a:spLocks noChangeShapeType="1"/>
              </p:cNvSpPr>
              <p:nvPr/>
            </p:nvSpPr>
            <p:spPr bwMode="auto">
              <a:xfrm>
                <a:off x="509" y="73"/>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17" name="Freeform 1458">
                <a:extLst>
                  <a:ext uri="{FF2B5EF4-FFF2-40B4-BE49-F238E27FC236}">
                    <a16:creationId xmlns:a16="http://schemas.microsoft.com/office/drawing/2014/main" id="{CF915AEB-88B4-2675-2128-3D987334817F}"/>
                  </a:ext>
                </a:extLst>
              </p:cNvPr>
              <p:cNvSpPr>
                <a:spLocks/>
              </p:cNvSpPr>
              <p:nvPr/>
            </p:nvSpPr>
            <p:spPr bwMode="auto">
              <a:xfrm>
                <a:off x="655" y="67"/>
                <a:ext cx="7" cy="6"/>
              </a:xfrm>
              <a:custGeom>
                <a:avLst/>
                <a:gdLst>
                  <a:gd name="T0" fmla="*/ 0 w 7"/>
                  <a:gd name="T1" fmla="*/ 5 h 6"/>
                  <a:gd name="T2" fmla="*/ 1 w 7"/>
                  <a:gd name="T3" fmla="*/ 1 h 6"/>
                  <a:gd name="T4" fmla="*/ 3 w 7"/>
                  <a:gd name="T5" fmla="*/ 0 h 6"/>
                  <a:gd name="T6" fmla="*/ 5 w 7"/>
                  <a:gd name="T7" fmla="*/ 0 h 6"/>
                  <a:gd name="T8" fmla="*/ 6 w 7"/>
                  <a:gd name="T9" fmla="*/ 1 h 6"/>
                  <a:gd name="T10" fmla="*/ 7 w 7"/>
                  <a:gd name="T11" fmla="*/ 4 h 6"/>
                  <a:gd name="T12" fmla="*/ 7 w 7"/>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0" y="5"/>
                    </a:moveTo>
                    <a:lnTo>
                      <a:pt x="1" y="1"/>
                    </a:lnTo>
                    <a:lnTo>
                      <a:pt x="3" y="0"/>
                    </a:lnTo>
                    <a:lnTo>
                      <a:pt x="5" y="0"/>
                    </a:lnTo>
                    <a:lnTo>
                      <a:pt x="6" y="1"/>
                    </a:lnTo>
                    <a:lnTo>
                      <a:pt x="7" y="4"/>
                    </a:lnTo>
                    <a:lnTo>
                      <a:pt x="7"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8" name="Freeform 1459">
                <a:extLst>
                  <a:ext uri="{FF2B5EF4-FFF2-40B4-BE49-F238E27FC236}">
                    <a16:creationId xmlns:a16="http://schemas.microsoft.com/office/drawing/2014/main" id="{3A060762-B9AB-86C5-7220-62432D6AFA38}"/>
                  </a:ext>
                </a:extLst>
              </p:cNvPr>
              <p:cNvSpPr>
                <a:spLocks/>
              </p:cNvSpPr>
              <p:nvPr/>
            </p:nvSpPr>
            <p:spPr bwMode="auto">
              <a:xfrm>
                <a:off x="515" y="68"/>
                <a:ext cx="7" cy="5"/>
              </a:xfrm>
              <a:custGeom>
                <a:avLst/>
                <a:gdLst>
                  <a:gd name="T0" fmla="*/ 3 w 7"/>
                  <a:gd name="T1" fmla="*/ 5 h 5"/>
                  <a:gd name="T2" fmla="*/ 3 w 7"/>
                  <a:gd name="T3" fmla="*/ 5 h 5"/>
                  <a:gd name="T4" fmla="*/ 5 w 7"/>
                  <a:gd name="T5" fmla="*/ 4 h 5"/>
                  <a:gd name="T6" fmla="*/ 4 w 7"/>
                  <a:gd name="T7" fmla="*/ 4 h 5"/>
                  <a:gd name="T8" fmla="*/ 1 w 7"/>
                  <a:gd name="T9" fmla="*/ 5 h 5"/>
                  <a:gd name="T10" fmla="*/ 0 w 7"/>
                  <a:gd name="T11" fmla="*/ 4 h 5"/>
                  <a:gd name="T12" fmla="*/ 4 w 7"/>
                  <a:gd name="T13" fmla="*/ 2 h 5"/>
                  <a:gd name="T14" fmla="*/ 6 w 7"/>
                  <a:gd name="T15" fmla="*/ 1 h 5"/>
                  <a:gd name="T16" fmla="*/ 7 w 7"/>
                  <a:gd name="T17" fmla="*/ 0 h 5"/>
                  <a:gd name="T18" fmla="*/ 7 w 7"/>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3" y="5"/>
                    </a:moveTo>
                    <a:lnTo>
                      <a:pt x="3" y="5"/>
                    </a:lnTo>
                    <a:lnTo>
                      <a:pt x="5" y="4"/>
                    </a:lnTo>
                    <a:lnTo>
                      <a:pt x="4" y="4"/>
                    </a:lnTo>
                    <a:lnTo>
                      <a:pt x="1" y="5"/>
                    </a:lnTo>
                    <a:lnTo>
                      <a:pt x="0" y="4"/>
                    </a:lnTo>
                    <a:lnTo>
                      <a:pt x="4" y="2"/>
                    </a:lnTo>
                    <a:lnTo>
                      <a:pt x="6" y="1"/>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9" name="Freeform 1460">
                <a:extLst>
                  <a:ext uri="{FF2B5EF4-FFF2-40B4-BE49-F238E27FC236}">
                    <a16:creationId xmlns:a16="http://schemas.microsoft.com/office/drawing/2014/main" id="{8963E7F7-D206-0967-79AB-E79F4F794E66}"/>
                  </a:ext>
                </a:extLst>
              </p:cNvPr>
              <p:cNvSpPr>
                <a:spLocks/>
              </p:cNvSpPr>
              <p:nvPr/>
            </p:nvSpPr>
            <p:spPr bwMode="auto">
              <a:xfrm>
                <a:off x="560" y="66"/>
                <a:ext cx="2" cy="8"/>
              </a:xfrm>
              <a:custGeom>
                <a:avLst/>
                <a:gdLst>
                  <a:gd name="T0" fmla="*/ 0 w 2"/>
                  <a:gd name="T1" fmla="*/ 8 h 8"/>
                  <a:gd name="T2" fmla="*/ 0 w 2"/>
                  <a:gd name="T3" fmla="*/ 3 h 8"/>
                  <a:gd name="T4" fmla="*/ 2 w 2"/>
                  <a:gd name="T5" fmla="*/ 1 h 8"/>
                  <a:gd name="T6" fmla="*/ 2 w 2"/>
                  <a:gd name="T7" fmla="*/ 0 h 8"/>
                </a:gdLst>
                <a:ahLst/>
                <a:cxnLst>
                  <a:cxn ang="0">
                    <a:pos x="T0" y="T1"/>
                  </a:cxn>
                  <a:cxn ang="0">
                    <a:pos x="T2" y="T3"/>
                  </a:cxn>
                  <a:cxn ang="0">
                    <a:pos x="T4" y="T5"/>
                  </a:cxn>
                  <a:cxn ang="0">
                    <a:pos x="T6" y="T7"/>
                  </a:cxn>
                </a:cxnLst>
                <a:rect l="0" t="0" r="r" b="b"/>
                <a:pathLst>
                  <a:path w="2" h="8">
                    <a:moveTo>
                      <a:pt x="0" y="8"/>
                    </a:moveTo>
                    <a:lnTo>
                      <a:pt x="0" y="3"/>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0" name="Freeform 1461">
                <a:extLst>
                  <a:ext uri="{FF2B5EF4-FFF2-40B4-BE49-F238E27FC236}">
                    <a16:creationId xmlns:a16="http://schemas.microsoft.com/office/drawing/2014/main" id="{A298FBD0-BF75-758C-9E18-1526C71AC1AC}"/>
                  </a:ext>
                </a:extLst>
              </p:cNvPr>
              <p:cNvSpPr>
                <a:spLocks/>
              </p:cNvSpPr>
              <p:nvPr/>
            </p:nvSpPr>
            <p:spPr bwMode="auto">
              <a:xfrm>
                <a:off x="495" y="66"/>
                <a:ext cx="14" cy="8"/>
              </a:xfrm>
              <a:custGeom>
                <a:avLst/>
                <a:gdLst>
                  <a:gd name="T0" fmla="*/ 14 w 14"/>
                  <a:gd name="T1" fmla="*/ 7 h 8"/>
                  <a:gd name="T2" fmla="*/ 8 w 14"/>
                  <a:gd name="T3" fmla="*/ 8 h 8"/>
                  <a:gd name="T4" fmla="*/ 3 w 14"/>
                  <a:gd name="T5" fmla="*/ 7 h 8"/>
                  <a:gd name="T6" fmla="*/ 3 w 14"/>
                  <a:gd name="T7" fmla="*/ 6 h 8"/>
                  <a:gd name="T8" fmla="*/ 0 w 14"/>
                  <a:gd name="T9" fmla="*/ 4 h 8"/>
                  <a:gd name="T10" fmla="*/ 0 w 14"/>
                  <a:gd name="T11" fmla="*/ 3 h 8"/>
                  <a:gd name="T12" fmla="*/ 0 w 14"/>
                  <a:gd name="T13" fmla="*/ 2 h 8"/>
                  <a:gd name="T14" fmla="*/ 2 w 14"/>
                  <a:gd name="T15" fmla="*/ 3 h 8"/>
                  <a:gd name="T16" fmla="*/ 3 w 14"/>
                  <a:gd name="T17" fmla="*/ 1 h 8"/>
                  <a:gd name="T18" fmla="*/ 7 w 14"/>
                  <a:gd name="T19" fmla="*/ 0 h 8"/>
                  <a:gd name="T20" fmla="*/ 8 w 14"/>
                  <a:gd name="T21" fmla="*/ 0 h 8"/>
                  <a:gd name="T22" fmla="*/ 10 w 14"/>
                  <a:gd name="T23" fmla="*/ 2 h 8"/>
                  <a:gd name="T24" fmla="*/ 12 w 14"/>
                  <a:gd name="T25" fmla="*/ 2 h 8"/>
                  <a:gd name="T26" fmla="*/ 12 w 14"/>
                  <a:gd name="T27"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8">
                    <a:moveTo>
                      <a:pt x="14" y="7"/>
                    </a:moveTo>
                    <a:lnTo>
                      <a:pt x="8" y="8"/>
                    </a:lnTo>
                    <a:lnTo>
                      <a:pt x="3" y="7"/>
                    </a:lnTo>
                    <a:lnTo>
                      <a:pt x="3" y="6"/>
                    </a:lnTo>
                    <a:lnTo>
                      <a:pt x="0" y="4"/>
                    </a:lnTo>
                    <a:lnTo>
                      <a:pt x="0" y="3"/>
                    </a:lnTo>
                    <a:lnTo>
                      <a:pt x="0" y="2"/>
                    </a:lnTo>
                    <a:lnTo>
                      <a:pt x="2" y="3"/>
                    </a:lnTo>
                    <a:lnTo>
                      <a:pt x="3" y="1"/>
                    </a:lnTo>
                    <a:lnTo>
                      <a:pt x="7" y="0"/>
                    </a:lnTo>
                    <a:lnTo>
                      <a:pt x="8" y="0"/>
                    </a:lnTo>
                    <a:lnTo>
                      <a:pt x="10" y="2"/>
                    </a:lnTo>
                    <a:lnTo>
                      <a:pt x="12" y="2"/>
                    </a:lnTo>
                    <a:lnTo>
                      <a:pt x="1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1" name="Line 1462">
                <a:extLst>
                  <a:ext uri="{FF2B5EF4-FFF2-40B4-BE49-F238E27FC236}">
                    <a16:creationId xmlns:a16="http://schemas.microsoft.com/office/drawing/2014/main" id="{3CE29189-7FC7-9903-842C-315649591DE8}"/>
                  </a:ext>
                </a:extLst>
              </p:cNvPr>
              <p:cNvSpPr>
                <a:spLocks noChangeShapeType="1"/>
              </p:cNvSpPr>
              <p:nvPr/>
            </p:nvSpPr>
            <p:spPr bwMode="auto">
              <a:xfrm flipV="1">
                <a:off x="672" y="73"/>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22" name="Freeform 1463">
                <a:extLst>
                  <a:ext uri="{FF2B5EF4-FFF2-40B4-BE49-F238E27FC236}">
                    <a16:creationId xmlns:a16="http://schemas.microsoft.com/office/drawing/2014/main" id="{17D4D266-AC25-E778-4B53-F20569626047}"/>
                  </a:ext>
                </a:extLst>
              </p:cNvPr>
              <p:cNvSpPr>
                <a:spLocks/>
              </p:cNvSpPr>
              <p:nvPr/>
            </p:nvSpPr>
            <p:spPr bwMode="auto">
              <a:xfrm>
                <a:off x="677" y="68"/>
                <a:ext cx="9" cy="6"/>
              </a:xfrm>
              <a:custGeom>
                <a:avLst/>
                <a:gdLst>
                  <a:gd name="T0" fmla="*/ 2 w 9"/>
                  <a:gd name="T1" fmla="*/ 6 h 6"/>
                  <a:gd name="T2" fmla="*/ 2 w 9"/>
                  <a:gd name="T3" fmla="*/ 6 h 6"/>
                  <a:gd name="T4" fmla="*/ 1 w 9"/>
                  <a:gd name="T5" fmla="*/ 4 h 6"/>
                  <a:gd name="T6" fmla="*/ 0 w 9"/>
                  <a:gd name="T7" fmla="*/ 1 h 6"/>
                  <a:gd name="T8" fmla="*/ 2 w 9"/>
                  <a:gd name="T9" fmla="*/ 0 h 6"/>
                  <a:gd name="T10" fmla="*/ 4 w 9"/>
                  <a:gd name="T11" fmla="*/ 1 h 6"/>
                  <a:gd name="T12" fmla="*/ 4 w 9"/>
                  <a:gd name="T13" fmla="*/ 0 h 6"/>
                  <a:gd name="T14" fmla="*/ 7 w 9"/>
                  <a:gd name="T15" fmla="*/ 0 h 6"/>
                  <a:gd name="T16" fmla="*/ 7 w 9"/>
                  <a:gd name="T17" fmla="*/ 0 h 6"/>
                  <a:gd name="T18" fmla="*/ 6 w 9"/>
                  <a:gd name="T19" fmla="*/ 3 h 6"/>
                  <a:gd name="T20" fmla="*/ 9 w 9"/>
                  <a:gd name="T21" fmla="*/ 1 h 6"/>
                  <a:gd name="T22" fmla="*/ 9 w 9"/>
                  <a:gd name="T23"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6">
                    <a:moveTo>
                      <a:pt x="2" y="6"/>
                    </a:moveTo>
                    <a:lnTo>
                      <a:pt x="2" y="6"/>
                    </a:lnTo>
                    <a:lnTo>
                      <a:pt x="1" y="4"/>
                    </a:lnTo>
                    <a:lnTo>
                      <a:pt x="0" y="1"/>
                    </a:lnTo>
                    <a:lnTo>
                      <a:pt x="2" y="0"/>
                    </a:lnTo>
                    <a:lnTo>
                      <a:pt x="4" y="1"/>
                    </a:lnTo>
                    <a:lnTo>
                      <a:pt x="4" y="0"/>
                    </a:lnTo>
                    <a:lnTo>
                      <a:pt x="7" y="0"/>
                    </a:lnTo>
                    <a:lnTo>
                      <a:pt x="7" y="0"/>
                    </a:lnTo>
                    <a:lnTo>
                      <a:pt x="6" y="3"/>
                    </a:lnTo>
                    <a:lnTo>
                      <a:pt x="9" y="1"/>
                    </a:lnTo>
                    <a:lnTo>
                      <a:pt x="9"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3" name="Freeform 1464">
                <a:extLst>
                  <a:ext uri="{FF2B5EF4-FFF2-40B4-BE49-F238E27FC236}">
                    <a16:creationId xmlns:a16="http://schemas.microsoft.com/office/drawing/2014/main" id="{6B4FF7DF-5BD3-AA41-C7C0-B65C7DA3C272}"/>
                  </a:ext>
                </a:extLst>
              </p:cNvPr>
              <p:cNvSpPr>
                <a:spLocks/>
              </p:cNvSpPr>
              <p:nvPr/>
            </p:nvSpPr>
            <p:spPr bwMode="auto">
              <a:xfrm>
                <a:off x="670" y="67"/>
                <a:ext cx="8" cy="8"/>
              </a:xfrm>
              <a:custGeom>
                <a:avLst/>
                <a:gdLst>
                  <a:gd name="T0" fmla="*/ 3 w 8"/>
                  <a:gd name="T1" fmla="*/ 6 h 8"/>
                  <a:gd name="T2" fmla="*/ 3 w 8"/>
                  <a:gd name="T3" fmla="*/ 6 h 8"/>
                  <a:gd name="T4" fmla="*/ 2 w 8"/>
                  <a:gd name="T5" fmla="*/ 3 h 8"/>
                  <a:gd name="T6" fmla="*/ 0 w 8"/>
                  <a:gd name="T7" fmla="*/ 1 h 8"/>
                  <a:gd name="T8" fmla="*/ 1 w 8"/>
                  <a:gd name="T9" fmla="*/ 0 h 8"/>
                  <a:gd name="T10" fmla="*/ 4 w 8"/>
                  <a:gd name="T11" fmla="*/ 0 h 8"/>
                  <a:gd name="T12" fmla="*/ 3 w 8"/>
                  <a:gd name="T13" fmla="*/ 2 h 8"/>
                  <a:gd name="T14" fmla="*/ 5 w 8"/>
                  <a:gd name="T15" fmla="*/ 1 h 8"/>
                  <a:gd name="T16" fmla="*/ 7 w 8"/>
                  <a:gd name="T17" fmla="*/ 4 h 8"/>
                  <a:gd name="T18" fmla="*/ 8 w 8"/>
                  <a:gd name="T19" fmla="*/ 7 h 8"/>
                  <a:gd name="T20" fmla="*/ 8 w 8"/>
                  <a:gd name="T21"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8">
                    <a:moveTo>
                      <a:pt x="3" y="6"/>
                    </a:moveTo>
                    <a:lnTo>
                      <a:pt x="3" y="6"/>
                    </a:lnTo>
                    <a:lnTo>
                      <a:pt x="2" y="3"/>
                    </a:lnTo>
                    <a:lnTo>
                      <a:pt x="0" y="1"/>
                    </a:lnTo>
                    <a:lnTo>
                      <a:pt x="1" y="0"/>
                    </a:lnTo>
                    <a:lnTo>
                      <a:pt x="4" y="0"/>
                    </a:lnTo>
                    <a:lnTo>
                      <a:pt x="3" y="2"/>
                    </a:lnTo>
                    <a:lnTo>
                      <a:pt x="5" y="1"/>
                    </a:lnTo>
                    <a:lnTo>
                      <a:pt x="7" y="4"/>
                    </a:lnTo>
                    <a:lnTo>
                      <a:pt x="8" y="7"/>
                    </a:lnTo>
                    <a:lnTo>
                      <a:pt x="8"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4" name="Freeform 1465">
                <a:extLst>
                  <a:ext uri="{FF2B5EF4-FFF2-40B4-BE49-F238E27FC236}">
                    <a16:creationId xmlns:a16="http://schemas.microsoft.com/office/drawing/2014/main" id="{DA25F168-EEB1-2044-E3B8-59F2F27596F7}"/>
                  </a:ext>
                </a:extLst>
              </p:cNvPr>
              <p:cNvSpPr>
                <a:spLocks/>
              </p:cNvSpPr>
              <p:nvPr/>
            </p:nvSpPr>
            <p:spPr bwMode="auto">
              <a:xfrm>
                <a:off x="480" y="71"/>
                <a:ext cx="1" cy="4"/>
              </a:xfrm>
              <a:custGeom>
                <a:avLst/>
                <a:gdLst>
                  <a:gd name="T0" fmla="*/ 1 w 1"/>
                  <a:gd name="T1" fmla="*/ 4 h 4"/>
                  <a:gd name="T2" fmla="*/ 0 w 1"/>
                  <a:gd name="T3" fmla="*/ 3 h 4"/>
                  <a:gd name="T4" fmla="*/ 0 w 1"/>
                  <a:gd name="T5" fmla="*/ 0 h 4"/>
                </a:gdLst>
                <a:ahLst/>
                <a:cxnLst>
                  <a:cxn ang="0">
                    <a:pos x="T0" y="T1"/>
                  </a:cxn>
                  <a:cxn ang="0">
                    <a:pos x="T2" y="T3"/>
                  </a:cxn>
                  <a:cxn ang="0">
                    <a:pos x="T4" y="T5"/>
                  </a:cxn>
                </a:cxnLst>
                <a:rect l="0" t="0" r="r" b="b"/>
                <a:pathLst>
                  <a:path w="1" h="4">
                    <a:moveTo>
                      <a:pt x="1" y="4"/>
                    </a:moveTo>
                    <a:lnTo>
                      <a:pt x="0" y="3"/>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5" name="Freeform 1466">
                <a:extLst>
                  <a:ext uri="{FF2B5EF4-FFF2-40B4-BE49-F238E27FC236}">
                    <a16:creationId xmlns:a16="http://schemas.microsoft.com/office/drawing/2014/main" id="{C8913569-537C-6D92-BE5B-0C09AED91F58}"/>
                  </a:ext>
                </a:extLst>
              </p:cNvPr>
              <p:cNvSpPr>
                <a:spLocks/>
              </p:cNvSpPr>
              <p:nvPr/>
            </p:nvSpPr>
            <p:spPr bwMode="auto">
              <a:xfrm>
                <a:off x="479" y="68"/>
                <a:ext cx="4" cy="8"/>
              </a:xfrm>
              <a:custGeom>
                <a:avLst/>
                <a:gdLst>
                  <a:gd name="T0" fmla="*/ 1 w 4"/>
                  <a:gd name="T1" fmla="*/ 3 h 8"/>
                  <a:gd name="T2" fmla="*/ 1 w 4"/>
                  <a:gd name="T3" fmla="*/ 3 h 8"/>
                  <a:gd name="T4" fmla="*/ 0 w 4"/>
                  <a:gd name="T5" fmla="*/ 1 h 8"/>
                  <a:gd name="T6" fmla="*/ 1 w 4"/>
                  <a:gd name="T7" fmla="*/ 0 h 8"/>
                  <a:gd name="T8" fmla="*/ 4 w 4"/>
                  <a:gd name="T9" fmla="*/ 2 h 8"/>
                  <a:gd name="T10" fmla="*/ 2 w 4"/>
                  <a:gd name="T11" fmla="*/ 7 h 8"/>
                  <a:gd name="T12" fmla="*/ 2 w 4"/>
                  <a:gd name="T13" fmla="*/ 8 h 8"/>
                  <a:gd name="T14" fmla="*/ 2 w 4"/>
                  <a:gd name="T15" fmla="*/ 7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1" y="3"/>
                    </a:moveTo>
                    <a:lnTo>
                      <a:pt x="1" y="3"/>
                    </a:lnTo>
                    <a:lnTo>
                      <a:pt x="0" y="1"/>
                    </a:lnTo>
                    <a:lnTo>
                      <a:pt x="1" y="0"/>
                    </a:lnTo>
                    <a:lnTo>
                      <a:pt x="4" y="2"/>
                    </a:lnTo>
                    <a:lnTo>
                      <a:pt x="2" y="7"/>
                    </a:lnTo>
                    <a:lnTo>
                      <a:pt x="2" y="8"/>
                    </a:lnTo>
                    <a:lnTo>
                      <a:pt x="2"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6" name="Freeform 1467">
                <a:extLst>
                  <a:ext uri="{FF2B5EF4-FFF2-40B4-BE49-F238E27FC236}">
                    <a16:creationId xmlns:a16="http://schemas.microsoft.com/office/drawing/2014/main" id="{DCB78907-EE71-B000-BDA1-2C68745DBE09}"/>
                  </a:ext>
                </a:extLst>
              </p:cNvPr>
              <p:cNvSpPr>
                <a:spLocks/>
              </p:cNvSpPr>
              <p:nvPr/>
            </p:nvSpPr>
            <p:spPr bwMode="auto">
              <a:xfrm>
                <a:off x="662" y="66"/>
                <a:ext cx="7" cy="10"/>
              </a:xfrm>
              <a:custGeom>
                <a:avLst/>
                <a:gdLst>
                  <a:gd name="T0" fmla="*/ 0 w 7"/>
                  <a:gd name="T1" fmla="*/ 10 h 10"/>
                  <a:gd name="T2" fmla="*/ 2 w 7"/>
                  <a:gd name="T3" fmla="*/ 6 h 10"/>
                  <a:gd name="T4" fmla="*/ 1 w 7"/>
                  <a:gd name="T5" fmla="*/ 1 h 10"/>
                  <a:gd name="T6" fmla="*/ 4 w 7"/>
                  <a:gd name="T7" fmla="*/ 0 h 10"/>
                  <a:gd name="T8" fmla="*/ 5 w 7"/>
                  <a:gd name="T9" fmla="*/ 3 h 10"/>
                  <a:gd name="T10" fmla="*/ 4 w 7"/>
                  <a:gd name="T11" fmla="*/ 4 h 10"/>
                  <a:gd name="T12" fmla="*/ 6 w 7"/>
                  <a:gd name="T13" fmla="*/ 4 h 10"/>
                  <a:gd name="T14" fmla="*/ 7 w 7"/>
                  <a:gd name="T15" fmla="*/ 5 h 10"/>
                  <a:gd name="T16" fmla="*/ 3 w 7"/>
                  <a:gd name="T17" fmla="*/ 10 h 10"/>
                  <a:gd name="T18" fmla="*/ 3 w 7"/>
                  <a:gd name="T19" fmla="*/ 10 h 10"/>
                  <a:gd name="T20" fmla="*/ 0 w 7"/>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10"/>
                    </a:moveTo>
                    <a:lnTo>
                      <a:pt x="2" y="6"/>
                    </a:lnTo>
                    <a:lnTo>
                      <a:pt x="1" y="1"/>
                    </a:lnTo>
                    <a:lnTo>
                      <a:pt x="4" y="0"/>
                    </a:lnTo>
                    <a:lnTo>
                      <a:pt x="5" y="3"/>
                    </a:lnTo>
                    <a:lnTo>
                      <a:pt x="4" y="4"/>
                    </a:lnTo>
                    <a:lnTo>
                      <a:pt x="6" y="4"/>
                    </a:lnTo>
                    <a:lnTo>
                      <a:pt x="7" y="5"/>
                    </a:lnTo>
                    <a:lnTo>
                      <a:pt x="3" y="10"/>
                    </a:lnTo>
                    <a:lnTo>
                      <a:pt x="3" y="10"/>
                    </a:lnTo>
                    <a:lnTo>
                      <a:pt x="0"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7" name="Freeform 1468">
                <a:extLst>
                  <a:ext uri="{FF2B5EF4-FFF2-40B4-BE49-F238E27FC236}">
                    <a16:creationId xmlns:a16="http://schemas.microsoft.com/office/drawing/2014/main" id="{D3356594-0E39-CCC8-E3D1-020B557AC00F}"/>
                  </a:ext>
                </a:extLst>
              </p:cNvPr>
              <p:cNvSpPr>
                <a:spLocks/>
              </p:cNvSpPr>
              <p:nvPr/>
            </p:nvSpPr>
            <p:spPr bwMode="auto">
              <a:xfrm>
                <a:off x="671" y="74"/>
                <a:ext cx="1" cy="2"/>
              </a:xfrm>
              <a:custGeom>
                <a:avLst/>
                <a:gdLst>
                  <a:gd name="T0" fmla="*/ 1 w 1"/>
                  <a:gd name="T1" fmla="*/ 2 h 2"/>
                  <a:gd name="T2" fmla="*/ 0 w 1"/>
                  <a:gd name="T3" fmla="*/ 0 h 2"/>
                  <a:gd name="T4" fmla="*/ 1 w 1"/>
                  <a:gd name="T5" fmla="*/ 0 h 2"/>
                </a:gdLst>
                <a:ahLst/>
                <a:cxnLst>
                  <a:cxn ang="0">
                    <a:pos x="T0" y="T1"/>
                  </a:cxn>
                  <a:cxn ang="0">
                    <a:pos x="T2" y="T3"/>
                  </a:cxn>
                  <a:cxn ang="0">
                    <a:pos x="T4" y="T5"/>
                  </a:cxn>
                </a:cxnLst>
                <a:rect l="0" t="0" r="r" b="b"/>
                <a:pathLst>
                  <a:path w="1" h="2">
                    <a:moveTo>
                      <a:pt x="1" y="2"/>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8" name="Freeform 1469">
                <a:extLst>
                  <a:ext uri="{FF2B5EF4-FFF2-40B4-BE49-F238E27FC236}">
                    <a16:creationId xmlns:a16="http://schemas.microsoft.com/office/drawing/2014/main" id="{108369E9-A100-B012-FF0A-F24B98A76852}"/>
                  </a:ext>
                </a:extLst>
              </p:cNvPr>
              <p:cNvSpPr>
                <a:spLocks/>
              </p:cNvSpPr>
              <p:nvPr/>
            </p:nvSpPr>
            <p:spPr bwMode="auto">
              <a:xfrm>
                <a:off x="556" y="74"/>
                <a:ext cx="4" cy="3"/>
              </a:xfrm>
              <a:custGeom>
                <a:avLst/>
                <a:gdLst>
                  <a:gd name="T0" fmla="*/ 0 w 4"/>
                  <a:gd name="T1" fmla="*/ 2 h 3"/>
                  <a:gd name="T2" fmla="*/ 0 w 4"/>
                  <a:gd name="T3" fmla="*/ 2 h 3"/>
                  <a:gd name="T4" fmla="*/ 2 w 4"/>
                  <a:gd name="T5" fmla="*/ 3 h 3"/>
                  <a:gd name="T6" fmla="*/ 2 w 4"/>
                  <a:gd name="T7" fmla="*/ 3 h 3"/>
                  <a:gd name="T8" fmla="*/ 3 w 4"/>
                  <a:gd name="T9" fmla="*/ 3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2"/>
                    </a:moveTo>
                    <a:lnTo>
                      <a:pt x="0" y="2"/>
                    </a:lnTo>
                    <a:lnTo>
                      <a:pt x="2" y="3"/>
                    </a:lnTo>
                    <a:lnTo>
                      <a:pt x="2" y="3"/>
                    </a:lnTo>
                    <a:lnTo>
                      <a:pt x="3" y="3"/>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9" name="Freeform 1470">
                <a:extLst>
                  <a:ext uri="{FF2B5EF4-FFF2-40B4-BE49-F238E27FC236}">
                    <a16:creationId xmlns:a16="http://schemas.microsoft.com/office/drawing/2014/main" id="{F20F5B6E-F9AB-CD70-665D-D0D713B51B89}"/>
                  </a:ext>
                </a:extLst>
              </p:cNvPr>
              <p:cNvSpPr>
                <a:spLocks/>
              </p:cNvSpPr>
              <p:nvPr/>
            </p:nvSpPr>
            <p:spPr bwMode="auto">
              <a:xfrm>
                <a:off x="476" y="73"/>
                <a:ext cx="3" cy="4"/>
              </a:xfrm>
              <a:custGeom>
                <a:avLst/>
                <a:gdLst>
                  <a:gd name="T0" fmla="*/ 1 w 3"/>
                  <a:gd name="T1" fmla="*/ 4 h 4"/>
                  <a:gd name="T2" fmla="*/ 0 w 3"/>
                  <a:gd name="T3" fmla="*/ 1 h 4"/>
                  <a:gd name="T4" fmla="*/ 1 w 3"/>
                  <a:gd name="T5" fmla="*/ 0 h 4"/>
                  <a:gd name="T6" fmla="*/ 2 w 3"/>
                  <a:gd name="T7" fmla="*/ 0 h 4"/>
                  <a:gd name="T8" fmla="*/ 3 w 3"/>
                  <a:gd name="T9" fmla="*/ 3 h 4"/>
                  <a:gd name="T10" fmla="*/ 3 w 3"/>
                  <a:gd name="T11" fmla="*/ 3 h 4"/>
                </a:gdLst>
                <a:ahLst/>
                <a:cxnLst>
                  <a:cxn ang="0">
                    <a:pos x="T0" y="T1"/>
                  </a:cxn>
                  <a:cxn ang="0">
                    <a:pos x="T2" y="T3"/>
                  </a:cxn>
                  <a:cxn ang="0">
                    <a:pos x="T4" y="T5"/>
                  </a:cxn>
                  <a:cxn ang="0">
                    <a:pos x="T6" y="T7"/>
                  </a:cxn>
                  <a:cxn ang="0">
                    <a:pos x="T8" y="T9"/>
                  </a:cxn>
                  <a:cxn ang="0">
                    <a:pos x="T10" y="T11"/>
                  </a:cxn>
                </a:cxnLst>
                <a:rect l="0" t="0" r="r" b="b"/>
                <a:pathLst>
                  <a:path w="3" h="4">
                    <a:moveTo>
                      <a:pt x="1" y="4"/>
                    </a:moveTo>
                    <a:lnTo>
                      <a:pt x="0" y="1"/>
                    </a:lnTo>
                    <a:lnTo>
                      <a:pt x="1" y="0"/>
                    </a:lnTo>
                    <a:lnTo>
                      <a:pt x="2" y="0"/>
                    </a:lnTo>
                    <a:lnTo>
                      <a:pt x="3" y="3"/>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0" name="Freeform 1471">
                <a:extLst>
                  <a:ext uri="{FF2B5EF4-FFF2-40B4-BE49-F238E27FC236}">
                    <a16:creationId xmlns:a16="http://schemas.microsoft.com/office/drawing/2014/main" id="{C51F3FEF-808A-9AEB-7EC4-C5026C89EA53}"/>
                  </a:ext>
                </a:extLst>
              </p:cNvPr>
              <p:cNvSpPr>
                <a:spLocks/>
              </p:cNvSpPr>
              <p:nvPr/>
            </p:nvSpPr>
            <p:spPr bwMode="auto">
              <a:xfrm>
                <a:off x="665" y="76"/>
                <a:ext cx="2" cy="1"/>
              </a:xfrm>
              <a:custGeom>
                <a:avLst/>
                <a:gdLst>
                  <a:gd name="T0" fmla="*/ 0 w 2"/>
                  <a:gd name="T1" fmla="*/ 1 h 1"/>
                  <a:gd name="T2" fmla="*/ 1 w 2"/>
                  <a:gd name="T3" fmla="*/ 1 h 1"/>
                  <a:gd name="T4" fmla="*/ 2 w 2"/>
                  <a:gd name="T5" fmla="*/ 0 h 1"/>
                </a:gdLst>
                <a:ahLst/>
                <a:cxnLst>
                  <a:cxn ang="0">
                    <a:pos x="T0" y="T1"/>
                  </a:cxn>
                  <a:cxn ang="0">
                    <a:pos x="T2" y="T3"/>
                  </a:cxn>
                  <a:cxn ang="0">
                    <a:pos x="T4" y="T5"/>
                  </a:cxn>
                </a:cxnLst>
                <a:rect l="0" t="0" r="r" b="b"/>
                <a:pathLst>
                  <a:path w="2" h="1">
                    <a:moveTo>
                      <a:pt x="0" y="1"/>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1" name="Freeform 1472">
                <a:extLst>
                  <a:ext uri="{FF2B5EF4-FFF2-40B4-BE49-F238E27FC236}">
                    <a16:creationId xmlns:a16="http://schemas.microsoft.com/office/drawing/2014/main" id="{CFA36DD1-296C-A275-2A04-ADF6FCD07A7D}"/>
                  </a:ext>
                </a:extLst>
              </p:cNvPr>
              <p:cNvSpPr>
                <a:spLocks/>
              </p:cNvSpPr>
              <p:nvPr/>
            </p:nvSpPr>
            <p:spPr bwMode="auto">
              <a:xfrm>
                <a:off x="667" y="74"/>
                <a:ext cx="3" cy="3"/>
              </a:xfrm>
              <a:custGeom>
                <a:avLst/>
                <a:gdLst>
                  <a:gd name="T0" fmla="*/ 0 w 3"/>
                  <a:gd name="T1" fmla="*/ 2 h 3"/>
                  <a:gd name="T2" fmla="*/ 2 w 3"/>
                  <a:gd name="T3" fmla="*/ 0 h 3"/>
                  <a:gd name="T4" fmla="*/ 3 w 3"/>
                  <a:gd name="T5" fmla="*/ 0 h 3"/>
                  <a:gd name="T6" fmla="*/ 2 w 3"/>
                  <a:gd name="T7" fmla="*/ 3 h 3"/>
                  <a:gd name="T8" fmla="*/ 1 w 3"/>
                  <a:gd name="T9" fmla="*/ 3 h 3"/>
                </a:gdLst>
                <a:ahLst/>
                <a:cxnLst>
                  <a:cxn ang="0">
                    <a:pos x="T0" y="T1"/>
                  </a:cxn>
                  <a:cxn ang="0">
                    <a:pos x="T2" y="T3"/>
                  </a:cxn>
                  <a:cxn ang="0">
                    <a:pos x="T4" y="T5"/>
                  </a:cxn>
                  <a:cxn ang="0">
                    <a:pos x="T6" y="T7"/>
                  </a:cxn>
                  <a:cxn ang="0">
                    <a:pos x="T8" y="T9"/>
                  </a:cxn>
                </a:cxnLst>
                <a:rect l="0" t="0" r="r" b="b"/>
                <a:pathLst>
                  <a:path w="3" h="3">
                    <a:moveTo>
                      <a:pt x="0" y="2"/>
                    </a:moveTo>
                    <a:lnTo>
                      <a:pt x="2" y="0"/>
                    </a:lnTo>
                    <a:lnTo>
                      <a:pt x="3" y="0"/>
                    </a:lnTo>
                    <a:lnTo>
                      <a:pt x="2"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2" name="Freeform 1473">
                <a:extLst>
                  <a:ext uri="{FF2B5EF4-FFF2-40B4-BE49-F238E27FC236}">
                    <a16:creationId xmlns:a16="http://schemas.microsoft.com/office/drawing/2014/main" id="{0A884DBE-6817-9587-9279-F50E1CCD2893}"/>
                  </a:ext>
                </a:extLst>
              </p:cNvPr>
              <p:cNvSpPr>
                <a:spLocks/>
              </p:cNvSpPr>
              <p:nvPr/>
            </p:nvSpPr>
            <p:spPr bwMode="auto">
              <a:xfrm>
                <a:off x="678" y="75"/>
                <a:ext cx="0" cy="3"/>
              </a:xfrm>
              <a:custGeom>
                <a:avLst/>
                <a:gdLst>
                  <a:gd name="T0" fmla="*/ 0 h 3"/>
                  <a:gd name="T1" fmla="*/ 1 h 3"/>
                  <a:gd name="T2" fmla="*/ 3 h 3"/>
                  <a:gd name="T3" fmla="*/ 3 h 3"/>
                </a:gdLst>
                <a:ahLst/>
                <a:cxnLst>
                  <a:cxn ang="0">
                    <a:pos x="0" y="T0"/>
                  </a:cxn>
                  <a:cxn ang="0">
                    <a:pos x="0" y="T1"/>
                  </a:cxn>
                  <a:cxn ang="0">
                    <a:pos x="0" y="T2"/>
                  </a:cxn>
                  <a:cxn ang="0">
                    <a:pos x="0" y="T3"/>
                  </a:cxn>
                </a:cxnLst>
                <a:rect l="0" t="0" r="r" b="b"/>
                <a:pathLst>
                  <a:path h="3">
                    <a:moveTo>
                      <a:pt x="0" y="0"/>
                    </a:moveTo>
                    <a:lnTo>
                      <a:pt x="0" y="1"/>
                    </a:ln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3" name="Line 1474">
                <a:extLst>
                  <a:ext uri="{FF2B5EF4-FFF2-40B4-BE49-F238E27FC236}">
                    <a16:creationId xmlns:a16="http://schemas.microsoft.com/office/drawing/2014/main" id="{877BED13-82B1-F782-8F26-7BBC8A0790DE}"/>
                  </a:ext>
                </a:extLst>
              </p:cNvPr>
              <p:cNvSpPr>
                <a:spLocks noChangeShapeType="1"/>
              </p:cNvSpPr>
              <p:nvPr/>
            </p:nvSpPr>
            <p:spPr bwMode="auto">
              <a:xfrm>
                <a:off x="678" y="78"/>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34" name="Freeform 1475">
                <a:extLst>
                  <a:ext uri="{FF2B5EF4-FFF2-40B4-BE49-F238E27FC236}">
                    <a16:creationId xmlns:a16="http://schemas.microsoft.com/office/drawing/2014/main" id="{DA611CC4-C2B3-9C3F-6B82-B9BD086C322C}"/>
                  </a:ext>
                </a:extLst>
              </p:cNvPr>
              <p:cNvSpPr>
                <a:spLocks/>
              </p:cNvSpPr>
              <p:nvPr/>
            </p:nvSpPr>
            <p:spPr bwMode="auto">
              <a:xfrm>
                <a:off x="553" y="73"/>
                <a:ext cx="4" cy="5"/>
              </a:xfrm>
              <a:custGeom>
                <a:avLst/>
                <a:gdLst>
                  <a:gd name="T0" fmla="*/ 0 w 4"/>
                  <a:gd name="T1" fmla="*/ 0 h 5"/>
                  <a:gd name="T2" fmla="*/ 0 w 4"/>
                  <a:gd name="T3" fmla="*/ 1 h 5"/>
                  <a:gd name="T4" fmla="*/ 0 w 4"/>
                  <a:gd name="T5" fmla="*/ 4 h 5"/>
                  <a:gd name="T6" fmla="*/ 1 w 4"/>
                  <a:gd name="T7" fmla="*/ 5 h 5"/>
                  <a:gd name="T8" fmla="*/ 3 w 4"/>
                  <a:gd name="T9" fmla="*/ 5 h 5"/>
                  <a:gd name="T10" fmla="*/ 2 w 4"/>
                  <a:gd name="T11" fmla="*/ 4 h 5"/>
                  <a:gd name="T12" fmla="*/ 1 w 4"/>
                  <a:gd name="T13" fmla="*/ 3 h 5"/>
                  <a:gd name="T14" fmla="*/ 1 w 4"/>
                  <a:gd name="T15" fmla="*/ 0 h 5"/>
                  <a:gd name="T16" fmla="*/ 3 w 4"/>
                  <a:gd name="T17" fmla="*/ 0 h 5"/>
                  <a:gd name="T18" fmla="*/ 4 w 4"/>
                  <a:gd name="T19" fmla="*/ 0 h 5"/>
                  <a:gd name="T20" fmla="*/ 3 w 4"/>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5">
                    <a:moveTo>
                      <a:pt x="0" y="0"/>
                    </a:moveTo>
                    <a:lnTo>
                      <a:pt x="0" y="1"/>
                    </a:lnTo>
                    <a:lnTo>
                      <a:pt x="0" y="4"/>
                    </a:lnTo>
                    <a:lnTo>
                      <a:pt x="1" y="5"/>
                    </a:lnTo>
                    <a:lnTo>
                      <a:pt x="3" y="5"/>
                    </a:lnTo>
                    <a:lnTo>
                      <a:pt x="2" y="4"/>
                    </a:lnTo>
                    <a:lnTo>
                      <a:pt x="1" y="3"/>
                    </a:lnTo>
                    <a:lnTo>
                      <a:pt x="1" y="0"/>
                    </a:lnTo>
                    <a:lnTo>
                      <a:pt x="3" y="0"/>
                    </a:lnTo>
                    <a:lnTo>
                      <a:pt x="4" y="0"/>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5" name="Freeform 1476">
                <a:extLst>
                  <a:ext uri="{FF2B5EF4-FFF2-40B4-BE49-F238E27FC236}">
                    <a16:creationId xmlns:a16="http://schemas.microsoft.com/office/drawing/2014/main" id="{1D0194CF-7A18-B295-A1F9-E0D946AB9997}"/>
                  </a:ext>
                </a:extLst>
              </p:cNvPr>
              <p:cNvSpPr>
                <a:spLocks/>
              </p:cNvSpPr>
              <p:nvPr/>
            </p:nvSpPr>
            <p:spPr bwMode="auto">
              <a:xfrm>
                <a:off x="514" y="73"/>
                <a:ext cx="4" cy="6"/>
              </a:xfrm>
              <a:custGeom>
                <a:avLst/>
                <a:gdLst>
                  <a:gd name="T0" fmla="*/ 3 w 4"/>
                  <a:gd name="T1" fmla="*/ 6 h 6"/>
                  <a:gd name="T2" fmla="*/ 3 w 4"/>
                  <a:gd name="T3" fmla="*/ 5 h 6"/>
                  <a:gd name="T4" fmla="*/ 2 w 4"/>
                  <a:gd name="T5" fmla="*/ 4 h 6"/>
                  <a:gd name="T6" fmla="*/ 3 w 4"/>
                  <a:gd name="T7" fmla="*/ 3 h 6"/>
                  <a:gd name="T8" fmla="*/ 1 w 4"/>
                  <a:gd name="T9" fmla="*/ 3 h 6"/>
                  <a:gd name="T10" fmla="*/ 0 w 4"/>
                  <a:gd name="T11" fmla="*/ 2 h 6"/>
                  <a:gd name="T12" fmla="*/ 2 w 4"/>
                  <a:gd name="T13" fmla="*/ 1 h 6"/>
                  <a:gd name="T14" fmla="*/ 4 w 4"/>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6">
                    <a:moveTo>
                      <a:pt x="3" y="6"/>
                    </a:moveTo>
                    <a:lnTo>
                      <a:pt x="3" y="5"/>
                    </a:lnTo>
                    <a:lnTo>
                      <a:pt x="2" y="4"/>
                    </a:lnTo>
                    <a:lnTo>
                      <a:pt x="3" y="3"/>
                    </a:lnTo>
                    <a:lnTo>
                      <a:pt x="1" y="3"/>
                    </a:lnTo>
                    <a:lnTo>
                      <a:pt x="0" y="2"/>
                    </a:lnTo>
                    <a:lnTo>
                      <a:pt x="2"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6" name="Freeform 1477">
                <a:extLst>
                  <a:ext uri="{FF2B5EF4-FFF2-40B4-BE49-F238E27FC236}">
                    <a16:creationId xmlns:a16="http://schemas.microsoft.com/office/drawing/2014/main" id="{CD486DC4-225C-4C4A-23BF-5FA019963A4B}"/>
                  </a:ext>
                </a:extLst>
              </p:cNvPr>
              <p:cNvSpPr>
                <a:spLocks/>
              </p:cNvSpPr>
              <p:nvPr/>
            </p:nvSpPr>
            <p:spPr bwMode="auto">
              <a:xfrm>
                <a:off x="660" y="73"/>
                <a:ext cx="2" cy="6"/>
              </a:xfrm>
              <a:custGeom>
                <a:avLst/>
                <a:gdLst>
                  <a:gd name="T0" fmla="*/ 2 w 2"/>
                  <a:gd name="T1" fmla="*/ 0 h 6"/>
                  <a:gd name="T2" fmla="*/ 1 w 2"/>
                  <a:gd name="T3" fmla="*/ 1 h 6"/>
                  <a:gd name="T4" fmla="*/ 1 w 2"/>
                  <a:gd name="T5" fmla="*/ 2 h 6"/>
                  <a:gd name="T6" fmla="*/ 1 w 2"/>
                  <a:gd name="T7" fmla="*/ 3 h 6"/>
                  <a:gd name="T8" fmla="*/ 0 w 2"/>
                  <a:gd name="T9" fmla="*/ 6 h 6"/>
                </a:gdLst>
                <a:ahLst/>
                <a:cxnLst>
                  <a:cxn ang="0">
                    <a:pos x="T0" y="T1"/>
                  </a:cxn>
                  <a:cxn ang="0">
                    <a:pos x="T2" y="T3"/>
                  </a:cxn>
                  <a:cxn ang="0">
                    <a:pos x="T4" y="T5"/>
                  </a:cxn>
                  <a:cxn ang="0">
                    <a:pos x="T6" y="T7"/>
                  </a:cxn>
                  <a:cxn ang="0">
                    <a:pos x="T8" y="T9"/>
                  </a:cxn>
                </a:cxnLst>
                <a:rect l="0" t="0" r="r" b="b"/>
                <a:pathLst>
                  <a:path w="2" h="6">
                    <a:moveTo>
                      <a:pt x="2" y="0"/>
                    </a:moveTo>
                    <a:lnTo>
                      <a:pt x="1" y="1"/>
                    </a:lnTo>
                    <a:lnTo>
                      <a:pt x="1" y="2"/>
                    </a:lnTo>
                    <a:lnTo>
                      <a:pt x="1" y="3"/>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7" name="Freeform 1478">
                <a:extLst>
                  <a:ext uri="{FF2B5EF4-FFF2-40B4-BE49-F238E27FC236}">
                    <a16:creationId xmlns:a16="http://schemas.microsoft.com/office/drawing/2014/main" id="{61356CA8-5A79-28B9-D8A6-42590A946034}"/>
                  </a:ext>
                </a:extLst>
              </p:cNvPr>
              <p:cNvSpPr>
                <a:spLocks/>
              </p:cNvSpPr>
              <p:nvPr/>
            </p:nvSpPr>
            <p:spPr bwMode="auto">
              <a:xfrm>
                <a:off x="677" y="74"/>
                <a:ext cx="3" cy="5"/>
              </a:xfrm>
              <a:custGeom>
                <a:avLst/>
                <a:gdLst>
                  <a:gd name="T0" fmla="*/ 1 w 3"/>
                  <a:gd name="T1" fmla="*/ 4 h 5"/>
                  <a:gd name="T2" fmla="*/ 0 w 3"/>
                  <a:gd name="T3" fmla="*/ 5 h 5"/>
                  <a:gd name="T4" fmla="*/ 1 w 3"/>
                  <a:gd name="T5" fmla="*/ 5 h 5"/>
                  <a:gd name="T6" fmla="*/ 3 w 3"/>
                  <a:gd name="T7" fmla="*/ 3 h 5"/>
                  <a:gd name="T8" fmla="*/ 2 w 3"/>
                  <a:gd name="T9" fmla="*/ 2 h 5"/>
                  <a:gd name="T10" fmla="*/ 2 w 3"/>
                  <a:gd name="T11" fmla="*/ 0 h 5"/>
                </a:gdLst>
                <a:ahLst/>
                <a:cxnLst>
                  <a:cxn ang="0">
                    <a:pos x="T0" y="T1"/>
                  </a:cxn>
                  <a:cxn ang="0">
                    <a:pos x="T2" y="T3"/>
                  </a:cxn>
                  <a:cxn ang="0">
                    <a:pos x="T4" y="T5"/>
                  </a:cxn>
                  <a:cxn ang="0">
                    <a:pos x="T6" y="T7"/>
                  </a:cxn>
                  <a:cxn ang="0">
                    <a:pos x="T8" y="T9"/>
                  </a:cxn>
                  <a:cxn ang="0">
                    <a:pos x="T10" y="T11"/>
                  </a:cxn>
                </a:cxnLst>
                <a:rect l="0" t="0" r="r" b="b"/>
                <a:pathLst>
                  <a:path w="3" h="5">
                    <a:moveTo>
                      <a:pt x="1" y="4"/>
                    </a:moveTo>
                    <a:lnTo>
                      <a:pt x="0" y="5"/>
                    </a:lnTo>
                    <a:lnTo>
                      <a:pt x="1" y="5"/>
                    </a:lnTo>
                    <a:lnTo>
                      <a:pt x="3" y="3"/>
                    </a:lnTo>
                    <a:lnTo>
                      <a:pt x="2" y="2"/>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8" name="Freeform 1479">
                <a:extLst>
                  <a:ext uri="{FF2B5EF4-FFF2-40B4-BE49-F238E27FC236}">
                    <a16:creationId xmlns:a16="http://schemas.microsoft.com/office/drawing/2014/main" id="{57322967-80BE-B94B-1446-39F8018E3E36}"/>
                  </a:ext>
                </a:extLst>
              </p:cNvPr>
              <p:cNvSpPr>
                <a:spLocks/>
              </p:cNvSpPr>
              <p:nvPr/>
            </p:nvSpPr>
            <p:spPr bwMode="auto">
              <a:xfrm>
                <a:off x="667" y="77"/>
                <a:ext cx="1" cy="2"/>
              </a:xfrm>
              <a:custGeom>
                <a:avLst/>
                <a:gdLst>
                  <a:gd name="T0" fmla="*/ 1 w 1"/>
                  <a:gd name="T1" fmla="*/ 0 h 2"/>
                  <a:gd name="T2" fmla="*/ 0 w 1"/>
                  <a:gd name="T3" fmla="*/ 2 h 2"/>
                  <a:gd name="T4" fmla="*/ 0 w 1"/>
                  <a:gd name="T5" fmla="*/ 2 h 2"/>
                </a:gdLst>
                <a:ahLst/>
                <a:cxnLst>
                  <a:cxn ang="0">
                    <a:pos x="T0" y="T1"/>
                  </a:cxn>
                  <a:cxn ang="0">
                    <a:pos x="T2" y="T3"/>
                  </a:cxn>
                  <a:cxn ang="0">
                    <a:pos x="T4" y="T5"/>
                  </a:cxn>
                </a:cxnLst>
                <a:rect l="0" t="0" r="r" b="b"/>
                <a:pathLst>
                  <a:path w="1" h="2">
                    <a:moveTo>
                      <a:pt x="1" y="0"/>
                    </a:move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9" name="Freeform 1480">
                <a:extLst>
                  <a:ext uri="{FF2B5EF4-FFF2-40B4-BE49-F238E27FC236}">
                    <a16:creationId xmlns:a16="http://schemas.microsoft.com/office/drawing/2014/main" id="{E4AE93A8-698B-7A18-CAD9-41EBBF57A5EC}"/>
                  </a:ext>
                </a:extLst>
              </p:cNvPr>
              <p:cNvSpPr>
                <a:spLocks/>
              </p:cNvSpPr>
              <p:nvPr/>
            </p:nvSpPr>
            <p:spPr bwMode="auto">
              <a:xfrm>
                <a:off x="672" y="76"/>
                <a:ext cx="1" cy="4"/>
              </a:xfrm>
              <a:custGeom>
                <a:avLst/>
                <a:gdLst>
                  <a:gd name="T0" fmla="*/ 0 w 1"/>
                  <a:gd name="T1" fmla="*/ 3 h 4"/>
                  <a:gd name="T2" fmla="*/ 1 w 1"/>
                  <a:gd name="T3" fmla="*/ 4 h 4"/>
                  <a:gd name="T4" fmla="*/ 1 w 1"/>
                  <a:gd name="T5" fmla="*/ 3 h 4"/>
                  <a:gd name="T6" fmla="*/ 1 w 1"/>
                  <a:gd name="T7" fmla="*/ 2 h 4"/>
                  <a:gd name="T8" fmla="*/ 1 w 1"/>
                  <a:gd name="T9" fmla="*/ 1 h 4"/>
                  <a:gd name="T10" fmla="*/ 0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0" y="3"/>
                    </a:moveTo>
                    <a:lnTo>
                      <a:pt x="1" y="4"/>
                    </a:lnTo>
                    <a:lnTo>
                      <a:pt x="1" y="3"/>
                    </a:lnTo>
                    <a:lnTo>
                      <a:pt x="1"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0" name="Freeform 1481">
                <a:extLst>
                  <a:ext uri="{FF2B5EF4-FFF2-40B4-BE49-F238E27FC236}">
                    <a16:creationId xmlns:a16="http://schemas.microsoft.com/office/drawing/2014/main" id="{47043E5B-018C-1AAA-D7C4-2221CD6FF9B1}"/>
                  </a:ext>
                </a:extLst>
              </p:cNvPr>
              <p:cNvSpPr>
                <a:spLocks/>
              </p:cNvSpPr>
              <p:nvPr/>
            </p:nvSpPr>
            <p:spPr bwMode="auto">
              <a:xfrm>
                <a:off x="659" y="79"/>
                <a:ext cx="1" cy="1"/>
              </a:xfrm>
              <a:custGeom>
                <a:avLst/>
                <a:gdLst>
                  <a:gd name="T0" fmla="*/ 1 w 1"/>
                  <a:gd name="T1" fmla="*/ 0 h 1"/>
                  <a:gd name="T2" fmla="*/ 1 w 1"/>
                  <a:gd name="T3" fmla="*/ 1 h 1"/>
                  <a:gd name="T4" fmla="*/ 0 w 1"/>
                  <a:gd name="T5" fmla="*/ 1 h 1"/>
                </a:gdLst>
                <a:ahLst/>
                <a:cxnLst>
                  <a:cxn ang="0">
                    <a:pos x="T0" y="T1"/>
                  </a:cxn>
                  <a:cxn ang="0">
                    <a:pos x="T2" y="T3"/>
                  </a:cxn>
                  <a:cxn ang="0">
                    <a:pos x="T4" y="T5"/>
                  </a:cxn>
                </a:cxnLst>
                <a:rect l="0" t="0" r="r" b="b"/>
                <a:pathLst>
                  <a:path w="1" h="1">
                    <a:moveTo>
                      <a:pt x="1" y="0"/>
                    </a:move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1" name="Freeform 1482">
                <a:extLst>
                  <a:ext uri="{FF2B5EF4-FFF2-40B4-BE49-F238E27FC236}">
                    <a16:creationId xmlns:a16="http://schemas.microsoft.com/office/drawing/2014/main" id="{085821FC-0902-D6DA-AFF6-4DCB870A2693}"/>
                  </a:ext>
                </a:extLst>
              </p:cNvPr>
              <p:cNvSpPr>
                <a:spLocks/>
              </p:cNvSpPr>
              <p:nvPr/>
            </p:nvSpPr>
            <p:spPr bwMode="auto">
              <a:xfrm>
                <a:off x="427" y="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2" name="Freeform 1483">
                <a:extLst>
                  <a:ext uri="{FF2B5EF4-FFF2-40B4-BE49-F238E27FC236}">
                    <a16:creationId xmlns:a16="http://schemas.microsoft.com/office/drawing/2014/main" id="{92439180-0302-826E-AA74-0348060FC3F5}"/>
                  </a:ext>
                </a:extLst>
              </p:cNvPr>
              <p:cNvSpPr>
                <a:spLocks/>
              </p:cNvSpPr>
              <p:nvPr/>
            </p:nvSpPr>
            <p:spPr bwMode="auto">
              <a:xfrm>
                <a:off x="434" y="78"/>
                <a:ext cx="3" cy="3"/>
              </a:xfrm>
              <a:custGeom>
                <a:avLst/>
                <a:gdLst>
                  <a:gd name="T0" fmla="*/ 0 w 3"/>
                  <a:gd name="T1" fmla="*/ 3 h 3"/>
                  <a:gd name="T2" fmla="*/ 0 w 3"/>
                  <a:gd name="T3" fmla="*/ 3 h 3"/>
                  <a:gd name="T4" fmla="*/ 1 w 3"/>
                  <a:gd name="T5" fmla="*/ 0 h 3"/>
                  <a:gd name="T6" fmla="*/ 3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0" y="3"/>
                    </a:moveTo>
                    <a:lnTo>
                      <a:pt x="0" y="3"/>
                    </a:lnTo>
                    <a:lnTo>
                      <a:pt x="1" y="0"/>
                    </a:lnTo>
                    <a:lnTo>
                      <a:pt x="3" y="2"/>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3" name="Freeform 1484">
                <a:extLst>
                  <a:ext uri="{FF2B5EF4-FFF2-40B4-BE49-F238E27FC236}">
                    <a16:creationId xmlns:a16="http://schemas.microsoft.com/office/drawing/2014/main" id="{6B8169C0-4335-81CE-63FF-AACCC36871F9}"/>
                  </a:ext>
                </a:extLst>
              </p:cNvPr>
              <p:cNvSpPr>
                <a:spLocks/>
              </p:cNvSpPr>
              <p:nvPr/>
            </p:nvSpPr>
            <p:spPr bwMode="auto">
              <a:xfrm>
                <a:off x="456" y="80"/>
                <a:ext cx="4" cy="1"/>
              </a:xfrm>
              <a:custGeom>
                <a:avLst/>
                <a:gdLst>
                  <a:gd name="T0" fmla="*/ 0 w 4"/>
                  <a:gd name="T1" fmla="*/ 1 h 1"/>
                  <a:gd name="T2" fmla="*/ 0 w 4"/>
                  <a:gd name="T3" fmla="*/ 1 h 1"/>
                  <a:gd name="T4" fmla="*/ 3 w 4"/>
                  <a:gd name="T5" fmla="*/ 0 h 1"/>
                  <a:gd name="T6" fmla="*/ 4 w 4"/>
                  <a:gd name="T7" fmla="*/ 1 h 1"/>
                </a:gdLst>
                <a:ahLst/>
                <a:cxnLst>
                  <a:cxn ang="0">
                    <a:pos x="T0" y="T1"/>
                  </a:cxn>
                  <a:cxn ang="0">
                    <a:pos x="T2" y="T3"/>
                  </a:cxn>
                  <a:cxn ang="0">
                    <a:pos x="T4" y="T5"/>
                  </a:cxn>
                  <a:cxn ang="0">
                    <a:pos x="T6" y="T7"/>
                  </a:cxn>
                </a:cxnLst>
                <a:rect l="0" t="0" r="r" b="b"/>
                <a:pathLst>
                  <a:path w="4" h="1">
                    <a:moveTo>
                      <a:pt x="0" y="1"/>
                    </a:moveTo>
                    <a:lnTo>
                      <a:pt x="0" y="1"/>
                    </a:lnTo>
                    <a:lnTo>
                      <a:pt x="3" y="0"/>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4" name="Freeform 1485">
                <a:extLst>
                  <a:ext uri="{FF2B5EF4-FFF2-40B4-BE49-F238E27FC236}">
                    <a16:creationId xmlns:a16="http://schemas.microsoft.com/office/drawing/2014/main" id="{0FECC672-250E-D7D3-A9AC-A834EF3F1D65}"/>
                  </a:ext>
                </a:extLst>
              </p:cNvPr>
              <p:cNvSpPr>
                <a:spLocks/>
              </p:cNvSpPr>
              <p:nvPr/>
            </p:nvSpPr>
            <p:spPr bwMode="auto">
              <a:xfrm>
                <a:off x="470" y="76"/>
                <a:ext cx="7" cy="5"/>
              </a:xfrm>
              <a:custGeom>
                <a:avLst/>
                <a:gdLst>
                  <a:gd name="T0" fmla="*/ 1 w 7"/>
                  <a:gd name="T1" fmla="*/ 5 h 5"/>
                  <a:gd name="T2" fmla="*/ 0 w 7"/>
                  <a:gd name="T3" fmla="*/ 4 h 5"/>
                  <a:gd name="T4" fmla="*/ 1 w 7"/>
                  <a:gd name="T5" fmla="*/ 3 h 5"/>
                  <a:gd name="T6" fmla="*/ 2 w 7"/>
                  <a:gd name="T7" fmla="*/ 2 h 5"/>
                  <a:gd name="T8" fmla="*/ 4 w 7"/>
                  <a:gd name="T9" fmla="*/ 0 h 5"/>
                  <a:gd name="T10" fmla="*/ 5 w 7"/>
                  <a:gd name="T11" fmla="*/ 0 h 5"/>
                  <a:gd name="T12" fmla="*/ 5 w 7"/>
                  <a:gd name="T13" fmla="*/ 3 h 5"/>
                  <a:gd name="T14" fmla="*/ 7 w 7"/>
                  <a:gd name="T15" fmla="*/ 5 h 5"/>
                  <a:gd name="T16" fmla="*/ 7 w 7"/>
                  <a:gd name="T17" fmla="*/ 2 h 5"/>
                  <a:gd name="T18" fmla="*/ 7 w 7"/>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5">
                    <a:moveTo>
                      <a:pt x="1" y="5"/>
                    </a:moveTo>
                    <a:lnTo>
                      <a:pt x="0" y="4"/>
                    </a:lnTo>
                    <a:lnTo>
                      <a:pt x="1" y="3"/>
                    </a:lnTo>
                    <a:lnTo>
                      <a:pt x="2" y="2"/>
                    </a:lnTo>
                    <a:lnTo>
                      <a:pt x="4" y="0"/>
                    </a:lnTo>
                    <a:lnTo>
                      <a:pt x="5" y="0"/>
                    </a:lnTo>
                    <a:lnTo>
                      <a:pt x="5" y="3"/>
                    </a:lnTo>
                    <a:lnTo>
                      <a:pt x="7" y="5"/>
                    </a:lnTo>
                    <a:lnTo>
                      <a:pt x="7" y="2"/>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5" name="Freeform 1486">
                <a:extLst>
                  <a:ext uri="{FF2B5EF4-FFF2-40B4-BE49-F238E27FC236}">
                    <a16:creationId xmlns:a16="http://schemas.microsoft.com/office/drawing/2014/main" id="{71361196-BB73-C64F-6D52-CDE3AB1AD32D}"/>
                  </a:ext>
                </a:extLst>
              </p:cNvPr>
              <p:cNvSpPr>
                <a:spLocks/>
              </p:cNvSpPr>
              <p:nvPr/>
            </p:nvSpPr>
            <p:spPr bwMode="auto">
              <a:xfrm>
                <a:off x="479" y="76"/>
                <a:ext cx="5" cy="5"/>
              </a:xfrm>
              <a:custGeom>
                <a:avLst/>
                <a:gdLst>
                  <a:gd name="T0" fmla="*/ 0 w 5"/>
                  <a:gd name="T1" fmla="*/ 0 h 5"/>
                  <a:gd name="T2" fmla="*/ 3 w 5"/>
                  <a:gd name="T3" fmla="*/ 2 h 5"/>
                  <a:gd name="T4" fmla="*/ 5 w 5"/>
                  <a:gd name="T5" fmla="*/ 4 h 5"/>
                  <a:gd name="T6" fmla="*/ 5 w 5"/>
                  <a:gd name="T7" fmla="*/ 5 h 5"/>
                </a:gdLst>
                <a:ahLst/>
                <a:cxnLst>
                  <a:cxn ang="0">
                    <a:pos x="T0" y="T1"/>
                  </a:cxn>
                  <a:cxn ang="0">
                    <a:pos x="T2" y="T3"/>
                  </a:cxn>
                  <a:cxn ang="0">
                    <a:pos x="T4" y="T5"/>
                  </a:cxn>
                  <a:cxn ang="0">
                    <a:pos x="T6" y="T7"/>
                  </a:cxn>
                </a:cxnLst>
                <a:rect l="0" t="0" r="r" b="b"/>
                <a:pathLst>
                  <a:path w="5" h="5">
                    <a:moveTo>
                      <a:pt x="0" y="0"/>
                    </a:moveTo>
                    <a:lnTo>
                      <a:pt x="3" y="2"/>
                    </a:lnTo>
                    <a:lnTo>
                      <a:pt x="5" y="4"/>
                    </a:lnTo>
                    <a:lnTo>
                      <a:pt x="5"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6" name="Freeform 1487">
                <a:extLst>
                  <a:ext uri="{FF2B5EF4-FFF2-40B4-BE49-F238E27FC236}">
                    <a16:creationId xmlns:a16="http://schemas.microsoft.com/office/drawing/2014/main" id="{B9F857CB-D9A7-71F6-E31C-20AEE620F565}"/>
                  </a:ext>
                </a:extLst>
              </p:cNvPr>
              <p:cNvSpPr>
                <a:spLocks/>
              </p:cNvSpPr>
              <p:nvPr/>
            </p:nvSpPr>
            <p:spPr bwMode="auto">
              <a:xfrm>
                <a:off x="483" y="71"/>
                <a:ext cx="11" cy="10"/>
              </a:xfrm>
              <a:custGeom>
                <a:avLst/>
                <a:gdLst>
                  <a:gd name="T0" fmla="*/ 2 w 11"/>
                  <a:gd name="T1" fmla="*/ 10 h 10"/>
                  <a:gd name="T2" fmla="*/ 2 w 11"/>
                  <a:gd name="T3" fmla="*/ 9 h 10"/>
                  <a:gd name="T4" fmla="*/ 2 w 11"/>
                  <a:gd name="T5" fmla="*/ 7 h 10"/>
                  <a:gd name="T6" fmla="*/ 0 w 11"/>
                  <a:gd name="T7" fmla="*/ 6 h 10"/>
                  <a:gd name="T8" fmla="*/ 1 w 11"/>
                  <a:gd name="T9" fmla="*/ 4 h 10"/>
                  <a:gd name="T10" fmla="*/ 2 w 11"/>
                  <a:gd name="T11" fmla="*/ 2 h 10"/>
                  <a:gd name="T12" fmla="*/ 4 w 11"/>
                  <a:gd name="T13" fmla="*/ 0 h 10"/>
                  <a:gd name="T14" fmla="*/ 5 w 11"/>
                  <a:gd name="T15" fmla="*/ 2 h 10"/>
                  <a:gd name="T16" fmla="*/ 6 w 11"/>
                  <a:gd name="T17" fmla="*/ 1 h 10"/>
                  <a:gd name="T18" fmla="*/ 6 w 11"/>
                  <a:gd name="T19" fmla="*/ 3 h 10"/>
                  <a:gd name="T20" fmla="*/ 7 w 11"/>
                  <a:gd name="T21" fmla="*/ 5 h 10"/>
                  <a:gd name="T22" fmla="*/ 7 w 11"/>
                  <a:gd name="T23" fmla="*/ 5 h 10"/>
                  <a:gd name="T24" fmla="*/ 8 w 11"/>
                  <a:gd name="T25" fmla="*/ 2 h 10"/>
                  <a:gd name="T26" fmla="*/ 11 w 11"/>
                  <a:gd name="T27" fmla="*/ 2 h 10"/>
                  <a:gd name="T28" fmla="*/ 11 w 11"/>
                  <a:gd name="T29" fmla="*/ 5 h 10"/>
                  <a:gd name="T30" fmla="*/ 11 w 11"/>
                  <a:gd name="T31" fmla="*/ 6 h 10"/>
                  <a:gd name="T32" fmla="*/ 11 w 11"/>
                  <a:gd name="T33" fmla="*/ 9 h 10"/>
                  <a:gd name="T34" fmla="*/ 11 w 11"/>
                  <a:gd name="T3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0">
                    <a:moveTo>
                      <a:pt x="2" y="10"/>
                    </a:moveTo>
                    <a:lnTo>
                      <a:pt x="2" y="9"/>
                    </a:lnTo>
                    <a:lnTo>
                      <a:pt x="2" y="7"/>
                    </a:lnTo>
                    <a:lnTo>
                      <a:pt x="0" y="6"/>
                    </a:lnTo>
                    <a:lnTo>
                      <a:pt x="1" y="4"/>
                    </a:lnTo>
                    <a:lnTo>
                      <a:pt x="2" y="2"/>
                    </a:lnTo>
                    <a:lnTo>
                      <a:pt x="4" y="0"/>
                    </a:lnTo>
                    <a:lnTo>
                      <a:pt x="5" y="2"/>
                    </a:lnTo>
                    <a:lnTo>
                      <a:pt x="6" y="1"/>
                    </a:lnTo>
                    <a:lnTo>
                      <a:pt x="6" y="3"/>
                    </a:lnTo>
                    <a:lnTo>
                      <a:pt x="7" y="5"/>
                    </a:lnTo>
                    <a:lnTo>
                      <a:pt x="7" y="5"/>
                    </a:lnTo>
                    <a:lnTo>
                      <a:pt x="8" y="2"/>
                    </a:lnTo>
                    <a:lnTo>
                      <a:pt x="11" y="2"/>
                    </a:lnTo>
                    <a:lnTo>
                      <a:pt x="11" y="5"/>
                    </a:lnTo>
                    <a:lnTo>
                      <a:pt x="11" y="6"/>
                    </a:lnTo>
                    <a:lnTo>
                      <a:pt x="11" y="9"/>
                    </a:lnTo>
                    <a:lnTo>
                      <a:pt x="11"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7" name="Freeform 1488">
                <a:extLst>
                  <a:ext uri="{FF2B5EF4-FFF2-40B4-BE49-F238E27FC236}">
                    <a16:creationId xmlns:a16="http://schemas.microsoft.com/office/drawing/2014/main" id="{8D6AF673-5117-785C-BDCC-62F543A36BC4}"/>
                  </a:ext>
                </a:extLst>
              </p:cNvPr>
              <p:cNvSpPr>
                <a:spLocks/>
              </p:cNvSpPr>
              <p:nvPr/>
            </p:nvSpPr>
            <p:spPr bwMode="auto">
              <a:xfrm>
                <a:off x="495" y="74"/>
                <a:ext cx="14" cy="7"/>
              </a:xfrm>
              <a:custGeom>
                <a:avLst/>
                <a:gdLst>
                  <a:gd name="T0" fmla="*/ 2 w 14"/>
                  <a:gd name="T1" fmla="*/ 7 h 7"/>
                  <a:gd name="T2" fmla="*/ 0 w 14"/>
                  <a:gd name="T3" fmla="*/ 7 h 7"/>
                  <a:gd name="T4" fmla="*/ 1 w 14"/>
                  <a:gd name="T5" fmla="*/ 4 h 7"/>
                  <a:gd name="T6" fmla="*/ 1 w 14"/>
                  <a:gd name="T7" fmla="*/ 2 h 7"/>
                  <a:gd name="T8" fmla="*/ 1 w 14"/>
                  <a:gd name="T9" fmla="*/ 1 h 7"/>
                  <a:gd name="T10" fmla="*/ 1 w 14"/>
                  <a:gd name="T11" fmla="*/ 0 h 7"/>
                  <a:gd name="T12" fmla="*/ 2 w 14"/>
                  <a:gd name="T13" fmla="*/ 0 h 7"/>
                  <a:gd name="T14" fmla="*/ 3 w 14"/>
                  <a:gd name="T15" fmla="*/ 0 h 7"/>
                  <a:gd name="T16" fmla="*/ 6 w 14"/>
                  <a:gd name="T17" fmla="*/ 2 h 7"/>
                  <a:gd name="T18" fmla="*/ 8 w 14"/>
                  <a:gd name="T19" fmla="*/ 2 h 7"/>
                  <a:gd name="T20" fmla="*/ 11 w 14"/>
                  <a:gd name="T21" fmla="*/ 2 h 7"/>
                  <a:gd name="T22" fmla="*/ 14 w 14"/>
                  <a:gd name="T23" fmla="*/ 2 h 7"/>
                  <a:gd name="T24" fmla="*/ 14 w 1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2" y="7"/>
                    </a:moveTo>
                    <a:lnTo>
                      <a:pt x="0" y="7"/>
                    </a:lnTo>
                    <a:lnTo>
                      <a:pt x="1" y="4"/>
                    </a:lnTo>
                    <a:lnTo>
                      <a:pt x="1" y="2"/>
                    </a:lnTo>
                    <a:lnTo>
                      <a:pt x="1" y="1"/>
                    </a:lnTo>
                    <a:lnTo>
                      <a:pt x="1" y="0"/>
                    </a:lnTo>
                    <a:lnTo>
                      <a:pt x="2" y="0"/>
                    </a:lnTo>
                    <a:lnTo>
                      <a:pt x="3" y="0"/>
                    </a:lnTo>
                    <a:lnTo>
                      <a:pt x="6" y="2"/>
                    </a:lnTo>
                    <a:lnTo>
                      <a:pt x="8" y="2"/>
                    </a:lnTo>
                    <a:lnTo>
                      <a:pt x="11" y="2"/>
                    </a:lnTo>
                    <a:lnTo>
                      <a:pt x="14" y="2"/>
                    </a:lnTo>
                    <a:lnTo>
                      <a:pt x="14"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8" name="Freeform 1489">
                <a:extLst>
                  <a:ext uri="{FF2B5EF4-FFF2-40B4-BE49-F238E27FC236}">
                    <a16:creationId xmlns:a16="http://schemas.microsoft.com/office/drawing/2014/main" id="{7C11C8A6-D91C-C4CF-6242-EBF4C65523C4}"/>
                  </a:ext>
                </a:extLst>
              </p:cNvPr>
              <p:cNvSpPr>
                <a:spLocks/>
              </p:cNvSpPr>
              <p:nvPr/>
            </p:nvSpPr>
            <p:spPr bwMode="auto">
              <a:xfrm>
                <a:off x="507" y="79"/>
                <a:ext cx="2" cy="2"/>
              </a:xfrm>
              <a:custGeom>
                <a:avLst/>
                <a:gdLst>
                  <a:gd name="T0" fmla="*/ 2 w 2"/>
                  <a:gd name="T1" fmla="*/ 0 h 2"/>
                  <a:gd name="T2" fmla="*/ 2 w 2"/>
                  <a:gd name="T3" fmla="*/ 0 h 2"/>
                  <a:gd name="T4" fmla="*/ 0 w 2"/>
                  <a:gd name="T5" fmla="*/ 2 h 2"/>
                </a:gdLst>
                <a:ahLst/>
                <a:cxnLst>
                  <a:cxn ang="0">
                    <a:pos x="T0" y="T1"/>
                  </a:cxn>
                  <a:cxn ang="0">
                    <a:pos x="T2" y="T3"/>
                  </a:cxn>
                  <a:cxn ang="0">
                    <a:pos x="T4" y="T5"/>
                  </a:cxn>
                </a:cxnLst>
                <a:rect l="0" t="0" r="r" b="b"/>
                <a:pathLst>
                  <a:path w="2" h="2">
                    <a:moveTo>
                      <a:pt x="2" y="0"/>
                    </a:moveTo>
                    <a:lnTo>
                      <a:pt x="2"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9" name="Freeform 1490">
                <a:extLst>
                  <a:ext uri="{FF2B5EF4-FFF2-40B4-BE49-F238E27FC236}">
                    <a16:creationId xmlns:a16="http://schemas.microsoft.com/office/drawing/2014/main" id="{791AD891-F03F-2FCF-6F63-D959BAC3B52E}"/>
                  </a:ext>
                </a:extLst>
              </p:cNvPr>
              <p:cNvSpPr>
                <a:spLocks/>
              </p:cNvSpPr>
              <p:nvPr/>
            </p:nvSpPr>
            <p:spPr bwMode="auto">
              <a:xfrm>
                <a:off x="510" y="8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0" name="Freeform 1491">
                <a:extLst>
                  <a:ext uri="{FF2B5EF4-FFF2-40B4-BE49-F238E27FC236}">
                    <a16:creationId xmlns:a16="http://schemas.microsoft.com/office/drawing/2014/main" id="{FF7AD988-B5CD-B282-DC28-2B1B30EC1BB6}"/>
                  </a:ext>
                </a:extLst>
              </p:cNvPr>
              <p:cNvSpPr>
                <a:spLocks/>
              </p:cNvSpPr>
              <p:nvPr/>
            </p:nvSpPr>
            <p:spPr bwMode="auto">
              <a:xfrm>
                <a:off x="517" y="79"/>
                <a:ext cx="2" cy="2"/>
              </a:xfrm>
              <a:custGeom>
                <a:avLst/>
                <a:gdLst>
                  <a:gd name="T0" fmla="*/ 2 w 2"/>
                  <a:gd name="T1" fmla="*/ 2 h 2"/>
                  <a:gd name="T2" fmla="*/ 2 w 2"/>
                  <a:gd name="T3" fmla="*/ 1 h 2"/>
                  <a:gd name="T4" fmla="*/ 0 w 2"/>
                  <a:gd name="T5" fmla="*/ 0 h 2"/>
                </a:gdLst>
                <a:ahLst/>
                <a:cxnLst>
                  <a:cxn ang="0">
                    <a:pos x="T0" y="T1"/>
                  </a:cxn>
                  <a:cxn ang="0">
                    <a:pos x="T2" y="T3"/>
                  </a:cxn>
                  <a:cxn ang="0">
                    <a:pos x="T4" y="T5"/>
                  </a:cxn>
                </a:cxnLst>
                <a:rect l="0" t="0" r="r" b="b"/>
                <a:pathLst>
                  <a:path w="2" h="2">
                    <a:moveTo>
                      <a:pt x="2" y="2"/>
                    </a:moveTo>
                    <a:lnTo>
                      <a:pt x="2"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1" name="Freeform 1492">
                <a:extLst>
                  <a:ext uri="{FF2B5EF4-FFF2-40B4-BE49-F238E27FC236}">
                    <a16:creationId xmlns:a16="http://schemas.microsoft.com/office/drawing/2014/main" id="{31B30F58-BF7F-0269-4D88-61C5486E0823}"/>
                  </a:ext>
                </a:extLst>
              </p:cNvPr>
              <p:cNvSpPr>
                <a:spLocks/>
              </p:cNvSpPr>
              <p:nvPr/>
            </p:nvSpPr>
            <p:spPr bwMode="auto">
              <a:xfrm>
                <a:off x="441" y="90"/>
                <a:ext cx="5" cy="3"/>
              </a:xfrm>
              <a:custGeom>
                <a:avLst/>
                <a:gdLst>
                  <a:gd name="T0" fmla="*/ 5 w 5"/>
                  <a:gd name="T1" fmla="*/ 0 h 3"/>
                  <a:gd name="T2" fmla="*/ 2 w 5"/>
                  <a:gd name="T3" fmla="*/ 3 h 3"/>
                  <a:gd name="T4" fmla="*/ 2 w 5"/>
                  <a:gd name="T5" fmla="*/ 3 h 3"/>
                  <a:gd name="T6" fmla="*/ 0 w 5"/>
                  <a:gd name="T7" fmla="*/ 3 h 3"/>
                </a:gdLst>
                <a:ahLst/>
                <a:cxnLst>
                  <a:cxn ang="0">
                    <a:pos x="T0" y="T1"/>
                  </a:cxn>
                  <a:cxn ang="0">
                    <a:pos x="T2" y="T3"/>
                  </a:cxn>
                  <a:cxn ang="0">
                    <a:pos x="T4" y="T5"/>
                  </a:cxn>
                  <a:cxn ang="0">
                    <a:pos x="T6" y="T7"/>
                  </a:cxn>
                </a:cxnLst>
                <a:rect l="0" t="0" r="r" b="b"/>
                <a:pathLst>
                  <a:path w="5" h="3">
                    <a:moveTo>
                      <a:pt x="5" y="0"/>
                    </a:moveTo>
                    <a:lnTo>
                      <a:pt x="2" y="3"/>
                    </a:lnTo>
                    <a:lnTo>
                      <a:pt x="2"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2" name="Freeform 1493">
                <a:extLst>
                  <a:ext uri="{FF2B5EF4-FFF2-40B4-BE49-F238E27FC236}">
                    <a16:creationId xmlns:a16="http://schemas.microsoft.com/office/drawing/2014/main" id="{711ED597-F897-FE4D-DDD6-6553C124467A}"/>
                  </a:ext>
                </a:extLst>
              </p:cNvPr>
              <p:cNvSpPr>
                <a:spLocks/>
              </p:cNvSpPr>
              <p:nvPr/>
            </p:nvSpPr>
            <p:spPr bwMode="auto">
              <a:xfrm>
                <a:off x="453" y="87"/>
                <a:ext cx="6" cy="6"/>
              </a:xfrm>
              <a:custGeom>
                <a:avLst/>
                <a:gdLst>
                  <a:gd name="T0" fmla="*/ 6 w 6"/>
                  <a:gd name="T1" fmla="*/ 5 h 6"/>
                  <a:gd name="T2" fmla="*/ 5 w 6"/>
                  <a:gd name="T3" fmla="*/ 6 h 6"/>
                  <a:gd name="T4" fmla="*/ 4 w 6"/>
                  <a:gd name="T5" fmla="*/ 4 h 6"/>
                  <a:gd name="T6" fmla="*/ 4 w 6"/>
                  <a:gd name="T7" fmla="*/ 3 h 6"/>
                  <a:gd name="T8" fmla="*/ 2 w 6"/>
                  <a:gd name="T9" fmla="*/ 5 h 6"/>
                  <a:gd name="T10" fmla="*/ 2 w 6"/>
                  <a:gd name="T11" fmla="*/ 6 h 6"/>
                  <a:gd name="T12" fmla="*/ 1 w 6"/>
                  <a:gd name="T13" fmla="*/ 5 h 6"/>
                  <a:gd name="T14" fmla="*/ 1 w 6"/>
                  <a:gd name="T15" fmla="*/ 5 h 6"/>
                  <a:gd name="T16" fmla="*/ 0 w 6"/>
                  <a:gd name="T17" fmla="*/ 4 h 6"/>
                  <a:gd name="T18" fmla="*/ 0 w 6"/>
                  <a:gd name="T19" fmla="*/ 1 h 6"/>
                  <a:gd name="T20" fmla="*/ 0 w 6"/>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6">
                    <a:moveTo>
                      <a:pt x="6" y="5"/>
                    </a:moveTo>
                    <a:lnTo>
                      <a:pt x="5" y="6"/>
                    </a:lnTo>
                    <a:lnTo>
                      <a:pt x="4" y="4"/>
                    </a:lnTo>
                    <a:lnTo>
                      <a:pt x="4" y="3"/>
                    </a:lnTo>
                    <a:lnTo>
                      <a:pt x="2" y="5"/>
                    </a:lnTo>
                    <a:lnTo>
                      <a:pt x="2" y="6"/>
                    </a:lnTo>
                    <a:lnTo>
                      <a:pt x="1" y="5"/>
                    </a:lnTo>
                    <a:lnTo>
                      <a:pt x="1" y="5"/>
                    </a:lnTo>
                    <a:lnTo>
                      <a:pt x="0" y="4"/>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3" name="Freeform 1494">
                <a:extLst>
                  <a:ext uri="{FF2B5EF4-FFF2-40B4-BE49-F238E27FC236}">
                    <a16:creationId xmlns:a16="http://schemas.microsoft.com/office/drawing/2014/main" id="{E20A0FF2-47A0-0F65-1C28-BA4DC68391A3}"/>
                  </a:ext>
                </a:extLst>
              </p:cNvPr>
              <p:cNvSpPr>
                <a:spLocks/>
              </p:cNvSpPr>
              <p:nvPr/>
            </p:nvSpPr>
            <p:spPr bwMode="auto">
              <a:xfrm>
                <a:off x="510" y="81"/>
                <a:ext cx="9" cy="13"/>
              </a:xfrm>
              <a:custGeom>
                <a:avLst/>
                <a:gdLst>
                  <a:gd name="T0" fmla="*/ 0 w 9"/>
                  <a:gd name="T1" fmla="*/ 0 h 13"/>
                  <a:gd name="T2" fmla="*/ 1 w 9"/>
                  <a:gd name="T3" fmla="*/ 0 h 13"/>
                  <a:gd name="T4" fmla="*/ 1 w 9"/>
                  <a:gd name="T5" fmla="*/ 2 h 13"/>
                  <a:gd name="T6" fmla="*/ 1 w 9"/>
                  <a:gd name="T7" fmla="*/ 4 h 13"/>
                  <a:gd name="T8" fmla="*/ 1 w 9"/>
                  <a:gd name="T9" fmla="*/ 6 h 13"/>
                  <a:gd name="T10" fmla="*/ 3 w 9"/>
                  <a:gd name="T11" fmla="*/ 7 h 13"/>
                  <a:gd name="T12" fmla="*/ 3 w 9"/>
                  <a:gd name="T13" fmla="*/ 6 h 13"/>
                  <a:gd name="T14" fmla="*/ 4 w 9"/>
                  <a:gd name="T15" fmla="*/ 8 h 13"/>
                  <a:gd name="T16" fmla="*/ 4 w 9"/>
                  <a:gd name="T17" fmla="*/ 10 h 13"/>
                  <a:gd name="T18" fmla="*/ 3 w 9"/>
                  <a:gd name="T19" fmla="*/ 11 h 13"/>
                  <a:gd name="T20" fmla="*/ 3 w 9"/>
                  <a:gd name="T21" fmla="*/ 11 h 13"/>
                  <a:gd name="T22" fmla="*/ 3 w 9"/>
                  <a:gd name="T23" fmla="*/ 13 h 13"/>
                  <a:gd name="T24" fmla="*/ 5 w 9"/>
                  <a:gd name="T25" fmla="*/ 12 h 13"/>
                  <a:gd name="T26" fmla="*/ 7 w 9"/>
                  <a:gd name="T27" fmla="*/ 10 h 13"/>
                  <a:gd name="T28" fmla="*/ 9 w 9"/>
                  <a:gd name="T29" fmla="*/ 8 h 13"/>
                  <a:gd name="T30" fmla="*/ 9 w 9"/>
                  <a:gd name="T31"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 h="13">
                    <a:moveTo>
                      <a:pt x="0" y="0"/>
                    </a:moveTo>
                    <a:lnTo>
                      <a:pt x="1" y="0"/>
                    </a:lnTo>
                    <a:lnTo>
                      <a:pt x="1" y="2"/>
                    </a:lnTo>
                    <a:lnTo>
                      <a:pt x="1" y="4"/>
                    </a:lnTo>
                    <a:lnTo>
                      <a:pt x="1" y="6"/>
                    </a:lnTo>
                    <a:lnTo>
                      <a:pt x="3" y="7"/>
                    </a:lnTo>
                    <a:lnTo>
                      <a:pt x="3" y="6"/>
                    </a:lnTo>
                    <a:lnTo>
                      <a:pt x="4" y="8"/>
                    </a:lnTo>
                    <a:lnTo>
                      <a:pt x="4" y="10"/>
                    </a:lnTo>
                    <a:lnTo>
                      <a:pt x="3" y="11"/>
                    </a:lnTo>
                    <a:lnTo>
                      <a:pt x="3" y="11"/>
                    </a:lnTo>
                    <a:lnTo>
                      <a:pt x="3" y="13"/>
                    </a:lnTo>
                    <a:lnTo>
                      <a:pt x="5" y="12"/>
                    </a:lnTo>
                    <a:lnTo>
                      <a:pt x="7" y="10"/>
                    </a:lnTo>
                    <a:lnTo>
                      <a:pt x="9" y="8"/>
                    </a:lnTo>
                    <a:lnTo>
                      <a:pt x="9"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4" name="Freeform 1495">
                <a:extLst>
                  <a:ext uri="{FF2B5EF4-FFF2-40B4-BE49-F238E27FC236}">
                    <a16:creationId xmlns:a16="http://schemas.microsoft.com/office/drawing/2014/main" id="{A7AF3077-8744-50B6-7F2F-53037CF65AEA}"/>
                  </a:ext>
                </a:extLst>
              </p:cNvPr>
              <p:cNvSpPr>
                <a:spLocks/>
              </p:cNvSpPr>
              <p:nvPr/>
            </p:nvSpPr>
            <p:spPr bwMode="auto">
              <a:xfrm>
                <a:off x="465" y="91"/>
                <a:ext cx="3" cy="4"/>
              </a:xfrm>
              <a:custGeom>
                <a:avLst/>
                <a:gdLst>
                  <a:gd name="T0" fmla="*/ 0 w 3"/>
                  <a:gd name="T1" fmla="*/ 3 h 4"/>
                  <a:gd name="T2" fmla="*/ 1 w 3"/>
                  <a:gd name="T3" fmla="*/ 2 h 4"/>
                  <a:gd name="T4" fmla="*/ 2 w 3"/>
                  <a:gd name="T5" fmla="*/ 0 h 4"/>
                  <a:gd name="T6" fmla="*/ 3 w 3"/>
                  <a:gd name="T7" fmla="*/ 1 h 4"/>
                  <a:gd name="T8" fmla="*/ 3 w 3"/>
                  <a:gd name="T9" fmla="*/ 2 h 4"/>
                  <a:gd name="T10" fmla="*/ 2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3"/>
                    </a:moveTo>
                    <a:lnTo>
                      <a:pt x="1" y="2"/>
                    </a:lnTo>
                    <a:lnTo>
                      <a:pt x="2" y="0"/>
                    </a:lnTo>
                    <a:lnTo>
                      <a:pt x="3" y="1"/>
                    </a:lnTo>
                    <a:lnTo>
                      <a:pt x="3"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5" name="Freeform 1496">
                <a:extLst>
                  <a:ext uri="{FF2B5EF4-FFF2-40B4-BE49-F238E27FC236}">
                    <a16:creationId xmlns:a16="http://schemas.microsoft.com/office/drawing/2014/main" id="{5CE22067-0302-0A1B-D9EA-5DFBA708D150}"/>
                  </a:ext>
                </a:extLst>
              </p:cNvPr>
              <p:cNvSpPr>
                <a:spLocks/>
              </p:cNvSpPr>
              <p:nvPr/>
            </p:nvSpPr>
            <p:spPr bwMode="auto">
              <a:xfrm>
                <a:off x="466" y="95"/>
                <a:ext cx="1" cy="0"/>
              </a:xfrm>
              <a:custGeom>
                <a:avLst/>
                <a:gdLst>
                  <a:gd name="T0" fmla="*/ 1 w 1"/>
                  <a:gd name="T1" fmla="*/ 0 w 1"/>
                  <a:gd name="T2" fmla="*/ 1 w 1"/>
                </a:gdLst>
                <a:ahLst/>
                <a:cxnLst>
                  <a:cxn ang="0">
                    <a:pos x="T0" y="0"/>
                  </a:cxn>
                  <a:cxn ang="0">
                    <a:pos x="T1" y="0"/>
                  </a:cxn>
                  <a:cxn ang="0">
                    <a:pos x="T2" y="0"/>
                  </a:cxn>
                </a:cxnLst>
                <a:rect l="0" t="0" r="r" b="b"/>
                <a:pathLst>
                  <a:path w="1">
                    <a:moveTo>
                      <a:pt x="1" y="0"/>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6" name="Freeform 1497">
                <a:extLst>
                  <a:ext uri="{FF2B5EF4-FFF2-40B4-BE49-F238E27FC236}">
                    <a16:creationId xmlns:a16="http://schemas.microsoft.com/office/drawing/2014/main" id="{C304699E-D612-6221-1C8F-0BCB9505DC9A}"/>
                  </a:ext>
                </a:extLst>
              </p:cNvPr>
              <p:cNvSpPr>
                <a:spLocks/>
              </p:cNvSpPr>
              <p:nvPr/>
            </p:nvSpPr>
            <p:spPr bwMode="auto">
              <a:xfrm>
                <a:off x="491" y="92"/>
                <a:ext cx="0" cy="4"/>
              </a:xfrm>
              <a:custGeom>
                <a:avLst/>
                <a:gdLst>
                  <a:gd name="T0" fmla="*/ 4 h 4"/>
                  <a:gd name="T1" fmla="*/ 2 h 4"/>
                  <a:gd name="T2" fmla="*/ 0 h 4"/>
                </a:gdLst>
                <a:ahLst/>
                <a:cxnLst>
                  <a:cxn ang="0">
                    <a:pos x="0" y="T0"/>
                  </a:cxn>
                  <a:cxn ang="0">
                    <a:pos x="0" y="T1"/>
                  </a:cxn>
                  <a:cxn ang="0">
                    <a:pos x="0" y="T2"/>
                  </a:cxn>
                </a:cxnLst>
                <a:rect l="0" t="0" r="r" b="b"/>
                <a:pathLst>
                  <a:path h="4">
                    <a:moveTo>
                      <a:pt x="0" y="4"/>
                    </a:move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7" name="Freeform 1498">
                <a:extLst>
                  <a:ext uri="{FF2B5EF4-FFF2-40B4-BE49-F238E27FC236}">
                    <a16:creationId xmlns:a16="http://schemas.microsoft.com/office/drawing/2014/main" id="{4F4102CB-8A08-788E-22F7-9A12ABC3586F}"/>
                  </a:ext>
                </a:extLst>
              </p:cNvPr>
              <p:cNvSpPr>
                <a:spLocks/>
              </p:cNvSpPr>
              <p:nvPr/>
            </p:nvSpPr>
            <p:spPr bwMode="auto">
              <a:xfrm>
                <a:off x="435" y="94"/>
                <a:ext cx="3" cy="2"/>
              </a:xfrm>
              <a:custGeom>
                <a:avLst/>
                <a:gdLst>
                  <a:gd name="T0" fmla="*/ 3 w 3"/>
                  <a:gd name="T1" fmla="*/ 2 h 2"/>
                  <a:gd name="T2" fmla="*/ 2 w 3"/>
                  <a:gd name="T3" fmla="*/ 2 h 2"/>
                  <a:gd name="T4" fmla="*/ 0 w 3"/>
                  <a:gd name="T5" fmla="*/ 2 h 2"/>
                  <a:gd name="T6" fmla="*/ 0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3" y="2"/>
                    </a:moveTo>
                    <a:lnTo>
                      <a:pt x="2" y="2"/>
                    </a:lnTo>
                    <a:lnTo>
                      <a:pt x="0"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8" name="Freeform 1499">
                <a:extLst>
                  <a:ext uri="{FF2B5EF4-FFF2-40B4-BE49-F238E27FC236}">
                    <a16:creationId xmlns:a16="http://schemas.microsoft.com/office/drawing/2014/main" id="{5CB40616-2636-8958-0304-D810F08EAC1B}"/>
                  </a:ext>
                </a:extLst>
              </p:cNvPr>
              <p:cNvSpPr>
                <a:spLocks/>
              </p:cNvSpPr>
              <p:nvPr/>
            </p:nvSpPr>
            <p:spPr bwMode="auto">
              <a:xfrm>
                <a:off x="488" y="92"/>
                <a:ext cx="3" cy="4"/>
              </a:xfrm>
              <a:custGeom>
                <a:avLst/>
                <a:gdLst>
                  <a:gd name="T0" fmla="*/ 0 w 3"/>
                  <a:gd name="T1" fmla="*/ 3 h 4"/>
                  <a:gd name="T2" fmla="*/ 1 w 3"/>
                  <a:gd name="T3" fmla="*/ 3 h 4"/>
                  <a:gd name="T4" fmla="*/ 0 w 3"/>
                  <a:gd name="T5" fmla="*/ 1 h 4"/>
                  <a:gd name="T6" fmla="*/ 1 w 3"/>
                  <a:gd name="T7" fmla="*/ 0 h 4"/>
                  <a:gd name="T8" fmla="*/ 2 w 3"/>
                  <a:gd name="T9" fmla="*/ 3 h 4"/>
                  <a:gd name="T10" fmla="*/ 3 w 3"/>
                  <a:gd name="T11" fmla="*/ 4 h 4"/>
                  <a:gd name="T12" fmla="*/ 3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0" y="3"/>
                    </a:moveTo>
                    <a:lnTo>
                      <a:pt x="1" y="3"/>
                    </a:lnTo>
                    <a:lnTo>
                      <a:pt x="0" y="1"/>
                    </a:lnTo>
                    <a:lnTo>
                      <a:pt x="1" y="0"/>
                    </a:lnTo>
                    <a:lnTo>
                      <a:pt x="2" y="3"/>
                    </a:lnTo>
                    <a:lnTo>
                      <a:pt x="3" y="4"/>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9" name="Freeform 1500">
                <a:extLst>
                  <a:ext uri="{FF2B5EF4-FFF2-40B4-BE49-F238E27FC236}">
                    <a16:creationId xmlns:a16="http://schemas.microsoft.com/office/drawing/2014/main" id="{4DDEFB02-303E-51EC-15F9-4102EA6799A2}"/>
                  </a:ext>
                </a:extLst>
              </p:cNvPr>
              <p:cNvSpPr>
                <a:spLocks/>
              </p:cNvSpPr>
              <p:nvPr/>
            </p:nvSpPr>
            <p:spPr bwMode="auto">
              <a:xfrm>
                <a:off x="424" y="93"/>
                <a:ext cx="1" cy="4"/>
              </a:xfrm>
              <a:custGeom>
                <a:avLst/>
                <a:gdLst>
                  <a:gd name="T0" fmla="*/ 1 w 1"/>
                  <a:gd name="T1" fmla="*/ 0 h 4"/>
                  <a:gd name="T2" fmla="*/ 0 w 1"/>
                  <a:gd name="T3" fmla="*/ 1 h 4"/>
                  <a:gd name="T4" fmla="*/ 1 w 1"/>
                  <a:gd name="T5" fmla="*/ 1 h 4"/>
                  <a:gd name="T6" fmla="*/ 1 w 1"/>
                  <a:gd name="T7" fmla="*/ 4 h 4"/>
                  <a:gd name="T8" fmla="*/ 1 w 1"/>
                  <a:gd name="T9" fmla="*/ 4 h 4"/>
                </a:gdLst>
                <a:ahLst/>
                <a:cxnLst>
                  <a:cxn ang="0">
                    <a:pos x="T0" y="T1"/>
                  </a:cxn>
                  <a:cxn ang="0">
                    <a:pos x="T2" y="T3"/>
                  </a:cxn>
                  <a:cxn ang="0">
                    <a:pos x="T4" y="T5"/>
                  </a:cxn>
                  <a:cxn ang="0">
                    <a:pos x="T6" y="T7"/>
                  </a:cxn>
                  <a:cxn ang="0">
                    <a:pos x="T8" y="T9"/>
                  </a:cxn>
                </a:cxnLst>
                <a:rect l="0" t="0" r="r" b="b"/>
                <a:pathLst>
                  <a:path w="1" h="4">
                    <a:moveTo>
                      <a:pt x="1" y="0"/>
                    </a:moveTo>
                    <a:lnTo>
                      <a:pt x="0" y="1"/>
                    </a:lnTo>
                    <a:lnTo>
                      <a:pt x="1" y="1"/>
                    </a:lnTo>
                    <a:lnTo>
                      <a:pt x="1" y="4"/>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0" name="Freeform 1501">
                <a:extLst>
                  <a:ext uri="{FF2B5EF4-FFF2-40B4-BE49-F238E27FC236}">
                    <a16:creationId xmlns:a16="http://schemas.microsoft.com/office/drawing/2014/main" id="{FC27D043-BBAF-2503-693D-DD8E5290C799}"/>
                  </a:ext>
                </a:extLst>
              </p:cNvPr>
              <p:cNvSpPr>
                <a:spLocks/>
              </p:cNvSpPr>
              <p:nvPr/>
            </p:nvSpPr>
            <p:spPr bwMode="auto">
              <a:xfrm>
                <a:off x="442" y="95"/>
                <a:ext cx="3" cy="2"/>
              </a:xfrm>
              <a:custGeom>
                <a:avLst/>
                <a:gdLst>
                  <a:gd name="T0" fmla="*/ 2 w 3"/>
                  <a:gd name="T1" fmla="*/ 2 h 2"/>
                  <a:gd name="T2" fmla="*/ 0 w 3"/>
                  <a:gd name="T3" fmla="*/ 1 h 2"/>
                  <a:gd name="T4" fmla="*/ 0 w 3"/>
                  <a:gd name="T5" fmla="*/ 0 h 2"/>
                  <a:gd name="T6" fmla="*/ 1 w 3"/>
                  <a:gd name="T7" fmla="*/ 0 h 2"/>
                  <a:gd name="T8" fmla="*/ 2 w 3"/>
                  <a:gd name="T9" fmla="*/ 0 h 2"/>
                  <a:gd name="T10" fmla="*/ 2 w 3"/>
                  <a:gd name="T11" fmla="*/ 1 h 2"/>
                  <a:gd name="T12" fmla="*/ 3 w 3"/>
                  <a:gd name="T13" fmla="*/ 1 h 2"/>
                  <a:gd name="T14" fmla="*/ 3 w 3"/>
                  <a:gd name="T15" fmla="*/ 1 h 2"/>
                  <a:gd name="T16" fmla="*/ 3 w 3"/>
                  <a:gd name="T17" fmla="*/ 1 h 2"/>
                  <a:gd name="T18" fmla="*/ 3 w 3"/>
                  <a:gd name="T19" fmla="*/ 2 h 2"/>
                  <a:gd name="T20" fmla="*/ 2 w 3"/>
                  <a:gd name="T21" fmla="*/ 2 h 2"/>
                  <a:gd name="T22" fmla="*/ 2 w 3"/>
                  <a:gd name="T23"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
                    <a:moveTo>
                      <a:pt x="2" y="2"/>
                    </a:moveTo>
                    <a:lnTo>
                      <a:pt x="0" y="1"/>
                    </a:lnTo>
                    <a:lnTo>
                      <a:pt x="0" y="0"/>
                    </a:lnTo>
                    <a:lnTo>
                      <a:pt x="1" y="0"/>
                    </a:lnTo>
                    <a:lnTo>
                      <a:pt x="2" y="0"/>
                    </a:lnTo>
                    <a:lnTo>
                      <a:pt x="2" y="1"/>
                    </a:lnTo>
                    <a:lnTo>
                      <a:pt x="3" y="1"/>
                    </a:lnTo>
                    <a:lnTo>
                      <a:pt x="3" y="1"/>
                    </a:lnTo>
                    <a:lnTo>
                      <a:pt x="3" y="1"/>
                    </a:lnTo>
                    <a:lnTo>
                      <a:pt x="3" y="2"/>
                    </a:lnTo>
                    <a:lnTo>
                      <a:pt x="2"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1" name="Freeform 1502">
                <a:extLst>
                  <a:ext uri="{FF2B5EF4-FFF2-40B4-BE49-F238E27FC236}">
                    <a16:creationId xmlns:a16="http://schemas.microsoft.com/office/drawing/2014/main" id="{9AA7D70B-716F-EF9D-47D7-4B58A0F8D9F8}"/>
                  </a:ext>
                </a:extLst>
              </p:cNvPr>
              <p:cNvSpPr>
                <a:spLocks/>
              </p:cNvSpPr>
              <p:nvPr/>
            </p:nvSpPr>
            <p:spPr bwMode="auto">
              <a:xfrm>
                <a:off x="425" y="92"/>
                <a:ext cx="6" cy="5"/>
              </a:xfrm>
              <a:custGeom>
                <a:avLst/>
                <a:gdLst>
                  <a:gd name="T0" fmla="*/ 6 w 6"/>
                  <a:gd name="T1" fmla="*/ 5 h 5"/>
                  <a:gd name="T2" fmla="*/ 4 w 6"/>
                  <a:gd name="T3" fmla="*/ 4 h 5"/>
                  <a:gd name="T4" fmla="*/ 4 w 6"/>
                  <a:gd name="T5" fmla="*/ 1 h 5"/>
                  <a:gd name="T6" fmla="*/ 1 w 6"/>
                  <a:gd name="T7" fmla="*/ 0 h 5"/>
                  <a:gd name="T8" fmla="*/ 0 w 6"/>
                  <a:gd name="T9" fmla="*/ 1 h 5"/>
                </a:gdLst>
                <a:ahLst/>
                <a:cxnLst>
                  <a:cxn ang="0">
                    <a:pos x="T0" y="T1"/>
                  </a:cxn>
                  <a:cxn ang="0">
                    <a:pos x="T2" y="T3"/>
                  </a:cxn>
                  <a:cxn ang="0">
                    <a:pos x="T4" y="T5"/>
                  </a:cxn>
                  <a:cxn ang="0">
                    <a:pos x="T6" y="T7"/>
                  </a:cxn>
                  <a:cxn ang="0">
                    <a:pos x="T8" y="T9"/>
                  </a:cxn>
                </a:cxnLst>
                <a:rect l="0" t="0" r="r" b="b"/>
                <a:pathLst>
                  <a:path w="6" h="5">
                    <a:moveTo>
                      <a:pt x="6" y="5"/>
                    </a:moveTo>
                    <a:lnTo>
                      <a:pt x="4" y="4"/>
                    </a:lnTo>
                    <a:lnTo>
                      <a:pt x="4" y="1"/>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2" name="Freeform 1503">
                <a:extLst>
                  <a:ext uri="{FF2B5EF4-FFF2-40B4-BE49-F238E27FC236}">
                    <a16:creationId xmlns:a16="http://schemas.microsoft.com/office/drawing/2014/main" id="{57C8B0A3-72CE-0739-4137-3B1F33159E4E}"/>
                  </a:ext>
                </a:extLst>
              </p:cNvPr>
              <p:cNvSpPr>
                <a:spLocks/>
              </p:cNvSpPr>
              <p:nvPr/>
            </p:nvSpPr>
            <p:spPr bwMode="auto">
              <a:xfrm>
                <a:off x="431" y="94"/>
                <a:ext cx="4" cy="4"/>
              </a:xfrm>
              <a:custGeom>
                <a:avLst/>
                <a:gdLst>
                  <a:gd name="T0" fmla="*/ 4 w 4"/>
                  <a:gd name="T1" fmla="*/ 0 h 4"/>
                  <a:gd name="T2" fmla="*/ 2 w 4"/>
                  <a:gd name="T3" fmla="*/ 1 h 4"/>
                  <a:gd name="T4" fmla="*/ 1 w 4"/>
                  <a:gd name="T5" fmla="*/ 4 h 4"/>
                  <a:gd name="T6" fmla="*/ 0 w 4"/>
                  <a:gd name="T7" fmla="*/ 3 h 4"/>
                </a:gdLst>
                <a:ahLst/>
                <a:cxnLst>
                  <a:cxn ang="0">
                    <a:pos x="T0" y="T1"/>
                  </a:cxn>
                  <a:cxn ang="0">
                    <a:pos x="T2" y="T3"/>
                  </a:cxn>
                  <a:cxn ang="0">
                    <a:pos x="T4" y="T5"/>
                  </a:cxn>
                  <a:cxn ang="0">
                    <a:pos x="T6" y="T7"/>
                  </a:cxn>
                </a:cxnLst>
                <a:rect l="0" t="0" r="r" b="b"/>
                <a:pathLst>
                  <a:path w="4" h="4">
                    <a:moveTo>
                      <a:pt x="4" y="0"/>
                    </a:moveTo>
                    <a:lnTo>
                      <a:pt x="2" y="1"/>
                    </a:lnTo>
                    <a:lnTo>
                      <a:pt x="1" y="4"/>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3" name="Freeform 1504">
                <a:extLst>
                  <a:ext uri="{FF2B5EF4-FFF2-40B4-BE49-F238E27FC236}">
                    <a16:creationId xmlns:a16="http://schemas.microsoft.com/office/drawing/2014/main" id="{70113335-D19B-FFA7-50EF-CE341B08D9FB}"/>
                  </a:ext>
                </a:extLst>
              </p:cNvPr>
              <p:cNvSpPr>
                <a:spLocks/>
              </p:cNvSpPr>
              <p:nvPr/>
            </p:nvSpPr>
            <p:spPr bwMode="auto">
              <a:xfrm>
                <a:off x="465" y="95"/>
                <a:ext cx="3" cy="4"/>
              </a:xfrm>
              <a:custGeom>
                <a:avLst/>
                <a:gdLst>
                  <a:gd name="T0" fmla="*/ 2 w 3"/>
                  <a:gd name="T1" fmla="*/ 0 h 4"/>
                  <a:gd name="T2" fmla="*/ 3 w 3"/>
                  <a:gd name="T3" fmla="*/ 0 h 4"/>
                  <a:gd name="T4" fmla="*/ 3 w 3"/>
                  <a:gd name="T5" fmla="*/ 1 h 4"/>
                  <a:gd name="T6" fmla="*/ 1 w 3"/>
                  <a:gd name="T7" fmla="*/ 2 h 4"/>
                  <a:gd name="T8" fmla="*/ 2 w 3"/>
                  <a:gd name="T9" fmla="*/ 3 h 4"/>
                  <a:gd name="T10" fmla="*/ 0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2" y="0"/>
                    </a:moveTo>
                    <a:lnTo>
                      <a:pt x="3" y="0"/>
                    </a:lnTo>
                    <a:lnTo>
                      <a:pt x="3" y="1"/>
                    </a:lnTo>
                    <a:lnTo>
                      <a:pt x="1" y="2"/>
                    </a:lnTo>
                    <a:lnTo>
                      <a:pt x="2"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4" name="Freeform 1505">
                <a:extLst>
                  <a:ext uri="{FF2B5EF4-FFF2-40B4-BE49-F238E27FC236}">
                    <a16:creationId xmlns:a16="http://schemas.microsoft.com/office/drawing/2014/main" id="{A73C1395-9EE9-70C5-0AE6-6813043C1BB5}"/>
                  </a:ext>
                </a:extLst>
              </p:cNvPr>
              <p:cNvSpPr>
                <a:spLocks/>
              </p:cNvSpPr>
              <p:nvPr/>
            </p:nvSpPr>
            <p:spPr bwMode="auto">
              <a:xfrm>
                <a:off x="415" y="92"/>
                <a:ext cx="7" cy="7"/>
              </a:xfrm>
              <a:custGeom>
                <a:avLst/>
                <a:gdLst>
                  <a:gd name="T0" fmla="*/ 2 w 7"/>
                  <a:gd name="T1" fmla="*/ 7 h 7"/>
                  <a:gd name="T2" fmla="*/ 3 w 7"/>
                  <a:gd name="T3" fmla="*/ 5 h 7"/>
                  <a:gd name="T4" fmla="*/ 4 w 7"/>
                  <a:gd name="T5" fmla="*/ 4 h 7"/>
                  <a:gd name="T6" fmla="*/ 7 w 7"/>
                  <a:gd name="T7" fmla="*/ 2 h 7"/>
                  <a:gd name="T8" fmla="*/ 6 w 7"/>
                  <a:gd name="T9" fmla="*/ 0 h 7"/>
                  <a:gd name="T10" fmla="*/ 6 w 7"/>
                  <a:gd name="T11" fmla="*/ 0 h 7"/>
                  <a:gd name="T12" fmla="*/ 4 w 7"/>
                  <a:gd name="T13" fmla="*/ 2 h 7"/>
                  <a:gd name="T14" fmla="*/ 3 w 7"/>
                  <a:gd name="T15" fmla="*/ 2 h 7"/>
                  <a:gd name="T16" fmla="*/ 3 w 7"/>
                  <a:gd name="T17" fmla="*/ 0 h 7"/>
                  <a:gd name="T18" fmla="*/ 2 w 7"/>
                  <a:gd name="T19" fmla="*/ 0 h 7"/>
                  <a:gd name="T20" fmla="*/ 1 w 7"/>
                  <a:gd name="T21" fmla="*/ 1 h 7"/>
                  <a:gd name="T22" fmla="*/ 0 w 7"/>
                  <a:gd name="T23" fmla="*/ 6 h 7"/>
                  <a:gd name="T24" fmla="*/ 0 w 7"/>
                  <a:gd name="T25" fmla="*/ 6 h 7"/>
                  <a:gd name="T26" fmla="*/ 1 w 7"/>
                  <a:gd name="T27" fmla="*/ 6 h 7"/>
                  <a:gd name="T28" fmla="*/ 2 w 7"/>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2" y="7"/>
                    </a:moveTo>
                    <a:lnTo>
                      <a:pt x="3" y="5"/>
                    </a:lnTo>
                    <a:lnTo>
                      <a:pt x="4" y="4"/>
                    </a:lnTo>
                    <a:lnTo>
                      <a:pt x="7" y="2"/>
                    </a:lnTo>
                    <a:lnTo>
                      <a:pt x="6" y="0"/>
                    </a:lnTo>
                    <a:lnTo>
                      <a:pt x="6" y="0"/>
                    </a:lnTo>
                    <a:lnTo>
                      <a:pt x="4" y="2"/>
                    </a:lnTo>
                    <a:lnTo>
                      <a:pt x="3" y="2"/>
                    </a:lnTo>
                    <a:lnTo>
                      <a:pt x="3" y="0"/>
                    </a:lnTo>
                    <a:lnTo>
                      <a:pt x="2" y="0"/>
                    </a:lnTo>
                    <a:lnTo>
                      <a:pt x="1" y="1"/>
                    </a:lnTo>
                    <a:lnTo>
                      <a:pt x="0" y="6"/>
                    </a:lnTo>
                    <a:lnTo>
                      <a:pt x="0" y="6"/>
                    </a:lnTo>
                    <a:lnTo>
                      <a:pt x="1" y="6"/>
                    </a:lnTo>
                    <a:lnTo>
                      <a:pt x="2"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5" name="Freeform 1506">
                <a:extLst>
                  <a:ext uri="{FF2B5EF4-FFF2-40B4-BE49-F238E27FC236}">
                    <a16:creationId xmlns:a16="http://schemas.microsoft.com/office/drawing/2014/main" id="{407613CB-5384-7F97-661D-F378BA5FAD10}"/>
                  </a:ext>
                </a:extLst>
              </p:cNvPr>
              <p:cNvSpPr>
                <a:spLocks/>
              </p:cNvSpPr>
              <p:nvPr/>
            </p:nvSpPr>
            <p:spPr bwMode="auto">
              <a:xfrm>
                <a:off x="461" y="92"/>
                <a:ext cx="4" cy="8"/>
              </a:xfrm>
              <a:custGeom>
                <a:avLst/>
                <a:gdLst>
                  <a:gd name="T0" fmla="*/ 4 w 4"/>
                  <a:gd name="T1" fmla="*/ 7 h 8"/>
                  <a:gd name="T2" fmla="*/ 2 w 4"/>
                  <a:gd name="T3" fmla="*/ 8 h 8"/>
                  <a:gd name="T4" fmla="*/ 1 w 4"/>
                  <a:gd name="T5" fmla="*/ 6 h 8"/>
                  <a:gd name="T6" fmla="*/ 0 w 4"/>
                  <a:gd name="T7" fmla="*/ 2 h 8"/>
                  <a:gd name="T8" fmla="*/ 3 w 4"/>
                  <a:gd name="T9" fmla="*/ 0 h 8"/>
                  <a:gd name="T10" fmla="*/ 4 w 4"/>
                  <a:gd name="T11" fmla="*/ 3 h 8"/>
                  <a:gd name="T12" fmla="*/ 4 w 4"/>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4" y="7"/>
                    </a:moveTo>
                    <a:lnTo>
                      <a:pt x="2" y="8"/>
                    </a:lnTo>
                    <a:lnTo>
                      <a:pt x="1" y="6"/>
                    </a:lnTo>
                    <a:lnTo>
                      <a:pt x="0" y="2"/>
                    </a:lnTo>
                    <a:lnTo>
                      <a:pt x="3" y="0"/>
                    </a:lnTo>
                    <a:lnTo>
                      <a:pt x="4" y="3"/>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6" name="Freeform 1507">
                <a:extLst>
                  <a:ext uri="{FF2B5EF4-FFF2-40B4-BE49-F238E27FC236}">
                    <a16:creationId xmlns:a16="http://schemas.microsoft.com/office/drawing/2014/main" id="{CE064EF0-0B64-9677-AA45-AD9F4164710C}"/>
                  </a:ext>
                </a:extLst>
              </p:cNvPr>
              <p:cNvSpPr>
                <a:spLocks/>
              </p:cNvSpPr>
              <p:nvPr/>
            </p:nvSpPr>
            <p:spPr bwMode="auto">
              <a:xfrm>
                <a:off x="480" y="96"/>
                <a:ext cx="4" cy="4"/>
              </a:xfrm>
              <a:custGeom>
                <a:avLst/>
                <a:gdLst>
                  <a:gd name="T0" fmla="*/ 0 w 4"/>
                  <a:gd name="T1" fmla="*/ 0 h 4"/>
                  <a:gd name="T2" fmla="*/ 0 w 4"/>
                  <a:gd name="T3" fmla="*/ 0 h 4"/>
                  <a:gd name="T4" fmla="*/ 1 w 4"/>
                  <a:gd name="T5" fmla="*/ 2 h 4"/>
                  <a:gd name="T6" fmla="*/ 2 w 4"/>
                  <a:gd name="T7" fmla="*/ 4 h 4"/>
                  <a:gd name="T8" fmla="*/ 4 w 4"/>
                  <a:gd name="T9" fmla="*/ 4 h 4"/>
                </a:gdLst>
                <a:ahLst/>
                <a:cxnLst>
                  <a:cxn ang="0">
                    <a:pos x="T0" y="T1"/>
                  </a:cxn>
                  <a:cxn ang="0">
                    <a:pos x="T2" y="T3"/>
                  </a:cxn>
                  <a:cxn ang="0">
                    <a:pos x="T4" y="T5"/>
                  </a:cxn>
                  <a:cxn ang="0">
                    <a:pos x="T6" y="T7"/>
                  </a:cxn>
                  <a:cxn ang="0">
                    <a:pos x="T8" y="T9"/>
                  </a:cxn>
                </a:cxnLst>
                <a:rect l="0" t="0" r="r" b="b"/>
                <a:pathLst>
                  <a:path w="4" h="4">
                    <a:moveTo>
                      <a:pt x="0" y="0"/>
                    </a:moveTo>
                    <a:lnTo>
                      <a:pt x="0" y="0"/>
                    </a:lnTo>
                    <a:lnTo>
                      <a:pt x="1" y="2"/>
                    </a:lnTo>
                    <a:lnTo>
                      <a:pt x="2" y="4"/>
                    </a:lnTo>
                    <a:lnTo>
                      <a:pt x="4"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7" name="Freeform 1508">
                <a:extLst>
                  <a:ext uri="{FF2B5EF4-FFF2-40B4-BE49-F238E27FC236}">
                    <a16:creationId xmlns:a16="http://schemas.microsoft.com/office/drawing/2014/main" id="{3FCA6F91-AA90-062C-F5CD-56FA93909833}"/>
                  </a:ext>
                </a:extLst>
              </p:cNvPr>
              <p:cNvSpPr>
                <a:spLocks/>
              </p:cNvSpPr>
              <p:nvPr/>
            </p:nvSpPr>
            <p:spPr bwMode="auto">
              <a:xfrm>
                <a:off x="488" y="95"/>
                <a:ext cx="4" cy="6"/>
              </a:xfrm>
              <a:custGeom>
                <a:avLst/>
                <a:gdLst>
                  <a:gd name="T0" fmla="*/ 3 w 4"/>
                  <a:gd name="T1" fmla="*/ 6 h 6"/>
                  <a:gd name="T2" fmla="*/ 4 w 4"/>
                  <a:gd name="T3" fmla="*/ 6 h 6"/>
                  <a:gd name="T4" fmla="*/ 1 w 4"/>
                  <a:gd name="T5" fmla="*/ 5 h 6"/>
                  <a:gd name="T6" fmla="*/ 0 w 4"/>
                  <a:gd name="T7" fmla="*/ 3 h 6"/>
                  <a:gd name="T8" fmla="*/ 0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3" y="6"/>
                    </a:moveTo>
                    <a:lnTo>
                      <a:pt x="4" y="6"/>
                    </a:lnTo>
                    <a:lnTo>
                      <a:pt x="1" y="5"/>
                    </a:lnTo>
                    <a:lnTo>
                      <a:pt x="0"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8" name="Freeform 1509">
                <a:extLst>
                  <a:ext uri="{FF2B5EF4-FFF2-40B4-BE49-F238E27FC236}">
                    <a16:creationId xmlns:a16="http://schemas.microsoft.com/office/drawing/2014/main" id="{5EC044A9-C217-54FE-BC48-E6D0722F6B75}"/>
                  </a:ext>
                </a:extLst>
              </p:cNvPr>
              <p:cNvSpPr>
                <a:spLocks/>
              </p:cNvSpPr>
              <p:nvPr/>
            </p:nvSpPr>
            <p:spPr bwMode="auto">
              <a:xfrm>
                <a:off x="473" y="92"/>
                <a:ext cx="7" cy="10"/>
              </a:xfrm>
              <a:custGeom>
                <a:avLst/>
                <a:gdLst>
                  <a:gd name="T0" fmla="*/ 1 w 7"/>
                  <a:gd name="T1" fmla="*/ 10 h 10"/>
                  <a:gd name="T2" fmla="*/ 0 w 7"/>
                  <a:gd name="T3" fmla="*/ 9 h 10"/>
                  <a:gd name="T4" fmla="*/ 0 w 7"/>
                  <a:gd name="T5" fmla="*/ 8 h 10"/>
                  <a:gd name="T6" fmla="*/ 2 w 7"/>
                  <a:gd name="T7" fmla="*/ 8 h 10"/>
                  <a:gd name="T8" fmla="*/ 2 w 7"/>
                  <a:gd name="T9" fmla="*/ 7 h 10"/>
                  <a:gd name="T10" fmla="*/ 0 w 7"/>
                  <a:gd name="T11" fmla="*/ 6 h 10"/>
                  <a:gd name="T12" fmla="*/ 0 w 7"/>
                  <a:gd name="T13" fmla="*/ 3 h 10"/>
                  <a:gd name="T14" fmla="*/ 0 w 7"/>
                  <a:gd name="T15" fmla="*/ 1 h 10"/>
                  <a:gd name="T16" fmla="*/ 2 w 7"/>
                  <a:gd name="T17" fmla="*/ 0 h 10"/>
                  <a:gd name="T18" fmla="*/ 3 w 7"/>
                  <a:gd name="T19" fmla="*/ 0 h 10"/>
                  <a:gd name="T20" fmla="*/ 5 w 7"/>
                  <a:gd name="T21" fmla="*/ 1 h 10"/>
                  <a:gd name="T22" fmla="*/ 6 w 7"/>
                  <a:gd name="T23" fmla="*/ 2 h 10"/>
                  <a:gd name="T24" fmla="*/ 7 w 7"/>
                  <a:gd name="T2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1" y="10"/>
                    </a:moveTo>
                    <a:lnTo>
                      <a:pt x="0" y="9"/>
                    </a:lnTo>
                    <a:lnTo>
                      <a:pt x="0" y="8"/>
                    </a:lnTo>
                    <a:lnTo>
                      <a:pt x="2" y="8"/>
                    </a:lnTo>
                    <a:lnTo>
                      <a:pt x="2" y="7"/>
                    </a:lnTo>
                    <a:lnTo>
                      <a:pt x="0" y="6"/>
                    </a:lnTo>
                    <a:lnTo>
                      <a:pt x="0" y="3"/>
                    </a:lnTo>
                    <a:lnTo>
                      <a:pt x="0" y="1"/>
                    </a:lnTo>
                    <a:lnTo>
                      <a:pt x="2" y="0"/>
                    </a:lnTo>
                    <a:lnTo>
                      <a:pt x="3" y="0"/>
                    </a:lnTo>
                    <a:lnTo>
                      <a:pt x="5" y="1"/>
                    </a:lnTo>
                    <a:lnTo>
                      <a:pt x="6" y="2"/>
                    </a:lnTo>
                    <a:lnTo>
                      <a:pt x="7"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9" name="Freeform 1510">
                <a:extLst>
                  <a:ext uri="{FF2B5EF4-FFF2-40B4-BE49-F238E27FC236}">
                    <a16:creationId xmlns:a16="http://schemas.microsoft.com/office/drawing/2014/main" id="{1391EBA0-0D16-FBD8-4C52-2827BEA64825}"/>
                  </a:ext>
                </a:extLst>
              </p:cNvPr>
              <p:cNvSpPr>
                <a:spLocks/>
              </p:cNvSpPr>
              <p:nvPr/>
            </p:nvSpPr>
            <p:spPr bwMode="auto">
              <a:xfrm>
                <a:off x="435" y="97"/>
                <a:ext cx="7" cy="7"/>
              </a:xfrm>
              <a:custGeom>
                <a:avLst/>
                <a:gdLst>
                  <a:gd name="T0" fmla="*/ 0 w 7"/>
                  <a:gd name="T1" fmla="*/ 7 h 7"/>
                  <a:gd name="T2" fmla="*/ 1 w 7"/>
                  <a:gd name="T3" fmla="*/ 5 h 7"/>
                  <a:gd name="T4" fmla="*/ 3 w 7"/>
                  <a:gd name="T5" fmla="*/ 5 h 7"/>
                  <a:gd name="T6" fmla="*/ 6 w 7"/>
                  <a:gd name="T7" fmla="*/ 0 h 7"/>
                  <a:gd name="T8" fmla="*/ 7 w 7"/>
                  <a:gd name="T9" fmla="*/ 2 h 7"/>
                  <a:gd name="T10" fmla="*/ 5 w 7"/>
                  <a:gd name="T11" fmla="*/ 5 h 7"/>
                </a:gdLst>
                <a:ahLst/>
                <a:cxnLst>
                  <a:cxn ang="0">
                    <a:pos x="T0" y="T1"/>
                  </a:cxn>
                  <a:cxn ang="0">
                    <a:pos x="T2" y="T3"/>
                  </a:cxn>
                  <a:cxn ang="0">
                    <a:pos x="T4" y="T5"/>
                  </a:cxn>
                  <a:cxn ang="0">
                    <a:pos x="T6" y="T7"/>
                  </a:cxn>
                  <a:cxn ang="0">
                    <a:pos x="T8" y="T9"/>
                  </a:cxn>
                  <a:cxn ang="0">
                    <a:pos x="T10" y="T11"/>
                  </a:cxn>
                </a:cxnLst>
                <a:rect l="0" t="0" r="r" b="b"/>
                <a:pathLst>
                  <a:path w="7" h="7">
                    <a:moveTo>
                      <a:pt x="0" y="7"/>
                    </a:moveTo>
                    <a:lnTo>
                      <a:pt x="1" y="5"/>
                    </a:lnTo>
                    <a:lnTo>
                      <a:pt x="3" y="5"/>
                    </a:lnTo>
                    <a:lnTo>
                      <a:pt x="6" y="0"/>
                    </a:lnTo>
                    <a:lnTo>
                      <a:pt x="7" y="2"/>
                    </a:lnTo>
                    <a:lnTo>
                      <a:pt x="5"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0" name="Freeform 1511">
                <a:extLst>
                  <a:ext uri="{FF2B5EF4-FFF2-40B4-BE49-F238E27FC236}">
                    <a16:creationId xmlns:a16="http://schemas.microsoft.com/office/drawing/2014/main" id="{E4726B9D-94D4-2AB1-F36B-01B4ACC07A83}"/>
                  </a:ext>
                </a:extLst>
              </p:cNvPr>
              <p:cNvSpPr>
                <a:spLocks/>
              </p:cNvSpPr>
              <p:nvPr/>
            </p:nvSpPr>
            <p:spPr bwMode="auto">
              <a:xfrm>
                <a:off x="433" y="96"/>
                <a:ext cx="6" cy="8"/>
              </a:xfrm>
              <a:custGeom>
                <a:avLst/>
                <a:gdLst>
                  <a:gd name="T0" fmla="*/ 0 w 6"/>
                  <a:gd name="T1" fmla="*/ 8 h 8"/>
                  <a:gd name="T2" fmla="*/ 2 w 6"/>
                  <a:gd name="T3" fmla="*/ 5 h 8"/>
                  <a:gd name="T4" fmla="*/ 4 w 6"/>
                  <a:gd name="T5" fmla="*/ 4 h 8"/>
                  <a:gd name="T6" fmla="*/ 6 w 6"/>
                  <a:gd name="T7" fmla="*/ 3 h 8"/>
                  <a:gd name="T8" fmla="*/ 5 w 6"/>
                  <a:gd name="T9" fmla="*/ 1 h 8"/>
                  <a:gd name="T10" fmla="*/ 5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0" y="8"/>
                    </a:moveTo>
                    <a:lnTo>
                      <a:pt x="2" y="5"/>
                    </a:lnTo>
                    <a:lnTo>
                      <a:pt x="4" y="4"/>
                    </a:lnTo>
                    <a:lnTo>
                      <a:pt x="6" y="3"/>
                    </a:lnTo>
                    <a:lnTo>
                      <a:pt x="5"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1" name="Freeform 1512">
                <a:extLst>
                  <a:ext uri="{FF2B5EF4-FFF2-40B4-BE49-F238E27FC236}">
                    <a16:creationId xmlns:a16="http://schemas.microsoft.com/office/drawing/2014/main" id="{A913526F-C105-3DEB-C177-19E8E5AB9BD5}"/>
                  </a:ext>
                </a:extLst>
              </p:cNvPr>
              <p:cNvSpPr>
                <a:spLocks/>
              </p:cNvSpPr>
              <p:nvPr/>
            </p:nvSpPr>
            <p:spPr bwMode="auto">
              <a:xfrm>
                <a:off x="464" y="100"/>
                <a:ext cx="2" cy="5"/>
              </a:xfrm>
              <a:custGeom>
                <a:avLst/>
                <a:gdLst>
                  <a:gd name="T0" fmla="*/ 0 w 2"/>
                  <a:gd name="T1" fmla="*/ 5 h 5"/>
                  <a:gd name="T2" fmla="*/ 0 w 2"/>
                  <a:gd name="T3" fmla="*/ 3 h 5"/>
                  <a:gd name="T4" fmla="*/ 1 w 2"/>
                  <a:gd name="T5" fmla="*/ 2 h 5"/>
                  <a:gd name="T6" fmla="*/ 1 w 2"/>
                  <a:gd name="T7" fmla="*/ 0 h 5"/>
                  <a:gd name="T8" fmla="*/ 2 w 2"/>
                  <a:gd name="T9" fmla="*/ 0 h 5"/>
                </a:gdLst>
                <a:ahLst/>
                <a:cxnLst>
                  <a:cxn ang="0">
                    <a:pos x="T0" y="T1"/>
                  </a:cxn>
                  <a:cxn ang="0">
                    <a:pos x="T2" y="T3"/>
                  </a:cxn>
                  <a:cxn ang="0">
                    <a:pos x="T4" y="T5"/>
                  </a:cxn>
                  <a:cxn ang="0">
                    <a:pos x="T6" y="T7"/>
                  </a:cxn>
                  <a:cxn ang="0">
                    <a:pos x="T8" y="T9"/>
                  </a:cxn>
                </a:cxnLst>
                <a:rect l="0" t="0" r="r" b="b"/>
                <a:pathLst>
                  <a:path w="2" h="5">
                    <a:moveTo>
                      <a:pt x="0" y="5"/>
                    </a:moveTo>
                    <a:lnTo>
                      <a:pt x="0" y="3"/>
                    </a:lnTo>
                    <a:lnTo>
                      <a:pt x="1" y="2"/>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2" name="Line 1513">
                <a:extLst>
                  <a:ext uri="{FF2B5EF4-FFF2-40B4-BE49-F238E27FC236}">
                    <a16:creationId xmlns:a16="http://schemas.microsoft.com/office/drawing/2014/main" id="{290C9DF3-B356-5627-167B-BE5C2297E1A5}"/>
                  </a:ext>
                </a:extLst>
              </p:cNvPr>
              <p:cNvSpPr>
                <a:spLocks noChangeShapeType="1"/>
              </p:cNvSpPr>
              <p:nvPr/>
            </p:nvSpPr>
            <p:spPr bwMode="auto">
              <a:xfrm flipV="1">
                <a:off x="464" y="105"/>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73" name="Freeform 1514">
                <a:extLst>
                  <a:ext uri="{FF2B5EF4-FFF2-40B4-BE49-F238E27FC236}">
                    <a16:creationId xmlns:a16="http://schemas.microsoft.com/office/drawing/2014/main" id="{23C2295D-4555-F681-0933-B5A80904FB7A}"/>
                  </a:ext>
                </a:extLst>
              </p:cNvPr>
              <p:cNvSpPr>
                <a:spLocks/>
              </p:cNvSpPr>
              <p:nvPr/>
            </p:nvSpPr>
            <p:spPr bwMode="auto">
              <a:xfrm>
                <a:off x="473" y="102"/>
                <a:ext cx="1" cy="4"/>
              </a:xfrm>
              <a:custGeom>
                <a:avLst/>
                <a:gdLst>
                  <a:gd name="T0" fmla="*/ 0 w 1"/>
                  <a:gd name="T1" fmla="*/ 4 h 4"/>
                  <a:gd name="T2" fmla="*/ 0 w 1"/>
                  <a:gd name="T3" fmla="*/ 4 h 4"/>
                  <a:gd name="T4" fmla="*/ 0 w 1"/>
                  <a:gd name="T5" fmla="*/ 1 h 4"/>
                  <a:gd name="T6" fmla="*/ 1 w 1"/>
                  <a:gd name="T7" fmla="*/ 0 h 4"/>
                </a:gdLst>
                <a:ahLst/>
                <a:cxnLst>
                  <a:cxn ang="0">
                    <a:pos x="T0" y="T1"/>
                  </a:cxn>
                  <a:cxn ang="0">
                    <a:pos x="T2" y="T3"/>
                  </a:cxn>
                  <a:cxn ang="0">
                    <a:pos x="T4" y="T5"/>
                  </a:cxn>
                  <a:cxn ang="0">
                    <a:pos x="T6" y="T7"/>
                  </a:cxn>
                </a:cxnLst>
                <a:rect l="0" t="0" r="r" b="b"/>
                <a:pathLst>
                  <a:path w="1" h="4">
                    <a:moveTo>
                      <a:pt x="0" y="4"/>
                    </a:moveTo>
                    <a:lnTo>
                      <a:pt x="0" y="4"/>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4" name="Freeform 1515">
                <a:extLst>
                  <a:ext uri="{FF2B5EF4-FFF2-40B4-BE49-F238E27FC236}">
                    <a16:creationId xmlns:a16="http://schemas.microsoft.com/office/drawing/2014/main" id="{6F514993-B297-D5FB-84FE-D94B6831C2AB}"/>
                  </a:ext>
                </a:extLst>
              </p:cNvPr>
              <p:cNvSpPr>
                <a:spLocks/>
              </p:cNvSpPr>
              <p:nvPr/>
            </p:nvSpPr>
            <p:spPr bwMode="auto">
              <a:xfrm>
                <a:off x="489" y="101"/>
                <a:ext cx="4" cy="5"/>
              </a:xfrm>
              <a:custGeom>
                <a:avLst/>
                <a:gdLst>
                  <a:gd name="T0" fmla="*/ 4 w 4"/>
                  <a:gd name="T1" fmla="*/ 5 h 5"/>
                  <a:gd name="T2" fmla="*/ 1 w 4"/>
                  <a:gd name="T3" fmla="*/ 2 h 5"/>
                  <a:gd name="T4" fmla="*/ 0 w 4"/>
                  <a:gd name="T5" fmla="*/ 1 h 5"/>
                  <a:gd name="T6" fmla="*/ 0 w 4"/>
                  <a:gd name="T7" fmla="*/ 1 h 5"/>
                  <a:gd name="T8" fmla="*/ 0 w 4"/>
                  <a:gd name="T9" fmla="*/ 1 h 5"/>
                  <a:gd name="T10" fmla="*/ 1 w 4"/>
                  <a:gd name="T11" fmla="*/ 1 h 5"/>
                  <a:gd name="T12" fmla="*/ 2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5"/>
                    </a:moveTo>
                    <a:lnTo>
                      <a:pt x="1" y="2"/>
                    </a:lnTo>
                    <a:lnTo>
                      <a:pt x="0" y="1"/>
                    </a:lnTo>
                    <a:lnTo>
                      <a:pt x="0" y="1"/>
                    </a:lnTo>
                    <a:lnTo>
                      <a:pt x="0" y="1"/>
                    </a:ln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5" name="Freeform 1516">
                <a:extLst>
                  <a:ext uri="{FF2B5EF4-FFF2-40B4-BE49-F238E27FC236}">
                    <a16:creationId xmlns:a16="http://schemas.microsoft.com/office/drawing/2014/main" id="{A4EE93D5-2021-A455-E2F0-1F9B9B9A240B}"/>
                  </a:ext>
                </a:extLst>
              </p:cNvPr>
              <p:cNvSpPr>
                <a:spLocks/>
              </p:cNvSpPr>
              <p:nvPr/>
            </p:nvSpPr>
            <p:spPr bwMode="auto">
              <a:xfrm>
                <a:off x="465" y="97"/>
                <a:ext cx="5" cy="9"/>
              </a:xfrm>
              <a:custGeom>
                <a:avLst/>
                <a:gdLst>
                  <a:gd name="T0" fmla="*/ 1 w 5"/>
                  <a:gd name="T1" fmla="*/ 3 h 9"/>
                  <a:gd name="T2" fmla="*/ 2 w 5"/>
                  <a:gd name="T3" fmla="*/ 2 h 9"/>
                  <a:gd name="T4" fmla="*/ 4 w 5"/>
                  <a:gd name="T5" fmla="*/ 1 h 9"/>
                  <a:gd name="T6" fmla="*/ 5 w 5"/>
                  <a:gd name="T7" fmla="*/ 0 h 9"/>
                  <a:gd name="T8" fmla="*/ 4 w 5"/>
                  <a:gd name="T9" fmla="*/ 2 h 9"/>
                  <a:gd name="T10" fmla="*/ 3 w 5"/>
                  <a:gd name="T11" fmla="*/ 3 h 9"/>
                  <a:gd name="T12" fmla="*/ 3 w 5"/>
                  <a:gd name="T13" fmla="*/ 3 h 9"/>
                  <a:gd name="T14" fmla="*/ 2 w 5"/>
                  <a:gd name="T15" fmla="*/ 5 h 9"/>
                  <a:gd name="T16" fmla="*/ 0 w 5"/>
                  <a:gd name="T17" fmla="*/ 7 h 9"/>
                  <a:gd name="T18" fmla="*/ 1 w 5"/>
                  <a:gd name="T19" fmla="*/ 7 h 9"/>
                  <a:gd name="T20" fmla="*/ 3 w 5"/>
                  <a:gd name="T21" fmla="*/ 7 h 9"/>
                  <a:gd name="T22" fmla="*/ 2 w 5"/>
                  <a:gd name="T23" fmla="*/ 9 h 9"/>
                  <a:gd name="T24" fmla="*/ 2 w 5"/>
                  <a:gd name="T2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9">
                    <a:moveTo>
                      <a:pt x="1" y="3"/>
                    </a:moveTo>
                    <a:lnTo>
                      <a:pt x="2" y="2"/>
                    </a:lnTo>
                    <a:lnTo>
                      <a:pt x="4" y="1"/>
                    </a:lnTo>
                    <a:lnTo>
                      <a:pt x="5" y="0"/>
                    </a:lnTo>
                    <a:lnTo>
                      <a:pt x="4" y="2"/>
                    </a:lnTo>
                    <a:lnTo>
                      <a:pt x="3" y="3"/>
                    </a:lnTo>
                    <a:lnTo>
                      <a:pt x="3" y="3"/>
                    </a:lnTo>
                    <a:lnTo>
                      <a:pt x="2" y="5"/>
                    </a:lnTo>
                    <a:lnTo>
                      <a:pt x="0" y="7"/>
                    </a:lnTo>
                    <a:lnTo>
                      <a:pt x="1" y="7"/>
                    </a:lnTo>
                    <a:lnTo>
                      <a:pt x="3" y="7"/>
                    </a:lnTo>
                    <a:lnTo>
                      <a:pt x="2" y="9"/>
                    </a:lnTo>
                    <a:lnTo>
                      <a:pt x="2"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6" name="Freeform 1517">
                <a:extLst>
                  <a:ext uri="{FF2B5EF4-FFF2-40B4-BE49-F238E27FC236}">
                    <a16:creationId xmlns:a16="http://schemas.microsoft.com/office/drawing/2014/main" id="{65678FC9-2E37-B820-1985-909725563A82}"/>
                  </a:ext>
                </a:extLst>
              </p:cNvPr>
              <p:cNvSpPr>
                <a:spLocks/>
              </p:cNvSpPr>
              <p:nvPr/>
            </p:nvSpPr>
            <p:spPr bwMode="auto">
              <a:xfrm>
                <a:off x="447" y="100"/>
                <a:ext cx="2" cy="7"/>
              </a:xfrm>
              <a:custGeom>
                <a:avLst/>
                <a:gdLst>
                  <a:gd name="T0" fmla="*/ 0 w 2"/>
                  <a:gd name="T1" fmla="*/ 7 h 7"/>
                  <a:gd name="T2" fmla="*/ 1 w 2"/>
                  <a:gd name="T3" fmla="*/ 4 h 7"/>
                  <a:gd name="T4" fmla="*/ 2 w 2"/>
                  <a:gd name="T5" fmla="*/ 2 h 7"/>
                  <a:gd name="T6" fmla="*/ 2 w 2"/>
                  <a:gd name="T7" fmla="*/ 0 h 7"/>
                  <a:gd name="T8" fmla="*/ 2 w 2"/>
                  <a:gd name="T9" fmla="*/ 0 h 7"/>
                  <a:gd name="T10" fmla="*/ 2 w 2"/>
                  <a:gd name="T11" fmla="*/ 1 h 7"/>
                </a:gdLst>
                <a:ahLst/>
                <a:cxnLst>
                  <a:cxn ang="0">
                    <a:pos x="T0" y="T1"/>
                  </a:cxn>
                  <a:cxn ang="0">
                    <a:pos x="T2" y="T3"/>
                  </a:cxn>
                  <a:cxn ang="0">
                    <a:pos x="T4" y="T5"/>
                  </a:cxn>
                  <a:cxn ang="0">
                    <a:pos x="T6" y="T7"/>
                  </a:cxn>
                  <a:cxn ang="0">
                    <a:pos x="T8" y="T9"/>
                  </a:cxn>
                  <a:cxn ang="0">
                    <a:pos x="T10" y="T11"/>
                  </a:cxn>
                </a:cxnLst>
                <a:rect l="0" t="0" r="r" b="b"/>
                <a:pathLst>
                  <a:path w="2" h="7">
                    <a:moveTo>
                      <a:pt x="0" y="7"/>
                    </a:moveTo>
                    <a:lnTo>
                      <a:pt x="1" y="4"/>
                    </a:lnTo>
                    <a:lnTo>
                      <a:pt x="2" y="2"/>
                    </a:lnTo>
                    <a:lnTo>
                      <a:pt x="2" y="0"/>
                    </a:lnTo>
                    <a:lnTo>
                      <a:pt x="2"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7" name="Freeform 1518">
                <a:extLst>
                  <a:ext uri="{FF2B5EF4-FFF2-40B4-BE49-F238E27FC236}">
                    <a16:creationId xmlns:a16="http://schemas.microsoft.com/office/drawing/2014/main" id="{9921CADA-02B1-EA35-75D4-1CF033E97F95}"/>
                  </a:ext>
                </a:extLst>
              </p:cNvPr>
              <p:cNvSpPr>
                <a:spLocks/>
              </p:cNvSpPr>
              <p:nvPr/>
            </p:nvSpPr>
            <p:spPr bwMode="auto">
              <a:xfrm>
                <a:off x="493" y="106"/>
                <a:ext cx="2" cy="2"/>
              </a:xfrm>
              <a:custGeom>
                <a:avLst/>
                <a:gdLst>
                  <a:gd name="T0" fmla="*/ 2 w 2"/>
                  <a:gd name="T1" fmla="*/ 2 h 2"/>
                  <a:gd name="T2" fmla="*/ 0 w 2"/>
                  <a:gd name="T3" fmla="*/ 1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2" y="2"/>
                    </a:moveTo>
                    <a:lnTo>
                      <a:pt x="0" y="1"/>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8" name="Freeform 1519">
                <a:extLst>
                  <a:ext uri="{FF2B5EF4-FFF2-40B4-BE49-F238E27FC236}">
                    <a16:creationId xmlns:a16="http://schemas.microsoft.com/office/drawing/2014/main" id="{58FAA3B1-DA79-8F9F-356C-360F726C0EC3}"/>
                  </a:ext>
                </a:extLst>
              </p:cNvPr>
              <p:cNvSpPr>
                <a:spLocks/>
              </p:cNvSpPr>
              <p:nvPr/>
            </p:nvSpPr>
            <p:spPr bwMode="auto">
              <a:xfrm>
                <a:off x="417" y="97"/>
                <a:ext cx="8" cy="11"/>
              </a:xfrm>
              <a:custGeom>
                <a:avLst/>
                <a:gdLst>
                  <a:gd name="T0" fmla="*/ 8 w 8"/>
                  <a:gd name="T1" fmla="*/ 0 h 11"/>
                  <a:gd name="T2" fmla="*/ 4 w 8"/>
                  <a:gd name="T3" fmla="*/ 0 h 11"/>
                  <a:gd name="T4" fmla="*/ 3 w 8"/>
                  <a:gd name="T5" fmla="*/ 2 h 11"/>
                  <a:gd name="T6" fmla="*/ 2 w 8"/>
                  <a:gd name="T7" fmla="*/ 2 h 11"/>
                  <a:gd name="T8" fmla="*/ 4 w 8"/>
                  <a:gd name="T9" fmla="*/ 3 h 11"/>
                  <a:gd name="T10" fmla="*/ 3 w 8"/>
                  <a:gd name="T11" fmla="*/ 5 h 11"/>
                  <a:gd name="T12" fmla="*/ 0 w 8"/>
                  <a:gd name="T13" fmla="*/ 4 h 11"/>
                  <a:gd name="T14" fmla="*/ 0 w 8"/>
                  <a:gd name="T15" fmla="*/ 7 h 11"/>
                  <a:gd name="T16" fmla="*/ 3 w 8"/>
                  <a:gd name="T17" fmla="*/ 7 h 11"/>
                  <a:gd name="T18" fmla="*/ 7 w 8"/>
                  <a:gd name="T1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8" y="0"/>
                    </a:moveTo>
                    <a:lnTo>
                      <a:pt x="4" y="0"/>
                    </a:lnTo>
                    <a:lnTo>
                      <a:pt x="3" y="2"/>
                    </a:lnTo>
                    <a:lnTo>
                      <a:pt x="2" y="2"/>
                    </a:lnTo>
                    <a:lnTo>
                      <a:pt x="4" y="3"/>
                    </a:lnTo>
                    <a:lnTo>
                      <a:pt x="3" y="5"/>
                    </a:lnTo>
                    <a:lnTo>
                      <a:pt x="0" y="4"/>
                    </a:lnTo>
                    <a:lnTo>
                      <a:pt x="0" y="7"/>
                    </a:lnTo>
                    <a:lnTo>
                      <a:pt x="3" y="7"/>
                    </a:lnTo>
                    <a:lnTo>
                      <a:pt x="7"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9" name="Freeform 1520">
                <a:extLst>
                  <a:ext uri="{FF2B5EF4-FFF2-40B4-BE49-F238E27FC236}">
                    <a16:creationId xmlns:a16="http://schemas.microsoft.com/office/drawing/2014/main" id="{4AD6D7F3-D1F7-62B1-A7BD-4A0350CB4650}"/>
                  </a:ext>
                </a:extLst>
              </p:cNvPr>
              <p:cNvSpPr>
                <a:spLocks/>
              </p:cNvSpPr>
              <p:nvPr/>
            </p:nvSpPr>
            <p:spPr bwMode="auto">
              <a:xfrm>
                <a:off x="434" y="102"/>
                <a:ext cx="6" cy="6"/>
              </a:xfrm>
              <a:custGeom>
                <a:avLst/>
                <a:gdLst>
                  <a:gd name="T0" fmla="*/ 6 w 6"/>
                  <a:gd name="T1" fmla="*/ 0 h 6"/>
                  <a:gd name="T2" fmla="*/ 6 w 6"/>
                  <a:gd name="T3" fmla="*/ 1 h 6"/>
                  <a:gd name="T4" fmla="*/ 6 w 6"/>
                  <a:gd name="T5" fmla="*/ 2 h 6"/>
                  <a:gd name="T6" fmla="*/ 6 w 6"/>
                  <a:gd name="T7" fmla="*/ 4 h 6"/>
                  <a:gd name="T8" fmla="*/ 0 w 6"/>
                  <a:gd name="T9" fmla="*/ 6 h 6"/>
                  <a:gd name="T10" fmla="*/ 0 w 6"/>
                  <a:gd name="T11" fmla="*/ 5 h 6"/>
                  <a:gd name="T12" fmla="*/ 1 w 6"/>
                  <a:gd name="T13" fmla="*/ 3 h 6"/>
                  <a:gd name="T14" fmla="*/ 1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0"/>
                    </a:moveTo>
                    <a:lnTo>
                      <a:pt x="6" y="1"/>
                    </a:lnTo>
                    <a:lnTo>
                      <a:pt x="6" y="2"/>
                    </a:lnTo>
                    <a:lnTo>
                      <a:pt x="6" y="4"/>
                    </a:lnTo>
                    <a:lnTo>
                      <a:pt x="0" y="6"/>
                    </a:lnTo>
                    <a:lnTo>
                      <a:pt x="0" y="5"/>
                    </a:lnTo>
                    <a:lnTo>
                      <a:pt x="1" y="3"/>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0" name="Freeform 1521">
                <a:extLst>
                  <a:ext uri="{FF2B5EF4-FFF2-40B4-BE49-F238E27FC236}">
                    <a16:creationId xmlns:a16="http://schemas.microsoft.com/office/drawing/2014/main" id="{29B1B045-0572-95F9-8745-70F3A4BB5514}"/>
                  </a:ext>
                </a:extLst>
              </p:cNvPr>
              <p:cNvSpPr>
                <a:spLocks/>
              </p:cNvSpPr>
              <p:nvPr/>
            </p:nvSpPr>
            <p:spPr bwMode="auto">
              <a:xfrm>
                <a:off x="463" y="106"/>
                <a:ext cx="1" cy="2"/>
              </a:xfrm>
              <a:custGeom>
                <a:avLst/>
                <a:gdLst>
                  <a:gd name="T0" fmla="*/ 0 w 1"/>
                  <a:gd name="T1" fmla="*/ 2 h 2"/>
                  <a:gd name="T2" fmla="*/ 1 w 1"/>
                  <a:gd name="T3" fmla="*/ 1 h 2"/>
                  <a:gd name="T4" fmla="*/ 1 w 1"/>
                  <a:gd name="T5" fmla="*/ 0 h 2"/>
                </a:gdLst>
                <a:ahLst/>
                <a:cxnLst>
                  <a:cxn ang="0">
                    <a:pos x="T0" y="T1"/>
                  </a:cxn>
                  <a:cxn ang="0">
                    <a:pos x="T2" y="T3"/>
                  </a:cxn>
                  <a:cxn ang="0">
                    <a:pos x="T4" y="T5"/>
                  </a:cxn>
                </a:cxnLst>
                <a:rect l="0" t="0" r="r" b="b"/>
                <a:pathLst>
                  <a:path w="1" h="2">
                    <a:moveTo>
                      <a:pt x="0" y="2"/>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1" name="Freeform 1522">
                <a:extLst>
                  <a:ext uri="{FF2B5EF4-FFF2-40B4-BE49-F238E27FC236}">
                    <a16:creationId xmlns:a16="http://schemas.microsoft.com/office/drawing/2014/main" id="{73D60836-7F0E-6551-00EF-03C81E5E5706}"/>
                  </a:ext>
                </a:extLst>
              </p:cNvPr>
              <p:cNvSpPr>
                <a:spLocks/>
              </p:cNvSpPr>
              <p:nvPr/>
            </p:nvSpPr>
            <p:spPr bwMode="auto">
              <a:xfrm>
                <a:off x="458" y="101"/>
                <a:ext cx="4" cy="7"/>
              </a:xfrm>
              <a:custGeom>
                <a:avLst/>
                <a:gdLst>
                  <a:gd name="T0" fmla="*/ 0 w 4"/>
                  <a:gd name="T1" fmla="*/ 7 h 7"/>
                  <a:gd name="T2" fmla="*/ 0 w 4"/>
                  <a:gd name="T3" fmla="*/ 5 h 7"/>
                  <a:gd name="T4" fmla="*/ 0 w 4"/>
                  <a:gd name="T5" fmla="*/ 3 h 7"/>
                  <a:gd name="T6" fmla="*/ 1 w 4"/>
                  <a:gd name="T7" fmla="*/ 1 h 7"/>
                  <a:gd name="T8" fmla="*/ 4 w 4"/>
                  <a:gd name="T9" fmla="*/ 0 h 7"/>
                  <a:gd name="T10" fmla="*/ 4 w 4"/>
                  <a:gd name="T11" fmla="*/ 1 h 7"/>
                  <a:gd name="T12" fmla="*/ 3 w 4"/>
                  <a:gd name="T13" fmla="*/ 3 h 7"/>
                  <a:gd name="T14" fmla="*/ 4 w 4"/>
                  <a:gd name="T15" fmla="*/ 5 h 7"/>
                  <a:gd name="T16" fmla="*/ 4 w 4"/>
                  <a:gd name="T17" fmla="*/ 6 h 7"/>
                  <a:gd name="T18" fmla="*/ 0 w 4"/>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7">
                    <a:moveTo>
                      <a:pt x="0" y="7"/>
                    </a:moveTo>
                    <a:lnTo>
                      <a:pt x="0" y="5"/>
                    </a:lnTo>
                    <a:lnTo>
                      <a:pt x="0" y="3"/>
                    </a:lnTo>
                    <a:lnTo>
                      <a:pt x="1" y="1"/>
                    </a:lnTo>
                    <a:lnTo>
                      <a:pt x="4" y="0"/>
                    </a:lnTo>
                    <a:lnTo>
                      <a:pt x="4" y="1"/>
                    </a:lnTo>
                    <a:lnTo>
                      <a:pt x="3" y="3"/>
                    </a:lnTo>
                    <a:lnTo>
                      <a:pt x="4" y="5"/>
                    </a:lnTo>
                    <a:lnTo>
                      <a:pt x="4" y="6"/>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2" name="Freeform 1523">
                <a:extLst>
                  <a:ext uri="{FF2B5EF4-FFF2-40B4-BE49-F238E27FC236}">
                    <a16:creationId xmlns:a16="http://schemas.microsoft.com/office/drawing/2014/main" id="{16CE795F-472E-67D8-D035-B591D06DA4F1}"/>
                  </a:ext>
                </a:extLst>
              </p:cNvPr>
              <p:cNvSpPr>
                <a:spLocks/>
              </p:cNvSpPr>
              <p:nvPr/>
            </p:nvSpPr>
            <p:spPr bwMode="auto">
              <a:xfrm>
                <a:off x="467" y="106"/>
                <a:ext cx="2" cy="3"/>
              </a:xfrm>
              <a:custGeom>
                <a:avLst/>
                <a:gdLst>
                  <a:gd name="T0" fmla="*/ 0 w 2"/>
                  <a:gd name="T1" fmla="*/ 0 h 3"/>
                  <a:gd name="T2" fmla="*/ 1 w 2"/>
                  <a:gd name="T3" fmla="*/ 1 h 3"/>
                  <a:gd name="T4" fmla="*/ 2 w 2"/>
                  <a:gd name="T5" fmla="*/ 3 h 3"/>
                </a:gdLst>
                <a:ahLst/>
                <a:cxnLst>
                  <a:cxn ang="0">
                    <a:pos x="T0" y="T1"/>
                  </a:cxn>
                  <a:cxn ang="0">
                    <a:pos x="T2" y="T3"/>
                  </a:cxn>
                  <a:cxn ang="0">
                    <a:pos x="T4" y="T5"/>
                  </a:cxn>
                </a:cxnLst>
                <a:rect l="0" t="0" r="r" b="b"/>
                <a:pathLst>
                  <a:path w="2" h="3">
                    <a:moveTo>
                      <a:pt x="0" y="0"/>
                    </a:moveTo>
                    <a:lnTo>
                      <a:pt x="1" y="1"/>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3" name="Freeform 1524">
                <a:extLst>
                  <a:ext uri="{FF2B5EF4-FFF2-40B4-BE49-F238E27FC236}">
                    <a16:creationId xmlns:a16="http://schemas.microsoft.com/office/drawing/2014/main" id="{EDD79283-DDF4-13B0-CB85-7A850F3C8FA6}"/>
                  </a:ext>
                </a:extLst>
              </p:cNvPr>
              <p:cNvSpPr>
                <a:spLocks/>
              </p:cNvSpPr>
              <p:nvPr/>
            </p:nvSpPr>
            <p:spPr bwMode="auto">
              <a:xfrm>
                <a:off x="469" y="102"/>
                <a:ext cx="4" cy="7"/>
              </a:xfrm>
              <a:custGeom>
                <a:avLst/>
                <a:gdLst>
                  <a:gd name="T0" fmla="*/ 0 w 4"/>
                  <a:gd name="T1" fmla="*/ 7 h 7"/>
                  <a:gd name="T2" fmla="*/ 0 w 4"/>
                  <a:gd name="T3" fmla="*/ 6 h 7"/>
                  <a:gd name="T4" fmla="*/ 1 w 4"/>
                  <a:gd name="T5" fmla="*/ 6 h 7"/>
                  <a:gd name="T6" fmla="*/ 0 w 4"/>
                  <a:gd name="T7" fmla="*/ 4 h 7"/>
                  <a:gd name="T8" fmla="*/ 1 w 4"/>
                  <a:gd name="T9" fmla="*/ 3 h 7"/>
                  <a:gd name="T10" fmla="*/ 1 w 4"/>
                  <a:gd name="T11" fmla="*/ 1 h 7"/>
                  <a:gd name="T12" fmla="*/ 2 w 4"/>
                  <a:gd name="T13" fmla="*/ 0 h 7"/>
                  <a:gd name="T14" fmla="*/ 4 w 4"/>
                  <a:gd name="T15" fmla="*/ 0 h 7"/>
                  <a:gd name="T16" fmla="*/ 3 w 4"/>
                  <a:gd name="T17" fmla="*/ 3 h 7"/>
                  <a:gd name="T18" fmla="*/ 3 w 4"/>
                  <a:gd name="T19" fmla="*/ 4 h 7"/>
                  <a:gd name="T20" fmla="*/ 4 w 4"/>
                  <a:gd name="T21"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7">
                    <a:moveTo>
                      <a:pt x="0" y="7"/>
                    </a:moveTo>
                    <a:lnTo>
                      <a:pt x="0" y="6"/>
                    </a:lnTo>
                    <a:lnTo>
                      <a:pt x="1" y="6"/>
                    </a:lnTo>
                    <a:lnTo>
                      <a:pt x="0" y="4"/>
                    </a:lnTo>
                    <a:lnTo>
                      <a:pt x="1" y="3"/>
                    </a:lnTo>
                    <a:lnTo>
                      <a:pt x="1" y="1"/>
                    </a:lnTo>
                    <a:lnTo>
                      <a:pt x="2" y="0"/>
                    </a:lnTo>
                    <a:lnTo>
                      <a:pt x="4" y="0"/>
                    </a:lnTo>
                    <a:lnTo>
                      <a:pt x="3" y="3"/>
                    </a:lnTo>
                    <a:lnTo>
                      <a:pt x="3" y="4"/>
                    </a:lnTo>
                    <a:lnTo>
                      <a:pt x="4"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4" name="Freeform 1525">
                <a:extLst>
                  <a:ext uri="{FF2B5EF4-FFF2-40B4-BE49-F238E27FC236}">
                    <a16:creationId xmlns:a16="http://schemas.microsoft.com/office/drawing/2014/main" id="{E2A2973D-C6C7-D9CC-6F39-B0C802F4265F}"/>
                  </a:ext>
                </a:extLst>
              </p:cNvPr>
              <p:cNvSpPr>
                <a:spLocks/>
              </p:cNvSpPr>
              <p:nvPr/>
            </p:nvSpPr>
            <p:spPr bwMode="auto">
              <a:xfrm>
                <a:off x="484" y="100"/>
                <a:ext cx="11" cy="9"/>
              </a:xfrm>
              <a:custGeom>
                <a:avLst/>
                <a:gdLst>
                  <a:gd name="T0" fmla="*/ 0 w 11"/>
                  <a:gd name="T1" fmla="*/ 0 h 9"/>
                  <a:gd name="T2" fmla="*/ 1 w 11"/>
                  <a:gd name="T3" fmla="*/ 0 h 9"/>
                  <a:gd name="T4" fmla="*/ 3 w 11"/>
                  <a:gd name="T5" fmla="*/ 2 h 9"/>
                  <a:gd name="T6" fmla="*/ 4 w 11"/>
                  <a:gd name="T7" fmla="*/ 3 h 9"/>
                  <a:gd name="T8" fmla="*/ 5 w 11"/>
                  <a:gd name="T9" fmla="*/ 5 h 9"/>
                  <a:gd name="T10" fmla="*/ 7 w 11"/>
                  <a:gd name="T11" fmla="*/ 8 h 9"/>
                  <a:gd name="T12" fmla="*/ 8 w 11"/>
                  <a:gd name="T13" fmla="*/ 8 h 9"/>
                  <a:gd name="T14" fmla="*/ 7 w 11"/>
                  <a:gd name="T15" fmla="*/ 9 h 9"/>
                  <a:gd name="T16" fmla="*/ 9 w 11"/>
                  <a:gd name="T17" fmla="*/ 9 h 9"/>
                  <a:gd name="T18" fmla="*/ 10 w 11"/>
                  <a:gd name="T19" fmla="*/ 9 h 9"/>
                  <a:gd name="T20" fmla="*/ 11 w 11"/>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9">
                    <a:moveTo>
                      <a:pt x="0" y="0"/>
                    </a:moveTo>
                    <a:lnTo>
                      <a:pt x="1" y="0"/>
                    </a:lnTo>
                    <a:lnTo>
                      <a:pt x="3" y="2"/>
                    </a:lnTo>
                    <a:lnTo>
                      <a:pt x="4" y="3"/>
                    </a:lnTo>
                    <a:lnTo>
                      <a:pt x="5" y="5"/>
                    </a:lnTo>
                    <a:lnTo>
                      <a:pt x="7" y="8"/>
                    </a:lnTo>
                    <a:lnTo>
                      <a:pt x="8" y="8"/>
                    </a:lnTo>
                    <a:lnTo>
                      <a:pt x="7" y="9"/>
                    </a:lnTo>
                    <a:lnTo>
                      <a:pt x="9" y="9"/>
                    </a:lnTo>
                    <a:lnTo>
                      <a:pt x="10" y="9"/>
                    </a:lnTo>
                    <a:lnTo>
                      <a:pt x="11"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5" name="Freeform 1526">
                <a:extLst>
                  <a:ext uri="{FF2B5EF4-FFF2-40B4-BE49-F238E27FC236}">
                    <a16:creationId xmlns:a16="http://schemas.microsoft.com/office/drawing/2014/main" id="{9947D2B4-6DAA-F858-A2B3-056560971EC0}"/>
                  </a:ext>
                </a:extLst>
              </p:cNvPr>
              <p:cNvSpPr>
                <a:spLocks/>
              </p:cNvSpPr>
              <p:nvPr/>
            </p:nvSpPr>
            <p:spPr bwMode="auto">
              <a:xfrm>
                <a:off x="424" y="108"/>
                <a:ext cx="7" cy="2"/>
              </a:xfrm>
              <a:custGeom>
                <a:avLst/>
                <a:gdLst>
                  <a:gd name="T0" fmla="*/ 0 w 7"/>
                  <a:gd name="T1" fmla="*/ 0 h 2"/>
                  <a:gd name="T2" fmla="*/ 2 w 7"/>
                  <a:gd name="T3" fmla="*/ 2 h 2"/>
                  <a:gd name="T4" fmla="*/ 7 w 7"/>
                  <a:gd name="T5" fmla="*/ 2 h 2"/>
                  <a:gd name="T6" fmla="*/ 7 w 7"/>
                  <a:gd name="T7" fmla="*/ 1 h 2"/>
                </a:gdLst>
                <a:ahLst/>
                <a:cxnLst>
                  <a:cxn ang="0">
                    <a:pos x="T0" y="T1"/>
                  </a:cxn>
                  <a:cxn ang="0">
                    <a:pos x="T2" y="T3"/>
                  </a:cxn>
                  <a:cxn ang="0">
                    <a:pos x="T4" y="T5"/>
                  </a:cxn>
                  <a:cxn ang="0">
                    <a:pos x="T6" y="T7"/>
                  </a:cxn>
                </a:cxnLst>
                <a:rect l="0" t="0" r="r" b="b"/>
                <a:pathLst>
                  <a:path w="7" h="2">
                    <a:moveTo>
                      <a:pt x="0" y="0"/>
                    </a:moveTo>
                    <a:lnTo>
                      <a:pt x="2" y="2"/>
                    </a:lnTo>
                    <a:lnTo>
                      <a:pt x="7" y="2"/>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6" name="Freeform 1527">
                <a:extLst>
                  <a:ext uri="{FF2B5EF4-FFF2-40B4-BE49-F238E27FC236}">
                    <a16:creationId xmlns:a16="http://schemas.microsoft.com/office/drawing/2014/main" id="{1E7EDABE-5599-CEBD-30F0-AB9A8BA3D2A0}"/>
                  </a:ext>
                </a:extLst>
              </p:cNvPr>
              <p:cNvSpPr>
                <a:spLocks/>
              </p:cNvSpPr>
              <p:nvPr/>
            </p:nvSpPr>
            <p:spPr bwMode="auto">
              <a:xfrm>
                <a:off x="447" y="107"/>
                <a:ext cx="0" cy="3"/>
              </a:xfrm>
              <a:custGeom>
                <a:avLst/>
                <a:gdLst>
                  <a:gd name="T0" fmla="*/ 3 h 3"/>
                  <a:gd name="T1" fmla="*/ 3 h 3"/>
                  <a:gd name="T2" fmla="*/ 0 h 3"/>
                  <a:gd name="T3" fmla="*/ 0 h 3"/>
                </a:gdLst>
                <a:ahLst/>
                <a:cxnLst>
                  <a:cxn ang="0">
                    <a:pos x="0" y="T0"/>
                  </a:cxn>
                  <a:cxn ang="0">
                    <a:pos x="0" y="T1"/>
                  </a:cxn>
                  <a:cxn ang="0">
                    <a:pos x="0" y="T2"/>
                  </a:cxn>
                  <a:cxn ang="0">
                    <a:pos x="0" y="T3"/>
                  </a:cxn>
                </a:cxnLst>
                <a:rect l="0" t="0" r="r" b="b"/>
                <a:pathLst>
                  <a:path h="3">
                    <a:moveTo>
                      <a:pt x="0" y="3"/>
                    </a:moveTo>
                    <a:lnTo>
                      <a:pt x="0"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7" name="Freeform 1528">
                <a:extLst>
                  <a:ext uri="{FF2B5EF4-FFF2-40B4-BE49-F238E27FC236}">
                    <a16:creationId xmlns:a16="http://schemas.microsoft.com/office/drawing/2014/main" id="{21225237-815A-EB56-7393-26258634EB2C}"/>
                  </a:ext>
                </a:extLst>
              </p:cNvPr>
              <p:cNvSpPr>
                <a:spLocks/>
              </p:cNvSpPr>
              <p:nvPr/>
            </p:nvSpPr>
            <p:spPr bwMode="auto">
              <a:xfrm>
                <a:off x="420" y="109"/>
                <a:ext cx="4" cy="2"/>
              </a:xfrm>
              <a:custGeom>
                <a:avLst/>
                <a:gdLst>
                  <a:gd name="T0" fmla="*/ 4 w 4"/>
                  <a:gd name="T1" fmla="*/ 2 h 2"/>
                  <a:gd name="T2" fmla="*/ 4 w 4"/>
                  <a:gd name="T3" fmla="*/ 1 h 2"/>
                  <a:gd name="T4" fmla="*/ 0 w 4"/>
                  <a:gd name="T5" fmla="*/ 0 h 2"/>
                </a:gdLst>
                <a:ahLst/>
                <a:cxnLst>
                  <a:cxn ang="0">
                    <a:pos x="T0" y="T1"/>
                  </a:cxn>
                  <a:cxn ang="0">
                    <a:pos x="T2" y="T3"/>
                  </a:cxn>
                  <a:cxn ang="0">
                    <a:pos x="T4" y="T5"/>
                  </a:cxn>
                </a:cxnLst>
                <a:rect l="0" t="0" r="r" b="b"/>
                <a:pathLst>
                  <a:path w="4" h="2">
                    <a:moveTo>
                      <a:pt x="4" y="2"/>
                    </a:moveTo>
                    <a:lnTo>
                      <a:pt x="4"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8" name="Freeform 1529">
                <a:extLst>
                  <a:ext uri="{FF2B5EF4-FFF2-40B4-BE49-F238E27FC236}">
                    <a16:creationId xmlns:a16="http://schemas.microsoft.com/office/drawing/2014/main" id="{63B191EF-1A76-B41A-CAD6-D7C76B877EC2}"/>
                  </a:ext>
                </a:extLst>
              </p:cNvPr>
              <p:cNvSpPr>
                <a:spLocks/>
              </p:cNvSpPr>
              <p:nvPr/>
            </p:nvSpPr>
            <p:spPr bwMode="auto">
              <a:xfrm>
                <a:off x="439" y="109"/>
                <a:ext cx="2" cy="4"/>
              </a:xfrm>
              <a:custGeom>
                <a:avLst/>
                <a:gdLst>
                  <a:gd name="T0" fmla="*/ 0 w 2"/>
                  <a:gd name="T1" fmla="*/ 0 h 4"/>
                  <a:gd name="T2" fmla="*/ 1 w 2"/>
                  <a:gd name="T3" fmla="*/ 0 h 4"/>
                  <a:gd name="T4" fmla="*/ 2 w 2"/>
                  <a:gd name="T5" fmla="*/ 1 h 4"/>
                  <a:gd name="T6" fmla="*/ 1 w 2"/>
                  <a:gd name="T7" fmla="*/ 3 h 4"/>
                  <a:gd name="T8" fmla="*/ 1 w 2"/>
                  <a:gd name="T9" fmla="*/ 4 h 4"/>
                </a:gdLst>
                <a:ahLst/>
                <a:cxnLst>
                  <a:cxn ang="0">
                    <a:pos x="T0" y="T1"/>
                  </a:cxn>
                  <a:cxn ang="0">
                    <a:pos x="T2" y="T3"/>
                  </a:cxn>
                  <a:cxn ang="0">
                    <a:pos x="T4" y="T5"/>
                  </a:cxn>
                  <a:cxn ang="0">
                    <a:pos x="T6" y="T7"/>
                  </a:cxn>
                  <a:cxn ang="0">
                    <a:pos x="T8" y="T9"/>
                  </a:cxn>
                </a:cxnLst>
                <a:rect l="0" t="0" r="r" b="b"/>
                <a:pathLst>
                  <a:path w="2" h="4">
                    <a:moveTo>
                      <a:pt x="0" y="0"/>
                    </a:moveTo>
                    <a:lnTo>
                      <a:pt x="1" y="0"/>
                    </a:lnTo>
                    <a:lnTo>
                      <a:pt x="2" y="1"/>
                    </a:lnTo>
                    <a:lnTo>
                      <a:pt x="1"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9" name="Freeform 1530">
                <a:extLst>
                  <a:ext uri="{FF2B5EF4-FFF2-40B4-BE49-F238E27FC236}">
                    <a16:creationId xmlns:a16="http://schemas.microsoft.com/office/drawing/2014/main" id="{EE91B315-5F61-644C-3A7A-69C1D1933B20}"/>
                  </a:ext>
                </a:extLst>
              </p:cNvPr>
              <p:cNvSpPr>
                <a:spLocks/>
              </p:cNvSpPr>
              <p:nvPr/>
            </p:nvSpPr>
            <p:spPr bwMode="auto">
              <a:xfrm>
                <a:off x="416" y="107"/>
                <a:ext cx="4" cy="6"/>
              </a:xfrm>
              <a:custGeom>
                <a:avLst/>
                <a:gdLst>
                  <a:gd name="T0" fmla="*/ 4 w 4"/>
                  <a:gd name="T1" fmla="*/ 2 h 6"/>
                  <a:gd name="T2" fmla="*/ 3 w 4"/>
                  <a:gd name="T3" fmla="*/ 0 h 6"/>
                  <a:gd name="T4" fmla="*/ 0 w 4"/>
                  <a:gd name="T5" fmla="*/ 0 h 6"/>
                  <a:gd name="T6" fmla="*/ 0 w 4"/>
                  <a:gd name="T7" fmla="*/ 2 h 6"/>
                  <a:gd name="T8" fmla="*/ 2 w 4"/>
                  <a:gd name="T9" fmla="*/ 4 h 6"/>
                  <a:gd name="T10" fmla="*/ 2 w 4"/>
                  <a:gd name="T11" fmla="*/ 6 h 6"/>
                </a:gdLst>
                <a:ahLst/>
                <a:cxnLst>
                  <a:cxn ang="0">
                    <a:pos x="T0" y="T1"/>
                  </a:cxn>
                  <a:cxn ang="0">
                    <a:pos x="T2" y="T3"/>
                  </a:cxn>
                  <a:cxn ang="0">
                    <a:pos x="T4" y="T5"/>
                  </a:cxn>
                  <a:cxn ang="0">
                    <a:pos x="T6" y="T7"/>
                  </a:cxn>
                  <a:cxn ang="0">
                    <a:pos x="T8" y="T9"/>
                  </a:cxn>
                  <a:cxn ang="0">
                    <a:pos x="T10" y="T11"/>
                  </a:cxn>
                </a:cxnLst>
                <a:rect l="0" t="0" r="r" b="b"/>
                <a:pathLst>
                  <a:path w="4" h="6">
                    <a:moveTo>
                      <a:pt x="4" y="2"/>
                    </a:moveTo>
                    <a:lnTo>
                      <a:pt x="3" y="0"/>
                    </a:lnTo>
                    <a:lnTo>
                      <a:pt x="0" y="0"/>
                    </a:lnTo>
                    <a:lnTo>
                      <a:pt x="0" y="2"/>
                    </a:lnTo>
                    <a:lnTo>
                      <a:pt x="2" y="4"/>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90" name="Line 1531">
                <a:extLst>
                  <a:ext uri="{FF2B5EF4-FFF2-40B4-BE49-F238E27FC236}">
                    <a16:creationId xmlns:a16="http://schemas.microsoft.com/office/drawing/2014/main" id="{862A6B2D-7F98-8BBB-2497-51A5FFE0ABA2}"/>
                  </a:ext>
                </a:extLst>
              </p:cNvPr>
              <p:cNvSpPr>
                <a:spLocks noChangeShapeType="1"/>
              </p:cNvSpPr>
              <p:nvPr/>
            </p:nvSpPr>
            <p:spPr bwMode="auto">
              <a:xfrm flipH="1" flipV="1">
                <a:off x="424" y="111"/>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291" name="Freeform 1532">
                <a:extLst>
                  <a:ext uri="{FF2B5EF4-FFF2-40B4-BE49-F238E27FC236}">
                    <a16:creationId xmlns:a16="http://schemas.microsoft.com/office/drawing/2014/main" id="{FC375E38-67E8-0AEC-C0EC-9E9049B20E5E}"/>
                  </a:ext>
                </a:extLst>
              </p:cNvPr>
              <p:cNvSpPr>
                <a:spLocks/>
              </p:cNvSpPr>
              <p:nvPr/>
            </p:nvSpPr>
            <p:spPr bwMode="auto">
              <a:xfrm>
                <a:off x="440" y="113"/>
                <a:ext cx="0" cy="3"/>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92" name="Freeform 1533">
                <a:extLst>
                  <a:ext uri="{FF2B5EF4-FFF2-40B4-BE49-F238E27FC236}">
                    <a16:creationId xmlns:a16="http://schemas.microsoft.com/office/drawing/2014/main" id="{6F016532-61C1-1DA3-EE7C-B3889FD1E368}"/>
                  </a:ext>
                </a:extLst>
              </p:cNvPr>
              <p:cNvSpPr>
                <a:spLocks/>
              </p:cNvSpPr>
              <p:nvPr/>
            </p:nvSpPr>
            <p:spPr bwMode="auto">
              <a:xfrm>
                <a:off x="449" y="98"/>
                <a:ext cx="6" cy="19"/>
              </a:xfrm>
              <a:custGeom>
                <a:avLst/>
                <a:gdLst>
                  <a:gd name="T0" fmla="*/ 0 w 6"/>
                  <a:gd name="T1" fmla="*/ 3 h 19"/>
                  <a:gd name="T2" fmla="*/ 1 w 6"/>
                  <a:gd name="T3" fmla="*/ 3 h 19"/>
                  <a:gd name="T4" fmla="*/ 2 w 6"/>
                  <a:gd name="T5" fmla="*/ 0 h 19"/>
                  <a:gd name="T6" fmla="*/ 3 w 6"/>
                  <a:gd name="T7" fmla="*/ 0 h 19"/>
                  <a:gd name="T8" fmla="*/ 4 w 6"/>
                  <a:gd name="T9" fmla="*/ 1 h 19"/>
                  <a:gd name="T10" fmla="*/ 6 w 6"/>
                  <a:gd name="T11" fmla="*/ 3 h 19"/>
                  <a:gd name="T12" fmla="*/ 6 w 6"/>
                  <a:gd name="T13" fmla="*/ 6 h 19"/>
                  <a:gd name="T14" fmla="*/ 5 w 6"/>
                  <a:gd name="T15" fmla="*/ 10 h 19"/>
                  <a:gd name="T16" fmla="*/ 5 w 6"/>
                  <a:gd name="T17" fmla="*/ 13 h 19"/>
                  <a:gd name="T18" fmla="*/ 5 w 6"/>
                  <a:gd name="T19" fmla="*/ 14 h 19"/>
                  <a:gd name="T20" fmla="*/ 5 w 6"/>
                  <a:gd name="T21" fmla="*/ 17 h 19"/>
                  <a:gd name="T22" fmla="*/ 4 w 6"/>
                  <a:gd name="T23"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9">
                    <a:moveTo>
                      <a:pt x="0" y="3"/>
                    </a:moveTo>
                    <a:lnTo>
                      <a:pt x="1" y="3"/>
                    </a:lnTo>
                    <a:lnTo>
                      <a:pt x="2" y="0"/>
                    </a:lnTo>
                    <a:lnTo>
                      <a:pt x="3" y="0"/>
                    </a:lnTo>
                    <a:lnTo>
                      <a:pt x="4" y="1"/>
                    </a:lnTo>
                    <a:lnTo>
                      <a:pt x="6" y="3"/>
                    </a:lnTo>
                    <a:lnTo>
                      <a:pt x="6" y="6"/>
                    </a:lnTo>
                    <a:lnTo>
                      <a:pt x="5" y="10"/>
                    </a:lnTo>
                    <a:lnTo>
                      <a:pt x="5" y="13"/>
                    </a:lnTo>
                    <a:lnTo>
                      <a:pt x="5" y="14"/>
                    </a:lnTo>
                    <a:lnTo>
                      <a:pt x="5" y="17"/>
                    </a:lnTo>
                    <a:lnTo>
                      <a:pt x="4" y="1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93" name="Freeform 1534">
                <a:extLst>
                  <a:ext uri="{FF2B5EF4-FFF2-40B4-BE49-F238E27FC236}">
                    <a16:creationId xmlns:a16="http://schemas.microsoft.com/office/drawing/2014/main" id="{191B6E87-2043-99B2-B805-6FA92F9422C1}"/>
                  </a:ext>
                </a:extLst>
              </p:cNvPr>
              <p:cNvSpPr>
                <a:spLocks/>
              </p:cNvSpPr>
              <p:nvPr/>
            </p:nvSpPr>
            <p:spPr bwMode="auto">
              <a:xfrm>
                <a:off x="409" y="112"/>
                <a:ext cx="7" cy="5"/>
              </a:xfrm>
              <a:custGeom>
                <a:avLst/>
                <a:gdLst>
                  <a:gd name="T0" fmla="*/ 7 w 7"/>
                  <a:gd name="T1" fmla="*/ 1 h 5"/>
                  <a:gd name="T2" fmla="*/ 7 w 7"/>
                  <a:gd name="T3" fmla="*/ 0 h 5"/>
                  <a:gd name="T4" fmla="*/ 5 w 7"/>
                  <a:gd name="T5" fmla="*/ 0 h 5"/>
                  <a:gd name="T6" fmla="*/ 4 w 7"/>
                  <a:gd name="T7" fmla="*/ 1 h 5"/>
                  <a:gd name="T8" fmla="*/ 0 w 7"/>
                  <a:gd name="T9" fmla="*/ 1 h 5"/>
                  <a:gd name="T10" fmla="*/ 0 w 7"/>
                  <a:gd name="T11" fmla="*/ 4 h 5"/>
                  <a:gd name="T12" fmla="*/ 6 w 7"/>
                  <a:gd name="T13" fmla="*/ 4 h 5"/>
                  <a:gd name="T14" fmla="*/ 6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7" y="1"/>
                    </a:moveTo>
                    <a:lnTo>
                      <a:pt x="7" y="0"/>
                    </a:lnTo>
                    <a:lnTo>
                      <a:pt x="5" y="0"/>
                    </a:lnTo>
                    <a:lnTo>
                      <a:pt x="4" y="1"/>
                    </a:lnTo>
                    <a:lnTo>
                      <a:pt x="0" y="1"/>
                    </a:lnTo>
                    <a:lnTo>
                      <a:pt x="0" y="4"/>
                    </a:lnTo>
                    <a:lnTo>
                      <a:pt x="6" y="4"/>
                    </a:lnTo>
                    <a:lnTo>
                      <a:pt x="6"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94" name="Freeform 1535">
                <a:extLst>
                  <a:ext uri="{FF2B5EF4-FFF2-40B4-BE49-F238E27FC236}">
                    <a16:creationId xmlns:a16="http://schemas.microsoft.com/office/drawing/2014/main" id="{4014D24D-F917-7737-1C69-54AD93DB2CD2}"/>
                  </a:ext>
                </a:extLst>
              </p:cNvPr>
              <p:cNvSpPr>
                <a:spLocks/>
              </p:cNvSpPr>
              <p:nvPr/>
            </p:nvSpPr>
            <p:spPr bwMode="auto">
              <a:xfrm>
                <a:off x="457" y="108"/>
                <a:ext cx="6" cy="10"/>
              </a:xfrm>
              <a:custGeom>
                <a:avLst/>
                <a:gdLst>
                  <a:gd name="T0" fmla="*/ 1 w 6"/>
                  <a:gd name="T1" fmla="*/ 10 h 10"/>
                  <a:gd name="T2" fmla="*/ 1 w 6"/>
                  <a:gd name="T3" fmla="*/ 9 h 10"/>
                  <a:gd name="T4" fmla="*/ 1 w 6"/>
                  <a:gd name="T5" fmla="*/ 8 h 10"/>
                  <a:gd name="T6" fmla="*/ 1 w 6"/>
                  <a:gd name="T7" fmla="*/ 8 h 10"/>
                  <a:gd name="T8" fmla="*/ 2 w 6"/>
                  <a:gd name="T9" fmla="*/ 6 h 10"/>
                  <a:gd name="T10" fmla="*/ 1 w 6"/>
                  <a:gd name="T11" fmla="*/ 4 h 10"/>
                  <a:gd name="T12" fmla="*/ 0 w 6"/>
                  <a:gd name="T13" fmla="*/ 3 h 10"/>
                  <a:gd name="T14" fmla="*/ 0 w 6"/>
                  <a:gd name="T15" fmla="*/ 3 h 10"/>
                  <a:gd name="T16" fmla="*/ 1 w 6"/>
                  <a:gd name="T17" fmla="*/ 2 h 10"/>
                  <a:gd name="T18" fmla="*/ 2 w 6"/>
                  <a:gd name="T19" fmla="*/ 2 h 10"/>
                  <a:gd name="T20" fmla="*/ 5 w 6"/>
                  <a:gd name="T21" fmla="*/ 1 h 10"/>
                  <a:gd name="T22" fmla="*/ 6 w 6"/>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1" y="10"/>
                    </a:moveTo>
                    <a:lnTo>
                      <a:pt x="1" y="9"/>
                    </a:lnTo>
                    <a:lnTo>
                      <a:pt x="1" y="8"/>
                    </a:lnTo>
                    <a:lnTo>
                      <a:pt x="1" y="8"/>
                    </a:lnTo>
                    <a:lnTo>
                      <a:pt x="2" y="6"/>
                    </a:lnTo>
                    <a:lnTo>
                      <a:pt x="1" y="4"/>
                    </a:lnTo>
                    <a:lnTo>
                      <a:pt x="0" y="3"/>
                    </a:lnTo>
                    <a:lnTo>
                      <a:pt x="0" y="3"/>
                    </a:lnTo>
                    <a:lnTo>
                      <a:pt x="1" y="2"/>
                    </a:lnTo>
                    <a:lnTo>
                      <a:pt x="2" y="2"/>
                    </a:lnTo>
                    <a:lnTo>
                      <a:pt x="5"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6" name="Group 1737">
              <a:extLst>
                <a:ext uri="{FF2B5EF4-FFF2-40B4-BE49-F238E27FC236}">
                  <a16:creationId xmlns:a16="http://schemas.microsoft.com/office/drawing/2014/main" id="{8EF065E1-CC6E-5671-2351-E438D3F59C6E}"/>
                </a:ext>
              </a:extLst>
            </p:cNvPr>
            <p:cNvGrpSpPr>
              <a:grpSpLocks/>
            </p:cNvGrpSpPr>
            <p:nvPr/>
          </p:nvGrpSpPr>
          <p:grpSpPr bwMode="auto">
            <a:xfrm>
              <a:off x="297" y="107"/>
              <a:ext cx="170" cy="122"/>
              <a:chOff x="297" y="107"/>
              <a:chExt cx="170" cy="122"/>
            </a:xfrm>
          </p:grpSpPr>
          <p:sp>
            <p:nvSpPr>
              <p:cNvPr id="895" name="Freeform 1537">
                <a:extLst>
                  <a:ext uri="{FF2B5EF4-FFF2-40B4-BE49-F238E27FC236}">
                    <a16:creationId xmlns:a16="http://schemas.microsoft.com/office/drawing/2014/main" id="{85F2F4D7-A25A-5CB2-89C0-6C5A3501E723}"/>
                  </a:ext>
                </a:extLst>
              </p:cNvPr>
              <p:cNvSpPr>
                <a:spLocks/>
              </p:cNvSpPr>
              <p:nvPr/>
            </p:nvSpPr>
            <p:spPr bwMode="auto">
              <a:xfrm>
                <a:off x="416" y="113"/>
                <a:ext cx="2" cy="5"/>
              </a:xfrm>
              <a:custGeom>
                <a:avLst/>
                <a:gdLst>
                  <a:gd name="T0" fmla="*/ 2 w 2"/>
                  <a:gd name="T1" fmla="*/ 0 h 5"/>
                  <a:gd name="T2" fmla="*/ 1 w 2"/>
                  <a:gd name="T3" fmla="*/ 5 h 5"/>
                  <a:gd name="T4" fmla="*/ 0 w 2"/>
                  <a:gd name="T5" fmla="*/ 0 h 5"/>
                </a:gdLst>
                <a:ahLst/>
                <a:cxnLst>
                  <a:cxn ang="0">
                    <a:pos x="T0" y="T1"/>
                  </a:cxn>
                  <a:cxn ang="0">
                    <a:pos x="T2" y="T3"/>
                  </a:cxn>
                  <a:cxn ang="0">
                    <a:pos x="T4" y="T5"/>
                  </a:cxn>
                </a:cxnLst>
                <a:rect l="0" t="0" r="r" b="b"/>
                <a:pathLst>
                  <a:path w="2" h="5">
                    <a:moveTo>
                      <a:pt x="2" y="0"/>
                    </a:moveTo>
                    <a:lnTo>
                      <a:pt x="1" y="5"/>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6" name="Line 1538">
                <a:extLst>
                  <a:ext uri="{FF2B5EF4-FFF2-40B4-BE49-F238E27FC236}">
                    <a16:creationId xmlns:a16="http://schemas.microsoft.com/office/drawing/2014/main" id="{C8CEA234-2A4E-E7F7-9B5C-DC5BF6CD2C78}"/>
                  </a:ext>
                </a:extLst>
              </p:cNvPr>
              <p:cNvSpPr>
                <a:spLocks noChangeShapeType="1"/>
              </p:cNvSpPr>
              <p:nvPr/>
            </p:nvSpPr>
            <p:spPr bwMode="auto">
              <a:xfrm flipH="1">
                <a:off x="439" y="116"/>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97" name="Line 1539">
                <a:extLst>
                  <a:ext uri="{FF2B5EF4-FFF2-40B4-BE49-F238E27FC236}">
                    <a16:creationId xmlns:a16="http://schemas.microsoft.com/office/drawing/2014/main" id="{A1EAC951-8117-68FC-3BF6-86F532750ADB}"/>
                  </a:ext>
                </a:extLst>
              </p:cNvPr>
              <p:cNvSpPr>
                <a:spLocks noChangeShapeType="1"/>
              </p:cNvSpPr>
              <p:nvPr/>
            </p:nvSpPr>
            <p:spPr bwMode="auto">
              <a:xfrm>
                <a:off x="415" y="117"/>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98" name="Freeform 1540">
                <a:extLst>
                  <a:ext uri="{FF2B5EF4-FFF2-40B4-BE49-F238E27FC236}">
                    <a16:creationId xmlns:a16="http://schemas.microsoft.com/office/drawing/2014/main" id="{5AC53702-A709-E552-E603-851898AB60DF}"/>
                  </a:ext>
                </a:extLst>
              </p:cNvPr>
              <p:cNvSpPr>
                <a:spLocks/>
              </p:cNvSpPr>
              <p:nvPr/>
            </p:nvSpPr>
            <p:spPr bwMode="auto">
              <a:xfrm>
                <a:off x="458" y="118"/>
                <a:ext cx="2" cy="3"/>
              </a:xfrm>
              <a:custGeom>
                <a:avLst/>
                <a:gdLst>
                  <a:gd name="T0" fmla="*/ 2 w 2"/>
                  <a:gd name="T1" fmla="*/ 3 h 3"/>
                  <a:gd name="T2" fmla="*/ 1 w 2"/>
                  <a:gd name="T3" fmla="*/ 3 h 3"/>
                  <a:gd name="T4" fmla="*/ 0 w 2"/>
                  <a:gd name="T5" fmla="*/ 2 h 3"/>
                  <a:gd name="T6" fmla="*/ 0 w 2"/>
                  <a:gd name="T7" fmla="*/ 0 h 3"/>
                </a:gdLst>
                <a:ahLst/>
                <a:cxnLst>
                  <a:cxn ang="0">
                    <a:pos x="T0" y="T1"/>
                  </a:cxn>
                  <a:cxn ang="0">
                    <a:pos x="T2" y="T3"/>
                  </a:cxn>
                  <a:cxn ang="0">
                    <a:pos x="T4" y="T5"/>
                  </a:cxn>
                  <a:cxn ang="0">
                    <a:pos x="T6" y="T7"/>
                  </a:cxn>
                </a:cxnLst>
                <a:rect l="0" t="0" r="r" b="b"/>
                <a:pathLst>
                  <a:path w="2" h="3">
                    <a:moveTo>
                      <a:pt x="2" y="3"/>
                    </a:moveTo>
                    <a:lnTo>
                      <a:pt x="1" y="3"/>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9" name="Freeform 1541">
                <a:extLst>
                  <a:ext uri="{FF2B5EF4-FFF2-40B4-BE49-F238E27FC236}">
                    <a16:creationId xmlns:a16="http://schemas.microsoft.com/office/drawing/2014/main" id="{FCAE9803-8315-2535-A74E-C38C872305E5}"/>
                  </a:ext>
                </a:extLst>
              </p:cNvPr>
              <p:cNvSpPr>
                <a:spLocks/>
              </p:cNvSpPr>
              <p:nvPr/>
            </p:nvSpPr>
            <p:spPr bwMode="auto">
              <a:xfrm>
                <a:off x="442" y="107"/>
                <a:ext cx="5" cy="15"/>
              </a:xfrm>
              <a:custGeom>
                <a:avLst/>
                <a:gdLst>
                  <a:gd name="T0" fmla="*/ 4 w 5"/>
                  <a:gd name="T1" fmla="*/ 15 h 15"/>
                  <a:gd name="T2" fmla="*/ 2 w 5"/>
                  <a:gd name="T3" fmla="*/ 14 h 15"/>
                  <a:gd name="T4" fmla="*/ 1 w 5"/>
                  <a:gd name="T5" fmla="*/ 12 h 15"/>
                  <a:gd name="T6" fmla="*/ 1 w 5"/>
                  <a:gd name="T7" fmla="*/ 11 h 15"/>
                  <a:gd name="T8" fmla="*/ 0 w 5"/>
                  <a:gd name="T9" fmla="*/ 10 h 15"/>
                  <a:gd name="T10" fmla="*/ 1 w 5"/>
                  <a:gd name="T11" fmla="*/ 8 h 15"/>
                  <a:gd name="T12" fmla="*/ 2 w 5"/>
                  <a:gd name="T13" fmla="*/ 7 h 15"/>
                  <a:gd name="T14" fmla="*/ 2 w 5"/>
                  <a:gd name="T15" fmla="*/ 4 h 15"/>
                  <a:gd name="T16" fmla="*/ 4 w 5"/>
                  <a:gd name="T17" fmla="*/ 0 h 15"/>
                  <a:gd name="T18" fmla="*/ 4 w 5"/>
                  <a:gd name="T19" fmla="*/ 1 h 15"/>
                  <a:gd name="T20" fmla="*/ 4 w 5"/>
                  <a:gd name="T21" fmla="*/ 4 h 15"/>
                  <a:gd name="T22" fmla="*/ 5 w 5"/>
                  <a:gd name="T23"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15">
                    <a:moveTo>
                      <a:pt x="4" y="15"/>
                    </a:moveTo>
                    <a:lnTo>
                      <a:pt x="2" y="14"/>
                    </a:lnTo>
                    <a:lnTo>
                      <a:pt x="1" y="12"/>
                    </a:lnTo>
                    <a:lnTo>
                      <a:pt x="1" y="11"/>
                    </a:lnTo>
                    <a:lnTo>
                      <a:pt x="0" y="10"/>
                    </a:lnTo>
                    <a:lnTo>
                      <a:pt x="1" y="8"/>
                    </a:lnTo>
                    <a:lnTo>
                      <a:pt x="2" y="7"/>
                    </a:lnTo>
                    <a:lnTo>
                      <a:pt x="2" y="4"/>
                    </a:lnTo>
                    <a:lnTo>
                      <a:pt x="4" y="0"/>
                    </a:lnTo>
                    <a:lnTo>
                      <a:pt x="4" y="1"/>
                    </a:lnTo>
                    <a:lnTo>
                      <a:pt x="4" y="4"/>
                    </a:lnTo>
                    <a:lnTo>
                      <a:pt x="5"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0" name="Freeform 1542">
                <a:extLst>
                  <a:ext uri="{FF2B5EF4-FFF2-40B4-BE49-F238E27FC236}">
                    <a16:creationId xmlns:a16="http://schemas.microsoft.com/office/drawing/2014/main" id="{9309BEFA-A5A8-F8CB-2260-1D0A69EC50E7}"/>
                  </a:ext>
                </a:extLst>
              </p:cNvPr>
              <p:cNvSpPr>
                <a:spLocks/>
              </p:cNvSpPr>
              <p:nvPr/>
            </p:nvSpPr>
            <p:spPr bwMode="auto">
              <a:xfrm>
                <a:off x="423" y="116"/>
                <a:ext cx="2" cy="6"/>
              </a:xfrm>
              <a:custGeom>
                <a:avLst/>
                <a:gdLst>
                  <a:gd name="T0" fmla="*/ 0 w 2"/>
                  <a:gd name="T1" fmla="*/ 6 h 6"/>
                  <a:gd name="T2" fmla="*/ 1 w 2"/>
                  <a:gd name="T3" fmla="*/ 5 h 6"/>
                  <a:gd name="T4" fmla="*/ 2 w 2"/>
                  <a:gd name="T5" fmla="*/ 2 h 6"/>
                  <a:gd name="T6" fmla="*/ 2 w 2"/>
                  <a:gd name="T7" fmla="*/ 1 h 6"/>
                  <a:gd name="T8" fmla="*/ 2 w 2"/>
                  <a:gd name="T9" fmla="*/ 0 h 6"/>
                  <a:gd name="T10" fmla="*/ 0 w 2"/>
                  <a:gd name="T11" fmla="*/ 2 h 6"/>
                  <a:gd name="T12" fmla="*/ 0 w 2"/>
                  <a:gd name="T13" fmla="*/ 2 h 6"/>
                  <a:gd name="T14" fmla="*/ 0 w 2"/>
                  <a:gd name="T15" fmla="*/ 3 h 6"/>
                  <a:gd name="T16" fmla="*/ 0 w 2"/>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0" y="6"/>
                    </a:moveTo>
                    <a:lnTo>
                      <a:pt x="1" y="5"/>
                    </a:lnTo>
                    <a:lnTo>
                      <a:pt x="2" y="2"/>
                    </a:lnTo>
                    <a:lnTo>
                      <a:pt x="2" y="1"/>
                    </a:lnTo>
                    <a:lnTo>
                      <a:pt x="2" y="0"/>
                    </a:lnTo>
                    <a:lnTo>
                      <a:pt x="0" y="2"/>
                    </a:lnTo>
                    <a:lnTo>
                      <a:pt x="0" y="2"/>
                    </a:lnTo>
                    <a:lnTo>
                      <a:pt x="0" y="3"/>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1" name="Freeform 1543">
                <a:extLst>
                  <a:ext uri="{FF2B5EF4-FFF2-40B4-BE49-F238E27FC236}">
                    <a16:creationId xmlns:a16="http://schemas.microsoft.com/office/drawing/2014/main" id="{CB29E416-9892-8B8A-7172-88A0BA88DA8B}"/>
                  </a:ext>
                </a:extLst>
              </p:cNvPr>
              <p:cNvSpPr>
                <a:spLocks/>
              </p:cNvSpPr>
              <p:nvPr/>
            </p:nvSpPr>
            <p:spPr bwMode="auto">
              <a:xfrm>
                <a:off x="446" y="122"/>
                <a:ext cx="4" cy="1"/>
              </a:xfrm>
              <a:custGeom>
                <a:avLst/>
                <a:gdLst>
                  <a:gd name="T0" fmla="*/ 4 w 4"/>
                  <a:gd name="T1" fmla="*/ 1 h 1"/>
                  <a:gd name="T2" fmla="*/ 2 w 4"/>
                  <a:gd name="T3" fmla="*/ 1 h 1"/>
                  <a:gd name="T4" fmla="*/ 0 w 4"/>
                  <a:gd name="T5" fmla="*/ 0 h 1"/>
                  <a:gd name="T6" fmla="*/ 0 w 4"/>
                  <a:gd name="T7" fmla="*/ 0 h 1"/>
                </a:gdLst>
                <a:ahLst/>
                <a:cxnLst>
                  <a:cxn ang="0">
                    <a:pos x="T0" y="T1"/>
                  </a:cxn>
                  <a:cxn ang="0">
                    <a:pos x="T2" y="T3"/>
                  </a:cxn>
                  <a:cxn ang="0">
                    <a:pos x="T4" y="T5"/>
                  </a:cxn>
                  <a:cxn ang="0">
                    <a:pos x="T6" y="T7"/>
                  </a:cxn>
                </a:cxnLst>
                <a:rect l="0" t="0" r="r" b="b"/>
                <a:pathLst>
                  <a:path w="4" h="1">
                    <a:moveTo>
                      <a:pt x="4" y="1"/>
                    </a:moveTo>
                    <a:lnTo>
                      <a:pt x="2"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2" name="Freeform 1544">
                <a:extLst>
                  <a:ext uri="{FF2B5EF4-FFF2-40B4-BE49-F238E27FC236}">
                    <a16:creationId xmlns:a16="http://schemas.microsoft.com/office/drawing/2014/main" id="{F33758F1-E005-CA95-CBD8-49092538F741}"/>
                  </a:ext>
                </a:extLst>
              </p:cNvPr>
              <p:cNvSpPr>
                <a:spLocks/>
              </p:cNvSpPr>
              <p:nvPr/>
            </p:nvSpPr>
            <p:spPr bwMode="auto">
              <a:xfrm>
                <a:off x="407" y="118"/>
                <a:ext cx="8" cy="5"/>
              </a:xfrm>
              <a:custGeom>
                <a:avLst/>
                <a:gdLst>
                  <a:gd name="T0" fmla="*/ 8 w 8"/>
                  <a:gd name="T1" fmla="*/ 0 h 5"/>
                  <a:gd name="T2" fmla="*/ 0 w 8"/>
                  <a:gd name="T3" fmla="*/ 1 h 5"/>
                  <a:gd name="T4" fmla="*/ 0 w 8"/>
                  <a:gd name="T5" fmla="*/ 3 h 5"/>
                  <a:gd name="T6" fmla="*/ 3 w 8"/>
                  <a:gd name="T7" fmla="*/ 5 h 5"/>
                </a:gdLst>
                <a:ahLst/>
                <a:cxnLst>
                  <a:cxn ang="0">
                    <a:pos x="T0" y="T1"/>
                  </a:cxn>
                  <a:cxn ang="0">
                    <a:pos x="T2" y="T3"/>
                  </a:cxn>
                  <a:cxn ang="0">
                    <a:pos x="T4" y="T5"/>
                  </a:cxn>
                  <a:cxn ang="0">
                    <a:pos x="T6" y="T7"/>
                  </a:cxn>
                </a:cxnLst>
                <a:rect l="0" t="0" r="r" b="b"/>
                <a:pathLst>
                  <a:path w="8" h="5">
                    <a:moveTo>
                      <a:pt x="8" y="0"/>
                    </a:moveTo>
                    <a:lnTo>
                      <a:pt x="0" y="1"/>
                    </a:lnTo>
                    <a:lnTo>
                      <a:pt x="0" y="3"/>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3" name="Freeform 1545">
                <a:extLst>
                  <a:ext uri="{FF2B5EF4-FFF2-40B4-BE49-F238E27FC236}">
                    <a16:creationId xmlns:a16="http://schemas.microsoft.com/office/drawing/2014/main" id="{F9C2704D-B1DF-53E9-DCB2-9E6B5865159B}"/>
                  </a:ext>
                </a:extLst>
              </p:cNvPr>
              <p:cNvSpPr>
                <a:spLocks/>
              </p:cNvSpPr>
              <p:nvPr/>
            </p:nvSpPr>
            <p:spPr bwMode="auto">
              <a:xfrm>
                <a:off x="439" y="118"/>
                <a:ext cx="2" cy="6"/>
              </a:xfrm>
              <a:custGeom>
                <a:avLst/>
                <a:gdLst>
                  <a:gd name="T0" fmla="*/ 0 w 2"/>
                  <a:gd name="T1" fmla="*/ 0 h 6"/>
                  <a:gd name="T2" fmla="*/ 0 w 2"/>
                  <a:gd name="T3" fmla="*/ 1 h 6"/>
                  <a:gd name="T4" fmla="*/ 2 w 2"/>
                  <a:gd name="T5" fmla="*/ 1 h 6"/>
                  <a:gd name="T6" fmla="*/ 2 w 2"/>
                  <a:gd name="T7" fmla="*/ 3 h 6"/>
                  <a:gd name="T8" fmla="*/ 2 w 2"/>
                  <a:gd name="T9" fmla="*/ 5 h 6"/>
                  <a:gd name="T10" fmla="*/ 2 w 2"/>
                  <a:gd name="T11" fmla="*/ 6 h 6"/>
                </a:gdLst>
                <a:ahLst/>
                <a:cxnLst>
                  <a:cxn ang="0">
                    <a:pos x="T0" y="T1"/>
                  </a:cxn>
                  <a:cxn ang="0">
                    <a:pos x="T2" y="T3"/>
                  </a:cxn>
                  <a:cxn ang="0">
                    <a:pos x="T4" y="T5"/>
                  </a:cxn>
                  <a:cxn ang="0">
                    <a:pos x="T6" y="T7"/>
                  </a:cxn>
                  <a:cxn ang="0">
                    <a:pos x="T8" y="T9"/>
                  </a:cxn>
                  <a:cxn ang="0">
                    <a:pos x="T10" y="T11"/>
                  </a:cxn>
                </a:cxnLst>
                <a:rect l="0" t="0" r="r" b="b"/>
                <a:pathLst>
                  <a:path w="2" h="6">
                    <a:moveTo>
                      <a:pt x="0" y="0"/>
                    </a:moveTo>
                    <a:lnTo>
                      <a:pt x="0" y="1"/>
                    </a:lnTo>
                    <a:lnTo>
                      <a:pt x="2" y="1"/>
                    </a:lnTo>
                    <a:lnTo>
                      <a:pt x="2" y="3"/>
                    </a:lnTo>
                    <a:lnTo>
                      <a:pt x="2" y="5"/>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4" name="Freeform 1546">
                <a:extLst>
                  <a:ext uri="{FF2B5EF4-FFF2-40B4-BE49-F238E27FC236}">
                    <a16:creationId xmlns:a16="http://schemas.microsoft.com/office/drawing/2014/main" id="{CE922608-1A20-7A86-9227-F3E4456F4AEF}"/>
                  </a:ext>
                </a:extLst>
              </p:cNvPr>
              <p:cNvSpPr>
                <a:spLocks/>
              </p:cNvSpPr>
              <p:nvPr/>
            </p:nvSpPr>
            <p:spPr bwMode="auto">
              <a:xfrm>
                <a:off x="405" y="123"/>
                <a:ext cx="4" cy="2"/>
              </a:xfrm>
              <a:custGeom>
                <a:avLst/>
                <a:gdLst>
                  <a:gd name="T0" fmla="*/ 4 w 4"/>
                  <a:gd name="T1" fmla="*/ 2 h 2"/>
                  <a:gd name="T2" fmla="*/ 2 w 4"/>
                  <a:gd name="T3" fmla="*/ 1 h 2"/>
                  <a:gd name="T4" fmla="*/ 1 w 4"/>
                  <a:gd name="T5" fmla="*/ 0 h 2"/>
                  <a:gd name="T6" fmla="*/ 0 w 4"/>
                  <a:gd name="T7" fmla="*/ 1 h 2"/>
                </a:gdLst>
                <a:ahLst/>
                <a:cxnLst>
                  <a:cxn ang="0">
                    <a:pos x="T0" y="T1"/>
                  </a:cxn>
                  <a:cxn ang="0">
                    <a:pos x="T2" y="T3"/>
                  </a:cxn>
                  <a:cxn ang="0">
                    <a:pos x="T4" y="T5"/>
                  </a:cxn>
                  <a:cxn ang="0">
                    <a:pos x="T6" y="T7"/>
                  </a:cxn>
                </a:cxnLst>
                <a:rect l="0" t="0" r="r" b="b"/>
                <a:pathLst>
                  <a:path w="4" h="2">
                    <a:moveTo>
                      <a:pt x="4" y="2"/>
                    </a:moveTo>
                    <a:lnTo>
                      <a:pt x="2" y="1"/>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5" name="Freeform 1547">
                <a:extLst>
                  <a:ext uri="{FF2B5EF4-FFF2-40B4-BE49-F238E27FC236}">
                    <a16:creationId xmlns:a16="http://schemas.microsoft.com/office/drawing/2014/main" id="{6BCA3772-73CB-E0AB-6371-0F1C3C711124}"/>
                  </a:ext>
                </a:extLst>
              </p:cNvPr>
              <p:cNvSpPr>
                <a:spLocks/>
              </p:cNvSpPr>
              <p:nvPr/>
            </p:nvSpPr>
            <p:spPr bwMode="auto">
              <a:xfrm>
                <a:off x="460" y="121"/>
                <a:ext cx="3" cy="4"/>
              </a:xfrm>
              <a:custGeom>
                <a:avLst/>
                <a:gdLst>
                  <a:gd name="T0" fmla="*/ 3 w 3"/>
                  <a:gd name="T1" fmla="*/ 4 h 4"/>
                  <a:gd name="T2" fmla="*/ 2 w 3"/>
                  <a:gd name="T3" fmla="*/ 3 h 4"/>
                  <a:gd name="T4" fmla="*/ 1 w 3"/>
                  <a:gd name="T5" fmla="*/ 1 h 4"/>
                  <a:gd name="T6" fmla="*/ 0 w 3"/>
                  <a:gd name="T7" fmla="*/ 0 h 4"/>
                </a:gdLst>
                <a:ahLst/>
                <a:cxnLst>
                  <a:cxn ang="0">
                    <a:pos x="T0" y="T1"/>
                  </a:cxn>
                  <a:cxn ang="0">
                    <a:pos x="T2" y="T3"/>
                  </a:cxn>
                  <a:cxn ang="0">
                    <a:pos x="T4" y="T5"/>
                  </a:cxn>
                  <a:cxn ang="0">
                    <a:pos x="T6" y="T7"/>
                  </a:cxn>
                </a:cxnLst>
                <a:rect l="0" t="0" r="r" b="b"/>
                <a:pathLst>
                  <a:path w="3" h="4">
                    <a:moveTo>
                      <a:pt x="3" y="4"/>
                    </a:moveTo>
                    <a:lnTo>
                      <a:pt x="2" y="3"/>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6" name="Freeform 1548">
                <a:extLst>
                  <a:ext uri="{FF2B5EF4-FFF2-40B4-BE49-F238E27FC236}">
                    <a16:creationId xmlns:a16="http://schemas.microsoft.com/office/drawing/2014/main" id="{9EA0F88B-E742-6EDE-734C-93279A1B4CE2}"/>
                  </a:ext>
                </a:extLst>
              </p:cNvPr>
              <p:cNvSpPr>
                <a:spLocks/>
              </p:cNvSpPr>
              <p:nvPr/>
            </p:nvSpPr>
            <p:spPr bwMode="auto">
              <a:xfrm>
                <a:off x="409" y="123"/>
                <a:ext cx="1" cy="2"/>
              </a:xfrm>
              <a:custGeom>
                <a:avLst/>
                <a:gdLst>
                  <a:gd name="T0" fmla="*/ 1 w 1"/>
                  <a:gd name="T1" fmla="*/ 0 h 2"/>
                  <a:gd name="T2" fmla="*/ 1 w 1"/>
                  <a:gd name="T3" fmla="*/ 0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1" y="0"/>
                    </a:moveTo>
                    <a:lnTo>
                      <a:pt x="1" y="0"/>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7" name="Freeform 1549">
                <a:extLst>
                  <a:ext uri="{FF2B5EF4-FFF2-40B4-BE49-F238E27FC236}">
                    <a16:creationId xmlns:a16="http://schemas.microsoft.com/office/drawing/2014/main" id="{24A71223-2758-1B33-D0B1-81FBACCC7503}"/>
                  </a:ext>
                </a:extLst>
              </p:cNvPr>
              <p:cNvSpPr>
                <a:spLocks/>
              </p:cNvSpPr>
              <p:nvPr/>
            </p:nvSpPr>
            <p:spPr bwMode="auto">
              <a:xfrm>
                <a:off x="460" y="124"/>
                <a:ext cx="3" cy="3"/>
              </a:xfrm>
              <a:custGeom>
                <a:avLst/>
                <a:gdLst>
                  <a:gd name="T0" fmla="*/ 0 w 3"/>
                  <a:gd name="T1" fmla="*/ 0 h 3"/>
                  <a:gd name="T2" fmla="*/ 0 w 3"/>
                  <a:gd name="T3" fmla="*/ 1 h 3"/>
                  <a:gd name="T4" fmla="*/ 1 w 3"/>
                  <a:gd name="T5" fmla="*/ 0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0" y="0"/>
                    </a:moveTo>
                    <a:lnTo>
                      <a:pt x="0" y="1"/>
                    </a:lnTo>
                    <a:lnTo>
                      <a:pt x="1" y="0"/>
                    </a:lnTo>
                    <a:lnTo>
                      <a:pt x="2" y="2"/>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8" name="Freeform 1550">
                <a:extLst>
                  <a:ext uri="{FF2B5EF4-FFF2-40B4-BE49-F238E27FC236}">
                    <a16:creationId xmlns:a16="http://schemas.microsoft.com/office/drawing/2014/main" id="{8A944AE6-95AB-6419-627E-127C0526EF71}"/>
                  </a:ext>
                </a:extLst>
              </p:cNvPr>
              <p:cNvSpPr>
                <a:spLocks/>
              </p:cNvSpPr>
              <p:nvPr/>
            </p:nvSpPr>
            <p:spPr bwMode="auto">
              <a:xfrm>
                <a:off x="463" y="125"/>
                <a:ext cx="4" cy="3"/>
              </a:xfrm>
              <a:custGeom>
                <a:avLst/>
                <a:gdLst>
                  <a:gd name="T0" fmla="*/ 0 w 4"/>
                  <a:gd name="T1" fmla="*/ 2 h 3"/>
                  <a:gd name="T2" fmla="*/ 2 w 4"/>
                  <a:gd name="T3" fmla="*/ 2 h 3"/>
                  <a:gd name="T4" fmla="*/ 4 w 4"/>
                  <a:gd name="T5" fmla="*/ 3 h 3"/>
                  <a:gd name="T6" fmla="*/ 4 w 4"/>
                  <a:gd name="T7" fmla="*/ 2 h 3"/>
                  <a:gd name="T8" fmla="*/ 3 w 4"/>
                  <a:gd name="T9" fmla="*/ 0 h 3"/>
                  <a:gd name="T10" fmla="*/ 1 w 4"/>
                  <a:gd name="T11" fmla="*/ 0 h 3"/>
                  <a:gd name="T12" fmla="*/ 0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2" y="2"/>
                    </a:lnTo>
                    <a:lnTo>
                      <a:pt x="4" y="3"/>
                    </a:lnTo>
                    <a:lnTo>
                      <a:pt x="4" y="2"/>
                    </a:lnTo>
                    <a:lnTo>
                      <a:pt x="3"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9" name="Freeform 1551">
                <a:extLst>
                  <a:ext uri="{FF2B5EF4-FFF2-40B4-BE49-F238E27FC236}">
                    <a16:creationId xmlns:a16="http://schemas.microsoft.com/office/drawing/2014/main" id="{443BBA9E-A466-17A6-5A22-85D2F1B6B55E}"/>
                  </a:ext>
                </a:extLst>
              </p:cNvPr>
              <p:cNvSpPr>
                <a:spLocks/>
              </p:cNvSpPr>
              <p:nvPr/>
            </p:nvSpPr>
            <p:spPr bwMode="auto">
              <a:xfrm>
                <a:off x="414" y="113"/>
                <a:ext cx="11" cy="15"/>
              </a:xfrm>
              <a:custGeom>
                <a:avLst/>
                <a:gdLst>
                  <a:gd name="T0" fmla="*/ 0 w 11"/>
                  <a:gd name="T1" fmla="*/ 15 h 15"/>
                  <a:gd name="T2" fmla="*/ 5 w 11"/>
                  <a:gd name="T3" fmla="*/ 13 h 15"/>
                  <a:gd name="T4" fmla="*/ 5 w 11"/>
                  <a:gd name="T5" fmla="*/ 12 h 15"/>
                  <a:gd name="T6" fmla="*/ 6 w 11"/>
                  <a:gd name="T7" fmla="*/ 12 h 15"/>
                  <a:gd name="T8" fmla="*/ 6 w 11"/>
                  <a:gd name="T9" fmla="*/ 11 h 15"/>
                  <a:gd name="T10" fmla="*/ 6 w 11"/>
                  <a:gd name="T11" fmla="*/ 10 h 15"/>
                  <a:gd name="T12" fmla="*/ 5 w 11"/>
                  <a:gd name="T13" fmla="*/ 9 h 15"/>
                  <a:gd name="T14" fmla="*/ 6 w 11"/>
                  <a:gd name="T15" fmla="*/ 7 h 15"/>
                  <a:gd name="T16" fmla="*/ 8 w 11"/>
                  <a:gd name="T17" fmla="*/ 4 h 15"/>
                  <a:gd name="T18" fmla="*/ 11 w 11"/>
                  <a:gd name="T19" fmla="*/ 0 h 15"/>
                  <a:gd name="T20" fmla="*/ 11 w 11"/>
                  <a:gd name="T2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5">
                    <a:moveTo>
                      <a:pt x="0" y="15"/>
                    </a:moveTo>
                    <a:lnTo>
                      <a:pt x="5" y="13"/>
                    </a:lnTo>
                    <a:lnTo>
                      <a:pt x="5" y="12"/>
                    </a:lnTo>
                    <a:lnTo>
                      <a:pt x="6" y="12"/>
                    </a:lnTo>
                    <a:lnTo>
                      <a:pt x="6" y="11"/>
                    </a:lnTo>
                    <a:lnTo>
                      <a:pt x="6" y="10"/>
                    </a:lnTo>
                    <a:lnTo>
                      <a:pt x="5" y="9"/>
                    </a:lnTo>
                    <a:lnTo>
                      <a:pt x="6" y="7"/>
                    </a:lnTo>
                    <a:lnTo>
                      <a:pt x="8" y="4"/>
                    </a:lnTo>
                    <a:lnTo>
                      <a:pt x="11" y="0"/>
                    </a:lnTo>
                    <a:lnTo>
                      <a:pt x="1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0" name="Freeform 1552">
                <a:extLst>
                  <a:ext uri="{FF2B5EF4-FFF2-40B4-BE49-F238E27FC236}">
                    <a16:creationId xmlns:a16="http://schemas.microsoft.com/office/drawing/2014/main" id="{A3ACC42C-5EED-6B63-BE2B-073BA1752C66}"/>
                  </a:ext>
                </a:extLst>
              </p:cNvPr>
              <p:cNvSpPr>
                <a:spLocks/>
              </p:cNvSpPr>
              <p:nvPr/>
            </p:nvSpPr>
            <p:spPr bwMode="auto">
              <a:xfrm>
                <a:off x="424" y="109"/>
                <a:ext cx="15" cy="20"/>
              </a:xfrm>
              <a:custGeom>
                <a:avLst/>
                <a:gdLst>
                  <a:gd name="T0" fmla="*/ 8 w 15"/>
                  <a:gd name="T1" fmla="*/ 20 h 20"/>
                  <a:gd name="T2" fmla="*/ 6 w 15"/>
                  <a:gd name="T3" fmla="*/ 18 h 20"/>
                  <a:gd name="T4" fmla="*/ 5 w 15"/>
                  <a:gd name="T5" fmla="*/ 17 h 20"/>
                  <a:gd name="T6" fmla="*/ 5 w 15"/>
                  <a:gd name="T7" fmla="*/ 16 h 20"/>
                  <a:gd name="T8" fmla="*/ 4 w 15"/>
                  <a:gd name="T9" fmla="*/ 17 h 20"/>
                  <a:gd name="T10" fmla="*/ 3 w 15"/>
                  <a:gd name="T11" fmla="*/ 17 h 20"/>
                  <a:gd name="T12" fmla="*/ 2 w 15"/>
                  <a:gd name="T13" fmla="*/ 18 h 20"/>
                  <a:gd name="T14" fmla="*/ 2 w 15"/>
                  <a:gd name="T15" fmla="*/ 18 h 20"/>
                  <a:gd name="T16" fmla="*/ 2 w 15"/>
                  <a:gd name="T17" fmla="*/ 19 h 20"/>
                  <a:gd name="T18" fmla="*/ 2 w 15"/>
                  <a:gd name="T19" fmla="*/ 19 h 20"/>
                  <a:gd name="T20" fmla="*/ 1 w 15"/>
                  <a:gd name="T21" fmla="*/ 20 h 20"/>
                  <a:gd name="T22" fmla="*/ 1 w 15"/>
                  <a:gd name="T23" fmla="*/ 19 h 20"/>
                  <a:gd name="T24" fmla="*/ 1 w 15"/>
                  <a:gd name="T25" fmla="*/ 18 h 20"/>
                  <a:gd name="T26" fmla="*/ 0 w 15"/>
                  <a:gd name="T27" fmla="*/ 16 h 20"/>
                  <a:gd name="T28" fmla="*/ 0 w 15"/>
                  <a:gd name="T29" fmla="*/ 15 h 20"/>
                  <a:gd name="T30" fmla="*/ 0 w 15"/>
                  <a:gd name="T31" fmla="*/ 14 h 20"/>
                  <a:gd name="T32" fmla="*/ 1 w 15"/>
                  <a:gd name="T33" fmla="*/ 12 h 20"/>
                  <a:gd name="T34" fmla="*/ 2 w 15"/>
                  <a:gd name="T35" fmla="*/ 11 h 20"/>
                  <a:gd name="T36" fmla="*/ 2 w 15"/>
                  <a:gd name="T37" fmla="*/ 10 h 20"/>
                  <a:gd name="T38" fmla="*/ 3 w 15"/>
                  <a:gd name="T39" fmla="*/ 8 h 20"/>
                  <a:gd name="T40" fmla="*/ 3 w 15"/>
                  <a:gd name="T41" fmla="*/ 6 h 20"/>
                  <a:gd name="T42" fmla="*/ 4 w 15"/>
                  <a:gd name="T43" fmla="*/ 5 h 20"/>
                  <a:gd name="T44" fmla="*/ 4 w 15"/>
                  <a:gd name="T45" fmla="*/ 5 h 20"/>
                  <a:gd name="T46" fmla="*/ 7 w 15"/>
                  <a:gd name="T47" fmla="*/ 3 h 20"/>
                  <a:gd name="T48" fmla="*/ 10 w 15"/>
                  <a:gd name="T49" fmla="*/ 2 h 20"/>
                  <a:gd name="T50" fmla="*/ 13 w 15"/>
                  <a:gd name="T51" fmla="*/ 1 h 20"/>
                  <a:gd name="T52" fmla="*/ 15 w 15"/>
                  <a:gd name="T5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 h="20">
                    <a:moveTo>
                      <a:pt x="8" y="20"/>
                    </a:moveTo>
                    <a:lnTo>
                      <a:pt x="6" y="18"/>
                    </a:lnTo>
                    <a:lnTo>
                      <a:pt x="5" y="17"/>
                    </a:lnTo>
                    <a:lnTo>
                      <a:pt x="5" y="16"/>
                    </a:lnTo>
                    <a:lnTo>
                      <a:pt x="4" y="17"/>
                    </a:lnTo>
                    <a:lnTo>
                      <a:pt x="3" y="17"/>
                    </a:lnTo>
                    <a:lnTo>
                      <a:pt x="2" y="18"/>
                    </a:lnTo>
                    <a:lnTo>
                      <a:pt x="2" y="18"/>
                    </a:lnTo>
                    <a:lnTo>
                      <a:pt x="2" y="19"/>
                    </a:lnTo>
                    <a:lnTo>
                      <a:pt x="2" y="19"/>
                    </a:lnTo>
                    <a:lnTo>
                      <a:pt x="1" y="20"/>
                    </a:lnTo>
                    <a:lnTo>
                      <a:pt x="1" y="19"/>
                    </a:lnTo>
                    <a:lnTo>
                      <a:pt x="1" y="18"/>
                    </a:lnTo>
                    <a:lnTo>
                      <a:pt x="0" y="16"/>
                    </a:lnTo>
                    <a:lnTo>
                      <a:pt x="0" y="15"/>
                    </a:lnTo>
                    <a:lnTo>
                      <a:pt x="0" y="14"/>
                    </a:lnTo>
                    <a:lnTo>
                      <a:pt x="1" y="12"/>
                    </a:lnTo>
                    <a:lnTo>
                      <a:pt x="2" y="11"/>
                    </a:lnTo>
                    <a:lnTo>
                      <a:pt x="2" y="10"/>
                    </a:lnTo>
                    <a:lnTo>
                      <a:pt x="3" y="8"/>
                    </a:lnTo>
                    <a:lnTo>
                      <a:pt x="3" y="6"/>
                    </a:lnTo>
                    <a:lnTo>
                      <a:pt x="4" y="5"/>
                    </a:lnTo>
                    <a:lnTo>
                      <a:pt x="4" y="5"/>
                    </a:lnTo>
                    <a:lnTo>
                      <a:pt x="7" y="3"/>
                    </a:lnTo>
                    <a:lnTo>
                      <a:pt x="10" y="2"/>
                    </a:lnTo>
                    <a:lnTo>
                      <a:pt x="13" y="1"/>
                    </a:lnTo>
                    <a:lnTo>
                      <a:pt x="1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1" name="Line 1553">
                <a:extLst>
                  <a:ext uri="{FF2B5EF4-FFF2-40B4-BE49-F238E27FC236}">
                    <a16:creationId xmlns:a16="http://schemas.microsoft.com/office/drawing/2014/main" id="{8A3BB02E-5BD5-913B-6629-30F54BF72FEF}"/>
                  </a:ext>
                </a:extLst>
              </p:cNvPr>
              <p:cNvSpPr>
                <a:spLocks noChangeShapeType="1"/>
              </p:cNvSpPr>
              <p:nvPr/>
            </p:nvSpPr>
            <p:spPr bwMode="auto">
              <a:xfrm>
                <a:off x="432" y="129"/>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12" name="Line 1554">
                <a:extLst>
                  <a:ext uri="{FF2B5EF4-FFF2-40B4-BE49-F238E27FC236}">
                    <a16:creationId xmlns:a16="http://schemas.microsoft.com/office/drawing/2014/main" id="{C8AD90B8-7BA8-3C4C-A7EB-09B33AEE48A4}"/>
                  </a:ext>
                </a:extLst>
              </p:cNvPr>
              <p:cNvSpPr>
                <a:spLocks noChangeShapeType="1"/>
              </p:cNvSpPr>
              <p:nvPr/>
            </p:nvSpPr>
            <p:spPr bwMode="auto">
              <a:xfrm flipV="1">
                <a:off x="411" y="128"/>
                <a:ext cx="3"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13" name="Freeform 1555">
                <a:extLst>
                  <a:ext uri="{FF2B5EF4-FFF2-40B4-BE49-F238E27FC236}">
                    <a16:creationId xmlns:a16="http://schemas.microsoft.com/office/drawing/2014/main" id="{58155152-06F5-75DC-66F6-4F65ED73181D}"/>
                  </a:ext>
                </a:extLst>
              </p:cNvPr>
              <p:cNvSpPr>
                <a:spLocks/>
              </p:cNvSpPr>
              <p:nvPr/>
            </p:nvSpPr>
            <p:spPr bwMode="auto">
              <a:xfrm>
                <a:off x="440" y="124"/>
                <a:ext cx="1" cy="5"/>
              </a:xfrm>
              <a:custGeom>
                <a:avLst/>
                <a:gdLst>
                  <a:gd name="T0" fmla="*/ 1 w 1"/>
                  <a:gd name="T1" fmla="*/ 0 h 5"/>
                  <a:gd name="T2" fmla="*/ 0 w 1"/>
                  <a:gd name="T3" fmla="*/ 1 h 5"/>
                  <a:gd name="T4" fmla="*/ 0 w 1"/>
                  <a:gd name="T5" fmla="*/ 3 h 5"/>
                  <a:gd name="T6" fmla="*/ 0 w 1"/>
                  <a:gd name="T7" fmla="*/ 5 h 5"/>
                </a:gdLst>
                <a:ahLst/>
                <a:cxnLst>
                  <a:cxn ang="0">
                    <a:pos x="T0" y="T1"/>
                  </a:cxn>
                  <a:cxn ang="0">
                    <a:pos x="T2" y="T3"/>
                  </a:cxn>
                  <a:cxn ang="0">
                    <a:pos x="T4" y="T5"/>
                  </a:cxn>
                  <a:cxn ang="0">
                    <a:pos x="T6" y="T7"/>
                  </a:cxn>
                </a:cxnLst>
                <a:rect l="0" t="0" r="r" b="b"/>
                <a:pathLst>
                  <a:path w="1" h="5">
                    <a:moveTo>
                      <a:pt x="1" y="0"/>
                    </a:moveTo>
                    <a:lnTo>
                      <a:pt x="0" y="1"/>
                    </a:lnTo>
                    <a:lnTo>
                      <a:pt x="0" y="3"/>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4" name="Line 1556">
                <a:extLst>
                  <a:ext uri="{FF2B5EF4-FFF2-40B4-BE49-F238E27FC236}">
                    <a16:creationId xmlns:a16="http://schemas.microsoft.com/office/drawing/2014/main" id="{3E2158EA-5051-517B-2C92-B2B74EB32518}"/>
                  </a:ext>
                </a:extLst>
              </p:cNvPr>
              <p:cNvSpPr>
                <a:spLocks noChangeShapeType="1"/>
              </p:cNvSpPr>
              <p:nvPr/>
            </p:nvSpPr>
            <p:spPr bwMode="auto">
              <a:xfrm>
                <a:off x="431" y="129"/>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15" name="Freeform 1557">
                <a:extLst>
                  <a:ext uri="{FF2B5EF4-FFF2-40B4-BE49-F238E27FC236}">
                    <a16:creationId xmlns:a16="http://schemas.microsoft.com/office/drawing/2014/main" id="{3CF5D6B8-F95E-AFB6-E053-F73FC14004AD}"/>
                  </a:ext>
                </a:extLst>
              </p:cNvPr>
              <p:cNvSpPr>
                <a:spLocks/>
              </p:cNvSpPr>
              <p:nvPr/>
            </p:nvSpPr>
            <p:spPr bwMode="auto">
              <a:xfrm>
                <a:off x="430" y="128"/>
                <a:ext cx="1" cy="2"/>
              </a:xfrm>
              <a:custGeom>
                <a:avLst/>
                <a:gdLst>
                  <a:gd name="T0" fmla="*/ 0 w 1"/>
                  <a:gd name="T1" fmla="*/ 0 h 2"/>
                  <a:gd name="T2" fmla="*/ 1 w 1"/>
                  <a:gd name="T3" fmla="*/ 2 h 2"/>
                  <a:gd name="T4" fmla="*/ 1 w 1"/>
                  <a:gd name="T5" fmla="*/ 1 h 2"/>
                </a:gdLst>
                <a:ahLst/>
                <a:cxnLst>
                  <a:cxn ang="0">
                    <a:pos x="T0" y="T1"/>
                  </a:cxn>
                  <a:cxn ang="0">
                    <a:pos x="T2" y="T3"/>
                  </a:cxn>
                  <a:cxn ang="0">
                    <a:pos x="T4" y="T5"/>
                  </a:cxn>
                </a:cxnLst>
                <a:rect l="0" t="0" r="r" b="b"/>
                <a:pathLst>
                  <a:path w="1" h="2">
                    <a:moveTo>
                      <a:pt x="0" y="0"/>
                    </a:moveTo>
                    <a:lnTo>
                      <a:pt x="1" y="2"/>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6" name="Freeform 1558">
                <a:extLst>
                  <a:ext uri="{FF2B5EF4-FFF2-40B4-BE49-F238E27FC236}">
                    <a16:creationId xmlns:a16="http://schemas.microsoft.com/office/drawing/2014/main" id="{F46C1613-CFD4-B42C-1066-51A996725487}"/>
                  </a:ext>
                </a:extLst>
              </p:cNvPr>
              <p:cNvSpPr>
                <a:spLocks/>
              </p:cNvSpPr>
              <p:nvPr/>
            </p:nvSpPr>
            <p:spPr bwMode="auto">
              <a:xfrm>
                <a:off x="403" y="124"/>
                <a:ext cx="8" cy="6"/>
              </a:xfrm>
              <a:custGeom>
                <a:avLst/>
                <a:gdLst>
                  <a:gd name="T0" fmla="*/ 2 w 8"/>
                  <a:gd name="T1" fmla="*/ 0 h 6"/>
                  <a:gd name="T2" fmla="*/ 1 w 8"/>
                  <a:gd name="T3" fmla="*/ 0 h 6"/>
                  <a:gd name="T4" fmla="*/ 0 w 8"/>
                  <a:gd name="T5" fmla="*/ 0 h 6"/>
                  <a:gd name="T6" fmla="*/ 0 w 8"/>
                  <a:gd name="T7" fmla="*/ 0 h 6"/>
                  <a:gd name="T8" fmla="*/ 0 w 8"/>
                  <a:gd name="T9" fmla="*/ 3 h 6"/>
                  <a:gd name="T10" fmla="*/ 1 w 8"/>
                  <a:gd name="T11" fmla="*/ 4 h 6"/>
                  <a:gd name="T12" fmla="*/ 2 w 8"/>
                  <a:gd name="T13" fmla="*/ 4 h 6"/>
                  <a:gd name="T14" fmla="*/ 3 w 8"/>
                  <a:gd name="T15" fmla="*/ 6 h 6"/>
                  <a:gd name="T16" fmla="*/ 6 w 8"/>
                  <a:gd name="T17" fmla="*/ 5 h 6"/>
                  <a:gd name="T18" fmla="*/ 8 w 8"/>
                  <a:gd name="T19"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2" y="0"/>
                    </a:moveTo>
                    <a:lnTo>
                      <a:pt x="1" y="0"/>
                    </a:lnTo>
                    <a:lnTo>
                      <a:pt x="0" y="0"/>
                    </a:lnTo>
                    <a:lnTo>
                      <a:pt x="0" y="0"/>
                    </a:lnTo>
                    <a:lnTo>
                      <a:pt x="0" y="3"/>
                    </a:lnTo>
                    <a:lnTo>
                      <a:pt x="1" y="4"/>
                    </a:lnTo>
                    <a:lnTo>
                      <a:pt x="2" y="4"/>
                    </a:lnTo>
                    <a:lnTo>
                      <a:pt x="3" y="6"/>
                    </a:lnTo>
                    <a:lnTo>
                      <a:pt x="6" y="5"/>
                    </a:lnTo>
                    <a:lnTo>
                      <a:pt x="8"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7" name="Freeform 1559">
                <a:extLst>
                  <a:ext uri="{FF2B5EF4-FFF2-40B4-BE49-F238E27FC236}">
                    <a16:creationId xmlns:a16="http://schemas.microsoft.com/office/drawing/2014/main" id="{F349839E-1370-3003-2BC6-F3BB251E0DB6}"/>
                  </a:ext>
                </a:extLst>
              </p:cNvPr>
              <p:cNvSpPr>
                <a:spLocks/>
              </p:cNvSpPr>
              <p:nvPr/>
            </p:nvSpPr>
            <p:spPr bwMode="auto">
              <a:xfrm>
                <a:off x="393" y="126"/>
                <a:ext cx="7" cy="6"/>
              </a:xfrm>
              <a:custGeom>
                <a:avLst/>
                <a:gdLst>
                  <a:gd name="T0" fmla="*/ 7 w 7"/>
                  <a:gd name="T1" fmla="*/ 2 h 6"/>
                  <a:gd name="T2" fmla="*/ 6 w 7"/>
                  <a:gd name="T3" fmla="*/ 2 h 6"/>
                  <a:gd name="T4" fmla="*/ 2 w 7"/>
                  <a:gd name="T5" fmla="*/ 0 h 6"/>
                  <a:gd name="T6" fmla="*/ 2 w 7"/>
                  <a:gd name="T7" fmla="*/ 6 h 6"/>
                  <a:gd name="T8" fmla="*/ 1 w 7"/>
                  <a:gd name="T9" fmla="*/ 5 h 6"/>
                  <a:gd name="T10" fmla="*/ 0 w 7"/>
                  <a:gd name="T11" fmla="*/ 2 h 6"/>
                  <a:gd name="T12" fmla="*/ 0 w 7"/>
                  <a:gd name="T13" fmla="*/ 2 h 6"/>
                </a:gdLst>
                <a:ahLst/>
                <a:cxnLst>
                  <a:cxn ang="0">
                    <a:pos x="T0" y="T1"/>
                  </a:cxn>
                  <a:cxn ang="0">
                    <a:pos x="T2" y="T3"/>
                  </a:cxn>
                  <a:cxn ang="0">
                    <a:pos x="T4" y="T5"/>
                  </a:cxn>
                  <a:cxn ang="0">
                    <a:pos x="T6" y="T7"/>
                  </a:cxn>
                  <a:cxn ang="0">
                    <a:pos x="T8" y="T9"/>
                  </a:cxn>
                  <a:cxn ang="0">
                    <a:pos x="T10" y="T11"/>
                  </a:cxn>
                  <a:cxn ang="0">
                    <a:pos x="T12" y="T13"/>
                  </a:cxn>
                </a:cxnLst>
                <a:rect l="0" t="0" r="r" b="b"/>
                <a:pathLst>
                  <a:path w="7" h="6">
                    <a:moveTo>
                      <a:pt x="7" y="2"/>
                    </a:moveTo>
                    <a:lnTo>
                      <a:pt x="6" y="2"/>
                    </a:lnTo>
                    <a:lnTo>
                      <a:pt x="2" y="0"/>
                    </a:lnTo>
                    <a:lnTo>
                      <a:pt x="2" y="6"/>
                    </a:lnTo>
                    <a:lnTo>
                      <a:pt x="1" y="5"/>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8" name="Freeform 1560">
                <a:extLst>
                  <a:ext uri="{FF2B5EF4-FFF2-40B4-BE49-F238E27FC236}">
                    <a16:creationId xmlns:a16="http://schemas.microsoft.com/office/drawing/2014/main" id="{896B2BEF-9EA2-E225-4C2A-EBC2261DD897}"/>
                  </a:ext>
                </a:extLst>
              </p:cNvPr>
              <p:cNvSpPr>
                <a:spLocks/>
              </p:cNvSpPr>
              <p:nvPr/>
            </p:nvSpPr>
            <p:spPr bwMode="auto">
              <a:xfrm>
                <a:off x="390" y="127"/>
                <a:ext cx="3" cy="6"/>
              </a:xfrm>
              <a:custGeom>
                <a:avLst/>
                <a:gdLst>
                  <a:gd name="T0" fmla="*/ 3 w 3"/>
                  <a:gd name="T1" fmla="*/ 1 h 6"/>
                  <a:gd name="T2" fmla="*/ 2 w 3"/>
                  <a:gd name="T3" fmla="*/ 0 h 6"/>
                  <a:gd name="T4" fmla="*/ 1 w 3"/>
                  <a:gd name="T5" fmla="*/ 0 h 6"/>
                  <a:gd name="T6" fmla="*/ 0 w 3"/>
                  <a:gd name="T7" fmla="*/ 2 h 6"/>
                  <a:gd name="T8" fmla="*/ 3 w 3"/>
                  <a:gd name="T9" fmla="*/ 6 h 6"/>
                </a:gdLst>
                <a:ahLst/>
                <a:cxnLst>
                  <a:cxn ang="0">
                    <a:pos x="T0" y="T1"/>
                  </a:cxn>
                  <a:cxn ang="0">
                    <a:pos x="T2" y="T3"/>
                  </a:cxn>
                  <a:cxn ang="0">
                    <a:pos x="T4" y="T5"/>
                  </a:cxn>
                  <a:cxn ang="0">
                    <a:pos x="T6" y="T7"/>
                  </a:cxn>
                  <a:cxn ang="0">
                    <a:pos x="T8" y="T9"/>
                  </a:cxn>
                </a:cxnLst>
                <a:rect l="0" t="0" r="r" b="b"/>
                <a:pathLst>
                  <a:path w="3" h="6">
                    <a:moveTo>
                      <a:pt x="3" y="1"/>
                    </a:moveTo>
                    <a:lnTo>
                      <a:pt x="2" y="0"/>
                    </a:lnTo>
                    <a:lnTo>
                      <a:pt x="1" y="0"/>
                    </a:lnTo>
                    <a:lnTo>
                      <a:pt x="0" y="2"/>
                    </a:lnTo>
                    <a:lnTo>
                      <a:pt x="3"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9" name="Freeform 1561">
                <a:extLst>
                  <a:ext uri="{FF2B5EF4-FFF2-40B4-BE49-F238E27FC236}">
                    <a16:creationId xmlns:a16="http://schemas.microsoft.com/office/drawing/2014/main" id="{08A18878-5C6B-D52D-E058-80C080D8A1EF}"/>
                  </a:ext>
                </a:extLst>
              </p:cNvPr>
              <p:cNvSpPr>
                <a:spLocks/>
              </p:cNvSpPr>
              <p:nvPr/>
            </p:nvSpPr>
            <p:spPr bwMode="auto">
              <a:xfrm>
                <a:off x="393" y="13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0" name="Freeform 1562">
                <a:extLst>
                  <a:ext uri="{FF2B5EF4-FFF2-40B4-BE49-F238E27FC236}">
                    <a16:creationId xmlns:a16="http://schemas.microsoft.com/office/drawing/2014/main" id="{60D94DF8-1AB3-E1E0-4B44-1A5751623771}"/>
                  </a:ext>
                </a:extLst>
              </p:cNvPr>
              <p:cNvSpPr>
                <a:spLocks/>
              </p:cNvSpPr>
              <p:nvPr/>
            </p:nvSpPr>
            <p:spPr bwMode="auto">
              <a:xfrm>
                <a:off x="386" y="130"/>
                <a:ext cx="7" cy="4"/>
              </a:xfrm>
              <a:custGeom>
                <a:avLst/>
                <a:gdLst>
                  <a:gd name="T0" fmla="*/ 7 w 7"/>
                  <a:gd name="T1" fmla="*/ 3 h 4"/>
                  <a:gd name="T2" fmla="*/ 6 w 7"/>
                  <a:gd name="T3" fmla="*/ 3 h 4"/>
                  <a:gd name="T4" fmla="*/ 6 w 7"/>
                  <a:gd name="T5" fmla="*/ 2 h 4"/>
                  <a:gd name="T6" fmla="*/ 4 w 7"/>
                  <a:gd name="T7" fmla="*/ 1 h 4"/>
                  <a:gd name="T8" fmla="*/ 2 w 7"/>
                  <a:gd name="T9" fmla="*/ 0 h 4"/>
                  <a:gd name="T10" fmla="*/ 2 w 7"/>
                  <a:gd name="T11" fmla="*/ 1 h 4"/>
                  <a:gd name="T12" fmla="*/ 3 w 7"/>
                  <a:gd name="T13" fmla="*/ 3 h 4"/>
                  <a:gd name="T14" fmla="*/ 2 w 7"/>
                  <a:gd name="T15" fmla="*/ 4 h 4"/>
                  <a:gd name="T16" fmla="*/ 0 w 7"/>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7" y="3"/>
                    </a:moveTo>
                    <a:lnTo>
                      <a:pt x="6" y="3"/>
                    </a:lnTo>
                    <a:lnTo>
                      <a:pt x="6" y="2"/>
                    </a:lnTo>
                    <a:lnTo>
                      <a:pt x="4" y="1"/>
                    </a:lnTo>
                    <a:lnTo>
                      <a:pt x="2" y="0"/>
                    </a:lnTo>
                    <a:lnTo>
                      <a:pt x="2" y="1"/>
                    </a:lnTo>
                    <a:lnTo>
                      <a:pt x="3" y="3"/>
                    </a:lnTo>
                    <a:lnTo>
                      <a:pt x="2" y="4"/>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1" name="Freeform 1563">
                <a:extLst>
                  <a:ext uri="{FF2B5EF4-FFF2-40B4-BE49-F238E27FC236}">
                    <a16:creationId xmlns:a16="http://schemas.microsoft.com/office/drawing/2014/main" id="{8B89CFB5-EAF8-8818-9E71-07E048E14FB6}"/>
                  </a:ext>
                </a:extLst>
              </p:cNvPr>
              <p:cNvSpPr>
                <a:spLocks/>
              </p:cNvSpPr>
              <p:nvPr/>
            </p:nvSpPr>
            <p:spPr bwMode="auto">
              <a:xfrm>
                <a:off x="455" y="122"/>
                <a:ext cx="5" cy="12"/>
              </a:xfrm>
              <a:custGeom>
                <a:avLst/>
                <a:gdLst>
                  <a:gd name="T0" fmla="*/ 0 w 5"/>
                  <a:gd name="T1" fmla="*/ 12 h 12"/>
                  <a:gd name="T2" fmla="*/ 1 w 5"/>
                  <a:gd name="T3" fmla="*/ 10 h 12"/>
                  <a:gd name="T4" fmla="*/ 1 w 5"/>
                  <a:gd name="T5" fmla="*/ 9 h 12"/>
                  <a:gd name="T6" fmla="*/ 2 w 5"/>
                  <a:gd name="T7" fmla="*/ 1 h 12"/>
                  <a:gd name="T8" fmla="*/ 3 w 5"/>
                  <a:gd name="T9" fmla="*/ 0 h 12"/>
                  <a:gd name="T10" fmla="*/ 4 w 5"/>
                  <a:gd name="T11" fmla="*/ 1 h 12"/>
                  <a:gd name="T12" fmla="*/ 4 w 5"/>
                  <a:gd name="T13" fmla="*/ 2 h 12"/>
                  <a:gd name="T14" fmla="*/ 5 w 5"/>
                  <a:gd name="T15" fmla="*/ 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2">
                    <a:moveTo>
                      <a:pt x="0" y="12"/>
                    </a:moveTo>
                    <a:lnTo>
                      <a:pt x="1" y="10"/>
                    </a:lnTo>
                    <a:lnTo>
                      <a:pt x="1" y="9"/>
                    </a:lnTo>
                    <a:lnTo>
                      <a:pt x="2" y="1"/>
                    </a:lnTo>
                    <a:lnTo>
                      <a:pt x="3" y="0"/>
                    </a:lnTo>
                    <a:lnTo>
                      <a:pt x="4" y="1"/>
                    </a:lnTo>
                    <a:lnTo>
                      <a:pt x="4" y="2"/>
                    </a:lnTo>
                    <a:lnTo>
                      <a:pt x="5"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2" name="Freeform 1564">
                <a:extLst>
                  <a:ext uri="{FF2B5EF4-FFF2-40B4-BE49-F238E27FC236}">
                    <a16:creationId xmlns:a16="http://schemas.microsoft.com/office/drawing/2014/main" id="{C714AF03-DF22-3326-03BE-1B871B907657}"/>
                  </a:ext>
                </a:extLst>
              </p:cNvPr>
              <p:cNvSpPr>
                <a:spLocks/>
              </p:cNvSpPr>
              <p:nvPr/>
            </p:nvSpPr>
            <p:spPr bwMode="auto">
              <a:xfrm>
                <a:off x="454" y="134"/>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3" name="Freeform 1565">
                <a:extLst>
                  <a:ext uri="{FF2B5EF4-FFF2-40B4-BE49-F238E27FC236}">
                    <a16:creationId xmlns:a16="http://schemas.microsoft.com/office/drawing/2014/main" id="{C7B7E86D-FC03-4CCD-15D9-2EFA4D5ABE71}"/>
                  </a:ext>
                </a:extLst>
              </p:cNvPr>
              <p:cNvSpPr>
                <a:spLocks/>
              </p:cNvSpPr>
              <p:nvPr/>
            </p:nvSpPr>
            <p:spPr bwMode="auto">
              <a:xfrm>
                <a:off x="385" y="132"/>
                <a:ext cx="6" cy="4"/>
              </a:xfrm>
              <a:custGeom>
                <a:avLst/>
                <a:gdLst>
                  <a:gd name="T0" fmla="*/ 1 w 6"/>
                  <a:gd name="T1" fmla="*/ 1 h 4"/>
                  <a:gd name="T2" fmla="*/ 0 w 6"/>
                  <a:gd name="T3" fmla="*/ 0 h 4"/>
                  <a:gd name="T4" fmla="*/ 0 w 6"/>
                  <a:gd name="T5" fmla="*/ 2 h 4"/>
                  <a:gd name="T6" fmla="*/ 1 w 6"/>
                  <a:gd name="T7" fmla="*/ 3 h 4"/>
                  <a:gd name="T8" fmla="*/ 2 w 6"/>
                  <a:gd name="T9" fmla="*/ 4 h 4"/>
                  <a:gd name="T10" fmla="*/ 3 w 6"/>
                  <a:gd name="T11" fmla="*/ 4 h 4"/>
                  <a:gd name="T12" fmla="*/ 4 w 6"/>
                  <a:gd name="T13" fmla="*/ 4 h 4"/>
                  <a:gd name="T14" fmla="*/ 5 w 6"/>
                  <a:gd name="T15" fmla="*/ 4 h 4"/>
                  <a:gd name="T16" fmla="*/ 6 w 6"/>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1" y="1"/>
                    </a:moveTo>
                    <a:lnTo>
                      <a:pt x="0" y="0"/>
                    </a:lnTo>
                    <a:lnTo>
                      <a:pt x="0" y="2"/>
                    </a:lnTo>
                    <a:lnTo>
                      <a:pt x="1" y="3"/>
                    </a:lnTo>
                    <a:lnTo>
                      <a:pt x="2" y="4"/>
                    </a:lnTo>
                    <a:lnTo>
                      <a:pt x="3" y="4"/>
                    </a:lnTo>
                    <a:lnTo>
                      <a:pt x="4" y="4"/>
                    </a:lnTo>
                    <a:lnTo>
                      <a:pt x="5" y="4"/>
                    </a:lnTo>
                    <a:lnTo>
                      <a:pt x="6"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4" name="Freeform 1566">
                <a:extLst>
                  <a:ext uri="{FF2B5EF4-FFF2-40B4-BE49-F238E27FC236}">
                    <a16:creationId xmlns:a16="http://schemas.microsoft.com/office/drawing/2014/main" id="{D542CEED-1875-BECC-1011-C88E3D1DA743}"/>
                  </a:ext>
                </a:extLst>
              </p:cNvPr>
              <p:cNvSpPr>
                <a:spLocks/>
              </p:cNvSpPr>
              <p:nvPr/>
            </p:nvSpPr>
            <p:spPr bwMode="auto">
              <a:xfrm>
                <a:off x="437" y="122"/>
                <a:ext cx="14" cy="15"/>
              </a:xfrm>
              <a:custGeom>
                <a:avLst/>
                <a:gdLst>
                  <a:gd name="T0" fmla="*/ 3 w 14"/>
                  <a:gd name="T1" fmla="*/ 7 h 15"/>
                  <a:gd name="T2" fmla="*/ 4 w 14"/>
                  <a:gd name="T3" fmla="*/ 8 h 15"/>
                  <a:gd name="T4" fmla="*/ 3 w 14"/>
                  <a:gd name="T5" fmla="*/ 10 h 15"/>
                  <a:gd name="T6" fmla="*/ 2 w 14"/>
                  <a:gd name="T7" fmla="*/ 11 h 15"/>
                  <a:gd name="T8" fmla="*/ 0 w 14"/>
                  <a:gd name="T9" fmla="*/ 13 h 15"/>
                  <a:gd name="T10" fmla="*/ 0 w 14"/>
                  <a:gd name="T11" fmla="*/ 15 h 15"/>
                  <a:gd name="T12" fmla="*/ 1 w 14"/>
                  <a:gd name="T13" fmla="*/ 14 h 15"/>
                  <a:gd name="T14" fmla="*/ 3 w 14"/>
                  <a:gd name="T15" fmla="*/ 12 h 15"/>
                  <a:gd name="T16" fmla="*/ 4 w 14"/>
                  <a:gd name="T17" fmla="*/ 12 h 15"/>
                  <a:gd name="T18" fmla="*/ 4 w 14"/>
                  <a:gd name="T19" fmla="*/ 11 h 15"/>
                  <a:gd name="T20" fmla="*/ 4 w 14"/>
                  <a:gd name="T21" fmla="*/ 10 h 15"/>
                  <a:gd name="T22" fmla="*/ 5 w 14"/>
                  <a:gd name="T23" fmla="*/ 8 h 15"/>
                  <a:gd name="T24" fmla="*/ 5 w 14"/>
                  <a:gd name="T25" fmla="*/ 6 h 15"/>
                  <a:gd name="T26" fmla="*/ 5 w 14"/>
                  <a:gd name="T27" fmla="*/ 5 h 15"/>
                  <a:gd name="T28" fmla="*/ 5 w 14"/>
                  <a:gd name="T29" fmla="*/ 2 h 15"/>
                  <a:gd name="T30" fmla="*/ 5 w 14"/>
                  <a:gd name="T31" fmla="*/ 0 h 15"/>
                  <a:gd name="T32" fmla="*/ 5 w 14"/>
                  <a:gd name="T33" fmla="*/ 0 h 15"/>
                  <a:gd name="T34" fmla="*/ 6 w 14"/>
                  <a:gd name="T35" fmla="*/ 0 h 15"/>
                  <a:gd name="T36" fmla="*/ 8 w 14"/>
                  <a:gd name="T37" fmla="*/ 1 h 15"/>
                  <a:gd name="T38" fmla="*/ 11 w 14"/>
                  <a:gd name="T39" fmla="*/ 2 h 15"/>
                  <a:gd name="T40" fmla="*/ 12 w 14"/>
                  <a:gd name="T41" fmla="*/ 2 h 15"/>
                  <a:gd name="T42" fmla="*/ 14 w 14"/>
                  <a:gd name="T43" fmla="*/ 1 h 15"/>
                  <a:gd name="T44" fmla="*/ 13 w 14"/>
                  <a:gd name="T4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15">
                    <a:moveTo>
                      <a:pt x="3" y="7"/>
                    </a:moveTo>
                    <a:lnTo>
                      <a:pt x="4" y="8"/>
                    </a:lnTo>
                    <a:lnTo>
                      <a:pt x="3" y="10"/>
                    </a:lnTo>
                    <a:lnTo>
                      <a:pt x="2" y="11"/>
                    </a:lnTo>
                    <a:lnTo>
                      <a:pt x="0" y="13"/>
                    </a:lnTo>
                    <a:lnTo>
                      <a:pt x="0" y="15"/>
                    </a:lnTo>
                    <a:lnTo>
                      <a:pt x="1" y="14"/>
                    </a:lnTo>
                    <a:lnTo>
                      <a:pt x="3" y="12"/>
                    </a:lnTo>
                    <a:lnTo>
                      <a:pt x="4" y="12"/>
                    </a:lnTo>
                    <a:lnTo>
                      <a:pt x="4" y="11"/>
                    </a:lnTo>
                    <a:lnTo>
                      <a:pt x="4" y="10"/>
                    </a:lnTo>
                    <a:lnTo>
                      <a:pt x="5" y="8"/>
                    </a:lnTo>
                    <a:lnTo>
                      <a:pt x="5" y="6"/>
                    </a:lnTo>
                    <a:lnTo>
                      <a:pt x="5" y="5"/>
                    </a:lnTo>
                    <a:lnTo>
                      <a:pt x="5" y="2"/>
                    </a:lnTo>
                    <a:lnTo>
                      <a:pt x="5" y="0"/>
                    </a:lnTo>
                    <a:lnTo>
                      <a:pt x="5" y="0"/>
                    </a:lnTo>
                    <a:lnTo>
                      <a:pt x="6" y="0"/>
                    </a:lnTo>
                    <a:lnTo>
                      <a:pt x="8" y="1"/>
                    </a:lnTo>
                    <a:lnTo>
                      <a:pt x="11" y="2"/>
                    </a:lnTo>
                    <a:lnTo>
                      <a:pt x="12" y="2"/>
                    </a:lnTo>
                    <a:lnTo>
                      <a:pt x="14" y="1"/>
                    </a:lnTo>
                    <a:lnTo>
                      <a:pt x="1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5" name="Freeform 1567">
                <a:extLst>
                  <a:ext uri="{FF2B5EF4-FFF2-40B4-BE49-F238E27FC236}">
                    <a16:creationId xmlns:a16="http://schemas.microsoft.com/office/drawing/2014/main" id="{920106EB-2392-12B0-3834-A72BF4EC1ADB}"/>
                  </a:ext>
                </a:extLst>
              </p:cNvPr>
              <p:cNvSpPr>
                <a:spLocks/>
              </p:cNvSpPr>
              <p:nvPr/>
            </p:nvSpPr>
            <p:spPr bwMode="auto">
              <a:xfrm>
                <a:off x="391" y="136"/>
                <a:ext cx="1" cy="1"/>
              </a:xfrm>
              <a:custGeom>
                <a:avLst/>
                <a:gdLst>
                  <a:gd name="T0" fmla="*/ 0 w 1"/>
                  <a:gd name="T1" fmla="*/ 0 h 1"/>
                  <a:gd name="T2" fmla="*/ 0 w 1"/>
                  <a:gd name="T3" fmla="*/ 0 h 1"/>
                  <a:gd name="T4" fmla="*/ 1 w 1"/>
                  <a:gd name="T5" fmla="*/ 0 h 1"/>
                  <a:gd name="T6" fmla="*/ 1 w 1"/>
                  <a:gd name="T7" fmla="*/ 1 h 1"/>
                  <a:gd name="T8" fmla="*/ 0 w 1"/>
                  <a:gd name="T9" fmla="*/ 1 h 1"/>
                </a:gdLst>
                <a:ahLst/>
                <a:cxnLst>
                  <a:cxn ang="0">
                    <a:pos x="T0" y="T1"/>
                  </a:cxn>
                  <a:cxn ang="0">
                    <a:pos x="T2" y="T3"/>
                  </a:cxn>
                  <a:cxn ang="0">
                    <a:pos x="T4" y="T5"/>
                  </a:cxn>
                  <a:cxn ang="0">
                    <a:pos x="T6" y="T7"/>
                  </a:cxn>
                  <a:cxn ang="0">
                    <a:pos x="T8" y="T9"/>
                  </a:cxn>
                </a:cxnLst>
                <a:rect l="0" t="0" r="r" b="b"/>
                <a:pathLst>
                  <a:path w="1" h="1">
                    <a:moveTo>
                      <a:pt x="0" y="0"/>
                    </a:moveTo>
                    <a:lnTo>
                      <a:pt x="0" y="0"/>
                    </a:lnTo>
                    <a:lnTo>
                      <a:pt x="1" y="0"/>
                    </a:ln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6" name="Freeform 1568">
                <a:extLst>
                  <a:ext uri="{FF2B5EF4-FFF2-40B4-BE49-F238E27FC236}">
                    <a16:creationId xmlns:a16="http://schemas.microsoft.com/office/drawing/2014/main" id="{BA5AC280-09CF-7613-54AF-EA35BB0B923F}"/>
                  </a:ext>
                </a:extLst>
              </p:cNvPr>
              <p:cNvSpPr>
                <a:spLocks/>
              </p:cNvSpPr>
              <p:nvPr/>
            </p:nvSpPr>
            <p:spPr bwMode="auto">
              <a:xfrm>
                <a:off x="425" y="127"/>
                <a:ext cx="10" cy="12"/>
              </a:xfrm>
              <a:custGeom>
                <a:avLst/>
                <a:gdLst>
                  <a:gd name="T0" fmla="*/ 10 w 10"/>
                  <a:gd name="T1" fmla="*/ 12 h 12"/>
                  <a:gd name="T2" fmla="*/ 9 w 10"/>
                  <a:gd name="T3" fmla="*/ 11 h 12"/>
                  <a:gd name="T4" fmla="*/ 8 w 10"/>
                  <a:gd name="T5" fmla="*/ 11 h 12"/>
                  <a:gd name="T6" fmla="*/ 6 w 10"/>
                  <a:gd name="T7" fmla="*/ 10 h 12"/>
                  <a:gd name="T8" fmla="*/ 4 w 10"/>
                  <a:gd name="T9" fmla="*/ 11 h 12"/>
                  <a:gd name="T10" fmla="*/ 2 w 10"/>
                  <a:gd name="T11" fmla="*/ 9 h 12"/>
                  <a:gd name="T12" fmla="*/ 2 w 10"/>
                  <a:gd name="T13" fmla="*/ 7 h 12"/>
                  <a:gd name="T14" fmla="*/ 0 w 10"/>
                  <a:gd name="T15" fmla="*/ 6 h 12"/>
                  <a:gd name="T16" fmla="*/ 0 w 10"/>
                  <a:gd name="T17" fmla="*/ 4 h 12"/>
                  <a:gd name="T18" fmla="*/ 1 w 10"/>
                  <a:gd name="T19" fmla="*/ 4 h 12"/>
                  <a:gd name="T20" fmla="*/ 1 w 10"/>
                  <a:gd name="T21" fmla="*/ 2 h 12"/>
                  <a:gd name="T22" fmla="*/ 1 w 10"/>
                  <a:gd name="T23" fmla="*/ 2 h 12"/>
                  <a:gd name="T24" fmla="*/ 2 w 10"/>
                  <a:gd name="T25" fmla="*/ 1 h 12"/>
                  <a:gd name="T26" fmla="*/ 3 w 10"/>
                  <a:gd name="T27" fmla="*/ 0 h 12"/>
                  <a:gd name="T28" fmla="*/ 4 w 10"/>
                  <a:gd name="T29" fmla="*/ 0 h 12"/>
                  <a:gd name="T30" fmla="*/ 5 w 10"/>
                  <a:gd name="T31"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2">
                    <a:moveTo>
                      <a:pt x="10" y="12"/>
                    </a:moveTo>
                    <a:lnTo>
                      <a:pt x="9" y="11"/>
                    </a:lnTo>
                    <a:lnTo>
                      <a:pt x="8" y="11"/>
                    </a:lnTo>
                    <a:lnTo>
                      <a:pt x="6" y="10"/>
                    </a:lnTo>
                    <a:lnTo>
                      <a:pt x="4" y="11"/>
                    </a:lnTo>
                    <a:lnTo>
                      <a:pt x="2" y="9"/>
                    </a:lnTo>
                    <a:lnTo>
                      <a:pt x="2" y="7"/>
                    </a:lnTo>
                    <a:lnTo>
                      <a:pt x="0" y="6"/>
                    </a:lnTo>
                    <a:lnTo>
                      <a:pt x="0" y="4"/>
                    </a:lnTo>
                    <a:lnTo>
                      <a:pt x="1" y="4"/>
                    </a:lnTo>
                    <a:lnTo>
                      <a:pt x="1" y="2"/>
                    </a:lnTo>
                    <a:lnTo>
                      <a:pt x="1" y="2"/>
                    </a:lnTo>
                    <a:lnTo>
                      <a:pt x="2" y="1"/>
                    </a:lnTo>
                    <a:lnTo>
                      <a:pt x="3" y="0"/>
                    </a:lnTo>
                    <a:lnTo>
                      <a:pt x="4" y="0"/>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7" name="Freeform 1569">
                <a:extLst>
                  <a:ext uri="{FF2B5EF4-FFF2-40B4-BE49-F238E27FC236}">
                    <a16:creationId xmlns:a16="http://schemas.microsoft.com/office/drawing/2014/main" id="{2627D73D-B6F5-41C5-2D13-758B739F450F}"/>
                  </a:ext>
                </a:extLst>
              </p:cNvPr>
              <p:cNvSpPr>
                <a:spLocks/>
              </p:cNvSpPr>
              <p:nvPr/>
            </p:nvSpPr>
            <p:spPr bwMode="auto">
              <a:xfrm>
                <a:off x="383" y="138"/>
                <a:ext cx="4" cy="1"/>
              </a:xfrm>
              <a:custGeom>
                <a:avLst/>
                <a:gdLst>
                  <a:gd name="T0" fmla="*/ 4 w 4"/>
                  <a:gd name="T1" fmla="*/ 1 h 1"/>
                  <a:gd name="T2" fmla="*/ 4 w 4"/>
                  <a:gd name="T3" fmla="*/ 1 h 1"/>
                  <a:gd name="T4" fmla="*/ 4 w 4"/>
                  <a:gd name="T5" fmla="*/ 0 h 1"/>
                  <a:gd name="T6" fmla="*/ 4 w 4"/>
                  <a:gd name="T7" fmla="*/ 0 h 1"/>
                  <a:gd name="T8" fmla="*/ 2 w 4"/>
                  <a:gd name="T9" fmla="*/ 0 h 1"/>
                  <a:gd name="T10" fmla="*/ 1 w 4"/>
                  <a:gd name="T11" fmla="*/ 0 h 1"/>
                  <a:gd name="T12" fmla="*/ 0 w 4"/>
                  <a:gd name="T13" fmla="*/ 1 h 1"/>
                  <a:gd name="T14" fmla="*/ 0 w 4"/>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4" y="1"/>
                    </a:moveTo>
                    <a:lnTo>
                      <a:pt x="4" y="1"/>
                    </a:lnTo>
                    <a:lnTo>
                      <a:pt x="4" y="0"/>
                    </a:lnTo>
                    <a:lnTo>
                      <a:pt x="4" y="0"/>
                    </a:lnTo>
                    <a:lnTo>
                      <a:pt x="2" y="0"/>
                    </a:lnTo>
                    <a:lnTo>
                      <a:pt x="1"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8" name="Freeform 1570">
                <a:extLst>
                  <a:ext uri="{FF2B5EF4-FFF2-40B4-BE49-F238E27FC236}">
                    <a16:creationId xmlns:a16="http://schemas.microsoft.com/office/drawing/2014/main" id="{01089D2E-33BD-7EB0-4DFC-39A7F2BA707B}"/>
                  </a:ext>
                </a:extLst>
              </p:cNvPr>
              <p:cNvSpPr>
                <a:spLocks/>
              </p:cNvSpPr>
              <p:nvPr/>
            </p:nvSpPr>
            <p:spPr bwMode="auto">
              <a:xfrm>
                <a:off x="380" y="139"/>
                <a:ext cx="3" cy="1"/>
              </a:xfrm>
              <a:custGeom>
                <a:avLst/>
                <a:gdLst>
                  <a:gd name="T0" fmla="*/ 3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3" y="0"/>
                    </a:moveTo>
                    <a:lnTo>
                      <a:pt x="3"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9" name="Freeform 1571">
                <a:extLst>
                  <a:ext uri="{FF2B5EF4-FFF2-40B4-BE49-F238E27FC236}">
                    <a16:creationId xmlns:a16="http://schemas.microsoft.com/office/drawing/2014/main" id="{C624B6CE-6F38-E448-CD80-58AB6E034B07}"/>
                  </a:ext>
                </a:extLst>
              </p:cNvPr>
              <p:cNvSpPr>
                <a:spLocks/>
              </p:cNvSpPr>
              <p:nvPr/>
            </p:nvSpPr>
            <p:spPr bwMode="auto">
              <a:xfrm>
                <a:off x="387" y="137"/>
                <a:ext cx="4" cy="4"/>
              </a:xfrm>
              <a:custGeom>
                <a:avLst/>
                <a:gdLst>
                  <a:gd name="T0" fmla="*/ 4 w 4"/>
                  <a:gd name="T1" fmla="*/ 0 h 4"/>
                  <a:gd name="T2" fmla="*/ 4 w 4"/>
                  <a:gd name="T3" fmla="*/ 0 h 4"/>
                  <a:gd name="T4" fmla="*/ 1 w 4"/>
                  <a:gd name="T5" fmla="*/ 1 h 4"/>
                  <a:gd name="T6" fmla="*/ 0 w 4"/>
                  <a:gd name="T7" fmla="*/ 1 h 4"/>
                  <a:gd name="T8" fmla="*/ 0 w 4"/>
                  <a:gd name="T9" fmla="*/ 2 h 4"/>
                  <a:gd name="T10" fmla="*/ 3 w 4"/>
                  <a:gd name="T11" fmla="*/ 2 h 4"/>
                  <a:gd name="T12" fmla="*/ 3 w 4"/>
                  <a:gd name="T13" fmla="*/ 4 h 4"/>
                  <a:gd name="T14" fmla="*/ 1 w 4"/>
                  <a:gd name="T15" fmla="*/ 3 h 4"/>
                  <a:gd name="T16" fmla="*/ 0 w 4"/>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0"/>
                    </a:moveTo>
                    <a:lnTo>
                      <a:pt x="4" y="0"/>
                    </a:lnTo>
                    <a:lnTo>
                      <a:pt x="1" y="1"/>
                    </a:lnTo>
                    <a:lnTo>
                      <a:pt x="0" y="1"/>
                    </a:lnTo>
                    <a:lnTo>
                      <a:pt x="0" y="2"/>
                    </a:lnTo>
                    <a:lnTo>
                      <a:pt x="3" y="2"/>
                    </a:lnTo>
                    <a:lnTo>
                      <a:pt x="3" y="4"/>
                    </a:lnTo>
                    <a:lnTo>
                      <a:pt x="1" y="3"/>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0" name="Freeform 1572">
                <a:extLst>
                  <a:ext uri="{FF2B5EF4-FFF2-40B4-BE49-F238E27FC236}">
                    <a16:creationId xmlns:a16="http://schemas.microsoft.com/office/drawing/2014/main" id="{B748344C-1108-21E0-7960-A1D7136281AB}"/>
                  </a:ext>
                </a:extLst>
              </p:cNvPr>
              <p:cNvSpPr>
                <a:spLocks/>
              </p:cNvSpPr>
              <p:nvPr/>
            </p:nvSpPr>
            <p:spPr bwMode="auto">
              <a:xfrm>
                <a:off x="449" y="135"/>
                <a:ext cx="5" cy="6"/>
              </a:xfrm>
              <a:custGeom>
                <a:avLst/>
                <a:gdLst>
                  <a:gd name="T0" fmla="*/ 0 w 5"/>
                  <a:gd name="T1" fmla="*/ 6 h 6"/>
                  <a:gd name="T2" fmla="*/ 3 w 5"/>
                  <a:gd name="T3" fmla="*/ 2 h 6"/>
                  <a:gd name="T4" fmla="*/ 5 w 5"/>
                  <a:gd name="T5" fmla="*/ 0 h 6"/>
                  <a:gd name="T6" fmla="*/ 5 w 5"/>
                  <a:gd name="T7" fmla="*/ 0 h 6"/>
                </a:gdLst>
                <a:ahLst/>
                <a:cxnLst>
                  <a:cxn ang="0">
                    <a:pos x="T0" y="T1"/>
                  </a:cxn>
                  <a:cxn ang="0">
                    <a:pos x="T2" y="T3"/>
                  </a:cxn>
                  <a:cxn ang="0">
                    <a:pos x="T4" y="T5"/>
                  </a:cxn>
                  <a:cxn ang="0">
                    <a:pos x="T6" y="T7"/>
                  </a:cxn>
                </a:cxnLst>
                <a:rect l="0" t="0" r="r" b="b"/>
                <a:pathLst>
                  <a:path w="5" h="6">
                    <a:moveTo>
                      <a:pt x="0" y="6"/>
                    </a:moveTo>
                    <a:lnTo>
                      <a:pt x="3" y="2"/>
                    </a:ln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1" name="Freeform 1573">
                <a:extLst>
                  <a:ext uri="{FF2B5EF4-FFF2-40B4-BE49-F238E27FC236}">
                    <a16:creationId xmlns:a16="http://schemas.microsoft.com/office/drawing/2014/main" id="{911DDAB8-4A17-7B38-F10D-73EBDC5D1FDC}"/>
                  </a:ext>
                </a:extLst>
              </p:cNvPr>
              <p:cNvSpPr>
                <a:spLocks/>
              </p:cNvSpPr>
              <p:nvPr/>
            </p:nvSpPr>
            <p:spPr bwMode="auto">
              <a:xfrm>
                <a:off x="377" y="139"/>
                <a:ext cx="3" cy="3"/>
              </a:xfrm>
              <a:custGeom>
                <a:avLst/>
                <a:gdLst>
                  <a:gd name="T0" fmla="*/ 3 w 3"/>
                  <a:gd name="T1" fmla="*/ 0 h 3"/>
                  <a:gd name="T2" fmla="*/ 2 w 3"/>
                  <a:gd name="T3" fmla="*/ 0 h 3"/>
                  <a:gd name="T4" fmla="*/ 0 w 3"/>
                  <a:gd name="T5" fmla="*/ 3 h 3"/>
                  <a:gd name="T6" fmla="*/ 3 w 3"/>
                  <a:gd name="T7" fmla="*/ 2 h 3"/>
                </a:gdLst>
                <a:ahLst/>
                <a:cxnLst>
                  <a:cxn ang="0">
                    <a:pos x="T0" y="T1"/>
                  </a:cxn>
                  <a:cxn ang="0">
                    <a:pos x="T2" y="T3"/>
                  </a:cxn>
                  <a:cxn ang="0">
                    <a:pos x="T4" y="T5"/>
                  </a:cxn>
                  <a:cxn ang="0">
                    <a:pos x="T6" y="T7"/>
                  </a:cxn>
                </a:cxnLst>
                <a:rect l="0" t="0" r="r" b="b"/>
                <a:pathLst>
                  <a:path w="3" h="3">
                    <a:moveTo>
                      <a:pt x="3" y="0"/>
                    </a:moveTo>
                    <a:lnTo>
                      <a:pt x="2" y="0"/>
                    </a:lnTo>
                    <a:lnTo>
                      <a:pt x="0" y="3"/>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2" name="Freeform 1574">
                <a:extLst>
                  <a:ext uri="{FF2B5EF4-FFF2-40B4-BE49-F238E27FC236}">
                    <a16:creationId xmlns:a16="http://schemas.microsoft.com/office/drawing/2014/main" id="{29101CF0-D4BB-ED05-8445-7AD185F8FAEC}"/>
                  </a:ext>
                </a:extLst>
              </p:cNvPr>
              <p:cNvSpPr>
                <a:spLocks/>
              </p:cNvSpPr>
              <p:nvPr/>
            </p:nvSpPr>
            <p:spPr bwMode="auto">
              <a:xfrm>
                <a:off x="449" y="141"/>
                <a:ext cx="0" cy="1"/>
              </a:xfrm>
              <a:custGeom>
                <a:avLst/>
                <a:gdLst>
                  <a:gd name="T0" fmla="*/ 1 h 1"/>
                  <a:gd name="T1" fmla="*/ 1 h 1"/>
                  <a:gd name="T2" fmla="*/ 0 h 1"/>
                </a:gdLst>
                <a:ahLst/>
                <a:cxnLst>
                  <a:cxn ang="0">
                    <a:pos x="0" y="T0"/>
                  </a:cxn>
                  <a:cxn ang="0">
                    <a:pos x="0" y="T1"/>
                  </a:cxn>
                  <a:cxn ang="0">
                    <a:pos x="0" y="T2"/>
                  </a:cxn>
                </a:cxnLst>
                <a:rect l="0" t="0" r="r" b="b"/>
                <a:pathLst>
                  <a:path h="1">
                    <a:moveTo>
                      <a:pt x="0" y="1"/>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3" name="Freeform 1575">
                <a:extLst>
                  <a:ext uri="{FF2B5EF4-FFF2-40B4-BE49-F238E27FC236}">
                    <a16:creationId xmlns:a16="http://schemas.microsoft.com/office/drawing/2014/main" id="{0BD3075F-F717-7F15-7BE4-150678F356B8}"/>
                  </a:ext>
                </a:extLst>
              </p:cNvPr>
              <p:cNvSpPr>
                <a:spLocks/>
              </p:cNvSpPr>
              <p:nvPr/>
            </p:nvSpPr>
            <p:spPr bwMode="auto">
              <a:xfrm>
                <a:off x="424" y="141"/>
                <a:ext cx="2" cy="2"/>
              </a:xfrm>
              <a:custGeom>
                <a:avLst/>
                <a:gdLst>
                  <a:gd name="T0" fmla="*/ 2 w 2"/>
                  <a:gd name="T1" fmla="*/ 2 h 2"/>
                  <a:gd name="T2" fmla="*/ 2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2" y="2"/>
                    </a:moveTo>
                    <a:lnTo>
                      <a:pt x="2"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4" name="Line 1576">
                <a:extLst>
                  <a:ext uri="{FF2B5EF4-FFF2-40B4-BE49-F238E27FC236}">
                    <a16:creationId xmlns:a16="http://schemas.microsoft.com/office/drawing/2014/main" id="{5DD75E1D-60FD-E27F-5721-51AFCE9F5DF3}"/>
                  </a:ext>
                </a:extLst>
              </p:cNvPr>
              <p:cNvSpPr>
                <a:spLocks noChangeShapeType="1"/>
              </p:cNvSpPr>
              <p:nvPr/>
            </p:nvSpPr>
            <p:spPr bwMode="auto">
              <a:xfrm flipV="1">
                <a:off x="447" y="142"/>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35" name="Freeform 1577">
                <a:extLst>
                  <a:ext uri="{FF2B5EF4-FFF2-40B4-BE49-F238E27FC236}">
                    <a16:creationId xmlns:a16="http://schemas.microsoft.com/office/drawing/2014/main" id="{23BA3FE9-CEEE-D8B8-D357-4024444D2AC0}"/>
                  </a:ext>
                </a:extLst>
              </p:cNvPr>
              <p:cNvSpPr>
                <a:spLocks/>
              </p:cNvSpPr>
              <p:nvPr/>
            </p:nvSpPr>
            <p:spPr bwMode="auto">
              <a:xfrm>
                <a:off x="447" y="117"/>
                <a:ext cx="8" cy="26"/>
              </a:xfrm>
              <a:custGeom>
                <a:avLst/>
                <a:gdLst>
                  <a:gd name="T0" fmla="*/ 6 w 8"/>
                  <a:gd name="T1" fmla="*/ 0 h 26"/>
                  <a:gd name="T2" fmla="*/ 8 w 8"/>
                  <a:gd name="T3" fmla="*/ 1 h 26"/>
                  <a:gd name="T4" fmla="*/ 8 w 8"/>
                  <a:gd name="T5" fmla="*/ 4 h 26"/>
                  <a:gd name="T6" fmla="*/ 8 w 8"/>
                  <a:gd name="T7" fmla="*/ 6 h 26"/>
                  <a:gd name="T8" fmla="*/ 6 w 8"/>
                  <a:gd name="T9" fmla="*/ 6 h 26"/>
                  <a:gd name="T10" fmla="*/ 6 w 8"/>
                  <a:gd name="T11" fmla="*/ 8 h 26"/>
                  <a:gd name="T12" fmla="*/ 7 w 8"/>
                  <a:gd name="T13" fmla="*/ 10 h 26"/>
                  <a:gd name="T14" fmla="*/ 7 w 8"/>
                  <a:gd name="T15" fmla="*/ 12 h 26"/>
                  <a:gd name="T16" fmla="*/ 6 w 8"/>
                  <a:gd name="T17" fmla="*/ 14 h 26"/>
                  <a:gd name="T18" fmla="*/ 5 w 8"/>
                  <a:gd name="T19" fmla="*/ 16 h 26"/>
                  <a:gd name="T20" fmla="*/ 5 w 8"/>
                  <a:gd name="T21" fmla="*/ 17 h 26"/>
                  <a:gd name="T22" fmla="*/ 4 w 8"/>
                  <a:gd name="T23" fmla="*/ 19 h 26"/>
                  <a:gd name="T24" fmla="*/ 2 w 8"/>
                  <a:gd name="T25" fmla="*/ 21 h 26"/>
                  <a:gd name="T26" fmla="*/ 2 w 8"/>
                  <a:gd name="T27" fmla="*/ 22 h 26"/>
                  <a:gd name="T28" fmla="*/ 0 w 8"/>
                  <a:gd name="T29"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26">
                    <a:moveTo>
                      <a:pt x="6" y="0"/>
                    </a:moveTo>
                    <a:lnTo>
                      <a:pt x="8" y="1"/>
                    </a:lnTo>
                    <a:lnTo>
                      <a:pt x="8" y="4"/>
                    </a:lnTo>
                    <a:lnTo>
                      <a:pt x="8" y="6"/>
                    </a:lnTo>
                    <a:lnTo>
                      <a:pt x="6" y="6"/>
                    </a:lnTo>
                    <a:lnTo>
                      <a:pt x="6" y="8"/>
                    </a:lnTo>
                    <a:lnTo>
                      <a:pt x="7" y="10"/>
                    </a:lnTo>
                    <a:lnTo>
                      <a:pt x="7" y="12"/>
                    </a:lnTo>
                    <a:lnTo>
                      <a:pt x="6" y="14"/>
                    </a:lnTo>
                    <a:lnTo>
                      <a:pt x="5" y="16"/>
                    </a:lnTo>
                    <a:lnTo>
                      <a:pt x="5" y="17"/>
                    </a:lnTo>
                    <a:lnTo>
                      <a:pt x="4" y="19"/>
                    </a:lnTo>
                    <a:lnTo>
                      <a:pt x="2" y="21"/>
                    </a:lnTo>
                    <a:lnTo>
                      <a:pt x="2" y="22"/>
                    </a:lnTo>
                    <a:lnTo>
                      <a:pt x="0" y="2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6" name="Freeform 1578">
                <a:extLst>
                  <a:ext uri="{FF2B5EF4-FFF2-40B4-BE49-F238E27FC236}">
                    <a16:creationId xmlns:a16="http://schemas.microsoft.com/office/drawing/2014/main" id="{8ED8FC40-3079-129B-3BD4-6D1AF6772D5F}"/>
                  </a:ext>
                </a:extLst>
              </p:cNvPr>
              <p:cNvSpPr>
                <a:spLocks/>
              </p:cNvSpPr>
              <p:nvPr/>
            </p:nvSpPr>
            <p:spPr bwMode="auto">
              <a:xfrm>
                <a:off x="435" y="139"/>
                <a:ext cx="1" cy="5"/>
              </a:xfrm>
              <a:custGeom>
                <a:avLst/>
                <a:gdLst>
                  <a:gd name="T0" fmla="*/ 1 w 1"/>
                  <a:gd name="T1" fmla="*/ 5 h 5"/>
                  <a:gd name="T2" fmla="*/ 1 w 1"/>
                  <a:gd name="T3" fmla="*/ 3 h 5"/>
                  <a:gd name="T4" fmla="*/ 0 w 1"/>
                  <a:gd name="T5" fmla="*/ 1 h 5"/>
                  <a:gd name="T6" fmla="*/ 0 w 1"/>
                  <a:gd name="T7" fmla="*/ 0 h 5"/>
                </a:gdLst>
                <a:ahLst/>
                <a:cxnLst>
                  <a:cxn ang="0">
                    <a:pos x="T0" y="T1"/>
                  </a:cxn>
                  <a:cxn ang="0">
                    <a:pos x="T2" y="T3"/>
                  </a:cxn>
                  <a:cxn ang="0">
                    <a:pos x="T4" y="T5"/>
                  </a:cxn>
                  <a:cxn ang="0">
                    <a:pos x="T6" y="T7"/>
                  </a:cxn>
                </a:cxnLst>
                <a:rect l="0" t="0" r="r" b="b"/>
                <a:pathLst>
                  <a:path w="1" h="5">
                    <a:moveTo>
                      <a:pt x="1" y="5"/>
                    </a:moveTo>
                    <a:lnTo>
                      <a:pt x="1" y="3"/>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7" name="Freeform 1579">
                <a:extLst>
                  <a:ext uri="{FF2B5EF4-FFF2-40B4-BE49-F238E27FC236}">
                    <a16:creationId xmlns:a16="http://schemas.microsoft.com/office/drawing/2014/main" id="{15F52FFD-F9DA-6C69-51C3-11F42E6781FE}"/>
                  </a:ext>
                </a:extLst>
              </p:cNvPr>
              <p:cNvSpPr>
                <a:spLocks/>
              </p:cNvSpPr>
              <p:nvPr/>
            </p:nvSpPr>
            <p:spPr bwMode="auto">
              <a:xfrm>
                <a:off x="380" y="140"/>
                <a:ext cx="4" cy="5"/>
              </a:xfrm>
              <a:custGeom>
                <a:avLst/>
                <a:gdLst>
                  <a:gd name="T0" fmla="*/ 0 w 4"/>
                  <a:gd name="T1" fmla="*/ 1 h 5"/>
                  <a:gd name="T2" fmla="*/ 0 w 4"/>
                  <a:gd name="T3" fmla="*/ 1 h 5"/>
                  <a:gd name="T4" fmla="*/ 1 w 4"/>
                  <a:gd name="T5" fmla="*/ 0 h 5"/>
                  <a:gd name="T6" fmla="*/ 3 w 4"/>
                  <a:gd name="T7" fmla="*/ 1 h 5"/>
                  <a:gd name="T8" fmla="*/ 4 w 4"/>
                  <a:gd name="T9" fmla="*/ 1 h 5"/>
                  <a:gd name="T10" fmla="*/ 4 w 4"/>
                  <a:gd name="T11" fmla="*/ 2 h 5"/>
                  <a:gd name="T12" fmla="*/ 3 w 4"/>
                  <a:gd name="T13" fmla="*/ 2 h 5"/>
                  <a:gd name="T14" fmla="*/ 2 w 4"/>
                  <a:gd name="T15" fmla="*/ 2 h 5"/>
                  <a:gd name="T16" fmla="*/ 2 w 4"/>
                  <a:gd name="T17" fmla="*/ 2 h 5"/>
                  <a:gd name="T18" fmla="*/ 2 w 4"/>
                  <a:gd name="T19" fmla="*/ 2 h 5"/>
                  <a:gd name="T20" fmla="*/ 3 w 4"/>
                  <a:gd name="T21" fmla="*/ 3 h 5"/>
                  <a:gd name="T22" fmla="*/ 3 w 4"/>
                  <a:gd name="T23" fmla="*/ 3 h 5"/>
                  <a:gd name="T24" fmla="*/ 4 w 4"/>
                  <a:gd name="T25" fmla="*/ 4 h 5"/>
                  <a:gd name="T26" fmla="*/ 4 w 4"/>
                  <a:gd name="T27" fmla="*/ 5 h 5"/>
                  <a:gd name="T28" fmla="*/ 2 w 4"/>
                  <a:gd name="T29" fmla="*/ 4 h 5"/>
                  <a:gd name="T30" fmla="*/ 1 w 4"/>
                  <a:gd name="T3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 h="5">
                    <a:moveTo>
                      <a:pt x="0" y="1"/>
                    </a:moveTo>
                    <a:lnTo>
                      <a:pt x="0" y="1"/>
                    </a:lnTo>
                    <a:lnTo>
                      <a:pt x="1" y="0"/>
                    </a:lnTo>
                    <a:lnTo>
                      <a:pt x="3" y="1"/>
                    </a:lnTo>
                    <a:lnTo>
                      <a:pt x="4" y="1"/>
                    </a:lnTo>
                    <a:lnTo>
                      <a:pt x="4" y="2"/>
                    </a:lnTo>
                    <a:lnTo>
                      <a:pt x="3" y="2"/>
                    </a:lnTo>
                    <a:lnTo>
                      <a:pt x="2" y="2"/>
                    </a:lnTo>
                    <a:lnTo>
                      <a:pt x="2" y="2"/>
                    </a:lnTo>
                    <a:lnTo>
                      <a:pt x="2" y="2"/>
                    </a:lnTo>
                    <a:lnTo>
                      <a:pt x="3" y="3"/>
                    </a:lnTo>
                    <a:lnTo>
                      <a:pt x="3" y="3"/>
                    </a:lnTo>
                    <a:lnTo>
                      <a:pt x="4" y="4"/>
                    </a:lnTo>
                    <a:lnTo>
                      <a:pt x="4" y="5"/>
                    </a:lnTo>
                    <a:lnTo>
                      <a:pt x="2" y="4"/>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8" name="Freeform 1580">
                <a:extLst>
                  <a:ext uri="{FF2B5EF4-FFF2-40B4-BE49-F238E27FC236}">
                    <a16:creationId xmlns:a16="http://schemas.microsoft.com/office/drawing/2014/main" id="{CDE2EC4A-1AED-23E5-1F2F-A8A11C4B75DA}"/>
                  </a:ext>
                </a:extLst>
              </p:cNvPr>
              <p:cNvSpPr>
                <a:spLocks/>
              </p:cNvSpPr>
              <p:nvPr/>
            </p:nvSpPr>
            <p:spPr bwMode="auto">
              <a:xfrm>
                <a:off x="409" y="141"/>
                <a:ext cx="0" cy="4"/>
              </a:xfrm>
              <a:custGeom>
                <a:avLst/>
                <a:gdLst>
                  <a:gd name="T0" fmla="*/ 0 h 4"/>
                  <a:gd name="T1" fmla="*/ 3 h 4"/>
                  <a:gd name="T2" fmla="*/ 4 h 4"/>
                </a:gdLst>
                <a:ahLst/>
                <a:cxnLst>
                  <a:cxn ang="0">
                    <a:pos x="0" y="T0"/>
                  </a:cxn>
                  <a:cxn ang="0">
                    <a:pos x="0" y="T1"/>
                  </a:cxn>
                  <a:cxn ang="0">
                    <a:pos x="0" y="T2"/>
                  </a:cxn>
                </a:cxnLst>
                <a:rect l="0" t="0" r="r" b="b"/>
                <a:pathLst>
                  <a:path h="4">
                    <a:moveTo>
                      <a:pt x="0" y="0"/>
                    </a:moveTo>
                    <a:lnTo>
                      <a:pt x="0"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9" name="Freeform 1581">
                <a:extLst>
                  <a:ext uri="{FF2B5EF4-FFF2-40B4-BE49-F238E27FC236}">
                    <a16:creationId xmlns:a16="http://schemas.microsoft.com/office/drawing/2014/main" id="{AFE5094D-7DB5-4046-B7FB-15E3F8D3E301}"/>
                  </a:ext>
                </a:extLst>
              </p:cNvPr>
              <p:cNvSpPr>
                <a:spLocks/>
              </p:cNvSpPr>
              <p:nvPr/>
            </p:nvSpPr>
            <p:spPr bwMode="auto">
              <a:xfrm>
                <a:off x="409" y="139"/>
                <a:ext cx="4" cy="6"/>
              </a:xfrm>
              <a:custGeom>
                <a:avLst/>
                <a:gdLst>
                  <a:gd name="T0" fmla="*/ 0 w 4"/>
                  <a:gd name="T1" fmla="*/ 6 h 6"/>
                  <a:gd name="T2" fmla="*/ 0 w 4"/>
                  <a:gd name="T3" fmla="*/ 6 h 6"/>
                  <a:gd name="T4" fmla="*/ 1 w 4"/>
                  <a:gd name="T5" fmla="*/ 4 h 6"/>
                  <a:gd name="T6" fmla="*/ 2 w 4"/>
                  <a:gd name="T7" fmla="*/ 2 h 6"/>
                  <a:gd name="T8" fmla="*/ 3 w 4"/>
                  <a:gd name="T9" fmla="*/ 0 h 6"/>
                  <a:gd name="T10" fmla="*/ 4 w 4"/>
                  <a:gd name="T11" fmla="*/ 0 h 6"/>
                  <a:gd name="T12" fmla="*/ 4 w 4"/>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6"/>
                    </a:moveTo>
                    <a:lnTo>
                      <a:pt x="0" y="6"/>
                    </a:lnTo>
                    <a:lnTo>
                      <a:pt x="1" y="4"/>
                    </a:lnTo>
                    <a:lnTo>
                      <a:pt x="2" y="2"/>
                    </a:lnTo>
                    <a:lnTo>
                      <a:pt x="3"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0" name="Freeform 1582">
                <a:extLst>
                  <a:ext uri="{FF2B5EF4-FFF2-40B4-BE49-F238E27FC236}">
                    <a16:creationId xmlns:a16="http://schemas.microsoft.com/office/drawing/2014/main" id="{0311F40D-A431-8234-3665-F70C3A15D3F6}"/>
                  </a:ext>
                </a:extLst>
              </p:cNvPr>
              <p:cNvSpPr>
                <a:spLocks/>
              </p:cNvSpPr>
              <p:nvPr/>
            </p:nvSpPr>
            <p:spPr bwMode="auto">
              <a:xfrm>
                <a:off x="413" y="139"/>
                <a:ext cx="2" cy="7"/>
              </a:xfrm>
              <a:custGeom>
                <a:avLst/>
                <a:gdLst>
                  <a:gd name="T0" fmla="*/ 0 w 2"/>
                  <a:gd name="T1" fmla="*/ 0 h 7"/>
                  <a:gd name="T2" fmla="*/ 1 w 2"/>
                  <a:gd name="T3" fmla="*/ 0 h 7"/>
                  <a:gd name="T4" fmla="*/ 1 w 2"/>
                  <a:gd name="T5" fmla="*/ 2 h 7"/>
                  <a:gd name="T6" fmla="*/ 2 w 2"/>
                  <a:gd name="T7" fmla="*/ 4 h 7"/>
                  <a:gd name="T8" fmla="*/ 2 w 2"/>
                  <a:gd name="T9" fmla="*/ 5 h 7"/>
                  <a:gd name="T10" fmla="*/ 2 w 2"/>
                  <a:gd name="T11" fmla="*/ 6 h 7"/>
                  <a:gd name="T12" fmla="*/ 2 w 2"/>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 h="7">
                    <a:moveTo>
                      <a:pt x="0" y="0"/>
                    </a:moveTo>
                    <a:lnTo>
                      <a:pt x="1" y="0"/>
                    </a:lnTo>
                    <a:lnTo>
                      <a:pt x="1" y="2"/>
                    </a:lnTo>
                    <a:lnTo>
                      <a:pt x="2" y="4"/>
                    </a:lnTo>
                    <a:lnTo>
                      <a:pt x="2" y="5"/>
                    </a:lnTo>
                    <a:lnTo>
                      <a:pt x="2" y="6"/>
                    </a:lnTo>
                    <a:lnTo>
                      <a:pt x="2"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1" name="Freeform 1583">
                <a:extLst>
                  <a:ext uri="{FF2B5EF4-FFF2-40B4-BE49-F238E27FC236}">
                    <a16:creationId xmlns:a16="http://schemas.microsoft.com/office/drawing/2014/main" id="{0EB59C13-2131-A1D4-3D4C-3CC7A913689D}"/>
                  </a:ext>
                </a:extLst>
              </p:cNvPr>
              <p:cNvSpPr>
                <a:spLocks/>
              </p:cNvSpPr>
              <p:nvPr/>
            </p:nvSpPr>
            <p:spPr bwMode="auto">
              <a:xfrm>
                <a:off x="436" y="144"/>
                <a:ext cx="2" cy="2"/>
              </a:xfrm>
              <a:custGeom>
                <a:avLst/>
                <a:gdLst>
                  <a:gd name="T0" fmla="*/ 2 w 2"/>
                  <a:gd name="T1" fmla="*/ 2 h 2"/>
                  <a:gd name="T2" fmla="*/ 1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2" y="2"/>
                    </a:moveTo>
                    <a:lnTo>
                      <a:pt x="1"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2" name="Freeform 1584">
                <a:extLst>
                  <a:ext uri="{FF2B5EF4-FFF2-40B4-BE49-F238E27FC236}">
                    <a16:creationId xmlns:a16="http://schemas.microsoft.com/office/drawing/2014/main" id="{8C30987F-77EA-E17F-3453-D17D82B33216}"/>
                  </a:ext>
                </a:extLst>
              </p:cNvPr>
              <p:cNvSpPr>
                <a:spLocks/>
              </p:cNvSpPr>
              <p:nvPr/>
            </p:nvSpPr>
            <p:spPr bwMode="auto">
              <a:xfrm>
                <a:off x="418" y="145"/>
                <a:ext cx="2" cy="2"/>
              </a:xfrm>
              <a:custGeom>
                <a:avLst/>
                <a:gdLst>
                  <a:gd name="T0" fmla="*/ 0 w 2"/>
                  <a:gd name="T1" fmla="*/ 0 h 2"/>
                  <a:gd name="T2" fmla="*/ 1 w 2"/>
                  <a:gd name="T3" fmla="*/ 2 h 2"/>
                  <a:gd name="T4" fmla="*/ 2 w 2"/>
                  <a:gd name="T5" fmla="*/ 2 h 2"/>
                </a:gdLst>
                <a:ahLst/>
                <a:cxnLst>
                  <a:cxn ang="0">
                    <a:pos x="T0" y="T1"/>
                  </a:cxn>
                  <a:cxn ang="0">
                    <a:pos x="T2" y="T3"/>
                  </a:cxn>
                  <a:cxn ang="0">
                    <a:pos x="T4" y="T5"/>
                  </a:cxn>
                </a:cxnLst>
                <a:rect l="0" t="0" r="r" b="b"/>
                <a:pathLst>
                  <a:path w="2" h="2">
                    <a:moveTo>
                      <a:pt x="0" y="0"/>
                    </a:moveTo>
                    <a:lnTo>
                      <a:pt x="1"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3" name="Freeform 1585">
                <a:extLst>
                  <a:ext uri="{FF2B5EF4-FFF2-40B4-BE49-F238E27FC236}">
                    <a16:creationId xmlns:a16="http://schemas.microsoft.com/office/drawing/2014/main" id="{8B48B30D-EC71-9CD3-FC23-D6BC8C15B2DB}"/>
                  </a:ext>
                </a:extLst>
              </p:cNvPr>
              <p:cNvSpPr>
                <a:spLocks/>
              </p:cNvSpPr>
              <p:nvPr/>
            </p:nvSpPr>
            <p:spPr bwMode="auto">
              <a:xfrm>
                <a:off x="419" y="142"/>
                <a:ext cx="8" cy="5"/>
              </a:xfrm>
              <a:custGeom>
                <a:avLst/>
                <a:gdLst>
                  <a:gd name="T0" fmla="*/ 1 w 8"/>
                  <a:gd name="T1" fmla="*/ 5 h 5"/>
                  <a:gd name="T2" fmla="*/ 1 w 8"/>
                  <a:gd name="T3" fmla="*/ 4 h 5"/>
                  <a:gd name="T4" fmla="*/ 1 w 8"/>
                  <a:gd name="T5" fmla="*/ 3 h 5"/>
                  <a:gd name="T6" fmla="*/ 1 w 8"/>
                  <a:gd name="T7" fmla="*/ 3 h 5"/>
                  <a:gd name="T8" fmla="*/ 0 w 8"/>
                  <a:gd name="T9" fmla="*/ 2 h 5"/>
                  <a:gd name="T10" fmla="*/ 0 w 8"/>
                  <a:gd name="T11" fmla="*/ 1 h 5"/>
                  <a:gd name="T12" fmla="*/ 0 w 8"/>
                  <a:gd name="T13" fmla="*/ 0 h 5"/>
                  <a:gd name="T14" fmla="*/ 1 w 8"/>
                  <a:gd name="T15" fmla="*/ 0 h 5"/>
                  <a:gd name="T16" fmla="*/ 4 w 8"/>
                  <a:gd name="T17" fmla="*/ 0 h 5"/>
                  <a:gd name="T18" fmla="*/ 5 w 8"/>
                  <a:gd name="T19" fmla="*/ 0 h 5"/>
                  <a:gd name="T20" fmla="*/ 5 w 8"/>
                  <a:gd name="T21" fmla="*/ 1 h 5"/>
                  <a:gd name="T22" fmla="*/ 5 w 8"/>
                  <a:gd name="T23" fmla="*/ 2 h 5"/>
                  <a:gd name="T24" fmla="*/ 7 w 8"/>
                  <a:gd name="T25" fmla="*/ 2 h 5"/>
                  <a:gd name="T26" fmla="*/ 8 w 8"/>
                  <a:gd name="T27" fmla="*/ 2 h 5"/>
                  <a:gd name="T28" fmla="*/ 7 w 8"/>
                  <a:gd name="T2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5">
                    <a:moveTo>
                      <a:pt x="1" y="5"/>
                    </a:moveTo>
                    <a:lnTo>
                      <a:pt x="1" y="4"/>
                    </a:lnTo>
                    <a:lnTo>
                      <a:pt x="1" y="3"/>
                    </a:lnTo>
                    <a:lnTo>
                      <a:pt x="1" y="3"/>
                    </a:lnTo>
                    <a:lnTo>
                      <a:pt x="0" y="2"/>
                    </a:lnTo>
                    <a:lnTo>
                      <a:pt x="0" y="1"/>
                    </a:lnTo>
                    <a:lnTo>
                      <a:pt x="0" y="0"/>
                    </a:lnTo>
                    <a:lnTo>
                      <a:pt x="1" y="0"/>
                    </a:lnTo>
                    <a:lnTo>
                      <a:pt x="4" y="0"/>
                    </a:lnTo>
                    <a:lnTo>
                      <a:pt x="5" y="0"/>
                    </a:lnTo>
                    <a:lnTo>
                      <a:pt x="5" y="1"/>
                    </a:lnTo>
                    <a:lnTo>
                      <a:pt x="5" y="2"/>
                    </a:lnTo>
                    <a:lnTo>
                      <a:pt x="7" y="2"/>
                    </a:lnTo>
                    <a:lnTo>
                      <a:pt x="8" y="2"/>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4" name="Freeform 1586">
                <a:extLst>
                  <a:ext uri="{FF2B5EF4-FFF2-40B4-BE49-F238E27FC236}">
                    <a16:creationId xmlns:a16="http://schemas.microsoft.com/office/drawing/2014/main" id="{C37BC9B1-A528-13D2-8C09-3EF1DD5B5719}"/>
                  </a:ext>
                </a:extLst>
              </p:cNvPr>
              <p:cNvSpPr>
                <a:spLocks/>
              </p:cNvSpPr>
              <p:nvPr/>
            </p:nvSpPr>
            <p:spPr bwMode="auto">
              <a:xfrm>
                <a:off x="378" y="144"/>
                <a:ext cx="3" cy="3"/>
              </a:xfrm>
              <a:custGeom>
                <a:avLst/>
                <a:gdLst>
                  <a:gd name="T0" fmla="*/ 3 w 3"/>
                  <a:gd name="T1" fmla="*/ 0 h 3"/>
                  <a:gd name="T2" fmla="*/ 0 w 3"/>
                  <a:gd name="T3" fmla="*/ 1 h 3"/>
                  <a:gd name="T4" fmla="*/ 2 w 3"/>
                  <a:gd name="T5" fmla="*/ 3 h 3"/>
                  <a:gd name="T6" fmla="*/ 3 w 3"/>
                  <a:gd name="T7" fmla="*/ 3 h 3"/>
                </a:gdLst>
                <a:ahLst/>
                <a:cxnLst>
                  <a:cxn ang="0">
                    <a:pos x="T0" y="T1"/>
                  </a:cxn>
                  <a:cxn ang="0">
                    <a:pos x="T2" y="T3"/>
                  </a:cxn>
                  <a:cxn ang="0">
                    <a:pos x="T4" y="T5"/>
                  </a:cxn>
                  <a:cxn ang="0">
                    <a:pos x="T6" y="T7"/>
                  </a:cxn>
                </a:cxnLst>
                <a:rect l="0" t="0" r="r" b="b"/>
                <a:pathLst>
                  <a:path w="3" h="3">
                    <a:moveTo>
                      <a:pt x="3" y="0"/>
                    </a:moveTo>
                    <a:lnTo>
                      <a:pt x="0" y="1"/>
                    </a:lnTo>
                    <a:lnTo>
                      <a:pt x="2" y="3"/>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5" name="Freeform 1587">
                <a:extLst>
                  <a:ext uri="{FF2B5EF4-FFF2-40B4-BE49-F238E27FC236}">
                    <a16:creationId xmlns:a16="http://schemas.microsoft.com/office/drawing/2014/main" id="{E4770620-0E4D-E232-26B5-CCBACE358C5D}"/>
                  </a:ext>
                </a:extLst>
              </p:cNvPr>
              <p:cNvSpPr>
                <a:spLocks/>
              </p:cNvSpPr>
              <p:nvPr/>
            </p:nvSpPr>
            <p:spPr bwMode="auto">
              <a:xfrm>
                <a:off x="416" y="141"/>
                <a:ext cx="2" cy="7"/>
              </a:xfrm>
              <a:custGeom>
                <a:avLst/>
                <a:gdLst>
                  <a:gd name="T0" fmla="*/ 0 w 2"/>
                  <a:gd name="T1" fmla="*/ 7 h 7"/>
                  <a:gd name="T2" fmla="*/ 0 w 2"/>
                  <a:gd name="T3" fmla="*/ 4 h 7"/>
                  <a:gd name="T4" fmla="*/ 0 w 2"/>
                  <a:gd name="T5" fmla="*/ 2 h 7"/>
                  <a:gd name="T6" fmla="*/ 0 w 2"/>
                  <a:gd name="T7" fmla="*/ 2 h 7"/>
                  <a:gd name="T8" fmla="*/ 0 w 2"/>
                  <a:gd name="T9" fmla="*/ 1 h 7"/>
                  <a:gd name="T10" fmla="*/ 0 w 2"/>
                  <a:gd name="T11" fmla="*/ 0 h 7"/>
                  <a:gd name="T12" fmla="*/ 1 w 2"/>
                  <a:gd name="T13" fmla="*/ 2 h 7"/>
                  <a:gd name="T14" fmla="*/ 1 w 2"/>
                  <a:gd name="T15" fmla="*/ 2 h 7"/>
                  <a:gd name="T16" fmla="*/ 2 w 2"/>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0" y="7"/>
                    </a:moveTo>
                    <a:lnTo>
                      <a:pt x="0" y="4"/>
                    </a:lnTo>
                    <a:lnTo>
                      <a:pt x="0" y="2"/>
                    </a:lnTo>
                    <a:lnTo>
                      <a:pt x="0" y="2"/>
                    </a:lnTo>
                    <a:lnTo>
                      <a:pt x="0" y="1"/>
                    </a:lnTo>
                    <a:lnTo>
                      <a:pt x="0" y="0"/>
                    </a:lnTo>
                    <a:lnTo>
                      <a:pt x="1" y="2"/>
                    </a:lnTo>
                    <a:lnTo>
                      <a:pt x="1"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6" name="Freeform 1588">
                <a:extLst>
                  <a:ext uri="{FF2B5EF4-FFF2-40B4-BE49-F238E27FC236}">
                    <a16:creationId xmlns:a16="http://schemas.microsoft.com/office/drawing/2014/main" id="{37B96792-1FC3-39A1-4074-F0545A708F56}"/>
                  </a:ext>
                </a:extLst>
              </p:cNvPr>
              <p:cNvSpPr>
                <a:spLocks/>
              </p:cNvSpPr>
              <p:nvPr/>
            </p:nvSpPr>
            <p:spPr bwMode="auto">
              <a:xfrm>
                <a:off x="435" y="146"/>
                <a:ext cx="4" cy="2"/>
              </a:xfrm>
              <a:custGeom>
                <a:avLst/>
                <a:gdLst>
                  <a:gd name="T0" fmla="*/ 0 w 4"/>
                  <a:gd name="T1" fmla="*/ 1 h 2"/>
                  <a:gd name="T2" fmla="*/ 2 w 4"/>
                  <a:gd name="T3" fmla="*/ 1 h 2"/>
                  <a:gd name="T4" fmla="*/ 3 w 4"/>
                  <a:gd name="T5" fmla="*/ 1 h 2"/>
                  <a:gd name="T6" fmla="*/ 4 w 4"/>
                  <a:gd name="T7" fmla="*/ 2 h 2"/>
                  <a:gd name="T8" fmla="*/ 4 w 4"/>
                  <a:gd name="T9" fmla="*/ 1 h 2"/>
                  <a:gd name="T10" fmla="*/ 4 w 4"/>
                  <a:gd name="T11" fmla="*/ 1 h 2"/>
                  <a:gd name="T12" fmla="*/ 3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0" y="1"/>
                    </a:moveTo>
                    <a:lnTo>
                      <a:pt x="2" y="1"/>
                    </a:lnTo>
                    <a:lnTo>
                      <a:pt x="3" y="1"/>
                    </a:lnTo>
                    <a:lnTo>
                      <a:pt x="4" y="2"/>
                    </a:lnTo>
                    <a:lnTo>
                      <a:pt x="4" y="1"/>
                    </a:lnTo>
                    <a:lnTo>
                      <a:pt x="4"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7" name="Freeform 1589">
                <a:extLst>
                  <a:ext uri="{FF2B5EF4-FFF2-40B4-BE49-F238E27FC236}">
                    <a16:creationId xmlns:a16="http://schemas.microsoft.com/office/drawing/2014/main" id="{0C2BF2B4-2DDC-1A18-8462-4019910F530B}"/>
                  </a:ext>
                </a:extLst>
              </p:cNvPr>
              <p:cNvSpPr>
                <a:spLocks/>
              </p:cNvSpPr>
              <p:nvPr/>
            </p:nvSpPr>
            <p:spPr bwMode="auto">
              <a:xfrm>
                <a:off x="415" y="148"/>
                <a:ext cx="1" cy="1"/>
              </a:xfrm>
              <a:custGeom>
                <a:avLst/>
                <a:gdLst>
                  <a:gd name="T0" fmla="*/ 1 w 1"/>
                  <a:gd name="T1" fmla="*/ 0 h 1"/>
                  <a:gd name="T2" fmla="*/ 0 w 1"/>
                  <a:gd name="T3" fmla="*/ 0 h 1"/>
                  <a:gd name="T4" fmla="*/ 0 w 1"/>
                  <a:gd name="T5" fmla="*/ 1 h 1"/>
                </a:gdLst>
                <a:ahLst/>
                <a:cxnLst>
                  <a:cxn ang="0">
                    <a:pos x="T0" y="T1"/>
                  </a:cxn>
                  <a:cxn ang="0">
                    <a:pos x="T2" y="T3"/>
                  </a:cxn>
                  <a:cxn ang="0">
                    <a:pos x="T4" y="T5"/>
                  </a:cxn>
                </a:cxnLst>
                <a:rect l="0" t="0" r="r" b="b"/>
                <a:pathLst>
                  <a:path w="1" h="1">
                    <a:moveTo>
                      <a:pt x="1" y="0"/>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8" name="Freeform 1590">
                <a:extLst>
                  <a:ext uri="{FF2B5EF4-FFF2-40B4-BE49-F238E27FC236}">
                    <a16:creationId xmlns:a16="http://schemas.microsoft.com/office/drawing/2014/main" id="{D7F725CF-97B0-13FC-29E9-2A66EFE8AD20}"/>
                  </a:ext>
                </a:extLst>
              </p:cNvPr>
              <p:cNvSpPr>
                <a:spLocks/>
              </p:cNvSpPr>
              <p:nvPr/>
            </p:nvSpPr>
            <p:spPr bwMode="auto">
              <a:xfrm>
                <a:off x="415" y="146"/>
                <a:ext cx="0" cy="3"/>
              </a:xfrm>
              <a:custGeom>
                <a:avLst/>
                <a:gdLst>
                  <a:gd name="T0" fmla="*/ 0 h 3"/>
                  <a:gd name="T1" fmla="*/ 1 h 3"/>
                  <a:gd name="T2" fmla="*/ 3 h 3"/>
                </a:gdLst>
                <a:ahLst/>
                <a:cxnLst>
                  <a:cxn ang="0">
                    <a:pos x="0" y="T0"/>
                  </a:cxn>
                  <a:cxn ang="0">
                    <a:pos x="0" y="T1"/>
                  </a:cxn>
                  <a:cxn ang="0">
                    <a:pos x="0" y="T2"/>
                  </a:cxn>
                </a:cxnLst>
                <a:rect l="0" t="0" r="r" b="b"/>
                <a:pathLst>
                  <a:path h="3">
                    <a:moveTo>
                      <a:pt x="0" y="0"/>
                    </a:moveTo>
                    <a:lnTo>
                      <a:pt x="0"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9" name="Freeform 1591">
                <a:extLst>
                  <a:ext uri="{FF2B5EF4-FFF2-40B4-BE49-F238E27FC236}">
                    <a16:creationId xmlns:a16="http://schemas.microsoft.com/office/drawing/2014/main" id="{AA2FEDC6-44A3-66C1-6871-E57A216E65C8}"/>
                  </a:ext>
                </a:extLst>
              </p:cNvPr>
              <p:cNvSpPr>
                <a:spLocks/>
              </p:cNvSpPr>
              <p:nvPr/>
            </p:nvSpPr>
            <p:spPr bwMode="auto">
              <a:xfrm>
                <a:off x="381" y="146"/>
                <a:ext cx="4" cy="4"/>
              </a:xfrm>
              <a:custGeom>
                <a:avLst/>
                <a:gdLst>
                  <a:gd name="T0" fmla="*/ 0 w 4"/>
                  <a:gd name="T1" fmla="*/ 1 h 4"/>
                  <a:gd name="T2" fmla="*/ 1 w 4"/>
                  <a:gd name="T3" fmla="*/ 2 h 4"/>
                  <a:gd name="T4" fmla="*/ 1 w 4"/>
                  <a:gd name="T5" fmla="*/ 2 h 4"/>
                  <a:gd name="T6" fmla="*/ 2 w 4"/>
                  <a:gd name="T7" fmla="*/ 1 h 4"/>
                  <a:gd name="T8" fmla="*/ 2 w 4"/>
                  <a:gd name="T9" fmla="*/ 0 h 4"/>
                  <a:gd name="T10" fmla="*/ 4 w 4"/>
                  <a:gd name="T11" fmla="*/ 0 h 4"/>
                  <a:gd name="T12" fmla="*/ 4 w 4"/>
                  <a:gd name="T13" fmla="*/ 1 h 4"/>
                  <a:gd name="T14" fmla="*/ 3 w 4"/>
                  <a:gd name="T15" fmla="*/ 2 h 4"/>
                  <a:gd name="T16" fmla="*/ 3 w 4"/>
                  <a:gd name="T17" fmla="*/ 3 h 4"/>
                  <a:gd name="T18" fmla="*/ 3 w 4"/>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0" y="1"/>
                    </a:moveTo>
                    <a:lnTo>
                      <a:pt x="1" y="2"/>
                    </a:lnTo>
                    <a:lnTo>
                      <a:pt x="1" y="2"/>
                    </a:lnTo>
                    <a:lnTo>
                      <a:pt x="2" y="1"/>
                    </a:lnTo>
                    <a:lnTo>
                      <a:pt x="2" y="0"/>
                    </a:lnTo>
                    <a:lnTo>
                      <a:pt x="4" y="0"/>
                    </a:lnTo>
                    <a:lnTo>
                      <a:pt x="4" y="1"/>
                    </a:lnTo>
                    <a:lnTo>
                      <a:pt x="3" y="2"/>
                    </a:lnTo>
                    <a:lnTo>
                      <a:pt x="3" y="3"/>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0" name="Freeform 1592">
                <a:extLst>
                  <a:ext uri="{FF2B5EF4-FFF2-40B4-BE49-F238E27FC236}">
                    <a16:creationId xmlns:a16="http://schemas.microsoft.com/office/drawing/2014/main" id="{24150E0B-C283-70DB-4EA2-AA57A7695D44}"/>
                  </a:ext>
                </a:extLst>
              </p:cNvPr>
              <p:cNvSpPr>
                <a:spLocks/>
              </p:cNvSpPr>
              <p:nvPr/>
            </p:nvSpPr>
            <p:spPr bwMode="auto">
              <a:xfrm>
                <a:off x="384" y="15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1" name="Line 1593">
                <a:extLst>
                  <a:ext uri="{FF2B5EF4-FFF2-40B4-BE49-F238E27FC236}">
                    <a16:creationId xmlns:a16="http://schemas.microsoft.com/office/drawing/2014/main" id="{8E6E9702-A855-18C2-2A30-1B6FCEF48290}"/>
                  </a:ext>
                </a:extLst>
              </p:cNvPr>
              <p:cNvSpPr>
                <a:spLocks noChangeShapeType="1"/>
              </p:cNvSpPr>
              <p:nvPr/>
            </p:nvSpPr>
            <p:spPr bwMode="auto">
              <a:xfrm>
                <a:off x="393" y="151"/>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52" name="Freeform 1594">
                <a:extLst>
                  <a:ext uri="{FF2B5EF4-FFF2-40B4-BE49-F238E27FC236}">
                    <a16:creationId xmlns:a16="http://schemas.microsoft.com/office/drawing/2014/main" id="{E5571C59-B1D8-25A1-9457-F32030C26654}"/>
                  </a:ext>
                </a:extLst>
              </p:cNvPr>
              <p:cNvSpPr>
                <a:spLocks/>
              </p:cNvSpPr>
              <p:nvPr/>
            </p:nvSpPr>
            <p:spPr bwMode="auto">
              <a:xfrm>
                <a:off x="393" y="128"/>
                <a:ext cx="12" cy="27"/>
              </a:xfrm>
              <a:custGeom>
                <a:avLst/>
                <a:gdLst>
                  <a:gd name="T0" fmla="*/ 0 w 12"/>
                  <a:gd name="T1" fmla="*/ 27 h 27"/>
                  <a:gd name="T2" fmla="*/ 5 w 12"/>
                  <a:gd name="T3" fmla="*/ 26 h 27"/>
                  <a:gd name="T4" fmla="*/ 7 w 12"/>
                  <a:gd name="T5" fmla="*/ 26 h 27"/>
                  <a:gd name="T6" fmla="*/ 8 w 12"/>
                  <a:gd name="T7" fmla="*/ 26 h 27"/>
                  <a:gd name="T8" fmla="*/ 11 w 12"/>
                  <a:gd name="T9" fmla="*/ 24 h 27"/>
                  <a:gd name="T10" fmla="*/ 8 w 12"/>
                  <a:gd name="T11" fmla="*/ 22 h 27"/>
                  <a:gd name="T12" fmla="*/ 9 w 12"/>
                  <a:gd name="T13" fmla="*/ 20 h 27"/>
                  <a:gd name="T14" fmla="*/ 9 w 12"/>
                  <a:gd name="T15" fmla="*/ 19 h 27"/>
                  <a:gd name="T16" fmla="*/ 8 w 12"/>
                  <a:gd name="T17" fmla="*/ 16 h 27"/>
                  <a:gd name="T18" fmla="*/ 8 w 12"/>
                  <a:gd name="T19" fmla="*/ 15 h 27"/>
                  <a:gd name="T20" fmla="*/ 9 w 12"/>
                  <a:gd name="T21" fmla="*/ 14 h 27"/>
                  <a:gd name="T22" fmla="*/ 11 w 12"/>
                  <a:gd name="T23" fmla="*/ 13 h 27"/>
                  <a:gd name="T24" fmla="*/ 12 w 12"/>
                  <a:gd name="T25" fmla="*/ 13 h 27"/>
                  <a:gd name="T26" fmla="*/ 12 w 12"/>
                  <a:gd name="T27" fmla="*/ 12 h 27"/>
                  <a:gd name="T28" fmla="*/ 12 w 12"/>
                  <a:gd name="T29" fmla="*/ 12 h 27"/>
                  <a:gd name="T30" fmla="*/ 12 w 12"/>
                  <a:gd name="T31" fmla="*/ 12 h 27"/>
                  <a:gd name="T32" fmla="*/ 11 w 12"/>
                  <a:gd name="T33" fmla="*/ 8 h 27"/>
                  <a:gd name="T34" fmla="*/ 11 w 12"/>
                  <a:gd name="T35" fmla="*/ 7 h 27"/>
                  <a:gd name="T36" fmla="*/ 9 w 12"/>
                  <a:gd name="T37" fmla="*/ 9 h 27"/>
                  <a:gd name="T38" fmla="*/ 8 w 12"/>
                  <a:gd name="T39" fmla="*/ 9 h 27"/>
                  <a:gd name="T40" fmla="*/ 10 w 12"/>
                  <a:gd name="T41" fmla="*/ 6 h 27"/>
                  <a:gd name="T42" fmla="*/ 10 w 12"/>
                  <a:gd name="T43" fmla="*/ 6 h 27"/>
                  <a:gd name="T44" fmla="*/ 11 w 12"/>
                  <a:gd name="T45" fmla="*/ 5 h 27"/>
                  <a:gd name="T46" fmla="*/ 9 w 12"/>
                  <a:gd name="T47" fmla="*/ 4 h 27"/>
                  <a:gd name="T48" fmla="*/ 7 w 12"/>
                  <a:gd name="T49" fmla="*/ 7 h 27"/>
                  <a:gd name="T50" fmla="*/ 6 w 12"/>
                  <a:gd name="T51" fmla="*/ 6 h 27"/>
                  <a:gd name="T52" fmla="*/ 7 w 12"/>
                  <a:gd name="T53" fmla="*/ 4 h 27"/>
                  <a:gd name="T54" fmla="*/ 8 w 12"/>
                  <a:gd name="T55" fmla="*/ 1 h 27"/>
                  <a:gd name="T56" fmla="*/ 7 w 12"/>
                  <a:gd name="T5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27">
                    <a:moveTo>
                      <a:pt x="0" y="27"/>
                    </a:moveTo>
                    <a:lnTo>
                      <a:pt x="5" y="26"/>
                    </a:lnTo>
                    <a:lnTo>
                      <a:pt x="7" y="26"/>
                    </a:lnTo>
                    <a:lnTo>
                      <a:pt x="8" y="26"/>
                    </a:lnTo>
                    <a:lnTo>
                      <a:pt x="11" y="24"/>
                    </a:lnTo>
                    <a:lnTo>
                      <a:pt x="8" y="22"/>
                    </a:lnTo>
                    <a:lnTo>
                      <a:pt x="9" y="20"/>
                    </a:lnTo>
                    <a:lnTo>
                      <a:pt x="9" y="19"/>
                    </a:lnTo>
                    <a:lnTo>
                      <a:pt x="8" y="16"/>
                    </a:lnTo>
                    <a:lnTo>
                      <a:pt x="8" y="15"/>
                    </a:lnTo>
                    <a:lnTo>
                      <a:pt x="9" y="14"/>
                    </a:lnTo>
                    <a:lnTo>
                      <a:pt x="11" y="13"/>
                    </a:lnTo>
                    <a:lnTo>
                      <a:pt x="12" y="13"/>
                    </a:lnTo>
                    <a:lnTo>
                      <a:pt x="12" y="12"/>
                    </a:lnTo>
                    <a:lnTo>
                      <a:pt x="12" y="12"/>
                    </a:lnTo>
                    <a:lnTo>
                      <a:pt x="12" y="12"/>
                    </a:lnTo>
                    <a:lnTo>
                      <a:pt x="11" y="8"/>
                    </a:lnTo>
                    <a:lnTo>
                      <a:pt x="11" y="7"/>
                    </a:lnTo>
                    <a:lnTo>
                      <a:pt x="9" y="9"/>
                    </a:lnTo>
                    <a:lnTo>
                      <a:pt x="8" y="9"/>
                    </a:lnTo>
                    <a:lnTo>
                      <a:pt x="10" y="6"/>
                    </a:lnTo>
                    <a:lnTo>
                      <a:pt x="10" y="6"/>
                    </a:lnTo>
                    <a:lnTo>
                      <a:pt x="11" y="5"/>
                    </a:lnTo>
                    <a:lnTo>
                      <a:pt x="9" y="4"/>
                    </a:lnTo>
                    <a:lnTo>
                      <a:pt x="7" y="7"/>
                    </a:lnTo>
                    <a:lnTo>
                      <a:pt x="6" y="6"/>
                    </a:lnTo>
                    <a:lnTo>
                      <a:pt x="7" y="4"/>
                    </a:lnTo>
                    <a:lnTo>
                      <a:pt x="8" y="1"/>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3" name="Freeform 1595">
                <a:extLst>
                  <a:ext uri="{FF2B5EF4-FFF2-40B4-BE49-F238E27FC236}">
                    <a16:creationId xmlns:a16="http://schemas.microsoft.com/office/drawing/2014/main" id="{4191411F-3239-A328-91A1-8D31D1BFC6FC}"/>
                  </a:ext>
                </a:extLst>
              </p:cNvPr>
              <p:cNvSpPr>
                <a:spLocks/>
              </p:cNvSpPr>
              <p:nvPr/>
            </p:nvSpPr>
            <p:spPr bwMode="auto">
              <a:xfrm>
                <a:off x="392" y="152"/>
                <a:ext cx="1" cy="3"/>
              </a:xfrm>
              <a:custGeom>
                <a:avLst/>
                <a:gdLst>
                  <a:gd name="T0" fmla="*/ 1 w 1"/>
                  <a:gd name="T1" fmla="*/ 0 h 3"/>
                  <a:gd name="T2" fmla="*/ 0 w 1"/>
                  <a:gd name="T3" fmla="*/ 3 h 3"/>
                  <a:gd name="T4" fmla="*/ 1 w 1"/>
                  <a:gd name="T5" fmla="*/ 3 h 3"/>
                </a:gdLst>
                <a:ahLst/>
                <a:cxnLst>
                  <a:cxn ang="0">
                    <a:pos x="T0" y="T1"/>
                  </a:cxn>
                  <a:cxn ang="0">
                    <a:pos x="T2" y="T3"/>
                  </a:cxn>
                  <a:cxn ang="0">
                    <a:pos x="T4" y="T5"/>
                  </a:cxn>
                </a:cxnLst>
                <a:rect l="0" t="0" r="r" b="b"/>
                <a:pathLst>
                  <a:path w="1" h="3">
                    <a:moveTo>
                      <a:pt x="1" y="0"/>
                    </a:moveTo>
                    <a:lnTo>
                      <a:pt x="0"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4" name="Freeform 1596">
                <a:extLst>
                  <a:ext uri="{FF2B5EF4-FFF2-40B4-BE49-F238E27FC236}">
                    <a16:creationId xmlns:a16="http://schemas.microsoft.com/office/drawing/2014/main" id="{DACCE032-14DD-3E21-99AA-1B915B7D2D24}"/>
                  </a:ext>
                </a:extLst>
              </p:cNvPr>
              <p:cNvSpPr>
                <a:spLocks/>
              </p:cNvSpPr>
              <p:nvPr/>
            </p:nvSpPr>
            <p:spPr bwMode="auto">
              <a:xfrm>
                <a:off x="378" y="149"/>
                <a:ext cx="6" cy="7"/>
              </a:xfrm>
              <a:custGeom>
                <a:avLst/>
                <a:gdLst>
                  <a:gd name="T0" fmla="*/ 6 w 6"/>
                  <a:gd name="T1" fmla="*/ 1 h 7"/>
                  <a:gd name="T2" fmla="*/ 5 w 6"/>
                  <a:gd name="T3" fmla="*/ 1 h 7"/>
                  <a:gd name="T4" fmla="*/ 5 w 6"/>
                  <a:gd name="T5" fmla="*/ 1 h 7"/>
                  <a:gd name="T6" fmla="*/ 3 w 6"/>
                  <a:gd name="T7" fmla="*/ 0 h 7"/>
                  <a:gd name="T8" fmla="*/ 0 w 6"/>
                  <a:gd name="T9" fmla="*/ 1 h 7"/>
                  <a:gd name="T10" fmla="*/ 0 w 6"/>
                  <a:gd name="T11" fmla="*/ 2 h 7"/>
                  <a:gd name="T12" fmla="*/ 0 w 6"/>
                  <a:gd name="T13" fmla="*/ 2 h 7"/>
                  <a:gd name="T14" fmla="*/ 2 w 6"/>
                  <a:gd name="T15" fmla="*/ 3 h 7"/>
                  <a:gd name="T16" fmla="*/ 4 w 6"/>
                  <a:gd name="T17" fmla="*/ 4 h 7"/>
                  <a:gd name="T18" fmla="*/ 4 w 6"/>
                  <a:gd name="T19" fmla="*/ 5 h 7"/>
                  <a:gd name="T20" fmla="*/ 4 w 6"/>
                  <a:gd name="T21" fmla="*/ 6 h 7"/>
                  <a:gd name="T22" fmla="*/ 3 w 6"/>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7">
                    <a:moveTo>
                      <a:pt x="6" y="1"/>
                    </a:moveTo>
                    <a:lnTo>
                      <a:pt x="5" y="1"/>
                    </a:lnTo>
                    <a:lnTo>
                      <a:pt x="5" y="1"/>
                    </a:lnTo>
                    <a:lnTo>
                      <a:pt x="3" y="0"/>
                    </a:lnTo>
                    <a:lnTo>
                      <a:pt x="0" y="1"/>
                    </a:lnTo>
                    <a:lnTo>
                      <a:pt x="0" y="2"/>
                    </a:lnTo>
                    <a:lnTo>
                      <a:pt x="0" y="2"/>
                    </a:lnTo>
                    <a:lnTo>
                      <a:pt x="2" y="3"/>
                    </a:lnTo>
                    <a:lnTo>
                      <a:pt x="4" y="4"/>
                    </a:lnTo>
                    <a:lnTo>
                      <a:pt x="4" y="5"/>
                    </a:lnTo>
                    <a:lnTo>
                      <a:pt x="4" y="6"/>
                    </a:lnTo>
                    <a:lnTo>
                      <a:pt x="3"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5" name="Line 1597">
                <a:extLst>
                  <a:ext uri="{FF2B5EF4-FFF2-40B4-BE49-F238E27FC236}">
                    <a16:creationId xmlns:a16="http://schemas.microsoft.com/office/drawing/2014/main" id="{2A6A76A1-D4D2-4FD1-9B03-5686765EF277}"/>
                  </a:ext>
                </a:extLst>
              </p:cNvPr>
              <p:cNvSpPr>
                <a:spLocks noChangeShapeType="1"/>
              </p:cNvSpPr>
              <p:nvPr/>
            </p:nvSpPr>
            <p:spPr bwMode="auto">
              <a:xfrm flipH="1">
                <a:off x="376" y="156"/>
                <a:ext cx="5"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56" name="Line 1598">
                <a:extLst>
                  <a:ext uri="{FF2B5EF4-FFF2-40B4-BE49-F238E27FC236}">
                    <a16:creationId xmlns:a16="http://schemas.microsoft.com/office/drawing/2014/main" id="{E7DB3349-6B82-2196-2001-6A105EA5013A}"/>
                  </a:ext>
                </a:extLst>
              </p:cNvPr>
              <p:cNvSpPr>
                <a:spLocks noChangeShapeType="1"/>
              </p:cNvSpPr>
              <p:nvPr/>
            </p:nvSpPr>
            <p:spPr bwMode="auto">
              <a:xfrm flipH="1">
                <a:off x="348" y="158"/>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57" name="Freeform 1599">
                <a:extLst>
                  <a:ext uri="{FF2B5EF4-FFF2-40B4-BE49-F238E27FC236}">
                    <a16:creationId xmlns:a16="http://schemas.microsoft.com/office/drawing/2014/main" id="{3CCD69AA-0360-09AF-0BA4-235037EDF5AC}"/>
                  </a:ext>
                </a:extLst>
              </p:cNvPr>
              <p:cNvSpPr>
                <a:spLocks/>
              </p:cNvSpPr>
              <p:nvPr/>
            </p:nvSpPr>
            <p:spPr bwMode="auto">
              <a:xfrm>
                <a:off x="347" y="158"/>
                <a:ext cx="1" cy="3"/>
              </a:xfrm>
              <a:custGeom>
                <a:avLst/>
                <a:gdLst>
                  <a:gd name="T0" fmla="*/ 1 w 1"/>
                  <a:gd name="T1" fmla="*/ 0 h 3"/>
                  <a:gd name="T2" fmla="*/ 1 w 1"/>
                  <a:gd name="T3" fmla="*/ 1 h 3"/>
                  <a:gd name="T4" fmla="*/ 0 w 1"/>
                  <a:gd name="T5" fmla="*/ 3 h 3"/>
                </a:gdLst>
                <a:ahLst/>
                <a:cxnLst>
                  <a:cxn ang="0">
                    <a:pos x="T0" y="T1"/>
                  </a:cxn>
                  <a:cxn ang="0">
                    <a:pos x="T2" y="T3"/>
                  </a:cxn>
                  <a:cxn ang="0">
                    <a:pos x="T4" y="T5"/>
                  </a:cxn>
                </a:cxnLst>
                <a:rect l="0" t="0" r="r" b="b"/>
                <a:pathLst>
                  <a:path w="1" h="3">
                    <a:moveTo>
                      <a:pt x="1" y="0"/>
                    </a:moveTo>
                    <a:lnTo>
                      <a:pt x="1"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8" name="Freeform 1600">
                <a:extLst>
                  <a:ext uri="{FF2B5EF4-FFF2-40B4-BE49-F238E27FC236}">
                    <a16:creationId xmlns:a16="http://schemas.microsoft.com/office/drawing/2014/main" id="{181A9062-B1E9-D351-9E6D-B6E88F5971A8}"/>
                  </a:ext>
                </a:extLst>
              </p:cNvPr>
              <p:cNvSpPr>
                <a:spLocks/>
              </p:cNvSpPr>
              <p:nvPr/>
            </p:nvSpPr>
            <p:spPr bwMode="auto">
              <a:xfrm>
                <a:off x="393" y="158"/>
                <a:ext cx="1" cy="3"/>
              </a:xfrm>
              <a:custGeom>
                <a:avLst/>
                <a:gdLst>
                  <a:gd name="T0" fmla="*/ 0 w 1"/>
                  <a:gd name="T1" fmla="*/ 3 h 3"/>
                  <a:gd name="T2" fmla="*/ 1 w 1"/>
                  <a:gd name="T3" fmla="*/ 1 h 3"/>
                  <a:gd name="T4" fmla="*/ 0 w 1"/>
                  <a:gd name="T5" fmla="*/ 0 h 3"/>
                  <a:gd name="T6" fmla="*/ 0 w 1"/>
                  <a:gd name="T7" fmla="*/ 0 h 3"/>
                </a:gdLst>
                <a:ahLst/>
                <a:cxnLst>
                  <a:cxn ang="0">
                    <a:pos x="T0" y="T1"/>
                  </a:cxn>
                  <a:cxn ang="0">
                    <a:pos x="T2" y="T3"/>
                  </a:cxn>
                  <a:cxn ang="0">
                    <a:pos x="T4" y="T5"/>
                  </a:cxn>
                  <a:cxn ang="0">
                    <a:pos x="T6" y="T7"/>
                  </a:cxn>
                </a:cxnLst>
                <a:rect l="0" t="0" r="r" b="b"/>
                <a:pathLst>
                  <a:path w="1" h="3">
                    <a:moveTo>
                      <a:pt x="0" y="3"/>
                    </a:move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59" name="Line 1601">
                <a:extLst>
                  <a:ext uri="{FF2B5EF4-FFF2-40B4-BE49-F238E27FC236}">
                    <a16:creationId xmlns:a16="http://schemas.microsoft.com/office/drawing/2014/main" id="{00CD7A3E-E809-AAA4-EED8-60AD827E527D}"/>
                  </a:ext>
                </a:extLst>
              </p:cNvPr>
              <p:cNvSpPr>
                <a:spLocks noChangeShapeType="1"/>
              </p:cNvSpPr>
              <p:nvPr/>
            </p:nvSpPr>
            <p:spPr bwMode="auto">
              <a:xfrm>
                <a:off x="347" y="161"/>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60" name="Freeform 1602">
                <a:extLst>
                  <a:ext uri="{FF2B5EF4-FFF2-40B4-BE49-F238E27FC236}">
                    <a16:creationId xmlns:a16="http://schemas.microsoft.com/office/drawing/2014/main" id="{E804D195-B40F-9F79-066C-2F670ED6D67F}"/>
                  </a:ext>
                </a:extLst>
              </p:cNvPr>
              <p:cNvSpPr>
                <a:spLocks/>
              </p:cNvSpPr>
              <p:nvPr/>
            </p:nvSpPr>
            <p:spPr bwMode="auto">
              <a:xfrm>
                <a:off x="393" y="132"/>
                <a:ext cx="18" cy="32"/>
              </a:xfrm>
              <a:custGeom>
                <a:avLst/>
                <a:gdLst>
                  <a:gd name="T0" fmla="*/ 0 w 18"/>
                  <a:gd name="T1" fmla="*/ 32 h 32"/>
                  <a:gd name="T2" fmla="*/ 1 w 18"/>
                  <a:gd name="T3" fmla="*/ 31 h 32"/>
                  <a:gd name="T4" fmla="*/ 2 w 18"/>
                  <a:gd name="T5" fmla="*/ 29 h 32"/>
                  <a:gd name="T6" fmla="*/ 2 w 18"/>
                  <a:gd name="T7" fmla="*/ 29 h 32"/>
                  <a:gd name="T8" fmla="*/ 3 w 18"/>
                  <a:gd name="T9" fmla="*/ 28 h 32"/>
                  <a:gd name="T10" fmla="*/ 4 w 18"/>
                  <a:gd name="T11" fmla="*/ 26 h 32"/>
                  <a:gd name="T12" fmla="*/ 3 w 18"/>
                  <a:gd name="T13" fmla="*/ 26 h 32"/>
                  <a:gd name="T14" fmla="*/ 2 w 18"/>
                  <a:gd name="T15" fmla="*/ 26 h 32"/>
                  <a:gd name="T16" fmla="*/ 3 w 18"/>
                  <a:gd name="T17" fmla="*/ 26 h 32"/>
                  <a:gd name="T18" fmla="*/ 4 w 18"/>
                  <a:gd name="T19" fmla="*/ 25 h 32"/>
                  <a:gd name="T20" fmla="*/ 4 w 18"/>
                  <a:gd name="T21" fmla="*/ 25 h 32"/>
                  <a:gd name="T22" fmla="*/ 6 w 18"/>
                  <a:gd name="T23" fmla="*/ 24 h 32"/>
                  <a:gd name="T24" fmla="*/ 7 w 18"/>
                  <a:gd name="T25" fmla="*/ 24 h 32"/>
                  <a:gd name="T26" fmla="*/ 8 w 18"/>
                  <a:gd name="T27" fmla="*/ 23 h 32"/>
                  <a:gd name="T28" fmla="*/ 9 w 18"/>
                  <a:gd name="T29" fmla="*/ 23 h 32"/>
                  <a:gd name="T30" fmla="*/ 10 w 18"/>
                  <a:gd name="T31" fmla="*/ 22 h 32"/>
                  <a:gd name="T32" fmla="*/ 11 w 18"/>
                  <a:gd name="T33" fmla="*/ 22 h 32"/>
                  <a:gd name="T34" fmla="*/ 12 w 18"/>
                  <a:gd name="T35" fmla="*/ 22 h 32"/>
                  <a:gd name="T36" fmla="*/ 14 w 18"/>
                  <a:gd name="T37" fmla="*/ 22 h 32"/>
                  <a:gd name="T38" fmla="*/ 14 w 18"/>
                  <a:gd name="T39" fmla="*/ 23 h 32"/>
                  <a:gd name="T40" fmla="*/ 15 w 18"/>
                  <a:gd name="T41" fmla="*/ 24 h 32"/>
                  <a:gd name="T42" fmla="*/ 16 w 18"/>
                  <a:gd name="T43" fmla="*/ 24 h 32"/>
                  <a:gd name="T44" fmla="*/ 16 w 18"/>
                  <a:gd name="T45" fmla="*/ 24 h 32"/>
                  <a:gd name="T46" fmla="*/ 16 w 18"/>
                  <a:gd name="T47" fmla="*/ 24 h 32"/>
                  <a:gd name="T48" fmla="*/ 16 w 18"/>
                  <a:gd name="T49" fmla="*/ 23 h 32"/>
                  <a:gd name="T50" fmla="*/ 15 w 18"/>
                  <a:gd name="T51" fmla="*/ 22 h 32"/>
                  <a:gd name="T52" fmla="*/ 15 w 18"/>
                  <a:gd name="T53" fmla="*/ 22 h 32"/>
                  <a:gd name="T54" fmla="*/ 15 w 18"/>
                  <a:gd name="T55" fmla="*/ 22 h 32"/>
                  <a:gd name="T56" fmla="*/ 12 w 18"/>
                  <a:gd name="T57" fmla="*/ 20 h 32"/>
                  <a:gd name="T58" fmla="*/ 13 w 18"/>
                  <a:gd name="T59" fmla="*/ 18 h 32"/>
                  <a:gd name="T60" fmla="*/ 13 w 18"/>
                  <a:gd name="T61" fmla="*/ 17 h 32"/>
                  <a:gd name="T62" fmla="*/ 11 w 18"/>
                  <a:gd name="T63" fmla="*/ 17 h 32"/>
                  <a:gd name="T64" fmla="*/ 10 w 18"/>
                  <a:gd name="T65" fmla="*/ 17 h 32"/>
                  <a:gd name="T66" fmla="*/ 10 w 18"/>
                  <a:gd name="T67" fmla="*/ 17 h 32"/>
                  <a:gd name="T68" fmla="*/ 10 w 18"/>
                  <a:gd name="T69" fmla="*/ 16 h 32"/>
                  <a:gd name="T70" fmla="*/ 11 w 18"/>
                  <a:gd name="T71" fmla="*/ 13 h 32"/>
                  <a:gd name="T72" fmla="*/ 13 w 18"/>
                  <a:gd name="T73" fmla="*/ 9 h 32"/>
                  <a:gd name="T74" fmla="*/ 14 w 18"/>
                  <a:gd name="T75" fmla="*/ 7 h 32"/>
                  <a:gd name="T76" fmla="*/ 15 w 18"/>
                  <a:gd name="T77" fmla="*/ 7 h 32"/>
                  <a:gd name="T78" fmla="*/ 14 w 18"/>
                  <a:gd name="T79" fmla="*/ 5 h 32"/>
                  <a:gd name="T80" fmla="*/ 13 w 18"/>
                  <a:gd name="T81" fmla="*/ 2 h 32"/>
                  <a:gd name="T82" fmla="*/ 15 w 18"/>
                  <a:gd name="T83" fmla="*/ 2 h 32"/>
                  <a:gd name="T84" fmla="*/ 17 w 18"/>
                  <a:gd name="T85" fmla="*/ 0 h 32"/>
                  <a:gd name="T86" fmla="*/ 18 w 18"/>
                  <a:gd name="T87" fmla="*/ 2 h 32"/>
                  <a:gd name="T88" fmla="*/ 18 w 18"/>
                  <a:gd name="T89" fmla="*/ 5 h 32"/>
                  <a:gd name="T90" fmla="*/ 17 w 18"/>
                  <a:gd name="T91" fmla="*/ 6 h 32"/>
                  <a:gd name="T92" fmla="*/ 16 w 18"/>
                  <a:gd name="T93" fmla="*/ 8 h 32"/>
                  <a:gd name="T94" fmla="*/ 16 w 18"/>
                  <a:gd name="T95" fmla="*/ 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 h="32">
                    <a:moveTo>
                      <a:pt x="0" y="32"/>
                    </a:moveTo>
                    <a:lnTo>
                      <a:pt x="1" y="31"/>
                    </a:lnTo>
                    <a:lnTo>
                      <a:pt x="2" y="29"/>
                    </a:lnTo>
                    <a:lnTo>
                      <a:pt x="2" y="29"/>
                    </a:lnTo>
                    <a:lnTo>
                      <a:pt x="3" y="28"/>
                    </a:lnTo>
                    <a:lnTo>
                      <a:pt x="4" y="26"/>
                    </a:lnTo>
                    <a:lnTo>
                      <a:pt x="3" y="26"/>
                    </a:lnTo>
                    <a:lnTo>
                      <a:pt x="2" y="26"/>
                    </a:lnTo>
                    <a:lnTo>
                      <a:pt x="3" y="26"/>
                    </a:lnTo>
                    <a:lnTo>
                      <a:pt x="4" y="25"/>
                    </a:lnTo>
                    <a:lnTo>
                      <a:pt x="4" y="25"/>
                    </a:lnTo>
                    <a:lnTo>
                      <a:pt x="6" y="24"/>
                    </a:lnTo>
                    <a:lnTo>
                      <a:pt x="7" y="24"/>
                    </a:lnTo>
                    <a:lnTo>
                      <a:pt x="8" y="23"/>
                    </a:lnTo>
                    <a:lnTo>
                      <a:pt x="9" y="23"/>
                    </a:lnTo>
                    <a:lnTo>
                      <a:pt x="10" y="22"/>
                    </a:lnTo>
                    <a:lnTo>
                      <a:pt x="11" y="22"/>
                    </a:lnTo>
                    <a:lnTo>
                      <a:pt x="12" y="22"/>
                    </a:lnTo>
                    <a:lnTo>
                      <a:pt x="14" y="22"/>
                    </a:lnTo>
                    <a:lnTo>
                      <a:pt x="14" y="23"/>
                    </a:lnTo>
                    <a:lnTo>
                      <a:pt x="15" y="24"/>
                    </a:lnTo>
                    <a:lnTo>
                      <a:pt x="16" y="24"/>
                    </a:lnTo>
                    <a:lnTo>
                      <a:pt x="16" y="24"/>
                    </a:lnTo>
                    <a:lnTo>
                      <a:pt x="16" y="24"/>
                    </a:lnTo>
                    <a:lnTo>
                      <a:pt x="16" y="23"/>
                    </a:lnTo>
                    <a:lnTo>
                      <a:pt x="15" y="22"/>
                    </a:lnTo>
                    <a:lnTo>
                      <a:pt x="15" y="22"/>
                    </a:lnTo>
                    <a:lnTo>
                      <a:pt x="15" y="22"/>
                    </a:lnTo>
                    <a:lnTo>
                      <a:pt x="12" y="20"/>
                    </a:lnTo>
                    <a:lnTo>
                      <a:pt x="13" y="18"/>
                    </a:lnTo>
                    <a:lnTo>
                      <a:pt x="13" y="17"/>
                    </a:lnTo>
                    <a:lnTo>
                      <a:pt x="11" y="17"/>
                    </a:lnTo>
                    <a:lnTo>
                      <a:pt x="10" y="17"/>
                    </a:lnTo>
                    <a:lnTo>
                      <a:pt x="10" y="17"/>
                    </a:lnTo>
                    <a:lnTo>
                      <a:pt x="10" y="16"/>
                    </a:lnTo>
                    <a:lnTo>
                      <a:pt x="11" y="13"/>
                    </a:lnTo>
                    <a:lnTo>
                      <a:pt x="13" y="9"/>
                    </a:lnTo>
                    <a:lnTo>
                      <a:pt x="14" y="7"/>
                    </a:lnTo>
                    <a:lnTo>
                      <a:pt x="15" y="7"/>
                    </a:lnTo>
                    <a:lnTo>
                      <a:pt x="14" y="5"/>
                    </a:lnTo>
                    <a:lnTo>
                      <a:pt x="13" y="2"/>
                    </a:lnTo>
                    <a:lnTo>
                      <a:pt x="15" y="2"/>
                    </a:lnTo>
                    <a:lnTo>
                      <a:pt x="17" y="0"/>
                    </a:lnTo>
                    <a:lnTo>
                      <a:pt x="18" y="2"/>
                    </a:lnTo>
                    <a:lnTo>
                      <a:pt x="18" y="5"/>
                    </a:lnTo>
                    <a:lnTo>
                      <a:pt x="17" y="6"/>
                    </a:lnTo>
                    <a:lnTo>
                      <a:pt x="16" y="8"/>
                    </a:lnTo>
                    <a:lnTo>
                      <a:pt x="16"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1" name="Freeform 1603">
                <a:extLst>
                  <a:ext uri="{FF2B5EF4-FFF2-40B4-BE49-F238E27FC236}">
                    <a16:creationId xmlns:a16="http://schemas.microsoft.com/office/drawing/2014/main" id="{4FD310E5-0F98-3905-2559-8533E961A4D1}"/>
                  </a:ext>
                </a:extLst>
              </p:cNvPr>
              <p:cNvSpPr>
                <a:spLocks/>
              </p:cNvSpPr>
              <p:nvPr/>
            </p:nvSpPr>
            <p:spPr bwMode="auto">
              <a:xfrm>
                <a:off x="376" y="151"/>
                <a:ext cx="17" cy="13"/>
              </a:xfrm>
              <a:custGeom>
                <a:avLst/>
                <a:gdLst>
                  <a:gd name="T0" fmla="*/ 0 w 17"/>
                  <a:gd name="T1" fmla="*/ 6 h 13"/>
                  <a:gd name="T2" fmla="*/ 1 w 17"/>
                  <a:gd name="T3" fmla="*/ 10 h 13"/>
                  <a:gd name="T4" fmla="*/ 4 w 17"/>
                  <a:gd name="T5" fmla="*/ 9 h 13"/>
                  <a:gd name="T6" fmla="*/ 6 w 17"/>
                  <a:gd name="T7" fmla="*/ 9 h 13"/>
                  <a:gd name="T8" fmla="*/ 6 w 17"/>
                  <a:gd name="T9" fmla="*/ 13 h 13"/>
                  <a:gd name="T10" fmla="*/ 9 w 17"/>
                  <a:gd name="T11" fmla="*/ 13 h 13"/>
                  <a:gd name="T12" fmla="*/ 10 w 17"/>
                  <a:gd name="T13" fmla="*/ 12 h 13"/>
                  <a:gd name="T14" fmla="*/ 9 w 17"/>
                  <a:gd name="T15" fmla="*/ 8 h 13"/>
                  <a:gd name="T16" fmla="*/ 9 w 17"/>
                  <a:gd name="T17" fmla="*/ 8 h 13"/>
                  <a:gd name="T18" fmla="*/ 14 w 17"/>
                  <a:gd name="T19" fmla="*/ 3 h 13"/>
                  <a:gd name="T20" fmla="*/ 15 w 17"/>
                  <a:gd name="T21" fmla="*/ 2 h 13"/>
                  <a:gd name="T22" fmla="*/ 15 w 17"/>
                  <a:gd name="T23" fmla="*/ 1 h 13"/>
                  <a:gd name="T24" fmla="*/ 15 w 17"/>
                  <a:gd name="T25" fmla="*/ 1 h 13"/>
                  <a:gd name="T26" fmla="*/ 17 w 17"/>
                  <a:gd name="T2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3">
                    <a:moveTo>
                      <a:pt x="0" y="6"/>
                    </a:moveTo>
                    <a:lnTo>
                      <a:pt x="1" y="10"/>
                    </a:lnTo>
                    <a:lnTo>
                      <a:pt x="4" y="9"/>
                    </a:lnTo>
                    <a:lnTo>
                      <a:pt x="6" y="9"/>
                    </a:lnTo>
                    <a:lnTo>
                      <a:pt x="6" y="13"/>
                    </a:lnTo>
                    <a:lnTo>
                      <a:pt x="9" y="13"/>
                    </a:lnTo>
                    <a:lnTo>
                      <a:pt x="10" y="12"/>
                    </a:lnTo>
                    <a:lnTo>
                      <a:pt x="9" y="8"/>
                    </a:lnTo>
                    <a:lnTo>
                      <a:pt x="9" y="8"/>
                    </a:lnTo>
                    <a:lnTo>
                      <a:pt x="14" y="3"/>
                    </a:lnTo>
                    <a:lnTo>
                      <a:pt x="15" y="2"/>
                    </a:lnTo>
                    <a:lnTo>
                      <a:pt x="15" y="1"/>
                    </a:lnTo>
                    <a:lnTo>
                      <a:pt x="15" y="1"/>
                    </a:lnTo>
                    <a:lnTo>
                      <a:pt x="1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2" name="Freeform 1604">
                <a:extLst>
                  <a:ext uri="{FF2B5EF4-FFF2-40B4-BE49-F238E27FC236}">
                    <a16:creationId xmlns:a16="http://schemas.microsoft.com/office/drawing/2014/main" id="{08E043B3-FBF4-4AA5-5912-BBA62DEEB2BD}"/>
                  </a:ext>
                </a:extLst>
              </p:cNvPr>
              <p:cNvSpPr>
                <a:spLocks/>
              </p:cNvSpPr>
              <p:nvPr/>
            </p:nvSpPr>
            <p:spPr bwMode="auto">
              <a:xfrm>
                <a:off x="389" y="158"/>
                <a:ext cx="4" cy="7"/>
              </a:xfrm>
              <a:custGeom>
                <a:avLst/>
                <a:gdLst>
                  <a:gd name="T0" fmla="*/ 4 w 4"/>
                  <a:gd name="T1" fmla="*/ 0 h 7"/>
                  <a:gd name="T2" fmla="*/ 1 w 4"/>
                  <a:gd name="T3" fmla="*/ 2 h 7"/>
                  <a:gd name="T4" fmla="*/ 0 w 4"/>
                  <a:gd name="T5" fmla="*/ 7 h 7"/>
                  <a:gd name="T6" fmla="*/ 1 w 4"/>
                  <a:gd name="T7" fmla="*/ 7 h 7"/>
                  <a:gd name="T8" fmla="*/ 2 w 4"/>
                  <a:gd name="T9" fmla="*/ 7 h 7"/>
                  <a:gd name="T10" fmla="*/ 4 w 4"/>
                  <a:gd name="T11" fmla="*/ 3 h 7"/>
                </a:gdLst>
                <a:ahLst/>
                <a:cxnLst>
                  <a:cxn ang="0">
                    <a:pos x="T0" y="T1"/>
                  </a:cxn>
                  <a:cxn ang="0">
                    <a:pos x="T2" y="T3"/>
                  </a:cxn>
                  <a:cxn ang="0">
                    <a:pos x="T4" y="T5"/>
                  </a:cxn>
                  <a:cxn ang="0">
                    <a:pos x="T6" y="T7"/>
                  </a:cxn>
                  <a:cxn ang="0">
                    <a:pos x="T8" y="T9"/>
                  </a:cxn>
                  <a:cxn ang="0">
                    <a:pos x="T10" y="T11"/>
                  </a:cxn>
                </a:cxnLst>
                <a:rect l="0" t="0" r="r" b="b"/>
                <a:pathLst>
                  <a:path w="4" h="7">
                    <a:moveTo>
                      <a:pt x="4" y="0"/>
                    </a:moveTo>
                    <a:lnTo>
                      <a:pt x="1" y="2"/>
                    </a:lnTo>
                    <a:lnTo>
                      <a:pt x="0" y="7"/>
                    </a:lnTo>
                    <a:lnTo>
                      <a:pt x="1" y="7"/>
                    </a:lnTo>
                    <a:lnTo>
                      <a:pt x="2" y="7"/>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3" name="Freeform 1605">
                <a:extLst>
                  <a:ext uri="{FF2B5EF4-FFF2-40B4-BE49-F238E27FC236}">
                    <a16:creationId xmlns:a16="http://schemas.microsoft.com/office/drawing/2014/main" id="{69B2EE9F-1F41-D268-AAF4-1CDB228FE00D}"/>
                  </a:ext>
                </a:extLst>
              </p:cNvPr>
              <p:cNvSpPr>
                <a:spLocks/>
              </p:cNvSpPr>
              <p:nvPr/>
            </p:nvSpPr>
            <p:spPr bwMode="auto">
              <a:xfrm>
                <a:off x="393" y="164"/>
                <a:ext cx="0" cy="2"/>
              </a:xfrm>
              <a:custGeom>
                <a:avLst/>
                <a:gdLst>
                  <a:gd name="T0" fmla="*/ 1 h 2"/>
                  <a:gd name="T1" fmla="*/ 2 h 2"/>
                  <a:gd name="T2" fmla="*/ 0 h 2"/>
                  <a:gd name="T3" fmla="*/ 0 h 2"/>
                  <a:gd name="T4" fmla="*/ 0 h 2"/>
                </a:gdLst>
                <a:ahLst/>
                <a:cxnLst>
                  <a:cxn ang="0">
                    <a:pos x="0" y="T0"/>
                  </a:cxn>
                  <a:cxn ang="0">
                    <a:pos x="0" y="T1"/>
                  </a:cxn>
                  <a:cxn ang="0">
                    <a:pos x="0" y="T2"/>
                  </a:cxn>
                  <a:cxn ang="0">
                    <a:pos x="0" y="T3"/>
                  </a:cxn>
                  <a:cxn ang="0">
                    <a:pos x="0" y="T4"/>
                  </a:cxn>
                </a:cxnLst>
                <a:rect l="0" t="0" r="r" b="b"/>
                <a:pathLst>
                  <a:path h="2">
                    <a:moveTo>
                      <a:pt x="0" y="1"/>
                    </a:moveTo>
                    <a:lnTo>
                      <a:pt x="0" y="2"/>
                    </a:lnTo>
                    <a:lnTo>
                      <a:pt x="0"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4" name="Freeform 1606">
                <a:extLst>
                  <a:ext uri="{FF2B5EF4-FFF2-40B4-BE49-F238E27FC236}">
                    <a16:creationId xmlns:a16="http://schemas.microsoft.com/office/drawing/2014/main" id="{623EE2ED-A8E6-C2CB-7954-B415B150226F}"/>
                  </a:ext>
                </a:extLst>
              </p:cNvPr>
              <p:cNvSpPr>
                <a:spLocks/>
              </p:cNvSpPr>
              <p:nvPr/>
            </p:nvSpPr>
            <p:spPr bwMode="auto">
              <a:xfrm>
                <a:off x="337" y="165"/>
                <a:ext cx="1" cy="1"/>
              </a:xfrm>
              <a:custGeom>
                <a:avLst/>
                <a:gdLst>
                  <a:gd name="T0" fmla="*/ 1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1" y="1"/>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5" name="Freeform 1607">
                <a:extLst>
                  <a:ext uri="{FF2B5EF4-FFF2-40B4-BE49-F238E27FC236}">
                    <a16:creationId xmlns:a16="http://schemas.microsoft.com/office/drawing/2014/main" id="{87095C32-06C7-B11B-99A2-3B086C9481D4}"/>
                  </a:ext>
                </a:extLst>
              </p:cNvPr>
              <p:cNvSpPr>
                <a:spLocks/>
              </p:cNvSpPr>
              <p:nvPr/>
            </p:nvSpPr>
            <p:spPr bwMode="auto">
              <a:xfrm>
                <a:off x="368" y="163"/>
                <a:ext cx="4" cy="3"/>
              </a:xfrm>
              <a:custGeom>
                <a:avLst/>
                <a:gdLst>
                  <a:gd name="T0" fmla="*/ 4 w 4"/>
                  <a:gd name="T1" fmla="*/ 3 h 3"/>
                  <a:gd name="T2" fmla="*/ 3 w 4"/>
                  <a:gd name="T3" fmla="*/ 3 h 3"/>
                  <a:gd name="T4" fmla="*/ 3 w 4"/>
                  <a:gd name="T5" fmla="*/ 2 h 3"/>
                  <a:gd name="T6" fmla="*/ 3 w 4"/>
                  <a:gd name="T7" fmla="*/ 2 h 3"/>
                  <a:gd name="T8" fmla="*/ 3 w 4"/>
                  <a:gd name="T9" fmla="*/ 1 h 3"/>
                  <a:gd name="T10" fmla="*/ 3 w 4"/>
                  <a:gd name="T11" fmla="*/ 1 h 3"/>
                  <a:gd name="T12" fmla="*/ 3 w 4"/>
                  <a:gd name="T13" fmla="*/ 0 h 3"/>
                  <a:gd name="T14" fmla="*/ 1 w 4"/>
                  <a:gd name="T15" fmla="*/ 1 h 3"/>
                  <a:gd name="T16" fmla="*/ 0 w 4"/>
                  <a:gd name="T17" fmla="*/ 3 h 3"/>
                  <a:gd name="T18" fmla="*/ 1 w 4"/>
                  <a:gd name="T19" fmla="*/ 3 h 3"/>
                  <a:gd name="T20" fmla="*/ 3 w 4"/>
                  <a:gd name="T21" fmla="*/ 3 h 3"/>
                  <a:gd name="T22" fmla="*/ 4 w 4"/>
                  <a:gd name="T23"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3">
                    <a:moveTo>
                      <a:pt x="4" y="3"/>
                    </a:moveTo>
                    <a:lnTo>
                      <a:pt x="3" y="3"/>
                    </a:lnTo>
                    <a:lnTo>
                      <a:pt x="3" y="2"/>
                    </a:lnTo>
                    <a:lnTo>
                      <a:pt x="3" y="2"/>
                    </a:lnTo>
                    <a:lnTo>
                      <a:pt x="3" y="1"/>
                    </a:lnTo>
                    <a:lnTo>
                      <a:pt x="3" y="1"/>
                    </a:lnTo>
                    <a:lnTo>
                      <a:pt x="3" y="0"/>
                    </a:lnTo>
                    <a:lnTo>
                      <a:pt x="1" y="1"/>
                    </a:lnTo>
                    <a:lnTo>
                      <a:pt x="0" y="3"/>
                    </a:lnTo>
                    <a:lnTo>
                      <a:pt x="1" y="3"/>
                    </a:lnTo>
                    <a:lnTo>
                      <a:pt x="3" y="3"/>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6" name="Freeform 1608">
                <a:extLst>
                  <a:ext uri="{FF2B5EF4-FFF2-40B4-BE49-F238E27FC236}">
                    <a16:creationId xmlns:a16="http://schemas.microsoft.com/office/drawing/2014/main" id="{6B46ECA0-7B12-C41B-88FD-B020678E5D41}"/>
                  </a:ext>
                </a:extLst>
              </p:cNvPr>
              <p:cNvSpPr>
                <a:spLocks/>
              </p:cNvSpPr>
              <p:nvPr/>
            </p:nvSpPr>
            <p:spPr bwMode="auto">
              <a:xfrm>
                <a:off x="393" y="165"/>
                <a:ext cx="2" cy="2"/>
              </a:xfrm>
              <a:custGeom>
                <a:avLst/>
                <a:gdLst>
                  <a:gd name="T0" fmla="*/ 0 w 2"/>
                  <a:gd name="T1" fmla="*/ 2 h 2"/>
                  <a:gd name="T2" fmla="*/ 0 w 2"/>
                  <a:gd name="T3" fmla="*/ 2 h 2"/>
                  <a:gd name="T4" fmla="*/ 2 w 2"/>
                  <a:gd name="T5" fmla="*/ 2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0" y="2"/>
                    </a:moveTo>
                    <a:lnTo>
                      <a:pt x="0" y="2"/>
                    </a:lnTo>
                    <a:lnTo>
                      <a:pt x="2"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7" name="Freeform 1609">
                <a:extLst>
                  <a:ext uri="{FF2B5EF4-FFF2-40B4-BE49-F238E27FC236}">
                    <a16:creationId xmlns:a16="http://schemas.microsoft.com/office/drawing/2014/main" id="{71E1B0F1-273E-9246-5DD0-615E59A7EB5E}"/>
                  </a:ext>
                </a:extLst>
              </p:cNvPr>
              <p:cNvSpPr>
                <a:spLocks/>
              </p:cNvSpPr>
              <p:nvPr/>
            </p:nvSpPr>
            <p:spPr bwMode="auto">
              <a:xfrm>
                <a:off x="345" y="162"/>
                <a:ext cx="2" cy="6"/>
              </a:xfrm>
              <a:custGeom>
                <a:avLst/>
                <a:gdLst>
                  <a:gd name="T0" fmla="*/ 2 w 2"/>
                  <a:gd name="T1" fmla="*/ 0 h 6"/>
                  <a:gd name="T2" fmla="*/ 2 w 2"/>
                  <a:gd name="T3" fmla="*/ 1 h 6"/>
                  <a:gd name="T4" fmla="*/ 1 w 2"/>
                  <a:gd name="T5" fmla="*/ 2 h 6"/>
                  <a:gd name="T6" fmla="*/ 0 w 2"/>
                  <a:gd name="T7" fmla="*/ 5 h 6"/>
                  <a:gd name="T8" fmla="*/ 0 w 2"/>
                  <a:gd name="T9" fmla="*/ 6 h 6"/>
                </a:gdLst>
                <a:ahLst/>
                <a:cxnLst>
                  <a:cxn ang="0">
                    <a:pos x="T0" y="T1"/>
                  </a:cxn>
                  <a:cxn ang="0">
                    <a:pos x="T2" y="T3"/>
                  </a:cxn>
                  <a:cxn ang="0">
                    <a:pos x="T4" y="T5"/>
                  </a:cxn>
                  <a:cxn ang="0">
                    <a:pos x="T6" y="T7"/>
                  </a:cxn>
                  <a:cxn ang="0">
                    <a:pos x="T8" y="T9"/>
                  </a:cxn>
                </a:cxnLst>
                <a:rect l="0" t="0" r="r" b="b"/>
                <a:pathLst>
                  <a:path w="2" h="6">
                    <a:moveTo>
                      <a:pt x="2" y="0"/>
                    </a:moveTo>
                    <a:lnTo>
                      <a:pt x="2" y="1"/>
                    </a:lnTo>
                    <a:lnTo>
                      <a:pt x="1" y="2"/>
                    </a:lnTo>
                    <a:lnTo>
                      <a:pt x="0" y="5"/>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8" name="Freeform 1610">
                <a:extLst>
                  <a:ext uri="{FF2B5EF4-FFF2-40B4-BE49-F238E27FC236}">
                    <a16:creationId xmlns:a16="http://schemas.microsoft.com/office/drawing/2014/main" id="{6F3ECB17-EBB7-5BF6-902F-63AC0C1B173E}"/>
                  </a:ext>
                </a:extLst>
              </p:cNvPr>
              <p:cNvSpPr>
                <a:spLocks/>
              </p:cNvSpPr>
              <p:nvPr/>
            </p:nvSpPr>
            <p:spPr bwMode="auto">
              <a:xfrm>
                <a:off x="398" y="169"/>
                <a:ext cx="1" cy="1"/>
              </a:xfrm>
              <a:custGeom>
                <a:avLst/>
                <a:gdLst>
                  <a:gd name="T0" fmla="*/ 1 w 1"/>
                  <a:gd name="T1" fmla="*/ 1 h 1"/>
                  <a:gd name="T2" fmla="*/ 0 w 1"/>
                  <a:gd name="T3" fmla="*/ 0 h 1"/>
                  <a:gd name="T4" fmla="*/ 0 w 1"/>
                  <a:gd name="T5" fmla="*/ 0 h 1"/>
                </a:gdLst>
                <a:ahLst/>
                <a:cxnLst>
                  <a:cxn ang="0">
                    <a:pos x="T0" y="T1"/>
                  </a:cxn>
                  <a:cxn ang="0">
                    <a:pos x="T2" y="T3"/>
                  </a:cxn>
                  <a:cxn ang="0">
                    <a:pos x="T4" y="T5"/>
                  </a:cxn>
                </a:cxnLst>
                <a:rect l="0" t="0" r="r" b="b"/>
                <a:pathLst>
                  <a:path w="1" h="1">
                    <a:moveTo>
                      <a:pt x="1"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9" name="Freeform 1611">
                <a:extLst>
                  <a:ext uri="{FF2B5EF4-FFF2-40B4-BE49-F238E27FC236}">
                    <a16:creationId xmlns:a16="http://schemas.microsoft.com/office/drawing/2014/main" id="{84486976-F78A-C306-406F-9A6CE2F4CA04}"/>
                  </a:ext>
                </a:extLst>
              </p:cNvPr>
              <p:cNvSpPr>
                <a:spLocks/>
              </p:cNvSpPr>
              <p:nvPr/>
            </p:nvSpPr>
            <p:spPr bwMode="auto">
              <a:xfrm>
                <a:off x="373" y="167"/>
                <a:ext cx="3" cy="3"/>
              </a:xfrm>
              <a:custGeom>
                <a:avLst/>
                <a:gdLst>
                  <a:gd name="T0" fmla="*/ 1 w 3"/>
                  <a:gd name="T1" fmla="*/ 3 h 3"/>
                  <a:gd name="T2" fmla="*/ 3 w 3"/>
                  <a:gd name="T3" fmla="*/ 2 h 3"/>
                  <a:gd name="T4" fmla="*/ 2 w 3"/>
                  <a:gd name="T5" fmla="*/ 0 h 3"/>
                  <a:gd name="T6" fmla="*/ 0 w 3"/>
                  <a:gd name="T7" fmla="*/ 1 h 3"/>
                  <a:gd name="T8" fmla="*/ 1 w 3"/>
                  <a:gd name="T9" fmla="*/ 3 h 3"/>
                  <a:gd name="T10" fmla="*/ 1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1" y="3"/>
                    </a:moveTo>
                    <a:lnTo>
                      <a:pt x="3" y="2"/>
                    </a:lnTo>
                    <a:lnTo>
                      <a:pt x="2" y="0"/>
                    </a:lnTo>
                    <a:lnTo>
                      <a:pt x="0" y="1"/>
                    </a:lnTo>
                    <a:lnTo>
                      <a:pt x="1"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0" name="Freeform 1612">
                <a:extLst>
                  <a:ext uri="{FF2B5EF4-FFF2-40B4-BE49-F238E27FC236}">
                    <a16:creationId xmlns:a16="http://schemas.microsoft.com/office/drawing/2014/main" id="{DB3A9A7D-0160-0CE4-5C3F-362F8CB1DA5D}"/>
                  </a:ext>
                </a:extLst>
              </p:cNvPr>
              <p:cNvSpPr>
                <a:spLocks/>
              </p:cNvSpPr>
              <p:nvPr/>
            </p:nvSpPr>
            <p:spPr bwMode="auto">
              <a:xfrm>
                <a:off x="394" y="169"/>
                <a:ext cx="4" cy="1"/>
              </a:xfrm>
              <a:custGeom>
                <a:avLst/>
                <a:gdLst>
                  <a:gd name="T0" fmla="*/ 4 w 4"/>
                  <a:gd name="T1" fmla="*/ 0 h 1"/>
                  <a:gd name="T2" fmla="*/ 2 w 4"/>
                  <a:gd name="T3" fmla="*/ 0 h 1"/>
                  <a:gd name="T4" fmla="*/ 1 w 4"/>
                  <a:gd name="T5" fmla="*/ 1 h 1"/>
                  <a:gd name="T6" fmla="*/ 0 w 4"/>
                  <a:gd name="T7" fmla="*/ 1 h 1"/>
                  <a:gd name="T8" fmla="*/ 0 w 4"/>
                  <a:gd name="T9" fmla="*/ 1 h 1"/>
                </a:gdLst>
                <a:ahLst/>
                <a:cxnLst>
                  <a:cxn ang="0">
                    <a:pos x="T0" y="T1"/>
                  </a:cxn>
                  <a:cxn ang="0">
                    <a:pos x="T2" y="T3"/>
                  </a:cxn>
                  <a:cxn ang="0">
                    <a:pos x="T4" y="T5"/>
                  </a:cxn>
                  <a:cxn ang="0">
                    <a:pos x="T6" y="T7"/>
                  </a:cxn>
                  <a:cxn ang="0">
                    <a:pos x="T8" y="T9"/>
                  </a:cxn>
                </a:cxnLst>
                <a:rect l="0" t="0" r="r" b="b"/>
                <a:pathLst>
                  <a:path w="4" h="1">
                    <a:moveTo>
                      <a:pt x="4" y="0"/>
                    </a:moveTo>
                    <a:lnTo>
                      <a:pt x="2" y="0"/>
                    </a:lnTo>
                    <a:lnTo>
                      <a:pt x="1" y="1"/>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1" name="Freeform 1613">
                <a:extLst>
                  <a:ext uri="{FF2B5EF4-FFF2-40B4-BE49-F238E27FC236}">
                    <a16:creationId xmlns:a16="http://schemas.microsoft.com/office/drawing/2014/main" id="{72280F57-C99F-C192-0FEC-7DB6963CD52F}"/>
                  </a:ext>
                </a:extLst>
              </p:cNvPr>
              <p:cNvSpPr>
                <a:spLocks/>
              </p:cNvSpPr>
              <p:nvPr/>
            </p:nvSpPr>
            <p:spPr bwMode="auto">
              <a:xfrm>
                <a:off x="393" y="170"/>
                <a:ext cx="1" cy="1"/>
              </a:xfrm>
              <a:custGeom>
                <a:avLst/>
                <a:gdLst>
                  <a:gd name="T0" fmla="*/ 1 w 1"/>
                  <a:gd name="T1" fmla="*/ 0 h 1"/>
                  <a:gd name="T2" fmla="*/ 0 w 1"/>
                  <a:gd name="T3" fmla="*/ 1 h 1"/>
                  <a:gd name="T4" fmla="*/ 0 w 1"/>
                  <a:gd name="T5" fmla="*/ 1 h 1"/>
                </a:gdLst>
                <a:ahLst/>
                <a:cxnLst>
                  <a:cxn ang="0">
                    <a:pos x="T0" y="T1"/>
                  </a:cxn>
                  <a:cxn ang="0">
                    <a:pos x="T2" y="T3"/>
                  </a:cxn>
                  <a:cxn ang="0">
                    <a:pos x="T4" y="T5"/>
                  </a:cxn>
                </a:cxnLst>
                <a:rect l="0" t="0" r="r" b="b"/>
                <a:pathLst>
                  <a:path w="1" h="1">
                    <a:moveTo>
                      <a:pt x="1" y="0"/>
                    </a:move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2" name="Freeform 1614">
                <a:extLst>
                  <a:ext uri="{FF2B5EF4-FFF2-40B4-BE49-F238E27FC236}">
                    <a16:creationId xmlns:a16="http://schemas.microsoft.com/office/drawing/2014/main" id="{10BB5BA2-2043-95E2-5783-F32D1B2F3C3D}"/>
                  </a:ext>
                </a:extLst>
              </p:cNvPr>
              <p:cNvSpPr>
                <a:spLocks/>
              </p:cNvSpPr>
              <p:nvPr/>
            </p:nvSpPr>
            <p:spPr bwMode="auto">
              <a:xfrm>
                <a:off x="399" y="170"/>
                <a:ext cx="2" cy="1"/>
              </a:xfrm>
              <a:custGeom>
                <a:avLst/>
                <a:gdLst>
                  <a:gd name="T0" fmla="*/ 2 w 2"/>
                  <a:gd name="T1" fmla="*/ 1 h 1"/>
                  <a:gd name="T2" fmla="*/ 1 w 2"/>
                  <a:gd name="T3" fmla="*/ 0 h 1"/>
                  <a:gd name="T4" fmla="*/ 0 w 2"/>
                  <a:gd name="T5" fmla="*/ 0 h 1"/>
                </a:gdLst>
                <a:ahLst/>
                <a:cxnLst>
                  <a:cxn ang="0">
                    <a:pos x="T0" y="T1"/>
                  </a:cxn>
                  <a:cxn ang="0">
                    <a:pos x="T2" y="T3"/>
                  </a:cxn>
                  <a:cxn ang="0">
                    <a:pos x="T4" y="T5"/>
                  </a:cxn>
                </a:cxnLst>
                <a:rect l="0" t="0" r="r" b="b"/>
                <a:pathLst>
                  <a:path w="2" h="1">
                    <a:moveTo>
                      <a:pt x="2" y="1"/>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3" name="Freeform 1615">
                <a:extLst>
                  <a:ext uri="{FF2B5EF4-FFF2-40B4-BE49-F238E27FC236}">
                    <a16:creationId xmlns:a16="http://schemas.microsoft.com/office/drawing/2014/main" id="{D064653C-6398-8F66-1928-0BB78D0A1A1A}"/>
                  </a:ext>
                </a:extLst>
              </p:cNvPr>
              <p:cNvSpPr>
                <a:spLocks/>
              </p:cNvSpPr>
              <p:nvPr/>
            </p:nvSpPr>
            <p:spPr bwMode="auto">
              <a:xfrm>
                <a:off x="392" y="167"/>
                <a:ext cx="1" cy="4"/>
              </a:xfrm>
              <a:custGeom>
                <a:avLst/>
                <a:gdLst>
                  <a:gd name="T0" fmla="*/ 1 w 1"/>
                  <a:gd name="T1" fmla="*/ 4 h 4"/>
                  <a:gd name="T2" fmla="*/ 1 w 1"/>
                  <a:gd name="T3" fmla="*/ 4 h 4"/>
                  <a:gd name="T4" fmla="*/ 1 w 1"/>
                  <a:gd name="T5" fmla="*/ 4 h 4"/>
                  <a:gd name="T6" fmla="*/ 0 w 1"/>
                  <a:gd name="T7" fmla="*/ 3 h 4"/>
                  <a:gd name="T8" fmla="*/ 1 w 1"/>
                  <a:gd name="T9" fmla="*/ 2 h 4"/>
                  <a:gd name="T10" fmla="*/ 0 w 1"/>
                  <a:gd name="T11" fmla="*/ 2 h 4"/>
                  <a:gd name="T12" fmla="*/ 1 w 1"/>
                  <a:gd name="T13" fmla="*/ 0 h 4"/>
                  <a:gd name="T14" fmla="*/ 1 w 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4">
                    <a:moveTo>
                      <a:pt x="1" y="4"/>
                    </a:moveTo>
                    <a:lnTo>
                      <a:pt x="1" y="4"/>
                    </a:lnTo>
                    <a:lnTo>
                      <a:pt x="1" y="4"/>
                    </a:lnTo>
                    <a:lnTo>
                      <a:pt x="0" y="3"/>
                    </a:lnTo>
                    <a:lnTo>
                      <a:pt x="1" y="2"/>
                    </a:lnTo>
                    <a:lnTo>
                      <a:pt x="0" y="2"/>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4" name="Freeform 1616">
                <a:extLst>
                  <a:ext uri="{FF2B5EF4-FFF2-40B4-BE49-F238E27FC236}">
                    <a16:creationId xmlns:a16="http://schemas.microsoft.com/office/drawing/2014/main" id="{A4EBE0DD-80DC-2714-FFB4-BD28FA1452DD}"/>
                  </a:ext>
                </a:extLst>
              </p:cNvPr>
              <p:cNvSpPr>
                <a:spLocks/>
              </p:cNvSpPr>
              <p:nvPr/>
            </p:nvSpPr>
            <p:spPr bwMode="auto">
              <a:xfrm>
                <a:off x="364" y="166"/>
                <a:ext cx="9" cy="6"/>
              </a:xfrm>
              <a:custGeom>
                <a:avLst/>
                <a:gdLst>
                  <a:gd name="T0" fmla="*/ 9 w 9"/>
                  <a:gd name="T1" fmla="*/ 4 h 6"/>
                  <a:gd name="T2" fmla="*/ 9 w 9"/>
                  <a:gd name="T3" fmla="*/ 3 h 6"/>
                  <a:gd name="T4" fmla="*/ 8 w 9"/>
                  <a:gd name="T5" fmla="*/ 1 h 6"/>
                  <a:gd name="T6" fmla="*/ 7 w 9"/>
                  <a:gd name="T7" fmla="*/ 2 h 6"/>
                  <a:gd name="T8" fmla="*/ 4 w 9"/>
                  <a:gd name="T9" fmla="*/ 1 h 6"/>
                  <a:gd name="T10" fmla="*/ 3 w 9"/>
                  <a:gd name="T11" fmla="*/ 0 h 6"/>
                  <a:gd name="T12" fmla="*/ 2 w 9"/>
                  <a:gd name="T13" fmla="*/ 0 h 6"/>
                  <a:gd name="T14" fmla="*/ 1 w 9"/>
                  <a:gd name="T15" fmla="*/ 0 h 6"/>
                  <a:gd name="T16" fmla="*/ 0 w 9"/>
                  <a:gd name="T17" fmla="*/ 2 h 6"/>
                  <a:gd name="T18" fmla="*/ 2 w 9"/>
                  <a:gd name="T19" fmla="*/ 3 h 6"/>
                  <a:gd name="T20" fmla="*/ 2 w 9"/>
                  <a:gd name="T21" fmla="*/ 4 h 6"/>
                  <a:gd name="T22" fmla="*/ 3 w 9"/>
                  <a:gd name="T23" fmla="*/ 4 h 6"/>
                  <a:gd name="T24" fmla="*/ 3 w 9"/>
                  <a:gd name="T25" fmla="*/ 4 h 6"/>
                  <a:gd name="T26" fmla="*/ 3 w 9"/>
                  <a:gd name="T27" fmla="*/ 5 h 6"/>
                  <a:gd name="T28" fmla="*/ 4 w 9"/>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6">
                    <a:moveTo>
                      <a:pt x="9" y="4"/>
                    </a:moveTo>
                    <a:lnTo>
                      <a:pt x="9" y="3"/>
                    </a:lnTo>
                    <a:lnTo>
                      <a:pt x="8" y="1"/>
                    </a:lnTo>
                    <a:lnTo>
                      <a:pt x="7" y="2"/>
                    </a:lnTo>
                    <a:lnTo>
                      <a:pt x="4" y="1"/>
                    </a:lnTo>
                    <a:lnTo>
                      <a:pt x="3" y="0"/>
                    </a:lnTo>
                    <a:lnTo>
                      <a:pt x="2" y="0"/>
                    </a:lnTo>
                    <a:lnTo>
                      <a:pt x="1" y="0"/>
                    </a:lnTo>
                    <a:lnTo>
                      <a:pt x="0" y="2"/>
                    </a:lnTo>
                    <a:lnTo>
                      <a:pt x="2" y="3"/>
                    </a:lnTo>
                    <a:lnTo>
                      <a:pt x="2" y="4"/>
                    </a:lnTo>
                    <a:lnTo>
                      <a:pt x="3" y="4"/>
                    </a:lnTo>
                    <a:lnTo>
                      <a:pt x="3" y="4"/>
                    </a:lnTo>
                    <a:lnTo>
                      <a:pt x="3" y="5"/>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5" name="Freeform 1617">
                <a:extLst>
                  <a:ext uri="{FF2B5EF4-FFF2-40B4-BE49-F238E27FC236}">
                    <a16:creationId xmlns:a16="http://schemas.microsoft.com/office/drawing/2014/main" id="{615829CA-D911-9E82-E075-A2F2EC87908A}"/>
                  </a:ext>
                </a:extLst>
              </p:cNvPr>
              <p:cNvSpPr>
                <a:spLocks/>
              </p:cNvSpPr>
              <p:nvPr/>
            </p:nvSpPr>
            <p:spPr bwMode="auto">
              <a:xfrm>
                <a:off x="335" y="166"/>
                <a:ext cx="2" cy="6"/>
              </a:xfrm>
              <a:custGeom>
                <a:avLst/>
                <a:gdLst>
                  <a:gd name="T0" fmla="*/ 2 w 2"/>
                  <a:gd name="T1" fmla="*/ 0 h 6"/>
                  <a:gd name="T2" fmla="*/ 0 w 2"/>
                  <a:gd name="T3" fmla="*/ 0 h 6"/>
                  <a:gd name="T4" fmla="*/ 0 w 2"/>
                  <a:gd name="T5" fmla="*/ 2 h 6"/>
                  <a:gd name="T6" fmla="*/ 1 w 2"/>
                  <a:gd name="T7" fmla="*/ 6 h 6"/>
                </a:gdLst>
                <a:ahLst/>
                <a:cxnLst>
                  <a:cxn ang="0">
                    <a:pos x="T0" y="T1"/>
                  </a:cxn>
                  <a:cxn ang="0">
                    <a:pos x="T2" y="T3"/>
                  </a:cxn>
                  <a:cxn ang="0">
                    <a:pos x="T4" y="T5"/>
                  </a:cxn>
                  <a:cxn ang="0">
                    <a:pos x="T6" y="T7"/>
                  </a:cxn>
                </a:cxnLst>
                <a:rect l="0" t="0" r="r" b="b"/>
                <a:pathLst>
                  <a:path w="2" h="6">
                    <a:moveTo>
                      <a:pt x="2" y="0"/>
                    </a:moveTo>
                    <a:lnTo>
                      <a:pt x="0" y="0"/>
                    </a:lnTo>
                    <a:lnTo>
                      <a:pt x="0" y="2"/>
                    </a:lnTo>
                    <a:lnTo>
                      <a:pt x="1"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6" name="Freeform 1618">
                <a:extLst>
                  <a:ext uri="{FF2B5EF4-FFF2-40B4-BE49-F238E27FC236}">
                    <a16:creationId xmlns:a16="http://schemas.microsoft.com/office/drawing/2014/main" id="{F0CFE2D1-2963-13FE-29AF-049F20B444B4}"/>
                  </a:ext>
                </a:extLst>
              </p:cNvPr>
              <p:cNvSpPr>
                <a:spLocks/>
              </p:cNvSpPr>
              <p:nvPr/>
            </p:nvSpPr>
            <p:spPr bwMode="auto">
              <a:xfrm>
                <a:off x="395" y="171"/>
                <a:ext cx="7" cy="2"/>
              </a:xfrm>
              <a:custGeom>
                <a:avLst/>
                <a:gdLst>
                  <a:gd name="T0" fmla="*/ 0 w 7"/>
                  <a:gd name="T1" fmla="*/ 2 h 2"/>
                  <a:gd name="T2" fmla="*/ 1 w 7"/>
                  <a:gd name="T3" fmla="*/ 1 h 2"/>
                  <a:gd name="T4" fmla="*/ 2 w 7"/>
                  <a:gd name="T5" fmla="*/ 0 h 2"/>
                  <a:gd name="T6" fmla="*/ 3 w 7"/>
                  <a:gd name="T7" fmla="*/ 0 h 2"/>
                  <a:gd name="T8" fmla="*/ 4 w 7"/>
                  <a:gd name="T9" fmla="*/ 1 h 2"/>
                  <a:gd name="T10" fmla="*/ 5 w 7"/>
                  <a:gd name="T11" fmla="*/ 2 h 2"/>
                  <a:gd name="T12" fmla="*/ 6 w 7"/>
                  <a:gd name="T13" fmla="*/ 2 h 2"/>
                  <a:gd name="T14" fmla="*/ 6 w 7"/>
                  <a:gd name="T15" fmla="*/ 2 h 2"/>
                  <a:gd name="T16" fmla="*/ 7 w 7"/>
                  <a:gd name="T17" fmla="*/ 1 h 2"/>
                  <a:gd name="T18" fmla="*/ 6 w 7"/>
                  <a:gd name="T19"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2">
                    <a:moveTo>
                      <a:pt x="0" y="2"/>
                    </a:moveTo>
                    <a:lnTo>
                      <a:pt x="1" y="1"/>
                    </a:lnTo>
                    <a:lnTo>
                      <a:pt x="2" y="0"/>
                    </a:lnTo>
                    <a:lnTo>
                      <a:pt x="3" y="0"/>
                    </a:lnTo>
                    <a:lnTo>
                      <a:pt x="4" y="1"/>
                    </a:lnTo>
                    <a:lnTo>
                      <a:pt x="5" y="2"/>
                    </a:lnTo>
                    <a:lnTo>
                      <a:pt x="6" y="2"/>
                    </a:lnTo>
                    <a:lnTo>
                      <a:pt x="6" y="2"/>
                    </a:lnTo>
                    <a:lnTo>
                      <a:pt x="7"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7" name="Freeform 1619">
                <a:extLst>
                  <a:ext uri="{FF2B5EF4-FFF2-40B4-BE49-F238E27FC236}">
                    <a16:creationId xmlns:a16="http://schemas.microsoft.com/office/drawing/2014/main" id="{3A158CC2-ED78-2EE8-0AF1-03BC91D3EB42}"/>
                  </a:ext>
                </a:extLst>
              </p:cNvPr>
              <p:cNvSpPr>
                <a:spLocks/>
              </p:cNvSpPr>
              <p:nvPr/>
            </p:nvSpPr>
            <p:spPr bwMode="auto">
              <a:xfrm>
                <a:off x="368" y="170"/>
                <a:ext cx="5" cy="3"/>
              </a:xfrm>
              <a:custGeom>
                <a:avLst/>
                <a:gdLst>
                  <a:gd name="T0" fmla="*/ 0 w 5"/>
                  <a:gd name="T1" fmla="*/ 2 h 3"/>
                  <a:gd name="T2" fmla="*/ 1 w 5"/>
                  <a:gd name="T3" fmla="*/ 3 h 3"/>
                  <a:gd name="T4" fmla="*/ 1 w 5"/>
                  <a:gd name="T5" fmla="*/ 3 h 3"/>
                  <a:gd name="T6" fmla="*/ 1 w 5"/>
                  <a:gd name="T7" fmla="*/ 3 h 3"/>
                  <a:gd name="T8" fmla="*/ 3 w 5"/>
                  <a:gd name="T9" fmla="*/ 3 h 3"/>
                  <a:gd name="T10" fmla="*/ 5 w 5"/>
                  <a:gd name="T11" fmla="*/ 2 h 3"/>
                  <a:gd name="T12" fmla="*/ 5 w 5"/>
                  <a:gd name="T13" fmla="*/ 1 h 3"/>
                  <a:gd name="T14" fmla="*/ 5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2"/>
                    </a:moveTo>
                    <a:lnTo>
                      <a:pt x="1" y="3"/>
                    </a:lnTo>
                    <a:lnTo>
                      <a:pt x="1" y="3"/>
                    </a:lnTo>
                    <a:lnTo>
                      <a:pt x="1" y="3"/>
                    </a:lnTo>
                    <a:lnTo>
                      <a:pt x="3" y="3"/>
                    </a:lnTo>
                    <a:lnTo>
                      <a:pt x="5" y="2"/>
                    </a:lnTo>
                    <a:lnTo>
                      <a:pt x="5"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8" name="Freeform 1620">
                <a:extLst>
                  <a:ext uri="{FF2B5EF4-FFF2-40B4-BE49-F238E27FC236}">
                    <a16:creationId xmlns:a16="http://schemas.microsoft.com/office/drawing/2014/main" id="{431F65CD-C2DA-6127-77F7-DB8E4A600061}"/>
                  </a:ext>
                </a:extLst>
              </p:cNvPr>
              <p:cNvSpPr>
                <a:spLocks/>
              </p:cNvSpPr>
              <p:nvPr/>
            </p:nvSpPr>
            <p:spPr bwMode="auto">
              <a:xfrm>
                <a:off x="387" y="171"/>
                <a:ext cx="1" cy="2"/>
              </a:xfrm>
              <a:custGeom>
                <a:avLst/>
                <a:gdLst>
                  <a:gd name="T0" fmla="*/ 0 w 1"/>
                  <a:gd name="T1" fmla="*/ 0 h 2"/>
                  <a:gd name="T2" fmla="*/ 1 w 1"/>
                  <a:gd name="T3" fmla="*/ 2 h 2"/>
                  <a:gd name="T4" fmla="*/ 1 w 1"/>
                  <a:gd name="T5" fmla="*/ 2 h 2"/>
                </a:gdLst>
                <a:ahLst/>
                <a:cxnLst>
                  <a:cxn ang="0">
                    <a:pos x="T0" y="T1"/>
                  </a:cxn>
                  <a:cxn ang="0">
                    <a:pos x="T2" y="T3"/>
                  </a:cxn>
                  <a:cxn ang="0">
                    <a:pos x="T4" y="T5"/>
                  </a:cxn>
                </a:cxnLst>
                <a:rect l="0" t="0" r="r" b="b"/>
                <a:pathLst>
                  <a:path w="1" h="2">
                    <a:moveTo>
                      <a:pt x="0" y="0"/>
                    </a:moveTo>
                    <a:lnTo>
                      <a:pt x="1" y="2"/>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79" name="Freeform 1621">
                <a:extLst>
                  <a:ext uri="{FF2B5EF4-FFF2-40B4-BE49-F238E27FC236}">
                    <a16:creationId xmlns:a16="http://schemas.microsoft.com/office/drawing/2014/main" id="{CA17EE8F-9B95-8AD2-A50E-7DD0211FB66D}"/>
                  </a:ext>
                </a:extLst>
              </p:cNvPr>
              <p:cNvSpPr>
                <a:spLocks/>
              </p:cNvSpPr>
              <p:nvPr/>
            </p:nvSpPr>
            <p:spPr bwMode="auto">
              <a:xfrm>
                <a:off x="345" y="168"/>
                <a:ext cx="0" cy="5"/>
              </a:xfrm>
              <a:custGeom>
                <a:avLst/>
                <a:gdLst>
                  <a:gd name="T0" fmla="*/ 0 h 5"/>
                  <a:gd name="T1" fmla="*/ 3 h 5"/>
                  <a:gd name="T2" fmla="*/ 3 h 5"/>
                  <a:gd name="T3" fmla="*/ 4 h 5"/>
                  <a:gd name="T4" fmla="*/ 5 h 5"/>
                </a:gdLst>
                <a:ahLst/>
                <a:cxnLst>
                  <a:cxn ang="0">
                    <a:pos x="0" y="T0"/>
                  </a:cxn>
                  <a:cxn ang="0">
                    <a:pos x="0" y="T1"/>
                  </a:cxn>
                  <a:cxn ang="0">
                    <a:pos x="0" y="T2"/>
                  </a:cxn>
                  <a:cxn ang="0">
                    <a:pos x="0" y="T3"/>
                  </a:cxn>
                  <a:cxn ang="0">
                    <a:pos x="0" y="T4"/>
                  </a:cxn>
                </a:cxnLst>
                <a:rect l="0" t="0" r="r" b="b"/>
                <a:pathLst>
                  <a:path h="5">
                    <a:moveTo>
                      <a:pt x="0" y="0"/>
                    </a:moveTo>
                    <a:lnTo>
                      <a:pt x="0" y="3"/>
                    </a:lnTo>
                    <a:lnTo>
                      <a:pt x="0" y="3"/>
                    </a:lnTo>
                    <a:lnTo>
                      <a:pt x="0" y="4"/>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0" name="Freeform 1622">
                <a:extLst>
                  <a:ext uri="{FF2B5EF4-FFF2-40B4-BE49-F238E27FC236}">
                    <a16:creationId xmlns:a16="http://schemas.microsoft.com/office/drawing/2014/main" id="{B18C96BC-7EDA-F5F2-EA02-591DF046B479}"/>
                  </a:ext>
                </a:extLst>
              </p:cNvPr>
              <p:cNvSpPr>
                <a:spLocks/>
              </p:cNvSpPr>
              <p:nvPr/>
            </p:nvSpPr>
            <p:spPr bwMode="auto">
              <a:xfrm>
                <a:off x="384" y="170"/>
                <a:ext cx="4" cy="3"/>
              </a:xfrm>
              <a:custGeom>
                <a:avLst/>
                <a:gdLst>
                  <a:gd name="T0" fmla="*/ 4 w 4"/>
                  <a:gd name="T1" fmla="*/ 3 h 3"/>
                  <a:gd name="T2" fmla="*/ 3 w 4"/>
                  <a:gd name="T3" fmla="*/ 3 h 3"/>
                  <a:gd name="T4" fmla="*/ 1 w 4"/>
                  <a:gd name="T5" fmla="*/ 0 h 3"/>
                  <a:gd name="T6" fmla="*/ 0 w 4"/>
                  <a:gd name="T7" fmla="*/ 1 h 3"/>
                </a:gdLst>
                <a:ahLst/>
                <a:cxnLst>
                  <a:cxn ang="0">
                    <a:pos x="T0" y="T1"/>
                  </a:cxn>
                  <a:cxn ang="0">
                    <a:pos x="T2" y="T3"/>
                  </a:cxn>
                  <a:cxn ang="0">
                    <a:pos x="T4" y="T5"/>
                  </a:cxn>
                  <a:cxn ang="0">
                    <a:pos x="T6" y="T7"/>
                  </a:cxn>
                </a:cxnLst>
                <a:rect l="0" t="0" r="r" b="b"/>
                <a:pathLst>
                  <a:path w="4" h="3">
                    <a:moveTo>
                      <a:pt x="4" y="3"/>
                    </a:moveTo>
                    <a:lnTo>
                      <a:pt x="3" y="3"/>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1" name="Freeform 1623">
                <a:extLst>
                  <a:ext uri="{FF2B5EF4-FFF2-40B4-BE49-F238E27FC236}">
                    <a16:creationId xmlns:a16="http://schemas.microsoft.com/office/drawing/2014/main" id="{FC0052F0-2A62-3126-804B-29F26051B5C5}"/>
                  </a:ext>
                </a:extLst>
              </p:cNvPr>
              <p:cNvSpPr>
                <a:spLocks/>
              </p:cNvSpPr>
              <p:nvPr/>
            </p:nvSpPr>
            <p:spPr bwMode="auto">
              <a:xfrm>
                <a:off x="345" y="145"/>
                <a:ext cx="17" cy="29"/>
              </a:xfrm>
              <a:custGeom>
                <a:avLst/>
                <a:gdLst>
                  <a:gd name="T0" fmla="*/ 0 w 17"/>
                  <a:gd name="T1" fmla="*/ 28 h 29"/>
                  <a:gd name="T2" fmla="*/ 1 w 17"/>
                  <a:gd name="T3" fmla="*/ 29 h 29"/>
                  <a:gd name="T4" fmla="*/ 3 w 17"/>
                  <a:gd name="T5" fmla="*/ 26 h 29"/>
                  <a:gd name="T6" fmla="*/ 4 w 17"/>
                  <a:gd name="T7" fmla="*/ 22 h 29"/>
                  <a:gd name="T8" fmla="*/ 5 w 17"/>
                  <a:gd name="T9" fmla="*/ 22 h 29"/>
                  <a:gd name="T10" fmla="*/ 6 w 17"/>
                  <a:gd name="T11" fmla="*/ 22 h 29"/>
                  <a:gd name="T12" fmla="*/ 10 w 17"/>
                  <a:gd name="T13" fmla="*/ 19 h 29"/>
                  <a:gd name="T14" fmla="*/ 11 w 17"/>
                  <a:gd name="T15" fmla="*/ 15 h 29"/>
                  <a:gd name="T16" fmla="*/ 15 w 17"/>
                  <a:gd name="T17" fmla="*/ 10 h 29"/>
                  <a:gd name="T18" fmla="*/ 15 w 17"/>
                  <a:gd name="T19" fmla="*/ 8 h 29"/>
                  <a:gd name="T20" fmla="*/ 16 w 17"/>
                  <a:gd name="T21" fmla="*/ 4 h 29"/>
                  <a:gd name="T22" fmla="*/ 17 w 17"/>
                  <a:gd name="T23" fmla="*/ 3 h 29"/>
                  <a:gd name="T24" fmla="*/ 17 w 17"/>
                  <a:gd name="T25" fmla="*/ 2 h 29"/>
                  <a:gd name="T26" fmla="*/ 16 w 17"/>
                  <a:gd name="T27" fmla="*/ 0 h 29"/>
                  <a:gd name="T28" fmla="*/ 16 w 17"/>
                  <a:gd name="T29" fmla="*/ 0 h 29"/>
                  <a:gd name="T30" fmla="*/ 10 w 17"/>
                  <a:gd name="T31" fmla="*/ 3 h 29"/>
                  <a:gd name="T32" fmla="*/ 9 w 17"/>
                  <a:gd name="T33" fmla="*/ 5 h 29"/>
                  <a:gd name="T34" fmla="*/ 10 w 17"/>
                  <a:gd name="T35" fmla="*/ 7 h 29"/>
                  <a:gd name="T36" fmla="*/ 8 w 17"/>
                  <a:gd name="T37" fmla="*/ 10 h 29"/>
                  <a:gd name="T38" fmla="*/ 7 w 17"/>
                  <a:gd name="T39" fmla="*/ 11 h 29"/>
                  <a:gd name="T40" fmla="*/ 5 w 17"/>
                  <a:gd name="T41" fmla="*/ 12 h 29"/>
                  <a:gd name="T42" fmla="*/ 4 w 17"/>
                  <a:gd name="T43" fmla="*/ 1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9">
                    <a:moveTo>
                      <a:pt x="0" y="28"/>
                    </a:moveTo>
                    <a:lnTo>
                      <a:pt x="1" y="29"/>
                    </a:lnTo>
                    <a:lnTo>
                      <a:pt x="3" y="26"/>
                    </a:lnTo>
                    <a:lnTo>
                      <a:pt x="4" y="22"/>
                    </a:lnTo>
                    <a:lnTo>
                      <a:pt x="5" y="22"/>
                    </a:lnTo>
                    <a:lnTo>
                      <a:pt x="6" y="22"/>
                    </a:lnTo>
                    <a:lnTo>
                      <a:pt x="10" y="19"/>
                    </a:lnTo>
                    <a:lnTo>
                      <a:pt x="11" y="15"/>
                    </a:lnTo>
                    <a:lnTo>
                      <a:pt x="15" y="10"/>
                    </a:lnTo>
                    <a:lnTo>
                      <a:pt x="15" y="8"/>
                    </a:lnTo>
                    <a:lnTo>
                      <a:pt x="16" y="4"/>
                    </a:lnTo>
                    <a:lnTo>
                      <a:pt x="17" y="3"/>
                    </a:lnTo>
                    <a:lnTo>
                      <a:pt x="17" y="2"/>
                    </a:lnTo>
                    <a:lnTo>
                      <a:pt x="16" y="0"/>
                    </a:lnTo>
                    <a:lnTo>
                      <a:pt x="16" y="0"/>
                    </a:lnTo>
                    <a:lnTo>
                      <a:pt x="10" y="3"/>
                    </a:lnTo>
                    <a:lnTo>
                      <a:pt x="9" y="5"/>
                    </a:lnTo>
                    <a:lnTo>
                      <a:pt x="10" y="7"/>
                    </a:lnTo>
                    <a:lnTo>
                      <a:pt x="8" y="10"/>
                    </a:lnTo>
                    <a:lnTo>
                      <a:pt x="7" y="11"/>
                    </a:lnTo>
                    <a:lnTo>
                      <a:pt x="5" y="12"/>
                    </a:lnTo>
                    <a:lnTo>
                      <a:pt x="4"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2" name="Freeform 1624">
                <a:extLst>
                  <a:ext uri="{FF2B5EF4-FFF2-40B4-BE49-F238E27FC236}">
                    <a16:creationId xmlns:a16="http://schemas.microsoft.com/office/drawing/2014/main" id="{4C8E7FEC-BB24-F887-126F-143F7EEBDB0B}"/>
                  </a:ext>
                </a:extLst>
              </p:cNvPr>
              <p:cNvSpPr>
                <a:spLocks/>
              </p:cNvSpPr>
              <p:nvPr/>
            </p:nvSpPr>
            <p:spPr bwMode="auto">
              <a:xfrm>
                <a:off x="338" y="166"/>
                <a:ext cx="4" cy="10"/>
              </a:xfrm>
              <a:custGeom>
                <a:avLst/>
                <a:gdLst>
                  <a:gd name="T0" fmla="*/ 3 w 4"/>
                  <a:gd name="T1" fmla="*/ 10 h 10"/>
                  <a:gd name="T2" fmla="*/ 4 w 4"/>
                  <a:gd name="T3" fmla="*/ 6 h 10"/>
                  <a:gd name="T4" fmla="*/ 1 w 4"/>
                  <a:gd name="T5" fmla="*/ 5 h 10"/>
                  <a:gd name="T6" fmla="*/ 0 w 4"/>
                  <a:gd name="T7" fmla="*/ 2 h 10"/>
                  <a:gd name="T8" fmla="*/ 0 w 4"/>
                  <a:gd name="T9" fmla="*/ 0 h 10"/>
                </a:gdLst>
                <a:ahLst/>
                <a:cxnLst>
                  <a:cxn ang="0">
                    <a:pos x="T0" y="T1"/>
                  </a:cxn>
                  <a:cxn ang="0">
                    <a:pos x="T2" y="T3"/>
                  </a:cxn>
                  <a:cxn ang="0">
                    <a:pos x="T4" y="T5"/>
                  </a:cxn>
                  <a:cxn ang="0">
                    <a:pos x="T6" y="T7"/>
                  </a:cxn>
                  <a:cxn ang="0">
                    <a:pos x="T8" y="T9"/>
                  </a:cxn>
                </a:cxnLst>
                <a:rect l="0" t="0" r="r" b="b"/>
                <a:pathLst>
                  <a:path w="4" h="10">
                    <a:moveTo>
                      <a:pt x="3" y="10"/>
                    </a:moveTo>
                    <a:lnTo>
                      <a:pt x="4" y="6"/>
                    </a:lnTo>
                    <a:lnTo>
                      <a:pt x="1" y="5"/>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3" name="Freeform 1625">
                <a:extLst>
                  <a:ext uri="{FF2B5EF4-FFF2-40B4-BE49-F238E27FC236}">
                    <a16:creationId xmlns:a16="http://schemas.microsoft.com/office/drawing/2014/main" id="{11C2250F-933A-2234-9A74-14F791C8E1C8}"/>
                  </a:ext>
                </a:extLst>
              </p:cNvPr>
              <p:cNvSpPr>
                <a:spLocks/>
              </p:cNvSpPr>
              <p:nvPr/>
            </p:nvSpPr>
            <p:spPr bwMode="auto">
              <a:xfrm>
                <a:off x="348" y="172"/>
                <a:ext cx="1" cy="4"/>
              </a:xfrm>
              <a:custGeom>
                <a:avLst/>
                <a:gdLst>
                  <a:gd name="T0" fmla="*/ 1 w 1"/>
                  <a:gd name="T1" fmla="*/ 4 h 4"/>
                  <a:gd name="T2" fmla="*/ 0 w 1"/>
                  <a:gd name="T3" fmla="*/ 3 h 4"/>
                  <a:gd name="T4" fmla="*/ 1 w 1"/>
                  <a:gd name="T5" fmla="*/ 0 h 4"/>
                </a:gdLst>
                <a:ahLst/>
                <a:cxnLst>
                  <a:cxn ang="0">
                    <a:pos x="T0" y="T1"/>
                  </a:cxn>
                  <a:cxn ang="0">
                    <a:pos x="T2" y="T3"/>
                  </a:cxn>
                  <a:cxn ang="0">
                    <a:pos x="T4" y="T5"/>
                  </a:cxn>
                </a:cxnLst>
                <a:rect l="0" t="0" r="r" b="b"/>
                <a:pathLst>
                  <a:path w="1" h="4">
                    <a:moveTo>
                      <a:pt x="1" y="4"/>
                    </a:moveTo>
                    <a:lnTo>
                      <a:pt x="0" y="3"/>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4" name="Freeform 1626">
                <a:extLst>
                  <a:ext uri="{FF2B5EF4-FFF2-40B4-BE49-F238E27FC236}">
                    <a16:creationId xmlns:a16="http://schemas.microsoft.com/office/drawing/2014/main" id="{958FC5A1-9527-9751-6F6A-0186E4FC3409}"/>
                  </a:ext>
                </a:extLst>
              </p:cNvPr>
              <p:cNvSpPr>
                <a:spLocks/>
              </p:cNvSpPr>
              <p:nvPr/>
            </p:nvSpPr>
            <p:spPr bwMode="auto">
              <a:xfrm>
                <a:off x="386" y="170"/>
                <a:ext cx="7" cy="7"/>
              </a:xfrm>
              <a:custGeom>
                <a:avLst/>
                <a:gdLst>
                  <a:gd name="T0" fmla="*/ 3 w 7"/>
                  <a:gd name="T1" fmla="*/ 7 h 7"/>
                  <a:gd name="T2" fmla="*/ 7 w 7"/>
                  <a:gd name="T3" fmla="*/ 3 h 7"/>
                  <a:gd name="T4" fmla="*/ 6 w 7"/>
                  <a:gd name="T5" fmla="*/ 2 h 7"/>
                  <a:gd name="T6" fmla="*/ 4 w 7"/>
                  <a:gd name="T7" fmla="*/ 0 h 7"/>
                  <a:gd name="T8" fmla="*/ 0 w 7"/>
                  <a:gd name="T9" fmla="*/ 0 h 7"/>
                  <a:gd name="T10" fmla="*/ 1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3" y="7"/>
                    </a:moveTo>
                    <a:lnTo>
                      <a:pt x="7" y="3"/>
                    </a:lnTo>
                    <a:lnTo>
                      <a:pt x="6" y="2"/>
                    </a:lnTo>
                    <a:lnTo>
                      <a:pt x="4" y="0"/>
                    </a:lnTo>
                    <a:lnTo>
                      <a:pt x="0" y="0"/>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5" name="Freeform 1627">
                <a:extLst>
                  <a:ext uri="{FF2B5EF4-FFF2-40B4-BE49-F238E27FC236}">
                    <a16:creationId xmlns:a16="http://schemas.microsoft.com/office/drawing/2014/main" id="{EB5E6F82-ECB9-4500-0575-23F364C080C9}"/>
                  </a:ext>
                </a:extLst>
              </p:cNvPr>
              <p:cNvSpPr>
                <a:spLocks/>
              </p:cNvSpPr>
              <p:nvPr/>
            </p:nvSpPr>
            <p:spPr bwMode="auto">
              <a:xfrm>
                <a:off x="393" y="173"/>
                <a:ext cx="3" cy="4"/>
              </a:xfrm>
              <a:custGeom>
                <a:avLst/>
                <a:gdLst>
                  <a:gd name="T0" fmla="*/ 3 w 3"/>
                  <a:gd name="T1" fmla="*/ 4 h 4"/>
                  <a:gd name="T2" fmla="*/ 3 w 3"/>
                  <a:gd name="T3" fmla="*/ 4 h 4"/>
                  <a:gd name="T4" fmla="*/ 2 w 3"/>
                  <a:gd name="T5" fmla="*/ 4 h 4"/>
                  <a:gd name="T6" fmla="*/ 1 w 3"/>
                  <a:gd name="T7" fmla="*/ 3 h 4"/>
                  <a:gd name="T8" fmla="*/ 0 w 3"/>
                  <a:gd name="T9" fmla="*/ 2 h 4"/>
                  <a:gd name="T10" fmla="*/ 1 w 3"/>
                  <a:gd name="T11" fmla="*/ 0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4"/>
                    </a:moveTo>
                    <a:lnTo>
                      <a:pt x="3" y="4"/>
                    </a:lnTo>
                    <a:lnTo>
                      <a:pt x="2" y="4"/>
                    </a:lnTo>
                    <a:lnTo>
                      <a:pt x="1" y="3"/>
                    </a:lnTo>
                    <a:lnTo>
                      <a:pt x="0" y="2"/>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6" name="Freeform 1628">
                <a:extLst>
                  <a:ext uri="{FF2B5EF4-FFF2-40B4-BE49-F238E27FC236}">
                    <a16:creationId xmlns:a16="http://schemas.microsoft.com/office/drawing/2014/main" id="{76EBE542-CE88-BFE2-76B7-01D37B024404}"/>
                  </a:ext>
                </a:extLst>
              </p:cNvPr>
              <p:cNvSpPr>
                <a:spLocks/>
              </p:cNvSpPr>
              <p:nvPr/>
            </p:nvSpPr>
            <p:spPr bwMode="auto">
              <a:xfrm>
                <a:off x="341" y="175"/>
                <a:ext cx="1" cy="2"/>
              </a:xfrm>
              <a:custGeom>
                <a:avLst/>
                <a:gdLst>
                  <a:gd name="T0" fmla="*/ 1 w 1"/>
                  <a:gd name="T1" fmla="*/ 0 h 2"/>
                  <a:gd name="T2" fmla="*/ 0 w 1"/>
                  <a:gd name="T3" fmla="*/ 2 h 2"/>
                  <a:gd name="T4" fmla="*/ 0 w 1"/>
                  <a:gd name="T5" fmla="*/ 2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1" y="0"/>
                    </a:moveTo>
                    <a:lnTo>
                      <a:pt x="0" y="2"/>
                    </a:lnTo>
                    <a:lnTo>
                      <a:pt x="0" y="2"/>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7" name="Freeform 1629">
                <a:extLst>
                  <a:ext uri="{FF2B5EF4-FFF2-40B4-BE49-F238E27FC236}">
                    <a16:creationId xmlns:a16="http://schemas.microsoft.com/office/drawing/2014/main" id="{58718285-5D68-7FA2-82F6-77114E61CD33}"/>
                  </a:ext>
                </a:extLst>
              </p:cNvPr>
              <p:cNvSpPr>
                <a:spLocks/>
              </p:cNvSpPr>
              <p:nvPr/>
            </p:nvSpPr>
            <p:spPr bwMode="auto">
              <a:xfrm>
                <a:off x="348" y="176"/>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8" name="Freeform 1630">
                <a:extLst>
                  <a:ext uri="{FF2B5EF4-FFF2-40B4-BE49-F238E27FC236}">
                    <a16:creationId xmlns:a16="http://schemas.microsoft.com/office/drawing/2014/main" id="{2B22C0C2-404D-F1AD-8A78-0FFD782FA59B}"/>
                  </a:ext>
                </a:extLst>
              </p:cNvPr>
              <p:cNvSpPr>
                <a:spLocks/>
              </p:cNvSpPr>
              <p:nvPr/>
            </p:nvSpPr>
            <p:spPr bwMode="auto">
              <a:xfrm>
                <a:off x="384" y="171"/>
                <a:ext cx="5" cy="8"/>
              </a:xfrm>
              <a:custGeom>
                <a:avLst/>
                <a:gdLst>
                  <a:gd name="T0" fmla="*/ 0 w 5"/>
                  <a:gd name="T1" fmla="*/ 0 h 8"/>
                  <a:gd name="T2" fmla="*/ 0 w 5"/>
                  <a:gd name="T3" fmla="*/ 0 h 8"/>
                  <a:gd name="T4" fmla="*/ 1 w 5"/>
                  <a:gd name="T5" fmla="*/ 3 h 8"/>
                  <a:gd name="T6" fmla="*/ 2 w 5"/>
                  <a:gd name="T7" fmla="*/ 6 h 8"/>
                  <a:gd name="T8" fmla="*/ 3 w 5"/>
                  <a:gd name="T9" fmla="*/ 7 h 8"/>
                  <a:gd name="T10" fmla="*/ 3 w 5"/>
                  <a:gd name="T11" fmla="*/ 7 h 8"/>
                  <a:gd name="T12" fmla="*/ 3 w 5"/>
                  <a:gd name="T13" fmla="*/ 8 h 8"/>
                  <a:gd name="T14" fmla="*/ 3 w 5"/>
                  <a:gd name="T15" fmla="*/ 7 h 8"/>
                  <a:gd name="T16" fmla="*/ 5 w 5"/>
                  <a:gd name="T17"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8">
                    <a:moveTo>
                      <a:pt x="0" y="0"/>
                    </a:moveTo>
                    <a:lnTo>
                      <a:pt x="0" y="0"/>
                    </a:lnTo>
                    <a:lnTo>
                      <a:pt x="1" y="3"/>
                    </a:lnTo>
                    <a:lnTo>
                      <a:pt x="2" y="6"/>
                    </a:lnTo>
                    <a:lnTo>
                      <a:pt x="3" y="7"/>
                    </a:lnTo>
                    <a:lnTo>
                      <a:pt x="3" y="7"/>
                    </a:lnTo>
                    <a:lnTo>
                      <a:pt x="3" y="8"/>
                    </a:lnTo>
                    <a:lnTo>
                      <a:pt x="3" y="7"/>
                    </a:lnTo>
                    <a:lnTo>
                      <a:pt x="5"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9" name="Freeform 1631">
                <a:extLst>
                  <a:ext uri="{FF2B5EF4-FFF2-40B4-BE49-F238E27FC236}">
                    <a16:creationId xmlns:a16="http://schemas.microsoft.com/office/drawing/2014/main" id="{2B004931-28B0-51A8-35BE-2AA57CA230F4}"/>
                  </a:ext>
                </a:extLst>
              </p:cNvPr>
              <p:cNvSpPr>
                <a:spLocks/>
              </p:cNvSpPr>
              <p:nvPr/>
            </p:nvSpPr>
            <p:spPr bwMode="auto">
              <a:xfrm>
                <a:off x="393" y="177"/>
                <a:ext cx="8" cy="3"/>
              </a:xfrm>
              <a:custGeom>
                <a:avLst/>
                <a:gdLst>
                  <a:gd name="T0" fmla="*/ 0 w 8"/>
                  <a:gd name="T1" fmla="*/ 0 h 3"/>
                  <a:gd name="T2" fmla="*/ 1 w 8"/>
                  <a:gd name="T3" fmla="*/ 1 h 3"/>
                  <a:gd name="T4" fmla="*/ 4 w 8"/>
                  <a:gd name="T5" fmla="*/ 2 h 3"/>
                  <a:gd name="T6" fmla="*/ 5 w 8"/>
                  <a:gd name="T7" fmla="*/ 3 h 3"/>
                  <a:gd name="T8" fmla="*/ 7 w 8"/>
                  <a:gd name="T9" fmla="*/ 3 h 3"/>
                  <a:gd name="T10" fmla="*/ 8 w 8"/>
                  <a:gd name="T11" fmla="*/ 2 h 3"/>
                  <a:gd name="T12" fmla="*/ 7 w 8"/>
                  <a:gd name="T13" fmla="*/ 1 h 3"/>
                  <a:gd name="T14" fmla="*/ 6 w 8"/>
                  <a:gd name="T15" fmla="*/ 0 h 3"/>
                  <a:gd name="T16" fmla="*/ 4 w 8"/>
                  <a:gd name="T17" fmla="*/ 0 h 3"/>
                  <a:gd name="T18" fmla="*/ 3 w 8"/>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0" y="0"/>
                    </a:moveTo>
                    <a:lnTo>
                      <a:pt x="1" y="1"/>
                    </a:lnTo>
                    <a:lnTo>
                      <a:pt x="4" y="2"/>
                    </a:lnTo>
                    <a:lnTo>
                      <a:pt x="5" y="3"/>
                    </a:lnTo>
                    <a:lnTo>
                      <a:pt x="7" y="3"/>
                    </a:lnTo>
                    <a:lnTo>
                      <a:pt x="8" y="2"/>
                    </a:lnTo>
                    <a:lnTo>
                      <a:pt x="7" y="1"/>
                    </a:lnTo>
                    <a:lnTo>
                      <a:pt x="6" y="0"/>
                    </a:lnTo>
                    <a:lnTo>
                      <a:pt x="4"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0" name="Freeform 1632">
                <a:extLst>
                  <a:ext uri="{FF2B5EF4-FFF2-40B4-BE49-F238E27FC236}">
                    <a16:creationId xmlns:a16="http://schemas.microsoft.com/office/drawing/2014/main" id="{4874F761-57A3-8811-2A2F-2F7672481E69}"/>
                  </a:ext>
                </a:extLst>
              </p:cNvPr>
              <p:cNvSpPr>
                <a:spLocks/>
              </p:cNvSpPr>
              <p:nvPr/>
            </p:nvSpPr>
            <p:spPr bwMode="auto">
              <a:xfrm>
                <a:off x="388" y="176"/>
                <a:ext cx="5" cy="4"/>
              </a:xfrm>
              <a:custGeom>
                <a:avLst/>
                <a:gdLst>
                  <a:gd name="T0" fmla="*/ 1 w 5"/>
                  <a:gd name="T1" fmla="*/ 4 h 4"/>
                  <a:gd name="T2" fmla="*/ 0 w 5"/>
                  <a:gd name="T3" fmla="*/ 4 h 4"/>
                  <a:gd name="T4" fmla="*/ 1 w 5"/>
                  <a:gd name="T5" fmla="*/ 3 h 4"/>
                  <a:gd name="T6" fmla="*/ 3 w 5"/>
                  <a:gd name="T7" fmla="*/ 1 h 4"/>
                  <a:gd name="T8" fmla="*/ 4 w 5"/>
                  <a:gd name="T9" fmla="*/ 0 h 4"/>
                  <a:gd name="T10" fmla="*/ 4 w 5"/>
                  <a:gd name="T11" fmla="*/ 1 h 4"/>
                  <a:gd name="T12" fmla="*/ 5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4"/>
                    </a:moveTo>
                    <a:lnTo>
                      <a:pt x="0" y="4"/>
                    </a:lnTo>
                    <a:lnTo>
                      <a:pt x="1" y="3"/>
                    </a:lnTo>
                    <a:lnTo>
                      <a:pt x="3" y="1"/>
                    </a:lnTo>
                    <a:lnTo>
                      <a:pt x="4" y="0"/>
                    </a:lnTo>
                    <a:lnTo>
                      <a:pt x="4" y="1"/>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1" name="Freeform 1633">
                <a:extLst>
                  <a:ext uri="{FF2B5EF4-FFF2-40B4-BE49-F238E27FC236}">
                    <a16:creationId xmlns:a16="http://schemas.microsoft.com/office/drawing/2014/main" id="{772EEA7D-F980-F635-4BD8-BAE4873CA8DC}"/>
                  </a:ext>
                </a:extLst>
              </p:cNvPr>
              <p:cNvSpPr>
                <a:spLocks/>
              </p:cNvSpPr>
              <p:nvPr/>
            </p:nvSpPr>
            <p:spPr bwMode="auto">
              <a:xfrm>
                <a:off x="331" y="172"/>
                <a:ext cx="6" cy="8"/>
              </a:xfrm>
              <a:custGeom>
                <a:avLst/>
                <a:gdLst>
                  <a:gd name="T0" fmla="*/ 5 w 6"/>
                  <a:gd name="T1" fmla="*/ 0 h 8"/>
                  <a:gd name="T2" fmla="*/ 5 w 6"/>
                  <a:gd name="T3" fmla="*/ 1 h 8"/>
                  <a:gd name="T4" fmla="*/ 5 w 6"/>
                  <a:gd name="T5" fmla="*/ 1 h 8"/>
                  <a:gd name="T6" fmla="*/ 6 w 6"/>
                  <a:gd name="T7" fmla="*/ 3 h 8"/>
                  <a:gd name="T8" fmla="*/ 5 w 6"/>
                  <a:gd name="T9" fmla="*/ 4 h 8"/>
                  <a:gd name="T10" fmla="*/ 5 w 6"/>
                  <a:gd name="T11" fmla="*/ 7 h 8"/>
                  <a:gd name="T12" fmla="*/ 4 w 6"/>
                  <a:gd name="T13" fmla="*/ 7 h 8"/>
                  <a:gd name="T14" fmla="*/ 3 w 6"/>
                  <a:gd name="T15" fmla="*/ 3 h 8"/>
                  <a:gd name="T16" fmla="*/ 0 w 6"/>
                  <a:gd name="T17" fmla="*/ 5 h 8"/>
                  <a:gd name="T18" fmla="*/ 1 w 6"/>
                  <a:gd name="T19" fmla="*/ 6 h 8"/>
                  <a:gd name="T20" fmla="*/ 2 w 6"/>
                  <a:gd name="T21" fmla="*/ 7 h 8"/>
                  <a:gd name="T22" fmla="*/ 2 w 6"/>
                  <a:gd name="T23" fmla="*/ 8 h 8"/>
                  <a:gd name="T24" fmla="*/ 1 w 6"/>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8">
                    <a:moveTo>
                      <a:pt x="5" y="0"/>
                    </a:moveTo>
                    <a:lnTo>
                      <a:pt x="5" y="1"/>
                    </a:lnTo>
                    <a:lnTo>
                      <a:pt x="5" y="1"/>
                    </a:lnTo>
                    <a:lnTo>
                      <a:pt x="6" y="3"/>
                    </a:lnTo>
                    <a:lnTo>
                      <a:pt x="5" y="4"/>
                    </a:lnTo>
                    <a:lnTo>
                      <a:pt x="5" y="7"/>
                    </a:lnTo>
                    <a:lnTo>
                      <a:pt x="4" y="7"/>
                    </a:lnTo>
                    <a:lnTo>
                      <a:pt x="3" y="3"/>
                    </a:lnTo>
                    <a:lnTo>
                      <a:pt x="0" y="5"/>
                    </a:lnTo>
                    <a:lnTo>
                      <a:pt x="1" y="6"/>
                    </a:lnTo>
                    <a:lnTo>
                      <a:pt x="2" y="7"/>
                    </a:lnTo>
                    <a:lnTo>
                      <a:pt x="2" y="8"/>
                    </a:lnTo>
                    <a:lnTo>
                      <a:pt x="1"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2" name="Freeform 1634">
                <a:extLst>
                  <a:ext uri="{FF2B5EF4-FFF2-40B4-BE49-F238E27FC236}">
                    <a16:creationId xmlns:a16="http://schemas.microsoft.com/office/drawing/2014/main" id="{7C32DC7A-43ED-FA76-4ECA-EBF4F95AA705}"/>
                  </a:ext>
                </a:extLst>
              </p:cNvPr>
              <p:cNvSpPr>
                <a:spLocks/>
              </p:cNvSpPr>
              <p:nvPr/>
            </p:nvSpPr>
            <p:spPr bwMode="auto">
              <a:xfrm>
                <a:off x="341" y="174"/>
                <a:ext cx="3" cy="7"/>
              </a:xfrm>
              <a:custGeom>
                <a:avLst/>
                <a:gdLst>
                  <a:gd name="T0" fmla="*/ 0 w 3"/>
                  <a:gd name="T1" fmla="*/ 7 h 7"/>
                  <a:gd name="T2" fmla="*/ 1 w 3"/>
                  <a:gd name="T3" fmla="*/ 5 h 7"/>
                  <a:gd name="T4" fmla="*/ 3 w 3"/>
                  <a:gd name="T5" fmla="*/ 4 h 7"/>
                  <a:gd name="T6" fmla="*/ 3 w 3"/>
                  <a:gd name="T7" fmla="*/ 1 h 7"/>
                  <a:gd name="T8" fmla="*/ 2 w 3"/>
                  <a:gd name="T9" fmla="*/ 0 h 7"/>
                  <a:gd name="T10" fmla="*/ 1 w 3"/>
                  <a:gd name="T11" fmla="*/ 1 h 7"/>
                </a:gdLst>
                <a:ahLst/>
                <a:cxnLst>
                  <a:cxn ang="0">
                    <a:pos x="T0" y="T1"/>
                  </a:cxn>
                  <a:cxn ang="0">
                    <a:pos x="T2" y="T3"/>
                  </a:cxn>
                  <a:cxn ang="0">
                    <a:pos x="T4" y="T5"/>
                  </a:cxn>
                  <a:cxn ang="0">
                    <a:pos x="T6" y="T7"/>
                  </a:cxn>
                  <a:cxn ang="0">
                    <a:pos x="T8" y="T9"/>
                  </a:cxn>
                  <a:cxn ang="0">
                    <a:pos x="T10" y="T11"/>
                  </a:cxn>
                </a:cxnLst>
                <a:rect l="0" t="0" r="r" b="b"/>
                <a:pathLst>
                  <a:path w="3" h="7">
                    <a:moveTo>
                      <a:pt x="0" y="7"/>
                    </a:moveTo>
                    <a:lnTo>
                      <a:pt x="1" y="5"/>
                    </a:lnTo>
                    <a:lnTo>
                      <a:pt x="3" y="4"/>
                    </a:lnTo>
                    <a:lnTo>
                      <a:pt x="3" y="1"/>
                    </a:lnTo>
                    <a:lnTo>
                      <a:pt x="2" y="0"/>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3" name="Freeform 1635">
                <a:extLst>
                  <a:ext uri="{FF2B5EF4-FFF2-40B4-BE49-F238E27FC236}">
                    <a16:creationId xmlns:a16="http://schemas.microsoft.com/office/drawing/2014/main" id="{8A27E7F8-20D7-1367-F150-CED18C6B33E1}"/>
                  </a:ext>
                </a:extLst>
              </p:cNvPr>
              <p:cNvSpPr>
                <a:spLocks/>
              </p:cNvSpPr>
              <p:nvPr/>
            </p:nvSpPr>
            <p:spPr bwMode="auto">
              <a:xfrm>
                <a:off x="341" y="181"/>
                <a:ext cx="1" cy="0"/>
              </a:xfrm>
              <a:custGeom>
                <a:avLst/>
                <a:gdLst>
                  <a:gd name="T0" fmla="*/ 1 w 1"/>
                  <a:gd name="T1" fmla="*/ 0 w 1"/>
                  <a:gd name="T2" fmla="*/ 0 w 1"/>
                </a:gdLst>
                <a:ahLst/>
                <a:cxnLst>
                  <a:cxn ang="0">
                    <a:pos x="T0" y="0"/>
                  </a:cxn>
                  <a:cxn ang="0">
                    <a:pos x="T1" y="0"/>
                  </a:cxn>
                  <a:cxn ang="0">
                    <a:pos x="T2" y="0"/>
                  </a:cxn>
                </a:cxnLst>
                <a:rect l="0" t="0" r="r" b="b"/>
                <a:pathLst>
                  <a:path w="1">
                    <a:moveTo>
                      <a:pt x="1"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4" name="Freeform 1636">
                <a:extLst>
                  <a:ext uri="{FF2B5EF4-FFF2-40B4-BE49-F238E27FC236}">
                    <a16:creationId xmlns:a16="http://schemas.microsoft.com/office/drawing/2014/main" id="{0C20B10F-990F-55B0-AC3C-F940FCA1A2A2}"/>
                  </a:ext>
                </a:extLst>
              </p:cNvPr>
              <p:cNvSpPr>
                <a:spLocks/>
              </p:cNvSpPr>
              <p:nvPr/>
            </p:nvSpPr>
            <p:spPr bwMode="auto">
              <a:xfrm>
                <a:off x="389" y="180"/>
                <a:ext cx="4" cy="1"/>
              </a:xfrm>
              <a:custGeom>
                <a:avLst/>
                <a:gdLst>
                  <a:gd name="T0" fmla="*/ 4 w 4"/>
                  <a:gd name="T1" fmla="*/ 1 h 1"/>
                  <a:gd name="T2" fmla="*/ 4 w 4"/>
                  <a:gd name="T3" fmla="*/ 1 h 1"/>
                  <a:gd name="T4" fmla="*/ 2 w 4"/>
                  <a:gd name="T5" fmla="*/ 1 h 1"/>
                  <a:gd name="T6" fmla="*/ 0 w 4"/>
                  <a:gd name="T7" fmla="*/ 1 h 1"/>
                  <a:gd name="T8" fmla="*/ 0 w 4"/>
                  <a:gd name="T9" fmla="*/ 0 h 1"/>
                </a:gdLst>
                <a:ahLst/>
                <a:cxnLst>
                  <a:cxn ang="0">
                    <a:pos x="T0" y="T1"/>
                  </a:cxn>
                  <a:cxn ang="0">
                    <a:pos x="T2" y="T3"/>
                  </a:cxn>
                  <a:cxn ang="0">
                    <a:pos x="T4" y="T5"/>
                  </a:cxn>
                  <a:cxn ang="0">
                    <a:pos x="T6" y="T7"/>
                  </a:cxn>
                  <a:cxn ang="0">
                    <a:pos x="T8" y="T9"/>
                  </a:cxn>
                </a:cxnLst>
                <a:rect l="0" t="0" r="r" b="b"/>
                <a:pathLst>
                  <a:path w="4" h="1">
                    <a:moveTo>
                      <a:pt x="4" y="1"/>
                    </a:moveTo>
                    <a:lnTo>
                      <a:pt x="4" y="1"/>
                    </a:lnTo>
                    <a:lnTo>
                      <a:pt x="2" y="1"/>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5" name="Freeform 1637">
                <a:extLst>
                  <a:ext uri="{FF2B5EF4-FFF2-40B4-BE49-F238E27FC236}">
                    <a16:creationId xmlns:a16="http://schemas.microsoft.com/office/drawing/2014/main" id="{2BD81C0F-EF38-4DEC-DB8E-4ADBF682CA4C}"/>
                  </a:ext>
                </a:extLst>
              </p:cNvPr>
              <p:cNvSpPr>
                <a:spLocks/>
              </p:cNvSpPr>
              <p:nvPr/>
            </p:nvSpPr>
            <p:spPr bwMode="auto">
              <a:xfrm>
                <a:off x="349" y="168"/>
                <a:ext cx="8" cy="13"/>
              </a:xfrm>
              <a:custGeom>
                <a:avLst/>
                <a:gdLst>
                  <a:gd name="T0" fmla="*/ 0 w 8"/>
                  <a:gd name="T1" fmla="*/ 4 h 13"/>
                  <a:gd name="T2" fmla="*/ 1 w 8"/>
                  <a:gd name="T3" fmla="*/ 2 h 13"/>
                  <a:gd name="T4" fmla="*/ 1 w 8"/>
                  <a:gd name="T5" fmla="*/ 1 h 13"/>
                  <a:gd name="T6" fmla="*/ 1 w 8"/>
                  <a:gd name="T7" fmla="*/ 0 h 13"/>
                  <a:gd name="T8" fmla="*/ 3 w 8"/>
                  <a:gd name="T9" fmla="*/ 0 h 13"/>
                  <a:gd name="T10" fmla="*/ 4 w 8"/>
                  <a:gd name="T11" fmla="*/ 1 h 13"/>
                  <a:gd name="T12" fmla="*/ 4 w 8"/>
                  <a:gd name="T13" fmla="*/ 0 h 13"/>
                  <a:gd name="T14" fmla="*/ 6 w 8"/>
                  <a:gd name="T15" fmla="*/ 0 h 13"/>
                  <a:gd name="T16" fmla="*/ 7 w 8"/>
                  <a:gd name="T17" fmla="*/ 0 h 13"/>
                  <a:gd name="T18" fmla="*/ 8 w 8"/>
                  <a:gd name="T19" fmla="*/ 4 h 13"/>
                  <a:gd name="T20" fmla="*/ 6 w 8"/>
                  <a:gd name="T21" fmla="*/ 12 h 13"/>
                  <a:gd name="T22" fmla="*/ 5 w 8"/>
                  <a:gd name="T2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3">
                    <a:moveTo>
                      <a:pt x="0" y="4"/>
                    </a:moveTo>
                    <a:lnTo>
                      <a:pt x="1" y="2"/>
                    </a:lnTo>
                    <a:lnTo>
                      <a:pt x="1" y="1"/>
                    </a:lnTo>
                    <a:lnTo>
                      <a:pt x="1" y="0"/>
                    </a:lnTo>
                    <a:lnTo>
                      <a:pt x="3" y="0"/>
                    </a:lnTo>
                    <a:lnTo>
                      <a:pt x="4" y="1"/>
                    </a:lnTo>
                    <a:lnTo>
                      <a:pt x="4" y="0"/>
                    </a:lnTo>
                    <a:lnTo>
                      <a:pt x="6" y="0"/>
                    </a:lnTo>
                    <a:lnTo>
                      <a:pt x="7" y="0"/>
                    </a:lnTo>
                    <a:lnTo>
                      <a:pt x="8" y="4"/>
                    </a:lnTo>
                    <a:lnTo>
                      <a:pt x="6" y="12"/>
                    </a:lnTo>
                    <a:lnTo>
                      <a:pt x="5"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6" name="Freeform 1638">
                <a:extLst>
                  <a:ext uri="{FF2B5EF4-FFF2-40B4-BE49-F238E27FC236}">
                    <a16:creationId xmlns:a16="http://schemas.microsoft.com/office/drawing/2014/main" id="{9F620D5B-DF5D-A97A-92E2-EB808BF42D8B}"/>
                  </a:ext>
                </a:extLst>
              </p:cNvPr>
              <p:cNvSpPr>
                <a:spLocks/>
              </p:cNvSpPr>
              <p:nvPr/>
            </p:nvSpPr>
            <p:spPr bwMode="auto">
              <a:xfrm>
                <a:off x="353" y="180"/>
                <a:ext cx="4" cy="2"/>
              </a:xfrm>
              <a:custGeom>
                <a:avLst/>
                <a:gdLst>
                  <a:gd name="T0" fmla="*/ 1 w 4"/>
                  <a:gd name="T1" fmla="*/ 1 h 2"/>
                  <a:gd name="T2" fmla="*/ 0 w 4"/>
                  <a:gd name="T3" fmla="*/ 2 h 2"/>
                  <a:gd name="T4" fmla="*/ 1 w 4"/>
                  <a:gd name="T5" fmla="*/ 2 h 2"/>
                  <a:gd name="T6" fmla="*/ 2 w 4"/>
                  <a:gd name="T7" fmla="*/ 1 h 2"/>
                  <a:gd name="T8" fmla="*/ 3 w 4"/>
                  <a:gd name="T9" fmla="*/ 0 h 2"/>
                  <a:gd name="T10" fmla="*/ 4 w 4"/>
                  <a:gd name="T11" fmla="*/ 0 h 2"/>
                  <a:gd name="T12" fmla="*/ 4 w 4"/>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4" h="2">
                    <a:moveTo>
                      <a:pt x="1" y="1"/>
                    </a:moveTo>
                    <a:lnTo>
                      <a:pt x="0" y="2"/>
                    </a:lnTo>
                    <a:lnTo>
                      <a:pt x="1" y="2"/>
                    </a:lnTo>
                    <a:lnTo>
                      <a:pt x="2" y="1"/>
                    </a:lnTo>
                    <a:lnTo>
                      <a:pt x="3"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7" name="Freeform 1639">
                <a:extLst>
                  <a:ext uri="{FF2B5EF4-FFF2-40B4-BE49-F238E27FC236}">
                    <a16:creationId xmlns:a16="http://schemas.microsoft.com/office/drawing/2014/main" id="{D137CA21-A300-8A29-6B48-7B0DB5A3E784}"/>
                  </a:ext>
                </a:extLst>
              </p:cNvPr>
              <p:cNvSpPr>
                <a:spLocks/>
              </p:cNvSpPr>
              <p:nvPr/>
            </p:nvSpPr>
            <p:spPr bwMode="auto">
              <a:xfrm>
                <a:off x="378" y="174"/>
                <a:ext cx="8" cy="8"/>
              </a:xfrm>
              <a:custGeom>
                <a:avLst/>
                <a:gdLst>
                  <a:gd name="T0" fmla="*/ 0 w 8"/>
                  <a:gd name="T1" fmla="*/ 8 h 8"/>
                  <a:gd name="T2" fmla="*/ 0 w 8"/>
                  <a:gd name="T3" fmla="*/ 8 h 8"/>
                  <a:gd name="T4" fmla="*/ 3 w 8"/>
                  <a:gd name="T5" fmla="*/ 8 h 8"/>
                  <a:gd name="T6" fmla="*/ 6 w 8"/>
                  <a:gd name="T7" fmla="*/ 7 h 8"/>
                  <a:gd name="T8" fmla="*/ 7 w 8"/>
                  <a:gd name="T9" fmla="*/ 7 h 8"/>
                  <a:gd name="T10" fmla="*/ 8 w 8"/>
                  <a:gd name="T11" fmla="*/ 5 h 8"/>
                  <a:gd name="T12" fmla="*/ 8 w 8"/>
                  <a:gd name="T13" fmla="*/ 5 h 8"/>
                  <a:gd name="T14" fmla="*/ 4 w 8"/>
                  <a:gd name="T15" fmla="*/ 0 h 8"/>
                  <a:gd name="T16" fmla="*/ 1 w 8"/>
                  <a:gd name="T17" fmla="*/ 6 h 8"/>
                  <a:gd name="T18" fmla="*/ 0 w 8"/>
                  <a:gd name="T19" fmla="*/ 8 h 8"/>
                  <a:gd name="T20" fmla="*/ 0 w 8"/>
                  <a:gd name="T21" fmla="*/ 8 h 8"/>
                  <a:gd name="T22" fmla="*/ 0 w 8"/>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0" y="8"/>
                    </a:moveTo>
                    <a:lnTo>
                      <a:pt x="0" y="8"/>
                    </a:lnTo>
                    <a:lnTo>
                      <a:pt x="3" y="8"/>
                    </a:lnTo>
                    <a:lnTo>
                      <a:pt x="6" y="7"/>
                    </a:lnTo>
                    <a:lnTo>
                      <a:pt x="7" y="7"/>
                    </a:lnTo>
                    <a:lnTo>
                      <a:pt x="8" y="5"/>
                    </a:lnTo>
                    <a:lnTo>
                      <a:pt x="8" y="5"/>
                    </a:lnTo>
                    <a:lnTo>
                      <a:pt x="4" y="0"/>
                    </a:lnTo>
                    <a:lnTo>
                      <a:pt x="1" y="6"/>
                    </a:lnTo>
                    <a:lnTo>
                      <a:pt x="0" y="8"/>
                    </a:lnTo>
                    <a:lnTo>
                      <a:pt x="0" y="8"/>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8" name="Freeform 1640">
                <a:extLst>
                  <a:ext uri="{FF2B5EF4-FFF2-40B4-BE49-F238E27FC236}">
                    <a16:creationId xmlns:a16="http://schemas.microsoft.com/office/drawing/2014/main" id="{F3683194-FF17-75F4-EC4E-D1740D271B0B}"/>
                  </a:ext>
                </a:extLst>
              </p:cNvPr>
              <p:cNvSpPr>
                <a:spLocks/>
              </p:cNvSpPr>
              <p:nvPr/>
            </p:nvSpPr>
            <p:spPr bwMode="auto">
              <a:xfrm>
                <a:off x="393" y="181"/>
                <a:ext cx="5" cy="3"/>
              </a:xfrm>
              <a:custGeom>
                <a:avLst/>
                <a:gdLst>
                  <a:gd name="T0" fmla="*/ 5 w 5"/>
                  <a:gd name="T1" fmla="*/ 3 h 3"/>
                  <a:gd name="T2" fmla="*/ 4 w 5"/>
                  <a:gd name="T3" fmla="*/ 3 h 3"/>
                  <a:gd name="T4" fmla="*/ 2 w 5"/>
                  <a:gd name="T5" fmla="*/ 3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5" y="3"/>
                    </a:moveTo>
                    <a:lnTo>
                      <a:pt x="4" y="3"/>
                    </a:lnTo>
                    <a:lnTo>
                      <a:pt x="2" y="3"/>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9" name="Freeform 1641">
                <a:extLst>
                  <a:ext uri="{FF2B5EF4-FFF2-40B4-BE49-F238E27FC236}">
                    <a16:creationId xmlns:a16="http://schemas.microsoft.com/office/drawing/2014/main" id="{85D45172-AAD2-2AF8-03FD-FF0D55CD758E}"/>
                  </a:ext>
                </a:extLst>
              </p:cNvPr>
              <p:cNvSpPr>
                <a:spLocks/>
              </p:cNvSpPr>
              <p:nvPr/>
            </p:nvSpPr>
            <p:spPr bwMode="auto">
              <a:xfrm>
                <a:off x="388" y="182"/>
                <a:ext cx="5" cy="3"/>
              </a:xfrm>
              <a:custGeom>
                <a:avLst/>
                <a:gdLst>
                  <a:gd name="T0" fmla="*/ 0 w 5"/>
                  <a:gd name="T1" fmla="*/ 0 h 3"/>
                  <a:gd name="T2" fmla="*/ 0 w 5"/>
                  <a:gd name="T3" fmla="*/ 0 h 3"/>
                  <a:gd name="T4" fmla="*/ 2 w 5"/>
                  <a:gd name="T5" fmla="*/ 0 h 3"/>
                  <a:gd name="T6" fmla="*/ 3 w 5"/>
                  <a:gd name="T7" fmla="*/ 2 h 3"/>
                  <a:gd name="T8" fmla="*/ 5 w 5"/>
                  <a:gd name="T9" fmla="*/ 3 h 3"/>
                  <a:gd name="T10" fmla="*/ 5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0" y="0"/>
                    </a:moveTo>
                    <a:lnTo>
                      <a:pt x="0" y="0"/>
                    </a:lnTo>
                    <a:lnTo>
                      <a:pt x="2" y="0"/>
                    </a:lnTo>
                    <a:lnTo>
                      <a:pt x="3" y="2"/>
                    </a:lnTo>
                    <a:lnTo>
                      <a:pt x="5" y="3"/>
                    </a:lnTo>
                    <a:lnTo>
                      <a:pt x="5"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0" name="Freeform 1642">
                <a:extLst>
                  <a:ext uri="{FF2B5EF4-FFF2-40B4-BE49-F238E27FC236}">
                    <a16:creationId xmlns:a16="http://schemas.microsoft.com/office/drawing/2014/main" id="{F271D29E-C24C-B1E6-8AAA-2F636DB8DCD5}"/>
                  </a:ext>
                </a:extLst>
              </p:cNvPr>
              <p:cNvSpPr>
                <a:spLocks/>
              </p:cNvSpPr>
              <p:nvPr/>
            </p:nvSpPr>
            <p:spPr bwMode="auto">
              <a:xfrm>
                <a:off x="360" y="182"/>
                <a:ext cx="1" cy="4"/>
              </a:xfrm>
              <a:custGeom>
                <a:avLst/>
                <a:gdLst>
                  <a:gd name="T0" fmla="*/ 0 w 1"/>
                  <a:gd name="T1" fmla="*/ 4 h 4"/>
                  <a:gd name="T2" fmla="*/ 0 w 1"/>
                  <a:gd name="T3" fmla="*/ 0 h 4"/>
                  <a:gd name="T4" fmla="*/ 1 w 1"/>
                  <a:gd name="T5" fmla="*/ 0 h 4"/>
                </a:gdLst>
                <a:ahLst/>
                <a:cxnLst>
                  <a:cxn ang="0">
                    <a:pos x="T0" y="T1"/>
                  </a:cxn>
                  <a:cxn ang="0">
                    <a:pos x="T2" y="T3"/>
                  </a:cxn>
                  <a:cxn ang="0">
                    <a:pos x="T4" y="T5"/>
                  </a:cxn>
                </a:cxnLst>
                <a:rect l="0" t="0" r="r" b="b"/>
                <a:pathLst>
                  <a:path w="1" h="4">
                    <a:moveTo>
                      <a:pt x="0" y="4"/>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1" name="Freeform 1643">
                <a:extLst>
                  <a:ext uri="{FF2B5EF4-FFF2-40B4-BE49-F238E27FC236}">
                    <a16:creationId xmlns:a16="http://schemas.microsoft.com/office/drawing/2014/main" id="{E619376E-97E4-505F-7D13-B59284E050D7}"/>
                  </a:ext>
                </a:extLst>
              </p:cNvPr>
              <p:cNvSpPr>
                <a:spLocks/>
              </p:cNvSpPr>
              <p:nvPr/>
            </p:nvSpPr>
            <p:spPr bwMode="auto">
              <a:xfrm>
                <a:off x="345" y="177"/>
                <a:ext cx="6" cy="9"/>
              </a:xfrm>
              <a:custGeom>
                <a:avLst/>
                <a:gdLst>
                  <a:gd name="T0" fmla="*/ 5 w 6"/>
                  <a:gd name="T1" fmla="*/ 9 h 9"/>
                  <a:gd name="T2" fmla="*/ 6 w 6"/>
                  <a:gd name="T3" fmla="*/ 8 h 9"/>
                  <a:gd name="T4" fmla="*/ 5 w 6"/>
                  <a:gd name="T5" fmla="*/ 5 h 9"/>
                  <a:gd name="T6" fmla="*/ 2 w 6"/>
                  <a:gd name="T7" fmla="*/ 5 h 9"/>
                  <a:gd name="T8" fmla="*/ 1 w 6"/>
                  <a:gd name="T9" fmla="*/ 5 h 9"/>
                  <a:gd name="T10" fmla="*/ 0 w 6"/>
                  <a:gd name="T11" fmla="*/ 4 h 9"/>
                  <a:gd name="T12" fmla="*/ 1 w 6"/>
                  <a:gd name="T13" fmla="*/ 1 h 9"/>
                  <a:gd name="T14" fmla="*/ 2 w 6"/>
                  <a:gd name="T15" fmla="*/ 1 h 9"/>
                  <a:gd name="T16" fmla="*/ 3 w 6"/>
                  <a:gd name="T17" fmla="*/ 1 h 9"/>
                  <a:gd name="T18" fmla="*/ 3 w 6"/>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9">
                    <a:moveTo>
                      <a:pt x="5" y="9"/>
                    </a:moveTo>
                    <a:lnTo>
                      <a:pt x="6" y="8"/>
                    </a:lnTo>
                    <a:lnTo>
                      <a:pt x="5" y="5"/>
                    </a:lnTo>
                    <a:lnTo>
                      <a:pt x="2" y="5"/>
                    </a:lnTo>
                    <a:lnTo>
                      <a:pt x="1" y="5"/>
                    </a:lnTo>
                    <a:lnTo>
                      <a:pt x="0" y="4"/>
                    </a:lnTo>
                    <a:lnTo>
                      <a:pt x="1" y="1"/>
                    </a:lnTo>
                    <a:lnTo>
                      <a:pt x="2" y="1"/>
                    </a:lnTo>
                    <a:lnTo>
                      <a:pt x="3"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2" name="Freeform 1644">
                <a:extLst>
                  <a:ext uri="{FF2B5EF4-FFF2-40B4-BE49-F238E27FC236}">
                    <a16:creationId xmlns:a16="http://schemas.microsoft.com/office/drawing/2014/main" id="{8AC69016-C135-7BAD-1D70-AE0C8648618D}"/>
                  </a:ext>
                </a:extLst>
              </p:cNvPr>
              <p:cNvSpPr>
                <a:spLocks/>
              </p:cNvSpPr>
              <p:nvPr/>
            </p:nvSpPr>
            <p:spPr bwMode="auto">
              <a:xfrm>
                <a:off x="393" y="184"/>
                <a:ext cx="6" cy="2"/>
              </a:xfrm>
              <a:custGeom>
                <a:avLst/>
                <a:gdLst>
                  <a:gd name="T0" fmla="*/ 0 w 6"/>
                  <a:gd name="T1" fmla="*/ 1 h 2"/>
                  <a:gd name="T2" fmla="*/ 1 w 6"/>
                  <a:gd name="T3" fmla="*/ 2 h 2"/>
                  <a:gd name="T4" fmla="*/ 3 w 6"/>
                  <a:gd name="T5" fmla="*/ 2 h 2"/>
                  <a:gd name="T6" fmla="*/ 5 w 6"/>
                  <a:gd name="T7" fmla="*/ 2 h 2"/>
                  <a:gd name="T8" fmla="*/ 6 w 6"/>
                  <a:gd name="T9" fmla="*/ 1 h 2"/>
                  <a:gd name="T10" fmla="*/ 5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1"/>
                    </a:moveTo>
                    <a:lnTo>
                      <a:pt x="1" y="2"/>
                    </a:lnTo>
                    <a:lnTo>
                      <a:pt x="3" y="2"/>
                    </a:lnTo>
                    <a:lnTo>
                      <a:pt x="5" y="2"/>
                    </a:lnTo>
                    <a:lnTo>
                      <a:pt x="6"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3" name="Freeform 1645">
                <a:extLst>
                  <a:ext uri="{FF2B5EF4-FFF2-40B4-BE49-F238E27FC236}">
                    <a16:creationId xmlns:a16="http://schemas.microsoft.com/office/drawing/2014/main" id="{D3A26A26-C92F-83BF-EAFC-047634F55094}"/>
                  </a:ext>
                </a:extLst>
              </p:cNvPr>
              <p:cNvSpPr>
                <a:spLocks/>
              </p:cNvSpPr>
              <p:nvPr/>
            </p:nvSpPr>
            <p:spPr bwMode="auto">
              <a:xfrm>
                <a:off x="350" y="185"/>
                <a:ext cx="0" cy="1"/>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4" name="Freeform 1646">
                <a:extLst>
                  <a:ext uri="{FF2B5EF4-FFF2-40B4-BE49-F238E27FC236}">
                    <a16:creationId xmlns:a16="http://schemas.microsoft.com/office/drawing/2014/main" id="{CBF32549-CB55-D3E6-B98E-9F5AC8D443A5}"/>
                  </a:ext>
                </a:extLst>
              </p:cNvPr>
              <p:cNvSpPr>
                <a:spLocks/>
              </p:cNvSpPr>
              <p:nvPr/>
            </p:nvSpPr>
            <p:spPr bwMode="auto">
              <a:xfrm>
                <a:off x="342" y="181"/>
                <a:ext cx="3" cy="6"/>
              </a:xfrm>
              <a:custGeom>
                <a:avLst/>
                <a:gdLst>
                  <a:gd name="T0" fmla="*/ 2 w 3"/>
                  <a:gd name="T1" fmla="*/ 6 h 6"/>
                  <a:gd name="T2" fmla="*/ 2 w 3"/>
                  <a:gd name="T3" fmla="*/ 5 h 6"/>
                  <a:gd name="T4" fmla="*/ 3 w 3"/>
                  <a:gd name="T5" fmla="*/ 4 h 6"/>
                  <a:gd name="T6" fmla="*/ 3 w 3"/>
                  <a:gd name="T7" fmla="*/ 4 h 6"/>
                  <a:gd name="T8" fmla="*/ 2 w 3"/>
                  <a:gd name="T9" fmla="*/ 2 h 6"/>
                  <a:gd name="T10" fmla="*/ 0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6"/>
                    </a:moveTo>
                    <a:lnTo>
                      <a:pt x="2" y="5"/>
                    </a:lnTo>
                    <a:lnTo>
                      <a:pt x="3" y="4"/>
                    </a:lnTo>
                    <a:lnTo>
                      <a:pt x="3" y="4"/>
                    </a:lnTo>
                    <a:lnTo>
                      <a:pt x="2"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5" name="Freeform 1647">
                <a:extLst>
                  <a:ext uri="{FF2B5EF4-FFF2-40B4-BE49-F238E27FC236}">
                    <a16:creationId xmlns:a16="http://schemas.microsoft.com/office/drawing/2014/main" id="{B0552FA0-1139-F10B-FEC6-01421E1A8BA4}"/>
                  </a:ext>
                </a:extLst>
              </p:cNvPr>
              <p:cNvSpPr>
                <a:spLocks/>
              </p:cNvSpPr>
              <p:nvPr/>
            </p:nvSpPr>
            <p:spPr bwMode="auto">
              <a:xfrm>
                <a:off x="360" y="186"/>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6" name="Freeform 1648">
                <a:extLst>
                  <a:ext uri="{FF2B5EF4-FFF2-40B4-BE49-F238E27FC236}">
                    <a16:creationId xmlns:a16="http://schemas.microsoft.com/office/drawing/2014/main" id="{4998D416-CA41-67EF-59A3-174BF19CCE2C}"/>
                  </a:ext>
                </a:extLst>
              </p:cNvPr>
              <p:cNvSpPr>
                <a:spLocks/>
              </p:cNvSpPr>
              <p:nvPr/>
            </p:nvSpPr>
            <p:spPr bwMode="auto">
              <a:xfrm>
                <a:off x="385" y="182"/>
                <a:ext cx="3" cy="6"/>
              </a:xfrm>
              <a:custGeom>
                <a:avLst/>
                <a:gdLst>
                  <a:gd name="T0" fmla="*/ 2 w 3"/>
                  <a:gd name="T1" fmla="*/ 6 h 6"/>
                  <a:gd name="T2" fmla="*/ 2 w 3"/>
                  <a:gd name="T3" fmla="*/ 6 h 6"/>
                  <a:gd name="T4" fmla="*/ 0 w 3"/>
                  <a:gd name="T5" fmla="*/ 4 h 6"/>
                  <a:gd name="T6" fmla="*/ 0 w 3"/>
                  <a:gd name="T7" fmla="*/ 2 h 6"/>
                  <a:gd name="T8" fmla="*/ 1 w 3"/>
                  <a:gd name="T9" fmla="*/ 1 h 6"/>
                  <a:gd name="T10" fmla="*/ 1 w 3"/>
                  <a:gd name="T11" fmla="*/ 1 h 6"/>
                  <a:gd name="T12" fmla="*/ 3 w 3"/>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3" h="6">
                    <a:moveTo>
                      <a:pt x="2" y="6"/>
                    </a:moveTo>
                    <a:lnTo>
                      <a:pt x="2" y="6"/>
                    </a:lnTo>
                    <a:lnTo>
                      <a:pt x="0" y="4"/>
                    </a:lnTo>
                    <a:lnTo>
                      <a:pt x="0" y="2"/>
                    </a:lnTo>
                    <a:lnTo>
                      <a:pt x="1" y="1"/>
                    </a:ln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7" name="Freeform 1649">
                <a:extLst>
                  <a:ext uri="{FF2B5EF4-FFF2-40B4-BE49-F238E27FC236}">
                    <a16:creationId xmlns:a16="http://schemas.microsoft.com/office/drawing/2014/main" id="{EF4AC203-1242-DE90-8DDB-969BE1F0F7CC}"/>
                  </a:ext>
                </a:extLst>
              </p:cNvPr>
              <p:cNvSpPr>
                <a:spLocks/>
              </p:cNvSpPr>
              <p:nvPr/>
            </p:nvSpPr>
            <p:spPr bwMode="auto">
              <a:xfrm>
                <a:off x="355" y="179"/>
                <a:ext cx="3" cy="9"/>
              </a:xfrm>
              <a:custGeom>
                <a:avLst/>
                <a:gdLst>
                  <a:gd name="T0" fmla="*/ 2 w 3"/>
                  <a:gd name="T1" fmla="*/ 1 h 9"/>
                  <a:gd name="T2" fmla="*/ 2 w 3"/>
                  <a:gd name="T3" fmla="*/ 0 h 9"/>
                  <a:gd name="T4" fmla="*/ 3 w 3"/>
                  <a:gd name="T5" fmla="*/ 0 h 9"/>
                  <a:gd name="T6" fmla="*/ 3 w 3"/>
                  <a:gd name="T7" fmla="*/ 3 h 9"/>
                  <a:gd name="T8" fmla="*/ 3 w 3"/>
                  <a:gd name="T9" fmla="*/ 3 h 9"/>
                  <a:gd name="T10" fmla="*/ 3 w 3"/>
                  <a:gd name="T11" fmla="*/ 6 h 9"/>
                  <a:gd name="T12" fmla="*/ 2 w 3"/>
                  <a:gd name="T13" fmla="*/ 8 h 9"/>
                  <a:gd name="T14" fmla="*/ 0 w 3"/>
                  <a:gd name="T15" fmla="*/ 9 h 9"/>
                  <a:gd name="T16" fmla="*/ 0 w 3"/>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9">
                    <a:moveTo>
                      <a:pt x="2" y="1"/>
                    </a:moveTo>
                    <a:lnTo>
                      <a:pt x="2" y="0"/>
                    </a:lnTo>
                    <a:lnTo>
                      <a:pt x="3" y="0"/>
                    </a:lnTo>
                    <a:lnTo>
                      <a:pt x="3" y="3"/>
                    </a:lnTo>
                    <a:lnTo>
                      <a:pt x="3" y="3"/>
                    </a:lnTo>
                    <a:lnTo>
                      <a:pt x="3" y="6"/>
                    </a:lnTo>
                    <a:lnTo>
                      <a:pt x="2" y="8"/>
                    </a:lnTo>
                    <a:lnTo>
                      <a:pt x="0" y="9"/>
                    </a:lnTo>
                    <a:lnTo>
                      <a:pt x="0"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8" name="Freeform 1650">
                <a:extLst>
                  <a:ext uri="{FF2B5EF4-FFF2-40B4-BE49-F238E27FC236}">
                    <a16:creationId xmlns:a16="http://schemas.microsoft.com/office/drawing/2014/main" id="{A0961470-C7C7-A81D-2E67-24E14D038FC3}"/>
                  </a:ext>
                </a:extLst>
              </p:cNvPr>
              <p:cNvSpPr>
                <a:spLocks/>
              </p:cNvSpPr>
              <p:nvPr/>
            </p:nvSpPr>
            <p:spPr bwMode="auto">
              <a:xfrm>
                <a:off x="353" y="188"/>
                <a:ext cx="2" cy="0"/>
              </a:xfrm>
              <a:custGeom>
                <a:avLst/>
                <a:gdLst>
                  <a:gd name="T0" fmla="*/ 2 w 2"/>
                  <a:gd name="T1" fmla="*/ 0 w 2"/>
                  <a:gd name="T2" fmla="*/ 0 w 2"/>
                </a:gdLst>
                <a:ahLst/>
                <a:cxnLst>
                  <a:cxn ang="0">
                    <a:pos x="T0" y="0"/>
                  </a:cxn>
                  <a:cxn ang="0">
                    <a:pos x="T1" y="0"/>
                  </a:cxn>
                  <a:cxn ang="0">
                    <a:pos x="T2" y="0"/>
                  </a:cxn>
                </a:cxnLst>
                <a:rect l="0" t="0" r="r" b="b"/>
                <a:pathLst>
                  <a:path w="2">
                    <a:moveTo>
                      <a:pt x="2"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9" name="Freeform 1651">
                <a:extLst>
                  <a:ext uri="{FF2B5EF4-FFF2-40B4-BE49-F238E27FC236}">
                    <a16:creationId xmlns:a16="http://schemas.microsoft.com/office/drawing/2014/main" id="{3AEBEB8C-5CAD-C0CF-A0C0-CAE54191268F}"/>
                  </a:ext>
                </a:extLst>
              </p:cNvPr>
              <p:cNvSpPr>
                <a:spLocks/>
              </p:cNvSpPr>
              <p:nvPr/>
            </p:nvSpPr>
            <p:spPr bwMode="auto">
              <a:xfrm>
                <a:off x="346" y="184"/>
                <a:ext cx="4" cy="5"/>
              </a:xfrm>
              <a:custGeom>
                <a:avLst/>
                <a:gdLst>
                  <a:gd name="T0" fmla="*/ 2 w 4"/>
                  <a:gd name="T1" fmla="*/ 5 h 5"/>
                  <a:gd name="T2" fmla="*/ 0 w 4"/>
                  <a:gd name="T3" fmla="*/ 4 h 5"/>
                  <a:gd name="T4" fmla="*/ 0 w 4"/>
                  <a:gd name="T5" fmla="*/ 2 h 5"/>
                  <a:gd name="T6" fmla="*/ 0 w 4"/>
                  <a:gd name="T7" fmla="*/ 1 h 5"/>
                  <a:gd name="T8" fmla="*/ 0 w 4"/>
                  <a:gd name="T9" fmla="*/ 0 h 5"/>
                  <a:gd name="T10" fmla="*/ 0 w 4"/>
                  <a:gd name="T11" fmla="*/ 0 h 5"/>
                  <a:gd name="T12" fmla="*/ 1 w 4"/>
                  <a:gd name="T13" fmla="*/ 0 h 5"/>
                  <a:gd name="T14" fmla="*/ 3 w 4"/>
                  <a:gd name="T15" fmla="*/ 0 h 5"/>
                  <a:gd name="T16" fmla="*/ 4 w 4"/>
                  <a:gd name="T17"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5"/>
                    </a:moveTo>
                    <a:lnTo>
                      <a:pt x="0" y="4"/>
                    </a:lnTo>
                    <a:lnTo>
                      <a:pt x="0" y="2"/>
                    </a:lnTo>
                    <a:lnTo>
                      <a:pt x="0" y="1"/>
                    </a:lnTo>
                    <a:lnTo>
                      <a:pt x="0" y="0"/>
                    </a:lnTo>
                    <a:lnTo>
                      <a:pt x="0" y="0"/>
                    </a:lnTo>
                    <a:lnTo>
                      <a:pt x="1" y="0"/>
                    </a:lnTo>
                    <a:lnTo>
                      <a:pt x="3" y="0"/>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0" name="Line 1652">
                <a:extLst>
                  <a:ext uri="{FF2B5EF4-FFF2-40B4-BE49-F238E27FC236}">
                    <a16:creationId xmlns:a16="http://schemas.microsoft.com/office/drawing/2014/main" id="{DFB9C6E4-941A-0DE4-B35D-546400A736F2}"/>
                  </a:ext>
                </a:extLst>
              </p:cNvPr>
              <p:cNvSpPr>
                <a:spLocks noChangeShapeType="1"/>
              </p:cNvSpPr>
              <p:nvPr/>
            </p:nvSpPr>
            <p:spPr bwMode="auto">
              <a:xfrm flipH="1" flipV="1">
                <a:off x="360" y="187"/>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11" name="Line 1653">
                <a:extLst>
                  <a:ext uri="{FF2B5EF4-FFF2-40B4-BE49-F238E27FC236}">
                    <a16:creationId xmlns:a16="http://schemas.microsoft.com/office/drawing/2014/main" id="{8CE58C57-DD3E-8A7F-9CF0-362A815DE3A2}"/>
                  </a:ext>
                </a:extLst>
              </p:cNvPr>
              <p:cNvSpPr>
                <a:spLocks noChangeShapeType="1"/>
              </p:cNvSpPr>
              <p:nvPr/>
            </p:nvSpPr>
            <p:spPr bwMode="auto">
              <a:xfrm>
                <a:off x="361" y="188"/>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12" name="Line 1654">
                <a:extLst>
                  <a:ext uri="{FF2B5EF4-FFF2-40B4-BE49-F238E27FC236}">
                    <a16:creationId xmlns:a16="http://schemas.microsoft.com/office/drawing/2014/main" id="{5A4AA8DB-2FB3-7639-BF86-9B2DAF18D6AC}"/>
                  </a:ext>
                </a:extLst>
              </p:cNvPr>
              <p:cNvSpPr>
                <a:spLocks noChangeShapeType="1"/>
              </p:cNvSpPr>
              <p:nvPr/>
            </p:nvSpPr>
            <p:spPr bwMode="auto">
              <a:xfrm flipH="1" flipV="1">
                <a:off x="348" y="189"/>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13" name="Freeform 1655">
                <a:extLst>
                  <a:ext uri="{FF2B5EF4-FFF2-40B4-BE49-F238E27FC236}">
                    <a16:creationId xmlns:a16="http://schemas.microsoft.com/office/drawing/2014/main" id="{A8E28CC9-1BA8-45A3-C834-05FFC5DB30AA}"/>
                  </a:ext>
                </a:extLst>
              </p:cNvPr>
              <p:cNvSpPr>
                <a:spLocks/>
              </p:cNvSpPr>
              <p:nvPr/>
            </p:nvSpPr>
            <p:spPr bwMode="auto">
              <a:xfrm>
                <a:off x="361" y="171"/>
                <a:ext cx="12" cy="20"/>
              </a:xfrm>
              <a:custGeom>
                <a:avLst/>
                <a:gdLst>
                  <a:gd name="T0" fmla="*/ 0 w 12"/>
                  <a:gd name="T1" fmla="*/ 11 h 20"/>
                  <a:gd name="T2" fmla="*/ 3 w 12"/>
                  <a:gd name="T3" fmla="*/ 12 h 20"/>
                  <a:gd name="T4" fmla="*/ 4 w 12"/>
                  <a:gd name="T5" fmla="*/ 13 h 20"/>
                  <a:gd name="T6" fmla="*/ 4 w 12"/>
                  <a:gd name="T7" fmla="*/ 13 h 20"/>
                  <a:gd name="T8" fmla="*/ 5 w 12"/>
                  <a:gd name="T9" fmla="*/ 12 h 20"/>
                  <a:gd name="T10" fmla="*/ 4 w 12"/>
                  <a:gd name="T11" fmla="*/ 11 h 20"/>
                  <a:gd name="T12" fmla="*/ 4 w 12"/>
                  <a:gd name="T13" fmla="*/ 10 h 20"/>
                  <a:gd name="T14" fmla="*/ 4 w 12"/>
                  <a:gd name="T15" fmla="*/ 10 h 20"/>
                  <a:gd name="T16" fmla="*/ 1 w 12"/>
                  <a:gd name="T17" fmla="*/ 9 h 20"/>
                  <a:gd name="T18" fmla="*/ 0 w 12"/>
                  <a:gd name="T19" fmla="*/ 9 h 20"/>
                  <a:gd name="T20" fmla="*/ 0 w 12"/>
                  <a:gd name="T21" fmla="*/ 7 h 20"/>
                  <a:gd name="T22" fmla="*/ 0 w 12"/>
                  <a:gd name="T23" fmla="*/ 7 h 20"/>
                  <a:gd name="T24" fmla="*/ 0 w 12"/>
                  <a:gd name="T25" fmla="*/ 6 h 20"/>
                  <a:gd name="T26" fmla="*/ 2 w 12"/>
                  <a:gd name="T27" fmla="*/ 3 h 20"/>
                  <a:gd name="T28" fmla="*/ 3 w 12"/>
                  <a:gd name="T29" fmla="*/ 3 h 20"/>
                  <a:gd name="T30" fmla="*/ 3 w 12"/>
                  <a:gd name="T31" fmla="*/ 3 h 20"/>
                  <a:gd name="T32" fmla="*/ 5 w 12"/>
                  <a:gd name="T33" fmla="*/ 6 h 20"/>
                  <a:gd name="T34" fmla="*/ 5 w 12"/>
                  <a:gd name="T35" fmla="*/ 5 h 20"/>
                  <a:gd name="T36" fmla="*/ 4 w 12"/>
                  <a:gd name="T37" fmla="*/ 2 h 20"/>
                  <a:gd name="T38" fmla="*/ 3 w 12"/>
                  <a:gd name="T39" fmla="*/ 1 h 20"/>
                  <a:gd name="T40" fmla="*/ 3 w 12"/>
                  <a:gd name="T41" fmla="*/ 0 h 20"/>
                  <a:gd name="T42" fmla="*/ 3 w 12"/>
                  <a:gd name="T43" fmla="*/ 0 h 20"/>
                  <a:gd name="T44" fmla="*/ 3 w 12"/>
                  <a:gd name="T45" fmla="*/ 0 h 20"/>
                  <a:gd name="T46" fmla="*/ 5 w 12"/>
                  <a:gd name="T47" fmla="*/ 1 h 20"/>
                  <a:gd name="T48" fmla="*/ 6 w 12"/>
                  <a:gd name="T49" fmla="*/ 2 h 20"/>
                  <a:gd name="T50" fmla="*/ 7 w 12"/>
                  <a:gd name="T51" fmla="*/ 3 h 20"/>
                  <a:gd name="T52" fmla="*/ 7 w 12"/>
                  <a:gd name="T53" fmla="*/ 4 h 20"/>
                  <a:gd name="T54" fmla="*/ 8 w 12"/>
                  <a:gd name="T55" fmla="*/ 3 h 20"/>
                  <a:gd name="T56" fmla="*/ 9 w 12"/>
                  <a:gd name="T57" fmla="*/ 4 h 20"/>
                  <a:gd name="T58" fmla="*/ 9 w 12"/>
                  <a:gd name="T59" fmla="*/ 5 h 20"/>
                  <a:gd name="T60" fmla="*/ 9 w 12"/>
                  <a:gd name="T61" fmla="*/ 6 h 20"/>
                  <a:gd name="T62" fmla="*/ 9 w 12"/>
                  <a:gd name="T63" fmla="*/ 6 h 20"/>
                  <a:gd name="T64" fmla="*/ 10 w 12"/>
                  <a:gd name="T65" fmla="*/ 5 h 20"/>
                  <a:gd name="T66" fmla="*/ 10 w 12"/>
                  <a:gd name="T67" fmla="*/ 5 h 20"/>
                  <a:gd name="T68" fmla="*/ 11 w 12"/>
                  <a:gd name="T69" fmla="*/ 5 h 20"/>
                  <a:gd name="T70" fmla="*/ 10 w 12"/>
                  <a:gd name="T71" fmla="*/ 7 h 20"/>
                  <a:gd name="T72" fmla="*/ 10 w 12"/>
                  <a:gd name="T73" fmla="*/ 8 h 20"/>
                  <a:gd name="T74" fmla="*/ 11 w 12"/>
                  <a:gd name="T75" fmla="*/ 11 h 20"/>
                  <a:gd name="T76" fmla="*/ 11 w 12"/>
                  <a:gd name="T77" fmla="*/ 12 h 20"/>
                  <a:gd name="T78" fmla="*/ 12 w 12"/>
                  <a:gd name="T79" fmla="*/ 16 h 20"/>
                  <a:gd name="T80" fmla="*/ 11 w 12"/>
                  <a:gd name="T81" fmla="*/ 17 h 20"/>
                  <a:gd name="T82" fmla="*/ 11 w 12"/>
                  <a:gd name="T83" fmla="*/ 18 h 20"/>
                  <a:gd name="T84" fmla="*/ 10 w 12"/>
                  <a:gd name="T85" fmla="*/ 19 h 20"/>
                  <a:gd name="T86" fmla="*/ 9 w 12"/>
                  <a:gd name="T8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 h="20">
                    <a:moveTo>
                      <a:pt x="0" y="11"/>
                    </a:moveTo>
                    <a:lnTo>
                      <a:pt x="3" y="12"/>
                    </a:lnTo>
                    <a:lnTo>
                      <a:pt x="4" y="13"/>
                    </a:lnTo>
                    <a:lnTo>
                      <a:pt x="4" y="13"/>
                    </a:lnTo>
                    <a:lnTo>
                      <a:pt x="5" y="12"/>
                    </a:lnTo>
                    <a:lnTo>
                      <a:pt x="4" y="11"/>
                    </a:lnTo>
                    <a:lnTo>
                      <a:pt x="4" y="10"/>
                    </a:lnTo>
                    <a:lnTo>
                      <a:pt x="4" y="10"/>
                    </a:lnTo>
                    <a:lnTo>
                      <a:pt x="1" y="9"/>
                    </a:lnTo>
                    <a:lnTo>
                      <a:pt x="0" y="9"/>
                    </a:lnTo>
                    <a:lnTo>
                      <a:pt x="0" y="7"/>
                    </a:lnTo>
                    <a:lnTo>
                      <a:pt x="0" y="7"/>
                    </a:lnTo>
                    <a:lnTo>
                      <a:pt x="0" y="6"/>
                    </a:lnTo>
                    <a:lnTo>
                      <a:pt x="2" y="3"/>
                    </a:lnTo>
                    <a:lnTo>
                      <a:pt x="3" y="3"/>
                    </a:lnTo>
                    <a:lnTo>
                      <a:pt x="3" y="3"/>
                    </a:lnTo>
                    <a:lnTo>
                      <a:pt x="5" y="6"/>
                    </a:lnTo>
                    <a:lnTo>
                      <a:pt x="5" y="5"/>
                    </a:lnTo>
                    <a:lnTo>
                      <a:pt x="4" y="2"/>
                    </a:lnTo>
                    <a:lnTo>
                      <a:pt x="3" y="1"/>
                    </a:lnTo>
                    <a:lnTo>
                      <a:pt x="3" y="0"/>
                    </a:lnTo>
                    <a:lnTo>
                      <a:pt x="3" y="0"/>
                    </a:lnTo>
                    <a:lnTo>
                      <a:pt x="3" y="0"/>
                    </a:lnTo>
                    <a:lnTo>
                      <a:pt x="5" y="1"/>
                    </a:lnTo>
                    <a:lnTo>
                      <a:pt x="6" y="2"/>
                    </a:lnTo>
                    <a:lnTo>
                      <a:pt x="7" y="3"/>
                    </a:lnTo>
                    <a:lnTo>
                      <a:pt x="7" y="4"/>
                    </a:lnTo>
                    <a:lnTo>
                      <a:pt x="8" y="3"/>
                    </a:lnTo>
                    <a:lnTo>
                      <a:pt x="9" y="4"/>
                    </a:lnTo>
                    <a:lnTo>
                      <a:pt x="9" y="5"/>
                    </a:lnTo>
                    <a:lnTo>
                      <a:pt x="9" y="6"/>
                    </a:lnTo>
                    <a:lnTo>
                      <a:pt x="9" y="6"/>
                    </a:lnTo>
                    <a:lnTo>
                      <a:pt x="10" y="5"/>
                    </a:lnTo>
                    <a:lnTo>
                      <a:pt x="10" y="5"/>
                    </a:lnTo>
                    <a:lnTo>
                      <a:pt x="11" y="5"/>
                    </a:lnTo>
                    <a:lnTo>
                      <a:pt x="10" y="7"/>
                    </a:lnTo>
                    <a:lnTo>
                      <a:pt x="10" y="8"/>
                    </a:lnTo>
                    <a:lnTo>
                      <a:pt x="11" y="11"/>
                    </a:lnTo>
                    <a:lnTo>
                      <a:pt x="11" y="12"/>
                    </a:lnTo>
                    <a:lnTo>
                      <a:pt x="12" y="16"/>
                    </a:lnTo>
                    <a:lnTo>
                      <a:pt x="11" y="17"/>
                    </a:lnTo>
                    <a:lnTo>
                      <a:pt x="11" y="18"/>
                    </a:lnTo>
                    <a:lnTo>
                      <a:pt x="10" y="19"/>
                    </a:lnTo>
                    <a:lnTo>
                      <a:pt x="9" y="2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4" name="Freeform 1656">
                <a:extLst>
                  <a:ext uri="{FF2B5EF4-FFF2-40B4-BE49-F238E27FC236}">
                    <a16:creationId xmlns:a16="http://schemas.microsoft.com/office/drawing/2014/main" id="{2C239D95-EA27-5F59-754B-288366F342A1}"/>
                  </a:ext>
                </a:extLst>
              </p:cNvPr>
              <p:cNvSpPr>
                <a:spLocks/>
              </p:cNvSpPr>
              <p:nvPr/>
            </p:nvSpPr>
            <p:spPr bwMode="auto">
              <a:xfrm>
                <a:off x="324" y="182"/>
                <a:ext cx="14" cy="9"/>
              </a:xfrm>
              <a:custGeom>
                <a:avLst/>
                <a:gdLst>
                  <a:gd name="T0" fmla="*/ 0 w 14"/>
                  <a:gd name="T1" fmla="*/ 9 h 9"/>
                  <a:gd name="T2" fmla="*/ 2 w 14"/>
                  <a:gd name="T3" fmla="*/ 8 h 9"/>
                  <a:gd name="T4" fmla="*/ 2 w 14"/>
                  <a:gd name="T5" fmla="*/ 6 h 9"/>
                  <a:gd name="T6" fmla="*/ 3 w 14"/>
                  <a:gd name="T7" fmla="*/ 6 h 9"/>
                  <a:gd name="T8" fmla="*/ 6 w 14"/>
                  <a:gd name="T9" fmla="*/ 6 h 9"/>
                  <a:gd name="T10" fmla="*/ 6 w 14"/>
                  <a:gd name="T11" fmla="*/ 5 h 9"/>
                  <a:gd name="T12" fmla="*/ 9 w 14"/>
                  <a:gd name="T13" fmla="*/ 3 h 9"/>
                  <a:gd name="T14" fmla="*/ 11 w 14"/>
                  <a:gd name="T15" fmla="*/ 3 h 9"/>
                  <a:gd name="T16" fmla="*/ 13 w 14"/>
                  <a:gd name="T17" fmla="*/ 0 h 9"/>
                  <a:gd name="T18" fmla="*/ 14 w 14"/>
                  <a:gd name="T19" fmla="*/ 2 h 9"/>
                  <a:gd name="T20" fmla="*/ 12 w 14"/>
                  <a:gd name="T21" fmla="*/ 5 h 9"/>
                  <a:gd name="T22" fmla="*/ 12 w 14"/>
                  <a:gd name="T23" fmla="*/ 5 h 9"/>
                  <a:gd name="T24" fmla="*/ 8 w 14"/>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9">
                    <a:moveTo>
                      <a:pt x="0" y="9"/>
                    </a:moveTo>
                    <a:lnTo>
                      <a:pt x="2" y="8"/>
                    </a:lnTo>
                    <a:lnTo>
                      <a:pt x="2" y="6"/>
                    </a:lnTo>
                    <a:lnTo>
                      <a:pt x="3" y="6"/>
                    </a:lnTo>
                    <a:lnTo>
                      <a:pt x="6" y="6"/>
                    </a:lnTo>
                    <a:lnTo>
                      <a:pt x="6" y="5"/>
                    </a:lnTo>
                    <a:lnTo>
                      <a:pt x="9" y="3"/>
                    </a:lnTo>
                    <a:lnTo>
                      <a:pt x="11" y="3"/>
                    </a:lnTo>
                    <a:lnTo>
                      <a:pt x="13" y="0"/>
                    </a:lnTo>
                    <a:lnTo>
                      <a:pt x="14" y="2"/>
                    </a:lnTo>
                    <a:lnTo>
                      <a:pt x="12" y="5"/>
                    </a:lnTo>
                    <a:lnTo>
                      <a:pt x="12" y="5"/>
                    </a:lnTo>
                    <a:lnTo>
                      <a:pt x="8"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5" name="Freeform 1657">
                <a:extLst>
                  <a:ext uri="{FF2B5EF4-FFF2-40B4-BE49-F238E27FC236}">
                    <a16:creationId xmlns:a16="http://schemas.microsoft.com/office/drawing/2014/main" id="{FE1A328A-5294-E86D-5F06-292062E1C1CD}"/>
                  </a:ext>
                </a:extLst>
              </p:cNvPr>
              <p:cNvSpPr>
                <a:spLocks/>
              </p:cNvSpPr>
              <p:nvPr/>
            </p:nvSpPr>
            <p:spPr bwMode="auto">
              <a:xfrm>
                <a:off x="348" y="190"/>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6" name="Freeform 1658">
                <a:extLst>
                  <a:ext uri="{FF2B5EF4-FFF2-40B4-BE49-F238E27FC236}">
                    <a16:creationId xmlns:a16="http://schemas.microsoft.com/office/drawing/2014/main" id="{F12D987C-0EF4-DE2A-5ECD-B33312A2C2AB}"/>
                  </a:ext>
                </a:extLst>
              </p:cNvPr>
              <p:cNvSpPr>
                <a:spLocks/>
              </p:cNvSpPr>
              <p:nvPr/>
            </p:nvSpPr>
            <p:spPr bwMode="auto">
              <a:xfrm>
                <a:off x="347" y="191"/>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7" name="Freeform 1659">
                <a:extLst>
                  <a:ext uri="{FF2B5EF4-FFF2-40B4-BE49-F238E27FC236}">
                    <a16:creationId xmlns:a16="http://schemas.microsoft.com/office/drawing/2014/main" id="{13D67785-68CD-EE23-E848-A4EECAF995A0}"/>
                  </a:ext>
                </a:extLst>
              </p:cNvPr>
              <p:cNvSpPr>
                <a:spLocks/>
              </p:cNvSpPr>
              <p:nvPr/>
            </p:nvSpPr>
            <p:spPr bwMode="auto">
              <a:xfrm>
                <a:off x="320" y="177"/>
                <a:ext cx="12" cy="14"/>
              </a:xfrm>
              <a:custGeom>
                <a:avLst/>
                <a:gdLst>
                  <a:gd name="T0" fmla="*/ 12 w 12"/>
                  <a:gd name="T1" fmla="*/ 3 h 14"/>
                  <a:gd name="T2" fmla="*/ 11 w 12"/>
                  <a:gd name="T3" fmla="*/ 3 h 14"/>
                  <a:gd name="T4" fmla="*/ 8 w 12"/>
                  <a:gd name="T5" fmla="*/ 3 h 14"/>
                  <a:gd name="T6" fmla="*/ 7 w 12"/>
                  <a:gd name="T7" fmla="*/ 4 h 14"/>
                  <a:gd name="T8" fmla="*/ 7 w 12"/>
                  <a:gd name="T9" fmla="*/ 0 h 14"/>
                  <a:gd name="T10" fmla="*/ 6 w 12"/>
                  <a:gd name="T11" fmla="*/ 0 h 14"/>
                  <a:gd name="T12" fmla="*/ 5 w 12"/>
                  <a:gd name="T13" fmla="*/ 3 h 14"/>
                  <a:gd name="T14" fmla="*/ 4 w 12"/>
                  <a:gd name="T15" fmla="*/ 2 h 14"/>
                  <a:gd name="T16" fmla="*/ 1 w 12"/>
                  <a:gd name="T17" fmla="*/ 4 h 14"/>
                  <a:gd name="T18" fmla="*/ 4 w 12"/>
                  <a:gd name="T19" fmla="*/ 6 h 14"/>
                  <a:gd name="T20" fmla="*/ 0 w 12"/>
                  <a:gd name="T21" fmla="*/ 9 h 14"/>
                  <a:gd name="T22" fmla="*/ 2 w 12"/>
                  <a:gd name="T23" fmla="*/ 14 h 14"/>
                  <a:gd name="T24" fmla="*/ 4 w 1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4">
                    <a:moveTo>
                      <a:pt x="12" y="3"/>
                    </a:moveTo>
                    <a:lnTo>
                      <a:pt x="11" y="3"/>
                    </a:lnTo>
                    <a:lnTo>
                      <a:pt x="8" y="3"/>
                    </a:lnTo>
                    <a:lnTo>
                      <a:pt x="7" y="4"/>
                    </a:lnTo>
                    <a:lnTo>
                      <a:pt x="7" y="0"/>
                    </a:lnTo>
                    <a:lnTo>
                      <a:pt x="6" y="0"/>
                    </a:lnTo>
                    <a:lnTo>
                      <a:pt x="5" y="3"/>
                    </a:lnTo>
                    <a:lnTo>
                      <a:pt x="4" y="2"/>
                    </a:lnTo>
                    <a:lnTo>
                      <a:pt x="1" y="4"/>
                    </a:lnTo>
                    <a:lnTo>
                      <a:pt x="4" y="6"/>
                    </a:lnTo>
                    <a:lnTo>
                      <a:pt x="0" y="9"/>
                    </a:lnTo>
                    <a:lnTo>
                      <a:pt x="2" y="14"/>
                    </a:lnTo>
                    <a:lnTo>
                      <a:pt x="4" y="1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8" name="Freeform 1660">
                <a:extLst>
                  <a:ext uri="{FF2B5EF4-FFF2-40B4-BE49-F238E27FC236}">
                    <a16:creationId xmlns:a16="http://schemas.microsoft.com/office/drawing/2014/main" id="{ED70524E-E553-D115-1DE5-73CAD47DFEB3}"/>
                  </a:ext>
                </a:extLst>
              </p:cNvPr>
              <p:cNvSpPr>
                <a:spLocks/>
              </p:cNvSpPr>
              <p:nvPr/>
            </p:nvSpPr>
            <p:spPr bwMode="auto">
              <a:xfrm>
                <a:off x="337" y="187"/>
                <a:ext cx="7" cy="5"/>
              </a:xfrm>
              <a:custGeom>
                <a:avLst/>
                <a:gdLst>
                  <a:gd name="T0" fmla="*/ 0 w 7"/>
                  <a:gd name="T1" fmla="*/ 5 h 5"/>
                  <a:gd name="T2" fmla="*/ 2 w 7"/>
                  <a:gd name="T3" fmla="*/ 3 h 5"/>
                  <a:gd name="T4" fmla="*/ 7 w 7"/>
                  <a:gd name="T5" fmla="*/ 0 h 5"/>
                </a:gdLst>
                <a:ahLst/>
                <a:cxnLst>
                  <a:cxn ang="0">
                    <a:pos x="T0" y="T1"/>
                  </a:cxn>
                  <a:cxn ang="0">
                    <a:pos x="T2" y="T3"/>
                  </a:cxn>
                  <a:cxn ang="0">
                    <a:pos x="T4" y="T5"/>
                  </a:cxn>
                </a:cxnLst>
                <a:rect l="0" t="0" r="r" b="b"/>
                <a:pathLst>
                  <a:path w="7" h="5">
                    <a:moveTo>
                      <a:pt x="0" y="5"/>
                    </a:moveTo>
                    <a:lnTo>
                      <a:pt x="2" y="3"/>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9" name="Freeform 1661">
                <a:extLst>
                  <a:ext uri="{FF2B5EF4-FFF2-40B4-BE49-F238E27FC236}">
                    <a16:creationId xmlns:a16="http://schemas.microsoft.com/office/drawing/2014/main" id="{43E32EF2-89D3-DD6E-0423-CEB3B069F60D}"/>
                  </a:ext>
                </a:extLst>
              </p:cNvPr>
              <p:cNvSpPr>
                <a:spLocks/>
              </p:cNvSpPr>
              <p:nvPr/>
            </p:nvSpPr>
            <p:spPr bwMode="auto">
              <a:xfrm>
                <a:off x="329" y="188"/>
                <a:ext cx="8" cy="5"/>
              </a:xfrm>
              <a:custGeom>
                <a:avLst/>
                <a:gdLst>
                  <a:gd name="T0" fmla="*/ 3 w 8"/>
                  <a:gd name="T1" fmla="*/ 0 h 5"/>
                  <a:gd name="T2" fmla="*/ 0 w 8"/>
                  <a:gd name="T3" fmla="*/ 1 h 5"/>
                  <a:gd name="T4" fmla="*/ 2 w 8"/>
                  <a:gd name="T5" fmla="*/ 5 h 5"/>
                  <a:gd name="T6" fmla="*/ 5 w 8"/>
                  <a:gd name="T7" fmla="*/ 5 h 5"/>
                  <a:gd name="T8" fmla="*/ 6 w 8"/>
                  <a:gd name="T9" fmla="*/ 5 h 5"/>
                  <a:gd name="T10" fmla="*/ 8 w 8"/>
                  <a:gd name="T11" fmla="*/ 4 h 5"/>
                </a:gdLst>
                <a:ahLst/>
                <a:cxnLst>
                  <a:cxn ang="0">
                    <a:pos x="T0" y="T1"/>
                  </a:cxn>
                  <a:cxn ang="0">
                    <a:pos x="T2" y="T3"/>
                  </a:cxn>
                  <a:cxn ang="0">
                    <a:pos x="T4" y="T5"/>
                  </a:cxn>
                  <a:cxn ang="0">
                    <a:pos x="T6" y="T7"/>
                  </a:cxn>
                  <a:cxn ang="0">
                    <a:pos x="T8" y="T9"/>
                  </a:cxn>
                  <a:cxn ang="0">
                    <a:pos x="T10" y="T11"/>
                  </a:cxn>
                </a:cxnLst>
                <a:rect l="0" t="0" r="r" b="b"/>
                <a:pathLst>
                  <a:path w="8" h="5">
                    <a:moveTo>
                      <a:pt x="3" y="0"/>
                    </a:moveTo>
                    <a:lnTo>
                      <a:pt x="0" y="1"/>
                    </a:lnTo>
                    <a:lnTo>
                      <a:pt x="2" y="5"/>
                    </a:lnTo>
                    <a:lnTo>
                      <a:pt x="5" y="5"/>
                    </a:lnTo>
                    <a:lnTo>
                      <a:pt x="6" y="5"/>
                    </a:lnTo>
                    <a:lnTo>
                      <a:pt x="8"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0" name="Freeform 1662">
                <a:extLst>
                  <a:ext uri="{FF2B5EF4-FFF2-40B4-BE49-F238E27FC236}">
                    <a16:creationId xmlns:a16="http://schemas.microsoft.com/office/drawing/2014/main" id="{9BB047D0-5529-3676-1C71-5F5D2B7AEA72}"/>
                  </a:ext>
                </a:extLst>
              </p:cNvPr>
              <p:cNvSpPr>
                <a:spLocks/>
              </p:cNvSpPr>
              <p:nvPr/>
            </p:nvSpPr>
            <p:spPr bwMode="auto">
              <a:xfrm>
                <a:off x="366" y="191"/>
                <a:ext cx="5" cy="3"/>
              </a:xfrm>
              <a:custGeom>
                <a:avLst/>
                <a:gdLst>
                  <a:gd name="T0" fmla="*/ 4 w 5"/>
                  <a:gd name="T1" fmla="*/ 0 h 3"/>
                  <a:gd name="T2" fmla="*/ 5 w 5"/>
                  <a:gd name="T3" fmla="*/ 2 h 3"/>
                  <a:gd name="T4" fmla="*/ 3 w 5"/>
                  <a:gd name="T5" fmla="*/ 3 h 3"/>
                  <a:gd name="T6" fmla="*/ 3 w 5"/>
                  <a:gd name="T7" fmla="*/ 3 h 3"/>
                  <a:gd name="T8" fmla="*/ 0 w 5"/>
                  <a:gd name="T9" fmla="*/ 2 h 3"/>
                </a:gdLst>
                <a:ahLst/>
                <a:cxnLst>
                  <a:cxn ang="0">
                    <a:pos x="T0" y="T1"/>
                  </a:cxn>
                  <a:cxn ang="0">
                    <a:pos x="T2" y="T3"/>
                  </a:cxn>
                  <a:cxn ang="0">
                    <a:pos x="T4" y="T5"/>
                  </a:cxn>
                  <a:cxn ang="0">
                    <a:pos x="T6" y="T7"/>
                  </a:cxn>
                  <a:cxn ang="0">
                    <a:pos x="T8" y="T9"/>
                  </a:cxn>
                </a:cxnLst>
                <a:rect l="0" t="0" r="r" b="b"/>
                <a:pathLst>
                  <a:path w="5" h="3">
                    <a:moveTo>
                      <a:pt x="4" y="0"/>
                    </a:moveTo>
                    <a:lnTo>
                      <a:pt x="5" y="2"/>
                    </a:lnTo>
                    <a:lnTo>
                      <a:pt x="3" y="3"/>
                    </a:lnTo>
                    <a:lnTo>
                      <a:pt x="3" y="3"/>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1" name="Freeform 1663">
                <a:extLst>
                  <a:ext uri="{FF2B5EF4-FFF2-40B4-BE49-F238E27FC236}">
                    <a16:creationId xmlns:a16="http://schemas.microsoft.com/office/drawing/2014/main" id="{94BF2851-A402-8944-9B32-1E19129DD36F}"/>
                  </a:ext>
                </a:extLst>
              </p:cNvPr>
              <p:cNvSpPr>
                <a:spLocks/>
              </p:cNvSpPr>
              <p:nvPr/>
            </p:nvSpPr>
            <p:spPr bwMode="auto">
              <a:xfrm>
                <a:off x="354" y="187"/>
                <a:ext cx="7" cy="8"/>
              </a:xfrm>
              <a:custGeom>
                <a:avLst/>
                <a:gdLst>
                  <a:gd name="T0" fmla="*/ 0 w 7"/>
                  <a:gd name="T1" fmla="*/ 8 h 8"/>
                  <a:gd name="T2" fmla="*/ 1 w 7"/>
                  <a:gd name="T3" fmla="*/ 7 h 8"/>
                  <a:gd name="T4" fmla="*/ 0 w 7"/>
                  <a:gd name="T5" fmla="*/ 3 h 8"/>
                  <a:gd name="T6" fmla="*/ 5 w 7"/>
                  <a:gd name="T7" fmla="*/ 0 h 8"/>
                  <a:gd name="T8" fmla="*/ 6 w 7"/>
                  <a:gd name="T9" fmla="*/ 1 h 8"/>
                  <a:gd name="T10" fmla="*/ 7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0" y="8"/>
                    </a:moveTo>
                    <a:lnTo>
                      <a:pt x="1" y="7"/>
                    </a:lnTo>
                    <a:lnTo>
                      <a:pt x="0" y="3"/>
                    </a:lnTo>
                    <a:lnTo>
                      <a:pt x="5" y="0"/>
                    </a:lnTo>
                    <a:lnTo>
                      <a:pt x="6" y="1"/>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2" name="Freeform 1664">
                <a:extLst>
                  <a:ext uri="{FF2B5EF4-FFF2-40B4-BE49-F238E27FC236}">
                    <a16:creationId xmlns:a16="http://schemas.microsoft.com/office/drawing/2014/main" id="{5605FD7B-4404-E2A9-F50F-9BA52CED5493}"/>
                  </a:ext>
                </a:extLst>
              </p:cNvPr>
              <p:cNvSpPr>
                <a:spLocks/>
              </p:cNvSpPr>
              <p:nvPr/>
            </p:nvSpPr>
            <p:spPr bwMode="auto">
              <a:xfrm>
                <a:off x="352" y="188"/>
                <a:ext cx="1" cy="7"/>
              </a:xfrm>
              <a:custGeom>
                <a:avLst/>
                <a:gdLst>
                  <a:gd name="T0" fmla="*/ 1 w 1"/>
                  <a:gd name="T1" fmla="*/ 0 h 7"/>
                  <a:gd name="T2" fmla="*/ 1 w 1"/>
                  <a:gd name="T3" fmla="*/ 2 h 7"/>
                  <a:gd name="T4" fmla="*/ 1 w 1"/>
                  <a:gd name="T5" fmla="*/ 5 h 7"/>
                  <a:gd name="T6" fmla="*/ 0 w 1"/>
                  <a:gd name="T7" fmla="*/ 7 h 7"/>
                  <a:gd name="T8" fmla="*/ 0 w 1"/>
                  <a:gd name="T9" fmla="*/ 7 h 7"/>
                </a:gdLst>
                <a:ahLst/>
                <a:cxnLst>
                  <a:cxn ang="0">
                    <a:pos x="T0" y="T1"/>
                  </a:cxn>
                  <a:cxn ang="0">
                    <a:pos x="T2" y="T3"/>
                  </a:cxn>
                  <a:cxn ang="0">
                    <a:pos x="T4" y="T5"/>
                  </a:cxn>
                  <a:cxn ang="0">
                    <a:pos x="T6" y="T7"/>
                  </a:cxn>
                  <a:cxn ang="0">
                    <a:pos x="T8" y="T9"/>
                  </a:cxn>
                </a:cxnLst>
                <a:rect l="0" t="0" r="r" b="b"/>
                <a:pathLst>
                  <a:path w="1" h="7">
                    <a:moveTo>
                      <a:pt x="1" y="0"/>
                    </a:moveTo>
                    <a:lnTo>
                      <a:pt x="1" y="2"/>
                    </a:lnTo>
                    <a:lnTo>
                      <a:pt x="1" y="5"/>
                    </a:lnTo>
                    <a:lnTo>
                      <a:pt x="0" y="7"/>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3" name="Freeform 1665">
                <a:extLst>
                  <a:ext uri="{FF2B5EF4-FFF2-40B4-BE49-F238E27FC236}">
                    <a16:creationId xmlns:a16="http://schemas.microsoft.com/office/drawing/2014/main" id="{95FF2E14-FC84-D77E-0E44-D97EF0D6596A}"/>
                  </a:ext>
                </a:extLst>
              </p:cNvPr>
              <p:cNvSpPr>
                <a:spLocks/>
              </p:cNvSpPr>
              <p:nvPr/>
            </p:nvSpPr>
            <p:spPr bwMode="auto">
              <a:xfrm>
                <a:off x="333" y="195"/>
                <a:ext cx="1" cy="0"/>
              </a:xfrm>
              <a:custGeom>
                <a:avLst/>
                <a:gdLst>
                  <a:gd name="T0" fmla="*/ 1 w 1"/>
                  <a:gd name="T1" fmla="*/ 0 w 1"/>
                  <a:gd name="T2" fmla="*/ 0 w 1"/>
                </a:gdLst>
                <a:ahLst/>
                <a:cxnLst>
                  <a:cxn ang="0">
                    <a:pos x="T0" y="0"/>
                  </a:cxn>
                  <a:cxn ang="0">
                    <a:pos x="T1" y="0"/>
                  </a:cxn>
                  <a:cxn ang="0">
                    <a:pos x="T2" y="0"/>
                  </a:cxn>
                </a:cxnLst>
                <a:rect l="0" t="0" r="r" b="b"/>
                <a:pathLst>
                  <a:path w="1">
                    <a:moveTo>
                      <a:pt x="1"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4" name="Freeform 1666">
                <a:extLst>
                  <a:ext uri="{FF2B5EF4-FFF2-40B4-BE49-F238E27FC236}">
                    <a16:creationId xmlns:a16="http://schemas.microsoft.com/office/drawing/2014/main" id="{7A62EEB0-B9E3-D1F1-839B-476574738999}"/>
                  </a:ext>
                </a:extLst>
              </p:cNvPr>
              <p:cNvSpPr>
                <a:spLocks/>
              </p:cNvSpPr>
              <p:nvPr/>
            </p:nvSpPr>
            <p:spPr bwMode="auto">
              <a:xfrm>
                <a:off x="361" y="193"/>
                <a:ext cx="5" cy="3"/>
              </a:xfrm>
              <a:custGeom>
                <a:avLst/>
                <a:gdLst>
                  <a:gd name="T0" fmla="*/ 5 w 5"/>
                  <a:gd name="T1" fmla="*/ 0 h 3"/>
                  <a:gd name="T2" fmla="*/ 1 w 5"/>
                  <a:gd name="T3" fmla="*/ 3 h 3"/>
                  <a:gd name="T4" fmla="*/ 0 w 5"/>
                  <a:gd name="T5" fmla="*/ 3 h 3"/>
                </a:gdLst>
                <a:ahLst/>
                <a:cxnLst>
                  <a:cxn ang="0">
                    <a:pos x="T0" y="T1"/>
                  </a:cxn>
                  <a:cxn ang="0">
                    <a:pos x="T2" y="T3"/>
                  </a:cxn>
                  <a:cxn ang="0">
                    <a:pos x="T4" y="T5"/>
                  </a:cxn>
                </a:cxnLst>
                <a:rect l="0" t="0" r="r" b="b"/>
                <a:pathLst>
                  <a:path w="5" h="3">
                    <a:moveTo>
                      <a:pt x="5" y="0"/>
                    </a:moveTo>
                    <a:lnTo>
                      <a:pt x="1"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5" name="Freeform 1667">
                <a:extLst>
                  <a:ext uri="{FF2B5EF4-FFF2-40B4-BE49-F238E27FC236}">
                    <a16:creationId xmlns:a16="http://schemas.microsoft.com/office/drawing/2014/main" id="{4A966D3E-4255-7644-3055-7B93A8741C6C}"/>
                  </a:ext>
                </a:extLst>
              </p:cNvPr>
              <p:cNvSpPr>
                <a:spLocks/>
              </p:cNvSpPr>
              <p:nvPr/>
            </p:nvSpPr>
            <p:spPr bwMode="auto">
              <a:xfrm>
                <a:off x="352" y="195"/>
                <a:ext cx="2" cy="1"/>
              </a:xfrm>
              <a:custGeom>
                <a:avLst/>
                <a:gdLst>
                  <a:gd name="T0" fmla="*/ 0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0" y="0"/>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6" name="Freeform 1668">
                <a:extLst>
                  <a:ext uri="{FF2B5EF4-FFF2-40B4-BE49-F238E27FC236}">
                    <a16:creationId xmlns:a16="http://schemas.microsoft.com/office/drawing/2014/main" id="{CEC7CE30-0CAB-C6F0-7637-0580A93451B5}"/>
                  </a:ext>
                </a:extLst>
              </p:cNvPr>
              <p:cNvSpPr>
                <a:spLocks/>
              </p:cNvSpPr>
              <p:nvPr/>
            </p:nvSpPr>
            <p:spPr bwMode="auto">
              <a:xfrm>
                <a:off x="325" y="193"/>
                <a:ext cx="8" cy="4"/>
              </a:xfrm>
              <a:custGeom>
                <a:avLst/>
                <a:gdLst>
                  <a:gd name="T0" fmla="*/ 8 w 8"/>
                  <a:gd name="T1" fmla="*/ 2 h 4"/>
                  <a:gd name="T2" fmla="*/ 7 w 8"/>
                  <a:gd name="T3" fmla="*/ 2 h 4"/>
                  <a:gd name="T4" fmla="*/ 7 w 8"/>
                  <a:gd name="T5" fmla="*/ 1 h 4"/>
                  <a:gd name="T6" fmla="*/ 5 w 8"/>
                  <a:gd name="T7" fmla="*/ 2 h 4"/>
                  <a:gd name="T8" fmla="*/ 2 w 8"/>
                  <a:gd name="T9" fmla="*/ 0 h 4"/>
                  <a:gd name="T10" fmla="*/ 0 w 8"/>
                  <a:gd name="T11" fmla="*/ 2 h 4"/>
                  <a:gd name="T12" fmla="*/ 2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8" y="2"/>
                    </a:moveTo>
                    <a:lnTo>
                      <a:pt x="7" y="2"/>
                    </a:lnTo>
                    <a:lnTo>
                      <a:pt x="7" y="1"/>
                    </a:lnTo>
                    <a:lnTo>
                      <a:pt x="5" y="2"/>
                    </a:lnTo>
                    <a:lnTo>
                      <a:pt x="2" y="0"/>
                    </a:lnTo>
                    <a:lnTo>
                      <a:pt x="0"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7" name="Freeform 1669">
                <a:extLst>
                  <a:ext uri="{FF2B5EF4-FFF2-40B4-BE49-F238E27FC236}">
                    <a16:creationId xmlns:a16="http://schemas.microsoft.com/office/drawing/2014/main" id="{D65E2AA0-A9B2-31EB-EF39-DB2DDD7D6BEC}"/>
                  </a:ext>
                </a:extLst>
              </p:cNvPr>
              <p:cNvSpPr>
                <a:spLocks/>
              </p:cNvSpPr>
              <p:nvPr/>
            </p:nvSpPr>
            <p:spPr bwMode="auto">
              <a:xfrm>
                <a:off x="333" y="195"/>
                <a:ext cx="2" cy="2"/>
              </a:xfrm>
              <a:custGeom>
                <a:avLst/>
                <a:gdLst>
                  <a:gd name="T0" fmla="*/ 0 w 2"/>
                  <a:gd name="T1" fmla="*/ 2 h 2"/>
                  <a:gd name="T2" fmla="*/ 2 w 2"/>
                  <a:gd name="T3" fmla="*/ 1 h 2"/>
                  <a:gd name="T4" fmla="*/ 1 w 2"/>
                  <a:gd name="T5" fmla="*/ 0 h 2"/>
                </a:gdLst>
                <a:ahLst/>
                <a:cxnLst>
                  <a:cxn ang="0">
                    <a:pos x="T0" y="T1"/>
                  </a:cxn>
                  <a:cxn ang="0">
                    <a:pos x="T2" y="T3"/>
                  </a:cxn>
                  <a:cxn ang="0">
                    <a:pos x="T4" y="T5"/>
                  </a:cxn>
                </a:cxnLst>
                <a:rect l="0" t="0" r="r" b="b"/>
                <a:pathLst>
                  <a:path w="2" h="2">
                    <a:moveTo>
                      <a:pt x="0" y="2"/>
                    </a:moveTo>
                    <a:lnTo>
                      <a:pt x="2"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8" name="Freeform 1670">
                <a:extLst>
                  <a:ext uri="{FF2B5EF4-FFF2-40B4-BE49-F238E27FC236}">
                    <a16:creationId xmlns:a16="http://schemas.microsoft.com/office/drawing/2014/main" id="{D03C02DE-AA30-A917-43C9-D75D64533B8E}"/>
                  </a:ext>
                </a:extLst>
              </p:cNvPr>
              <p:cNvSpPr>
                <a:spLocks/>
              </p:cNvSpPr>
              <p:nvPr/>
            </p:nvSpPr>
            <p:spPr bwMode="auto">
              <a:xfrm>
                <a:off x="340" y="190"/>
                <a:ext cx="7" cy="7"/>
              </a:xfrm>
              <a:custGeom>
                <a:avLst/>
                <a:gdLst>
                  <a:gd name="T0" fmla="*/ 3 w 7"/>
                  <a:gd name="T1" fmla="*/ 7 h 7"/>
                  <a:gd name="T2" fmla="*/ 0 w 7"/>
                  <a:gd name="T3" fmla="*/ 6 h 7"/>
                  <a:gd name="T4" fmla="*/ 0 w 7"/>
                  <a:gd name="T5" fmla="*/ 4 h 7"/>
                  <a:gd name="T6" fmla="*/ 2 w 7"/>
                  <a:gd name="T7" fmla="*/ 3 h 7"/>
                  <a:gd name="T8" fmla="*/ 5 w 7"/>
                  <a:gd name="T9" fmla="*/ 0 h 7"/>
                  <a:gd name="T10" fmla="*/ 7 w 7"/>
                  <a:gd name="T11" fmla="*/ 1 h 7"/>
                </a:gdLst>
                <a:ahLst/>
                <a:cxnLst>
                  <a:cxn ang="0">
                    <a:pos x="T0" y="T1"/>
                  </a:cxn>
                  <a:cxn ang="0">
                    <a:pos x="T2" y="T3"/>
                  </a:cxn>
                  <a:cxn ang="0">
                    <a:pos x="T4" y="T5"/>
                  </a:cxn>
                  <a:cxn ang="0">
                    <a:pos x="T6" y="T7"/>
                  </a:cxn>
                  <a:cxn ang="0">
                    <a:pos x="T8" y="T9"/>
                  </a:cxn>
                  <a:cxn ang="0">
                    <a:pos x="T10" y="T11"/>
                  </a:cxn>
                </a:cxnLst>
                <a:rect l="0" t="0" r="r" b="b"/>
                <a:pathLst>
                  <a:path w="7" h="7">
                    <a:moveTo>
                      <a:pt x="3" y="7"/>
                    </a:moveTo>
                    <a:lnTo>
                      <a:pt x="0" y="6"/>
                    </a:lnTo>
                    <a:lnTo>
                      <a:pt x="0" y="4"/>
                    </a:lnTo>
                    <a:lnTo>
                      <a:pt x="2" y="3"/>
                    </a:lnTo>
                    <a:lnTo>
                      <a:pt x="5" y="0"/>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9" name="Line 1671">
                <a:extLst>
                  <a:ext uri="{FF2B5EF4-FFF2-40B4-BE49-F238E27FC236}">
                    <a16:creationId xmlns:a16="http://schemas.microsoft.com/office/drawing/2014/main" id="{FCB38A60-F063-8D19-845A-2BD73FB995D1}"/>
                  </a:ext>
                </a:extLst>
              </p:cNvPr>
              <p:cNvSpPr>
                <a:spLocks noChangeShapeType="1"/>
              </p:cNvSpPr>
              <p:nvPr/>
            </p:nvSpPr>
            <p:spPr bwMode="auto">
              <a:xfrm>
                <a:off x="361" y="196"/>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30" name="Freeform 1672">
                <a:extLst>
                  <a:ext uri="{FF2B5EF4-FFF2-40B4-BE49-F238E27FC236}">
                    <a16:creationId xmlns:a16="http://schemas.microsoft.com/office/drawing/2014/main" id="{F849F8A0-AF5A-A383-4AED-82B4A074D7E5}"/>
                  </a:ext>
                </a:extLst>
              </p:cNvPr>
              <p:cNvSpPr>
                <a:spLocks/>
              </p:cNvSpPr>
              <p:nvPr/>
            </p:nvSpPr>
            <p:spPr bwMode="auto">
              <a:xfrm>
                <a:off x="363" y="194"/>
                <a:ext cx="6" cy="3"/>
              </a:xfrm>
              <a:custGeom>
                <a:avLst/>
                <a:gdLst>
                  <a:gd name="T0" fmla="*/ 6 w 6"/>
                  <a:gd name="T1" fmla="*/ 3 h 3"/>
                  <a:gd name="T2" fmla="*/ 6 w 6"/>
                  <a:gd name="T3" fmla="*/ 2 h 3"/>
                  <a:gd name="T4" fmla="*/ 4 w 6"/>
                  <a:gd name="T5" fmla="*/ 0 h 3"/>
                  <a:gd name="T6" fmla="*/ 1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6" y="3"/>
                    </a:moveTo>
                    <a:lnTo>
                      <a:pt x="6" y="2"/>
                    </a:lnTo>
                    <a:lnTo>
                      <a:pt x="4" y="0"/>
                    </a:lnTo>
                    <a:lnTo>
                      <a:pt x="1"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1" name="Freeform 1673">
                <a:extLst>
                  <a:ext uri="{FF2B5EF4-FFF2-40B4-BE49-F238E27FC236}">
                    <a16:creationId xmlns:a16="http://schemas.microsoft.com/office/drawing/2014/main" id="{3960A50A-0283-CF68-A10E-CEE4AEC6C611}"/>
                  </a:ext>
                </a:extLst>
              </p:cNvPr>
              <p:cNvSpPr>
                <a:spLocks/>
              </p:cNvSpPr>
              <p:nvPr/>
            </p:nvSpPr>
            <p:spPr bwMode="auto">
              <a:xfrm>
                <a:off x="370" y="183"/>
                <a:ext cx="17" cy="14"/>
              </a:xfrm>
              <a:custGeom>
                <a:avLst/>
                <a:gdLst>
                  <a:gd name="T0" fmla="*/ 0 w 17"/>
                  <a:gd name="T1" fmla="*/ 14 h 14"/>
                  <a:gd name="T2" fmla="*/ 0 w 17"/>
                  <a:gd name="T3" fmla="*/ 14 h 14"/>
                  <a:gd name="T4" fmla="*/ 0 w 17"/>
                  <a:gd name="T5" fmla="*/ 12 h 14"/>
                  <a:gd name="T6" fmla="*/ 2 w 17"/>
                  <a:gd name="T7" fmla="*/ 11 h 14"/>
                  <a:gd name="T8" fmla="*/ 3 w 17"/>
                  <a:gd name="T9" fmla="*/ 12 h 14"/>
                  <a:gd name="T10" fmla="*/ 3 w 17"/>
                  <a:gd name="T11" fmla="*/ 12 h 14"/>
                  <a:gd name="T12" fmla="*/ 3 w 17"/>
                  <a:gd name="T13" fmla="*/ 12 h 14"/>
                  <a:gd name="T14" fmla="*/ 4 w 17"/>
                  <a:gd name="T15" fmla="*/ 10 h 14"/>
                  <a:gd name="T16" fmla="*/ 4 w 17"/>
                  <a:gd name="T17" fmla="*/ 10 h 14"/>
                  <a:gd name="T18" fmla="*/ 3 w 17"/>
                  <a:gd name="T19" fmla="*/ 10 h 14"/>
                  <a:gd name="T20" fmla="*/ 3 w 17"/>
                  <a:gd name="T21" fmla="*/ 10 h 14"/>
                  <a:gd name="T22" fmla="*/ 2 w 17"/>
                  <a:gd name="T23" fmla="*/ 9 h 14"/>
                  <a:gd name="T24" fmla="*/ 2 w 17"/>
                  <a:gd name="T25" fmla="*/ 8 h 14"/>
                  <a:gd name="T26" fmla="*/ 3 w 17"/>
                  <a:gd name="T27" fmla="*/ 6 h 14"/>
                  <a:gd name="T28" fmla="*/ 3 w 17"/>
                  <a:gd name="T29" fmla="*/ 5 h 14"/>
                  <a:gd name="T30" fmla="*/ 6 w 17"/>
                  <a:gd name="T31" fmla="*/ 3 h 14"/>
                  <a:gd name="T32" fmla="*/ 8 w 17"/>
                  <a:gd name="T33" fmla="*/ 2 h 14"/>
                  <a:gd name="T34" fmla="*/ 9 w 17"/>
                  <a:gd name="T35" fmla="*/ 3 h 14"/>
                  <a:gd name="T36" fmla="*/ 10 w 17"/>
                  <a:gd name="T37" fmla="*/ 2 h 14"/>
                  <a:gd name="T38" fmla="*/ 11 w 17"/>
                  <a:gd name="T39" fmla="*/ 0 h 14"/>
                  <a:gd name="T40" fmla="*/ 12 w 17"/>
                  <a:gd name="T41" fmla="*/ 1 h 14"/>
                  <a:gd name="T42" fmla="*/ 13 w 17"/>
                  <a:gd name="T43" fmla="*/ 2 h 14"/>
                  <a:gd name="T44" fmla="*/ 14 w 17"/>
                  <a:gd name="T45" fmla="*/ 4 h 14"/>
                  <a:gd name="T46" fmla="*/ 15 w 17"/>
                  <a:gd name="T47" fmla="*/ 5 h 14"/>
                  <a:gd name="T48" fmla="*/ 17 w 17"/>
                  <a:gd name="T49"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 h="14">
                    <a:moveTo>
                      <a:pt x="0" y="14"/>
                    </a:moveTo>
                    <a:lnTo>
                      <a:pt x="0" y="14"/>
                    </a:lnTo>
                    <a:lnTo>
                      <a:pt x="0" y="12"/>
                    </a:lnTo>
                    <a:lnTo>
                      <a:pt x="2" y="11"/>
                    </a:lnTo>
                    <a:lnTo>
                      <a:pt x="3" y="12"/>
                    </a:lnTo>
                    <a:lnTo>
                      <a:pt x="3" y="12"/>
                    </a:lnTo>
                    <a:lnTo>
                      <a:pt x="3" y="12"/>
                    </a:lnTo>
                    <a:lnTo>
                      <a:pt x="4" y="10"/>
                    </a:lnTo>
                    <a:lnTo>
                      <a:pt x="4" y="10"/>
                    </a:lnTo>
                    <a:lnTo>
                      <a:pt x="3" y="10"/>
                    </a:lnTo>
                    <a:lnTo>
                      <a:pt x="3" y="10"/>
                    </a:lnTo>
                    <a:lnTo>
                      <a:pt x="2" y="9"/>
                    </a:lnTo>
                    <a:lnTo>
                      <a:pt x="2" y="8"/>
                    </a:lnTo>
                    <a:lnTo>
                      <a:pt x="3" y="6"/>
                    </a:lnTo>
                    <a:lnTo>
                      <a:pt x="3" y="5"/>
                    </a:lnTo>
                    <a:lnTo>
                      <a:pt x="6" y="3"/>
                    </a:lnTo>
                    <a:lnTo>
                      <a:pt x="8" y="2"/>
                    </a:lnTo>
                    <a:lnTo>
                      <a:pt x="9" y="3"/>
                    </a:lnTo>
                    <a:lnTo>
                      <a:pt x="10" y="2"/>
                    </a:lnTo>
                    <a:lnTo>
                      <a:pt x="11" y="0"/>
                    </a:lnTo>
                    <a:lnTo>
                      <a:pt x="12" y="1"/>
                    </a:lnTo>
                    <a:lnTo>
                      <a:pt x="13" y="2"/>
                    </a:lnTo>
                    <a:lnTo>
                      <a:pt x="14" y="4"/>
                    </a:lnTo>
                    <a:lnTo>
                      <a:pt x="15" y="5"/>
                    </a:lnTo>
                    <a:lnTo>
                      <a:pt x="17"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2" name="Freeform 1674">
                <a:extLst>
                  <a:ext uri="{FF2B5EF4-FFF2-40B4-BE49-F238E27FC236}">
                    <a16:creationId xmlns:a16="http://schemas.microsoft.com/office/drawing/2014/main" id="{C8C031AA-BECE-0F0F-E3CD-30A7A01CFE0F}"/>
                  </a:ext>
                </a:extLst>
              </p:cNvPr>
              <p:cNvSpPr>
                <a:spLocks/>
              </p:cNvSpPr>
              <p:nvPr/>
            </p:nvSpPr>
            <p:spPr bwMode="auto">
              <a:xfrm>
                <a:off x="381" y="196"/>
                <a:ext cx="4" cy="1"/>
              </a:xfrm>
              <a:custGeom>
                <a:avLst/>
                <a:gdLst>
                  <a:gd name="T0" fmla="*/ 4 w 4"/>
                  <a:gd name="T1" fmla="*/ 1 h 1"/>
                  <a:gd name="T2" fmla="*/ 3 w 4"/>
                  <a:gd name="T3" fmla="*/ 0 h 1"/>
                  <a:gd name="T4" fmla="*/ 1 w 4"/>
                  <a:gd name="T5" fmla="*/ 0 h 1"/>
                  <a:gd name="T6" fmla="*/ 0 w 4"/>
                  <a:gd name="T7" fmla="*/ 1 h 1"/>
                </a:gdLst>
                <a:ahLst/>
                <a:cxnLst>
                  <a:cxn ang="0">
                    <a:pos x="T0" y="T1"/>
                  </a:cxn>
                  <a:cxn ang="0">
                    <a:pos x="T2" y="T3"/>
                  </a:cxn>
                  <a:cxn ang="0">
                    <a:pos x="T4" y="T5"/>
                  </a:cxn>
                  <a:cxn ang="0">
                    <a:pos x="T6" y="T7"/>
                  </a:cxn>
                </a:cxnLst>
                <a:rect l="0" t="0" r="r" b="b"/>
                <a:pathLst>
                  <a:path w="4" h="1">
                    <a:moveTo>
                      <a:pt x="4" y="1"/>
                    </a:moveTo>
                    <a:lnTo>
                      <a:pt x="3" y="0"/>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3" name="Freeform 1675">
                <a:extLst>
                  <a:ext uri="{FF2B5EF4-FFF2-40B4-BE49-F238E27FC236}">
                    <a16:creationId xmlns:a16="http://schemas.microsoft.com/office/drawing/2014/main" id="{CE6419C6-0C1A-FAD1-1B20-012DF260B35E}"/>
                  </a:ext>
                </a:extLst>
              </p:cNvPr>
              <p:cNvSpPr>
                <a:spLocks/>
              </p:cNvSpPr>
              <p:nvPr/>
            </p:nvSpPr>
            <p:spPr bwMode="auto">
              <a:xfrm>
                <a:off x="391" y="195"/>
                <a:ext cx="2" cy="2"/>
              </a:xfrm>
              <a:custGeom>
                <a:avLst/>
                <a:gdLst>
                  <a:gd name="T0" fmla="*/ 2 w 2"/>
                  <a:gd name="T1" fmla="*/ 0 h 2"/>
                  <a:gd name="T2" fmla="*/ 2 w 2"/>
                  <a:gd name="T3" fmla="*/ 0 h 2"/>
                  <a:gd name="T4" fmla="*/ 0 w 2"/>
                  <a:gd name="T5" fmla="*/ 2 h 2"/>
                </a:gdLst>
                <a:ahLst/>
                <a:cxnLst>
                  <a:cxn ang="0">
                    <a:pos x="T0" y="T1"/>
                  </a:cxn>
                  <a:cxn ang="0">
                    <a:pos x="T2" y="T3"/>
                  </a:cxn>
                  <a:cxn ang="0">
                    <a:pos x="T4" y="T5"/>
                  </a:cxn>
                </a:cxnLst>
                <a:rect l="0" t="0" r="r" b="b"/>
                <a:pathLst>
                  <a:path w="2" h="2">
                    <a:moveTo>
                      <a:pt x="2" y="0"/>
                    </a:moveTo>
                    <a:lnTo>
                      <a:pt x="2"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4" name="Freeform 1676">
                <a:extLst>
                  <a:ext uri="{FF2B5EF4-FFF2-40B4-BE49-F238E27FC236}">
                    <a16:creationId xmlns:a16="http://schemas.microsoft.com/office/drawing/2014/main" id="{56BFB047-BBDF-827A-EEA8-9B2A8F181DDD}"/>
                  </a:ext>
                </a:extLst>
              </p:cNvPr>
              <p:cNvSpPr>
                <a:spLocks/>
              </p:cNvSpPr>
              <p:nvPr/>
            </p:nvSpPr>
            <p:spPr bwMode="auto">
              <a:xfrm>
                <a:off x="393" y="194"/>
                <a:ext cx="3" cy="3"/>
              </a:xfrm>
              <a:custGeom>
                <a:avLst/>
                <a:gdLst>
                  <a:gd name="T0" fmla="*/ 1 w 3"/>
                  <a:gd name="T1" fmla="*/ 3 h 3"/>
                  <a:gd name="T2" fmla="*/ 2 w 3"/>
                  <a:gd name="T3" fmla="*/ 2 h 3"/>
                  <a:gd name="T4" fmla="*/ 3 w 3"/>
                  <a:gd name="T5" fmla="*/ 0 h 3"/>
                  <a:gd name="T6" fmla="*/ 1 w 3"/>
                  <a:gd name="T7" fmla="*/ 0 h 3"/>
                  <a:gd name="T8" fmla="*/ 0 w 3"/>
                  <a:gd name="T9" fmla="*/ 1 h 3"/>
                </a:gdLst>
                <a:ahLst/>
                <a:cxnLst>
                  <a:cxn ang="0">
                    <a:pos x="T0" y="T1"/>
                  </a:cxn>
                  <a:cxn ang="0">
                    <a:pos x="T2" y="T3"/>
                  </a:cxn>
                  <a:cxn ang="0">
                    <a:pos x="T4" y="T5"/>
                  </a:cxn>
                  <a:cxn ang="0">
                    <a:pos x="T6" y="T7"/>
                  </a:cxn>
                  <a:cxn ang="0">
                    <a:pos x="T8" y="T9"/>
                  </a:cxn>
                </a:cxnLst>
                <a:rect l="0" t="0" r="r" b="b"/>
                <a:pathLst>
                  <a:path w="3" h="3">
                    <a:moveTo>
                      <a:pt x="1" y="3"/>
                    </a:moveTo>
                    <a:lnTo>
                      <a:pt x="2" y="2"/>
                    </a:lnTo>
                    <a:lnTo>
                      <a:pt x="3" y="0"/>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5" name="Line 1677">
                <a:extLst>
                  <a:ext uri="{FF2B5EF4-FFF2-40B4-BE49-F238E27FC236}">
                    <a16:creationId xmlns:a16="http://schemas.microsoft.com/office/drawing/2014/main" id="{BB98C1B9-A17D-1645-E0EA-1BADB3BD5481}"/>
                  </a:ext>
                </a:extLst>
              </p:cNvPr>
              <p:cNvSpPr>
                <a:spLocks noChangeShapeType="1"/>
              </p:cNvSpPr>
              <p:nvPr/>
            </p:nvSpPr>
            <p:spPr bwMode="auto">
              <a:xfrm>
                <a:off x="343" y="197"/>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36" name="Freeform 1678">
                <a:extLst>
                  <a:ext uri="{FF2B5EF4-FFF2-40B4-BE49-F238E27FC236}">
                    <a16:creationId xmlns:a16="http://schemas.microsoft.com/office/drawing/2014/main" id="{DF7887E3-2BBC-1518-E1C2-B7B9BDD36C8F}"/>
                  </a:ext>
                </a:extLst>
              </p:cNvPr>
              <p:cNvSpPr>
                <a:spLocks/>
              </p:cNvSpPr>
              <p:nvPr/>
            </p:nvSpPr>
            <p:spPr bwMode="auto">
              <a:xfrm>
                <a:off x="347" y="198"/>
                <a:ext cx="2" cy="1"/>
              </a:xfrm>
              <a:custGeom>
                <a:avLst/>
                <a:gdLst>
                  <a:gd name="T0" fmla="*/ 2 w 2"/>
                  <a:gd name="T1" fmla="*/ 0 h 1"/>
                  <a:gd name="T2" fmla="*/ 1 w 2"/>
                  <a:gd name="T3" fmla="*/ 0 h 1"/>
                  <a:gd name="T4" fmla="*/ 0 w 2"/>
                  <a:gd name="T5" fmla="*/ 0 h 1"/>
                  <a:gd name="T6" fmla="*/ 0 w 2"/>
                  <a:gd name="T7" fmla="*/ 1 h 1"/>
                </a:gdLst>
                <a:ahLst/>
                <a:cxnLst>
                  <a:cxn ang="0">
                    <a:pos x="T0" y="T1"/>
                  </a:cxn>
                  <a:cxn ang="0">
                    <a:pos x="T2" y="T3"/>
                  </a:cxn>
                  <a:cxn ang="0">
                    <a:pos x="T4" y="T5"/>
                  </a:cxn>
                  <a:cxn ang="0">
                    <a:pos x="T6" y="T7"/>
                  </a:cxn>
                </a:cxnLst>
                <a:rect l="0" t="0" r="r" b="b"/>
                <a:pathLst>
                  <a:path w="2" h="1">
                    <a:moveTo>
                      <a:pt x="2" y="0"/>
                    </a:moveTo>
                    <a:lnTo>
                      <a:pt x="1" y="0"/>
                    </a:ln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7" name="Freeform 1679">
                <a:extLst>
                  <a:ext uri="{FF2B5EF4-FFF2-40B4-BE49-F238E27FC236}">
                    <a16:creationId xmlns:a16="http://schemas.microsoft.com/office/drawing/2014/main" id="{B311953A-3E9B-8991-F75D-CACBCC24DDEB}"/>
                  </a:ext>
                </a:extLst>
              </p:cNvPr>
              <p:cNvSpPr>
                <a:spLocks/>
              </p:cNvSpPr>
              <p:nvPr/>
            </p:nvSpPr>
            <p:spPr bwMode="auto">
              <a:xfrm>
                <a:off x="327" y="197"/>
                <a:ext cx="6" cy="2"/>
              </a:xfrm>
              <a:custGeom>
                <a:avLst/>
                <a:gdLst>
                  <a:gd name="T0" fmla="*/ 0 w 6"/>
                  <a:gd name="T1" fmla="*/ 0 h 2"/>
                  <a:gd name="T2" fmla="*/ 1 w 6"/>
                  <a:gd name="T3" fmla="*/ 2 h 2"/>
                  <a:gd name="T4" fmla="*/ 2 w 6"/>
                  <a:gd name="T5" fmla="*/ 2 h 2"/>
                  <a:gd name="T6" fmla="*/ 3 w 6"/>
                  <a:gd name="T7" fmla="*/ 2 h 2"/>
                  <a:gd name="T8" fmla="*/ 5 w 6"/>
                  <a:gd name="T9" fmla="*/ 1 h 2"/>
                  <a:gd name="T10" fmla="*/ 6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0"/>
                    </a:moveTo>
                    <a:lnTo>
                      <a:pt x="1" y="2"/>
                    </a:lnTo>
                    <a:lnTo>
                      <a:pt x="2" y="2"/>
                    </a:lnTo>
                    <a:lnTo>
                      <a:pt x="3" y="2"/>
                    </a:lnTo>
                    <a:lnTo>
                      <a:pt x="5"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8" name="Freeform 1680">
                <a:extLst>
                  <a:ext uri="{FF2B5EF4-FFF2-40B4-BE49-F238E27FC236}">
                    <a16:creationId xmlns:a16="http://schemas.microsoft.com/office/drawing/2014/main" id="{BD90B43A-9B61-E055-FED0-B51CEE1401CB}"/>
                  </a:ext>
                </a:extLst>
              </p:cNvPr>
              <p:cNvSpPr>
                <a:spLocks/>
              </p:cNvSpPr>
              <p:nvPr/>
            </p:nvSpPr>
            <p:spPr bwMode="auto">
              <a:xfrm>
                <a:off x="394" y="197"/>
                <a:ext cx="5" cy="3"/>
              </a:xfrm>
              <a:custGeom>
                <a:avLst/>
                <a:gdLst>
                  <a:gd name="T0" fmla="*/ 5 w 5"/>
                  <a:gd name="T1" fmla="*/ 3 h 3"/>
                  <a:gd name="T2" fmla="*/ 5 w 5"/>
                  <a:gd name="T3" fmla="*/ 2 h 3"/>
                  <a:gd name="T4" fmla="*/ 2 w 5"/>
                  <a:gd name="T5" fmla="*/ 1 h 3"/>
                  <a:gd name="T6" fmla="*/ 0 w 5"/>
                  <a:gd name="T7" fmla="*/ 2 h 3"/>
                  <a:gd name="T8" fmla="*/ 0 w 5"/>
                  <a:gd name="T9" fmla="*/ 0 h 3"/>
                </a:gdLst>
                <a:ahLst/>
                <a:cxnLst>
                  <a:cxn ang="0">
                    <a:pos x="T0" y="T1"/>
                  </a:cxn>
                  <a:cxn ang="0">
                    <a:pos x="T2" y="T3"/>
                  </a:cxn>
                  <a:cxn ang="0">
                    <a:pos x="T4" y="T5"/>
                  </a:cxn>
                  <a:cxn ang="0">
                    <a:pos x="T6" y="T7"/>
                  </a:cxn>
                  <a:cxn ang="0">
                    <a:pos x="T8" y="T9"/>
                  </a:cxn>
                </a:cxnLst>
                <a:rect l="0" t="0" r="r" b="b"/>
                <a:pathLst>
                  <a:path w="5" h="3">
                    <a:moveTo>
                      <a:pt x="5" y="3"/>
                    </a:moveTo>
                    <a:lnTo>
                      <a:pt x="5" y="2"/>
                    </a:lnTo>
                    <a:lnTo>
                      <a:pt x="2" y="1"/>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9" name="Freeform 1681">
                <a:extLst>
                  <a:ext uri="{FF2B5EF4-FFF2-40B4-BE49-F238E27FC236}">
                    <a16:creationId xmlns:a16="http://schemas.microsoft.com/office/drawing/2014/main" id="{25DE7682-67C0-E65A-CF6A-CF51E1C4AFD9}"/>
                  </a:ext>
                </a:extLst>
              </p:cNvPr>
              <p:cNvSpPr>
                <a:spLocks/>
              </p:cNvSpPr>
              <p:nvPr/>
            </p:nvSpPr>
            <p:spPr bwMode="auto">
              <a:xfrm>
                <a:off x="339" y="197"/>
                <a:ext cx="4" cy="3"/>
              </a:xfrm>
              <a:custGeom>
                <a:avLst/>
                <a:gdLst>
                  <a:gd name="T0" fmla="*/ 2 w 4"/>
                  <a:gd name="T1" fmla="*/ 3 h 3"/>
                  <a:gd name="T2" fmla="*/ 0 w 4"/>
                  <a:gd name="T3" fmla="*/ 1 h 3"/>
                  <a:gd name="T4" fmla="*/ 1 w 4"/>
                  <a:gd name="T5" fmla="*/ 0 h 3"/>
                  <a:gd name="T6" fmla="*/ 4 w 4"/>
                  <a:gd name="T7" fmla="*/ 1 h 3"/>
                  <a:gd name="T8" fmla="*/ 4 w 4"/>
                  <a:gd name="T9" fmla="*/ 1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2" y="3"/>
                    </a:moveTo>
                    <a:lnTo>
                      <a:pt x="0" y="1"/>
                    </a:lnTo>
                    <a:lnTo>
                      <a:pt x="1" y="0"/>
                    </a:lnTo>
                    <a:lnTo>
                      <a:pt x="4" y="1"/>
                    </a:lnTo>
                    <a:lnTo>
                      <a:pt x="4"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0" name="Freeform 1682">
                <a:extLst>
                  <a:ext uri="{FF2B5EF4-FFF2-40B4-BE49-F238E27FC236}">
                    <a16:creationId xmlns:a16="http://schemas.microsoft.com/office/drawing/2014/main" id="{4099772F-8BE4-F0D0-207E-14B7D038E6ED}"/>
                  </a:ext>
                </a:extLst>
              </p:cNvPr>
              <p:cNvSpPr>
                <a:spLocks/>
              </p:cNvSpPr>
              <p:nvPr/>
            </p:nvSpPr>
            <p:spPr bwMode="auto">
              <a:xfrm>
                <a:off x="383" y="197"/>
                <a:ext cx="8" cy="3"/>
              </a:xfrm>
              <a:custGeom>
                <a:avLst/>
                <a:gdLst>
                  <a:gd name="T0" fmla="*/ 8 w 8"/>
                  <a:gd name="T1" fmla="*/ 0 h 3"/>
                  <a:gd name="T2" fmla="*/ 7 w 8"/>
                  <a:gd name="T3" fmla="*/ 1 h 3"/>
                  <a:gd name="T4" fmla="*/ 6 w 8"/>
                  <a:gd name="T5" fmla="*/ 2 h 3"/>
                  <a:gd name="T6" fmla="*/ 4 w 8"/>
                  <a:gd name="T7" fmla="*/ 3 h 3"/>
                  <a:gd name="T8" fmla="*/ 0 w 8"/>
                  <a:gd name="T9" fmla="*/ 3 h 3"/>
                  <a:gd name="T10" fmla="*/ 2 w 8"/>
                  <a:gd name="T11" fmla="*/ 0 h 3"/>
                  <a:gd name="T12" fmla="*/ 2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8" y="0"/>
                    </a:moveTo>
                    <a:lnTo>
                      <a:pt x="7" y="1"/>
                    </a:lnTo>
                    <a:lnTo>
                      <a:pt x="6" y="2"/>
                    </a:lnTo>
                    <a:lnTo>
                      <a:pt x="4" y="3"/>
                    </a:lnTo>
                    <a:lnTo>
                      <a:pt x="0" y="3"/>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1" name="Freeform 1683">
                <a:extLst>
                  <a:ext uri="{FF2B5EF4-FFF2-40B4-BE49-F238E27FC236}">
                    <a16:creationId xmlns:a16="http://schemas.microsoft.com/office/drawing/2014/main" id="{43330675-B388-1E75-5F90-F907A3F67DE3}"/>
                  </a:ext>
                </a:extLst>
              </p:cNvPr>
              <p:cNvSpPr>
                <a:spLocks/>
              </p:cNvSpPr>
              <p:nvPr/>
            </p:nvSpPr>
            <p:spPr bwMode="auto">
              <a:xfrm>
                <a:off x="370" y="197"/>
                <a:ext cx="11" cy="4"/>
              </a:xfrm>
              <a:custGeom>
                <a:avLst/>
                <a:gdLst>
                  <a:gd name="T0" fmla="*/ 11 w 11"/>
                  <a:gd name="T1" fmla="*/ 0 h 4"/>
                  <a:gd name="T2" fmla="*/ 9 w 11"/>
                  <a:gd name="T3" fmla="*/ 2 h 4"/>
                  <a:gd name="T4" fmla="*/ 4 w 11"/>
                  <a:gd name="T5" fmla="*/ 3 h 4"/>
                  <a:gd name="T6" fmla="*/ 2 w 11"/>
                  <a:gd name="T7" fmla="*/ 4 h 4"/>
                  <a:gd name="T8" fmla="*/ 2 w 11"/>
                  <a:gd name="T9" fmla="*/ 4 h 4"/>
                  <a:gd name="T10" fmla="*/ 1 w 11"/>
                  <a:gd name="T11" fmla="*/ 4 h 4"/>
                  <a:gd name="T12" fmla="*/ 1 w 11"/>
                  <a:gd name="T13" fmla="*/ 1 h 4"/>
                  <a:gd name="T14" fmla="*/ 0 w 11"/>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11" y="0"/>
                    </a:moveTo>
                    <a:lnTo>
                      <a:pt x="9" y="2"/>
                    </a:lnTo>
                    <a:lnTo>
                      <a:pt x="4" y="3"/>
                    </a:lnTo>
                    <a:lnTo>
                      <a:pt x="2" y="4"/>
                    </a:lnTo>
                    <a:lnTo>
                      <a:pt x="2" y="4"/>
                    </a:lnTo>
                    <a:lnTo>
                      <a:pt x="1" y="4"/>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2" name="Freeform 1684">
                <a:extLst>
                  <a:ext uri="{FF2B5EF4-FFF2-40B4-BE49-F238E27FC236}">
                    <a16:creationId xmlns:a16="http://schemas.microsoft.com/office/drawing/2014/main" id="{4AEA7D63-F505-2095-4487-77E0C522F32B}"/>
                  </a:ext>
                </a:extLst>
              </p:cNvPr>
              <p:cNvSpPr>
                <a:spLocks/>
              </p:cNvSpPr>
              <p:nvPr/>
            </p:nvSpPr>
            <p:spPr bwMode="auto">
              <a:xfrm>
                <a:off x="354" y="199"/>
                <a:ext cx="1" cy="3"/>
              </a:xfrm>
              <a:custGeom>
                <a:avLst/>
                <a:gdLst>
                  <a:gd name="T0" fmla="*/ 1 w 1"/>
                  <a:gd name="T1" fmla="*/ 0 h 3"/>
                  <a:gd name="T2" fmla="*/ 0 w 1"/>
                  <a:gd name="T3" fmla="*/ 0 h 3"/>
                  <a:gd name="T4" fmla="*/ 0 w 1"/>
                  <a:gd name="T5" fmla="*/ 3 h 3"/>
                </a:gdLst>
                <a:ahLst/>
                <a:cxnLst>
                  <a:cxn ang="0">
                    <a:pos x="T0" y="T1"/>
                  </a:cxn>
                  <a:cxn ang="0">
                    <a:pos x="T2" y="T3"/>
                  </a:cxn>
                  <a:cxn ang="0">
                    <a:pos x="T4" y="T5"/>
                  </a:cxn>
                </a:cxnLst>
                <a:rect l="0" t="0" r="r" b="b"/>
                <a:pathLst>
                  <a:path w="1" h="3">
                    <a:moveTo>
                      <a:pt x="1" y="0"/>
                    </a:moveTo>
                    <a:lnTo>
                      <a:pt x="0" y="0"/>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3" name="Freeform 1685">
                <a:extLst>
                  <a:ext uri="{FF2B5EF4-FFF2-40B4-BE49-F238E27FC236}">
                    <a16:creationId xmlns:a16="http://schemas.microsoft.com/office/drawing/2014/main" id="{3F85AE2B-3016-254F-1C00-80DD4048965E}"/>
                  </a:ext>
                </a:extLst>
              </p:cNvPr>
              <p:cNvSpPr>
                <a:spLocks/>
              </p:cNvSpPr>
              <p:nvPr/>
            </p:nvSpPr>
            <p:spPr bwMode="auto">
              <a:xfrm>
                <a:off x="355" y="199"/>
                <a:ext cx="1" cy="3"/>
              </a:xfrm>
              <a:custGeom>
                <a:avLst/>
                <a:gdLst>
                  <a:gd name="T0" fmla="*/ 1 w 1"/>
                  <a:gd name="T1" fmla="*/ 3 h 3"/>
                  <a:gd name="T2" fmla="*/ 1 w 1"/>
                  <a:gd name="T3" fmla="*/ 0 h 3"/>
                  <a:gd name="T4" fmla="*/ 0 w 1"/>
                  <a:gd name="T5" fmla="*/ 0 h 3"/>
                </a:gdLst>
                <a:ahLst/>
                <a:cxnLst>
                  <a:cxn ang="0">
                    <a:pos x="T0" y="T1"/>
                  </a:cxn>
                  <a:cxn ang="0">
                    <a:pos x="T2" y="T3"/>
                  </a:cxn>
                  <a:cxn ang="0">
                    <a:pos x="T4" y="T5"/>
                  </a:cxn>
                </a:cxnLst>
                <a:rect l="0" t="0" r="r" b="b"/>
                <a:pathLst>
                  <a:path w="1" h="3">
                    <a:moveTo>
                      <a:pt x="1" y="3"/>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4" name="Freeform 1686">
                <a:extLst>
                  <a:ext uri="{FF2B5EF4-FFF2-40B4-BE49-F238E27FC236}">
                    <a16:creationId xmlns:a16="http://schemas.microsoft.com/office/drawing/2014/main" id="{22337788-1D39-3997-2D1F-08B85D3AC9B2}"/>
                  </a:ext>
                </a:extLst>
              </p:cNvPr>
              <p:cNvSpPr>
                <a:spLocks/>
              </p:cNvSpPr>
              <p:nvPr/>
            </p:nvSpPr>
            <p:spPr bwMode="auto">
              <a:xfrm>
                <a:off x="392" y="200"/>
                <a:ext cx="1" cy="2"/>
              </a:xfrm>
              <a:custGeom>
                <a:avLst/>
                <a:gdLst>
                  <a:gd name="T0" fmla="*/ 1 w 1"/>
                  <a:gd name="T1" fmla="*/ 2 h 2"/>
                  <a:gd name="T2" fmla="*/ 1 w 1"/>
                  <a:gd name="T3" fmla="*/ 2 h 2"/>
                  <a:gd name="T4" fmla="*/ 0 w 1"/>
                  <a:gd name="T5" fmla="*/ 1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2"/>
                    </a:moveTo>
                    <a:lnTo>
                      <a:pt x="1" y="2"/>
                    </a:lnTo>
                    <a:lnTo>
                      <a:pt x="0" y="1"/>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5" name="Freeform 1687">
                <a:extLst>
                  <a:ext uri="{FF2B5EF4-FFF2-40B4-BE49-F238E27FC236}">
                    <a16:creationId xmlns:a16="http://schemas.microsoft.com/office/drawing/2014/main" id="{D78F6BC1-304D-0D4E-41FA-EB06801CBB56}"/>
                  </a:ext>
                </a:extLst>
              </p:cNvPr>
              <p:cNvSpPr>
                <a:spLocks/>
              </p:cNvSpPr>
              <p:nvPr/>
            </p:nvSpPr>
            <p:spPr bwMode="auto">
              <a:xfrm>
                <a:off x="393" y="200"/>
                <a:ext cx="9" cy="2"/>
              </a:xfrm>
              <a:custGeom>
                <a:avLst/>
                <a:gdLst>
                  <a:gd name="T0" fmla="*/ 0 w 9"/>
                  <a:gd name="T1" fmla="*/ 0 h 2"/>
                  <a:gd name="T2" fmla="*/ 3 w 9"/>
                  <a:gd name="T3" fmla="*/ 0 h 2"/>
                  <a:gd name="T4" fmla="*/ 5 w 9"/>
                  <a:gd name="T5" fmla="*/ 0 h 2"/>
                  <a:gd name="T6" fmla="*/ 6 w 9"/>
                  <a:gd name="T7" fmla="*/ 1 h 2"/>
                  <a:gd name="T8" fmla="*/ 7 w 9"/>
                  <a:gd name="T9" fmla="*/ 1 h 2"/>
                  <a:gd name="T10" fmla="*/ 8 w 9"/>
                  <a:gd name="T11" fmla="*/ 2 h 2"/>
                  <a:gd name="T12" fmla="*/ 9 w 9"/>
                  <a:gd name="T13" fmla="*/ 2 h 2"/>
                  <a:gd name="T14" fmla="*/ 8 w 9"/>
                  <a:gd name="T15" fmla="*/ 1 h 2"/>
                  <a:gd name="T16" fmla="*/ 7 w 9"/>
                  <a:gd name="T17" fmla="*/ 0 h 2"/>
                  <a:gd name="T18" fmla="*/ 6 w 9"/>
                  <a:gd name="T19" fmla="*/ 0 h 2"/>
                  <a:gd name="T20" fmla="*/ 6 w 9"/>
                  <a:gd name="T21"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2">
                    <a:moveTo>
                      <a:pt x="0" y="0"/>
                    </a:moveTo>
                    <a:lnTo>
                      <a:pt x="3" y="0"/>
                    </a:lnTo>
                    <a:lnTo>
                      <a:pt x="5" y="0"/>
                    </a:lnTo>
                    <a:lnTo>
                      <a:pt x="6" y="1"/>
                    </a:lnTo>
                    <a:lnTo>
                      <a:pt x="7" y="1"/>
                    </a:lnTo>
                    <a:lnTo>
                      <a:pt x="8" y="2"/>
                    </a:lnTo>
                    <a:lnTo>
                      <a:pt x="9" y="2"/>
                    </a:lnTo>
                    <a:lnTo>
                      <a:pt x="8" y="1"/>
                    </a:lnTo>
                    <a:lnTo>
                      <a:pt x="7" y="0"/>
                    </a:lnTo>
                    <a:lnTo>
                      <a:pt x="6"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6" name="Freeform 1688">
                <a:extLst>
                  <a:ext uri="{FF2B5EF4-FFF2-40B4-BE49-F238E27FC236}">
                    <a16:creationId xmlns:a16="http://schemas.microsoft.com/office/drawing/2014/main" id="{846C1B89-30C9-36C7-948E-2BE8B82BEA1F}"/>
                  </a:ext>
                </a:extLst>
              </p:cNvPr>
              <p:cNvSpPr>
                <a:spLocks/>
              </p:cNvSpPr>
              <p:nvPr/>
            </p:nvSpPr>
            <p:spPr bwMode="auto">
              <a:xfrm>
                <a:off x="368" y="197"/>
                <a:ext cx="2" cy="6"/>
              </a:xfrm>
              <a:custGeom>
                <a:avLst/>
                <a:gdLst>
                  <a:gd name="T0" fmla="*/ 0 w 2"/>
                  <a:gd name="T1" fmla="*/ 6 h 6"/>
                  <a:gd name="T2" fmla="*/ 1 w 2"/>
                  <a:gd name="T3" fmla="*/ 6 h 6"/>
                  <a:gd name="T4" fmla="*/ 2 w 2"/>
                  <a:gd name="T5" fmla="*/ 2 h 6"/>
                  <a:gd name="T6" fmla="*/ 1 w 2"/>
                  <a:gd name="T7" fmla="*/ 0 h 6"/>
                </a:gdLst>
                <a:ahLst/>
                <a:cxnLst>
                  <a:cxn ang="0">
                    <a:pos x="T0" y="T1"/>
                  </a:cxn>
                  <a:cxn ang="0">
                    <a:pos x="T2" y="T3"/>
                  </a:cxn>
                  <a:cxn ang="0">
                    <a:pos x="T4" y="T5"/>
                  </a:cxn>
                  <a:cxn ang="0">
                    <a:pos x="T6" y="T7"/>
                  </a:cxn>
                </a:cxnLst>
                <a:rect l="0" t="0" r="r" b="b"/>
                <a:pathLst>
                  <a:path w="2" h="6">
                    <a:moveTo>
                      <a:pt x="0" y="6"/>
                    </a:moveTo>
                    <a:lnTo>
                      <a:pt x="1" y="6"/>
                    </a:lnTo>
                    <a:lnTo>
                      <a:pt x="2"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7" name="Line 1689">
                <a:extLst>
                  <a:ext uri="{FF2B5EF4-FFF2-40B4-BE49-F238E27FC236}">
                    <a16:creationId xmlns:a16="http://schemas.microsoft.com/office/drawing/2014/main" id="{3BF62922-D99F-8EF2-0014-DFFC25BFAC52}"/>
                  </a:ext>
                </a:extLst>
              </p:cNvPr>
              <p:cNvSpPr>
                <a:spLocks noChangeShapeType="1"/>
              </p:cNvSpPr>
              <p:nvPr/>
            </p:nvSpPr>
            <p:spPr bwMode="auto">
              <a:xfrm>
                <a:off x="365" y="203"/>
                <a:ext cx="3"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48" name="Line 1690">
                <a:extLst>
                  <a:ext uri="{FF2B5EF4-FFF2-40B4-BE49-F238E27FC236}">
                    <a16:creationId xmlns:a16="http://schemas.microsoft.com/office/drawing/2014/main" id="{6560AD43-F19D-9F22-246A-43F3E055C1B5}"/>
                  </a:ext>
                </a:extLst>
              </p:cNvPr>
              <p:cNvSpPr>
                <a:spLocks noChangeShapeType="1"/>
              </p:cNvSpPr>
              <p:nvPr/>
            </p:nvSpPr>
            <p:spPr bwMode="auto">
              <a:xfrm>
                <a:off x="393" y="204"/>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49" name="Freeform 1691">
                <a:extLst>
                  <a:ext uri="{FF2B5EF4-FFF2-40B4-BE49-F238E27FC236}">
                    <a16:creationId xmlns:a16="http://schemas.microsoft.com/office/drawing/2014/main" id="{62E29FB6-7C01-DFBF-5B7E-6B5FB356BFC1}"/>
                  </a:ext>
                </a:extLst>
              </p:cNvPr>
              <p:cNvSpPr>
                <a:spLocks/>
              </p:cNvSpPr>
              <p:nvPr/>
            </p:nvSpPr>
            <p:spPr bwMode="auto">
              <a:xfrm>
                <a:off x="345" y="198"/>
                <a:ext cx="4" cy="6"/>
              </a:xfrm>
              <a:custGeom>
                <a:avLst/>
                <a:gdLst>
                  <a:gd name="T0" fmla="*/ 0 w 4"/>
                  <a:gd name="T1" fmla="*/ 6 h 6"/>
                  <a:gd name="T2" fmla="*/ 3 w 4"/>
                  <a:gd name="T3" fmla="*/ 2 h 6"/>
                  <a:gd name="T4" fmla="*/ 4 w 4"/>
                  <a:gd name="T5" fmla="*/ 0 h 6"/>
                  <a:gd name="T6" fmla="*/ 4 w 4"/>
                  <a:gd name="T7" fmla="*/ 0 h 6"/>
                </a:gdLst>
                <a:ahLst/>
                <a:cxnLst>
                  <a:cxn ang="0">
                    <a:pos x="T0" y="T1"/>
                  </a:cxn>
                  <a:cxn ang="0">
                    <a:pos x="T2" y="T3"/>
                  </a:cxn>
                  <a:cxn ang="0">
                    <a:pos x="T4" y="T5"/>
                  </a:cxn>
                  <a:cxn ang="0">
                    <a:pos x="T6" y="T7"/>
                  </a:cxn>
                </a:cxnLst>
                <a:rect l="0" t="0" r="r" b="b"/>
                <a:pathLst>
                  <a:path w="4" h="6">
                    <a:moveTo>
                      <a:pt x="0" y="6"/>
                    </a:moveTo>
                    <a:lnTo>
                      <a:pt x="3" y="2"/>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0" name="Freeform 1692">
                <a:extLst>
                  <a:ext uri="{FF2B5EF4-FFF2-40B4-BE49-F238E27FC236}">
                    <a16:creationId xmlns:a16="http://schemas.microsoft.com/office/drawing/2014/main" id="{EC5D346F-AD17-0BCA-59FB-94495FFBF859}"/>
                  </a:ext>
                </a:extLst>
              </p:cNvPr>
              <p:cNvSpPr>
                <a:spLocks/>
              </p:cNvSpPr>
              <p:nvPr/>
            </p:nvSpPr>
            <p:spPr bwMode="auto">
              <a:xfrm>
                <a:off x="356" y="197"/>
                <a:ext cx="5" cy="8"/>
              </a:xfrm>
              <a:custGeom>
                <a:avLst/>
                <a:gdLst>
                  <a:gd name="T0" fmla="*/ 5 w 5"/>
                  <a:gd name="T1" fmla="*/ 0 h 8"/>
                  <a:gd name="T2" fmla="*/ 5 w 5"/>
                  <a:gd name="T3" fmla="*/ 3 h 8"/>
                  <a:gd name="T4" fmla="*/ 3 w 5"/>
                  <a:gd name="T5" fmla="*/ 4 h 8"/>
                  <a:gd name="T6" fmla="*/ 3 w 5"/>
                  <a:gd name="T7" fmla="*/ 6 h 8"/>
                  <a:gd name="T8" fmla="*/ 3 w 5"/>
                  <a:gd name="T9" fmla="*/ 6 h 8"/>
                  <a:gd name="T10" fmla="*/ 3 w 5"/>
                  <a:gd name="T11" fmla="*/ 7 h 8"/>
                  <a:gd name="T12" fmla="*/ 0 w 5"/>
                  <a:gd name="T13" fmla="*/ 8 h 8"/>
                  <a:gd name="T14" fmla="*/ 0 w 5"/>
                  <a:gd name="T15" fmla="*/ 5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8">
                    <a:moveTo>
                      <a:pt x="5" y="0"/>
                    </a:moveTo>
                    <a:lnTo>
                      <a:pt x="5" y="3"/>
                    </a:lnTo>
                    <a:lnTo>
                      <a:pt x="3" y="4"/>
                    </a:lnTo>
                    <a:lnTo>
                      <a:pt x="3" y="6"/>
                    </a:lnTo>
                    <a:lnTo>
                      <a:pt x="3" y="6"/>
                    </a:lnTo>
                    <a:lnTo>
                      <a:pt x="3" y="7"/>
                    </a:lnTo>
                    <a:lnTo>
                      <a:pt x="0" y="8"/>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1" name="Freeform 1693">
                <a:extLst>
                  <a:ext uri="{FF2B5EF4-FFF2-40B4-BE49-F238E27FC236}">
                    <a16:creationId xmlns:a16="http://schemas.microsoft.com/office/drawing/2014/main" id="{B34ACC29-1D82-CCC3-B6EC-0DD95CBD619C}"/>
                  </a:ext>
                </a:extLst>
              </p:cNvPr>
              <p:cNvSpPr>
                <a:spLocks/>
              </p:cNvSpPr>
              <p:nvPr/>
            </p:nvSpPr>
            <p:spPr bwMode="auto">
              <a:xfrm>
                <a:off x="361" y="197"/>
                <a:ext cx="4" cy="8"/>
              </a:xfrm>
              <a:custGeom>
                <a:avLst/>
                <a:gdLst>
                  <a:gd name="T0" fmla="*/ 2 w 4"/>
                  <a:gd name="T1" fmla="*/ 0 h 8"/>
                  <a:gd name="T2" fmla="*/ 0 w 4"/>
                  <a:gd name="T3" fmla="*/ 6 h 8"/>
                  <a:gd name="T4" fmla="*/ 1 w 4"/>
                  <a:gd name="T5" fmla="*/ 8 h 8"/>
                  <a:gd name="T6" fmla="*/ 4 w 4"/>
                  <a:gd name="T7" fmla="*/ 6 h 8"/>
                  <a:gd name="T8" fmla="*/ 4 w 4"/>
                  <a:gd name="T9" fmla="*/ 6 h 8"/>
                </a:gdLst>
                <a:ahLst/>
                <a:cxnLst>
                  <a:cxn ang="0">
                    <a:pos x="T0" y="T1"/>
                  </a:cxn>
                  <a:cxn ang="0">
                    <a:pos x="T2" y="T3"/>
                  </a:cxn>
                  <a:cxn ang="0">
                    <a:pos x="T4" y="T5"/>
                  </a:cxn>
                  <a:cxn ang="0">
                    <a:pos x="T6" y="T7"/>
                  </a:cxn>
                  <a:cxn ang="0">
                    <a:pos x="T8" y="T9"/>
                  </a:cxn>
                </a:cxnLst>
                <a:rect l="0" t="0" r="r" b="b"/>
                <a:pathLst>
                  <a:path w="4" h="8">
                    <a:moveTo>
                      <a:pt x="2" y="0"/>
                    </a:moveTo>
                    <a:lnTo>
                      <a:pt x="0" y="6"/>
                    </a:lnTo>
                    <a:lnTo>
                      <a:pt x="1" y="8"/>
                    </a:lnTo>
                    <a:lnTo>
                      <a:pt x="4" y="6"/>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2" name="Freeform 1694">
                <a:extLst>
                  <a:ext uri="{FF2B5EF4-FFF2-40B4-BE49-F238E27FC236}">
                    <a16:creationId xmlns:a16="http://schemas.microsoft.com/office/drawing/2014/main" id="{66C85AAB-9EFA-E485-3373-B56241604209}"/>
                  </a:ext>
                </a:extLst>
              </p:cNvPr>
              <p:cNvSpPr>
                <a:spLocks/>
              </p:cNvSpPr>
              <p:nvPr/>
            </p:nvSpPr>
            <p:spPr bwMode="auto">
              <a:xfrm>
                <a:off x="342" y="199"/>
                <a:ext cx="5" cy="6"/>
              </a:xfrm>
              <a:custGeom>
                <a:avLst/>
                <a:gdLst>
                  <a:gd name="T0" fmla="*/ 5 w 5"/>
                  <a:gd name="T1" fmla="*/ 0 h 6"/>
                  <a:gd name="T2" fmla="*/ 3 w 5"/>
                  <a:gd name="T3" fmla="*/ 2 h 6"/>
                  <a:gd name="T4" fmla="*/ 3 w 5"/>
                  <a:gd name="T5" fmla="*/ 2 h 6"/>
                  <a:gd name="T6" fmla="*/ 3 w 5"/>
                  <a:gd name="T7" fmla="*/ 2 h 6"/>
                  <a:gd name="T8" fmla="*/ 0 w 5"/>
                  <a:gd name="T9" fmla="*/ 6 h 6"/>
                </a:gdLst>
                <a:ahLst/>
                <a:cxnLst>
                  <a:cxn ang="0">
                    <a:pos x="T0" y="T1"/>
                  </a:cxn>
                  <a:cxn ang="0">
                    <a:pos x="T2" y="T3"/>
                  </a:cxn>
                  <a:cxn ang="0">
                    <a:pos x="T4" y="T5"/>
                  </a:cxn>
                  <a:cxn ang="0">
                    <a:pos x="T6" y="T7"/>
                  </a:cxn>
                  <a:cxn ang="0">
                    <a:pos x="T8" y="T9"/>
                  </a:cxn>
                </a:cxnLst>
                <a:rect l="0" t="0" r="r" b="b"/>
                <a:pathLst>
                  <a:path w="5" h="6">
                    <a:moveTo>
                      <a:pt x="5" y="0"/>
                    </a:moveTo>
                    <a:lnTo>
                      <a:pt x="3" y="2"/>
                    </a:lnTo>
                    <a:lnTo>
                      <a:pt x="3" y="2"/>
                    </a:lnTo>
                    <a:lnTo>
                      <a:pt x="3" y="2"/>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3" name="Freeform 1695">
                <a:extLst>
                  <a:ext uri="{FF2B5EF4-FFF2-40B4-BE49-F238E27FC236}">
                    <a16:creationId xmlns:a16="http://schemas.microsoft.com/office/drawing/2014/main" id="{12BE4AC7-0872-067B-3142-F208F3C78C10}"/>
                  </a:ext>
                </a:extLst>
              </p:cNvPr>
              <p:cNvSpPr>
                <a:spLocks/>
              </p:cNvSpPr>
              <p:nvPr/>
            </p:nvSpPr>
            <p:spPr bwMode="auto">
              <a:xfrm>
                <a:off x="393" y="202"/>
                <a:ext cx="4" cy="3"/>
              </a:xfrm>
              <a:custGeom>
                <a:avLst/>
                <a:gdLst>
                  <a:gd name="T0" fmla="*/ 0 w 4"/>
                  <a:gd name="T1" fmla="*/ 2 h 3"/>
                  <a:gd name="T2" fmla="*/ 1 w 4"/>
                  <a:gd name="T3" fmla="*/ 3 h 3"/>
                  <a:gd name="T4" fmla="*/ 4 w 4"/>
                  <a:gd name="T5" fmla="*/ 3 h 3"/>
                  <a:gd name="T6" fmla="*/ 4 w 4"/>
                  <a:gd name="T7" fmla="*/ 2 h 3"/>
                  <a:gd name="T8" fmla="*/ 2 w 4"/>
                  <a:gd name="T9" fmla="*/ 2 h 3"/>
                  <a:gd name="T10" fmla="*/ 0 w 4"/>
                  <a:gd name="T11" fmla="*/ 0 h 3"/>
                  <a:gd name="T12" fmla="*/ 0 w 4"/>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2"/>
                    </a:moveTo>
                    <a:lnTo>
                      <a:pt x="1" y="3"/>
                    </a:lnTo>
                    <a:lnTo>
                      <a:pt x="4" y="3"/>
                    </a:lnTo>
                    <a:lnTo>
                      <a:pt x="4" y="2"/>
                    </a:lnTo>
                    <a:lnTo>
                      <a:pt x="2"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4" name="Freeform 1696">
                <a:extLst>
                  <a:ext uri="{FF2B5EF4-FFF2-40B4-BE49-F238E27FC236}">
                    <a16:creationId xmlns:a16="http://schemas.microsoft.com/office/drawing/2014/main" id="{E49872E7-9C72-3E27-2981-30F8B6EC9620}"/>
                  </a:ext>
                </a:extLst>
              </p:cNvPr>
              <p:cNvSpPr>
                <a:spLocks/>
              </p:cNvSpPr>
              <p:nvPr/>
            </p:nvSpPr>
            <p:spPr bwMode="auto">
              <a:xfrm>
                <a:off x="324" y="202"/>
                <a:ext cx="7" cy="4"/>
              </a:xfrm>
              <a:custGeom>
                <a:avLst/>
                <a:gdLst>
                  <a:gd name="T0" fmla="*/ 7 w 7"/>
                  <a:gd name="T1" fmla="*/ 3 h 4"/>
                  <a:gd name="T2" fmla="*/ 7 w 7"/>
                  <a:gd name="T3" fmla="*/ 2 h 4"/>
                  <a:gd name="T4" fmla="*/ 7 w 7"/>
                  <a:gd name="T5" fmla="*/ 1 h 4"/>
                  <a:gd name="T6" fmla="*/ 5 w 7"/>
                  <a:gd name="T7" fmla="*/ 0 h 4"/>
                  <a:gd name="T8" fmla="*/ 4 w 7"/>
                  <a:gd name="T9" fmla="*/ 0 h 4"/>
                  <a:gd name="T10" fmla="*/ 4 w 7"/>
                  <a:gd name="T11" fmla="*/ 1 h 4"/>
                  <a:gd name="T12" fmla="*/ 3 w 7"/>
                  <a:gd name="T13" fmla="*/ 2 h 4"/>
                  <a:gd name="T14" fmla="*/ 2 w 7"/>
                  <a:gd name="T15" fmla="*/ 1 h 4"/>
                  <a:gd name="T16" fmla="*/ 2 w 7"/>
                  <a:gd name="T17" fmla="*/ 1 h 4"/>
                  <a:gd name="T18" fmla="*/ 1 w 7"/>
                  <a:gd name="T19" fmla="*/ 1 h 4"/>
                  <a:gd name="T20" fmla="*/ 1 w 7"/>
                  <a:gd name="T21" fmla="*/ 1 h 4"/>
                  <a:gd name="T22" fmla="*/ 0 w 7"/>
                  <a:gd name="T23" fmla="*/ 2 h 4"/>
                  <a:gd name="T24" fmla="*/ 0 w 7"/>
                  <a:gd name="T25" fmla="*/ 2 h 4"/>
                  <a:gd name="T26" fmla="*/ 0 w 7"/>
                  <a:gd name="T27" fmla="*/ 3 h 4"/>
                  <a:gd name="T28" fmla="*/ 0 w 7"/>
                  <a:gd name="T2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4">
                    <a:moveTo>
                      <a:pt x="7" y="3"/>
                    </a:moveTo>
                    <a:lnTo>
                      <a:pt x="7" y="2"/>
                    </a:lnTo>
                    <a:lnTo>
                      <a:pt x="7" y="1"/>
                    </a:lnTo>
                    <a:lnTo>
                      <a:pt x="5" y="0"/>
                    </a:lnTo>
                    <a:lnTo>
                      <a:pt x="4" y="0"/>
                    </a:lnTo>
                    <a:lnTo>
                      <a:pt x="4" y="1"/>
                    </a:lnTo>
                    <a:lnTo>
                      <a:pt x="3" y="2"/>
                    </a:lnTo>
                    <a:lnTo>
                      <a:pt x="2" y="1"/>
                    </a:lnTo>
                    <a:lnTo>
                      <a:pt x="2" y="1"/>
                    </a:lnTo>
                    <a:lnTo>
                      <a:pt x="1" y="1"/>
                    </a:lnTo>
                    <a:lnTo>
                      <a:pt x="1" y="1"/>
                    </a:lnTo>
                    <a:lnTo>
                      <a:pt x="0" y="2"/>
                    </a:lnTo>
                    <a:lnTo>
                      <a:pt x="0" y="2"/>
                    </a:lnTo>
                    <a:lnTo>
                      <a:pt x="0"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5" name="Freeform 1697">
                <a:extLst>
                  <a:ext uri="{FF2B5EF4-FFF2-40B4-BE49-F238E27FC236}">
                    <a16:creationId xmlns:a16="http://schemas.microsoft.com/office/drawing/2014/main" id="{7536E770-803E-13C2-32A2-B72CD1D2E3A0}"/>
                  </a:ext>
                </a:extLst>
              </p:cNvPr>
              <p:cNvSpPr>
                <a:spLocks/>
              </p:cNvSpPr>
              <p:nvPr/>
            </p:nvSpPr>
            <p:spPr bwMode="auto">
              <a:xfrm>
                <a:off x="366" y="204"/>
                <a:ext cx="4" cy="3"/>
              </a:xfrm>
              <a:custGeom>
                <a:avLst/>
                <a:gdLst>
                  <a:gd name="T0" fmla="*/ 0 w 4"/>
                  <a:gd name="T1" fmla="*/ 3 h 3"/>
                  <a:gd name="T2" fmla="*/ 0 w 4"/>
                  <a:gd name="T3" fmla="*/ 2 h 3"/>
                  <a:gd name="T4" fmla="*/ 2 w 4"/>
                  <a:gd name="T5" fmla="*/ 1 h 3"/>
                  <a:gd name="T6" fmla="*/ 2 w 4"/>
                  <a:gd name="T7" fmla="*/ 1 h 3"/>
                  <a:gd name="T8" fmla="*/ 4 w 4"/>
                  <a:gd name="T9" fmla="*/ 0 h 3"/>
                </a:gdLst>
                <a:ahLst/>
                <a:cxnLst>
                  <a:cxn ang="0">
                    <a:pos x="T0" y="T1"/>
                  </a:cxn>
                  <a:cxn ang="0">
                    <a:pos x="T2" y="T3"/>
                  </a:cxn>
                  <a:cxn ang="0">
                    <a:pos x="T4" y="T5"/>
                  </a:cxn>
                  <a:cxn ang="0">
                    <a:pos x="T6" y="T7"/>
                  </a:cxn>
                  <a:cxn ang="0">
                    <a:pos x="T8" y="T9"/>
                  </a:cxn>
                </a:cxnLst>
                <a:rect l="0" t="0" r="r" b="b"/>
                <a:pathLst>
                  <a:path w="4" h="3">
                    <a:moveTo>
                      <a:pt x="0" y="3"/>
                    </a:moveTo>
                    <a:lnTo>
                      <a:pt x="0" y="2"/>
                    </a:lnTo>
                    <a:lnTo>
                      <a:pt x="2" y="1"/>
                    </a:lnTo>
                    <a:lnTo>
                      <a:pt x="2"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6" name="Freeform 1698">
                <a:extLst>
                  <a:ext uri="{FF2B5EF4-FFF2-40B4-BE49-F238E27FC236}">
                    <a16:creationId xmlns:a16="http://schemas.microsoft.com/office/drawing/2014/main" id="{413B7B64-338D-047B-0832-E6F5FBBCA889}"/>
                  </a:ext>
                </a:extLst>
              </p:cNvPr>
              <p:cNvSpPr>
                <a:spLocks/>
              </p:cNvSpPr>
              <p:nvPr/>
            </p:nvSpPr>
            <p:spPr bwMode="auto">
              <a:xfrm>
                <a:off x="320" y="204"/>
                <a:ext cx="4" cy="4"/>
              </a:xfrm>
              <a:custGeom>
                <a:avLst/>
                <a:gdLst>
                  <a:gd name="T0" fmla="*/ 4 w 4"/>
                  <a:gd name="T1" fmla="*/ 2 h 4"/>
                  <a:gd name="T2" fmla="*/ 2 w 4"/>
                  <a:gd name="T3" fmla="*/ 0 h 4"/>
                  <a:gd name="T4" fmla="*/ 0 w 4"/>
                  <a:gd name="T5" fmla="*/ 2 h 4"/>
                  <a:gd name="T6" fmla="*/ 2 w 4"/>
                  <a:gd name="T7" fmla="*/ 4 h 4"/>
                </a:gdLst>
                <a:ahLst/>
                <a:cxnLst>
                  <a:cxn ang="0">
                    <a:pos x="T0" y="T1"/>
                  </a:cxn>
                  <a:cxn ang="0">
                    <a:pos x="T2" y="T3"/>
                  </a:cxn>
                  <a:cxn ang="0">
                    <a:pos x="T4" y="T5"/>
                  </a:cxn>
                  <a:cxn ang="0">
                    <a:pos x="T6" y="T7"/>
                  </a:cxn>
                </a:cxnLst>
                <a:rect l="0" t="0" r="r" b="b"/>
                <a:pathLst>
                  <a:path w="4" h="4">
                    <a:moveTo>
                      <a:pt x="4" y="2"/>
                    </a:moveTo>
                    <a:lnTo>
                      <a:pt x="2" y="0"/>
                    </a:lnTo>
                    <a:lnTo>
                      <a:pt x="0"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7" name="Line 1699">
                <a:extLst>
                  <a:ext uri="{FF2B5EF4-FFF2-40B4-BE49-F238E27FC236}">
                    <a16:creationId xmlns:a16="http://schemas.microsoft.com/office/drawing/2014/main" id="{0D893428-C25C-2015-1CA3-5839C1CAD732}"/>
                  </a:ext>
                </a:extLst>
              </p:cNvPr>
              <p:cNvSpPr>
                <a:spLocks noChangeShapeType="1"/>
              </p:cNvSpPr>
              <p:nvPr/>
            </p:nvSpPr>
            <p:spPr bwMode="auto">
              <a:xfrm flipH="1">
                <a:off x="321" y="208"/>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58" name="Line 1700">
                <a:extLst>
                  <a:ext uri="{FF2B5EF4-FFF2-40B4-BE49-F238E27FC236}">
                    <a16:creationId xmlns:a16="http://schemas.microsoft.com/office/drawing/2014/main" id="{6F643060-4B75-883A-4773-B7BCD6EEC6A8}"/>
                  </a:ext>
                </a:extLst>
              </p:cNvPr>
              <p:cNvSpPr>
                <a:spLocks noChangeShapeType="1"/>
              </p:cNvSpPr>
              <p:nvPr/>
            </p:nvSpPr>
            <p:spPr bwMode="auto">
              <a:xfrm flipV="1">
                <a:off x="328" y="209"/>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59" name="Freeform 1701">
                <a:extLst>
                  <a:ext uri="{FF2B5EF4-FFF2-40B4-BE49-F238E27FC236}">
                    <a16:creationId xmlns:a16="http://schemas.microsoft.com/office/drawing/2014/main" id="{2DCF528E-9D54-0EB6-5B9A-E160C42F98E0}"/>
                  </a:ext>
                </a:extLst>
              </p:cNvPr>
              <p:cNvSpPr>
                <a:spLocks/>
              </p:cNvSpPr>
              <p:nvPr/>
            </p:nvSpPr>
            <p:spPr bwMode="auto">
              <a:xfrm>
                <a:off x="335" y="200"/>
                <a:ext cx="7" cy="10"/>
              </a:xfrm>
              <a:custGeom>
                <a:avLst/>
                <a:gdLst>
                  <a:gd name="T0" fmla="*/ 7 w 7"/>
                  <a:gd name="T1" fmla="*/ 5 h 10"/>
                  <a:gd name="T2" fmla="*/ 5 w 7"/>
                  <a:gd name="T3" fmla="*/ 8 h 10"/>
                  <a:gd name="T4" fmla="*/ 3 w 7"/>
                  <a:gd name="T5" fmla="*/ 10 h 10"/>
                  <a:gd name="T6" fmla="*/ 0 w 7"/>
                  <a:gd name="T7" fmla="*/ 10 h 10"/>
                  <a:gd name="T8" fmla="*/ 0 w 7"/>
                  <a:gd name="T9" fmla="*/ 9 h 10"/>
                  <a:gd name="T10" fmla="*/ 1 w 7"/>
                  <a:gd name="T11" fmla="*/ 8 h 10"/>
                  <a:gd name="T12" fmla="*/ 6 w 7"/>
                  <a:gd name="T13" fmla="*/ 1 h 10"/>
                  <a:gd name="T14" fmla="*/ 6 w 7"/>
                  <a:gd name="T15" fmla="*/ 0 h 10"/>
                  <a:gd name="T16" fmla="*/ 6 w 7"/>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0">
                    <a:moveTo>
                      <a:pt x="7" y="5"/>
                    </a:moveTo>
                    <a:lnTo>
                      <a:pt x="5" y="8"/>
                    </a:lnTo>
                    <a:lnTo>
                      <a:pt x="3" y="10"/>
                    </a:lnTo>
                    <a:lnTo>
                      <a:pt x="0" y="10"/>
                    </a:lnTo>
                    <a:lnTo>
                      <a:pt x="0" y="9"/>
                    </a:lnTo>
                    <a:lnTo>
                      <a:pt x="1" y="8"/>
                    </a:lnTo>
                    <a:lnTo>
                      <a:pt x="6" y="1"/>
                    </a:lnTo>
                    <a:lnTo>
                      <a:pt x="6"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0" name="Freeform 1702">
                <a:extLst>
                  <a:ext uri="{FF2B5EF4-FFF2-40B4-BE49-F238E27FC236}">
                    <a16:creationId xmlns:a16="http://schemas.microsoft.com/office/drawing/2014/main" id="{E75CB56C-76E4-251C-2106-A8BAB682CECD}"/>
                  </a:ext>
                </a:extLst>
              </p:cNvPr>
              <p:cNvSpPr>
                <a:spLocks/>
              </p:cNvSpPr>
              <p:nvPr/>
            </p:nvSpPr>
            <p:spPr bwMode="auto">
              <a:xfrm>
                <a:off x="343" y="202"/>
                <a:ext cx="11" cy="8"/>
              </a:xfrm>
              <a:custGeom>
                <a:avLst/>
                <a:gdLst>
                  <a:gd name="T0" fmla="*/ 11 w 11"/>
                  <a:gd name="T1" fmla="*/ 0 h 8"/>
                  <a:gd name="T2" fmla="*/ 11 w 11"/>
                  <a:gd name="T3" fmla="*/ 1 h 8"/>
                  <a:gd name="T4" fmla="*/ 10 w 11"/>
                  <a:gd name="T5" fmla="*/ 2 h 8"/>
                  <a:gd name="T6" fmla="*/ 10 w 11"/>
                  <a:gd name="T7" fmla="*/ 5 h 8"/>
                  <a:gd name="T8" fmla="*/ 7 w 11"/>
                  <a:gd name="T9" fmla="*/ 7 h 8"/>
                  <a:gd name="T10" fmla="*/ 6 w 11"/>
                  <a:gd name="T11" fmla="*/ 8 h 8"/>
                  <a:gd name="T12" fmla="*/ 6 w 11"/>
                  <a:gd name="T13" fmla="*/ 8 h 8"/>
                  <a:gd name="T14" fmla="*/ 5 w 11"/>
                  <a:gd name="T15" fmla="*/ 7 h 8"/>
                  <a:gd name="T16" fmla="*/ 4 w 11"/>
                  <a:gd name="T17" fmla="*/ 7 h 8"/>
                  <a:gd name="T18" fmla="*/ 2 w 11"/>
                  <a:gd name="T19" fmla="*/ 6 h 8"/>
                  <a:gd name="T20" fmla="*/ 0 w 11"/>
                  <a:gd name="T21" fmla="*/ 5 h 8"/>
                  <a:gd name="T22" fmla="*/ 2 w 11"/>
                  <a:gd name="T23"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11" y="0"/>
                    </a:moveTo>
                    <a:lnTo>
                      <a:pt x="11" y="1"/>
                    </a:lnTo>
                    <a:lnTo>
                      <a:pt x="10" y="2"/>
                    </a:lnTo>
                    <a:lnTo>
                      <a:pt x="10" y="5"/>
                    </a:lnTo>
                    <a:lnTo>
                      <a:pt x="7" y="7"/>
                    </a:lnTo>
                    <a:lnTo>
                      <a:pt x="6" y="8"/>
                    </a:lnTo>
                    <a:lnTo>
                      <a:pt x="6" y="8"/>
                    </a:lnTo>
                    <a:lnTo>
                      <a:pt x="5" y="7"/>
                    </a:lnTo>
                    <a:lnTo>
                      <a:pt x="4" y="7"/>
                    </a:lnTo>
                    <a:lnTo>
                      <a:pt x="2" y="6"/>
                    </a:lnTo>
                    <a:lnTo>
                      <a:pt x="0" y="5"/>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1" name="Freeform 1703">
                <a:extLst>
                  <a:ext uri="{FF2B5EF4-FFF2-40B4-BE49-F238E27FC236}">
                    <a16:creationId xmlns:a16="http://schemas.microsoft.com/office/drawing/2014/main" id="{F891EFB5-641E-75F5-6D19-D86990D87664}"/>
                  </a:ext>
                </a:extLst>
              </p:cNvPr>
              <p:cNvSpPr>
                <a:spLocks/>
              </p:cNvSpPr>
              <p:nvPr/>
            </p:nvSpPr>
            <p:spPr bwMode="auto">
              <a:xfrm>
                <a:off x="366" y="207"/>
                <a:ext cx="6" cy="4"/>
              </a:xfrm>
              <a:custGeom>
                <a:avLst/>
                <a:gdLst>
                  <a:gd name="T0" fmla="*/ 6 w 6"/>
                  <a:gd name="T1" fmla="*/ 4 h 4"/>
                  <a:gd name="T2" fmla="*/ 5 w 6"/>
                  <a:gd name="T3" fmla="*/ 3 h 4"/>
                  <a:gd name="T4" fmla="*/ 3 w 6"/>
                  <a:gd name="T5" fmla="*/ 3 h 4"/>
                  <a:gd name="T6" fmla="*/ 1 w 6"/>
                  <a:gd name="T7" fmla="*/ 2 h 4"/>
                  <a:gd name="T8" fmla="*/ 0 w 6"/>
                  <a:gd name="T9" fmla="*/ 0 h 4"/>
                  <a:gd name="T10" fmla="*/ 0 w 6"/>
                  <a:gd name="T11" fmla="*/ 0 h 4"/>
                </a:gdLst>
                <a:ahLst/>
                <a:cxnLst>
                  <a:cxn ang="0">
                    <a:pos x="T0" y="T1"/>
                  </a:cxn>
                  <a:cxn ang="0">
                    <a:pos x="T2" y="T3"/>
                  </a:cxn>
                  <a:cxn ang="0">
                    <a:pos x="T4" y="T5"/>
                  </a:cxn>
                  <a:cxn ang="0">
                    <a:pos x="T6" y="T7"/>
                  </a:cxn>
                  <a:cxn ang="0">
                    <a:pos x="T8" y="T9"/>
                  </a:cxn>
                  <a:cxn ang="0">
                    <a:pos x="T10" y="T11"/>
                  </a:cxn>
                </a:cxnLst>
                <a:rect l="0" t="0" r="r" b="b"/>
                <a:pathLst>
                  <a:path w="6" h="4">
                    <a:moveTo>
                      <a:pt x="6" y="4"/>
                    </a:moveTo>
                    <a:lnTo>
                      <a:pt x="5" y="3"/>
                    </a:lnTo>
                    <a:lnTo>
                      <a:pt x="3" y="3"/>
                    </a:lnTo>
                    <a:lnTo>
                      <a:pt x="1"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2" name="Freeform 1704">
                <a:extLst>
                  <a:ext uri="{FF2B5EF4-FFF2-40B4-BE49-F238E27FC236}">
                    <a16:creationId xmlns:a16="http://schemas.microsoft.com/office/drawing/2014/main" id="{DB9A02E0-965A-A412-DB9F-51F470682464}"/>
                  </a:ext>
                </a:extLst>
              </p:cNvPr>
              <p:cNvSpPr>
                <a:spLocks/>
              </p:cNvSpPr>
              <p:nvPr/>
            </p:nvSpPr>
            <p:spPr bwMode="auto">
              <a:xfrm>
                <a:off x="328" y="200"/>
                <a:ext cx="10" cy="12"/>
              </a:xfrm>
              <a:custGeom>
                <a:avLst/>
                <a:gdLst>
                  <a:gd name="T0" fmla="*/ 0 w 10"/>
                  <a:gd name="T1" fmla="*/ 9 h 12"/>
                  <a:gd name="T2" fmla="*/ 0 w 10"/>
                  <a:gd name="T3" fmla="*/ 9 h 12"/>
                  <a:gd name="T4" fmla="*/ 0 w 10"/>
                  <a:gd name="T5" fmla="*/ 12 h 12"/>
                  <a:gd name="T6" fmla="*/ 4 w 10"/>
                  <a:gd name="T7" fmla="*/ 9 h 12"/>
                  <a:gd name="T8" fmla="*/ 5 w 10"/>
                  <a:gd name="T9" fmla="*/ 8 h 12"/>
                  <a:gd name="T10" fmla="*/ 6 w 10"/>
                  <a:gd name="T11" fmla="*/ 6 h 12"/>
                  <a:gd name="T12" fmla="*/ 8 w 10"/>
                  <a:gd name="T13" fmla="*/ 6 h 12"/>
                  <a:gd name="T14" fmla="*/ 10 w 10"/>
                  <a:gd name="T15" fmla="*/ 1 h 12"/>
                  <a:gd name="T16" fmla="*/ 10 w 10"/>
                  <a:gd name="T17" fmla="*/ 0 h 12"/>
                  <a:gd name="T18" fmla="*/ 9 w 10"/>
                  <a:gd name="T19" fmla="*/ 0 h 12"/>
                  <a:gd name="T20" fmla="*/ 6 w 10"/>
                  <a:gd name="T21" fmla="*/ 2 h 12"/>
                  <a:gd name="T22" fmla="*/ 5 w 10"/>
                  <a:gd name="T23" fmla="*/ 2 h 12"/>
                  <a:gd name="T24" fmla="*/ 5 w 10"/>
                  <a:gd name="T25" fmla="*/ 3 h 12"/>
                  <a:gd name="T26" fmla="*/ 4 w 10"/>
                  <a:gd name="T27" fmla="*/ 5 h 12"/>
                  <a:gd name="T28" fmla="*/ 3 w 10"/>
                  <a:gd name="T2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2">
                    <a:moveTo>
                      <a:pt x="0" y="9"/>
                    </a:moveTo>
                    <a:lnTo>
                      <a:pt x="0" y="9"/>
                    </a:lnTo>
                    <a:lnTo>
                      <a:pt x="0" y="12"/>
                    </a:lnTo>
                    <a:lnTo>
                      <a:pt x="4" y="9"/>
                    </a:lnTo>
                    <a:lnTo>
                      <a:pt x="5" y="8"/>
                    </a:lnTo>
                    <a:lnTo>
                      <a:pt x="6" y="6"/>
                    </a:lnTo>
                    <a:lnTo>
                      <a:pt x="8" y="6"/>
                    </a:lnTo>
                    <a:lnTo>
                      <a:pt x="10" y="1"/>
                    </a:lnTo>
                    <a:lnTo>
                      <a:pt x="10" y="0"/>
                    </a:lnTo>
                    <a:lnTo>
                      <a:pt x="9" y="0"/>
                    </a:lnTo>
                    <a:lnTo>
                      <a:pt x="6" y="2"/>
                    </a:lnTo>
                    <a:lnTo>
                      <a:pt x="5" y="2"/>
                    </a:lnTo>
                    <a:lnTo>
                      <a:pt x="5" y="3"/>
                    </a:lnTo>
                    <a:lnTo>
                      <a:pt x="4" y="5"/>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3" name="Freeform 1705">
                <a:extLst>
                  <a:ext uri="{FF2B5EF4-FFF2-40B4-BE49-F238E27FC236}">
                    <a16:creationId xmlns:a16="http://schemas.microsoft.com/office/drawing/2014/main" id="{0A1DC0D2-58FB-1CB5-9ED3-04FB02DC051B}"/>
                  </a:ext>
                </a:extLst>
              </p:cNvPr>
              <p:cNvSpPr>
                <a:spLocks/>
              </p:cNvSpPr>
              <p:nvPr/>
            </p:nvSpPr>
            <p:spPr bwMode="auto">
              <a:xfrm>
                <a:off x="318" y="208"/>
                <a:ext cx="3" cy="5"/>
              </a:xfrm>
              <a:custGeom>
                <a:avLst/>
                <a:gdLst>
                  <a:gd name="T0" fmla="*/ 3 w 3"/>
                  <a:gd name="T1" fmla="*/ 1 h 5"/>
                  <a:gd name="T2" fmla="*/ 2 w 3"/>
                  <a:gd name="T3" fmla="*/ 0 h 5"/>
                  <a:gd name="T4" fmla="*/ 1 w 3"/>
                  <a:gd name="T5" fmla="*/ 1 h 5"/>
                  <a:gd name="T6" fmla="*/ 0 w 3"/>
                  <a:gd name="T7" fmla="*/ 5 h 5"/>
                </a:gdLst>
                <a:ahLst/>
                <a:cxnLst>
                  <a:cxn ang="0">
                    <a:pos x="T0" y="T1"/>
                  </a:cxn>
                  <a:cxn ang="0">
                    <a:pos x="T2" y="T3"/>
                  </a:cxn>
                  <a:cxn ang="0">
                    <a:pos x="T4" y="T5"/>
                  </a:cxn>
                  <a:cxn ang="0">
                    <a:pos x="T6" y="T7"/>
                  </a:cxn>
                </a:cxnLst>
                <a:rect l="0" t="0" r="r" b="b"/>
                <a:pathLst>
                  <a:path w="3" h="5">
                    <a:moveTo>
                      <a:pt x="3" y="1"/>
                    </a:moveTo>
                    <a:lnTo>
                      <a:pt x="2" y="0"/>
                    </a:lnTo>
                    <a:lnTo>
                      <a:pt x="1" y="1"/>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4" name="Freeform 1706">
                <a:extLst>
                  <a:ext uri="{FF2B5EF4-FFF2-40B4-BE49-F238E27FC236}">
                    <a16:creationId xmlns:a16="http://schemas.microsoft.com/office/drawing/2014/main" id="{4C6AE1DE-8DF9-1577-248E-C3A333BFB8B3}"/>
                  </a:ext>
                </a:extLst>
              </p:cNvPr>
              <p:cNvSpPr>
                <a:spLocks/>
              </p:cNvSpPr>
              <p:nvPr/>
            </p:nvSpPr>
            <p:spPr bwMode="auto">
              <a:xfrm>
                <a:off x="312" y="208"/>
                <a:ext cx="5" cy="6"/>
              </a:xfrm>
              <a:custGeom>
                <a:avLst/>
                <a:gdLst>
                  <a:gd name="T0" fmla="*/ 4 w 5"/>
                  <a:gd name="T1" fmla="*/ 6 h 6"/>
                  <a:gd name="T2" fmla="*/ 5 w 5"/>
                  <a:gd name="T3" fmla="*/ 5 h 6"/>
                  <a:gd name="T4" fmla="*/ 5 w 5"/>
                  <a:gd name="T5" fmla="*/ 5 h 6"/>
                  <a:gd name="T6" fmla="*/ 5 w 5"/>
                  <a:gd name="T7" fmla="*/ 3 h 6"/>
                  <a:gd name="T8" fmla="*/ 5 w 5"/>
                  <a:gd name="T9" fmla="*/ 1 h 6"/>
                  <a:gd name="T10" fmla="*/ 3 w 5"/>
                  <a:gd name="T11" fmla="*/ 1 h 6"/>
                  <a:gd name="T12" fmla="*/ 3 w 5"/>
                  <a:gd name="T13" fmla="*/ 1 h 6"/>
                  <a:gd name="T14" fmla="*/ 2 w 5"/>
                  <a:gd name="T15" fmla="*/ 0 h 6"/>
                  <a:gd name="T16" fmla="*/ 1 w 5"/>
                  <a:gd name="T17" fmla="*/ 0 h 6"/>
                  <a:gd name="T18" fmla="*/ 1 w 5"/>
                  <a:gd name="T19" fmla="*/ 2 h 6"/>
                  <a:gd name="T20" fmla="*/ 0 w 5"/>
                  <a:gd name="T21" fmla="*/ 1 h 6"/>
                  <a:gd name="T22" fmla="*/ 1 w 5"/>
                  <a:gd name="T23" fmla="*/ 3 h 6"/>
                  <a:gd name="T24" fmla="*/ 2 w 5"/>
                  <a:gd name="T25" fmla="*/ 3 h 6"/>
                  <a:gd name="T26" fmla="*/ 2 w 5"/>
                  <a:gd name="T27" fmla="*/ 4 h 6"/>
                  <a:gd name="T28" fmla="*/ 3 w 5"/>
                  <a:gd name="T29" fmla="*/ 5 h 6"/>
                  <a:gd name="T30" fmla="*/ 3 w 5"/>
                  <a:gd name="T31" fmla="*/ 5 h 6"/>
                  <a:gd name="T32" fmla="*/ 4 w 5"/>
                  <a:gd name="T3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6">
                    <a:moveTo>
                      <a:pt x="4" y="6"/>
                    </a:moveTo>
                    <a:lnTo>
                      <a:pt x="5" y="5"/>
                    </a:lnTo>
                    <a:lnTo>
                      <a:pt x="5" y="5"/>
                    </a:lnTo>
                    <a:lnTo>
                      <a:pt x="5" y="3"/>
                    </a:lnTo>
                    <a:lnTo>
                      <a:pt x="5" y="1"/>
                    </a:lnTo>
                    <a:lnTo>
                      <a:pt x="3" y="1"/>
                    </a:lnTo>
                    <a:lnTo>
                      <a:pt x="3" y="1"/>
                    </a:lnTo>
                    <a:lnTo>
                      <a:pt x="2" y="0"/>
                    </a:lnTo>
                    <a:lnTo>
                      <a:pt x="1" y="0"/>
                    </a:lnTo>
                    <a:lnTo>
                      <a:pt x="1" y="2"/>
                    </a:lnTo>
                    <a:lnTo>
                      <a:pt x="0" y="1"/>
                    </a:lnTo>
                    <a:lnTo>
                      <a:pt x="1" y="3"/>
                    </a:lnTo>
                    <a:lnTo>
                      <a:pt x="2" y="3"/>
                    </a:lnTo>
                    <a:lnTo>
                      <a:pt x="2" y="4"/>
                    </a:lnTo>
                    <a:lnTo>
                      <a:pt x="3" y="5"/>
                    </a:lnTo>
                    <a:lnTo>
                      <a:pt x="3" y="5"/>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5" name="Freeform 1707">
                <a:extLst>
                  <a:ext uri="{FF2B5EF4-FFF2-40B4-BE49-F238E27FC236}">
                    <a16:creationId xmlns:a16="http://schemas.microsoft.com/office/drawing/2014/main" id="{33906F9B-AA3F-473F-DEDD-66B99AEEE9A4}"/>
                  </a:ext>
                </a:extLst>
              </p:cNvPr>
              <p:cNvSpPr>
                <a:spLocks/>
              </p:cNvSpPr>
              <p:nvPr/>
            </p:nvSpPr>
            <p:spPr bwMode="auto">
              <a:xfrm>
                <a:off x="315" y="213"/>
                <a:ext cx="3" cy="2"/>
              </a:xfrm>
              <a:custGeom>
                <a:avLst/>
                <a:gdLst>
                  <a:gd name="T0" fmla="*/ 3 w 3"/>
                  <a:gd name="T1" fmla="*/ 0 h 2"/>
                  <a:gd name="T2" fmla="*/ 3 w 3"/>
                  <a:gd name="T3" fmla="*/ 1 h 2"/>
                  <a:gd name="T4" fmla="*/ 3 w 3"/>
                  <a:gd name="T5" fmla="*/ 1 h 2"/>
                  <a:gd name="T6" fmla="*/ 0 w 3"/>
                  <a:gd name="T7" fmla="*/ 1 h 2"/>
                  <a:gd name="T8" fmla="*/ 0 w 3"/>
                  <a:gd name="T9" fmla="*/ 2 h 2"/>
                  <a:gd name="T10" fmla="*/ 0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3" y="1"/>
                    </a:lnTo>
                    <a:lnTo>
                      <a:pt x="3" y="1"/>
                    </a:lnTo>
                    <a:lnTo>
                      <a:pt x="0" y="1"/>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6" name="Freeform 1708">
                <a:extLst>
                  <a:ext uri="{FF2B5EF4-FFF2-40B4-BE49-F238E27FC236}">
                    <a16:creationId xmlns:a16="http://schemas.microsoft.com/office/drawing/2014/main" id="{4DD1899A-3FB5-B11A-774A-4CFE01C6F973}"/>
                  </a:ext>
                </a:extLst>
              </p:cNvPr>
              <p:cNvSpPr>
                <a:spLocks/>
              </p:cNvSpPr>
              <p:nvPr/>
            </p:nvSpPr>
            <p:spPr bwMode="auto">
              <a:xfrm>
                <a:off x="388" y="202"/>
                <a:ext cx="5" cy="14"/>
              </a:xfrm>
              <a:custGeom>
                <a:avLst/>
                <a:gdLst>
                  <a:gd name="T0" fmla="*/ 4 w 5"/>
                  <a:gd name="T1" fmla="*/ 14 h 14"/>
                  <a:gd name="T2" fmla="*/ 3 w 5"/>
                  <a:gd name="T3" fmla="*/ 12 h 14"/>
                  <a:gd name="T4" fmla="*/ 4 w 5"/>
                  <a:gd name="T5" fmla="*/ 10 h 14"/>
                  <a:gd name="T6" fmla="*/ 5 w 5"/>
                  <a:gd name="T7" fmla="*/ 11 h 14"/>
                  <a:gd name="T8" fmla="*/ 4 w 5"/>
                  <a:gd name="T9" fmla="*/ 8 h 14"/>
                  <a:gd name="T10" fmla="*/ 2 w 5"/>
                  <a:gd name="T11" fmla="*/ 6 h 14"/>
                  <a:gd name="T12" fmla="*/ 1 w 5"/>
                  <a:gd name="T13" fmla="*/ 3 h 14"/>
                  <a:gd name="T14" fmla="*/ 0 w 5"/>
                  <a:gd name="T15" fmla="*/ 3 h 14"/>
                  <a:gd name="T16" fmla="*/ 1 w 5"/>
                  <a:gd name="T17" fmla="*/ 2 h 14"/>
                  <a:gd name="T18" fmla="*/ 1 w 5"/>
                  <a:gd name="T19" fmla="*/ 1 h 14"/>
                  <a:gd name="T20" fmla="*/ 2 w 5"/>
                  <a:gd name="T21" fmla="*/ 0 h 14"/>
                  <a:gd name="T22" fmla="*/ 3 w 5"/>
                  <a:gd name="T23" fmla="*/ 0 h 14"/>
                  <a:gd name="T24" fmla="*/ 3 w 5"/>
                  <a:gd name="T25" fmla="*/ 0 h 14"/>
                  <a:gd name="T26" fmla="*/ 4 w 5"/>
                  <a:gd name="T27" fmla="*/ 1 h 14"/>
                  <a:gd name="T28" fmla="*/ 5 w 5"/>
                  <a:gd name="T2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14">
                    <a:moveTo>
                      <a:pt x="4" y="14"/>
                    </a:moveTo>
                    <a:lnTo>
                      <a:pt x="3" y="12"/>
                    </a:lnTo>
                    <a:lnTo>
                      <a:pt x="4" y="10"/>
                    </a:lnTo>
                    <a:lnTo>
                      <a:pt x="5" y="11"/>
                    </a:lnTo>
                    <a:lnTo>
                      <a:pt x="4" y="8"/>
                    </a:lnTo>
                    <a:lnTo>
                      <a:pt x="2" y="6"/>
                    </a:lnTo>
                    <a:lnTo>
                      <a:pt x="1" y="3"/>
                    </a:lnTo>
                    <a:lnTo>
                      <a:pt x="0" y="3"/>
                    </a:lnTo>
                    <a:lnTo>
                      <a:pt x="1" y="2"/>
                    </a:lnTo>
                    <a:lnTo>
                      <a:pt x="1" y="1"/>
                    </a:lnTo>
                    <a:lnTo>
                      <a:pt x="2" y="0"/>
                    </a:lnTo>
                    <a:lnTo>
                      <a:pt x="3" y="0"/>
                    </a:lnTo>
                    <a:lnTo>
                      <a:pt x="3" y="0"/>
                    </a:lnTo>
                    <a:lnTo>
                      <a:pt x="4" y="1"/>
                    </a:lnTo>
                    <a:lnTo>
                      <a:pt x="5"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7" name="Freeform 1709">
                <a:extLst>
                  <a:ext uri="{FF2B5EF4-FFF2-40B4-BE49-F238E27FC236}">
                    <a16:creationId xmlns:a16="http://schemas.microsoft.com/office/drawing/2014/main" id="{B38220C7-CE75-39CD-138F-29A6FC7338BD}"/>
                  </a:ext>
                </a:extLst>
              </p:cNvPr>
              <p:cNvSpPr>
                <a:spLocks/>
              </p:cNvSpPr>
              <p:nvPr/>
            </p:nvSpPr>
            <p:spPr bwMode="auto">
              <a:xfrm>
                <a:off x="362" y="209"/>
                <a:ext cx="11" cy="7"/>
              </a:xfrm>
              <a:custGeom>
                <a:avLst/>
                <a:gdLst>
                  <a:gd name="T0" fmla="*/ 5 w 11"/>
                  <a:gd name="T1" fmla="*/ 3 h 7"/>
                  <a:gd name="T2" fmla="*/ 3 w 11"/>
                  <a:gd name="T3" fmla="*/ 3 h 7"/>
                  <a:gd name="T4" fmla="*/ 2 w 11"/>
                  <a:gd name="T5" fmla="*/ 3 h 7"/>
                  <a:gd name="T6" fmla="*/ 0 w 11"/>
                  <a:gd name="T7" fmla="*/ 3 h 7"/>
                  <a:gd name="T8" fmla="*/ 1 w 11"/>
                  <a:gd name="T9" fmla="*/ 0 h 7"/>
                  <a:gd name="T10" fmla="*/ 3 w 11"/>
                  <a:gd name="T11" fmla="*/ 0 h 7"/>
                  <a:gd name="T12" fmla="*/ 5 w 11"/>
                  <a:gd name="T13" fmla="*/ 1 h 7"/>
                  <a:gd name="T14" fmla="*/ 8 w 11"/>
                  <a:gd name="T15" fmla="*/ 3 h 7"/>
                  <a:gd name="T16" fmla="*/ 9 w 11"/>
                  <a:gd name="T17" fmla="*/ 4 h 7"/>
                  <a:gd name="T18" fmla="*/ 11 w 11"/>
                  <a:gd name="T19" fmla="*/ 6 h 7"/>
                  <a:gd name="T20" fmla="*/ 11 w 11"/>
                  <a:gd name="T2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5" y="3"/>
                    </a:moveTo>
                    <a:lnTo>
                      <a:pt x="3" y="3"/>
                    </a:lnTo>
                    <a:lnTo>
                      <a:pt x="2" y="3"/>
                    </a:lnTo>
                    <a:lnTo>
                      <a:pt x="0" y="3"/>
                    </a:lnTo>
                    <a:lnTo>
                      <a:pt x="1" y="0"/>
                    </a:lnTo>
                    <a:lnTo>
                      <a:pt x="3" y="0"/>
                    </a:lnTo>
                    <a:lnTo>
                      <a:pt x="5" y="1"/>
                    </a:lnTo>
                    <a:lnTo>
                      <a:pt x="8" y="3"/>
                    </a:lnTo>
                    <a:lnTo>
                      <a:pt x="9" y="4"/>
                    </a:lnTo>
                    <a:lnTo>
                      <a:pt x="11" y="6"/>
                    </a:lnTo>
                    <a:lnTo>
                      <a:pt x="11"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8" name="Freeform 1710">
                <a:extLst>
                  <a:ext uri="{FF2B5EF4-FFF2-40B4-BE49-F238E27FC236}">
                    <a16:creationId xmlns:a16="http://schemas.microsoft.com/office/drawing/2014/main" id="{79F48F27-A4AA-650E-203A-BF67B6CE4544}"/>
                  </a:ext>
                </a:extLst>
              </p:cNvPr>
              <p:cNvSpPr>
                <a:spLocks/>
              </p:cNvSpPr>
              <p:nvPr/>
            </p:nvSpPr>
            <p:spPr bwMode="auto">
              <a:xfrm>
                <a:off x="363" y="212"/>
                <a:ext cx="7" cy="4"/>
              </a:xfrm>
              <a:custGeom>
                <a:avLst/>
                <a:gdLst>
                  <a:gd name="T0" fmla="*/ 7 w 7"/>
                  <a:gd name="T1" fmla="*/ 3 h 4"/>
                  <a:gd name="T2" fmla="*/ 5 w 7"/>
                  <a:gd name="T3" fmla="*/ 3 h 4"/>
                  <a:gd name="T4" fmla="*/ 2 w 7"/>
                  <a:gd name="T5" fmla="*/ 4 h 4"/>
                  <a:gd name="T6" fmla="*/ 0 w 7"/>
                  <a:gd name="T7" fmla="*/ 3 h 4"/>
                  <a:gd name="T8" fmla="*/ 1 w 7"/>
                  <a:gd name="T9" fmla="*/ 3 h 4"/>
                  <a:gd name="T10" fmla="*/ 2 w 7"/>
                  <a:gd name="T11" fmla="*/ 2 h 4"/>
                  <a:gd name="T12" fmla="*/ 4 w 7"/>
                  <a:gd name="T13" fmla="*/ 1 h 4"/>
                  <a:gd name="T14" fmla="*/ 5 w 7"/>
                  <a:gd name="T15" fmla="*/ 1 h 4"/>
                  <a:gd name="T16" fmla="*/ 4 w 7"/>
                  <a:gd name="T17" fmla="*/ 0 h 4"/>
                  <a:gd name="T18" fmla="*/ 4 w 7"/>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4">
                    <a:moveTo>
                      <a:pt x="7" y="3"/>
                    </a:moveTo>
                    <a:lnTo>
                      <a:pt x="5" y="3"/>
                    </a:lnTo>
                    <a:lnTo>
                      <a:pt x="2" y="4"/>
                    </a:lnTo>
                    <a:lnTo>
                      <a:pt x="0" y="3"/>
                    </a:lnTo>
                    <a:lnTo>
                      <a:pt x="1" y="3"/>
                    </a:lnTo>
                    <a:lnTo>
                      <a:pt x="2" y="2"/>
                    </a:lnTo>
                    <a:lnTo>
                      <a:pt x="4" y="1"/>
                    </a:lnTo>
                    <a:lnTo>
                      <a:pt x="5"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9" name="Freeform 1711">
                <a:extLst>
                  <a:ext uri="{FF2B5EF4-FFF2-40B4-BE49-F238E27FC236}">
                    <a16:creationId xmlns:a16="http://schemas.microsoft.com/office/drawing/2014/main" id="{076CEE83-B70E-B2BB-7DCE-A770086D348A}"/>
                  </a:ext>
                </a:extLst>
              </p:cNvPr>
              <p:cNvSpPr>
                <a:spLocks/>
              </p:cNvSpPr>
              <p:nvPr/>
            </p:nvSpPr>
            <p:spPr bwMode="auto">
              <a:xfrm>
                <a:off x="392" y="21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0" name="Freeform 1712">
                <a:extLst>
                  <a:ext uri="{FF2B5EF4-FFF2-40B4-BE49-F238E27FC236}">
                    <a16:creationId xmlns:a16="http://schemas.microsoft.com/office/drawing/2014/main" id="{341017A8-FB2C-32B6-40D3-F3E000BE64D3}"/>
                  </a:ext>
                </a:extLst>
              </p:cNvPr>
              <p:cNvSpPr>
                <a:spLocks/>
              </p:cNvSpPr>
              <p:nvPr/>
            </p:nvSpPr>
            <p:spPr bwMode="auto">
              <a:xfrm>
                <a:off x="370" y="203"/>
                <a:ext cx="22" cy="14"/>
              </a:xfrm>
              <a:custGeom>
                <a:avLst/>
                <a:gdLst>
                  <a:gd name="T0" fmla="*/ 0 w 22"/>
                  <a:gd name="T1" fmla="*/ 1 h 14"/>
                  <a:gd name="T2" fmla="*/ 2 w 22"/>
                  <a:gd name="T3" fmla="*/ 0 h 14"/>
                  <a:gd name="T4" fmla="*/ 4 w 22"/>
                  <a:gd name="T5" fmla="*/ 0 h 14"/>
                  <a:gd name="T6" fmla="*/ 7 w 22"/>
                  <a:gd name="T7" fmla="*/ 0 h 14"/>
                  <a:gd name="T8" fmla="*/ 9 w 22"/>
                  <a:gd name="T9" fmla="*/ 1 h 14"/>
                  <a:gd name="T10" fmla="*/ 9 w 22"/>
                  <a:gd name="T11" fmla="*/ 4 h 14"/>
                  <a:gd name="T12" fmla="*/ 10 w 22"/>
                  <a:gd name="T13" fmla="*/ 4 h 14"/>
                  <a:gd name="T14" fmla="*/ 13 w 22"/>
                  <a:gd name="T15" fmla="*/ 3 h 14"/>
                  <a:gd name="T16" fmla="*/ 14 w 22"/>
                  <a:gd name="T17" fmla="*/ 2 h 14"/>
                  <a:gd name="T18" fmla="*/ 14 w 22"/>
                  <a:gd name="T19" fmla="*/ 1 h 14"/>
                  <a:gd name="T20" fmla="*/ 14 w 22"/>
                  <a:gd name="T21" fmla="*/ 1 h 14"/>
                  <a:gd name="T22" fmla="*/ 15 w 22"/>
                  <a:gd name="T23" fmla="*/ 1 h 14"/>
                  <a:gd name="T24" fmla="*/ 16 w 22"/>
                  <a:gd name="T25" fmla="*/ 1 h 14"/>
                  <a:gd name="T26" fmla="*/ 16 w 22"/>
                  <a:gd name="T27" fmla="*/ 1 h 14"/>
                  <a:gd name="T28" fmla="*/ 18 w 22"/>
                  <a:gd name="T29" fmla="*/ 4 h 14"/>
                  <a:gd name="T30" fmla="*/ 19 w 22"/>
                  <a:gd name="T31" fmla="*/ 7 h 14"/>
                  <a:gd name="T32" fmla="*/ 20 w 22"/>
                  <a:gd name="T33" fmla="*/ 9 h 14"/>
                  <a:gd name="T34" fmla="*/ 21 w 22"/>
                  <a:gd name="T35" fmla="*/ 11 h 14"/>
                  <a:gd name="T36" fmla="*/ 21 w 22"/>
                  <a:gd name="T37" fmla="*/ 14 h 14"/>
                  <a:gd name="T38" fmla="*/ 22 w 22"/>
                  <a:gd name="T39"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 h="14">
                    <a:moveTo>
                      <a:pt x="0" y="1"/>
                    </a:moveTo>
                    <a:lnTo>
                      <a:pt x="2" y="0"/>
                    </a:lnTo>
                    <a:lnTo>
                      <a:pt x="4" y="0"/>
                    </a:lnTo>
                    <a:lnTo>
                      <a:pt x="7" y="0"/>
                    </a:lnTo>
                    <a:lnTo>
                      <a:pt x="9" y="1"/>
                    </a:lnTo>
                    <a:lnTo>
                      <a:pt x="9" y="4"/>
                    </a:lnTo>
                    <a:lnTo>
                      <a:pt x="10" y="4"/>
                    </a:lnTo>
                    <a:lnTo>
                      <a:pt x="13" y="3"/>
                    </a:lnTo>
                    <a:lnTo>
                      <a:pt x="14" y="2"/>
                    </a:lnTo>
                    <a:lnTo>
                      <a:pt x="14" y="1"/>
                    </a:lnTo>
                    <a:lnTo>
                      <a:pt x="14" y="1"/>
                    </a:lnTo>
                    <a:lnTo>
                      <a:pt x="15" y="1"/>
                    </a:lnTo>
                    <a:lnTo>
                      <a:pt x="16" y="1"/>
                    </a:lnTo>
                    <a:lnTo>
                      <a:pt x="16" y="1"/>
                    </a:lnTo>
                    <a:lnTo>
                      <a:pt x="18" y="4"/>
                    </a:lnTo>
                    <a:lnTo>
                      <a:pt x="19" y="7"/>
                    </a:lnTo>
                    <a:lnTo>
                      <a:pt x="20" y="9"/>
                    </a:lnTo>
                    <a:lnTo>
                      <a:pt x="21" y="11"/>
                    </a:lnTo>
                    <a:lnTo>
                      <a:pt x="21" y="14"/>
                    </a:lnTo>
                    <a:lnTo>
                      <a:pt x="22"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1" name="Freeform 1713">
                <a:extLst>
                  <a:ext uri="{FF2B5EF4-FFF2-40B4-BE49-F238E27FC236}">
                    <a16:creationId xmlns:a16="http://schemas.microsoft.com/office/drawing/2014/main" id="{AD0A2778-939B-1AE9-3587-249F4FE888EA}"/>
                  </a:ext>
                </a:extLst>
              </p:cNvPr>
              <p:cNvSpPr>
                <a:spLocks/>
              </p:cNvSpPr>
              <p:nvPr/>
            </p:nvSpPr>
            <p:spPr bwMode="auto">
              <a:xfrm>
                <a:off x="370" y="215"/>
                <a:ext cx="2" cy="2"/>
              </a:xfrm>
              <a:custGeom>
                <a:avLst/>
                <a:gdLst>
                  <a:gd name="T0" fmla="*/ 2 w 2"/>
                  <a:gd name="T1" fmla="*/ 2 h 2"/>
                  <a:gd name="T2" fmla="*/ 1 w 2"/>
                  <a:gd name="T3" fmla="*/ 2 h 2"/>
                  <a:gd name="T4" fmla="*/ 0 w 2"/>
                  <a:gd name="T5" fmla="*/ 0 h 2"/>
                  <a:gd name="T6" fmla="*/ 0 w 2"/>
                  <a:gd name="T7" fmla="*/ 0 h 2"/>
                </a:gdLst>
                <a:ahLst/>
                <a:cxnLst>
                  <a:cxn ang="0">
                    <a:pos x="T0" y="T1"/>
                  </a:cxn>
                  <a:cxn ang="0">
                    <a:pos x="T2" y="T3"/>
                  </a:cxn>
                  <a:cxn ang="0">
                    <a:pos x="T4" y="T5"/>
                  </a:cxn>
                  <a:cxn ang="0">
                    <a:pos x="T6" y="T7"/>
                  </a:cxn>
                </a:cxnLst>
                <a:rect l="0" t="0" r="r" b="b"/>
                <a:pathLst>
                  <a:path w="2" h="2">
                    <a:moveTo>
                      <a:pt x="2" y="2"/>
                    </a:moveTo>
                    <a:lnTo>
                      <a:pt x="1"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2" name="Freeform 1714">
                <a:extLst>
                  <a:ext uri="{FF2B5EF4-FFF2-40B4-BE49-F238E27FC236}">
                    <a16:creationId xmlns:a16="http://schemas.microsoft.com/office/drawing/2014/main" id="{4D3B92C7-C1CF-B198-DDBF-1F7CC986BA61}"/>
                  </a:ext>
                </a:extLst>
              </p:cNvPr>
              <p:cNvSpPr>
                <a:spLocks/>
              </p:cNvSpPr>
              <p:nvPr/>
            </p:nvSpPr>
            <p:spPr bwMode="auto">
              <a:xfrm>
                <a:off x="372" y="211"/>
                <a:ext cx="4" cy="6"/>
              </a:xfrm>
              <a:custGeom>
                <a:avLst/>
                <a:gdLst>
                  <a:gd name="T0" fmla="*/ 4 w 4"/>
                  <a:gd name="T1" fmla="*/ 6 h 6"/>
                  <a:gd name="T2" fmla="*/ 3 w 4"/>
                  <a:gd name="T3" fmla="*/ 5 h 6"/>
                  <a:gd name="T4" fmla="*/ 3 w 4"/>
                  <a:gd name="T5" fmla="*/ 4 h 6"/>
                  <a:gd name="T6" fmla="*/ 3 w 4"/>
                  <a:gd name="T7" fmla="*/ 2 h 6"/>
                  <a:gd name="T8" fmla="*/ 2 w 4"/>
                  <a:gd name="T9" fmla="*/ 0 h 6"/>
                  <a:gd name="T10" fmla="*/ 0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4" y="6"/>
                    </a:moveTo>
                    <a:lnTo>
                      <a:pt x="3" y="5"/>
                    </a:lnTo>
                    <a:lnTo>
                      <a:pt x="3" y="4"/>
                    </a:lnTo>
                    <a:lnTo>
                      <a:pt x="3" y="2"/>
                    </a:ln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3" name="Freeform 1715">
                <a:extLst>
                  <a:ext uri="{FF2B5EF4-FFF2-40B4-BE49-F238E27FC236}">
                    <a16:creationId xmlns:a16="http://schemas.microsoft.com/office/drawing/2014/main" id="{64EEB178-9E7B-ECE3-0E27-F90576C64B57}"/>
                  </a:ext>
                </a:extLst>
              </p:cNvPr>
              <p:cNvSpPr>
                <a:spLocks/>
              </p:cNvSpPr>
              <p:nvPr/>
            </p:nvSpPr>
            <p:spPr bwMode="auto">
              <a:xfrm>
                <a:off x="349" y="218"/>
                <a:ext cx="3" cy="2"/>
              </a:xfrm>
              <a:custGeom>
                <a:avLst/>
                <a:gdLst>
                  <a:gd name="T0" fmla="*/ 0 w 3"/>
                  <a:gd name="T1" fmla="*/ 2 h 2"/>
                  <a:gd name="T2" fmla="*/ 1 w 3"/>
                  <a:gd name="T3" fmla="*/ 2 h 2"/>
                  <a:gd name="T4" fmla="*/ 0 w 3"/>
                  <a:gd name="T5" fmla="*/ 0 h 2"/>
                  <a:gd name="T6" fmla="*/ 2 w 3"/>
                  <a:gd name="T7" fmla="*/ 1 h 2"/>
                  <a:gd name="T8" fmla="*/ 3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1" y="2"/>
                    </a:lnTo>
                    <a:lnTo>
                      <a:pt x="0" y="0"/>
                    </a:lnTo>
                    <a:lnTo>
                      <a:pt x="2" y="1"/>
                    </a:lnTo>
                    <a:lnTo>
                      <a:pt x="3" y="2"/>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4" name="Freeform 1716">
                <a:extLst>
                  <a:ext uri="{FF2B5EF4-FFF2-40B4-BE49-F238E27FC236}">
                    <a16:creationId xmlns:a16="http://schemas.microsoft.com/office/drawing/2014/main" id="{50615032-67BA-506E-9DFD-D999CBA1E570}"/>
                  </a:ext>
                </a:extLst>
              </p:cNvPr>
              <p:cNvSpPr>
                <a:spLocks/>
              </p:cNvSpPr>
              <p:nvPr/>
            </p:nvSpPr>
            <p:spPr bwMode="auto">
              <a:xfrm>
                <a:off x="375" y="217"/>
                <a:ext cx="4" cy="3"/>
              </a:xfrm>
              <a:custGeom>
                <a:avLst/>
                <a:gdLst>
                  <a:gd name="T0" fmla="*/ 0 w 4"/>
                  <a:gd name="T1" fmla="*/ 1 h 3"/>
                  <a:gd name="T2" fmla="*/ 2 w 4"/>
                  <a:gd name="T3" fmla="*/ 3 h 3"/>
                  <a:gd name="T4" fmla="*/ 3 w 4"/>
                  <a:gd name="T5" fmla="*/ 3 h 3"/>
                  <a:gd name="T6" fmla="*/ 4 w 4"/>
                  <a:gd name="T7" fmla="*/ 3 h 3"/>
                  <a:gd name="T8" fmla="*/ 3 w 4"/>
                  <a:gd name="T9" fmla="*/ 1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0" y="1"/>
                    </a:moveTo>
                    <a:lnTo>
                      <a:pt x="2" y="3"/>
                    </a:lnTo>
                    <a:lnTo>
                      <a:pt x="3" y="3"/>
                    </a:lnTo>
                    <a:lnTo>
                      <a:pt x="4" y="3"/>
                    </a:lnTo>
                    <a:lnTo>
                      <a:pt x="3"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5" name="Freeform 1717">
                <a:extLst>
                  <a:ext uri="{FF2B5EF4-FFF2-40B4-BE49-F238E27FC236}">
                    <a16:creationId xmlns:a16="http://schemas.microsoft.com/office/drawing/2014/main" id="{9434C97A-397B-E081-4EA8-4EC3961A4BA5}"/>
                  </a:ext>
                </a:extLst>
              </p:cNvPr>
              <p:cNvSpPr>
                <a:spLocks/>
              </p:cNvSpPr>
              <p:nvPr/>
            </p:nvSpPr>
            <p:spPr bwMode="auto">
              <a:xfrm>
                <a:off x="315" y="210"/>
                <a:ext cx="13" cy="11"/>
              </a:xfrm>
              <a:custGeom>
                <a:avLst/>
                <a:gdLst>
                  <a:gd name="T0" fmla="*/ 0 w 13"/>
                  <a:gd name="T1" fmla="*/ 5 h 11"/>
                  <a:gd name="T2" fmla="*/ 0 w 13"/>
                  <a:gd name="T3" fmla="*/ 9 h 11"/>
                  <a:gd name="T4" fmla="*/ 0 w 13"/>
                  <a:gd name="T5" fmla="*/ 11 h 11"/>
                  <a:gd name="T6" fmla="*/ 7 w 13"/>
                  <a:gd name="T7" fmla="*/ 7 h 11"/>
                  <a:gd name="T8" fmla="*/ 9 w 13"/>
                  <a:gd name="T9" fmla="*/ 6 h 11"/>
                  <a:gd name="T10" fmla="*/ 9 w 13"/>
                  <a:gd name="T11" fmla="*/ 4 h 11"/>
                  <a:gd name="T12" fmla="*/ 9 w 13"/>
                  <a:gd name="T13" fmla="*/ 5 h 11"/>
                  <a:gd name="T14" fmla="*/ 9 w 13"/>
                  <a:gd name="T15" fmla="*/ 5 h 11"/>
                  <a:gd name="T16" fmla="*/ 10 w 13"/>
                  <a:gd name="T17" fmla="*/ 5 h 11"/>
                  <a:gd name="T18" fmla="*/ 11 w 13"/>
                  <a:gd name="T19" fmla="*/ 6 h 11"/>
                  <a:gd name="T20" fmla="*/ 12 w 13"/>
                  <a:gd name="T21" fmla="*/ 5 h 11"/>
                  <a:gd name="T22" fmla="*/ 11 w 13"/>
                  <a:gd name="T23" fmla="*/ 3 h 11"/>
                  <a:gd name="T24" fmla="*/ 13 w 13"/>
                  <a:gd name="T25"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
                    <a:moveTo>
                      <a:pt x="0" y="5"/>
                    </a:moveTo>
                    <a:lnTo>
                      <a:pt x="0" y="9"/>
                    </a:lnTo>
                    <a:lnTo>
                      <a:pt x="0" y="11"/>
                    </a:lnTo>
                    <a:lnTo>
                      <a:pt x="7" y="7"/>
                    </a:lnTo>
                    <a:lnTo>
                      <a:pt x="9" y="6"/>
                    </a:lnTo>
                    <a:lnTo>
                      <a:pt x="9" y="4"/>
                    </a:lnTo>
                    <a:lnTo>
                      <a:pt x="9" y="5"/>
                    </a:lnTo>
                    <a:lnTo>
                      <a:pt x="9" y="5"/>
                    </a:lnTo>
                    <a:lnTo>
                      <a:pt x="10" y="5"/>
                    </a:lnTo>
                    <a:lnTo>
                      <a:pt x="11" y="6"/>
                    </a:lnTo>
                    <a:lnTo>
                      <a:pt x="12" y="5"/>
                    </a:lnTo>
                    <a:lnTo>
                      <a:pt x="11" y="3"/>
                    </a:lnTo>
                    <a:lnTo>
                      <a:pt x="1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6" name="Freeform 1718">
                <a:extLst>
                  <a:ext uri="{FF2B5EF4-FFF2-40B4-BE49-F238E27FC236}">
                    <a16:creationId xmlns:a16="http://schemas.microsoft.com/office/drawing/2014/main" id="{11CCED8C-71EF-3AE4-E8DC-254003D7CF20}"/>
                  </a:ext>
                </a:extLst>
              </p:cNvPr>
              <p:cNvSpPr>
                <a:spLocks/>
              </p:cNvSpPr>
              <p:nvPr/>
            </p:nvSpPr>
            <p:spPr bwMode="auto">
              <a:xfrm>
                <a:off x="365" y="219"/>
                <a:ext cx="2" cy="3"/>
              </a:xfrm>
              <a:custGeom>
                <a:avLst/>
                <a:gdLst>
                  <a:gd name="T0" fmla="*/ 1 w 2"/>
                  <a:gd name="T1" fmla="*/ 3 h 3"/>
                  <a:gd name="T2" fmla="*/ 1 w 2"/>
                  <a:gd name="T3" fmla="*/ 3 h 3"/>
                  <a:gd name="T4" fmla="*/ 0 w 2"/>
                  <a:gd name="T5" fmla="*/ 1 h 3"/>
                  <a:gd name="T6" fmla="*/ 2 w 2"/>
                  <a:gd name="T7" fmla="*/ 0 h 3"/>
                </a:gdLst>
                <a:ahLst/>
                <a:cxnLst>
                  <a:cxn ang="0">
                    <a:pos x="T0" y="T1"/>
                  </a:cxn>
                  <a:cxn ang="0">
                    <a:pos x="T2" y="T3"/>
                  </a:cxn>
                  <a:cxn ang="0">
                    <a:pos x="T4" y="T5"/>
                  </a:cxn>
                  <a:cxn ang="0">
                    <a:pos x="T6" y="T7"/>
                  </a:cxn>
                </a:cxnLst>
                <a:rect l="0" t="0" r="r" b="b"/>
                <a:pathLst>
                  <a:path w="2" h="3">
                    <a:moveTo>
                      <a:pt x="1" y="3"/>
                    </a:moveTo>
                    <a:lnTo>
                      <a:pt x="1" y="3"/>
                    </a:ln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7" name="Line 1719">
                <a:extLst>
                  <a:ext uri="{FF2B5EF4-FFF2-40B4-BE49-F238E27FC236}">
                    <a16:creationId xmlns:a16="http://schemas.microsoft.com/office/drawing/2014/main" id="{EFEB3452-DA66-A2E8-6DAD-996A5D1A1B5C}"/>
                  </a:ext>
                </a:extLst>
              </p:cNvPr>
              <p:cNvSpPr>
                <a:spLocks noChangeShapeType="1"/>
              </p:cNvSpPr>
              <p:nvPr/>
            </p:nvSpPr>
            <p:spPr bwMode="auto">
              <a:xfrm>
                <a:off x="346" y="221"/>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78" name="Freeform 1720">
                <a:extLst>
                  <a:ext uri="{FF2B5EF4-FFF2-40B4-BE49-F238E27FC236}">
                    <a16:creationId xmlns:a16="http://schemas.microsoft.com/office/drawing/2014/main" id="{4B4D1CA5-2832-1CFE-B4F7-311D291E29A6}"/>
                  </a:ext>
                </a:extLst>
              </p:cNvPr>
              <p:cNvSpPr>
                <a:spLocks/>
              </p:cNvSpPr>
              <p:nvPr/>
            </p:nvSpPr>
            <p:spPr bwMode="auto">
              <a:xfrm>
                <a:off x="347" y="220"/>
                <a:ext cx="2" cy="3"/>
              </a:xfrm>
              <a:custGeom>
                <a:avLst/>
                <a:gdLst>
                  <a:gd name="T0" fmla="*/ 0 w 2"/>
                  <a:gd name="T1" fmla="*/ 3 h 3"/>
                  <a:gd name="T2" fmla="*/ 1 w 2"/>
                  <a:gd name="T3" fmla="*/ 3 h 3"/>
                  <a:gd name="T4" fmla="*/ 2 w 2"/>
                  <a:gd name="T5" fmla="*/ 1 h 3"/>
                  <a:gd name="T6" fmla="*/ 2 w 2"/>
                  <a:gd name="T7" fmla="*/ 0 h 3"/>
                </a:gdLst>
                <a:ahLst/>
                <a:cxnLst>
                  <a:cxn ang="0">
                    <a:pos x="T0" y="T1"/>
                  </a:cxn>
                  <a:cxn ang="0">
                    <a:pos x="T2" y="T3"/>
                  </a:cxn>
                  <a:cxn ang="0">
                    <a:pos x="T4" y="T5"/>
                  </a:cxn>
                  <a:cxn ang="0">
                    <a:pos x="T6" y="T7"/>
                  </a:cxn>
                </a:cxnLst>
                <a:rect l="0" t="0" r="r" b="b"/>
                <a:pathLst>
                  <a:path w="2" h="3">
                    <a:moveTo>
                      <a:pt x="0" y="3"/>
                    </a:moveTo>
                    <a:lnTo>
                      <a:pt x="1" y="3"/>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9" name="Freeform 1721">
                <a:extLst>
                  <a:ext uri="{FF2B5EF4-FFF2-40B4-BE49-F238E27FC236}">
                    <a16:creationId xmlns:a16="http://schemas.microsoft.com/office/drawing/2014/main" id="{E1F5BA7F-A72C-7F06-C079-C37DF2872702}"/>
                  </a:ext>
                </a:extLst>
              </p:cNvPr>
              <p:cNvSpPr>
                <a:spLocks/>
              </p:cNvSpPr>
              <p:nvPr/>
            </p:nvSpPr>
            <p:spPr bwMode="auto">
              <a:xfrm>
                <a:off x="347" y="222"/>
                <a:ext cx="0" cy="1"/>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0" name="Freeform 1722">
                <a:extLst>
                  <a:ext uri="{FF2B5EF4-FFF2-40B4-BE49-F238E27FC236}">
                    <a16:creationId xmlns:a16="http://schemas.microsoft.com/office/drawing/2014/main" id="{E4C19030-EA00-5361-C002-43288AA11C4A}"/>
                  </a:ext>
                </a:extLst>
              </p:cNvPr>
              <p:cNvSpPr>
                <a:spLocks/>
              </p:cNvSpPr>
              <p:nvPr/>
            </p:nvSpPr>
            <p:spPr bwMode="auto">
              <a:xfrm>
                <a:off x="344" y="220"/>
                <a:ext cx="2" cy="4"/>
              </a:xfrm>
              <a:custGeom>
                <a:avLst/>
                <a:gdLst>
                  <a:gd name="T0" fmla="*/ 0 w 2"/>
                  <a:gd name="T1" fmla="*/ 4 h 4"/>
                  <a:gd name="T2" fmla="*/ 1 w 2"/>
                  <a:gd name="T3" fmla="*/ 2 h 4"/>
                  <a:gd name="T4" fmla="*/ 1 w 2"/>
                  <a:gd name="T5" fmla="*/ 1 h 4"/>
                  <a:gd name="T6" fmla="*/ 2 w 2"/>
                  <a:gd name="T7" fmla="*/ 0 h 4"/>
                  <a:gd name="T8" fmla="*/ 2 w 2"/>
                  <a:gd name="T9" fmla="*/ 1 h 4"/>
                </a:gdLst>
                <a:ahLst/>
                <a:cxnLst>
                  <a:cxn ang="0">
                    <a:pos x="T0" y="T1"/>
                  </a:cxn>
                  <a:cxn ang="0">
                    <a:pos x="T2" y="T3"/>
                  </a:cxn>
                  <a:cxn ang="0">
                    <a:pos x="T4" y="T5"/>
                  </a:cxn>
                  <a:cxn ang="0">
                    <a:pos x="T6" y="T7"/>
                  </a:cxn>
                  <a:cxn ang="0">
                    <a:pos x="T8" y="T9"/>
                  </a:cxn>
                </a:cxnLst>
                <a:rect l="0" t="0" r="r" b="b"/>
                <a:pathLst>
                  <a:path w="2" h="4">
                    <a:moveTo>
                      <a:pt x="0" y="4"/>
                    </a:moveTo>
                    <a:lnTo>
                      <a:pt x="1" y="2"/>
                    </a:lnTo>
                    <a:lnTo>
                      <a:pt x="1" y="1"/>
                    </a:lnTo>
                    <a:lnTo>
                      <a:pt x="2"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1" name="Freeform 1723">
                <a:extLst>
                  <a:ext uri="{FF2B5EF4-FFF2-40B4-BE49-F238E27FC236}">
                    <a16:creationId xmlns:a16="http://schemas.microsoft.com/office/drawing/2014/main" id="{798BD7B1-7BB1-0EB7-5A3E-7EE1B7AF574F}"/>
                  </a:ext>
                </a:extLst>
              </p:cNvPr>
              <p:cNvSpPr>
                <a:spLocks/>
              </p:cNvSpPr>
              <p:nvPr/>
            </p:nvSpPr>
            <p:spPr bwMode="auto">
              <a:xfrm>
                <a:off x="372" y="223"/>
                <a:ext cx="5" cy="1"/>
              </a:xfrm>
              <a:custGeom>
                <a:avLst/>
                <a:gdLst>
                  <a:gd name="T0" fmla="*/ 5 w 5"/>
                  <a:gd name="T1" fmla="*/ 1 h 1"/>
                  <a:gd name="T2" fmla="*/ 3 w 5"/>
                  <a:gd name="T3" fmla="*/ 1 h 1"/>
                  <a:gd name="T4" fmla="*/ 1 w 5"/>
                  <a:gd name="T5" fmla="*/ 0 h 1"/>
                  <a:gd name="T6" fmla="*/ 0 w 5"/>
                  <a:gd name="T7" fmla="*/ 0 h 1"/>
                </a:gdLst>
                <a:ahLst/>
                <a:cxnLst>
                  <a:cxn ang="0">
                    <a:pos x="T0" y="T1"/>
                  </a:cxn>
                  <a:cxn ang="0">
                    <a:pos x="T2" y="T3"/>
                  </a:cxn>
                  <a:cxn ang="0">
                    <a:pos x="T4" y="T5"/>
                  </a:cxn>
                  <a:cxn ang="0">
                    <a:pos x="T6" y="T7"/>
                  </a:cxn>
                </a:cxnLst>
                <a:rect l="0" t="0" r="r" b="b"/>
                <a:pathLst>
                  <a:path w="5" h="1">
                    <a:moveTo>
                      <a:pt x="5" y="1"/>
                    </a:moveTo>
                    <a:lnTo>
                      <a:pt x="3" y="1"/>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2" name="Freeform 1724">
                <a:extLst>
                  <a:ext uri="{FF2B5EF4-FFF2-40B4-BE49-F238E27FC236}">
                    <a16:creationId xmlns:a16="http://schemas.microsoft.com/office/drawing/2014/main" id="{5B5101D4-1C7D-D2FD-40A8-1B450F83CAE6}"/>
                  </a:ext>
                </a:extLst>
              </p:cNvPr>
              <p:cNvSpPr>
                <a:spLocks/>
              </p:cNvSpPr>
              <p:nvPr/>
            </p:nvSpPr>
            <p:spPr bwMode="auto">
              <a:xfrm>
                <a:off x="353" y="213"/>
                <a:ext cx="9" cy="11"/>
              </a:xfrm>
              <a:custGeom>
                <a:avLst/>
                <a:gdLst>
                  <a:gd name="T0" fmla="*/ 0 w 9"/>
                  <a:gd name="T1" fmla="*/ 11 h 11"/>
                  <a:gd name="T2" fmla="*/ 1 w 9"/>
                  <a:gd name="T3" fmla="*/ 11 h 11"/>
                  <a:gd name="T4" fmla="*/ 2 w 9"/>
                  <a:gd name="T5" fmla="*/ 10 h 11"/>
                  <a:gd name="T6" fmla="*/ 3 w 9"/>
                  <a:gd name="T7" fmla="*/ 9 h 11"/>
                  <a:gd name="T8" fmla="*/ 3 w 9"/>
                  <a:gd name="T9" fmla="*/ 9 h 11"/>
                  <a:gd name="T10" fmla="*/ 4 w 9"/>
                  <a:gd name="T11" fmla="*/ 8 h 11"/>
                  <a:gd name="T12" fmla="*/ 4 w 9"/>
                  <a:gd name="T13" fmla="*/ 7 h 11"/>
                  <a:gd name="T14" fmla="*/ 2 w 9"/>
                  <a:gd name="T15" fmla="*/ 5 h 11"/>
                  <a:gd name="T16" fmla="*/ 2 w 9"/>
                  <a:gd name="T17" fmla="*/ 5 h 11"/>
                  <a:gd name="T18" fmla="*/ 3 w 9"/>
                  <a:gd name="T19" fmla="*/ 4 h 11"/>
                  <a:gd name="T20" fmla="*/ 5 w 9"/>
                  <a:gd name="T21" fmla="*/ 4 h 11"/>
                  <a:gd name="T22" fmla="*/ 5 w 9"/>
                  <a:gd name="T23" fmla="*/ 3 h 11"/>
                  <a:gd name="T24" fmla="*/ 5 w 9"/>
                  <a:gd name="T25" fmla="*/ 2 h 11"/>
                  <a:gd name="T26" fmla="*/ 5 w 9"/>
                  <a:gd name="T27" fmla="*/ 0 h 11"/>
                  <a:gd name="T28" fmla="*/ 5 w 9"/>
                  <a:gd name="T29" fmla="*/ 0 h 11"/>
                  <a:gd name="T30" fmla="*/ 7 w 9"/>
                  <a:gd name="T31" fmla="*/ 1 h 11"/>
                  <a:gd name="T32" fmla="*/ 7 w 9"/>
                  <a:gd name="T33" fmla="*/ 1 h 11"/>
                  <a:gd name="T34" fmla="*/ 8 w 9"/>
                  <a:gd name="T35" fmla="*/ 2 h 11"/>
                  <a:gd name="T36" fmla="*/ 8 w 9"/>
                  <a:gd name="T37" fmla="*/ 3 h 11"/>
                  <a:gd name="T38" fmla="*/ 8 w 9"/>
                  <a:gd name="T39" fmla="*/ 4 h 11"/>
                  <a:gd name="T40" fmla="*/ 7 w 9"/>
                  <a:gd name="T41" fmla="*/ 6 h 11"/>
                  <a:gd name="T42" fmla="*/ 9 w 9"/>
                  <a:gd name="T43" fmla="*/ 5 h 11"/>
                  <a:gd name="T44" fmla="*/ 9 w 9"/>
                  <a:gd name="T45" fmla="*/ 7 h 11"/>
                  <a:gd name="T46" fmla="*/ 9 w 9"/>
                  <a:gd name="T47" fmla="*/ 9 h 11"/>
                  <a:gd name="T48" fmla="*/ 8 w 9"/>
                  <a:gd name="T4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11">
                    <a:moveTo>
                      <a:pt x="0" y="11"/>
                    </a:moveTo>
                    <a:lnTo>
                      <a:pt x="1" y="11"/>
                    </a:lnTo>
                    <a:lnTo>
                      <a:pt x="2" y="10"/>
                    </a:lnTo>
                    <a:lnTo>
                      <a:pt x="3" y="9"/>
                    </a:lnTo>
                    <a:lnTo>
                      <a:pt x="3" y="9"/>
                    </a:lnTo>
                    <a:lnTo>
                      <a:pt x="4" y="8"/>
                    </a:lnTo>
                    <a:lnTo>
                      <a:pt x="4" y="7"/>
                    </a:lnTo>
                    <a:lnTo>
                      <a:pt x="2" y="5"/>
                    </a:lnTo>
                    <a:lnTo>
                      <a:pt x="2" y="5"/>
                    </a:lnTo>
                    <a:lnTo>
                      <a:pt x="3" y="4"/>
                    </a:lnTo>
                    <a:lnTo>
                      <a:pt x="5" y="4"/>
                    </a:lnTo>
                    <a:lnTo>
                      <a:pt x="5" y="3"/>
                    </a:lnTo>
                    <a:lnTo>
                      <a:pt x="5" y="2"/>
                    </a:lnTo>
                    <a:lnTo>
                      <a:pt x="5" y="0"/>
                    </a:lnTo>
                    <a:lnTo>
                      <a:pt x="5" y="0"/>
                    </a:lnTo>
                    <a:lnTo>
                      <a:pt x="7" y="1"/>
                    </a:lnTo>
                    <a:lnTo>
                      <a:pt x="7" y="1"/>
                    </a:lnTo>
                    <a:lnTo>
                      <a:pt x="8" y="2"/>
                    </a:lnTo>
                    <a:lnTo>
                      <a:pt x="8" y="3"/>
                    </a:lnTo>
                    <a:lnTo>
                      <a:pt x="8" y="4"/>
                    </a:lnTo>
                    <a:lnTo>
                      <a:pt x="7" y="6"/>
                    </a:lnTo>
                    <a:lnTo>
                      <a:pt x="9" y="5"/>
                    </a:lnTo>
                    <a:lnTo>
                      <a:pt x="9" y="7"/>
                    </a:lnTo>
                    <a:lnTo>
                      <a:pt x="9" y="9"/>
                    </a:lnTo>
                    <a:lnTo>
                      <a:pt x="8"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3" name="Line 1725">
                <a:extLst>
                  <a:ext uri="{FF2B5EF4-FFF2-40B4-BE49-F238E27FC236}">
                    <a16:creationId xmlns:a16="http://schemas.microsoft.com/office/drawing/2014/main" id="{093972FC-AB79-6471-F08D-A0CBB658AB94}"/>
                  </a:ext>
                </a:extLst>
              </p:cNvPr>
              <p:cNvSpPr>
                <a:spLocks noChangeShapeType="1"/>
              </p:cNvSpPr>
              <p:nvPr/>
            </p:nvSpPr>
            <p:spPr bwMode="auto">
              <a:xfrm>
                <a:off x="353" y="224"/>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84" name="Freeform 1726">
                <a:extLst>
                  <a:ext uri="{FF2B5EF4-FFF2-40B4-BE49-F238E27FC236}">
                    <a16:creationId xmlns:a16="http://schemas.microsoft.com/office/drawing/2014/main" id="{49684696-1C4D-5936-C3C9-3FA76AC90D03}"/>
                  </a:ext>
                </a:extLst>
              </p:cNvPr>
              <p:cNvSpPr>
                <a:spLocks/>
              </p:cNvSpPr>
              <p:nvPr/>
            </p:nvSpPr>
            <p:spPr bwMode="auto">
              <a:xfrm>
                <a:off x="350" y="220"/>
                <a:ext cx="3" cy="5"/>
              </a:xfrm>
              <a:custGeom>
                <a:avLst/>
                <a:gdLst>
                  <a:gd name="T0" fmla="*/ 2 w 3"/>
                  <a:gd name="T1" fmla="*/ 0 h 5"/>
                  <a:gd name="T2" fmla="*/ 2 w 3"/>
                  <a:gd name="T3" fmla="*/ 2 h 5"/>
                  <a:gd name="T4" fmla="*/ 1 w 3"/>
                  <a:gd name="T5" fmla="*/ 3 h 5"/>
                  <a:gd name="T6" fmla="*/ 0 w 3"/>
                  <a:gd name="T7" fmla="*/ 4 h 5"/>
                  <a:gd name="T8" fmla="*/ 2 w 3"/>
                  <a:gd name="T9" fmla="*/ 5 h 5"/>
                  <a:gd name="T10" fmla="*/ 3 w 3"/>
                  <a:gd name="T11" fmla="*/ 4 h 5"/>
                </a:gdLst>
                <a:ahLst/>
                <a:cxnLst>
                  <a:cxn ang="0">
                    <a:pos x="T0" y="T1"/>
                  </a:cxn>
                  <a:cxn ang="0">
                    <a:pos x="T2" y="T3"/>
                  </a:cxn>
                  <a:cxn ang="0">
                    <a:pos x="T4" y="T5"/>
                  </a:cxn>
                  <a:cxn ang="0">
                    <a:pos x="T6" y="T7"/>
                  </a:cxn>
                  <a:cxn ang="0">
                    <a:pos x="T8" y="T9"/>
                  </a:cxn>
                  <a:cxn ang="0">
                    <a:pos x="T10" y="T11"/>
                  </a:cxn>
                </a:cxnLst>
                <a:rect l="0" t="0" r="r" b="b"/>
                <a:pathLst>
                  <a:path w="3" h="5">
                    <a:moveTo>
                      <a:pt x="2" y="0"/>
                    </a:moveTo>
                    <a:lnTo>
                      <a:pt x="2" y="2"/>
                    </a:lnTo>
                    <a:lnTo>
                      <a:pt x="1" y="3"/>
                    </a:lnTo>
                    <a:lnTo>
                      <a:pt x="0" y="4"/>
                    </a:lnTo>
                    <a:lnTo>
                      <a:pt x="2" y="5"/>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5" name="Freeform 1727">
                <a:extLst>
                  <a:ext uri="{FF2B5EF4-FFF2-40B4-BE49-F238E27FC236}">
                    <a16:creationId xmlns:a16="http://schemas.microsoft.com/office/drawing/2014/main" id="{6C38F052-DD85-331C-9637-DA8E9628AED0}"/>
                  </a:ext>
                </a:extLst>
              </p:cNvPr>
              <p:cNvSpPr>
                <a:spLocks/>
              </p:cNvSpPr>
              <p:nvPr/>
            </p:nvSpPr>
            <p:spPr bwMode="auto">
              <a:xfrm>
                <a:off x="371" y="223"/>
                <a:ext cx="3" cy="2"/>
              </a:xfrm>
              <a:custGeom>
                <a:avLst/>
                <a:gdLst>
                  <a:gd name="T0" fmla="*/ 0 w 3"/>
                  <a:gd name="T1" fmla="*/ 0 h 2"/>
                  <a:gd name="T2" fmla="*/ 0 w 3"/>
                  <a:gd name="T3" fmla="*/ 1 h 2"/>
                  <a:gd name="T4" fmla="*/ 1 w 3"/>
                  <a:gd name="T5" fmla="*/ 2 h 2"/>
                  <a:gd name="T6" fmla="*/ 3 w 3"/>
                  <a:gd name="T7" fmla="*/ 2 h 2"/>
                </a:gdLst>
                <a:ahLst/>
                <a:cxnLst>
                  <a:cxn ang="0">
                    <a:pos x="T0" y="T1"/>
                  </a:cxn>
                  <a:cxn ang="0">
                    <a:pos x="T2" y="T3"/>
                  </a:cxn>
                  <a:cxn ang="0">
                    <a:pos x="T4" y="T5"/>
                  </a:cxn>
                  <a:cxn ang="0">
                    <a:pos x="T6" y="T7"/>
                  </a:cxn>
                </a:cxnLst>
                <a:rect l="0" t="0" r="r" b="b"/>
                <a:pathLst>
                  <a:path w="3" h="2">
                    <a:moveTo>
                      <a:pt x="0" y="0"/>
                    </a:moveTo>
                    <a:lnTo>
                      <a:pt x="0" y="1"/>
                    </a:lnTo>
                    <a:lnTo>
                      <a:pt x="1" y="2"/>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6" name="Freeform 1728">
                <a:extLst>
                  <a:ext uri="{FF2B5EF4-FFF2-40B4-BE49-F238E27FC236}">
                    <a16:creationId xmlns:a16="http://schemas.microsoft.com/office/drawing/2014/main" id="{4E2C6022-C835-D44F-C776-71AD3C16D881}"/>
                  </a:ext>
                </a:extLst>
              </p:cNvPr>
              <p:cNvSpPr>
                <a:spLocks/>
              </p:cNvSpPr>
              <p:nvPr/>
            </p:nvSpPr>
            <p:spPr bwMode="auto">
              <a:xfrm>
                <a:off x="374" y="224"/>
                <a:ext cx="3" cy="2"/>
              </a:xfrm>
              <a:custGeom>
                <a:avLst/>
                <a:gdLst>
                  <a:gd name="T0" fmla="*/ 0 w 3"/>
                  <a:gd name="T1" fmla="*/ 1 h 2"/>
                  <a:gd name="T2" fmla="*/ 1 w 3"/>
                  <a:gd name="T3" fmla="*/ 2 h 2"/>
                  <a:gd name="T4" fmla="*/ 2 w 3"/>
                  <a:gd name="T5" fmla="*/ 1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0" y="1"/>
                    </a:moveTo>
                    <a:lnTo>
                      <a:pt x="1" y="2"/>
                    </a:lnTo>
                    <a:lnTo>
                      <a:pt x="2"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7" name="Freeform 1729">
                <a:extLst>
                  <a:ext uri="{FF2B5EF4-FFF2-40B4-BE49-F238E27FC236}">
                    <a16:creationId xmlns:a16="http://schemas.microsoft.com/office/drawing/2014/main" id="{733CE639-ACFB-5FD5-0D2A-FB813D99E0A8}"/>
                  </a:ext>
                </a:extLst>
              </p:cNvPr>
              <p:cNvSpPr>
                <a:spLocks/>
              </p:cNvSpPr>
              <p:nvPr/>
            </p:nvSpPr>
            <p:spPr bwMode="auto">
              <a:xfrm>
                <a:off x="361" y="224"/>
                <a:ext cx="0" cy="2"/>
              </a:xfrm>
              <a:custGeom>
                <a:avLst/>
                <a:gdLst>
                  <a:gd name="T0" fmla="*/ 0 h 2"/>
                  <a:gd name="T1" fmla="*/ 1 h 2"/>
                  <a:gd name="T2" fmla="*/ 2 h 2"/>
                </a:gdLst>
                <a:ahLst/>
                <a:cxnLst>
                  <a:cxn ang="0">
                    <a:pos x="0" y="T0"/>
                  </a:cxn>
                  <a:cxn ang="0">
                    <a:pos x="0" y="T1"/>
                  </a:cxn>
                  <a:cxn ang="0">
                    <a:pos x="0" y="T2"/>
                  </a:cxn>
                </a:cxnLst>
                <a:rect l="0" t="0" r="r" b="b"/>
                <a:pathLst>
                  <a:path h="2">
                    <a:moveTo>
                      <a:pt x="0" y="0"/>
                    </a:move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8" name="Freeform 1730">
                <a:extLst>
                  <a:ext uri="{FF2B5EF4-FFF2-40B4-BE49-F238E27FC236}">
                    <a16:creationId xmlns:a16="http://schemas.microsoft.com/office/drawing/2014/main" id="{3DA6047B-AEAC-F400-C6BE-5E93D63C929C}"/>
                  </a:ext>
                </a:extLst>
              </p:cNvPr>
              <p:cNvSpPr>
                <a:spLocks/>
              </p:cNvSpPr>
              <p:nvPr/>
            </p:nvSpPr>
            <p:spPr bwMode="auto">
              <a:xfrm>
                <a:off x="342" y="224"/>
                <a:ext cx="2" cy="3"/>
              </a:xfrm>
              <a:custGeom>
                <a:avLst/>
                <a:gdLst>
                  <a:gd name="T0" fmla="*/ 0 w 2"/>
                  <a:gd name="T1" fmla="*/ 3 h 3"/>
                  <a:gd name="T2" fmla="*/ 1 w 2"/>
                  <a:gd name="T3" fmla="*/ 2 h 3"/>
                  <a:gd name="T4" fmla="*/ 2 w 2"/>
                  <a:gd name="T5" fmla="*/ 0 h 3"/>
                </a:gdLst>
                <a:ahLst/>
                <a:cxnLst>
                  <a:cxn ang="0">
                    <a:pos x="T0" y="T1"/>
                  </a:cxn>
                  <a:cxn ang="0">
                    <a:pos x="T2" y="T3"/>
                  </a:cxn>
                  <a:cxn ang="0">
                    <a:pos x="T4" y="T5"/>
                  </a:cxn>
                </a:cxnLst>
                <a:rect l="0" t="0" r="r" b="b"/>
                <a:pathLst>
                  <a:path w="2" h="3">
                    <a:moveTo>
                      <a:pt x="0" y="3"/>
                    </a:moveTo>
                    <a:lnTo>
                      <a:pt x="1" y="2"/>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9" name="Freeform 1731">
                <a:extLst>
                  <a:ext uri="{FF2B5EF4-FFF2-40B4-BE49-F238E27FC236}">
                    <a16:creationId xmlns:a16="http://schemas.microsoft.com/office/drawing/2014/main" id="{F115C36B-D9DD-C16D-FB54-43863F5233EF}"/>
                  </a:ext>
                </a:extLst>
              </p:cNvPr>
              <p:cNvSpPr>
                <a:spLocks/>
              </p:cNvSpPr>
              <p:nvPr/>
            </p:nvSpPr>
            <p:spPr bwMode="auto">
              <a:xfrm>
                <a:off x="297" y="208"/>
                <a:ext cx="17" cy="19"/>
              </a:xfrm>
              <a:custGeom>
                <a:avLst/>
                <a:gdLst>
                  <a:gd name="T0" fmla="*/ 2 w 17"/>
                  <a:gd name="T1" fmla="*/ 19 h 19"/>
                  <a:gd name="T2" fmla="*/ 3 w 17"/>
                  <a:gd name="T3" fmla="*/ 18 h 19"/>
                  <a:gd name="T4" fmla="*/ 3 w 17"/>
                  <a:gd name="T5" fmla="*/ 17 h 19"/>
                  <a:gd name="T6" fmla="*/ 3 w 17"/>
                  <a:gd name="T7" fmla="*/ 16 h 19"/>
                  <a:gd name="T8" fmla="*/ 3 w 17"/>
                  <a:gd name="T9" fmla="*/ 14 h 19"/>
                  <a:gd name="T10" fmla="*/ 4 w 17"/>
                  <a:gd name="T11" fmla="*/ 14 h 19"/>
                  <a:gd name="T12" fmla="*/ 4 w 17"/>
                  <a:gd name="T13" fmla="*/ 16 h 19"/>
                  <a:gd name="T14" fmla="*/ 6 w 17"/>
                  <a:gd name="T15" fmla="*/ 17 h 19"/>
                  <a:gd name="T16" fmla="*/ 7 w 17"/>
                  <a:gd name="T17" fmla="*/ 17 h 19"/>
                  <a:gd name="T18" fmla="*/ 7 w 17"/>
                  <a:gd name="T19" fmla="*/ 15 h 19"/>
                  <a:gd name="T20" fmla="*/ 9 w 17"/>
                  <a:gd name="T21" fmla="*/ 15 h 19"/>
                  <a:gd name="T22" fmla="*/ 10 w 17"/>
                  <a:gd name="T23" fmla="*/ 14 h 19"/>
                  <a:gd name="T24" fmla="*/ 11 w 17"/>
                  <a:gd name="T25" fmla="*/ 14 h 19"/>
                  <a:gd name="T26" fmla="*/ 10 w 17"/>
                  <a:gd name="T27" fmla="*/ 11 h 19"/>
                  <a:gd name="T28" fmla="*/ 16 w 17"/>
                  <a:gd name="T29" fmla="*/ 8 h 19"/>
                  <a:gd name="T30" fmla="*/ 17 w 17"/>
                  <a:gd name="T31" fmla="*/ 6 h 19"/>
                  <a:gd name="T32" fmla="*/ 16 w 17"/>
                  <a:gd name="T33" fmla="*/ 5 h 19"/>
                  <a:gd name="T34" fmla="*/ 16 w 17"/>
                  <a:gd name="T35" fmla="*/ 4 h 19"/>
                  <a:gd name="T36" fmla="*/ 14 w 17"/>
                  <a:gd name="T37" fmla="*/ 5 h 19"/>
                  <a:gd name="T38" fmla="*/ 14 w 17"/>
                  <a:gd name="T39" fmla="*/ 4 h 19"/>
                  <a:gd name="T40" fmla="*/ 14 w 17"/>
                  <a:gd name="T41" fmla="*/ 1 h 19"/>
                  <a:gd name="T42" fmla="*/ 12 w 17"/>
                  <a:gd name="T43" fmla="*/ 0 h 19"/>
                  <a:gd name="T44" fmla="*/ 8 w 17"/>
                  <a:gd name="T45" fmla="*/ 4 h 19"/>
                  <a:gd name="T46" fmla="*/ 9 w 17"/>
                  <a:gd name="T47" fmla="*/ 5 h 19"/>
                  <a:gd name="T48" fmla="*/ 10 w 17"/>
                  <a:gd name="T49" fmla="*/ 6 h 19"/>
                  <a:gd name="T50" fmla="*/ 8 w 17"/>
                  <a:gd name="T51" fmla="*/ 6 h 19"/>
                  <a:gd name="T52" fmla="*/ 8 w 17"/>
                  <a:gd name="T53" fmla="*/ 6 h 19"/>
                  <a:gd name="T54" fmla="*/ 6 w 17"/>
                  <a:gd name="T55" fmla="*/ 3 h 19"/>
                  <a:gd name="T56" fmla="*/ 2 w 17"/>
                  <a:gd name="T57" fmla="*/ 5 h 19"/>
                  <a:gd name="T58" fmla="*/ 3 w 17"/>
                  <a:gd name="T59" fmla="*/ 6 h 19"/>
                  <a:gd name="T60" fmla="*/ 5 w 17"/>
                  <a:gd name="T61" fmla="*/ 6 h 19"/>
                  <a:gd name="T62" fmla="*/ 5 w 17"/>
                  <a:gd name="T63" fmla="*/ 7 h 19"/>
                  <a:gd name="T64" fmla="*/ 2 w 17"/>
                  <a:gd name="T65" fmla="*/ 8 h 19"/>
                  <a:gd name="T66" fmla="*/ 1 w 17"/>
                  <a:gd name="T67" fmla="*/ 12 h 19"/>
                  <a:gd name="T68" fmla="*/ 2 w 17"/>
                  <a:gd name="T69" fmla="*/ 12 h 19"/>
                  <a:gd name="T70" fmla="*/ 3 w 17"/>
                  <a:gd name="T71" fmla="*/ 12 h 19"/>
                  <a:gd name="T72" fmla="*/ 1 w 17"/>
                  <a:gd name="T73" fmla="*/ 14 h 19"/>
                  <a:gd name="T74" fmla="*/ 0 w 17"/>
                  <a:gd name="T75" fmla="*/ 17 h 19"/>
                  <a:gd name="T76" fmla="*/ 1 w 17"/>
                  <a:gd name="T77" fmla="*/ 18 h 19"/>
                  <a:gd name="T78" fmla="*/ 2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2" y="19"/>
                    </a:moveTo>
                    <a:lnTo>
                      <a:pt x="3" y="18"/>
                    </a:lnTo>
                    <a:lnTo>
                      <a:pt x="3" y="17"/>
                    </a:lnTo>
                    <a:lnTo>
                      <a:pt x="3" y="16"/>
                    </a:lnTo>
                    <a:lnTo>
                      <a:pt x="3" y="14"/>
                    </a:lnTo>
                    <a:lnTo>
                      <a:pt x="4" y="14"/>
                    </a:lnTo>
                    <a:lnTo>
                      <a:pt x="4" y="16"/>
                    </a:lnTo>
                    <a:lnTo>
                      <a:pt x="6" y="17"/>
                    </a:lnTo>
                    <a:lnTo>
                      <a:pt x="7" y="17"/>
                    </a:lnTo>
                    <a:lnTo>
                      <a:pt x="7" y="15"/>
                    </a:lnTo>
                    <a:lnTo>
                      <a:pt x="9" y="15"/>
                    </a:lnTo>
                    <a:lnTo>
                      <a:pt x="10" y="14"/>
                    </a:lnTo>
                    <a:lnTo>
                      <a:pt x="11" y="14"/>
                    </a:lnTo>
                    <a:lnTo>
                      <a:pt x="10" y="11"/>
                    </a:lnTo>
                    <a:lnTo>
                      <a:pt x="16" y="8"/>
                    </a:lnTo>
                    <a:lnTo>
                      <a:pt x="17" y="6"/>
                    </a:lnTo>
                    <a:lnTo>
                      <a:pt x="16" y="5"/>
                    </a:lnTo>
                    <a:lnTo>
                      <a:pt x="16" y="4"/>
                    </a:lnTo>
                    <a:lnTo>
                      <a:pt x="14" y="5"/>
                    </a:lnTo>
                    <a:lnTo>
                      <a:pt x="14" y="4"/>
                    </a:lnTo>
                    <a:lnTo>
                      <a:pt x="14" y="1"/>
                    </a:lnTo>
                    <a:lnTo>
                      <a:pt x="12" y="0"/>
                    </a:lnTo>
                    <a:lnTo>
                      <a:pt x="8" y="4"/>
                    </a:lnTo>
                    <a:lnTo>
                      <a:pt x="9" y="5"/>
                    </a:lnTo>
                    <a:lnTo>
                      <a:pt x="10" y="6"/>
                    </a:lnTo>
                    <a:lnTo>
                      <a:pt x="8" y="6"/>
                    </a:lnTo>
                    <a:lnTo>
                      <a:pt x="8" y="6"/>
                    </a:lnTo>
                    <a:lnTo>
                      <a:pt x="6" y="3"/>
                    </a:lnTo>
                    <a:lnTo>
                      <a:pt x="2" y="5"/>
                    </a:lnTo>
                    <a:lnTo>
                      <a:pt x="3" y="6"/>
                    </a:lnTo>
                    <a:lnTo>
                      <a:pt x="5" y="6"/>
                    </a:lnTo>
                    <a:lnTo>
                      <a:pt x="5" y="7"/>
                    </a:lnTo>
                    <a:lnTo>
                      <a:pt x="2" y="8"/>
                    </a:lnTo>
                    <a:lnTo>
                      <a:pt x="1" y="12"/>
                    </a:lnTo>
                    <a:lnTo>
                      <a:pt x="2" y="12"/>
                    </a:lnTo>
                    <a:lnTo>
                      <a:pt x="3" y="12"/>
                    </a:lnTo>
                    <a:lnTo>
                      <a:pt x="1" y="14"/>
                    </a:lnTo>
                    <a:lnTo>
                      <a:pt x="0" y="17"/>
                    </a:lnTo>
                    <a:lnTo>
                      <a:pt x="1" y="18"/>
                    </a:lnTo>
                    <a:lnTo>
                      <a:pt x="2" y="1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90" name="Freeform 1732">
                <a:extLst>
                  <a:ext uri="{FF2B5EF4-FFF2-40B4-BE49-F238E27FC236}">
                    <a16:creationId xmlns:a16="http://schemas.microsoft.com/office/drawing/2014/main" id="{31216BD6-D3E1-4A8F-3A59-051BCD34626F}"/>
                  </a:ext>
                </a:extLst>
              </p:cNvPr>
              <p:cNvSpPr>
                <a:spLocks/>
              </p:cNvSpPr>
              <p:nvPr/>
            </p:nvSpPr>
            <p:spPr bwMode="auto">
              <a:xfrm>
                <a:off x="351" y="227"/>
                <a:ext cx="1" cy="0"/>
              </a:xfrm>
              <a:custGeom>
                <a:avLst/>
                <a:gdLst>
                  <a:gd name="T0" fmla="*/ 1 w 1"/>
                  <a:gd name="T1" fmla="*/ 1 w 1"/>
                  <a:gd name="T2" fmla="*/ 0 w 1"/>
                </a:gdLst>
                <a:ahLst/>
                <a:cxnLst>
                  <a:cxn ang="0">
                    <a:pos x="T0" y="0"/>
                  </a:cxn>
                  <a:cxn ang="0">
                    <a:pos x="T1" y="0"/>
                  </a:cxn>
                  <a:cxn ang="0">
                    <a:pos x="T2" y="0"/>
                  </a:cxn>
                </a:cxnLst>
                <a:rect l="0" t="0" r="r" b="b"/>
                <a:pathLst>
                  <a:path w="1">
                    <a:moveTo>
                      <a:pt x="1"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91" name="Line 1733">
                <a:extLst>
                  <a:ext uri="{FF2B5EF4-FFF2-40B4-BE49-F238E27FC236}">
                    <a16:creationId xmlns:a16="http://schemas.microsoft.com/office/drawing/2014/main" id="{CAA4279E-98F0-9657-902E-902EF122BA80}"/>
                  </a:ext>
                </a:extLst>
              </p:cNvPr>
              <p:cNvSpPr>
                <a:spLocks noChangeShapeType="1"/>
              </p:cNvSpPr>
              <p:nvPr/>
            </p:nvSpPr>
            <p:spPr bwMode="auto">
              <a:xfrm>
                <a:off x="342" y="227"/>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092" name="Freeform 1734">
                <a:extLst>
                  <a:ext uri="{FF2B5EF4-FFF2-40B4-BE49-F238E27FC236}">
                    <a16:creationId xmlns:a16="http://schemas.microsoft.com/office/drawing/2014/main" id="{2E66D687-499E-4E8F-BD25-C5361651B6DC}"/>
                  </a:ext>
                </a:extLst>
              </p:cNvPr>
              <p:cNvSpPr>
                <a:spLocks/>
              </p:cNvSpPr>
              <p:nvPr/>
            </p:nvSpPr>
            <p:spPr bwMode="auto">
              <a:xfrm>
                <a:off x="369" y="222"/>
                <a:ext cx="2" cy="6"/>
              </a:xfrm>
              <a:custGeom>
                <a:avLst/>
                <a:gdLst>
                  <a:gd name="T0" fmla="*/ 2 w 2"/>
                  <a:gd name="T1" fmla="*/ 6 h 6"/>
                  <a:gd name="T2" fmla="*/ 2 w 2"/>
                  <a:gd name="T3" fmla="*/ 6 h 6"/>
                  <a:gd name="T4" fmla="*/ 1 w 2"/>
                  <a:gd name="T5" fmla="*/ 5 h 6"/>
                  <a:gd name="T6" fmla="*/ 0 w 2"/>
                  <a:gd name="T7" fmla="*/ 5 h 6"/>
                  <a:gd name="T8" fmla="*/ 0 w 2"/>
                  <a:gd name="T9" fmla="*/ 4 h 6"/>
                  <a:gd name="T10" fmla="*/ 0 w 2"/>
                  <a:gd name="T11" fmla="*/ 1 h 6"/>
                  <a:gd name="T12" fmla="*/ 1 w 2"/>
                  <a:gd name="T13" fmla="*/ 0 h 6"/>
                  <a:gd name="T14" fmla="*/ 2 w 2"/>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6"/>
                    </a:moveTo>
                    <a:lnTo>
                      <a:pt x="2" y="6"/>
                    </a:lnTo>
                    <a:lnTo>
                      <a:pt x="1" y="5"/>
                    </a:lnTo>
                    <a:lnTo>
                      <a:pt x="0" y="5"/>
                    </a:lnTo>
                    <a:lnTo>
                      <a:pt x="0" y="4"/>
                    </a:lnTo>
                    <a:lnTo>
                      <a:pt x="0" y="1"/>
                    </a:ln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93" name="Freeform 1735">
                <a:extLst>
                  <a:ext uri="{FF2B5EF4-FFF2-40B4-BE49-F238E27FC236}">
                    <a16:creationId xmlns:a16="http://schemas.microsoft.com/office/drawing/2014/main" id="{FEC94D95-AC75-72BC-BC73-683D2EA64717}"/>
                  </a:ext>
                </a:extLst>
              </p:cNvPr>
              <p:cNvSpPr>
                <a:spLocks/>
              </p:cNvSpPr>
              <p:nvPr/>
            </p:nvSpPr>
            <p:spPr bwMode="auto">
              <a:xfrm>
                <a:off x="361" y="226"/>
                <a:ext cx="2" cy="3"/>
              </a:xfrm>
              <a:custGeom>
                <a:avLst/>
                <a:gdLst>
                  <a:gd name="T0" fmla="*/ 0 w 2"/>
                  <a:gd name="T1" fmla="*/ 0 h 3"/>
                  <a:gd name="T2" fmla="*/ 0 w 2"/>
                  <a:gd name="T3" fmla="*/ 1 h 3"/>
                  <a:gd name="T4" fmla="*/ 1 w 2"/>
                  <a:gd name="T5" fmla="*/ 2 h 3"/>
                  <a:gd name="T6" fmla="*/ 2 w 2"/>
                  <a:gd name="T7" fmla="*/ 3 h 3"/>
                </a:gdLst>
                <a:ahLst/>
                <a:cxnLst>
                  <a:cxn ang="0">
                    <a:pos x="T0" y="T1"/>
                  </a:cxn>
                  <a:cxn ang="0">
                    <a:pos x="T2" y="T3"/>
                  </a:cxn>
                  <a:cxn ang="0">
                    <a:pos x="T4" y="T5"/>
                  </a:cxn>
                  <a:cxn ang="0">
                    <a:pos x="T6" y="T7"/>
                  </a:cxn>
                </a:cxnLst>
                <a:rect l="0" t="0" r="r" b="b"/>
                <a:pathLst>
                  <a:path w="2" h="3">
                    <a:moveTo>
                      <a:pt x="0" y="0"/>
                    </a:moveTo>
                    <a:lnTo>
                      <a:pt x="0" y="1"/>
                    </a:lnTo>
                    <a:lnTo>
                      <a:pt x="1" y="2"/>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94" name="Freeform 1736">
                <a:extLst>
                  <a:ext uri="{FF2B5EF4-FFF2-40B4-BE49-F238E27FC236}">
                    <a16:creationId xmlns:a16="http://schemas.microsoft.com/office/drawing/2014/main" id="{88BE84EE-22E2-91E9-2226-5A8AC7027EF5}"/>
                  </a:ext>
                </a:extLst>
              </p:cNvPr>
              <p:cNvSpPr>
                <a:spLocks/>
              </p:cNvSpPr>
              <p:nvPr/>
            </p:nvSpPr>
            <p:spPr bwMode="auto">
              <a:xfrm>
                <a:off x="342" y="227"/>
                <a:ext cx="1" cy="2"/>
              </a:xfrm>
              <a:custGeom>
                <a:avLst/>
                <a:gdLst>
                  <a:gd name="T0" fmla="*/ 1 w 1"/>
                  <a:gd name="T1" fmla="*/ 2 h 2"/>
                  <a:gd name="T2" fmla="*/ 0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1" y="2"/>
                    </a:move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7" name="Group 1938">
              <a:extLst>
                <a:ext uri="{FF2B5EF4-FFF2-40B4-BE49-F238E27FC236}">
                  <a16:creationId xmlns:a16="http://schemas.microsoft.com/office/drawing/2014/main" id="{3A01EE9E-9860-6949-80C8-D8055A2CD589}"/>
                </a:ext>
              </a:extLst>
            </p:cNvPr>
            <p:cNvGrpSpPr>
              <a:grpSpLocks/>
            </p:cNvGrpSpPr>
            <p:nvPr/>
          </p:nvGrpSpPr>
          <p:grpSpPr bwMode="auto">
            <a:xfrm>
              <a:off x="238" y="219"/>
              <a:ext cx="134" cy="209"/>
              <a:chOff x="238" y="219"/>
              <a:chExt cx="134" cy="209"/>
            </a:xfrm>
          </p:grpSpPr>
          <p:sp>
            <p:nvSpPr>
              <p:cNvPr id="695" name="Freeform 1738">
                <a:extLst>
                  <a:ext uri="{FF2B5EF4-FFF2-40B4-BE49-F238E27FC236}">
                    <a16:creationId xmlns:a16="http://schemas.microsoft.com/office/drawing/2014/main" id="{B1219CBD-099C-091D-68DD-13E33C497BA5}"/>
                  </a:ext>
                </a:extLst>
              </p:cNvPr>
              <p:cNvSpPr>
                <a:spLocks/>
              </p:cNvSpPr>
              <p:nvPr/>
            </p:nvSpPr>
            <p:spPr bwMode="auto">
              <a:xfrm>
                <a:off x="345" y="225"/>
                <a:ext cx="6" cy="4"/>
              </a:xfrm>
              <a:custGeom>
                <a:avLst/>
                <a:gdLst>
                  <a:gd name="T0" fmla="*/ 6 w 6"/>
                  <a:gd name="T1" fmla="*/ 2 h 4"/>
                  <a:gd name="T2" fmla="*/ 6 w 6"/>
                  <a:gd name="T3" fmla="*/ 2 h 4"/>
                  <a:gd name="T4" fmla="*/ 5 w 6"/>
                  <a:gd name="T5" fmla="*/ 2 h 4"/>
                  <a:gd name="T6" fmla="*/ 4 w 6"/>
                  <a:gd name="T7" fmla="*/ 2 h 4"/>
                  <a:gd name="T8" fmla="*/ 3 w 6"/>
                  <a:gd name="T9" fmla="*/ 0 h 4"/>
                  <a:gd name="T10" fmla="*/ 2 w 6"/>
                  <a:gd name="T11" fmla="*/ 1 h 4"/>
                  <a:gd name="T12" fmla="*/ 1 w 6"/>
                  <a:gd name="T13" fmla="*/ 2 h 4"/>
                  <a:gd name="T14" fmla="*/ 0 w 6"/>
                  <a:gd name="T15" fmla="*/ 2 h 4"/>
                  <a:gd name="T16" fmla="*/ 0 w 6"/>
                  <a:gd name="T17" fmla="*/ 3 h 4"/>
                  <a:gd name="T18" fmla="*/ 0 w 6"/>
                  <a:gd name="T19" fmla="*/ 4 h 4"/>
                  <a:gd name="T20" fmla="*/ 0 w 6"/>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
                    <a:moveTo>
                      <a:pt x="6" y="2"/>
                    </a:moveTo>
                    <a:lnTo>
                      <a:pt x="6" y="2"/>
                    </a:lnTo>
                    <a:lnTo>
                      <a:pt x="5" y="2"/>
                    </a:lnTo>
                    <a:lnTo>
                      <a:pt x="4" y="2"/>
                    </a:lnTo>
                    <a:lnTo>
                      <a:pt x="3" y="0"/>
                    </a:lnTo>
                    <a:lnTo>
                      <a:pt x="2" y="1"/>
                    </a:lnTo>
                    <a:lnTo>
                      <a:pt x="1" y="2"/>
                    </a:lnTo>
                    <a:lnTo>
                      <a:pt x="0" y="2"/>
                    </a:lnTo>
                    <a:lnTo>
                      <a:pt x="0" y="3"/>
                    </a:lnTo>
                    <a:lnTo>
                      <a:pt x="0" y="4"/>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6" name="Freeform 1739">
                <a:extLst>
                  <a:ext uri="{FF2B5EF4-FFF2-40B4-BE49-F238E27FC236}">
                    <a16:creationId xmlns:a16="http://schemas.microsoft.com/office/drawing/2014/main" id="{5C2B2905-A7C8-0833-0408-F0CA405B62D5}"/>
                  </a:ext>
                </a:extLst>
              </p:cNvPr>
              <p:cNvSpPr>
                <a:spLocks/>
              </p:cNvSpPr>
              <p:nvPr/>
            </p:nvSpPr>
            <p:spPr bwMode="auto">
              <a:xfrm>
                <a:off x="291" y="219"/>
                <a:ext cx="5" cy="11"/>
              </a:xfrm>
              <a:custGeom>
                <a:avLst/>
                <a:gdLst>
                  <a:gd name="T0" fmla="*/ 1 w 5"/>
                  <a:gd name="T1" fmla="*/ 11 h 11"/>
                  <a:gd name="T2" fmla="*/ 3 w 5"/>
                  <a:gd name="T3" fmla="*/ 10 h 11"/>
                  <a:gd name="T4" fmla="*/ 4 w 5"/>
                  <a:gd name="T5" fmla="*/ 9 h 11"/>
                  <a:gd name="T6" fmla="*/ 5 w 5"/>
                  <a:gd name="T7" fmla="*/ 3 h 11"/>
                  <a:gd name="T8" fmla="*/ 5 w 5"/>
                  <a:gd name="T9" fmla="*/ 1 h 11"/>
                  <a:gd name="T10" fmla="*/ 3 w 5"/>
                  <a:gd name="T11" fmla="*/ 0 h 11"/>
                  <a:gd name="T12" fmla="*/ 2 w 5"/>
                  <a:gd name="T13" fmla="*/ 2 h 11"/>
                  <a:gd name="T14" fmla="*/ 3 w 5"/>
                  <a:gd name="T15" fmla="*/ 3 h 11"/>
                  <a:gd name="T16" fmla="*/ 3 w 5"/>
                  <a:gd name="T17" fmla="*/ 4 h 11"/>
                  <a:gd name="T18" fmla="*/ 1 w 5"/>
                  <a:gd name="T19" fmla="*/ 4 h 11"/>
                  <a:gd name="T20" fmla="*/ 1 w 5"/>
                  <a:gd name="T21" fmla="*/ 6 h 11"/>
                  <a:gd name="T22" fmla="*/ 0 w 5"/>
                  <a:gd name="T23" fmla="*/ 7 h 11"/>
                  <a:gd name="T24" fmla="*/ 0 w 5"/>
                  <a:gd name="T25" fmla="*/ 9 h 11"/>
                  <a:gd name="T26" fmla="*/ 0 w 5"/>
                  <a:gd name="T27" fmla="*/ 10 h 11"/>
                  <a:gd name="T28" fmla="*/ 1 w 5"/>
                  <a:gd name="T29" fmla="*/ 9 h 11"/>
                  <a:gd name="T30" fmla="*/ 1 w 5"/>
                  <a:gd name="T31"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11">
                    <a:moveTo>
                      <a:pt x="1" y="11"/>
                    </a:moveTo>
                    <a:lnTo>
                      <a:pt x="3" y="10"/>
                    </a:lnTo>
                    <a:lnTo>
                      <a:pt x="4" y="9"/>
                    </a:lnTo>
                    <a:lnTo>
                      <a:pt x="5" y="3"/>
                    </a:lnTo>
                    <a:lnTo>
                      <a:pt x="5" y="1"/>
                    </a:lnTo>
                    <a:lnTo>
                      <a:pt x="3" y="0"/>
                    </a:lnTo>
                    <a:lnTo>
                      <a:pt x="2" y="2"/>
                    </a:lnTo>
                    <a:lnTo>
                      <a:pt x="3" y="3"/>
                    </a:lnTo>
                    <a:lnTo>
                      <a:pt x="3" y="4"/>
                    </a:lnTo>
                    <a:lnTo>
                      <a:pt x="1" y="4"/>
                    </a:lnTo>
                    <a:lnTo>
                      <a:pt x="1" y="6"/>
                    </a:lnTo>
                    <a:lnTo>
                      <a:pt x="0" y="7"/>
                    </a:lnTo>
                    <a:lnTo>
                      <a:pt x="0" y="9"/>
                    </a:lnTo>
                    <a:lnTo>
                      <a:pt x="0" y="10"/>
                    </a:lnTo>
                    <a:lnTo>
                      <a:pt x="1" y="9"/>
                    </a:lnTo>
                    <a:lnTo>
                      <a:pt x="1"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7" name="Freeform 1740">
                <a:extLst>
                  <a:ext uri="{FF2B5EF4-FFF2-40B4-BE49-F238E27FC236}">
                    <a16:creationId xmlns:a16="http://schemas.microsoft.com/office/drawing/2014/main" id="{5134D92C-B236-A93E-85FE-1165C5216154}"/>
                  </a:ext>
                </a:extLst>
              </p:cNvPr>
              <p:cNvSpPr>
                <a:spLocks/>
              </p:cNvSpPr>
              <p:nvPr/>
            </p:nvSpPr>
            <p:spPr bwMode="auto">
              <a:xfrm>
                <a:off x="364" y="228"/>
                <a:ext cx="2" cy="2"/>
              </a:xfrm>
              <a:custGeom>
                <a:avLst/>
                <a:gdLst>
                  <a:gd name="T0" fmla="*/ 1 w 2"/>
                  <a:gd name="T1" fmla="*/ 2 h 2"/>
                  <a:gd name="T2" fmla="*/ 0 w 2"/>
                  <a:gd name="T3" fmla="*/ 1 h 2"/>
                  <a:gd name="T4" fmla="*/ 1 w 2"/>
                  <a:gd name="T5" fmla="*/ 0 h 2"/>
                  <a:gd name="T6" fmla="*/ 2 w 2"/>
                  <a:gd name="T7" fmla="*/ 1 h 2"/>
                </a:gdLst>
                <a:ahLst/>
                <a:cxnLst>
                  <a:cxn ang="0">
                    <a:pos x="T0" y="T1"/>
                  </a:cxn>
                  <a:cxn ang="0">
                    <a:pos x="T2" y="T3"/>
                  </a:cxn>
                  <a:cxn ang="0">
                    <a:pos x="T4" y="T5"/>
                  </a:cxn>
                  <a:cxn ang="0">
                    <a:pos x="T6" y="T7"/>
                  </a:cxn>
                </a:cxnLst>
                <a:rect l="0" t="0" r="r" b="b"/>
                <a:pathLst>
                  <a:path w="2" h="2">
                    <a:moveTo>
                      <a:pt x="1" y="2"/>
                    </a:moveTo>
                    <a:lnTo>
                      <a:pt x="0" y="1"/>
                    </a:ln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8" name="Freeform 1741">
                <a:extLst>
                  <a:ext uri="{FF2B5EF4-FFF2-40B4-BE49-F238E27FC236}">
                    <a16:creationId xmlns:a16="http://schemas.microsoft.com/office/drawing/2014/main" id="{67446CC6-A3B1-FFC8-F58C-FD9E0D0E16E3}"/>
                  </a:ext>
                </a:extLst>
              </p:cNvPr>
              <p:cNvSpPr>
                <a:spLocks/>
              </p:cNvSpPr>
              <p:nvPr/>
            </p:nvSpPr>
            <p:spPr bwMode="auto">
              <a:xfrm>
                <a:off x="343" y="229"/>
                <a:ext cx="2" cy="1"/>
              </a:xfrm>
              <a:custGeom>
                <a:avLst/>
                <a:gdLst>
                  <a:gd name="T0" fmla="*/ 2 w 2"/>
                  <a:gd name="T1" fmla="*/ 0 h 1"/>
                  <a:gd name="T2" fmla="*/ 2 w 2"/>
                  <a:gd name="T3" fmla="*/ 1 h 1"/>
                  <a:gd name="T4" fmla="*/ 1 w 2"/>
                  <a:gd name="T5" fmla="*/ 0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2" y="0"/>
                    </a:moveTo>
                    <a:lnTo>
                      <a:pt x="2" y="1"/>
                    </a:lnTo>
                    <a:lnTo>
                      <a:pt x="1"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9" name="Freeform 1742">
                <a:extLst>
                  <a:ext uri="{FF2B5EF4-FFF2-40B4-BE49-F238E27FC236}">
                    <a16:creationId xmlns:a16="http://schemas.microsoft.com/office/drawing/2014/main" id="{605E9A40-1C2D-A628-4D84-0B19DA911040}"/>
                  </a:ext>
                </a:extLst>
              </p:cNvPr>
              <p:cNvSpPr>
                <a:spLocks/>
              </p:cNvSpPr>
              <p:nvPr/>
            </p:nvSpPr>
            <p:spPr bwMode="auto">
              <a:xfrm>
                <a:off x="371" y="228"/>
                <a:ext cx="1" cy="2"/>
              </a:xfrm>
              <a:custGeom>
                <a:avLst/>
                <a:gdLst>
                  <a:gd name="T0" fmla="*/ 1 w 1"/>
                  <a:gd name="T1" fmla="*/ 2 h 2"/>
                  <a:gd name="T2" fmla="*/ 0 w 1"/>
                  <a:gd name="T3" fmla="*/ 2 h 2"/>
                  <a:gd name="T4" fmla="*/ 0 w 1"/>
                  <a:gd name="T5" fmla="*/ 1 h 2"/>
                  <a:gd name="T6" fmla="*/ 0 w 1"/>
                  <a:gd name="T7" fmla="*/ 0 h 2"/>
                </a:gdLst>
                <a:ahLst/>
                <a:cxnLst>
                  <a:cxn ang="0">
                    <a:pos x="T0" y="T1"/>
                  </a:cxn>
                  <a:cxn ang="0">
                    <a:pos x="T2" y="T3"/>
                  </a:cxn>
                  <a:cxn ang="0">
                    <a:pos x="T4" y="T5"/>
                  </a:cxn>
                  <a:cxn ang="0">
                    <a:pos x="T6" y="T7"/>
                  </a:cxn>
                </a:cxnLst>
                <a:rect l="0" t="0" r="r" b="b"/>
                <a:pathLst>
                  <a:path w="1" h="2">
                    <a:moveTo>
                      <a:pt x="1" y="2"/>
                    </a:move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0" name="Line 1743">
                <a:extLst>
                  <a:ext uri="{FF2B5EF4-FFF2-40B4-BE49-F238E27FC236}">
                    <a16:creationId xmlns:a16="http://schemas.microsoft.com/office/drawing/2014/main" id="{A36666FD-EC1E-9E26-3A43-2FAD915A82B9}"/>
                  </a:ext>
                </a:extLst>
              </p:cNvPr>
              <p:cNvSpPr>
                <a:spLocks noChangeShapeType="1"/>
              </p:cNvSpPr>
              <p:nvPr/>
            </p:nvSpPr>
            <p:spPr bwMode="auto">
              <a:xfrm>
                <a:off x="366" y="229"/>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01" name="Freeform 1744">
                <a:extLst>
                  <a:ext uri="{FF2B5EF4-FFF2-40B4-BE49-F238E27FC236}">
                    <a16:creationId xmlns:a16="http://schemas.microsoft.com/office/drawing/2014/main" id="{2A2763D0-C089-8555-120B-55A8A984C311}"/>
                  </a:ext>
                </a:extLst>
              </p:cNvPr>
              <p:cNvSpPr>
                <a:spLocks/>
              </p:cNvSpPr>
              <p:nvPr/>
            </p:nvSpPr>
            <p:spPr bwMode="auto">
              <a:xfrm>
                <a:off x="347" y="230"/>
                <a:ext cx="2" cy="2"/>
              </a:xfrm>
              <a:custGeom>
                <a:avLst/>
                <a:gdLst>
                  <a:gd name="T0" fmla="*/ 2 w 2"/>
                  <a:gd name="T1" fmla="*/ 0 h 2"/>
                  <a:gd name="T2" fmla="*/ 0 w 2"/>
                  <a:gd name="T3" fmla="*/ 0 h 2"/>
                  <a:gd name="T4" fmla="*/ 0 w 2"/>
                  <a:gd name="T5" fmla="*/ 1 h 2"/>
                  <a:gd name="T6" fmla="*/ 2 w 2"/>
                  <a:gd name="T7" fmla="*/ 2 h 2"/>
                </a:gdLst>
                <a:ahLst/>
                <a:cxnLst>
                  <a:cxn ang="0">
                    <a:pos x="T0" y="T1"/>
                  </a:cxn>
                  <a:cxn ang="0">
                    <a:pos x="T2" y="T3"/>
                  </a:cxn>
                  <a:cxn ang="0">
                    <a:pos x="T4" y="T5"/>
                  </a:cxn>
                  <a:cxn ang="0">
                    <a:pos x="T6" y="T7"/>
                  </a:cxn>
                </a:cxnLst>
                <a:rect l="0" t="0" r="r" b="b"/>
                <a:pathLst>
                  <a:path w="2" h="2">
                    <a:moveTo>
                      <a:pt x="2" y="0"/>
                    </a:moveTo>
                    <a:lnTo>
                      <a:pt x="0" y="0"/>
                    </a:lnTo>
                    <a:lnTo>
                      <a:pt x="0" y="1"/>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2" name="Freeform 1745">
                <a:extLst>
                  <a:ext uri="{FF2B5EF4-FFF2-40B4-BE49-F238E27FC236}">
                    <a16:creationId xmlns:a16="http://schemas.microsoft.com/office/drawing/2014/main" id="{C3144DE2-6474-32A1-980C-9135BFFE8EF3}"/>
                  </a:ext>
                </a:extLst>
              </p:cNvPr>
              <p:cNvSpPr>
                <a:spLocks/>
              </p:cNvSpPr>
              <p:nvPr/>
            </p:nvSpPr>
            <p:spPr bwMode="auto">
              <a:xfrm>
                <a:off x="371" y="230"/>
                <a:ext cx="1" cy="2"/>
              </a:xfrm>
              <a:custGeom>
                <a:avLst/>
                <a:gdLst>
                  <a:gd name="T0" fmla="*/ 0 w 1"/>
                  <a:gd name="T1" fmla="*/ 1 h 2"/>
                  <a:gd name="T2" fmla="*/ 0 w 1"/>
                  <a:gd name="T3" fmla="*/ 2 h 2"/>
                  <a:gd name="T4" fmla="*/ 1 w 1"/>
                  <a:gd name="T5" fmla="*/ 2 h 2"/>
                  <a:gd name="T6" fmla="*/ 1 w 1"/>
                  <a:gd name="T7" fmla="*/ 1 h 2"/>
                  <a:gd name="T8" fmla="*/ 1 w 1"/>
                  <a:gd name="T9" fmla="*/ 0 h 2"/>
                </a:gdLst>
                <a:ahLst/>
                <a:cxnLst>
                  <a:cxn ang="0">
                    <a:pos x="T0" y="T1"/>
                  </a:cxn>
                  <a:cxn ang="0">
                    <a:pos x="T2" y="T3"/>
                  </a:cxn>
                  <a:cxn ang="0">
                    <a:pos x="T4" y="T5"/>
                  </a:cxn>
                  <a:cxn ang="0">
                    <a:pos x="T6" y="T7"/>
                  </a:cxn>
                  <a:cxn ang="0">
                    <a:pos x="T8" y="T9"/>
                  </a:cxn>
                </a:cxnLst>
                <a:rect l="0" t="0" r="r" b="b"/>
                <a:pathLst>
                  <a:path w="1" h="2">
                    <a:moveTo>
                      <a:pt x="0" y="1"/>
                    </a:moveTo>
                    <a:lnTo>
                      <a:pt x="0" y="2"/>
                    </a:lnTo>
                    <a:lnTo>
                      <a:pt x="1" y="2"/>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3" name="Freeform 1746">
                <a:extLst>
                  <a:ext uri="{FF2B5EF4-FFF2-40B4-BE49-F238E27FC236}">
                    <a16:creationId xmlns:a16="http://schemas.microsoft.com/office/drawing/2014/main" id="{AC6F4DBF-C023-F910-8D24-5CA59F3C59F4}"/>
                  </a:ext>
                </a:extLst>
              </p:cNvPr>
              <p:cNvSpPr>
                <a:spLocks/>
              </p:cNvSpPr>
              <p:nvPr/>
            </p:nvSpPr>
            <p:spPr bwMode="auto">
              <a:xfrm>
                <a:off x="349" y="228"/>
                <a:ext cx="7" cy="4"/>
              </a:xfrm>
              <a:custGeom>
                <a:avLst/>
                <a:gdLst>
                  <a:gd name="T0" fmla="*/ 0 w 7"/>
                  <a:gd name="T1" fmla="*/ 4 h 4"/>
                  <a:gd name="T2" fmla="*/ 1 w 7"/>
                  <a:gd name="T3" fmla="*/ 4 h 4"/>
                  <a:gd name="T4" fmla="*/ 1 w 7"/>
                  <a:gd name="T5" fmla="*/ 4 h 4"/>
                  <a:gd name="T6" fmla="*/ 3 w 7"/>
                  <a:gd name="T7" fmla="*/ 2 h 4"/>
                  <a:gd name="T8" fmla="*/ 6 w 7"/>
                  <a:gd name="T9" fmla="*/ 4 h 4"/>
                  <a:gd name="T10" fmla="*/ 7 w 7"/>
                  <a:gd name="T11" fmla="*/ 3 h 4"/>
                  <a:gd name="T12" fmla="*/ 6 w 7"/>
                  <a:gd name="T13" fmla="*/ 1 h 4"/>
                  <a:gd name="T14" fmla="*/ 4 w 7"/>
                  <a:gd name="T15" fmla="*/ 1 h 4"/>
                  <a:gd name="T16" fmla="*/ 3 w 7"/>
                  <a:gd name="T17" fmla="*/ 0 h 4"/>
                  <a:gd name="T18" fmla="*/ 2 w 7"/>
                  <a:gd name="T19" fmla="*/ 1 h 4"/>
                  <a:gd name="T20" fmla="*/ 1 w 7"/>
                  <a:gd name="T21" fmla="*/ 1 h 4"/>
                  <a:gd name="T22" fmla="*/ 0 w 7"/>
                  <a:gd name="T23"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4">
                    <a:moveTo>
                      <a:pt x="0" y="4"/>
                    </a:moveTo>
                    <a:lnTo>
                      <a:pt x="1" y="4"/>
                    </a:lnTo>
                    <a:lnTo>
                      <a:pt x="1" y="4"/>
                    </a:lnTo>
                    <a:lnTo>
                      <a:pt x="3" y="2"/>
                    </a:lnTo>
                    <a:lnTo>
                      <a:pt x="6" y="4"/>
                    </a:lnTo>
                    <a:lnTo>
                      <a:pt x="7" y="3"/>
                    </a:lnTo>
                    <a:lnTo>
                      <a:pt x="6" y="1"/>
                    </a:lnTo>
                    <a:lnTo>
                      <a:pt x="4" y="1"/>
                    </a:lnTo>
                    <a:lnTo>
                      <a:pt x="3" y="0"/>
                    </a:lnTo>
                    <a:lnTo>
                      <a:pt x="2" y="1"/>
                    </a:lnTo>
                    <a:lnTo>
                      <a:pt x="1"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4" name="Freeform 1747">
                <a:extLst>
                  <a:ext uri="{FF2B5EF4-FFF2-40B4-BE49-F238E27FC236}">
                    <a16:creationId xmlns:a16="http://schemas.microsoft.com/office/drawing/2014/main" id="{6787DF34-6D09-9368-D6C8-E45C55C956C8}"/>
                  </a:ext>
                </a:extLst>
              </p:cNvPr>
              <p:cNvSpPr>
                <a:spLocks/>
              </p:cNvSpPr>
              <p:nvPr/>
            </p:nvSpPr>
            <p:spPr bwMode="auto">
              <a:xfrm>
                <a:off x="368" y="228"/>
                <a:ext cx="3" cy="4"/>
              </a:xfrm>
              <a:custGeom>
                <a:avLst/>
                <a:gdLst>
                  <a:gd name="T0" fmla="*/ 1 w 3"/>
                  <a:gd name="T1" fmla="*/ 4 h 4"/>
                  <a:gd name="T2" fmla="*/ 1 w 3"/>
                  <a:gd name="T3" fmla="*/ 3 h 4"/>
                  <a:gd name="T4" fmla="*/ 0 w 3"/>
                  <a:gd name="T5" fmla="*/ 2 h 4"/>
                  <a:gd name="T6" fmla="*/ 0 w 3"/>
                  <a:gd name="T7" fmla="*/ 1 h 4"/>
                  <a:gd name="T8" fmla="*/ 1 w 3"/>
                  <a:gd name="T9" fmla="*/ 0 h 4"/>
                  <a:gd name="T10" fmla="*/ 2 w 3"/>
                  <a:gd name="T11" fmla="*/ 2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lnTo>
                      <a:pt x="1" y="3"/>
                    </a:lnTo>
                    <a:lnTo>
                      <a:pt x="0" y="2"/>
                    </a:lnTo>
                    <a:lnTo>
                      <a:pt x="0" y="1"/>
                    </a:lnTo>
                    <a:lnTo>
                      <a:pt x="1" y="0"/>
                    </a:lnTo>
                    <a:lnTo>
                      <a:pt x="2" y="2"/>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5" name="Line 1748">
                <a:extLst>
                  <a:ext uri="{FF2B5EF4-FFF2-40B4-BE49-F238E27FC236}">
                    <a16:creationId xmlns:a16="http://schemas.microsoft.com/office/drawing/2014/main" id="{BCBB6BE2-EB81-354A-E0A3-18043A715C80}"/>
                  </a:ext>
                </a:extLst>
              </p:cNvPr>
              <p:cNvSpPr>
                <a:spLocks noChangeShapeType="1"/>
              </p:cNvSpPr>
              <p:nvPr/>
            </p:nvSpPr>
            <p:spPr bwMode="auto">
              <a:xfrm flipH="1">
                <a:off x="338" y="234"/>
                <a:ext cx="3"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06" name="Freeform 1749">
                <a:extLst>
                  <a:ext uri="{FF2B5EF4-FFF2-40B4-BE49-F238E27FC236}">
                    <a16:creationId xmlns:a16="http://schemas.microsoft.com/office/drawing/2014/main" id="{18055F1B-66A7-EA1B-B9D6-23725D6C4704}"/>
                  </a:ext>
                </a:extLst>
              </p:cNvPr>
              <p:cNvSpPr>
                <a:spLocks/>
              </p:cNvSpPr>
              <p:nvPr/>
            </p:nvSpPr>
            <p:spPr bwMode="auto">
              <a:xfrm>
                <a:off x="365" y="230"/>
                <a:ext cx="1" cy="4"/>
              </a:xfrm>
              <a:custGeom>
                <a:avLst/>
                <a:gdLst>
                  <a:gd name="T0" fmla="*/ 1 w 1"/>
                  <a:gd name="T1" fmla="*/ 4 h 4"/>
                  <a:gd name="T2" fmla="*/ 1 w 1"/>
                  <a:gd name="T3" fmla="*/ 3 h 4"/>
                  <a:gd name="T4" fmla="*/ 1 w 1"/>
                  <a:gd name="T5" fmla="*/ 1 h 4"/>
                  <a:gd name="T6" fmla="*/ 0 w 1"/>
                  <a:gd name="T7" fmla="*/ 0 h 4"/>
                  <a:gd name="T8" fmla="*/ 0 w 1"/>
                  <a:gd name="T9" fmla="*/ 0 h 4"/>
                </a:gdLst>
                <a:ahLst/>
                <a:cxnLst>
                  <a:cxn ang="0">
                    <a:pos x="T0" y="T1"/>
                  </a:cxn>
                  <a:cxn ang="0">
                    <a:pos x="T2" y="T3"/>
                  </a:cxn>
                  <a:cxn ang="0">
                    <a:pos x="T4" y="T5"/>
                  </a:cxn>
                  <a:cxn ang="0">
                    <a:pos x="T6" y="T7"/>
                  </a:cxn>
                  <a:cxn ang="0">
                    <a:pos x="T8" y="T9"/>
                  </a:cxn>
                </a:cxnLst>
                <a:rect l="0" t="0" r="r" b="b"/>
                <a:pathLst>
                  <a:path w="1" h="4">
                    <a:moveTo>
                      <a:pt x="1" y="4"/>
                    </a:moveTo>
                    <a:lnTo>
                      <a:pt x="1" y="3"/>
                    </a:ln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7" name="Freeform 1750">
                <a:extLst>
                  <a:ext uri="{FF2B5EF4-FFF2-40B4-BE49-F238E27FC236}">
                    <a16:creationId xmlns:a16="http://schemas.microsoft.com/office/drawing/2014/main" id="{D92FC664-759F-0A3E-89E5-B9C2CEC4F878}"/>
                  </a:ext>
                </a:extLst>
              </p:cNvPr>
              <p:cNvSpPr>
                <a:spLocks/>
              </p:cNvSpPr>
              <p:nvPr/>
            </p:nvSpPr>
            <p:spPr bwMode="auto">
              <a:xfrm>
                <a:off x="369" y="232"/>
                <a:ext cx="1" cy="3"/>
              </a:xfrm>
              <a:custGeom>
                <a:avLst/>
                <a:gdLst>
                  <a:gd name="T0" fmla="*/ 1 w 1"/>
                  <a:gd name="T1" fmla="*/ 3 h 3"/>
                  <a:gd name="T2" fmla="*/ 1 w 1"/>
                  <a:gd name="T3" fmla="*/ 2 h 3"/>
                  <a:gd name="T4" fmla="*/ 1 w 1"/>
                  <a:gd name="T5" fmla="*/ 1 h 3"/>
                  <a:gd name="T6" fmla="*/ 0 w 1"/>
                  <a:gd name="T7" fmla="*/ 0 h 3"/>
                </a:gdLst>
                <a:ahLst/>
                <a:cxnLst>
                  <a:cxn ang="0">
                    <a:pos x="T0" y="T1"/>
                  </a:cxn>
                  <a:cxn ang="0">
                    <a:pos x="T2" y="T3"/>
                  </a:cxn>
                  <a:cxn ang="0">
                    <a:pos x="T4" y="T5"/>
                  </a:cxn>
                  <a:cxn ang="0">
                    <a:pos x="T6" y="T7"/>
                  </a:cxn>
                </a:cxnLst>
                <a:rect l="0" t="0" r="r" b="b"/>
                <a:pathLst>
                  <a:path w="1" h="3">
                    <a:moveTo>
                      <a:pt x="1" y="3"/>
                    </a:moveTo>
                    <a:lnTo>
                      <a:pt x="1"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8" name="Freeform 1751">
                <a:extLst>
                  <a:ext uri="{FF2B5EF4-FFF2-40B4-BE49-F238E27FC236}">
                    <a16:creationId xmlns:a16="http://schemas.microsoft.com/office/drawing/2014/main" id="{DBF508A9-4A0F-E989-BD18-572FF81ED180}"/>
                  </a:ext>
                </a:extLst>
              </p:cNvPr>
              <p:cNvSpPr>
                <a:spLocks/>
              </p:cNvSpPr>
              <p:nvPr/>
            </p:nvSpPr>
            <p:spPr bwMode="auto">
              <a:xfrm>
                <a:off x="367" y="231"/>
                <a:ext cx="3" cy="4"/>
              </a:xfrm>
              <a:custGeom>
                <a:avLst/>
                <a:gdLst>
                  <a:gd name="T0" fmla="*/ 0 w 3"/>
                  <a:gd name="T1" fmla="*/ 0 h 4"/>
                  <a:gd name="T2" fmla="*/ 1 w 3"/>
                  <a:gd name="T3" fmla="*/ 1 h 4"/>
                  <a:gd name="T4" fmla="*/ 2 w 3"/>
                  <a:gd name="T5" fmla="*/ 3 h 4"/>
                  <a:gd name="T6" fmla="*/ 3 w 3"/>
                  <a:gd name="T7" fmla="*/ 4 h 4"/>
                  <a:gd name="T8" fmla="*/ 3 w 3"/>
                  <a:gd name="T9" fmla="*/ 4 h 4"/>
                </a:gdLst>
                <a:ahLst/>
                <a:cxnLst>
                  <a:cxn ang="0">
                    <a:pos x="T0" y="T1"/>
                  </a:cxn>
                  <a:cxn ang="0">
                    <a:pos x="T2" y="T3"/>
                  </a:cxn>
                  <a:cxn ang="0">
                    <a:pos x="T4" y="T5"/>
                  </a:cxn>
                  <a:cxn ang="0">
                    <a:pos x="T6" y="T7"/>
                  </a:cxn>
                  <a:cxn ang="0">
                    <a:pos x="T8" y="T9"/>
                  </a:cxn>
                </a:cxnLst>
                <a:rect l="0" t="0" r="r" b="b"/>
                <a:pathLst>
                  <a:path w="3" h="4">
                    <a:moveTo>
                      <a:pt x="0" y="0"/>
                    </a:moveTo>
                    <a:lnTo>
                      <a:pt x="1" y="1"/>
                    </a:lnTo>
                    <a:lnTo>
                      <a:pt x="2" y="3"/>
                    </a:lnTo>
                    <a:lnTo>
                      <a:pt x="3" y="4"/>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9" name="Freeform 1752">
                <a:extLst>
                  <a:ext uri="{FF2B5EF4-FFF2-40B4-BE49-F238E27FC236}">
                    <a16:creationId xmlns:a16="http://schemas.microsoft.com/office/drawing/2014/main" id="{33102788-82A6-6A0C-DF65-7045B37073EE}"/>
                  </a:ext>
                </a:extLst>
              </p:cNvPr>
              <p:cNvSpPr>
                <a:spLocks/>
              </p:cNvSpPr>
              <p:nvPr/>
            </p:nvSpPr>
            <p:spPr bwMode="auto">
              <a:xfrm>
                <a:off x="349" y="233"/>
                <a:ext cx="6" cy="2"/>
              </a:xfrm>
              <a:custGeom>
                <a:avLst/>
                <a:gdLst>
                  <a:gd name="T0" fmla="*/ 0 w 6"/>
                  <a:gd name="T1" fmla="*/ 2 h 2"/>
                  <a:gd name="T2" fmla="*/ 1 w 6"/>
                  <a:gd name="T3" fmla="*/ 1 h 2"/>
                  <a:gd name="T4" fmla="*/ 4 w 6"/>
                  <a:gd name="T5" fmla="*/ 0 h 2"/>
                  <a:gd name="T6" fmla="*/ 4 w 6"/>
                  <a:gd name="T7" fmla="*/ 0 h 2"/>
                  <a:gd name="T8" fmla="*/ 6 w 6"/>
                  <a:gd name="T9" fmla="*/ 1 h 2"/>
                  <a:gd name="T10" fmla="*/ 6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1" y="1"/>
                    </a:lnTo>
                    <a:lnTo>
                      <a:pt x="4" y="0"/>
                    </a:lnTo>
                    <a:lnTo>
                      <a:pt x="4" y="0"/>
                    </a:lnTo>
                    <a:lnTo>
                      <a:pt x="6"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0" name="Freeform 1753">
                <a:extLst>
                  <a:ext uri="{FF2B5EF4-FFF2-40B4-BE49-F238E27FC236}">
                    <a16:creationId xmlns:a16="http://schemas.microsoft.com/office/drawing/2014/main" id="{81586707-6173-6698-5C99-D4FA02BE2B8E}"/>
                  </a:ext>
                </a:extLst>
              </p:cNvPr>
              <p:cNvSpPr>
                <a:spLocks/>
              </p:cNvSpPr>
              <p:nvPr/>
            </p:nvSpPr>
            <p:spPr bwMode="auto">
              <a:xfrm>
                <a:off x="334" y="231"/>
                <a:ext cx="4" cy="5"/>
              </a:xfrm>
              <a:custGeom>
                <a:avLst/>
                <a:gdLst>
                  <a:gd name="T0" fmla="*/ 4 w 4"/>
                  <a:gd name="T1" fmla="*/ 3 h 5"/>
                  <a:gd name="T2" fmla="*/ 4 w 4"/>
                  <a:gd name="T3" fmla="*/ 1 h 5"/>
                  <a:gd name="T4" fmla="*/ 3 w 4"/>
                  <a:gd name="T5" fmla="*/ 0 h 5"/>
                  <a:gd name="T6" fmla="*/ 2 w 4"/>
                  <a:gd name="T7" fmla="*/ 2 h 5"/>
                  <a:gd name="T8" fmla="*/ 1 w 4"/>
                  <a:gd name="T9" fmla="*/ 1 h 5"/>
                  <a:gd name="T10" fmla="*/ 0 w 4"/>
                  <a:gd name="T11" fmla="*/ 1 h 5"/>
                  <a:gd name="T12" fmla="*/ 0 w 4"/>
                  <a:gd name="T13" fmla="*/ 3 h 5"/>
                  <a:gd name="T14" fmla="*/ 0 w 4"/>
                  <a:gd name="T15" fmla="*/ 4 h 5"/>
                  <a:gd name="T16" fmla="*/ 0 w 4"/>
                  <a:gd name="T17" fmla="*/ 4 h 5"/>
                  <a:gd name="T18" fmla="*/ 3 w 4"/>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lnTo>
                      <a:pt x="4" y="1"/>
                    </a:lnTo>
                    <a:lnTo>
                      <a:pt x="3" y="0"/>
                    </a:lnTo>
                    <a:lnTo>
                      <a:pt x="2" y="2"/>
                    </a:lnTo>
                    <a:lnTo>
                      <a:pt x="1" y="1"/>
                    </a:lnTo>
                    <a:lnTo>
                      <a:pt x="0" y="1"/>
                    </a:lnTo>
                    <a:lnTo>
                      <a:pt x="0" y="3"/>
                    </a:lnTo>
                    <a:lnTo>
                      <a:pt x="0" y="4"/>
                    </a:lnTo>
                    <a:lnTo>
                      <a:pt x="0" y="4"/>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1" name="Line 1754">
                <a:extLst>
                  <a:ext uri="{FF2B5EF4-FFF2-40B4-BE49-F238E27FC236}">
                    <a16:creationId xmlns:a16="http://schemas.microsoft.com/office/drawing/2014/main" id="{31A1E9D4-5518-A7CA-385C-FDC8C8859603}"/>
                  </a:ext>
                </a:extLst>
              </p:cNvPr>
              <p:cNvSpPr>
                <a:spLocks noChangeShapeType="1"/>
              </p:cNvSpPr>
              <p:nvPr/>
            </p:nvSpPr>
            <p:spPr bwMode="auto">
              <a:xfrm>
                <a:off x="337" y="236"/>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12" name="Freeform 1755">
                <a:extLst>
                  <a:ext uri="{FF2B5EF4-FFF2-40B4-BE49-F238E27FC236}">
                    <a16:creationId xmlns:a16="http://schemas.microsoft.com/office/drawing/2014/main" id="{29A3C905-CA61-16FE-520A-8BFBAB24D1B9}"/>
                  </a:ext>
                </a:extLst>
              </p:cNvPr>
              <p:cNvSpPr>
                <a:spLocks/>
              </p:cNvSpPr>
              <p:nvPr/>
            </p:nvSpPr>
            <p:spPr bwMode="auto">
              <a:xfrm>
                <a:off x="352" y="227"/>
                <a:ext cx="7" cy="9"/>
              </a:xfrm>
              <a:custGeom>
                <a:avLst/>
                <a:gdLst>
                  <a:gd name="T0" fmla="*/ 3 w 7"/>
                  <a:gd name="T1" fmla="*/ 7 h 9"/>
                  <a:gd name="T2" fmla="*/ 4 w 7"/>
                  <a:gd name="T3" fmla="*/ 9 h 9"/>
                  <a:gd name="T4" fmla="*/ 5 w 7"/>
                  <a:gd name="T5" fmla="*/ 8 h 9"/>
                  <a:gd name="T6" fmla="*/ 5 w 7"/>
                  <a:gd name="T7" fmla="*/ 6 h 9"/>
                  <a:gd name="T8" fmla="*/ 6 w 7"/>
                  <a:gd name="T9" fmla="*/ 5 h 9"/>
                  <a:gd name="T10" fmla="*/ 7 w 7"/>
                  <a:gd name="T11" fmla="*/ 4 h 9"/>
                  <a:gd name="T12" fmla="*/ 7 w 7"/>
                  <a:gd name="T13" fmla="*/ 2 h 9"/>
                  <a:gd name="T14" fmla="*/ 5 w 7"/>
                  <a:gd name="T15" fmla="*/ 1 h 9"/>
                  <a:gd name="T16" fmla="*/ 3 w 7"/>
                  <a:gd name="T17" fmla="*/ 0 h 9"/>
                  <a:gd name="T18" fmla="*/ 0 w 7"/>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9">
                    <a:moveTo>
                      <a:pt x="3" y="7"/>
                    </a:moveTo>
                    <a:lnTo>
                      <a:pt x="4" y="9"/>
                    </a:lnTo>
                    <a:lnTo>
                      <a:pt x="5" y="8"/>
                    </a:lnTo>
                    <a:lnTo>
                      <a:pt x="5" y="6"/>
                    </a:lnTo>
                    <a:lnTo>
                      <a:pt x="6" y="5"/>
                    </a:lnTo>
                    <a:lnTo>
                      <a:pt x="7" y="4"/>
                    </a:lnTo>
                    <a:lnTo>
                      <a:pt x="7" y="2"/>
                    </a:lnTo>
                    <a:lnTo>
                      <a:pt x="5" y="1"/>
                    </a:lnTo>
                    <a:lnTo>
                      <a:pt x="3"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3" name="Freeform 1756">
                <a:extLst>
                  <a:ext uri="{FF2B5EF4-FFF2-40B4-BE49-F238E27FC236}">
                    <a16:creationId xmlns:a16="http://schemas.microsoft.com/office/drawing/2014/main" id="{7AA1DD31-2105-5D9C-EA36-BD25379D9033}"/>
                  </a:ext>
                </a:extLst>
              </p:cNvPr>
              <p:cNvSpPr>
                <a:spLocks/>
              </p:cNvSpPr>
              <p:nvPr/>
            </p:nvSpPr>
            <p:spPr bwMode="auto">
              <a:xfrm>
                <a:off x="338" y="234"/>
                <a:ext cx="4" cy="2"/>
              </a:xfrm>
              <a:custGeom>
                <a:avLst/>
                <a:gdLst>
                  <a:gd name="T0" fmla="*/ 0 w 4"/>
                  <a:gd name="T1" fmla="*/ 2 h 2"/>
                  <a:gd name="T2" fmla="*/ 1 w 4"/>
                  <a:gd name="T3" fmla="*/ 2 h 2"/>
                  <a:gd name="T4" fmla="*/ 4 w 4"/>
                  <a:gd name="T5" fmla="*/ 1 h 2"/>
                  <a:gd name="T6" fmla="*/ 3 w 4"/>
                  <a:gd name="T7" fmla="*/ 0 h 2"/>
                  <a:gd name="T8" fmla="*/ 3 w 4"/>
                  <a:gd name="T9" fmla="*/ 0 h 2"/>
                </a:gdLst>
                <a:ahLst/>
                <a:cxnLst>
                  <a:cxn ang="0">
                    <a:pos x="T0" y="T1"/>
                  </a:cxn>
                  <a:cxn ang="0">
                    <a:pos x="T2" y="T3"/>
                  </a:cxn>
                  <a:cxn ang="0">
                    <a:pos x="T4" y="T5"/>
                  </a:cxn>
                  <a:cxn ang="0">
                    <a:pos x="T6" y="T7"/>
                  </a:cxn>
                  <a:cxn ang="0">
                    <a:pos x="T8" y="T9"/>
                  </a:cxn>
                </a:cxnLst>
                <a:rect l="0" t="0" r="r" b="b"/>
                <a:pathLst>
                  <a:path w="4" h="2">
                    <a:moveTo>
                      <a:pt x="0" y="2"/>
                    </a:moveTo>
                    <a:lnTo>
                      <a:pt x="1" y="2"/>
                    </a:lnTo>
                    <a:lnTo>
                      <a:pt x="4"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4" name="Freeform 1757">
                <a:extLst>
                  <a:ext uri="{FF2B5EF4-FFF2-40B4-BE49-F238E27FC236}">
                    <a16:creationId xmlns:a16="http://schemas.microsoft.com/office/drawing/2014/main" id="{24A106CF-F713-8C3D-0369-9EA3A414FF02}"/>
                  </a:ext>
                </a:extLst>
              </p:cNvPr>
              <p:cNvSpPr>
                <a:spLocks/>
              </p:cNvSpPr>
              <p:nvPr/>
            </p:nvSpPr>
            <p:spPr bwMode="auto">
              <a:xfrm>
                <a:off x="363" y="229"/>
                <a:ext cx="2" cy="8"/>
              </a:xfrm>
              <a:custGeom>
                <a:avLst/>
                <a:gdLst>
                  <a:gd name="T0" fmla="*/ 0 w 2"/>
                  <a:gd name="T1" fmla="*/ 0 h 8"/>
                  <a:gd name="T2" fmla="*/ 0 w 2"/>
                  <a:gd name="T3" fmla="*/ 0 h 8"/>
                  <a:gd name="T4" fmla="*/ 1 w 2"/>
                  <a:gd name="T5" fmla="*/ 3 h 8"/>
                  <a:gd name="T6" fmla="*/ 1 w 2"/>
                  <a:gd name="T7" fmla="*/ 5 h 8"/>
                  <a:gd name="T8" fmla="*/ 1 w 2"/>
                  <a:gd name="T9" fmla="*/ 7 h 8"/>
                  <a:gd name="T10" fmla="*/ 2 w 2"/>
                  <a:gd name="T11" fmla="*/ 8 h 8"/>
                </a:gdLst>
                <a:ahLst/>
                <a:cxnLst>
                  <a:cxn ang="0">
                    <a:pos x="T0" y="T1"/>
                  </a:cxn>
                  <a:cxn ang="0">
                    <a:pos x="T2" y="T3"/>
                  </a:cxn>
                  <a:cxn ang="0">
                    <a:pos x="T4" y="T5"/>
                  </a:cxn>
                  <a:cxn ang="0">
                    <a:pos x="T6" y="T7"/>
                  </a:cxn>
                  <a:cxn ang="0">
                    <a:pos x="T8" y="T9"/>
                  </a:cxn>
                  <a:cxn ang="0">
                    <a:pos x="T10" y="T11"/>
                  </a:cxn>
                </a:cxnLst>
                <a:rect l="0" t="0" r="r" b="b"/>
                <a:pathLst>
                  <a:path w="2" h="8">
                    <a:moveTo>
                      <a:pt x="0" y="0"/>
                    </a:moveTo>
                    <a:lnTo>
                      <a:pt x="0" y="0"/>
                    </a:lnTo>
                    <a:lnTo>
                      <a:pt x="1" y="3"/>
                    </a:lnTo>
                    <a:lnTo>
                      <a:pt x="1" y="5"/>
                    </a:lnTo>
                    <a:lnTo>
                      <a:pt x="1" y="7"/>
                    </a:lnTo>
                    <a:lnTo>
                      <a:pt x="2"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5" name="Freeform 1758">
                <a:extLst>
                  <a:ext uri="{FF2B5EF4-FFF2-40B4-BE49-F238E27FC236}">
                    <a16:creationId xmlns:a16="http://schemas.microsoft.com/office/drawing/2014/main" id="{96BFA74B-5ABC-40BA-F5BD-DFAB09E66030}"/>
                  </a:ext>
                </a:extLst>
              </p:cNvPr>
              <p:cNvSpPr>
                <a:spLocks/>
              </p:cNvSpPr>
              <p:nvPr/>
            </p:nvSpPr>
            <p:spPr bwMode="auto">
              <a:xfrm>
                <a:off x="343" y="235"/>
                <a:ext cx="6" cy="2"/>
              </a:xfrm>
              <a:custGeom>
                <a:avLst/>
                <a:gdLst>
                  <a:gd name="T0" fmla="*/ 0 w 6"/>
                  <a:gd name="T1" fmla="*/ 2 h 2"/>
                  <a:gd name="T2" fmla="*/ 2 w 6"/>
                  <a:gd name="T3" fmla="*/ 1 h 2"/>
                  <a:gd name="T4" fmla="*/ 4 w 6"/>
                  <a:gd name="T5" fmla="*/ 0 h 2"/>
                  <a:gd name="T6" fmla="*/ 5 w 6"/>
                  <a:gd name="T7" fmla="*/ 0 h 2"/>
                  <a:gd name="T8" fmla="*/ 6 w 6"/>
                  <a:gd name="T9" fmla="*/ 0 h 2"/>
                  <a:gd name="T10" fmla="*/ 6 w 6"/>
                  <a:gd name="T11" fmla="*/ 0 h 2"/>
                </a:gdLst>
                <a:ahLst/>
                <a:cxnLst>
                  <a:cxn ang="0">
                    <a:pos x="T0" y="T1"/>
                  </a:cxn>
                  <a:cxn ang="0">
                    <a:pos x="T2" y="T3"/>
                  </a:cxn>
                  <a:cxn ang="0">
                    <a:pos x="T4" y="T5"/>
                  </a:cxn>
                  <a:cxn ang="0">
                    <a:pos x="T6" y="T7"/>
                  </a:cxn>
                  <a:cxn ang="0">
                    <a:pos x="T8" y="T9"/>
                  </a:cxn>
                  <a:cxn ang="0">
                    <a:pos x="T10" y="T11"/>
                  </a:cxn>
                </a:cxnLst>
                <a:rect l="0" t="0" r="r" b="b"/>
                <a:pathLst>
                  <a:path w="6" h="2">
                    <a:moveTo>
                      <a:pt x="0" y="2"/>
                    </a:moveTo>
                    <a:lnTo>
                      <a:pt x="2" y="1"/>
                    </a:lnTo>
                    <a:lnTo>
                      <a:pt x="4" y="0"/>
                    </a:lnTo>
                    <a:lnTo>
                      <a:pt x="5" y="0"/>
                    </a:lnTo>
                    <a:lnTo>
                      <a:pt x="6"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6" name="Line 1759">
                <a:extLst>
                  <a:ext uri="{FF2B5EF4-FFF2-40B4-BE49-F238E27FC236}">
                    <a16:creationId xmlns:a16="http://schemas.microsoft.com/office/drawing/2014/main" id="{EB12A300-9DA4-9299-0D51-DC23F17AA973}"/>
                  </a:ext>
                </a:extLst>
              </p:cNvPr>
              <p:cNvSpPr>
                <a:spLocks noChangeShapeType="1"/>
              </p:cNvSpPr>
              <p:nvPr/>
            </p:nvSpPr>
            <p:spPr bwMode="auto">
              <a:xfrm flipV="1">
                <a:off x="342" y="237"/>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17" name="Freeform 1760">
                <a:extLst>
                  <a:ext uri="{FF2B5EF4-FFF2-40B4-BE49-F238E27FC236}">
                    <a16:creationId xmlns:a16="http://schemas.microsoft.com/office/drawing/2014/main" id="{6D890190-B119-C4F6-0EF2-D6B923099E90}"/>
                  </a:ext>
                </a:extLst>
              </p:cNvPr>
              <p:cNvSpPr>
                <a:spLocks/>
              </p:cNvSpPr>
              <p:nvPr/>
            </p:nvSpPr>
            <p:spPr bwMode="auto">
              <a:xfrm>
                <a:off x="366" y="234"/>
                <a:ext cx="3" cy="4"/>
              </a:xfrm>
              <a:custGeom>
                <a:avLst/>
                <a:gdLst>
                  <a:gd name="T0" fmla="*/ 3 w 3"/>
                  <a:gd name="T1" fmla="*/ 4 h 4"/>
                  <a:gd name="T2" fmla="*/ 1 w 3"/>
                  <a:gd name="T3" fmla="*/ 3 h 4"/>
                  <a:gd name="T4" fmla="*/ 0 w 3"/>
                  <a:gd name="T5" fmla="*/ 2 h 4"/>
                  <a:gd name="T6" fmla="*/ 0 w 3"/>
                  <a:gd name="T7" fmla="*/ 1 h 4"/>
                  <a:gd name="T8" fmla="*/ 0 w 3"/>
                  <a:gd name="T9" fmla="*/ 0 h 4"/>
                </a:gdLst>
                <a:ahLst/>
                <a:cxnLst>
                  <a:cxn ang="0">
                    <a:pos x="T0" y="T1"/>
                  </a:cxn>
                  <a:cxn ang="0">
                    <a:pos x="T2" y="T3"/>
                  </a:cxn>
                  <a:cxn ang="0">
                    <a:pos x="T4" y="T5"/>
                  </a:cxn>
                  <a:cxn ang="0">
                    <a:pos x="T6" y="T7"/>
                  </a:cxn>
                  <a:cxn ang="0">
                    <a:pos x="T8" y="T9"/>
                  </a:cxn>
                </a:cxnLst>
                <a:rect l="0" t="0" r="r" b="b"/>
                <a:pathLst>
                  <a:path w="3" h="4">
                    <a:moveTo>
                      <a:pt x="3" y="4"/>
                    </a:moveTo>
                    <a:lnTo>
                      <a:pt x="1" y="3"/>
                    </a:ln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8" name="Freeform 1761">
                <a:extLst>
                  <a:ext uri="{FF2B5EF4-FFF2-40B4-BE49-F238E27FC236}">
                    <a16:creationId xmlns:a16="http://schemas.microsoft.com/office/drawing/2014/main" id="{F77CBF35-84A7-3A0D-EB7F-90AAF841CFFC}"/>
                  </a:ext>
                </a:extLst>
              </p:cNvPr>
              <p:cNvSpPr>
                <a:spLocks/>
              </p:cNvSpPr>
              <p:nvPr/>
            </p:nvSpPr>
            <p:spPr bwMode="auto">
              <a:xfrm>
                <a:off x="332" y="236"/>
                <a:ext cx="10" cy="2"/>
              </a:xfrm>
              <a:custGeom>
                <a:avLst/>
                <a:gdLst>
                  <a:gd name="T0" fmla="*/ 0 w 10"/>
                  <a:gd name="T1" fmla="*/ 2 h 2"/>
                  <a:gd name="T2" fmla="*/ 1 w 10"/>
                  <a:gd name="T3" fmla="*/ 1 h 2"/>
                  <a:gd name="T4" fmla="*/ 3 w 10"/>
                  <a:gd name="T5" fmla="*/ 1 h 2"/>
                  <a:gd name="T6" fmla="*/ 3 w 10"/>
                  <a:gd name="T7" fmla="*/ 1 h 2"/>
                  <a:gd name="T8" fmla="*/ 5 w 10"/>
                  <a:gd name="T9" fmla="*/ 0 h 2"/>
                  <a:gd name="T10" fmla="*/ 7 w 10"/>
                  <a:gd name="T11" fmla="*/ 1 h 2"/>
                  <a:gd name="T12" fmla="*/ 8 w 10"/>
                  <a:gd name="T13" fmla="*/ 2 h 2"/>
                  <a:gd name="T14" fmla="*/ 8 w 10"/>
                  <a:gd name="T15" fmla="*/ 2 h 2"/>
                  <a:gd name="T16" fmla="*/ 10 w 10"/>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2">
                    <a:moveTo>
                      <a:pt x="0" y="2"/>
                    </a:moveTo>
                    <a:lnTo>
                      <a:pt x="1" y="1"/>
                    </a:lnTo>
                    <a:lnTo>
                      <a:pt x="3" y="1"/>
                    </a:lnTo>
                    <a:lnTo>
                      <a:pt x="3" y="1"/>
                    </a:lnTo>
                    <a:lnTo>
                      <a:pt x="5" y="0"/>
                    </a:lnTo>
                    <a:lnTo>
                      <a:pt x="7" y="1"/>
                    </a:lnTo>
                    <a:lnTo>
                      <a:pt x="8" y="2"/>
                    </a:lnTo>
                    <a:lnTo>
                      <a:pt x="8" y="2"/>
                    </a:lnTo>
                    <a:lnTo>
                      <a:pt x="1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9" name="Freeform 1762">
                <a:extLst>
                  <a:ext uri="{FF2B5EF4-FFF2-40B4-BE49-F238E27FC236}">
                    <a16:creationId xmlns:a16="http://schemas.microsoft.com/office/drawing/2014/main" id="{345BDF0F-7AB7-E484-5817-921500E3F812}"/>
                  </a:ext>
                </a:extLst>
              </p:cNvPr>
              <p:cNvSpPr>
                <a:spLocks/>
              </p:cNvSpPr>
              <p:nvPr/>
            </p:nvSpPr>
            <p:spPr bwMode="auto">
              <a:xfrm>
                <a:off x="331" y="238"/>
                <a:ext cx="3" cy="2"/>
              </a:xfrm>
              <a:custGeom>
                <a:avLst/>
                <a:gdLst>
                  <a:gd name="T0" fmla="*/ 3 w 3"/>
                  <a:gd name="T1" fmla="*/ 1 h 2"/>
                  <a:gd name="T2" fmla="*/ 1 w 3"/>
                  <a:gd name="T3" fmla="*/ 2 h 2"/>
                  <a:gd name="T4" fmla="*/ 0 w 3"/>
                  <a:gd name="T5" fmla="*/ 1 h 2"/>
                  <a:gd name="T6" fmla="*/ 1 w 3"/>
                  <a:gd name="T7" fmla="*/ 0 h 2"/>
                </a:gdLst>
                <a:ahLst/>
                <a:cxnLst>
                  <a:cxn ang="0">
                    <a:pos x="T0" y="T1"/>
                  </a:cxn>
                  <a:cxn ang="0">
                    <a:pos x="T2" y="T3"/>
                  </a:cxn>
                  <a:cxn ang="0">
                    <a:pos x="T4" y="T5"/>
                  </a:cxn>
                  <a:cxn ang="0">
                    <a:pos x="T6" y="T7"/>
                  </a:cxn>
                </a:cxnLst>
                <a:rect l="0" t="0" r="r" b="b"/>
                <a:pathLst>
                  <a:path w="3" h="2">
                    <a:moveTo>
                      <a:pt x="3" y="1"/>
                    </a:moveTo>
                    <a:lnTo>
                      <a:pt x="1" y="2"/>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0" name="Freeform 1763">
                <a:extLst>
                  <a:ext uri="{FF2B5EF4-FFF2-40B4-BE49-F238E27FC236}">
                    <a16:creationId xmlns:a16="http://schemas.microsoft.com/office/drawing/2014/main" id="{5018CDB6-4962-0D63-9FEE-599D38861763}"/>
                  </a:ext>
                </a:extLst>
              </p:cNvPr>
              <p:cNvSpPr>
                <a:spLocks/>
              </p:cNvSpPr>
              <p:nvPr/>
            </p:nvSpPr>
            <p:spPr bwMode="auto">
              <a:xfrm>
                <a:off x="334" y="239"/>
                <a:ext cx="4" cy="1"/>
              </a:xfrm>
              <a:custGeom>
                <a:avLst/>
                <a:gdLst>
                  <a:gd name="T0" fmla="*/ 2 w 4"/>
                  <a:gd name="T1" fmla="*/ 1 h 1"/>
                  <a:gd name="T2" fmla="*/ 3 w 4"/>
                  <a:gd name="T3" fmla="*/ 1 h 1"/>
                  <a:gd name="T4" fmla="*/ 3 w 4"/>
                  <a:gd name="T5" fmla="*/ 1 h 1"/>
                  <a:gd name="T6" fmla="*/ 4 w 4"/>
                  <a:gd name="T7" fmla="*/ 1 h 1"/>
                  <a:gd name="T8" fmla="*/ 4 w 4"/>
                  <a:gd name="T9" fmla="*/ 0 h 1"/>
                  <a:gd name="T10" fmla="*/ 4 w 4"/>
                  <a:gd name="T11" fmla="*/ 0 h 1"/>
                  <a:gd name="T12" fmla="*/ 0 w 4"/>
                  <a:gd name="T13" fmla="*/ 0 h 1"/>
                  <a:gd name="T14" fmla="*/ 0 w 4"/>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1">
                    <a:moveTo>
                      <a:pt x="2" y="1"/>
                    </a:moveTo>
                    <a:lnTo>
                      <a:pt x="3" y="1"/>
                    </a:lnTo>
                    <a:lnTo>
                      <a:pt x="3" y="1"/>
                    </a:lnTo>
                    <a:lnTo>
                      <a:pt x="4" y="1"/>
                    </a:lnTo>
                    <a:lnTo>
                      <a:pt x="4" y="0"/>
                    </a:lnTo>
                    <a:lnTo>
                      <a:pt x="4"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1" name="Freeform 1764">
                <a:extLst>
                  <a:ext uri="{FF2B5EF4-FFF2-40B4-BE49-F238E27FC236}">
                    <a16:creationId xmlns:a16="http://schemas.microsoft.com/office/drawing/2014/main" id="{7707CEF6-20AE-4382-90C9-A4050F3274B4}"/>
                  </a:ext>
                </a:extLst>
              </p:cNvPr>
              <p:cNvSpPr>
                <a:spLocks/>
              </p:cNvSpPr>
              <p:nvPr/>
            </p:nvSpPr>
            <p:spPr bwMode="auto">
              <a:xfrm>
                <a:off x="369" y="238"/>
                <a:ext cx="2" cy="2"/>
              </a:xfrm>
              <a:custGeom>
                <a:avLst/>
                <a:gdLst>
                  <a:gd name="T0" fmla="*/ 2 w 2"/>
                  <a:gd name="T1" fmla="*/ 2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2" y="2"/>
                    </a:moveTo>
                    <a:lnTo>
                      <a:pt x="2"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2" name="Freeform 1765">
                <a:extLst>
                  <a:ext uri="{FF2B5EF4-FFF2-40B4-BE49-F238E27FC236}">
                    <a16:creationId xmlns:a16="http://schemas.microsoft.com/office/drawing/2014/main" id="{7A8000C5-20FA-6801-8E3E-11ABB442F167}"/>
                  </a:ext>
                </a:extLst>
              </p:cNvPr>
              <p:cNvSpPr>
                <a:spLocks/>
              </p:cNvSpPr>
              <p:nvPr/>
            </p:nvSpPr>
            <p:spPr bwMode="auto">
              <a:xfrm>
                <a:off x="334" y="240"/>
                <a:ext cx="2" cy="1"/>
              </a:xfrm>
              <a:custGeom>
                <a:avLst/>
                <a:gdLst>
                  <a:gd name="T0" fmla="*/ 0 w 2"/>
                  <a:gd name="T1" fmla="*/ 1 h 1"/>
                  <a:gd name="T2" fmla="*/ 0 w 2"/>
                  <a:gd name="T3" fmla="*/ 0 h 1"/>
                  <a:gd name="T4" fmla="*/ 2 w 2"/>
                  <a:gd name="T5" fmla="*/ 0 h 1"/>
                </a:gdLst>
                <a:ahLst/>
                <a:cxnLst>
                  <a:cxn ang="0">
                    <a:pos x="T0" y="T1"/>
                  </a:cxn>
                  <a:cxn ang="0">
                    <a:pos x="T2" y="T3"/>
                  </a:cxn>
                  <a:cxn ang="0">
                    <a:pos x="T4" y="T5"/>
                  </a:cxn>
                </a:cxnLst>
                <a:rect l="0" t="0" r="r" b="b"/>
                <a:pathLst>
                  <a:path w="2" h="1">
                    <a:moveTo>
                      <a:pt x="0" y="1"/>
                    </a:moveTo>
                    <a:lnTo>
                      <a:pt x="0"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3" name="Freeform 1766">
                <a:extLst>
                  <a:ext uri="{FF2B5EF4-FFF2-40B4-BE49-F238E27FC236}">
                    <a16:creationId xmlns:a16="http://schemas.microsoft.com/office/drawing/2014/main" id="{38D7BBFA-9505-E3E5-07B2-1135EC7EDBD4}"/>
                  </a:ext>
                </a:extLst>
              </p:cNvPr>
              <p:cNvSpPr>
                <a:spLocks/>
              </p:cNvSpPr>
              <p:nvPr/>
            </p:nvSpPr>
            <p:spPr bwMode="auto">
              <a:xfrm>
                <a:off x="281" y="222"/>
                <a:ext cx="9" cy="19"/>
              </a:xfrm>
              <a:custGeom>
                <a:avLst/>
                <a:gdLst>
                  <a:gd name="T0" fmla="*/ 1 w 9"/>
                  <a:gd name="T1" fmla="*/ 19 h 19"/>
                  <a:gd name="T2" fmla="*/ 3 w 9"/>
                  <a:gd name="T3" fmla="*/ 17 h 19"/>
                  <a:gd name="T4" fmla="*/ 3 w 9"/>
                  <a:gd name="T5" fmla="*/ 16 h 19"/>
                  <a:gd name="T6" fmla="*/ 4 w 9"/>
                  <a:gd name="T7" fmla="*/ 16 h 19"/>
                  <a:gd name="T8" fmla="*/ 6 w 9"/>
                  <a:gd name="T9" fmla="*/ 16 h 19"/>
                  <a:gd name="T10" fmla="*/ 6 w 9"/>
                  <a:gd name="T11" fmla="*/ 14 h 19"/>
                  <a:gd name="T12" fmla="*/ 8 w 9"/>
                  <a:gd name="T13" fmla="*/ 12 h 19"/>
                  <a:gd name="T14" fmla="*/ 7 w 9"/>
                  <a:gd name="T15" fmla="*/ 12 h 19"/>
                  <a:gd name="T16" fmla="*/ 6 w 9"/>
                  <a:gd name="T17" fmla="*/ 10 h 19"/>
                  <a:gd name="T18" fmla="*/ 8 w 9"/>
                  <a:gd name="T19" fmla="*/ 11 h 19"/>
                  <a:gd name="T20" fmla="*/ 9 w 9"/>
                  <a:gd name="T21" fmla="*/ 11 h 19"/>
                  <a:gd name="T22" fmla="*/ 9 w 9"/>
                  <a:gd name="T23" fmla="*/ 10 h 19"/>
                  <a:gd name="T24" fmla="*/ 9 w 9"/>
                  <a:gd name="T25" fmla="*/ 9 h 19"/>
                  <a:gd name="T26" fmla="*/ 9 w 9"/>
                  <a:gd name="T27" fmla="*/ 8 h 19"/>
                  <a:gd name="T28" fmla="*/ 8 w 9"/>
                  <a:gd name="T29" fmla="*/ 6 h 19"/>
                  <a:gd name="T30" fmla="*/ 7 w 9"/>
                  <a:gd name="T31" fmla="*/ 6 h 19"/>
                  <a:gd name="T32" fmla="*/ 8 w 9"/>
                  <a:gd name="T33" fmla="*/ 5 h 19"/>
                  <a:gd name="T34" fmla="*/ 9 w 9"/>
                  <a:gd name="T35" fmla="*/ 2 h 19"/>
                  <a:gd name="T36" fmla="*/ 8 w 9"/>
                  <a:gd name="T37" fmla="*/ 0 h 19"/>
                  <a:gd name="T38" fmla="*/ 5 w 9"/>
                  <a:gd name="T39" fmla="*/ 5 h 19"/>
                  <a:gd name="T40" fmla="*/ 2 w 9"/>
                  <a:gd name="T41" fmla="*/ 11 h 19"/>
                  <a:gd name="T42" fmla="*/ 2 w 9"/>
                  <a:gd name="T43" fmla="*/ 13 h 19"/>
                  <a:gd name="T44" fmla="*/ 0 w 9"/>
                  <a:gd name="T45" fmla="*/ 18 h 19"/>
                  <a:gd name="T46" fmla="*/ 1 w 9"/>
                  <a:gd name="T4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 h="19">
                    <a:moveTo>
                      <a:pt x="1" y="19"/>
                    </a:moveTo>
                    <a:lnTo>
                      <a:pt x="3" y="17"/>
                    </a:lnTo>
                    <a:lnTo>
                      <a:pt x="3" y="16"/>
                    </a:lnTo>
                    <a:lnTo>
                      <a:pt x="4" y="16"/>
                    </a:lnTo>
                    <a:lnTo>
                      <a:pt x="6" y="16"/>
                    </a:lnTo>
                    <a:lnTo>
                      <a:pt x="6" y="14"/>
                    </a:lnTo>
                    <a:lnTo>
                      <a:pt x="8" y="12"/>
                    </a:lnTo>
                    <a:lnTo>
                      <a:pt x="7" y="12"/>
                    </a:lnTo>
                    <a:lnTo>
                      <a:pt x="6" y="10"/>
                    </a:lnTo>
                    <a:lnTo>
                      <a:pt x="8" y="11"/>
                    </a:lnTo>
                    <a:lnTo>
                      <a:pt x="9" y="11"/>
                    </a:lnTo>
                    <a:lnTo>
                      <a:pt x="9" y="10"/>
                    </a:lnTo>
                    <a:lnTo>
                      <a:pt x="9" y="9"/>
                    </a:lnTo>
                    <a:lnTo>
                      <a:pt x="9" y="8"/>
                    </a:lnTo>
                    <a:lnTo>
                      <a:pt x="8" y="6"/>
                    </a:lnTo>
                    <a:lnTo>
                      <a:pt x="7" y="6"/>
                    </a:lnTo>
                    <a:lnTo>
                      <a:pt x="8" y="5"/>
                    </a:lnTo>
                    <a:lnTo>
                      <a:pt x="9" y="2"/>
                    </a:lnTo>
                    <a:lnTo>
                      <a:pt x="8" y="0"/>
                    </a:lnTo>
                    <a:lnTo>
                      <a:pt x="5" y="5"/>
                    </a:lnTo>
                    <a:lnTo>
                      <a:pt x="2" y="11"/>
                    </a:lnTo>
                    <a:lnTo>
                      <a:pt x="2" y="13"/>
                    </a:lnTo>
                    <a:lnTo>
                      <a:pt x="0" y="18"/>
                    </a:lnTo>
                    <a:lnTo>
                      <a:pt x="1" y="1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4" name="Freeform 1767">
                <a:extLst>
                  <a:ext uri="{FF2B5EF4-FFF2-40B4-BE49-F238E27FC236}">
                    <a16:creationId xmlns:a16="http://schemas.microsoft.com/office/drawing/2014/main" id="{CB0FCD69-5443-8806-7FF1-CB29421E4B11}"/>
                  </a:ext>
                </a:extLst>
              </p:cNvPr>
              <p:cNvSpPr>
                <a:spLocks/>
              </p:cNvSpPr>
              <p:nvPr/>
            </p:nvSpPr>
            <p:spPr bwMode="auto">
              <a:xfrm>
                <a:off x="371" y="240"/>
                <a:ext cx="1" cy="2"/>
              </a:xfrm>
              <a:custGeom>
                <a:avLst/>
                <a:gdLst>
                  <a:gd name="T0" fmla="*/ 1 w 1"/>
                  <a:gd name="T1" fmla="*/ 2 h 2"/>
                  <a:gd name="T2" fmla="*/ 0 w 1"/>
                  <a:gd name="T3" fmla="*/ 1 h 2"/>
                  <a:gd name="T4" fmla="*/ 0 w 1"/>
                  <a:gd name="T5" fmla="*/ 0 h 2"/>
                </a:gdLst>
                <a:ahLst/>
                <a:cxnLst>
                  <a:cxn ang="0">
                    <a:pos x="T0" y="T1"/>
                  </a:cxn>
                  <a:cxn ang="0">
                    <a:pos x="T2" y="T3"/>
                  </a:cxn>
                  <a:cxn ang="0">
                    <a:pos x="T4" y="T5"/>
                  </a:cxn>
                </a:cxnLst>
                <a:rect l="0" t="0" r="r" b="b"/>
                <a:pathLst>
                  <a:path w="1" h="2">
                    <a:moveTo>
                      <a:pt x="1" y="2"/>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5" name="Freeform 1768">
                <a:extLst>
                  <a:ext uri="{FF2B5EF4-FFF2-40B4-BE49-F238E27FC236}">
                    <a16:creationId xmlns:a16="http://schemas.microsoft.com/office/drawing/2014/main" id="{EAC47D3C-7470-B291-094E-F0AF91AB9193}"/>
                  </a:ext>
                </a:extLst>
              </p:cNvPr>
              <p:cNvSpPr>
                <a:spLocks/>
              </p:cNvSpPr>
              <p:nvPr/>
            </p:nvSpPr>
            <p:spPr bwMode="auto">
              <a:xfrm>
                <a:off x="365" y="237"/>
                <a:ext cx="7" cy="5"/>
              </a:xfrm>
              <a:custGeom>
                <a:avLst/>
                <a:gdLst>
                  <a:gd name="T0" fmla="*/ 0 w 7"/>
                  <a:gd name="T1" fmla="*/ 0 h 5"/>
                  <a:gd name="T2" fmla="*/ 0 w 7"/>
                  <a:gd name="T3" fmla="*/ 0 h 5"/>
                  <a:gd name="T4" fmla="*/ 1 w 7"/>
                  <a:gd name="T5" fmla="*/ 1 h 5"/>
                  <a:gd name="T6" fmla="*/ 3 w 7"/>
                  <a:gd name="T7" fmla="*/ 2 h 5"/>
                  <a:gd name="T8" fmla="*/ 4 w 7"/>
                  <a:gd name="T9" fmla="*/ 4 h 5"/>
                  <a:gd name="T10" fmla="*/ 6 w 7"/>
                  <a:gd name="T11" fmla="*/ 5 h 5"/>
                  <a:gd name="T12" fmla="*/ 7 w 7"/>
                  <a:gd name="T13" fmla="*/ 5 h 5"/>
                  <a:gd name="T14" fmla="*/ 7 w 7"/>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0" y="0"/>
                    </a:moveTo>
                    <a:lnTo>
                      <a:pt x="0" y="0"/>
                    </a:lnTo>
                    <a:lnTo>
                      <a:pt x="1" y="1"/>
                    </a:lnTo>
                    <a:lnTo>
                      <a:pt x="3" y="2"/>
                    </a:lnTo>
                    <a:lnTo>
                      <a:pt x="4" y="4"/>
                    </a:lnTo>
                    <a:lnTo>
                      <a:pt x="6" y="5"/>
                    </a:lnTo>
                    <a:lnTo>
                      <a:pt x="7" y="5"/>
                    </a:lnTo>
                    <a:lnTo>
                      <a:pt x="7"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6" name="Freeform 1769">
                <a:extLst>
                  <a:ext uri="{FF2B5EF4-FFF2-40B4-BE49-F238E27FC236}">
                    <a16:creationId xmlns:a16="http://schemas.microsoft.com/office/drawing/2014/main" id="{DD8BB2F2-BAFC-87BF-AF9E-D71A45C650AE}"/>
                  </a:ext>
                </a:extLst>
              </p:cNvPr>
              <p:cNvSpPr>
                <a:spLocks/>
              </p:cNvSpPr>
              <p:nvPr/>
            </p:nvSpPr>
            <p:spPr bwMode="auto">
              <a:xfrm>
                <a:off x="344" y="239"/>
                <a:ext cx="0" cy="5"/>
              </a:xfrm>
              <a:custGeom>
                <a:avLst/>
                <a:gdLst>
                  <a:gd name="T0" fmla="*/ 0 h 5"/>
                  <a:gd name="T1" fmla="*/ 1 h 5"/>
                  <a:gd name="T2" fmla="*/ 2 h 5"/>
                  <a:gd name="T3" fmla="*/ 3 h 5"/>
                  <a:gd name="T4" fmla="*/ 4 h 5"/>
                  <a:gd name="T5" fmla="*/ 5 h 5"/>
                </a:gdLst>
                <a:ahLst/>
                <a:cxnLst>
                  <a:cxn ang="0">
                    <a:pos x="0" y="T0"/>
                  </a:cxn>
                  <a:cxn ang="0">
                    <a:pos x="0" y="T1"/>
                  </a:cxn>
                  <a:cxn ang="0">
                    <a:pos x="0" y="T2"/>
                  </a:cxn>
                  <a:cxn ang="0">
                    <a:pos x="0" y="T3"/>
                  </a:cxn>
                  <a:cxn ang="0">
                    <a:pos x="0" y="T4"/>
                  </a:cxn>
                  <a:cxn ang="0">
                    <a:pos x="0" y="T5"/>
                  </a:cxn>
                </a:cxnLst>
                <a:rect l="0" t="0" r="r" b="b"/>
                <a:pathLst>
                  <a:path h="5">
                    <a:moveTo>
                      <a:pt x="0" y="0"/>
                    </a:moveTo>
                    <a:lnTo>
                      <a:pt x="0" y="1"/>
                    </a:lnTo>
                    <a:lnTo>
                      <a:pt x="0" y="2"/>
                    </a:lnTo>
                    <a:lnTo>
                      <a:pt x="0" y="3"/>
                    </a:lnTo>
                    <a:lnTo>
                      <a:pt x="0" y="4"/>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7" name="Freeform 1770">
                <a:extLst>
                  <a:ext uri="{FF2B5EF4-FFF2-40B4-BE49-F238E27FC236}">
                    <a16:creationId xmlns:a16="http://schemas.microsoft.com/office/drawing/2014/main" id="{C7FE9067-E122-384E-9A92-1FFFE2422B60}"/>
                  </a:ext>
                </a:extLst>
              </p:cNvPr>
              <p:cNvSpPr>
                <a:spLocks/>
              </p:cNvSpPr>
              <p:nvPr/>
            </p:nvSpPr>
            <p:spPr bwMode="auto">
              <a:xfrm>
                <a:off x="344" y="239"/>
                <a:ext cx="3" cy="5"/>
              </a:xfrm>
              <a:custGeom>
                <a:avLst/>
                <a:gdLst>
                  <a:gd name="T0" fmla="*/ 3 w 3"/>
                  <a:gd name="T1" fmla="*/ 5 h 5"/>
                  <a:gd name="T2" fmla="*/ 2 w 3"/>
                  <a:gd name="T3" fmla="*/ 4 h 5"/>
                  <a:gd name="T4" fmla="*/ 2 w 3"/>
                  <a:gd name="T5" fmla="*/ 3 h 5"/>
                  <a:gd name="T6" fmla="*/ 2 w 3"/>
                  <a:gd name="T7" fmla="*/ 1 h 5"/>
                  <a:gd name="T8" fmla="*/ 2 w 3"/>
                  <a:gd name="T9" fmla="*/ 1 h 5"/>
                  <a:gd name="T10" fmla="*/ 1 w 3"/>
                  <a:gd name="T11" fmla="*/ 0 h 5"/>
                  <a:gd name="T12" fmla="*/ 1 w 3"/>
                  <a:gd name="T13" fmla="*/ 0 h 5"/>
                  <a:gd name="T14" fmla="*/ 0 w 3"/>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3" y="5"/>
                    </a:moveTo>
                    <a:lnTo>
                      <a:pt x="2" y="4"/>
                    </a:lnTo>
                    <a:lnTo>
                      <a:pt x="2" y="3"/>
                    </a:lnTo>
                    <a:lnTo>
                      <a:pt x="2" y="1"/>
                    </a:lnTo>
                    <a:lnTo>
                      <a:pt x="2" y="1"/>
                    </a:lnTo>
                    <a:lnTo>
                      <a:pt x="1"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28" name="Line 1771">
                <a:extLst>
                  <a:ext uri="{FF2B5EF4-FFF2-40B4-BE49-F238E27FC236}">
                    <a16:creationId xmlns:a16="http://schemas.microsoft.com/office/drawing/2014/main" id="{42CB48DD-F7E3-E55D-DC6A-3D6BE81624DF}"/>
                  </a:ext>
                </a:extLst>
              </p:cNvPr>
              <p:cNvSpPr>
                <a:spLocks noChangeShapeType="1"/>
              </p:cNvSpPr>
              <p:nvPr/>
            </p:nvSpPr>
            <p:spPr bwMode="auto">
              <a:xfrm flipH="1">
                <a:off x="334" y="244"/>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29" name="Freeform 1772">
                <a:extLst>
                  <a:ext uri="{FF2B5EF4-FFF2-40B4-BE49-F238E27FC236}">
                    <a16:creationId xmlns:a16="http://schemas.microsoft.com/office/drawing/2014/main" id="{D0228042-A6E5-92E6-96CD-A2CDC260AFAC}"/>
                  </a:ext>
                </a:extLst>
              </p:cNvPr>
              <p:cNvSpPr>
                <a:spLocks/>
              </p:cNvSpPr>
              <p:nvPr/>
            </p:nvSpPr>
            <p:spPr bwMode="auto">
              <a:xfrm>
                <a:off x="329" y="241"/>
                <a:ext cx="5" cy="4"/>
              </a:xfrm>
              <a:custGeom>
                <a:avLst/>
                <a:gdLst>
                  <a:gd name="T0" fmla="*/ 5 w 5"/>
                  <a:gd name="T1" fmla="*/ 4 h 4"/>
                  <a:gd name="T2" fmla="*/ 5 w 5"/>
                  <a:gd name="T3" fmla="*/ 4 h 4"/>
                  <a:gd name="T4" fmla="*/ 1 w 5"/>
                  <a:gd name="T5" fmla="*/ 4 h 4"/>
                  <a:gd name="T6" fmla="*/ 2 w 5"/>
                  <a:gd name="T7" fmla="*/ 3 h 4"/>
                  <a:gd name="T8" fmla="*/ 0 w 5"/>
                  <a:gd name="T9" fmla="*/ 3 h 4"/>
                  <a:gd name="T10" fmla="*/ 0 w 5"/>
                  <a:gd name="T11" fmla="*/ 1 h 4"/>
                  <a:gd name="T12" fmla="*/ 2 w 5"/>
                  <a:gd name="T13" fmla="*/ 0 h 4"/>
                  <a:gd name="T14" fmla="*/ 3 w 5"/>
                  <a:gd name="T15" fmla="*/ 1 h 4"/>
                  <a:gd name="T16" fmla="*/ 5 w 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4"/>
                    </a:moveTo>
                    <a:lnTo>
                      <a:pt x="5" y="4"/>
                    </a:lnTo>
                    <a:lnTo>
                      <a:pt x="1" y="4"/>
                    </a:lnTo>
                    <a:lnTo>
                      <a:pt x="2" y="3"/>
                    </a:lnTo>
                    <a:lnTo>
                      <a:pt x="0" y="3"/>
                    </a:lnTo>
                    <a:lnTo>
                      <a:pt x="0" y="1"/>
                    </a:lnTo>
                    <a:lnTo>
                      <a:pt x="2" y="0"/>
                    </a:lnTo>
                    <a:lnTo>
                      <a:pt x="3"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0" name="Freeform 1773">
                <a:extLst>
                  <a:ext uri="{FF2B5EF4-FFF2-40B4-BE49-F238E27FC236}">
                    <a16:creationId xmlns:a16="http://schemas.microsoft.com/office/drawing/2014/main" id="{6E6A2E00-A0BE-24F3-AAA1-BAC4B911A669}"/>
                  </a:ext>
                </a:extLst>
              </p:cNvPr>
              <p:cNvSpPr>
                <a:spLocks/>
              </p:cNvSpPr>
              <p:nvPr/>
            </p:nvSpPr>
            <p:spPr bwMode="auto">
              <a:xfrm>
                <a:off x="347" y="244"/>
                <a:ext cx="5" cy="2"/>
              </a:xfrm>
              <a:custGeom>
                <a:avLst/>
                <a:gdLst>
                  <a:gd name="T0" fmla="*/ 5 w 5"/>
                  <a:gd name="T1" fmla="*/ 2 h 2"/>
                  <a:gd name="T2" fmla="*/ 5 w 5"/>
                  <a:gd name="T3" fmla="*/ 2 h 2"/>
                  <a:gd name="T4" fmla="*/ 3 w 5"/>
                  <a:gd name="T5" fmla="*/ 1 h 2"/>
                  <a:gd name="T6" fmla="*/ 0 w 5"/>
                  <a:gd name="T7" fmla="*/ 0 h 2"/>
                </a:gdLst>
                <a:ahLst/>
                <a:cxnLst>
                  <a:cxn ang="0">
                    <a:pos x="T0" y="T1"/>
                  </a:cxn>
                  <a:cxn ang="0">
                    <a:pos x="T2" y="T3"/>
                  </a:cxn>
                  <a:cxn ang="0">
                    <a:pos x="T4" y="T5"/>
                  </a:cxn>
                  <a:cxn ang="0">
                    <a:pos x="T6" y="T7"/>
                  </a:cxn>
                </a:cxnLst>
                <a:rect l="0" t="0" r="r" b="b"/>
                <a:pathLst>
                  <a:path w="5" h="2">
                    <a:moveTo>
                      <a:pt x="5" y="2"/>
                    </a:moveTo>
                    <a:lnTo>
                      <a:pt x="5" y="2"/>
                    </a:lnTo>
                    <a:lnTo>
                      <a:pt x="3"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1" name="Freeform 1774">
                <a:extLst>
                  <a:ext uri="{FF2B5EF4-FFF2-40B4-BE49-F238E27FC236}">
                    <a16:creationId xmlns:a16="http://schemas.microsoft.com/office/drawing/2014/main" id="{9CCCDF3B-A9CE-31BA-3182-B29F18BA1A10}"/>
                  </a:ext>
                </a:extLst>
              </p:cNvPr>
              <p:cNvSpPr>
                <a:spLocks/>
              </p:cNvSpPr>
              <p:nvPr/>
            </p:nvSpPr>
            <p:spPr bwMode="auto">
              <a:xfrm>
                <a:off x="345" y="246"/>
                <a:ext cx="5" cy="2"/>
              </a:xfrm>
              <a:custGeom>
                <a:avLst/>
                <a:gdLst>
                  <a:gd name="T0" fmla="*/ 1 w 5"/>
                  <a:gd name="T1" fmla="*/ 2 h 2"/>
                  <a:gd name="T2" fmla="*/ 0 w 5"/>
                  <a:gd name="T3" fmla="*/ 0 h 2"/>
                  <a:gd name="T4" fmla="*/ 2 w 5"/>
                  <a:gd name="T5" fmla="*/ 0 h 2"/>
                  <a:gd name="T6" fmla="*/ 5 w 5"/>
                  <a:gd name="T7" fmla="*/ 0 h 2"/>
                  <a:gd name="T8" fmla="*/ 5 w 5"/>
                  <a:gd name="T9" fmla="*/ 1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1" y="2"/>
                    </a:moveTo>
                    <a:lnTo>
                      <a:pt x="0" y="0"/>
                    </a:lnTo>
                    <a:lnTo>
                      <a:pt x="2" y="0"/>
                    </a:lnTo>
                    <a:lnTo>
                      <a:pt x="5" y="0"/>
                    </a:lnTo>
                    <a:lnTo>
                      <a:pt x="5" y="1"/>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2" name="Freeform 1775">
                <a:extLst>
                  <a:ext uri="{FF2B5EF4-FFF2-40B4-BE49-F238E27FC236}">
                    <a16:creationId xmlns:a16="http://schemas.microsoft.com/office/drawing/2014/main" id="{A5511DE0-144B-AF85-7753-EB26B8F79AB8}"/>
                  </a:ext>
                </a:extLst>
              </p:cNvPr>
              <p:cNvSpPr>
                <a:spLocks/>
              </p:cNvSpPr>
              <p:nvPr/>
            </p:nvSpPr>
            <p:spPr bwMode="auto">
              <a:xfrm>
                <a:off x="350" y="247"/>
                <a:ext cx="4" cy="4"/>
              </a:xfrm>
              <a:custGeom>
                <a:avLst/>
                <a:gdLst>
                  <a:gd name="T0" fmla="*/ 0 w 4"/>
                  <a:gd name="T1" fmla="*/ 0 h 4"/>
                  <a:gd name="T2" fmla="*/ 2 w 4"/>
                  <a:gd name="T3" fmla="*/ 1 h 4"/>
                  <a:gd name="T4" fmla="*/ 3 w 4"/>
                  <a:gd name="T5" fmla="*/ 1 h 4"/>
                  <a:gd name="T6" fmla="*/ 4 w 4"/>
                  <a:gd name="T7" fmla="*/ 4 h 4"/>
                  <a:gd name="T8" fmla="*/ 4 w 4"/>
                  <a:gd name="T9" fmla="*/ 4 h 4"/>
                </a:gdLst>
                <a:ahLst/>
                <a:cxnLst>
                  <a:cxn ang="0">
                    <a:pos x="T0" y="T1"/>
                  </a:cxn>
                  <a:cxn ang="0">
                    <a:pos x="T2" y="T3"/>
                  </a:cxn>
                  <a:cxn ang="0">
                    <a:pos x="T4" y="T5"/>
                  </a:cxn>
                  <a:cxn ang="0">
                    <a:pos x="T6" y="T7"/>
                  </a:cxn>
                  <a:cxn ang="0">
                    <a:pos x="T8" y="T9"/>
                  </a:cxn>
                </a:cxnLst>
                <a:rect l="0" t="0" r="r" b="b"/>
                <a:pathLst>
                  <a:path w="4" h="4">
                    <a:moveTo>
                      <a:pt x="0" y="0"/>
                    </a:moveTo>
                    <a:lnTo>
                      <a:pt x="2" y="1"/>
                    </a:lnTo>
                    <a:lnTo>
                      <a:pt x="3" y="1"/>
                    </a:lnTo>
                    <a:lnTo>
                      <a:pt x="4" y="4"/>
                    </a:lnTo>
                    <a:lnTo>
                      <a:pt x="4"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3" name="Freeform 1776">
                <a:extLst>
                  <a:ext uri="{FF2B5EF4-FFF2-40B4-BE49-F238E27FC236}">
                    <a16:creationId xmlns:a16="http://schemas.microsoft.com/office/drawing/2014/main" id="{C23094C2-F860-3490-A941-85A779909EF8}"/>
                  </a:ext>
                </a:extLst>
              </p:cNvPr>
              <p:cNvSpPr>
                <a:spLocks/>
              </p:cNvSpPr>
              <p:nvPr/>
            </p:nvSpPr>
            <p:spPr bwMode="auto">
              <a:xfrm>
                <a:off x="352" y="246"/>
                <a:ext cx="4" cy="5"/>
              </a:xfrm>
              <a:custGeom>
                <a:avLst/>
                <a:gdLst>
                  <a:gd name="T0" fmla="*/ 2 w 4"/>
                  <a:gd name="T1" fmla="*/ 5 h 5"/>
                  <a:gd name="T2" fmla="*/ 4 w 4"/>
                  <a:gd name="T3" fmla="*/ 5 h 5"/>
                  <a:gd name="T4" fmla="*/ 4 w 4"/>
                  <a:gd name="T5" fmla="*/ 4 h 5"/>
                  <a:gd name="T6" fmla="*/ 4 w 4"/>
                  <a:gd name="T7" fmla="*/ 3 h 5"/>
                  <a:gd name="T8" fmla="*/ 2 w 4"/>
                  <a:gd name="T9" fmla="*/ 2 h 5"/>
                  <a:gd name="T10" fmla="*/ 0 w 4"/>
                  <a:gd name="T11" fmla="*/ 0 h 5"/>
                  <a:gd name="T12" fmla="*/ 0 w 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2" y="5"/>
                    </a:moveTo>
                    <a:lnTo>
                      <a:pt x="4" y="5"/>
                    </a:lnTo>
                    <a:lnTo>
                      <a:pt x="4" y="4"/>
                    </a:lnTo>
                    <a:lnTo>
                      <a:pt x="4" y="3"/>
                    </a:lnTo>
                    <a:lnTo>
                      <a:pt x="2"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4" name="Freeform 1777">
                <a:extLst>
                  <a:ext uri="{FF2B5EF4-FFF2-40B4-BE49-F238E27FC236}">
                    <a16:creationId xmlns:a16="http://schemas.microsoft.com/office/drawing/2014/main" id="{1227BAFC-C1F0-0374-DA7C-6873797A017F}"/>
                  </a:ext>
                </a:extLst>
              </p:cNvPr>
              <p:cNvSpPr>
                <a:spLocks/>
              </p:cNvSpPr>
              <p:nvPr/>
            </p:nvSpPr>
            <p:spPr bwMode="auto">
              <a:xfrm>
                <a:off x="346" y="248"/>
                <a:ext cx="5" cy="3"/>
              </a:xfrm>
              <a:custGeom>
                <a:avLst/>
                <a:gdLst>
                  <a:gd name="T0" fmla="*/ 2 w 5"/>
                  <a:gd name="T1" fmla="*/ 2 h 3"/>
                  <a:gd name="T2" fmla="*/ 2 w 5"/>
                  <a:gd name="T3" fmla="*/ 2 h 3"/>
                  <a:gd name="T4" fmla="*/ 4 w 5"/>
                  <a:gd name="T5" fmla="*/ 3 h 3"/>
                  <a:gd name="T6" fmla="*/ 5 w 5"/>
                  <a:gd name="T7" fmla="*/ 3 h 3"/>
                  <a:gd name="T8" fmla="*/ 3 w 5"/>
                  <a:gd name="T9" fmla="*/ 1 h 3"/>
                  <a:gd name="T10" fmla="*/ 1 w 5"/>
                  <a:gd name="T11" fmla="*/ 0 h 3"/>
                  <a:gd name="T12" fmla="*/ 0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2" y="2"/>
                    </a:moveTo>
                    <a:lnTo>
                      <a:pt x="2" y="2"/>
                    </a:lnTo>
                    <a:lnTo>
                      <a:pt x="4" y="3"/>
                    </a:lnTo>
                    <a:lnTo>
                      <a:pt x="5" y="3"/>
                    </a:lnTo>
                    <a:lnTo>
                      <a:pt x="3" y="1"/>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5" name="Freeform 1778">
                <a:extLst>
                  <a:ext uri="{FF2B5EF4-FFF2-40B4-BE49-F238E27FC236}">
                    <a16:creationId xmlns:a16="http://schemas.microsoft.com/office/drawing/2014/main" id="{FCA303D8-DF61-9555-098F-CD0F37BEB15C}"/>
                  </a:ext>
                </a:extLst>
              </p:cNvPr>
              <p:cNvSpPr>
                <a:spLocks/>
              </p:cNvSpPr>
              <p:nvPr/>
            </p:nvSpPr>
            <p:spPr bwMode="auto">
              <a:xfrm>
                <a:off x="334" y="244"/>
                <a:ext cx="10" cy="8"/>
              </a:xfrm>
              <a:custGeom>
                <a:avLst/>
                <a:gdLst>
                  <a:gd name="T0" fmla="*/ 10 w 10"/>
                  <a:gd name="T1" fmla="*/ 0 h 8"/>
                  <a:gd name="T2" fmla="*/ 9 w 10"/>
                  <a:gd name="T3" fmla="*/ 0 h 8"/>
                  <a:gd name="T4" fmla="*/ 7 w 10"/>
                  <a:gd name="T5" fmla="*/ 2 h 8"/>
                  <a:gd name="T6" fmla="*/ 5 w 10"/>
                  <a:gd name="T7" fmla="*/ 4 h 8"/>
                  <a:gd name="T8" fmla="*/ 5 w 10"/>
                  <a:gd name="T9" fmla="*/ 4 h 8"/>
                  <a:gd name="T10" fmla="*/ 3 w 10"/>
                  <a:gd name="T11" fmla="*/ 6 h 8"/>
                  <a:gd name="T12" fmla="*/ 2 w 10"/>
                  <a:gd name="T13" fmla="*/ 7 h 8"/>
                  <a:gd name="T14" fmla="*/ 0 w 10"/>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8">
                    <a:moveTo>
                      <a:pt x="10" y="0"/>
                    </a:moveTo>
                    <a:lnTo>
                      <a:pt x="9" y="0"/>
                    </a:lnTo>
                    <a:lnTo>
                      <a:pt x="7" y="2"/>
                    </a:lnTo>
                    <a:lnTo>
                      <a:pt x="5" y="4"/>
                    </a:lnTo>
                    <a:lnTo>
                      <a:pt x="5" y="4"/>
                    </a:lnTo>
                    <a:lnTo>
                      <a:pt x="3" y="6"/>
                    </a:lnTo>
                    <a:lnTo>
                      <a:pt x="2" y="7"/>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6" name="Freeform 1779">
                <a:extLst>
                  <a:ext uri="{FF2B5EF4-FFF2-40B4-BE49-F238E27FC236}">
                    <a16:creationId xmlns:a16="http://schemas.microsoft.com/office/drawing/2014/main" id="{22C2C9D3-AD09-1DAA-75E5-E3507C5A25CA}"/>
                  </a:ext>
                </a:extLst>
              </p:cNvPr>
              <p:cNvSpPr>
                <a:spLocks/>
              </p:cNvSpPr>
              <p:nvPr/>
            </p:nvSpPr>
            <p:spPr bwMode="auto">
              <a:xfrm>
                <a:off x="341" y="249"/>
                <a:ext cx="7" cy="3"/>
              </a:xfrm>
              <a:custGeom>
                <a:avLst/>
                <a:gdLst>
                  <a:gd name="T0" fmla="*/ 0 w 7"/>
                  <a:gd name="T1" fmla="*/ 3 h 3"/>
                  <a:gd name="T2" fmla="*/ 2 w 7"/>
                  <a:gd name="T3" fmla="*/ 2 h 3"/>
                  <a:gd name="T4" fmla="*/ 2 w 7"/>
                  <a:gd name="T5" fmla="*/ 2 h 3"/>
                  <a:gd name="T6" fmla="*/ 1 w 7"/>
                  <a:gd name="T7" fmla="*/ 2 h 3"/>
                  <a:gd name="T8" fmla="*/ 0 w 7"/>
                  <a:gd name="T9" fmla="*/ 2 h 3"/>
                  <a:gd name="T10" fmla="*/ 1 w 7"/>
                  <a:gd name="T11" fmla="*/ 1 h 3"/>
                  <a:gd name="T12" fmla="*/ 1 w 7"/>
                  <a:gd name="T13" fmla="*/ 0 h 3"/>
                  <a:gd name="T14" fmla="*/ 3 w 7"/>
                  <a:gd name="T15" fmla="*/ 0 h 3"/>
                  <a:gd name="T16" fmla="*/ 5 w 7"/>
                  <a:gd name="T17" fmla="*/ 2 h 3"/>
                  <a:gd name="T18" fmla="*/ 7 w 7"/>
                  <a:gd name="T19"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0" y="3"/>
                    </a:moveTo>
                    <a:lnTo>
                      <a:pt x="2" y="2"/>
                    </a:lnTo>
                    <a:lnTo>
                      <a:pt x="2" y="2"/>
                    </a:lnTo>
                    <a:lnTo>
                      <a:pt x="1" y="2"/>
                    </a:lnTo>
                    <a:lnTo>
                      <a:pt x="0" y="2"/>
                    </a:lnTo>
                    <a:lnTo>
                      <a:pt x="1" y="1"/>
                    </a:lnTo>
                    <a:lnTo>
                      <a:pt x="1" y="0"/>
                    </a:lnTo>
                    <a:lnTo>
                      <a:pt x="3" y="0"/>
                    </a:lnTo>
                    <a:lnTo>
                      <a:pt x="5" y="2"/>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7" name="Line 1780">
                <a:extLst>
                  <a:ext uri="{FF2B5EF4-FFF2-40B4-BE49-F238E27FC236}">
                    <a16:creationId xmlns:a16="http://schemas.microsoft.com/office/drawing/2014/main" id="{E8EE5F5D-C21F-35F8-EBCB-E93A3500D8A3}"/>
                  </a:ext>
                </a:extLst>
              </p:cNvPr>
              <p:cNvSpPr>
                <a:spLocks noChangeShapeType="1"/>
              </p:cNvSpPr>
              <p:nvPr/>
            </p:nvSpPr>
            <p:spPr bwMode="auto">
              <a:xfrm flipH="1">
                <a:off x="333" y="252"/>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38" name="Freeform 1781">
                <a:extLst>
                  <a:ext uri="{FF2B5EF4-FFF2-40B4-BE49-F238E27FC236}">
                    <a16:creationId xmlns:a16="http://schemas.microsoft.com/office/drawing/2014/main" id="{07A376F9-E2CE-36CB-99A4-6EDC4F15033B}"/>
                  </a:ext>
                </a:extLst>
              </p:cNvPr>
              <p:cNvSpPr>
                <a:spLocks/>
              </p:cNvSpPr>
              <p:nvPr/>
            </p:nvSpPr>
            <p:spPr bwMode="auto">
              <a:xfrm>
                <a:off x="329" y="244"/>
                <a:ext cx="9" cy="9"/>
              </a:xfrm>
              <a:custGeom>
                <a:avLst/>
                <a:gdLst>
                  <a:gd name="T0" fmla="*/ 4 w 9"/>
                  <a:gd name="T1" fmla="*/ 8 h 9"/>
                  <a:gd name="T2" fmla="*/ 1 w 9"/>
                  <a:gd name="T3" fmla="*/ 9 h 9"/>
                  <a:gd name="T4" fmla="*/ 0 w 9"/>
                  <a:gd name="T5" fmla="*/ 8 h 9"/>
                  <a:gd name="T6" fmla="*/ 0 w 9"/>
                  <a:gd name="T7" fmla="*/ 7 h 9"/>
                  <a:gd name="T8" fmla="*/ 2 w 9"/>
                  <a:gd name="T9" fmla="*/ 5 h 9"/>
                  <a:gd name="T10" fmla="*/ 2 w 9"/>
                  <a:gd name="T11" fmla="*/ 4 h 9"/>
                  <a:gd name="T12" fmla="*/ 4 w 9"/>
                  <a:gd name="T13" fmla="*/ 3 h 9"/>
                  <a:gd name="T14" fmla="*/ 6 w 9"/>
                  <a:gd name="T15" fmla="*/ 3 h 9"/>
                  <a:gd name="T16" fmla="*/ 6 w 9"/>
                  <a:gd name="T17" fmla="*/ 3 h 9"/>
                  <a:gd name="T18" fmla="*/ 8 w 9"/>
                  <a:gd name="T19" fmla="*/ 3 h 9"/>
                  <a:gd name="T20" fmla="*/ 8 w 9"/>
                  <a:gd name="T21" fmla="*/ 3 h 9"/>
                  <a:gd name="T22" fmla="*/ 9 w 9"/>
                  <a:gd name="T23" fmla="*/ 2 h 9"/>
                  <a:gd name="T24" fmla="*/ 7 w 9"/>
                  <a:gd name="T25" fmla="*/ 1 h 9"/>
                  <a:gd name="T26" fmla="*/ 7 w 9"/>
                  <a:gd name="T27" fmla="*/ 1 h 9"/>
                  <a:gd name="T28" fmla="*/ 7 w 9"/>
                  <a:gd name="T2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9">
                    <a:moveTo>
                      <a:pt x="4" y="8"/>
                    </a:moveTo>
                    <a:lnTo>
                      <a:pt x="1" y="9"/>
                    </a:lnTo>
                    <a:lnTo>
                      <a:pt x="0" y="8"/>
                    </a:lnTo>
                    <a:lnTo>
                      <a:pt x="0" y="7"/>
                    </a:lnTo>
                    <a:lnTo>
                      <a:pt x="2" y="5"/>
                    </a:lnTo>
                    <a:lnTo>
                      <a:pt x="2" y="4"/>
                    </a:lnTo>
                    <a:lnTo>
                      <a:pt x="4" y="3"/>
                    </a:lnTo>
                    <a:lnTo>
                      <a:pt x="6" y="3"/>
                    </a:lnTo>
                    <a:lnTo>
                      <a:pt x="6" y="3"/>
                    </a:lnTo>
                    <a:lnTo>
                      <a:pt x="8" y="3"/>
                    </a:lnTo>
                    <a:lnTo>
                      <a:pt x="8" y="3"/>
                    </a:lnTo>
                    <a:lnTo>
                      <a:pt x="9" y="2"/>
                    </a:lnTo>
                    <a:lnTo>
                      <a:pt x="7" y="1"/>
                    </a:lnTo>
                    <a:lnTo>
                      <a:pt x="7" y="1"/>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39" name="Freeform 1782">
                <a:extLst>
                  <a:ext uri="{FF2B5EF4-FFF2-40B4-BE49-F238E27FC236}">
                    <a16:creationId xmlns:a16="http://schemas.microsoft.com/office/drawing/2014/main" id="{2983AB7C-5FAD-52EB-98D0-59131FA90B26}"/>
                  </a:ext>
                </a:extLst>
              </p:cNvPr>
              <p:cNvSpPr>
                <a:spLocks/>
              </p:cNvSpPr>
              <p:nvPr/>
            </p:nvSpPr>
            <p:spPr bwMode="auto">
              <a:xfrm>
                <a:off x="277" y="249"/>
                <a:ext cx="2" cy="5"/>
              </a:xfrm>
              <a:custGeom>
                <a:avLst/>
                <a:gdLst>
                  <a:gd name="T0" fmla="*/ 0 w 2"/>
                  <a:gd name="T1" fmla="*/ 3 h 5"/>
                  <a:gd name="T2" fmla="*/ 0 w 2"/>
                  <a:gd name="T3" fmla="*/ 3 h 5"/>
                  <a:gd name="T4" fmla="*/ 1 w 2"/>
                  <a:gd name="T5" fmla="*/ 5 h 5"/>
                  <a:gd name="T6" fmla="*/ 2 w 2"/>
                  <a:gd name="T7" fmla="*/ 4 h 5"/>
                  <a:gd name="T8" fmla="*/ 2 w 2"/>
                  <a:gd name="T9" fmla="*/ 3 h 5"/>
                  <a:gd name="T10" fmla="*/ 2 w 2"/>
                  <a:gd name="T11" fmla="*/ 0 h 5"/>
                  <a:gd name="T12" fmla="*/ 0 w 2"/>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3"/>
                    </a:moveTo>
                    <a:lnTo>
                      <a:pt x="0" y="3"/>
                    </a:lnTo>
                    <a:lnTo>
                      <a:pt x="1" y="5"/>
                    </a:lnTo>
                    <a:lnTo>
                      <a:pt x="2" y="4"/>
                    </a:lnTo>
                    <a:lnTo>
                      <a:pt x="2" y="3"/>
                    </a:lnTo>
                    <a:lnTo>
                      <a:pt x="2"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0" name="Freeform 1783">
                <a:extLst>
                  <a:ext uri="{FF2B5EF4-FFF2-40B4-BE49-F238E27FC236}">
                    <a16:creationId xmlns:a16="http://schemas.microsoft.com/office/drawing/2014/main" id="{438D1D53-6A1E-AB4C-A3E9-3F437229CC1A}"/>
                  </a:ext>
                </a:extLst>
              </p:cNvPr>
              <p:cNvSpPr>
                <a:spLocks/>
              </p:cNvSpPr>
              <p:nvPr/>
            </p:nvSpPr>
            <p:spPr bwMode="auto">
              <a:xfrm>
                <a:off x="274" y="250"/>
                <a:ext cx="3" cy="4"/>
              </a:xfrm>
              <a:custGeom>
                <a:avLst/>
                <a:gdLst>
                  <a:gd name="T0" fmla="*/ 3 w 3"/>
                  <a:gd name="T1" fmla="*/ 0 h 4"/>
                  <a:gd name="T2" fmla="*/ 0 w 3"/>
                  <a:gd name="T3" fmla="*/ 2 h 4"/>
                  <a:gd name="T4" fmla="*/ 0 w 3"/>
                  <a:gd name="T5" fmla="*/ 4 h 4"/>
                  <a:gd name="T6" fmla="*/ 0 w 3"/>
                  <a:gd name="T7" fmla="*/ 4 h 4"/>
                  <a:gd name="T8" fmla="*/ 2 w 3"/>
                  <a:gd name="T9" fmla="*/ 3 h 4"/>
                  <a:gd name="T10" fmla="*/ 2 w 3"/>
                  <a:gd name="T11" fmla="*/ 2 h 4"/>
                  <a:gd name="T12" fmla="*/ 3 w 3"/>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0" y="2"/>
                    </a:lnTo>
                    <a:lnTo>
                      <a:pt x="0" y="4"/>
                    </a:lnTo>
                    <a:lnTo>
                      <a:pt x="0" y="4"/>
                    </a:lnTo>
                    <a:lnTo>
                      <a:pt x="2" y="3"/>
                    </a:lnTo>
                    <a:lnTo>
                      <a:pt x="2" y="2"/>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1" name="Freeform 1784">
                <a:extLst>
                  <a:ext uri="{FF2B5EF4-FFF2-40B4-BE49-F238E27FC236}">
                    <a16:creationId xmlns:a16="http://schemas.microsoft.com/office/drawing/2014/main" id="{6563E8E2-1E22-C7DA-937D-167BB4435BE7}"/>
                  </a:ext>
                </a:extLst>
              </p:cNvPr>
              <p:cNvSpPr>
                <a:spLocks/>
              </p:cNvSpPr>
              <p:nvPr/>
            </p:nvSpPr>
            <p:spPr bwMode="auto">
              <a:xfrm>
                <a:off x="339" y="252"/>
                <a:ext cx="7" cy="4"/>
              </a:xfrm>
              <a:custGeom>
                <a:avLst/>
                <a:gdLst>
                  <a:gd name="T0" fmla="*/ 7 w 7"/>
                  <a:gd name="T1" fmla="*/ 4 h 4"/>
                  <a:gd name="T2" fmla="*/ 6 w 7"/>
                  <a:gd name="T3" fmla="*/ 4 h 4"/>
                  <a:gd name="T4" fmla="*/ 4 w 7"/>
                  <a:gd name="T5" fmla="*/ 3 h 4"/>
                  <a:gd name="T6" fmla="*/ 3 w 7"/>
                  <a:gd name="T7" fmla="*/ 2 h 4"/>
                  <a:gd name="T8" fmla="*/ 1 w 7"/>
                  <a:gd name="T9" fmla="*/ 2 h 4"/>
                  <a:gd name="T10" fmla="*/ 0 w 7"/>
                  <a:gd name="T11" fmla="*/ 2 h 4"/>
                  <a:gd name="T12" fmla="*/ 1 w 7"/>
                  <a:gd name="T13" fmla="*/ 0 h 4"/>
                  <a:gd name="T14" fmla="*/ 2 w 7"/>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6" y="4"/>
                    </a:lnTo>
                    <a:lnTo>
                      <a:pt x="4" y="3"/>
                    </a:lnTo>
                    <a:lnTo>
                      <a:pt x="3" y="2"/>
                    </a:lnTo>
                    <a:lnTo>
                      <a:pt x="1" y="2"/>
                    </a:lnTo>
                    <a:lnTo>
                      <a:pt x="0" y="2"/>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2" name="Line 1785">
                <a:extLst>
                  <a:ext uri="{FF2B5EF4-FFF2-40B4-BE49-F238E27FC236}">
                    <a16:creationId xmlns:a16="http://schemas.microsoft.com/office/drawing/2014/main" id="{75E39208-876A-F08A-6E0F-B3F4412CFD11}"/>
                  </a:ext>
                </a:extLst>
              </p:cNvPr>
              <p:cNvSpPr>
                <a:spLocks noChangeShapeType="1"/>
              </p:cNvSpPr>
              <p:nvPr/>
            </p:nvSpPr>
            <p:spPr bwMode="auto">
              <a:xfrm>
                <a:off x="346" y="256"/>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43" name="Freeform 1786">
                <a:extLst>
                  <a:ext uri="{FF2B5EF4-FFF2-40B4-BE49-F238E27FC236}">
                    <a16:creationId xmlns:a16="http://schemas.microsoft.com/office/drawing/2014/main" id="{639E6D29-B969-F588-5FC3-50F979F3F66D}"/>
                  </a:ext>
                </a:extLst>
              </p:cNvPr>
              <p:cNvSpPr>
                <a:spLocks/>
              </p:cNvSpPr>
              <p:nvPr/>
            </p:nvSpPr>
            <p:spPr bwMode="auto">
              <a:xfrm>
                <a:off x="355" y="257"/>
                <a:ext cx="2" cy="0"/>
              </a:xfrm>
              <a:custGeom>
                <a:avLst/>
                <a:gdLst>
                  <a:gd name="T0" fmla="*/ 2 w 2"/>
                  <a:gd name="T1" fmla="*/ 1 w 2"/>
                  <a:gd name="T2" fmla="*/ 0 w 2"/>
                </a:gdLst>
                <a:ahLst/>
                <a:cxnLst>
                  <a:cxn ang="0">
                    <a:pos x="T0" y="0"/>
                  </a:cxn>
                  <a:cxn ang="0">
                    <a:pos x="T1" y="0"/>
                  </a:cxn>
                  <a:cxn ang="0">
                    <a:pos x="T2" y="0"/>
                  </a:cxn>
                </a:cxnLst>
                <a:rect l="0" t="0" r="r" b="b"/>
                <a:pathLst>
                  <a:path w="2">
                    <a:moveTo>
                      <a:pt x="2"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4" name="Freeform 1787">
                <a:extLst>
                  <a:ext uri="{FF2B5EF4-FFF2-40B4-BE49-F238E27FC236}">
                    <a16:creationId xmlns:a16="http://schemas.microsoft.com/office/drawing/2014/main" id="{08D8E4FF-4BB2-AF77-1A6E-2A9830344653}"/>
                  </a:ext>
                </a:extLst>
              </p:cNvPr>
              <p:cNvSpPr>
                <a:spLocks/>
              </p:cNvSpPr>
              <p:nvPr/>
            </p:nvSpPr>
            <p:spPr bwMode="auto">
              <a:xfrm>
                <a:off x="356" y="257"/>
                <a:ext cx="1" cy="1"/>
              </a:xfrm>
              <a:custGeom>
                <a:avLst/>
                <a:gdLst>
                  <a:gd name="T0" fmla="*/ 0 w 1"/>
                  <a:gd name="T1" fmla="*/ 1 h 1"/>
                  <a:gd name="T2" fmla="*/ 1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0" y="1"/>
                    </a:moveTo>
                    <a:lnTo>
                      <a:pt x="1" y="1"/>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5" name="Line 1788">
                <a:extLst>
                  <a:ext uri="{FF2B5EF4-FFF2-40B4-BE49-F238E27FC236}">
                    <a16:creationId xmlns:a16="http://schemas.microsoft.com/office/drawing/2014/main" id="{ED58C233-657E-D57A-126A-E88A8486547B}"/>
                  </a:ext>
                </a:extLst>
              </p:cNvPr>
              <p:cNvSpPr>
                <a:spLocks noChangeShapeType="1"/>
              </p:cNvSpPr>
              <p:nvPr/>
            </p:nvSpPr>
            <p:spPr bwMode="auto">
              <a:xfrm flipH="1">
                <a:off x="353" y="257"/>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46" name="Freeform 1789">
                <a:extLst>
                  <a:ext uri="{FF2B5EF4-FFF2-40B4-BE49-F238E27FC236}">
                    <a16:creationId xmlns:a16="http://schemas.microsoft.com/office/drawing/2014/main" id="{EBE044C8-1D5E-B9A3-095D-899819C1D47F}"/>
                  </a:ext>
                </a:extLst>
              </p:cNvPr>
              <p:cNvSpPr>
                <a:spLocks/>
              </p:cNvSpPr>
              <p:nvPr/>
            </p:nvSpPr>
            <p:spPr bwMode="auto">
              <a:xfrm>
                <a:off x="330" y="257"/>
                <a:ext cx="9" cy="3"/>
              </a:xfrm>
              <a:custGeom>
                <a:avLst/>
                <a:gdLst>
                  <a:gd name="T0" fmla="*/ 0 w 9"/>
                  <a:gd name="T1" fmla="*/ 3 h 3"/>
                  <a:gd name="T2" fmla="*/ 1 w 9"/>
                  <a:gd name="T3" fmla="*/ 3 h 3"/>
                  <a:gd name="T4" fmla="*/ 2 w 9"/>
                  <a:gd name="T5" fmla="*/ 2 h 3"/>
                  <a:gd name="T6" fmla="*/ 4 w 9"/>
                  <a:gd name="T7" fmla="*/ 1 h 3"/>
                  <a:gd name="T8" fmla="*/ 4 w 9"/>
                  <a:gd name="T9" fmla="*/ 0 h 3"/>
                  <a:gd name="T10" fmla="*/ 7 w 9"/>
                  <a:gd name="T11" fmla="*/ 0 h 3"/>
                  <a:gd name="T12" fmla="*/ 7 w 9"/>
                  <a:gd name="T13" fmla="*/ 0 h 3"/>
                  <a:gd name="T14" fmla="*/ 9 w 9"/>
                  <a:gd name="T15" fmla="*/ 2 h 3"/>
                  <a:gd name="T16" fmla="*/ 8 w 9"/>
                  <a:gd name="T17" fmla="*/ 3 h 3"/>
                  <a:gd name="T18" fmla="*/ 7 w 9"/>
                  <a:gd name="T19" fmla="*/ 3 h 3"/>
                  <a:gd name="T20" fmla="*/ 7 w 9"/>
                  <a:gd name="T21" fmla="*/ 3 h 3"/>
                  <a:gd name="T22" fmla="*/ 6 w 9"/>
                  <a:gd name="T23" fmla="*/ 2 h 3"/>
                  <a:gd name="T24" fmla="*/ 5 w 9"/>
                  <a:gd name="T25" fmla="*/ 3 h 3"/>
                  <a:gd name="T26" fmla="*/ 5 w 9"/>
                  <a:gd name="T2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 h="3">
                    <a:moveTo>
                      <a:pt x="0" y="3"/>
                    </a:moveTo>
                    <a:lnTo>
                      <a:pt x="1" y="3"/>
                    </a:lnTo>
                    <a:lnTo>
                      <a:pt x="2" y="2"/>
                    </a:lnTo>
                    <a:lnTo>
                      <a:pt x="4" y="1"/>
                    </a:lnTo>
                    <a:lnTo>
                      <a:pt x="4" y="0"/>
                    </a:lnTo>
                    <a:lnTo>
                      <a:pt x="7" y="0"/>
                    </a:lnTo>
                    <a:lnTo>
                      <a:pt x="7" y="0"/>
                    </a:lnTo>
                    <a:lnTo>
                      <a:pt x="9" y="2"/>
                    </a:lnTo>
                    <a:lnTo>
                      <a:pt x="8" y="3"/>
                    </a:lnTo>
                    <a:lnTo>
                      <a:pt x="7" y="3"/>
                    </a:lnTo>
                    <a:lnTo>
                      <a:pt x="7" y="3"/>
                    </a:lnTo>
                    <a:lnTo>
                      <a:pt x="6" y="2"/>
                    </a:lnTo>
                    <a:lnTo>
                      <a:pt x="5" y="3"/>
                    </a:lnTo>
                    <a:lnTo>
                      <a:pt x="5"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7" name="Freeform 1790">
                <a:extLst>
                  <a:ext uri="{FF2B5EF4-FFF2-40B4-BE49-F238E27FC236}">
                    <a16:creationId xmlns:a16="http://schemas.microsoft.com/office/drawing/2014/main" id="{7023F453-184B-1647-7FC0-1C0E20DE190D}"/>
                  </a:ext>
                </a:extLst>
              </p:cNvPr>
              <p:cNvSpPr>
                <a:spLocks/>
              </p:cNvSpPr>
              <p:nvPr/>
            </p:nvSpPr>
            <p:spPr bwMode="auto">
              <a:xfrm>
                <a:off x="261" y="258"/>
                <a:ext cx="3" cy="3"/>
              </a:xfrm>
              <a:custGeom>
                <a:avLst/>
                <a:gdLst>
                  <a:gd name="T0" fmla="*/ 0 w 3"/>
                  <a:gd name="T1" fmla="*/ 3 h 3"/>
                  <a:gd name="T2" fmla="*/ 3 w 3"/>
                  <a:gd name="T3" fmla="*/ 3 h 3"/>
                  <a:gd name="T4" fmla="*/ 3 w 3"/>
                  <a:gd name="T5" fmla="*/ 2 h 3"/>
                  <a:gd name="T6" fmla="*/ 2 w 3"/>
                  <a:gd name="T7" fmla="*/ 0 h 3"/>
                  <a:gd name="T8" fmla="*/ 0 w 3"/>
                  <a:gd name="T9" fmla="*/ 2 h 3"/>
                  <a:gd name="T10" fmla="*/ 0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3" y="3"/>
                    </a:lnTo>
                    <a:lnTo>
                      <a:pt x="3" y="2"/>
                    </a:lnTo>
                    <a:lnTo>
                      <a:pt x="2" y="0"/>
                    </a:lnTo>
                    <a:lnTo>
                      <a:pt x="0"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8" name="Freeform 1791">
                <a:extLst>
                  <a:ext uri="{FF2B5EF4-FFF2-40B4-BE49-F238E27FC236}">
                    <a16:creationId xmlns:a16="http://schemas.microsoft.com/office/drawing/2014/main" id="{82D8D6E3-8687-356A-0DD1-D3D7DB37C926}"/>
                  </a:ext>
                </a:extLst>
              </p:cNvPr>
              <p:cNvSpPr>
                <a:spLocks/>
              </p:cNvSpPr>
              <p:nvPr/>
            </p:nvSpPr>
            <p:spPr bwMode="auto">
              <a:xfrm>
                <a:off x="340" y="256"/>
                <a:ext cx="13" cy="6"/>
              </a:xfrm>
              <a:custGeom>
                <a:avLst/>
                <a:gdLst>
                  <a:gd name="T0" fmla="*/ 13 w 13"/>
                  <a:gd name="T1" fmla="*/ 2 h 6"/>
                  <a:gd name="T2" fmla="*/ 12 w 13"/>
                  <a:gd name="T3" fmla="*/ 3 h 6"/>
                  <a:gd name="T4" fmla="*/ 9 w 13"/>
                  <a:gd name="T5" fmla="*/ 4 h 6"/>
                  <a:gd name="T6" fmla="*/ 8 w 13"/>
                  <a:gd name="T7" fmla="*/ 6 h 6"/>
                  <a:gd name="T8" fmla="*/ 6 w 13"/>
                  <a:gd name="T9" fmla="*/ 4 h 6"/>
                  <a:gd name="T10" fmla="*/ 3 w 13"/>
                  <a:gd name="T11" fmla="*/ 4 h 6"/>
                  <a:gd name="T12" fmla="*/ 0 w 13"/>
                  <a:gd name="T13" fmla="*/ 4 h 6"/>
                  <a:gd name="T14" fmla="*/ 1 w 13"/>
                  <a:gd name="T15" fmla="*/ 1 h 6"/>
                  <a:gd name="T16" fmla="*/ 1 w 13"/>
                  <a:gd name="T17" fmla="*/ 0 h 6"/>
                  <a:gd name="T18" fmla="*/ 4 w 13"/>
                  <a:gd name="T19" fmla="*/ 0 h 6"/>
                  <a:gd name="T20" fmla="*/ 5 w 13"/>
                  <a:gd name="T21" fmla="*/ 1 h 6"/>
                  <a:gd name="T22" fmla="*/ 6 w 13"/>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6">
                    <a:moveTo>
                      <a:pt x="13" y="2"/>
                    </a:moveTo>
                    <a:lnTo>
                      <a:pt x="12" y="3"/>
                    </a:lnTo>
                    <a:lnTo>
                      <a:pt x="9" y="4"/>
                    </a:lnTo>
                    <a:lnTo>
                      <a:pt x="8" y="6"/>
                    </a:lnTo>
                    <a:lnTo>
                      <a:pt x="6" y="4"/>
                    </a:lnTo>
                    <a:lnTo>
                      <a:pt x="3" y="4"/>
                    </a:lnTo>
                    <a:lnTo>
                      <a:pt x="0" y="4"/>
                    </a:lnTo>
                    <a:lnTo>
                      <a:pt x="1" y="1"/>
                    </a:lnTo>
                    <a:lnTo>
                      <a:pt x="1" y="0"/>
                    </a:lnTo>
                    <a:lnTo>
                      <a:pt x="4" y="0"/>
                    </a:lnTo>
                    <a:lnTo>
                      <a:pt x="5"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9" name="Freeform 1792">
                <a:extLst>
                  <a:ext uri="{FF2B5EF4-FFF2-40B4-BE49-F238E27FC236}">
                    <a16:creationId xmlns:a16="http://schemas.microsoft.com/office/drawing/2014/main" id="{A12F073B-D600-7715-AEB4-DAC726C5345D}"/>
                  </a:ext>
                </a:extLst>
              </p:cNvPr>
              <p:cNvSpPr>
                <a:spLocks/>
              </p:cNvSpPr>
              <p:nvPr/>
            </p:nvSpPr>
            <p:spPr bwMode="auto">
              <a:xfrm>
                <a:off x="349" y="258"/>
                <a:ext cx="7" cy="4"/>
              </a:xfrm>
              <a:custGeom>
                <a:avLst/>
                <a:gdLst>
                  <a:gd name="T0" fmla="*/ 0 w 7"/>
                  <a:gd name="T1" fmla="*/ 4 h 4"/>
                  <a:gd name="T2" fmla="*/ 3 w 7"/>
                  <a:gd name="T3" fmla="*/ 2 h 4"/>
                  <a:gd name="T4" fmla="*/ 6 w 7"/>
                  <a:gd name="T5" fmla="*/ 1 h 4"/>
                  <a:gd name="T6" fmla="*/ 7 w 7"/>
                  <a:gd name="T7" fmla="*/ 0 h 4"/>
                </a:gdLst>
                <a:ahLst/>
                <a:cxnLst>
                  <a:cxn ang="0">
                    <a:pos x="T0" y="T1"/>
                  </a:cxn>
                  <a:cxn ang="0">
                    <a:pos x="T2" y="T3"/>
                  </a:cxn>
                  <a:cxn ang="0">
                    <a:pos x="T4" y="T5"/>
                  </a:cxn>
                  <a:cxn ang="0">
                    <a:pos x="T6" y="T7"/>
                  </a:cxn>
                </a:cxnLst>
                <a:rect l="0" t="0" r="r" b="b"/>
                <a:pathLst>
                  <a:path w="7" h="4">
                    <a:moveTo>
                      <a:pt x="0" y="4"/>
                    </a:moveTo>
                    <a:lnTo>
                      <a:pt x="3" y="2"/>
                    </a:lnTo>
                    <a:lnTo>
                      <a:pt x="6" y="1"/>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0" name="Freeform 1793">
                <a:extLst>
                  <a:ext uri="{FF2B5EF4-FFF2-40B4-BE49-F238E27FC236}">
                    <a16:creationId xmlns:a16="http://schemas.microsoft.com/office/drawing/2014/main" id="{AB84B245-F01C-EE66-BB04-0F003966FEAB}"/>
                  </a:ext>
                </a:extLst>
              </p:cNvPr>
              <p:cNvSpPr>
                <a:spLocks/>
              </p:cNvSpPr>
              <p:nvPr/>
            </p:nvSpPr>
            <p:spPr bwMode="auto">
              <a:xfrm>
                <a:off x="335" y="260"/>
                <a:ext cx="2" cy="3"/>
              </a:xfrm>
              <a:custGeom>
                <a:avLst/>
                <a:gdLst>
                  <a:gd name="T0" fmla="*/ 0 w 2"/>
                  <a:gd name="T1" fmla="*/ 0 h 3"/>
                  <a:gd name="T2" fmla="*/ 2 w 2"/>
                  <a:gd name="T3" fmla="*/ 1 h 3"/>
                  <a:gd name="T4" fmla="*/ 0 w 2"/>
                  <a:gd name="T5" fmla="*/ 3 h 3"/>
                  <a:gd name="T6" fmla="*/ 0 w 2"/>
                  <a:gd name="T7" fmla="*/ 3 h 3"/>
                </a:gdLst>
                <a:ahLst/>
                <a:cxnLst>
                  <a:cxn ang="0">
                    <a:pos x="T0" y="T1"/>
                  </a:cxn>
                  <a:cxn ang="0">
                    <a:pos x="T2" y="T3"/>
                  </a:cxn>
                  <a:cxn ang="0">
                    <a:pos x="T4" y="T5"/>
                  </a:cxn>
                  <a:cxn ang="0">
                    <a:pos x="T6" y="T7"/>
                  </a:cxn>
                </a:cxnLst>
                <a:rect l="0" t="0" r="r" b="b"/>
                <a:pathLst>
                  <a:path w="2" h="3">
                    <a:moveTo>
                      <a:pt x="0" y="0"/>
                    </a:moveTo>
                    <a:lnTo>
                      <a:pt x="2" y="1"/>
                    </a:ln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1" name="Freeform 1794">
                <a:extLst>
                  <a:ext uri="{FF2B5EF4-FFF2-40B4-BE49-F238E27FC236}">
                    <a16:creationId xmlns:a16="http://schemas.microsoft.com/office/drawing/2014/main" id="{68FBD250-F63D-6C92-7451-76DF7247C1A8}"/>
                  </a:ext>
                </a:extLst>
              </p:cNvPr>
              <p:cNvSpPr>
                <a:spLocks/>
              </p:cNvSpPr>
              <p:nvPr/>
            </p:nvSpPr>
            <p:spPr bwMode="auto">
              <a:xfrm>
                <a:off x="335" y="262"/>
                <a:ext cx="6" cy="2"/>
              </a:xfrm>
              <a:custGeom>
                <a:avLst/>
                <a:gdLst>
                  <a:gd name="T0" fmla="*/ 0 w 6"/>
                  <a:gd name="T1" fmla="*/ 1 h 2"/>
                  <a:gd name="T2" fmla="*/ 1 w 6"/>
                  <a:gd name="T3" fmla="*/ 1 h 2"/>
                  <a:gd name="T4" fmla="*/ 3 w 6"/>
                  <a:gd name="T5" fmla="*/ 0 h 2"/>
                  <a:gd name="T6" fmla="*/ 4 w 6"/>
                  <a:gd name="T7" fmla="*/ 0 h 2"/>
                  <a:gd name="T8" fmla="*/ 6 w 6"/>
                  <a:gd name="T9" fmla="*/ 1 h 2"/>
                  <a:gd name="T10" fmla="*/ 4 w 6"/>
                  <a:gd name="T11" fmla="*/ 2 h 2"/>
                  <a:gd name="T12" fmla="*/ 4 w 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1"/>
                    </a:moveTo>
                    <a:lnTo>
                      <a:pt x="1" y="1"/>
                    </a:lnTo>
                    <a:lnTo>
                      <a:pt x="3" y="0"/>
                    </a:lnTo>
                    <a:lnTo>
                      <a:pt x="4" y="0"/>
                    </a:lnTo>
                    <a:lnTo>
                      <a:pt x="6" y="1"/>
                    </a:lnTo>
                    <a:lnTo>
                      <a:pt x="4" y="2"/>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2" name="Freeform 1795">
                <a:extLst>
                  <a:ext uri="{FF2B5EF4-FFF2-40B4-BE49-F238E27FC236}">
                    <a16:creationId xmlns:a16="http://schemas.microsoft.com/office/drawing/2014/main" id="{9BE2E069-A536-9337-7E78-E08BFE637D42}"/>
                  </a:ext>
                </a:extLst>
              </p:cNvPr>
              <p:cNvSpPr>
                <a:spLocks/>
              </p:cNvSpPr>
              <p:nvPr/>
            </p:nvSpPr>
            <p:spPr bwMode="auto">
              <a:xfrm>
                <a:off x="327" y="260"/>
                <a:ext cx="5" cy="6"/>
              </a:xfrm>
              <a:custGeom>
                <a:avLst/>
                <a:gdLst>
                  <a:gd name="T0" fmla="*/ 5 w 5"/>
                  <a:gd name="T1" fmla="*/ 6 h 6"/>
                  <a:gd name="T2" fmla="*/ 3 w 5"/>
                  <a:gd name="T3" fmla="*/ 5 h 6"/>
                  <a:gd name="T4" fmla="*/ 0 w 5"/>
                  <a:gd name="T5" fmla="*/ 5 h 6"/>
                  <a:gd name="T6" fmla="*/ 1 w 5"/>
                  <a:gd name="T7" fmla="*/ 3 h 6"/>
                  <a:gd name="T8" fmla="*/ 2 w 5"/>
                  <a:gd name="T9" fmla="*/ 2 h 6"/>
                  <a:gd name="T10" fmla="*/ 3 w 5"/>
                  <a:gd name="T11" fmla="*/ 0 h 6"/>
                </a:gdLst>
                <a:ahLst/>
                <a:cxnLst>
                  <a:cxn ang="0">
                    <a:pos x="T0" y="T1"/>
                  </a:cxn>
                  <a:cxn ang="0">
                    <a:pos x="T2" y="T3"/>
                  </a:cxn>
                  <a:cxn ang="0">
                    <a:pos x="T4" y="T5"/>
                  </a:cxn>
                  <a:cxn ang="0">
                    <a:pos x="T6" y="T7"/>
                  </a:cxn>
                  <a:cxn ang="0">
                    <a:pos x="T8" y="T9"/>
                  </a:cxn>
                  <a:cxn ang="0">
                    <a:pos x="T10" y="T11"/>
                  </a:cxn>
                </a:cxnLst>
                <a:rect l="0" t="0" r="r" b="b"/>
                <a:pathLst>
                  <a:path w="5" h="6">
                    <a:moveTo>
                      <a:pt x="5" y="6"/>
                    </a:moveTo>
                    <a:lnTo>
                      <a:pt x="3" y="5"/>
                    </a:lnTo>
                    <a:lnTo>
                      <a:pt x="0" y="5"/>
                    </a:lnTo>
                    <a:lnTo>
                      <a:pt x="1" y="3"/>
                    </a:lnTo>
                    <a:lnTo>
                      <a:pt x="2" y="2"/>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3" name="Freeform 1796">
                <a:extLst>
                  <a:ext uri="{FF2B5EF4-FFF2-40B4-BE49-F238E27FC236}">
                    <a16:creationId xmlns:a16="http://schemas.microsoft.com/office/drawing/2014/main" id="{C1413925-C8F6-E094-C40F-067973608EC5}"/>
                  </a:ext>
                </a:extLst>
              </p:cNvPr>
              <p:cNvSpPr>
                <a:spLocks/>
              </p:cNvSpPr>
              <p:nvPr/>
            </p:nvSpPr>
            <p:spPr bwMode="auto">
              <a:xfrm>
                <a:off x="351" y="267"/>
                <a:ext cx="2" cy="1"/>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4" name="Freeform 1797">
                <a:extLst>
                  <a:ext uri="{FF2B5EF4-FFF2-40B4-BE49-F238E27FC236}">
                    <a16:creationId xmlns:a16="http://schemas.microsoft.com/office/drawing/2014/main" id="{D56D3EBB-0638-5547-2AB7-113672C500CF}"/>
                  </a:ext>
                </a:extLst>
              </p:cNvPr>
              <p:cNvSpPr>
                <a:spLocks/>
              </p:cNvSpPr>
              <p:nvPr/>
            </p:nvSpPr>
            <p:spPr bwMode="auto">
              <a:xfrm>
                <a:off x="348" y="262"/>
                <a:ext cx="3" cy="6"/>
              </a:xfrm>
              <a:custGeom>
                <a:avLst/>
                <a:gdLst>
                  <a:gd name="T0" fmla="*/ 3 w 3"/>
                  <a:gd name="T1" fmla="*/ 6 h 6"/>
                  <a:gd name="T2" fmla="*/ 3 w 3"/>
                  <a:gd name="T3" fmla="*/ 6 h 6"/>
                  <a:gd name="T4" fmla="*/ 2 w 3"/>
                  <a:gd name="T5" fmla="*/ 6 h 6"/>
                  <a:gd name="T6" fmla="*/ 1 w 3"/>
                  <a:gd name="T7" fmla="*/ 5 h 6"/>
                  <a:gd name="T8" fmla="*/ 0 w 3"/>
                  <a:gd name="T9" fmla="*/ 5 h 6"/>
                  <a:gd name="T10" fmla="*/ 0 w 3"/>
                  <a:gd name="T11" fmla="*/ 3 h 6"/>
                  <a:gd name="T12" fmla="*/ 0 w 3"/>
                  <a:gd name="T13" fmla="*/ 3 h 6"/>
                  <a:gd name="T14" fmla="*/ 1 w 3"/>
                  <a:gd name="T15" fmla="*/ 3 h 6"/>
                  <a:gd name="T16" fmla="*/ 1 w 3"/>
                  <a:gd name="T17" fmla="*/ 1 h 6"/>
                  <a:gd name="T18" fmla="*/ 1 w 3"/>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6"/>
                    </a:moveTo>
                    <a:lnTo>
                      <a:pt x="3" y="6"/>
                    </a:lnTo>
                    <a:lnTo>
                      <a:pt x="2" y="6"/>
                    </a:lnTo>
                    <a:lnTo>
                      <a:pt x="1" y="5"/>
                    </a:lnTo>
                    <a:lnTo>
                      <a:pt x="0" y="5"/>
                    </a:lnTo>
                    <a:lnTo>
                      <a:pt x="0" y="3"/>
                    </a:lnTo>
                    <a:lnTo>
                      <a:pt x="0" y="3"/>
                    </a:lnTo>
                    <a:lnTo>
                      <a:pt x="1" y="3"/>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5" name="Freeform 1798">
                <a:extLst>
                  <a:ext uri="{FF2B5EF4-FFF2-40B4-BE49-F238E27FC236}">
                    <a16:creationId xmlns:a16="http://schemas.microsoft.com/office/drawing/2014/main" id="{E5534BCE-BBFE-5013-0CB8-4CCAA86DBDAA}"/>
                  </a:ext>
                </a:extLst>
              </p:cNvPr>
              <p:cNvSpPr>
                <a:spLocks/>
              </p:cNvSpPr>
              <p:nvPr/>
            </p:nvSpPr>
            <p:spPr bwMode="auto">
              <a:xfrm>
                <a:off x="328" y="267"/>
                <a:ext cx="3" cy="2"/>
              </a:xfrm>
              <a:custGeom>
                <a:avLst/>
                <a:gdLst>
                  <a:gd name="T0" fmla="*/ 0 w 3"/>
                  <a:gd name="T1" fmla="*/ 0 h 2"/>
                  <a:gd name="T2" fmla="*/ 2 w 3"/>
                  <a:gd name="T3" fmla="*/ 0 h 2"/>
                  <a:gd name="T4" fmla="*/ 3 w 3"/>
                  <a:gd name="T5" fmla="*/ 1 h 2"/>
                  <a:gd name="T6" fmla="*/ 2 w 3"/>
                  <a:gd name="T7" fmla="*/ 2 h 2"/>
                </a:gdLst>
                <a:ahLst/>
                <a:cxnLst>
                  <a:cxn ang="0">
                    <a:pos x="T0" y="T1"/>
                  </a:cxn>
                  <a:cxn ang="0">
                    <a:pos x="T2" y="T3"/>
                  </a:cxn>
                  <a:cxn ang="0">
                    <a:pos x="T4" y="T5"/>
                  </a:cxn>
                  <a:cxn ang="0">
                    <a:pos x="T6" y="T7"/>
                  </a:cxn>
                </a:cxnLst>
                <a:rect l="0" t="0" r="r" b="b"/>
                <a:pathLst>
                  <a:path w="3" h="2">
                    <a:moveTo>
                      <a:pt x="0" y="0"/>
                    </a:moveTo>
                    <a:lnTo>
                      <a:pt x="2" y="0"/>
                    </a:lnTo>
                    <a:lnTo>
                      <a:pt x="3" y="1"/>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6" name="Freeform 1799">
                <a:extLst>
                  <a:ext uri="{FF2B5EF4-FFF2-40B4-BE49-F238E27FC236}">
                    <a16:creationId xmlns:a16="http://schemas.microsoft.com/office/drawing/2014/main" id="{6FEB417C-4C94-A1CE-F80B-EAF92F447E2E}"/>
                  </a:ext>
                </a:extLst>
              </p:cNvPr>
              <p:cNvSpPr>
                <a:spLocks/>
              </p:cNvSpPr>
              <p:nvPr/>
            </p:nvSpPr>
            <p:spPr bwMode="auto">
              <a:xfrm>
                <a:off x="325" y="267"/>
                <a:ext cx="3" cy="3"/>
              </a:xfrm>
              <a:custGeom>
                <a:avLst/>
                <a:gdLst>
                  <a:gd name="T0" fmla="*/ 1 w 3"/>
                  <a:gd name="T1" fmla="*/ 3 h 3"/>
                  <a:gd name="T2" fmla="*/ 0 w 3"/>
                  <a:gd name="T3" fmla="*/ 2 h 3"/>
                  <a:gd name="T4" fmla="*/ 1 w 3"/>
                  <a:gd name="T5" fmla="*/ 0 h 3"/>
                  <a:gd name="T6" fmla="*/ 3 w 3"/>
                  <a:gd name="T7" fmla="*/ 0 h 3"/>
                </a:gdLst>
                <a:ahLst/>
                <a:cxnLst>
                  <a:cxn ang="0">
                    <a:pos x="T0" y="T1"/>
                  </a:cxn>
                  <a:cxn ang="0">
                    <a:pos x="T2" y="T3"/>
                  </a:cxn>
                  <a:cxn ang="0">
                    <a:pos x="T4" y="T5"/>
                  </a:cxn>
                  <a:cxn ang="0">
                    <a:pos x="T6" y="T7"/>
                  </a:cxn>
                </a:cxnLst>
                <a:rect l="0" t="0" r="r" b="b"/>
                <a:pathLst>
                  <a:path w="3" h="3">
                    <a:moveTo>
                      <a:pt x="1" y="3"/>
                    </a:moveTo>
                    <a:lnTo>
                      <a:pt x="0" y="2"/>
                    </a:lnTo>
                    <a:lnTo>
                      <a:pt x="1"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7" name="Freeform 1800">
                <a:extLst>
                  <a:ext uri="{FF2B5EF4-FFF2-40B4-BE49-F238E27FC236}">
                    <a16:creationId xmlns:a16="http://schemas.microsoft.com/office/drawing/2014/main" id="{36174FF0-01C1-3BC7-597A-0B127EE1A74E}"/>
                  </a:ext>
                </a:extLst>
              </p:cNvPr>
              <p:cNvSpPr>
                <a:spLocks/>
              </p:cNvSpPr>
              <p:nvPr/>
            </p:nvSpPr>
            <p:spPr bwMode="auto">
              <a:xfrm>
                <a:off x="330" y="266"/>
                <a:ext cx="7" cy="4"/>
              </a:xfrm>
              <a:custGeom>
                <a:avLst/>
                <a:gdLst>
                  <a:gd name="T0" fmla="*/ 0 w 7"/>
                  <a:gd name="T1" fmla="*/ 3 h 4"/>
                  <a:gd name="T2" fmla="*/ 0 w 7"/>
                  <a:gd name="T3" fmla="*/ 4 h 4"/>
                  <a:gd name="T4" fmla="*/ 1 w 7"/>
                  <a:gd name="T5" fmla="*/ 4 h 4"/>
                  <a:gd name="T6" fmla="*/ 3 w 7"/>
                  <a:gd name="T7" fmla="*/ 2 h 4"/>
                  <a:gd name="T8" fmla="*/ 6 w 7"/>
                  <a:gd name="T9" fmla="*/ 1 h 4"/>
                  <a:gd name="T10" fmla="*/ 7 w 7"/>
                  <a:gd name="T11" fmla="*/ 0 h 4"/>
                  <a:gd name="T12" fmla="*/ 6 w 7"/>
                  <a:gd name="T13" fmla="*/ 0 h 4"/>
                  <a:gd name="T14" fmla="*/ 4 w 7"/>
                  <a:gd name="T15" fmla="*/ 0 h 4"/>
                  <a:gd name="T16" fmla="*/ 2 w 7"/>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0" y="3"/>
                    </a:moveTo>
                    <a:lnTo>
                      <a:pt x="0" y="4"/>
                    </a:lnTo>
                    <a:lnTo>
                      <a:pt x="1" y="4"/>
                    </a:lnTo>
                    <a:lnTo>
                      <a:pt x="3" y="2"/>
                    </a:lnTo>
                    <a:lnTo>
                      <a:pt x="6" y="1"/>
                    </a:lnTo>
                    <a:lnTo>
                      <a:pt x="7" y="0"/>
                    </a:lnTo>
                    <a:lnTo>
                      <a:pt x="6" y="0"/>
                    </a:lnTo>
                    <a:lnTo>
                      <a:pt x="4"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8" name="Freeform 1801">
                <a:extLst>
                  <a:ext uri="{FF2B5EF4-FFF2-40B4-BE49-F238E27FC236}">
                    <a16:creationId xmlns:a16="http://schemas.microsoft.com/office/drawing/2014/main" id="{607232DA-9F32-989D-6AB8-1C3E63152C6F}"/>
                  </a:ext>
                </a:extLst>
              </p:cNvPr>
              <p:cNvSpPr>
                <a:spLocks/>
              </p:cNvSpPr>
              <p:nvPr/>
            </p:nvSpPr>
            <p:spPr bwMode="auto">
              <a:xfrm>
                <a:off x="339" y="263"/>
                <a:ext cx="14" cy="9"/>
              </a:xfrm>
              <a:custGeom>
                <a:avLst/>
                <a:gdLst>
                  <a:gd name="T0" fmla="*/ 0 w 14"/>
                  <a:gd name="T1" fmla="*/ 1 h 9"/>
                  <a:gd name="T2" fmla="*/ 0 w 14"/>
                  <a:gd name="T3" fmla="*/ 3 h 9"/>
                  <a:gd name="T4" fmla="*/ 1 w 14"/>
                  <a:gd name="T5" fmla="*/ 2 h 9"/>
                  <a:gd name="T6" fmla="*/ 4 w 14"/>
                  <a:gd name="T7" fmla="*/ 0 h 9"/>
                  <a:gd name="T8" fmla="*/ 7 w 14"/>
                  <a:gd name="T9" fmla="*/ 1 h 9"/>
                  <a:gd name="T10" fmla="*/ 8 w 14"/>
                  <a:gd name="T11" fmla="*/ 3 h 9"/>
                  <a:gd name="T12" fmla="*/ 8 w 14"/>
                  <a:gd name="T13" fmla="*/ 4 h 9"/>
                  <a:gd name="T14" fmla="*/ 9 w 14"/>
                  <a:gd name="T15" fmla="*/ 5 h 9"/>
                  <a:gd name="T16" fmla="*/ 10 w 14"/>
                  <a:gd name="T17" fmla="*/ 8 h 9"/>
                  <a:gd name="T18" fmla="*/ 11 w 14"/>
                  <a:gd name="T19" fmla="*/ 9 h 9"/>
                  <a:gd name="T20" fmla="*/ 11 w 14"/>
                  <a:gd name="T21" fmla="*/ 7 h 9"/>
                  <a:gd name="T22" fmla="*/ 12 w 14"/>
                  <a:gd name="T23" fmla="*/ 7 h 9"/>
                  <a:gd name="T24" fmla="*/ 12 w 14"/>
                  <a:gd name="T25" fmla="*/ 6 h 9"/>
                  <a:gd name="T26" fmla="*/ 13 w 14"/>
                  <a:gd name="T27" fmla="*/ 6 h 9"/>
                  <a:gd name="T28" fmla="*/ 14 w 14"/>
                  <a:gd name="T29" fmla="*/ 4 h 9"/>
                  <a:gd name="T30" fmla="*/ 14 w 14"/>
                  <a:gd name="T31"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 h="9">
                    <a:moveTo>
                      <a:pt x="0" y="1"/>
                    </a:moveTo>
                    <a:lnTo>
                      <a:pt x="0" y="3"/>
                    </a:lnTo>
                    <a:lnTo>
                      <a:pt x="1" y="2"/>
                    </a:lnTo>
                    <a:lnTo>
                      <a:pt x="4" y="0"/>
                    </a:lnTo>
                    <a:lnTo>
                      <a:pt x="7" y="1"/>
                    </a:lnTo>
                    <a:lnTo>
                      <a:pt x="8" y="3"/>
                    </a:lnTo>
                    <a:lnTo>
                      <a:pt x="8" y="4"/>
                    </a:lnTo>
                    <a:lnTo>
                      <a:pt x="9" y="5"/>
                    </a:lnTo>
                    <a:lnTo>
                      <a:pt x="10" y="8"/>
                    </a:lnTo>
                    <a:lnTo>
                      <a:pt x="11" y="9"/>
                    </a:lnTo>
                    <a:lnTo>
                      <a:pt x="11" y="7"/>
                    </a:lnTo>
                    <a:lnTo>
                      <a:pt x="12" y="7"/>
                    </a:lnTo>
                    <a:lnTo>
                      <a:pt x="12" y="6"/>
                    </a:lnTo>
                    <a:lnTo>
                      <a:pt x="13" y="6"/>
                    </a:lnTo>
                    <a:lnTo>
                      <a:pt x="14" y="4"/>
                    </a:lnTo>
                    <a:lnTo>
                      <a:pt x="14"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59" name="Freeform 1802">
                <a:extLst>
                  <a:ext uri="{FF2B5EF4-FFF2-40B4-BE49-F238E27FC236}">
                    <a16:creationId xmlns:a16="http://schemas.microsoft.com/office/drawing/2014/main" id="{6CE1A8CD-A34A-2FDB-60D5-6294123F34DE}"/>
                  </a:ext>
                </a:extLst>
              </p:cNvPr>
              <p:cNvSpPr>
                <a:spLocks/>
              </p:cNvSpPr>
              <p:nvPr/>
            </p:nvSpPr>
            <p:spPr bwMode="auto">
              <a:xfrm>
                <a:off x="335" y="275"/>
                <a:ext cx="4" cy="1"/>
              </a:xfrm>
              <a:custGeom>
                <a:avLst/>
                <a:gdLst>
                  <a:gd name="T0" fmla="*/ 4 w 4"/>
                  <a:gd name="T1" fmla="*/ 0 h 1"/>
                  <a:gd name="T2" fmla="*/ 2 w 4"/>
                  <a:gd name="T3" fmla="*/ 0 h 1"/>
                  <a:gd name="T4" fmla="*/ 0 w 4"/>
                  <a:gd name="T5" fmla="*/ 1 h 1"/>
                </a:gdLst>
                <a:ahLst/>
                <a:cxnLst>
                  <a:cxn ang="0">
                    <a:pos x="T0" y="T1"/>
                  </a:cxn>
                  <a:cxn ang="0">
                    <a:pos x="T2" y="T3"/>
                  </a:cxn>
                  <a:cxn ang="0">
                    <a:pos x="T4" y="T5"/>
                  </a:cxn>
                </a:cxnLst>
                <a:rect l="0" t="0" r="r" b="b"/>
                <a:pathLst>
                  <a:path w="4" h="1">
                    <a:moveTo>
                      <a:pt x="4" y="0"/>
                    </a:moveTo>
                    <a:lnTo>
                      <a:pt x="2"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0" name="Line 1803">
                <a:extLst>
                  <a:ext uri="{FF2B5EF4-FFF2-40B4-BE49-F238E27FC236}">
                    <a16:creationId xmlns:a16="http://schemas.microsoft.com/office/drawing/2014/main" id="{D10FE84F-9CD7-E613-EABB-D1A57F6D2C00}"/>
                  </a:ext>
                </a:extLst>
              </p:cNvPr>
              <p:cNvSpPr>
                <a:spLocks noChangeShapeType="1"/>
              </p:cNvSpPr>
              <p:nvPr/>
            </p:nvSpPr>
            <p:spPr bwMode="auto">
              <a:xfrm flipH="1">
                <a:off x="333" y="276"/>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61" name="Freeform 1804">
                <a:extLst>
                  <a:ext uri="{FF2B5EF4-FFF2-40B4-BE49-F238E27FC236}">
                    <a16:creationId xmlns:a16="http://schemas.microsoft.com/office/drawing/2014/main" id="{E58C5428-CEC1-D3B2-6207-91DDC2D7B66F}"/>
                  </a:ext>
                </a:extLst>
              </p:cNvPr>
              <p:cNvSpPr>
                <a:spLocks/>
              </p:cNvSpPr>
              <p:nvPr/>
            </p:nvSpPr>
            <p:spPr bwMode="auto">
              <a:xfrm>
                <a:off x="339" y="275"/>
                <a:ext cx="0" cy="2"/>
              </a:xfrm>
              <a:custGeom>
                <a:avLst/>
                <a:gdLst>
                  <a:gd name="T0" fmla="*/ 2 h 2"/>
                  <a:gd name="T1" fmla="*/ 1 h 2"/>
                  <a:gd name="T2" fmla="*/ 0 h 2"/>
                </a:gdLst>
                <a:ahLst/>
                <a:cxnLst>
                  <a:cxn ang="0">
                    <a:pos x="0" y="T0"/>
                  </a:cxn>
                  <a:cxn ang="0">
                    <a:pos x="0" y="T1"/>
                  </a:cxn>
                  <a:cxn ang="0">
                    <a:pos x="0" y="T2"/>
                  </a:cxn>
                </a:cxnLst>
                <a:rect l="0" t="0" r="r" b="b"/>
                <a:pathLst>
                  <a:path h="2">
                    <a:moveTo>
                      <a:pt x="0" y="2"/>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2" name="Freeform 1805">
                <a:extLst>
                  <a:ext uri="{FF2B5EF4-FFF2-40B4-BE49-F238E27FC236}">
                    <a16:creationId xmlns:a16="http://schemas.microsoft.com/office/drawing/2014/main" id="{AF110B56-1C3D-A128-D561-376EC378625A}"/>
                  </a:ext>
                </a:extLst>
              </p:cNvPr>
              <p:cNvSpPr>
                <a:spLocks/>
              </p:cNvSpPr>
              <p:nvPr/>
            </p:nvSpPr>
            <p:spPr bwMode="auto">
              <a:xfrm>
                <a:off x="325" y="280"/>
                <a:ext cx="9" cy="2"/>
              </a:xfrm>
              <a:custGeom>
                <a:avLst/>
                <a:gdLst>
                  <a:gd name="T0" fmla="*/ 0 w 9"/>
                  <a:gd name="T1" fmla="*/ 1 h 2"/>
                  <a:gd name="T2" fmla="*/ 0 w 9"/>
                  <a:gd name="T3" fmla="*/ 2 h 2"/>
                  <a:gd name="T4" fmla="*/ 1 w 9"/>
                  <a:gd name="T5" fmla="*/ 2 h 2"/>
                  <a:gd name="T6" fmla="*/ 2 w 9"/>
                  <a:gd name="T7" fmla="*/ 2 h 2"/>
                  <a:gd name="T8" fmla="*/ 5 w 9"/>
                  <a:gd name="T9" fmla="*/ 1 h 2"/>
                  <a:gd name="T10" fmla="*/ 8 w 9"/>
                  <a:gd name="T11" fmla="*/ 0 h 2"/>
                  <a:gd name="T12" fmla="*/ 9 w 9"/>
                  <a:gd name="T13" fmla="*/ 0 h 2"/>
                  <a:gd name="T14" fmla="*/ 8 w 9"/>
                  <a:gd name="T15" fmla="*/ 2 h 2"/>
                  <a:gd name="T16" fmla="*/ 8 w 9"/>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
                    <a:moveTo>
                      <a:pt x="0" y="1"/>
                    </a:moveTo>
                    <a:lnTo>
                      <a:pt x="0" y="2"/>
                    </a:lnTo>
                    <a:lnTo>
                      <a:pt x="1" y="2"/>
                    </a:lnTo>
                    <a:lnTo>
                      <a:pt x="2" y="2"/>
                    </a:lnTo>
                    <a:lnTo>
                      <a:pt x="5" y="1"/>
                    </a:lnTo>
                    <a:lnTo>
                      <a:pt x="8" y="0"/>
                    </a:lnTo>
                    <a:lnTo>
                      <a:pt x="9" y="0"/>
                    </a:lnTo>
                    <a:lnTo>
                      <a:pt x="8" y="2"/>
                    </a:lnTo>
                    <a:lnTo>
                      <a:pt x="8"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3" name="Freeform 1806">
                <a:extLst>
                  <a:ext uri="{FF2B5EF4-FFF2-40B4-BE49-F238E27FC236}">
                    <a16:creationId xmlns:a16="http://schemas.microsoft.com/office/drawing/2014/main" id="{B9C3D3CB-B90C-3DE0-7648-60B336A25A66}"/>
                  </a:ext>
                </a:extLst>
              </p:cNvPr>
              <p:cNvSpPr>
                <a:spLocks/>
              </p:cNvSpPr>
              <p:nvPr/>
            </p:nvSpPr>
            <p:spPr bwMode="auto">
              <a:xfrm>
                <a:off x="319" y="280"/>
                <a:ext cx="6" cy="3"/>
              </a:xfrm>
              <a:custGeom>
                <a:avLst/>
                <a:gdLst>
                  <a:gd name="T0" fmla="*/ 5 w 6"/>
                  <a:gd name="T1" fmla="*/ 2 h 3"/>
                  <a:gd name="T2" fmla="*/ 4 w 6"/>
                  <a:gd name="T3" fmla="*/ 2 h 3"/>
                  <a:gd name="T4" fmla="*/ 0 w 6"/>
                  <a:gd name="T5" fmla="*/ 3 h 3"/>
                  <a:gd name="T6" fmla="*/ 1 w 6"/>
                  <a:gd name="T7" fmla="*/ 1 h 3"/>
                  <a:gd name="T8" fmla="*/ 4 w 6"/>
                  <a:gd name="T9" fmla="*/ 0 h 3"/>
                  <a:gd name="T10" fmla="*/ 6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5" y="2"/>
                    </a:moveTo>
                    <a:lnTo>
                      <a:pt x="4" y="2"/>
                    </a:lnTo>
                    <a:lnTo>
                      <a:pt x="0" y="3"/>
                    </a:lnTo>
                    <a:lnTo>
                      <a:pt x="1" y="1"/>
                    </a:lnTo>
                    <a:lnTo>
                      <a:pt x="4" y="0"/>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4" name="Freeform 1807">
                <a:extLst>
                  <a:ext uri="{FF2B5EF4-FFF2-40B4-BE49-F238E27FC236}">
                    <a16:creationId xmlns:a16="http://schemas.microsoft.com/office/drawing/2014/main" id="{77E9A7BE-7C6F-0120-832D-D4DF99456EA7}"/>
                  </a:ext>
                </a:extLst>
              </p:cNvPr>
              <p:cNvSpPr>
                <a:spLocks/>
              </p:cNvSpPr>
              <p:nvPr/>
            </p:nvSpPr>
            <p:spPr bwMode="auto">
              <a:xfrm>
                <a:off x="324" y="282"/>
                <a:ext cx="5" cy="2"/>
              </a:xfrm>
              <a:custGeom>
                <a:avLst/>
                <a:gdLst>
                  <a:gd name="T0" fmla="*/ 4 w 5"/>
                  <a:gd name="T1" fmla="*/ 2 h 2"/>
                  <a:gd name="T2" fmla="*/ 5 w 5"/>
                  <a:gd name="T3" fmla="*/ 2 h 2"/>
                  <a:gd name="T4" fmla="*/ 1 w 5"/>
                  <a:gd name="T5" fmla="*/ 1 h 2"/>
                  <a:gd name="T6" fmla="*/ 0 w 5"/>
                  <a:gd name="T7" fmla="*/ 0 h 2"/>
                </a:gdLst>
                <a:ahLst/>
                <a:cxnLst>
                  <a:cxn ang="0">
                    <a:pos x="T0" y="T1"/>
                  </a:cxn>
                  <a:cxn ang="0">
                    <a:pos x="T2" y="T3"/>
                  </a:cxn>
                  <a:cxn ang="0">
                    <a:pos x="T4" y="T5"/>
                  </a:cxn>
                  <a:cxn ang="0">
                    <a:pos x="T6" y="T7"/>
                  </a:cxn>
                </a:cxnLst>
                <a:rect l="0" t="0" r="r" b="b"/>
                <a:pathLst>
                  <a:path w="5" h="2">
                    <a:moveTo>
                      <a:pt x="4" y="2"/>
                    </a:moveTo>
                    <a:lnTo>
                      <a:pt x="5"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5" name="Freeform 1808">
                <a:extLst>
                  <a:ext uri="{FF2B5EF4-FFF2-40B4-BE49-F238E27FC236}">
                    <a16:creationId xmlns:a16="http://schemas.microsoft.com/office/drawing/2014/main" id="{538974D1-EDC3-DAF5-01FB-6F7A1DFAC277}"/>
                  </a:ext>
                </a:extLst>
              </p:cNvPr>
              <p:cNvSpPr>
                <a:spLocks/>
              </p:cNvSpPr>
              <p:nvPr/>
            </p:nvSpPr>
            <p:spPr bwMode="auto">
              <a:xfrm>
                <a:off x="333" y="280"/>
                <a:ext cx="4" cy="4"/>
              </a:xfrm>
              <a:custGeom>
                <a:avLst/>
                <a:gdLst>
                  <a:gd name="T0" fmla="*/ 0 w 4"/>
                  <a:gd name="T1" fmla="*/ 4 h 4"/>
                  <a:gd name="T2" fmla="*/ 1 w 4"/>
                  <a:gd name="T3" fmla="*/ 3 h 4"/>
                  <a:gd name="T4" fmla="*/ 2 w 4"/>
                  <a:gd name="T5" fmla="*/ 1 h 4"/>
                  <a:gd name="T6" fmla="*/ 3 w 4"/>
                  <a:gd name="T7" fmla="*/ 0 h 4"/>
                  <a:gd name="T8" fmla="*/ 4 w 4"/>
                  <a:gd name="T9" fmla="*/ 1 h 4"/>
                </a:gdLst>
                <a:ahLst/>
                <a:cxnLst>
                  <a:cxn ang="0">
                    <a:pos x="T0" y="T1"/>
                  </a:cxn>
                  <a:cxn ang="0">
                    <a:pos x="T2" y="T3"/>
                  </a:cxn>
                  <a:cxn ang="0">
                    <a:pos x="T4" y="T5"/>
                  </a:cxn>
                  <a:cxn ang="0">
                    <a:pos x="T6" y="T7"/>
                  </a:cxn>
                  <a:cxn ang="0">
                    <a:pos x="T8" y="T9"/>
                  </a:cxn>
                </a:cxnLst>
                <a:rect l="0" t="0" r="r" b="b"/>
                <a:pathLst>
                  <a:path w="4" h="4">
                    <a:moveTo>
                      <a:pt x="0" y="4"/>
                    </a:moveTo>
                    <a:lnTo>
                      <a:pt x="1" y="3"/>
                    </a:lnTo>
                    <a:lnTo>
                      <a:pt x="2" y="1"/>
                    </a:lnTo>
                    <a:lnTo>
                      <a:pt x="3" y="0"/>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6" name="Freeform 1809">
                <a:extLst>
                  <a:ext uri="{FF2B5EF4-FFF2-40B4-BE49-F238E27FC236}">
                    <a16:creationId xmlns:a16="http://schemas.microsoft.com/office/drawing/2014/main" id="{042D763B-EF4C-0580-CFD7-F6EB3CB458D2}"/>
                  </a:ext>
                </a:extLst>
              </p:cNvPr>
              <p:cNvSpPr>
                <a:spLocks/>
              </p:cNvSpPr>
              <p:nvPr/>
            </p:nvSpPr>
            <p:spPr bwMode="auto">
              <a:xfrm>
                <a:off x="324" y="283"/>
                <a:ext cx="4" cy="1"/>
              </a:xfrm>
              <a:custGeom>
                <a:avLst/>
                <a:gdLst>
                  <a:gd name="T0" fmla="*/ 0 w 4"/>
                  <a:gd name="T1" fmla="*/ 1 h 1"/>
                  <a:gd name="T2" fmla="*/ 0 w 4"/>
                  <a:gd name="T3" fmla="*/ 1 h 1"/>
                  <a:gd name="T4" fmla="*/ 1 w 4"/>
                  <a:gd name="T5" fmla="*/ 0 h 1"/>
                  <a:gd name="T6" fmla="*/ 1 w 4"/>
                  <a:gd name="T7" fmla="*/ 0 h 1"/>
                  <a:gd name="T8" fmla="*/ 3 w 4"/>
                  <a:gd name="T9" fmla="*/ 1 h 1"/>
                  <a:gd name="T10" fmla="*/ 4 w 4"/>
                  <a:gd name="T11" fmla="*/ 1 h 1"/>
                </a:gdLst>
                <a:ahLst/>
                <a:cxnLst>
                  <a:cxn ang="0">
                    <a:pos x="T0" y="T1"/>
                  </a:cxn>
                  <a:cxn ang="0">
                    <a:pos x="T2" y="T3"/>
                  </a:cxn>
                  <a:cxn ang="0">
                    <a:pos x="T4" y="T5"/>
                  </a:cxn>
                  <a:cxn ang="0">
                    <a:pos x="T6" y="T7"/>
                  </a:cxn>
                  <a:cxn ang="0">
                    <a:pos x="T8" y="T9"/>
                  </a:cxn>
                  <a:cxn ang="0">
                    <a:pos x="T10" y="T11"/>
                  </a:cxn>
                </a:cxnLst>
                <a:rect l="0" t="0" r="r" b="b"/>
                <a:pathLst>
                  <a:path w="4" h="1">
                    <a:moveTo>
                      <a:pt x="0" y="1"/>
                    </a:moveTo>
                    <a:lnTo>
                      <a:pt x="0" y="1"/>
                    </a:lnTo>
                    <a:lnTo>
                      <a:pt x="1" y="0"/>
                    </a:lnTo>
                    <a:lnTo>
                      <a:pt x="1" y="0"/>
                    </a:lnTo>
                    <a:lnTo>
                      <a:pt x="3" y="1"/>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7" name="Freeform 1810">
                <a:extLst>
                  <a:ext uri="{FF2B5EF4-FFF2-40B4-BE49-F238E27FC236}">
                    <a16:creationId xmlns:a16="http://schemas.microsoft.com/office/drawing/2014/main" id="{C64B3651-4287-8D1D-A55F-205069C2D488}"/>
                  </a:ext>
                </a:extLst>
              </p:cNvPr>
              <p:cNvSpPr>
                <a:spLocks/>
              </p:cNvSpPr>
              <p:nvPr/>
            </p:nvSpPr>
            <p:spPr bwMode="auto">
              <a:xfrm>
                <a:off x="332" y="282"/>
                <a:ext cx="1" cy="2"/>
              </a:xfrm>
              <a:custGeom>
                <a:avLst/>
                <a:gdLst>
                  <a:gd name="T0" fmla="*/ 1 w 1"/>
                  <a:gd name="T1" fmla="*/ 0 h 2"/>
                  <a:gd name="T2" fmla="*/ 0 w 1"/>
                  <a:gd name="T3" fmla="*/ 2 h 2"/>
                  <a:gd name="T4" fmla="*/ 0 w 1"/>
                  <a:gd name="T5" fmla="*/ 2 h 2"/>
                </a:gdLst>
                <a:ahLst/>
                <a:cxnLst>
                  <a:cxn ang="0">
                    <a:pos x="T0" y="T1"/>
                  </a:cxn>
                  <a:cxn ang="0">
                    <a:pos x="T2" y="T3"/>
                  </a:cxn>
                  <a:cxn ang="0">
                    <a:pos x="T4" y="T5"/>
                  </a:cxn>
                </a:cxnLst>
                <a:rect l="0" t="0" r="r" b="b"/>
                <a:pathLst>
                  <a:path w="1" h="2">
                    <a:moveTo>
                      <a:pt x="1" y="0"/>
                    </a:move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8" name="Freeform 1811">
                <a:extLst>
                  <a:ext uri="{FF2B5EF4-FFF2-40B4-BE49-F238E27FC236}">
                    <a16:creationId xmlns:a16="http://schemas.microsoft.com/office/drawing/2014/main" id="{D6EE2E9D-751C-3375-7F7F-90EE145F5EFF}"/>
                  </a:ext>
                </a:extLst>
              </p:cNvPr>
              <p:cNvSpPr>
                <a:spLocks/>
              </p:cNvSpPr>
              <p:nvPr/>
            </p:nvSpPr>
            <p:spPr bwMode="auto">
              <a:xfrm>
                <a:off x="337" y="281"/>
                <a:ext cx="8" cy="6"/>
              </a:xfrm>
              <a:custGeom>
                <a:avLst/>
                <a:gdLst>
                  <a:gd name="T0" fmla="*/ 0 w 8"/>
                  <a:gd name="T1" fmla="*/ 0 h 6"/>
                  <a:gd name="T2" fmla="*/ 0 w 8"/>
                  <a:gd name="T3" fmla="*/ 0 h 6"/>
                  <a:gd name="T4" fmla="*/ 1 w 8"/>
                  <a:gd name="T5" fmla="*/ 0 h 6"/>
                  <a:gd name="T6" fmla="*/ 1 w 8"/>
                  <a:gd name="T7" fmla="*/ 1 h 6"/>
                  <a:gd name="T8" fmla="*/ 2 w 8"/>
                  <a:gd name="T9" fmla="*/ 1 h 6"/>
                  <a:gd name="T10" fmla="*/ 3 w 8"/>
                  <a:gd name="T11" fmla="*/ 0 h 6"/>
                  <a:gd name="T12" fmla="*/ 3 w 8"/>
                  <a:gd name="T13" fmla="*/ 1 h 6"/>
                  <a:gd name="T14" fmla="*/ 5 w 8"/>
                  <a:gd name="T15" fmla="*/ 2 h 6"/>
                  <a:gd name="T16" fmla="*/ 7 w 8"/>
                  <a:gd name="T17" fmla="*/ 2 h 6"/>
                  <a:gd name="T18" fmla="*/ 8 w 8"/>
                  <a:gd name="T19" fmla="*/ 3 h 6"/>
                  <a:gd name="T20" fmla="*/ 8 w 8"/>
                  <a:gd name="T21" fmla="*/ 6 h 6"/>
                  <a:gd name="T22" fmla="*/ 8 w 8"/>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6">
                    <a:moveTo>
                      <a:pt x="0" y="0"/>
                    </a:moveTo>
                    <a:lnTo>
                      <a:pt x="0" y="0"/>
                    </a:lnTo>
                    <a:lnTo>
                      <a:pt x="1" y="0"/>
                    </a:lnTo>
                    <a:lnTo>
                      <a:pt x="1" y="1"/>
                    </a:lnTo>
                    <a:lnTo>
                      <a:pt x="2" y="1"/>
                    </a:lnTo>
                    <a:lnTo>
                      <a:pt x="3" y="0"/>
                    </a:lnTo>
                    <a:lnTo>
                      <a:pt x="3" y="1"/>
                    </a:lnTo>
                    <a:lnTo>
                      <a:pt x="5" y="2"/>
                    </a:lnTo>
                    <a:lnTo>
                      <a:pt x="7" y="2"/>
                    </a:lnTo>
                    <a:lnTo>
                      <a:pt x="8" y="3"/>
                    </a:lnTo>
                    <a:lnTo>
                      <a:pt x="8" y="6"/>
                    </a:lnTo>
                    <a:lnTo>
                      <a:pt x="8"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9" name="Freeform 1812">
                <a:extLst>
                  <a:ext uri="{FF2B5EF4-FFF2-40B4-BE49-F238E27FC236}">
                    <a16:creationId xmlns:a16="http://schemas.microsoft.com/office/drawing/2014/main" id="{043C5730-7EB0-6892-1DD9-B94E2CC5FB3F}"/>
                  </a:ext>
                </a:extLst>
              </p:cNvPr>
              <p:cNvSpPr>
                <a:spLocks/>
              </p:cNvSpPr>
              <p:nvPr/>
            </p:nvSpPr>
            <p:spPr bwMode="auto">
              <a:xfrm>
                <a:off x="332" y="284"/>
                <a:ext cx="3" cy="4"/>
              </a:xfrm>
              <a:custGeom>
                <a:avLst/>
                <a:gdLst>
                  <a:gd name="T0" fmla="*/ 0 w 3"/>
                  <a:gd name="T1" fmla="*/ 0 h 4"/>
                  <a:gd name="T2" fmla="*/ 0 w 3"/>
                  <a:gd name="T3" fmla="*/ 1 h 4"/>
                  <a:gd name="T4" fmla="*/ 1 w 3"/>
                  <a:gd name="T5" fmla="*/ 2 h 4"/>
                  <a:gd name="T6" fmla="*/ 2 w 3"/>
                  <a:gd name="T7" fmla="*/ 4 h 4"/>
                  <a:gd name="T8" fmla="*/ 3 w 3"/>
                  <a:gd name="T9" fmla="*/ 3 h 4"/>
                  <a:gd name="T10" fmla="*/ 2 w 3"/>
                  <a:gd name="T11" fmla="*/ 1 h 4"/>
                  <a:gd name="T12" fmla="*/ 1 w 3"/>
                  <a:gd name="T13" fmla="*/ 0 h 4"/>
                  <a:gd name="T14" fmla="*/ 1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0" y="0"/>
                    </a:moveTo>
                    <a:lnTo>
                      <a:pt x="0" y="1"/>
                    </a:lnTo>
                    <a:lnTo>
                      <a:pt x="1" y="2"/>
                    </a:lnTo>
                    <a:lnTo>
                      <a:pt x="2" y="4"/>
                    </a:lnTo>
                    <a:lnTo>
                      <a:pt x="3" y="3"/>
                    </a:lnTo>
                    <a:lnTo>
                      <a:pt x="2" y="1"/>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0" name="Freeform 1813">
                <a:extLst>
                  <a:ext uri="{FF2B5EF4-FFF2-40B4-BE49-F238E27FC236}">
                    <a16:creationId xmlns:a16="http://schemas.microsoft.com/office/drawing/2014/main" id="{881DBF7F-2CF8-4B3D-FAF7-B02DCDC2B568}"/>
                  </a:ext>
                </a:extLst>
              </p:cNvPr>
              <p:cNvSpPr>
                <a:spLocks/>
              </p:cNvSpPr>
              <p:nvPr/>
            </p:nvSpPr>
            <p:spPr bwMode="auto">
              <a:xfrm>
                <a:off x="345" y="287"/>
                <a:ext cx="0" cy="2"/>
              </a:xfrm>
              <a:custGeom>
                <a:avLst/>
                <a:gdLst>
                  <a:gd name="T0" fmla="*/ 0 h 2"/>
                  <a:gd name="T1" fmla="*/ 1 h 2"/>
                  <a:gd name="T2" fmla="*/ 2 h 2"/>
                </a:gdLst>
                <a:ahLst/>
                <a:cxnLst>
                  <a:cxn ang="0">
                    <a:pos x="0" y="T0"/>
                  </a:cxn>
                  <a:cxn ang="0">
                    <a:pos x="0" y="T1"/>
                  </a:cxn>
                  <a:cxn ang="0">
                    <a:pos x="0" y="T2"/>
                  </a:cxn>
                </a:cxnLst>
                <a:rect l="0" t="0" r="r" b="b"/>
                <a:pathLst>
                  <a:path h="2">
                    <a:moveTo>
                      <a:pt x="0" y="0"/>
                    </a:move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1" name="Freeform 1814">
                <a:extLst>
                  <a:ext uri="{FF2B5EF4-FFF2-40B4-BE49-F238E27FC236}">
                    <a16:creationId xmlns:a16="http://schemas.microsoft.com/office/drawing/2014/main" id="{A2485B6D-A98C-FE10-5C8A-FDBE364FDCF9}"/>
                  </a:ext>
                </a:extLst>
              </p:cNvPr>
              <p:cNvSpPr>
                <a:spLocks/>
              </p:cNvSpPr>
              <p:nvPr/>
            </p:nvSpPr>
            <p:spPr bwMode="auto">
              <a:xfrm>
                <a:off x="337" y="277"/>
                <a:ext cx="10" cy="12"/>
              </a:xfrm>
              <a:custGeom>
                <a:avLst/>
                <a:gdLst>
                  <a:gd name="T0" fmla="*/ 8 w 10"/>
                  <a:gd name="T1" fmla="*/ 12 h 12"/>
                  <a:gd name="T2" fmla="*/ 9 w 10"/>
                  <a:gd name="T3" fmla="*/ 12 h 12"/>
                  <a:gd name="T4" fmla="*/ 9 w 10"/>
                  <a:gd name="T5" fmla="*/ 10 h 12"/>
                  <a:gd name="T6" fmla="*/ 10 w 10"/>
                  <a:gd name="T7" fmla="*/ 7 h 12"/>
                  <a:gd name="T8" fmla="*/ 9 w 10"/>
                  <a:gd name="T9" fmla="*/ 6 h 12"/>
                  <a:gd name="T10" fmla="*/ 8 w 10"/>
                  <a:gd name="T11" fmla="*/ 5 h 12"/>
                  <a:gd name="T12" fmla="*/ 8 w 10"/>
                  <a:gd name="T13" fmla="*/ 4 h 12"/>
                  <a:gd name="T14" fmla="*/ 8 w 10"/>
                  <a:gd name="T15" fmla="*/ 3 h 12"/>
                  <a:gd name="T16" fmla="*/ 8 w 10"/>
                  <a:gd name="T17" fmla="*/ 2 h 12"/>
                  <a:gd name="T18" fmla="*/ 8 w 10"/>
                  <a:gd name="T19" fmla="*/ 2 h 12"/>
                  <a:gd name="T20" fmla="*/ 8 w 10"/>
                  <a:gd name="T21" fmla="*/ 2 h 12"/>
                  <a:gd name="T22" fmla="*/ 5 w 10"/>
                  <a:gd name="T23" fmla="*/ 3 h 12"/>
                  <a:gd name="T24" fmla="*/ 6 w 10"/>
                  <a:gd name="T25" fmla="*/ 1 h 12"/>
                  <a:gd name="T26" fmla="*/ 3 w 10"/>
                  <a:gd name="T27" fmla="*/ 1 h 12"/>
                  <a:gd name="T28" fmla="*/ 2 w 10"/>
                  <a:gd name="T29" fmla="*/ 1 h 12"/>
                  <a:gd name="T30" fmla="*/ 0 w 10"/>
                  <a:gd name="T31" fmla="*/ 1 h 12"/>
                  <a:gd name="T32" fmla="*/ 2 w 10"/>
                  <a:gd name="T33" fmla="*/ 0 h 12"/>
                  <a:gd name="T34" fmla="*/ 2 w 10"/>
                  <a:gd name="T3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2">
                    <a:moveTo>
                      <a:pt x="8" y="12"/>
                    </a:moveTo>
                    <a:lnTo>
                      <a:pt x="9" y="12"/>
                    </a:lnTo>
                    <a:lnTo>
                      <a:pt x="9" y="10"/>
                    </a:lnTo>
                    <a:lnTo>
                      <a:pt x="10" y="7"/>
                    </a:lnTo>
                    <a:lnTo>
                      <a:pt x="9" y="6"/>
                    </a:lnTo>
                    <a:lnTo>
                      <a:pt x="8" y="5"/>
                    </a:lnTo>
                    <a:lnTo>
                      <a:pt x="8" y="4"/>
                    </a:lnTo>
                    <a:lnTo>
                      <a:pt x="8" y="3"/>
                    </a:lnTo>
                    <a:lnTo>
                      <a:pt x="8" y="2"/>
                    </a:lnTo>
                    <a:lnTo>
                      <a:pt x="8" y="2"/>
                    </a:lnTo>
                    <a:lnTo>
                      <a:pt x="8" y="2"/>
                    </a:lnTo>
                    <a:lnTo>
                      <a:pt x="5" y="3"/>
                    </a:lnTo>
                    <a:lnTo>
                      <a:pt x="6" y="1"/>
                    </a:lnTo>
                    <a:lnTo>
                      <a:pt x="3" y="1"/>
                    </a:lnTo>
                    <a:lnTo>
                      <a:pt x="2" y="1"/>
                    </a:lnTo>
                    <a:lnTo>
                      <a:pt x="0" y="1"/>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2" name="Freeform 1815">
                <a:extLst>
                  <a:ext uri="{FF2B5EF4-FFF2-40B4-BE49-F238E27FC236}">
                    <a16:creationId xmlns:a16="http://schemas.microsoft.com/office/drawing/2014/main" id="{64C00DBD-63BE-6436-84ED-7557A85C8360}"/>
                  </a:ext>
                </a:extLst>
              </p:cNvPr>
              <p:cNvSpPr>
                <a:spLocks/>
              </p:cNvSpPr>
              <p:nvPr/>
            </p:nvSpPr>
            <p:spPr bwMode="auto">
              <a:xfrm>
                <a:off x="310" y="284"/>
                <a:ext cx="6" cy="7"/>
              </a:xfrm>
              <a:custGeom>
                <a:avLst/>
                <a:gdLst>
                  <a:gd name="T0" fmla="*/ 5 w 6"/>
                  <a:gd name="T1" fmla="*/ 5 h 7"/>
                  <a:gd name="T2" fmla="*/ 5 w 6"/>
                  <a:gd name="T3" fmla="*/ 3 h 7"/>
                  <a:gd name="T4" fmla="*/ 6 w 6"/>
                  <a:gd name="T5" fmla="*/ 1 h 7"/>
                  <a:gd name="T6" fmla="*/ 6 w 6"/>
                  <a:gd name="T7" fmla="*/ 0 h 7"/>
                  <a:gd name="T8" fmla="*/ 3 w 6"/>
                  <a:gd name="T9" fmla="*/ 3 h 7"/>
                  <a:gd name="T10" fmla="*/ 2 w 6"/>
                  <a:gd name="T11" fmla="*/ 2 h 7"/>
                  <a:gd name="T12" fmla="*/ 2 w 6"/>
                  <a:gd name="T13" fmla="*/ 2 h 7"/>
                  <a:gd name="T14" fmla="*/ 0 w 6"/>
                  <a:gd name="T15" fmla="*/ 4 h 7"/>
                  <a:gd name="T16" fmla="*/ 0 w 6"/>
                  <a:gd name="T17" fmla="*/ 5 h 7"/>
                  <a:gd name="T18" fmla="*/ 0 w 6"/>
                  <a:gd name="T19" fmla="*/ 5 h 7"/>
                  <a:gd name="T20" fmla="*/ 0 w 6"/>
                  <a:gd name="T21" fmla="*/ 5 h 7"/>
                  <a:gd name="T22" fmla="*/ 0 w 6"/>
                  <a:gd name="T23" fmla="*/ 5 h 7"/>
                  <a:gd name="T24" fmla="*/ 2 w 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 h="7">
                    <a:moveTo>
                      <a:pt x="5" y="5"/>
                    </a:moveTo>
                    <a:lnTo>
                      <a:pt x="5" y="3"/>
                    </a:lnTo>
                    <a:lnTo>
                      <a:pt x="6" y="1"/>
                    </a:lnTo>
                    <a:lnTo>
                      <a:pt x="6" y="0"/>
                    </a:lnTo>
                    <a:lnTo>
                      <a:pt x="3" y="3"/>
                    </a:lnTo>
                    <a:lnTo>
                      <a:pt x="2" y="2"/>
                    </a:lnTo>
                    <a:lnTo>
                      <a:pt x="2" y="2"/>
                    </a:lnTo>
                    <a:lnTo>
                      <a:pt x="0" y="4"/>
                    </a:lnTo>
                    <a:lnTo>
                      <a:pt x="0" y="5"/>
                    </a:lnTo>
                    <a:lnTo>
                      <a:pt x="0" y="5"/>
                    </a:lnTo>
                    <a:lnTo>
                      <a:pt x="0" y="5"/>
                    </a:lnTo>
                    <a:lnTo>
                      <a:pt x="0" y="5"/>
                    </a:lnTo>
                    <a:lnTo>
                      <a:pt x="2"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3" name="Freeform 1816">
                <a:extLst>
                  <a:ext uri="{FF2B5EF4-FFF2-40B4-BE49-F238E27FC236}">
                    <a16:creationId xmlns:a16="http://schemas.microsoft.com/office/drawing/2014/main" id="{5838034B-3B57-5ED3-29D4-CE36F1262DC9}"/>
                  </a:ext>
                </a:extLst>
              </p:cNvPr>
              <p:cNvSpPr>
                <a:spLocks/>
              </p:cNvSpPr>
              <p:nvPr/>
            </p:nvSpPr>
            <p:spPr bwMode="auto">
              <a:xfrm>
                <a:off x="317" y="283"/>
                <a:ext cx="8" cy="8"/>
              </a:xfrm>
              <a:custGeom>
                <a:avLst/>
                <a:gdLst>
                  <a:gd name="T0" fmla="*/ 8 w 8"/>
                  <a:gd name="T1" fmla="*/ 8 h 8"/>
                  <a:gd name="T2" fmla="*/ 6 w 8"/>
                  <a:gd name="T3" fmla="*/ 8 h 8"/>
                  <a:gd name="T4" fmla="*/ 4 w 8"/>
                  <a:gd name="T5" fmla="*/ 7 h 8"/>
                  <a:gd name="T6" fmla="*/ 4 w 8"/>
                  <a:gd name="T7" fmla="*/ 6 h 8"/>
                  <a:gd name="T8" fmla="*/ 2 w 8"/>
                  <a:gd name="T9" fmla="*/ 6 h 8"/>
                  <a:gd name="T10" fmla="*/ 1 w 8"/>
                  <a:gd name="T11" fmla="*/ 6 h 8"/>
                  <a:gd name="T12" fmla="*/ 1 w 8"/>
                  <a:gd name="T13" fmla="*/ 6 h 8"/>
                  <a:gd name="T14" fmla="*/ 0 w 8"/>
                  <a:gd name="T15" fmla="*/ 6 h 8"/>
                  <a:gd name="T16" fmla="*/ 1 w 8"/>
                  <a:gd name="T17" fmla="*/ 4 h 8"/>
                  <a:gd name="T18" fmla="*/ 2 w 8"/>
                  <a:gd name="T19" fmla="*/ 2 h 8"/>
                  <a:gd name="T20" fmla="*/ 2 w 8"/>
                  <a:gd name="T21" fmla="*/ 2 h 8"/>
                  <a:gd name="T22" fmla="*/ 4 w 8"/>
                  <a:gd name="T23" fmla="*/ 1 h 8"/>
                  <a:gd name="T24" fmla="*/ 4 w 8"/>
                  <a:gd name="T25" fmla="*/ 0 h 8"/>
                  <a:gd name="T26" fmla="*/ 5 w 8"/>
                  <a:gd name="T27" fmla="*/ 1 h 8"/>
                  <a:gd name="T28" fmla="*/ 7 w 8"/>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8">
                    <a:moveTo>
                      <a:pt x="8" y="8"/>
                    </a:moveTo>
                    <a:lnTo>
                      <a:pt x="6" y="8"/>
                    </a:lnTo>
                    <a:lnTo>
                      <a:pt x="4" y="7"/>
                    </a:lnTo>
                    <a:lnTo>
                      <a:pt x="4" y="6"/>
                    </a:lnTo>
                    <a:lnTo>
                      <a:pt x="2" y="6"/>
                    </a:lnTo>
                    <a:lnTo>
                      <a:pt x="1" y="6"/>
                    </a:lnTo>
                    <a:lnTo>
                      <a:pt x="1" y="6"/>
                    </a:lnTo>
                    <a:lnTo>
                      <a:pt x="0" y="6"/>
                    </a:lnTo>
                    <a:lnTo>
                      <a:pt x="1" y="4"/>
                    </a:lnTo>
                    <a:lnTo>
                      <a:pt x="2" y="2"/>
                    </a:lnTo>
                    <a:lnTo>
                      <a:pt x="2" y="2"/>
                    </a:lnTo>
                    <a:lnTo>
                      <a:pt x="4" y="1"/>
                    </a:lnTo>
                    <a:lnTo>
                      <a:pt x="4" y="0"/>
                    </a:lnTo>
                    <a:lnTo>
                      <a:pt x="5" y="1"/>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4" name="Freeform 1817">
                <a:extLst>
                  <a:ext uri="{FF2B5EF4-FFF2-40B4-BE49-F238E27FC236}">
                    <a16:creationId xmlns:a16="http://schemas.microsoft.com/office/drawing/2014/main" id="{3DF78EB1-A45E-D6E6-C869-42EF90F8C0C2}"/>
                  </a:ext>
                </a:extLst>
              </p:cNvPr>
              <p:cNvSpPr>
                <a:spLocks/>
              </p:cNvSpPr>
              <p:nvPr/>
            </p:nvSpPr>
            <p:spPr bwMode="auto">
              <a:xfrm>
                <a:off x="325" y="291"/>
                <a:ext cx="1" cy="2"/>
              </a:xfrm>
              <a:custGeom>
                <a:avLst/>
                <a:gdLst>
                  <a:gd name="T0" fmla="*/ 0 w 1"/>
                  <a:gd name="T1" fmla="*/ 2 h 2"/>
                  <a:gd name="T2" fmla="*/ 1 w 1"/>
                  <a:gd name="T3" fmla="*/ 2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2"/>
                    </a:moveTo>
                    <a:lnTo>
                      <a:pt x="1"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5" name="Freeform 1818">
                <a:extLst>
                  <a:ext uri="{FF2B5EF4-FFF2-40B4-BE49-F238E27FC236}">
                    <a16:creationId xmlns:a16="http://schemas.microsoft.com/office/drawing/2014/main" id="{87200CAC-A8C5-C672-8991-E36CB22FE1F7}"/>
                  </a:ext>
                </a:extLst>
              </p:cNvPr>
              <p:cNvSpPr>
                <a:spLocks/>
              </p:cNvSpPr>
              <p:nvPr/>
            </p:nvSpPr>
            <p:spPr bwMode="auto">
              <a:xfrm>
                <a:off x="316" y="291"/>
                <a:ext cx="9" cy="3"/>
              </a:xfrm>
              <a:custGeom>
                <a:avLst/>
                <a:gdLst>
                  <a:gd name="T0" fmla="*/ 1 w 9"/>
                  <a:gd name="T1" fmla="*/ 2 h 3"/>
                  <a:gd name="T2" fmla="*/ 0 w 9"/>
                  <a:gd name="T3" fmla="*/ 0 h 3"/>
                  <a:gd name="T4" fmla="*/ 1 w 9"/>
                  <a:gd name="T5" fmla="*/ 0 h 3"/>
                  <a:gd name="T6" fmla="*/ 2 w 9"/>
                  <a:gd name="T7" fmla="*/ 0 h 3"/>
                  <a:gd name="T8" fmla="*/ 4 w 9"/>
                  <a:gd name="T9" fmla="*/ 0 h 3"/>
                  <a:gd name="T10" fmla="*/ 5 w 9"/>
                  <a:gd name="T11" fmla="*/ 0 h 3"/>
                  <a:gd name="T12" fmla="*/ 6 w 9"/>
                  <a:gd name="T13" fmla="*/ 1 h 3"/>
                  <a:gd name="T14" fmla="*/ 7 w 9"/>
                  <a:gd name="T15" fmla="*/ 3 h 3"/>
                  <a:gd name="T16" fmla="*/ 9 w 9"/>
                  <a:gd name="T17" fmla="*/ 3 h 3"/>
                  <a:gd name="T18" fmla="*/ 9 w 9"/>
                  <a:gd name="T1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1" y="2"/>
                    </a:moveTo>
                    <a:lnTo>
                      <a:pt x="0" y="0"/>
                    </a:lnTo>
                    <a:lnTo>
                      <a:pt x="1" y="0"/>
                    </a:lnTo>
                    <a:lnTo>
                      <a:pt x="2" y="0"/>
                    </a:lnTo>
                    <a:lnTo>
                      <a:pt x="4" y="0"/>
                    </a:lnTo>
                    <a:lnTo>
                      <a:pt x="5" y="0"/>
                    </a:lnTo>
                    <a:lnTo>
                      <a:pt x="6" y="1"/>
                    </a:lnTo>
                    <a:lnTo>
                      <a:pt x="7" y="3"/>
                    </a:lnTo>
                    <a:lnTo>
                      <a:pt x="9" y="3"/>
                    </a:lnTo>
                    <a:lnTo>
                      <a:pt x="9"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6" name="Freeform 1819">
                <a:extLst>
                  <a:ext uri="{FF2B5EF4-FFF2-40B4-BE49-F238E27FC236}">
                    <a16:creationId xmlns:a16="http://schemas.microsoft.com/office/drawing/2014/main" id="{537DD8F0-20D8-482E-93F5-F9D8D2DD9FC4}"/>
                  </a:ext>
                </a:extLst>
              </p:cNvPr>
              <p:cNvSpPr>
                <a:spLocks/>
              </p:cNvSpPr>
              <p:nvPr/>
            </p:nvSpPr>
            <p:spPr bwMode="auto">
              <a:xfrm>
                <a:off x="312" y="289"/>
                <a:ext cx="3" cy="5"/>
              </a:xfrm>
              <a:custGeom>
                <a:avLst/>
                <a:gdLst>
                  <a:gd name="T0" fmla="*/ 0 w 3"/>
                  <a:gd name="T1" fmla="*/ 2 h 5"/>
                  <a:gd name="T2" fmla="*/ 1 w 3"/>
                  <a:gd name="T3" fmla="*/ 2 h 5"/>
                  <a:gd name="T4" fmla="*/ 1 w 3"/>
                  <a:gd name="T5" fmla="*/ 5 h 5"/>
                  <a:gd name="T6" fmla="*/ 3 w 3"/>
                  <a:gd name="T7" fmla="*/ 4 h 5"/>
                  <a:gd name="T8" fmla="*/ 3 w 3"/>
                  <a:gd name="T9" fmla="*/ 0 h 5"/>
                </a:gdLst>
                <a:ahLst/>
                <a:cxnLst>
                  <a:cxn ang="0">
                    <a:pos x="T0" y="T1"/>
                  </a:cxn>
                  <a:cxn ang="0">
                    <a:pos x="T2" y="T3"/>
                  </a:cxn>
                  <a:cxn ang="0">
                    <a:pos x="T4" y="T5"/>
                  </a:cxn>
                  <a:cxn ang="0">
                    <a:pos x="T6" y="T7"/>
                  </a:cxn>
                  <a:cxn ang="0">
                    <a:pos x="T8" y="T9"/>
                  </a:cxn>
                </a:cxnLst>
                <a:rect l="0" t="0" r="r" b="b"/>
                <a:pathLst>
                  <a:path w="3" h="5">
                    <a:moveTo>
                      <a:pt x="0" y="2"/>
                    </a:moveTo>
                    <a:lnTo>
                      <a:pt x="1" y="2"/>
                    </a:lnTo>
                    <a:lnTo>
                      <a:pt x="1" y="5"/>
                    </a:lnTo>
                    <a:lnTo>
                      <a:pt x="3" y="4"/>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7" name="Freeform 1820">
                <a:extLst>
                  <a:ext uri="{FF2B5EF4-FFF2-40B4-BE49-F238E27FC236}">
                    <a16:creationId xmlns:a16="http://schemas.microsoft.com/office/drawing/2014/main" id="{85FDC7DB-3007-9052-72E9-1F13D917D9F7}"/>
                  </a:ext>
                </a:extLst>
              </p:cNvPr>
              <p:cNvSpPr>
                <a:spLocks/>
              </p:cNvSpPr>
              <p:nvPr/>
            </p:nvSpPr>
            <p:spPr bwMode="auto">
              <a:xfrm>
                <a:off x="316" y="293"/>
                <a:ext cx="1" cy="3"/>
              </a:xfrm>
              <a:custGeom>
                <a:avLst/>
                <a:gdLst>
                  <a:gd name="T0" fmla="*/ 0 w 1"/>
                  <a:gd name="T1" fmla="*/ 3 h 3"/>
                  <a:gd name="T2" fmla="*/ 1 w 1"/>
                  <a:gd name="T3" fmla="*/ 0 h 3"/>
                  <a:gd name="T4" fmla="*/ 1 w 1"/>
                  <a:gd name="T5" fmla="*/ 0 h 3"/>
                </a:gdLst>
                <a:ahLst/>
                <a:cxnLst>
                  <a:cxn ang="0">
                    <a:pos x="T0" y="T1"/>
                  </a:cxn>
                  <a:cxn ang="0">
                    <a:pos x="T2" y="T3"/>
                  </a:cxn>
                  <a:cxn ang="0">
                    <a:pos x="T4" y="T5"/>
                  </a:cxn>
                </a:cxnLst>
                <a:rect l="0" t="0" r="r" b="b"/>
                <a:pathLst>
                  <a:path w="1" h="3">
                    <a:moveTo>
                      <a:pt x="0" y="3"/>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8" name="Freeform 1821">
                <a:extLst>
                  <a:ext uri="{FF2B5EF4-FFF2-40B4-BE49-F238E27FC236}">
                    <a16:creationId xmlns:a16="http://schemas.microsoft.com/office/drawing/2014/main" id="{76C92537-62CF-F5B0-89A5-E2393F5B925A}"/>
                  </a:ext>
                </a:extLst>
              </p:cNvPr>
              <p:cNvSpPr>
                <a:spLocks/>
              </p:cNvSpPr>
              <p:nvPr/>
            </p:nvSpPr>
            <p:spPr bwMode="auto">
              <a:xfrm>
                <a:off x="303" y="296"/>
                <a:ext cx="3" cy="2"/>
              </a:xfrm>
              <a:custGeom>
                <a:avLst/>
                <a:gdLst>
                  <a:gd name="T0" fmla="*/ 0 w 3"/>
                  <a:gd name="T1" fmla="*/ 2 h 2"/>
                  <a:gd name="T2" fmla="*/ 1 w 3"/>
                  <a:gd name="T3" fmla="*/ 2 h 2"/>
                  <a:gd name="T4" fmla="*/ 2 w 3"/>
                  <a:gd name="T5" fmla="*/ 2 h 2"/>
                  <a:gd name="T6" fmla="*/ 0 w 3"/>
                  <a:gd name="T7" fmla="*/ 0 h 2"/>
                  <a:gd name="T8" fmla="*/ 1 w 3"/>
                  <a:gd name="T9" fmla="*/ 0 h 2"/>
                  <a:gd name="T10" fmla="*/ 3 w 3"/>
                  <a:gd name="T11" fmla="*/ 0 h 2"/>
                </a:gdLst>
                <a:ahLst/>
                <a:cxnLst>
                  <a:cxn ang="0">
                    <a:pos x="T0" y="T1"/>
                  </a:cxn>
                  <a:cxn ang="0">
                    <a:pos x="T2" y="T3"/>
                  </a:cxn>
                  <a:cxn ang="0">
                    <a:pos x="T4" y="T5"/>
                  </a:cxn>
                  <a:cxn ang="0">
                    <a:pos x="T6" y="T7"/>
                  </a:cxn>
                  <a:cxn ang="0">
                    <a:pos x="T8" y="T9"/>
                  </a:cxn>
                  <a:cxn ang="0">
                    <a:pos x="T10" y="T11"/>
                  </a:cxn>
                </a:cxnLst>
                <a:rect l="0" t="0" r="r" b="b"/>
                <a:pathLst>
                  <a:path w="3" h="2">
                    <a:moveTo>
                      <a:pt x="0" y="2"/>
                    </a:moveTo>
                    <a:lnTo>
                      <a:pt x="1" y="2"/>
                    </a:lnTo>
                    <a:lnTo>
                      <a:pt x="2" y="2"/>
                    </a:lnTo>
                    <a:lnTo>
                      <a:pt x="0" y="0"/>
                    </a:lnTo>
                    <a:lnTo>
                      <a:pt x="1"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79" name="Freeform 1822">
                <a:extLst>
                  <a:ext uri="{FF2B5EF4-FFF2-40B4-BE49-F238E27FC236}">
                    <a16:creationId xmlns:a16="http://schemas.microsoft.com/office/drawing/2014/main" id="{0498E979-F854-C5EB-9C8F-9779A6EC5DDA}"/>
                  </a:ext>
                </a:extLst>
              </p:cNvPr>
              <p:cNvSpPr>
                <a:spLocks/>
              </p:cNvSpPr>
              <p:nvPr/>
            </p:nvSpPr>
            <p:spPr bwMode="auto">
              <a:xfrm>
                <a:off x="300" y="298"/>
                <a:ext cx="3" cy="0"/>
              </a:xfrm>
              <a:custGeom>
                <a:avLst/>
                <a:gdLst>
                  <a:gd name="T0" fmla="*/ 0 w 3"/>
                  <a:gd name="T1" fmla="*/ 0 w 3"/>
                  <a:gd name="T2" fmla="*/ 0 w 3"/>
                  <a:gd name="T3" fmla="*/ 3 w 3"/>
                </a:gdLst>
                <a:ahLst/>
                <a:cxnLst>
                  <a:cxn ang="0">
                    <a:pos x="T0" y="0"/>
                  </a:cxn>
                  <a:cxn ang="0">
                    <a:pos x="T1" y="0"/>
                  </a:cxn>
                  <a:cxn ang="0">
                    <a:pos x="T2" y="0"/>
                  </a:cxn>
                  <a:cxn ang="0">
                    <a:pos x="T3" y="0"/>
                  </a:cxn>
                </a:cxnLst>
                <a:rect l="0" t="0" r="r" b="b"/>
                <a:pathLst>
                  <a:path w="3">
                    <a:moveTo>
                      <a:pt x="0" y="0"/>
                    </a:moveTo>
                    <a:lnTo>
                      <a:pt x="0" y="0"/>
                    </a:lnTo>
                    <a:lnTo>
                      <a:pt x="0"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0" name="Freeform 1823">
                <a:extLst>
                  <a:ext uri="{FF2B5EF4-FFF2-40B4-BE49-F238E27FC236}">
                    <a16:creationId xmlns:a16="http://schemas.microsoft.com/office/drawing/2014/main" id="{76B6A32D-79E7-F36E-0E13-7282E394445B}"/>
                  </a:ext>
                </a:extLst>
              </p:cNvPr>
              <p:cNvSpPr>
                <a:spLocks/>
              </p:cNvSpPr>
              <p:nvPr/>
            </p:nvSpPr>
            <p:spPr bwMode="auto">
              <a:xfrm>
                <a:off x="306" y="291"/>
                <a:ext cx="10" cy="8"/>
              </a:xfrm>
              <a:custGeom>
                <a:avLst/>
                <a:gdLst>
                  <a:gd name="T0" fmla="*/ 0 w 10"/>
                  <a:gd name="T1" fmla="*/ 5 h 8"/>
                  <a:gd name="T2" fmla="*/ 2 w 10"/>
                  <a:gd name="T3" fmla="*/ 4 h 8"/>
                  <a:gd name="T4" fmla="*/ 3 w 10"/>
                  <a:gd name="T5" fmla="*/ 4 h 8"/>
                  <a:gd name="T6" fmla="*/ 2 w 10"/>
                  <a:gd name="T7" fmla="*/ 6 h 8"/>
                  <a:gd name="T8" fmla="*/ 1 w 10"/>
                  <a:gd name="T9" fmla="*/ 7 h 8"/>
                  <a:gd name="T10" fmla="*/ 1 w 10"/>
                  <a:gd name="T11" fmla="*/ 8 h 8"/>
                  <a:gd name="T12" fmla="*/ 2 w 10"/>
                  <a:gd name="T13" fmla="*/ 7 h 8"/>
                  <a:gd name="T14" fmla="*/ 4 w 10"/>
                  <a:gd name="T15" fmla="*/ 6 h 8"/>
                  <a:gd name="T16" fmla="*/ 4 w 10"/>
                  <a:gd name="T17" fmla="*/ 6 h 8"/>
                  <a:gd name="T18" fmla="*/ 5 w 10"/>
                  <a:gd name="T19" fmla="*/ 4 h 8"/>
                  <a:gd name="T20" fmla="*/ 4 w 10"/>
                  <a:gd name="T21" fmla="*/ 1 h 8"/>
                  <a:gd name="T22" fmla="*/ 5 w 10"/>
                  <a:gd name="T23" fmla="*/ 0 h 8"/>
                  <a:gd name="T24" fmla="*/ 6 w 10"/>
                  <a:gd name="T25" fmla="*/ 3 h 8"/>
                  <a:gd name="T26" fmla="*/ 7 w 10"/>
                  <a:gd name="T27" fmla="*/ 4 h 8"/>
                  <a:gd name="T28" fmla="*/ 7 w 10"/>
                  <a:gd name="T29" fmla="*/ 5 h 8"/>
                  <a:gd name="T30" fmla="*/ 8 w 10"/>
                  <a:gd name="T31" fmla="*/ 5 h 8"/>
                  <a:gd name="T32" fmla="*/ 10 w 10"/>
                  <a:gd name="T3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8">
                    <a:moveTo>
                      <a:pt x="0" y="5"/>
                    </a:moveTo>
                    <a:lnTo>
                      <a:pt x="2" y="4"/>
                    </a:lnTo>
                    <a:lnTo>
                      <a:pt x="3" y="4"/>
                    </a:lnTo>
                    <a:lnTo>
                      <a:pt x="2" y="6"/>
                    </a:lnTo>
                    <a:lnTo>
                      <a:pt x="1" y="7"/>
                    </a:lnTo>
                    <a:lnTo>
                      <a:pt x="1" y="8"/>
                    </a:lnTo>
                    <a:lnTo>
                      <a:pt x="2" y="7"/>
                    </a:lnTo>
                    <a:lnTo>
                      <a:pt x="4" y="6"/>
                    </a:lnTo>
                    <a:lnTo>
                      <a:pt x="4" y="6"/>
                    </a:lnTo>
                    <a:lnTo>
                      <a:pt x="5" y="4"/>
                    </a:lnTo>
                    <a:lnTo>
                      <a:pt x="4" y="1"/>
                    </a:lnTo>
                    <a:lnTo>
                      <a:pt x="5" y="0"/>
                    </a:lnTo>
                    <a:lnTo>
                      <a:pt x="6" y="3"/>
                    </a:lnTo>
                    <a:lnTo>
                      <a:pt x="7" y="4"/>
                    </a:lnTo>
                    <a:lnTo>
                      <a:pt x="7" y="5"/>
                    </a:lnTo>
                    <a:lnTo>
                      <a:pt x="8" y="5"/>
                    </a:lnTo>
                    <a:lnTo>
                      <a:pt x="1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1" name="Freeform 1824">
                <a:extLst>
                  <a:ext uri="{FF2B5EF4-FFF2-40B4-BE49-F238E27FC236}">
                    <a16:creationId xmlns:a16="http://schemas.microsoft.com/office/drawing/2014/main" id="{CB40F726-8DC6-EA9E-FDFF-ED7A7908661A}"/>
                  </a:ext>
                </a:extLst>
              </p:cNvPr>
              <p:cNvSpPr>
                <a:spLocks/>
              </p:cNvSpPr>
              <p:nvPr/>
            </p:nvSpPr>
            <p:spPr bwMode="auto">
              <a:xfrm>
                <a:off x="297" y="298"/>
                <a:ext cx="4" cy="5"/>
              </a:xfrm>
              <a:custGeom>
                <a:avLst/>
                <a:gdLst>
                  <a:gd name="T0" fmla="*/ 4 w 4"/>
                  <a:gd name="T1" fmla="*/ 5 h 5"/>
                  <a:gd name="T2" fmla="*/ 3 w 4"/>
                  <a:gd name="T3" fmla="*/ 3 h 5"/>
                  <a:gd name="T4" fmla="*/ 1 w 4"/>
                  <a:gd name="T5" fmla="*/ 3 h 5"/>
                  <a:gd name="T6" fmla="*/ 0 w 4"/>
                  <a:gd name="T7" fmla="*/ 0 h 5"/>
                  <a:gd name="T8" fmla="*/ 3 w 4"/>
                  <a:gd name="T9" fmla="*/ 0 h 5"/>
                </a:gdLst>
                <a:ahLst/>
                <a:cxnLst>
                  <a:cxn ang="0">
                    <a:pos x="T0" y="T1"/>
                  </a:cxn>
                  <a:cxn ang="0">
                    <a:pos x="T2" y="T3"/>
                  </a:cxn>
                  <a:cxn ang="0">
                    <a:pos x="T4" y="T5"/>
                  </a:cxn>
                  <a:cxn ang="0">
                    <a:pos x="T6" y="T7"/>
                  </a:cxn>
                  <a:cxn ang="0">
                    <a:pos x="T8" y="T9"/>
                  </a:cxn>
                </a:cxnLst>
                <a:rect l="0" t="0" r="r" b="b"/>
                <a:pathLst>
                  <a:path w="4" h="5">
                    <a:moveTo>
                      <a:pt x="4" y="5"/>
                    </a:moveTo>
                    <a:lnTo>
                      <a:pt x="3" y="3"/>
                    </a:lnTo>
                    <a:lnTo>
                      <a:pt x="1" y="3"/>
                    </a:lnTo>
                    <a:lnTo>
                      <a:pt x="0"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2" name="Freeform 1825">
                <a:extLst>
                  <a:ext uri="{FF2B5EF4-FFF2-40B4-BE49-F238E27FC236}">
                    <a16:creationId xmlns:a16="http://schemas.microsoft.com/office/drawing/2014/main" id="{93430F5D-9510-C3EE-AD43-BADDD134CFFF}"/>
                  </a:ext>
                </a:extLst>
              </p:cNvPr>
              <p:cNvSpPr>
                <a:spLocks/>
              </p:cNvSpPr>
              <p:nvPr/>
            </p:nvSpPr>
            <p:spPr bwMode="auto">
              <a:xfrm>
                <a:off x="301" y="303"/>
                <a:ext cx="3" cy="4"/>
              </a:xfrm>
              <a:custGeom>
                <a:avLst/>
                <a:gdLst>
                  <a:gd name="T0" fmla="*/ 3 w 3"/>
                  <a:gd name="T1" fmla="*/ 4 h 4"/>
                  <a:gd name="T2" fmla="*/ 2 w 3"/>
                  <a:gd name="T3" fmla="*/ 3 h 4"/>
                  <a:gd name="T4" fmla="*/ 1 w 3"/>
                  <a:gd name="T5" fmla="*/ 2 h 4"/>
                  <a:gd name="T6" fmla="*/ 1 w 3"/>
                  <a:gd name="T7" fmla="*/ 0 h 4"/>
                  <a:gd name="T8" fmla="*/ 0 w 3"/>
                  <a:gd name="T9" fmla="*/ 0 h 4"/>
                </a:gdLst>
                <a:ahLst/>
                <a:cxnLst>
                  <a:cxn ang="0">
                    <a:pos x="T0" y="T1"/>
                  </a:cxn>
                  <a:cxn ang="0">
                    <a:pos x="T2" y="T3"/>
                  </a:cxn>
                  <a:cxn ang="0">
                    <a:pos x="T4" y="T5"/>
                  </a:cxn>
                  <a:cxn ang="0">
                    <a:pos x="T6" y="T7"/>
                  </a:cxn>
                  <a:cxn ang="0">
                    <a:pos x="T8" y="T9"/>
                  </a:cxn>
                </a:cxnLst>
                <a:rect l="0" t="0" r="r" b="b"/>
                <a:pathLst>
                  <a:path w="3" h="4">
                    <a:moveTo>
                      <a:pt x="3" y="4"/>
                    </a:moveTo>
                    <a:lnTo>
                      <a:pt x="2" y="3"/>
                    </a:lnTo>
                    <a:lnTo>
                      <a:pt x="1"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3" name="Freeform 1826">
                <a:extLst>
                  <a:ext uri="{FF2B5EF4-FFF2-40B4-BE49-F238E27FC236}">
                    <a16:creationId xmlns:a16="http://schemas.microsoft.com/office/drawing/2014/main" id="{7BE752FD-F711-6D0B-7007-9843682AC2C5}"/>
                  </a:ext>
                </a:extLst>
              </p:cNvPr>
              <p:cNvSpPr>
                <a:spLocks/>
              </p:cNvSpPr>
              <p:nvPr/>
            </p:nvSpPr>
            <p:spPr bwMode="auto">
              <a:xfrm>
                <a:off x="294" y="305"/>
                <a:ext cx="4" cy="2"/>
              </a:xfrm>
              <a:custGeom>
                <a:avLst/>
                <a:gdLst>
                  <a:gd name="T0" fmla="*/ 0 w 4"/>
                  <a:gd name="T1" fmla="*/ 0 h 2"/>
                  <a:gd name="T2" fmla="*/ 1 w 4"/>
                  <a:gd name="T3" fmla="*/ 0 h 2"/>
                  <a:gd name="T4" fmla="*/ 3 w 4"/>
                  <a:gd name="T5" fmla="*/ 0 h 2"/>
                  <a:gd name="T6" fmla="*/ 3 w 4"/>
                  <a:gd name="T7" fmla="*/ 0 h 2"/>
                  <a:gd name="T8" fmla="*/ 4 w 4"/>
                  <a:gd name="T9" fmla="*/ 0 h 2"/>
                  <a:gd name="T10" fmla="*/ 4 w 4"/>
                  <a:gd name="T11" fmla="*/ 1 h 2"/>
                  <a:gd name="T12" fmla="*/ 1 w 4"/>
                  <a:gd name="T13" fmla="*/ 2 h 2"/>
                  <a:gd name="T14" fmla="*/ 1 w 4"/>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2">
                    <a:moveTo>
                      <a:pt x="0" y="0"/>
                    </a:moveTo>
                    <a:lnTo>
                      <a:pt x="1" y="0"/>
                    </a:lnTo>
                    <a:lnTo>
                      <a:pt x="3" y="0"/>
                    </a:lnTo>
                    <a:lnTo>
                      <a:pt x="3" y="0"/>
                    </a:lnTo>
                    <a:lnTo>
                      <a:pt x="4" y="0"/>
                    </a:lnTo>
                    <a:lnTo>
                      <a:pt x="4" y="1"/>
                    </a:lnTo>
                    <a:lnTo>
                      <a:pt x="1" y="2"/>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4" name="Freeform 1827">
                <a:extLst>
                  <a:ext uri="{FF2B5EF4-FFF2-40B4-BE49-F238E27FC236}">
                    <a16:creationId xmlns:a16="http://schemas.microsoft.com/office/drawing/2014/main" id="{A647F2CF-0BD2-F4C8-B348-9179E7C87917}"/>
                  </a:ext>
                </a:extLst>
              </p:cNvPr>
              <p:cNvSpPr>
                <a:spLocks/>
              </p:cNvSpPr>
              <p:nvPr/>
            </p:nvSpPr>
            <p:spPr bwMode="auto">
              <a:xfrm>
                <a:off x="292" y="305"/>
                <a:ext cx="3" cy="2"/>
              </a:xfrm>
              <a:custGeom>
                <a:avLst/>
                <a:gdLst>
                  <a:gd name="T0" fmla="*/ 3 w 3"/>
                  <a:gd name="T1" fmla="*/ 2 h 2"/>
                  <a:gd name="T2" fmla="*/ 1 w 3"/>
                  <a:gd name="T3" fmla="*/ 2 h 2"/>
                  <a:gd name="T4" fmla="*/ 0 w 3"/>
                  <a:gd name="T5" fmla="*/ 2 h 2"/>
                  <a:gd name="T6" fmla="*/ 1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3" y="2"/>
                    </a:moveTo>
                    <a:lnTo>
                      <a:pt x="1" y="2"/>
                    </a:lnTo>
                    <a:lnTo>
                      <a:pt x="0" y="2"/>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5" name="Freeform 1828">
                <a:extLst>
                  <a:ext uri="{FF2B5EF4-FFF2-40B4-BE49-F238E27FC236}">
                    <a16:creationId xmlns:a16="http://schemas.microsoft.com/office/drawing/2014/main" id="{327E4A47-1ED8-97A6-3EA8-728C856E8FAB}"/>
                  </a:ext>
                </a:extLst>
              </p:cNvPr>
              <p:cNvSpPr>
                <a:spLocks/>
              </p:cNvSpPr>
              <p:nvPr/>
            </p:nvSpPr>
            <p:spPr bwMode="auto">
              <a:xfrm>
                <a:off x="300" y="307"/>
                <a:ext cx="9" cy="2"/>
              </a:xfrm>
              <a:custGeom>
                <a:avLst/>
                <a:gdLst>
                  <a:gd name="T0" fmla="*/ 0 w 9"/>
                  <a:gd name="T1" fmla="*/ 1 h 2"/>
                  <a:gd name="T2" fmla="*/ 0 w 9"/>
                  <a:gd name="T3" fmla="*/ 1 h 2"/>
                  <a:gd name="T4" fmla="*/ 5 w 9"/>
                  <a:gd name="T5" fmla="*/ 2 h 2"/>
                  <a:gd name="T6" fmla="*/ 8 w 9"/>
                  <a:gd name="T7" fmla="*/ 2 h 2"/>
                  <a:gd name="T8" fmla="*/ 9 w 9"/>
                  <a:gd name="T9" fmla="*/ 2 h 2"/>
                  <a:gd name="T10" fmla="*/ 9 w 9"/>
                  <a:gd name="T11" fmla="*/ 1 h 2"/>
                  <a:gd name="T12" fmla="*/ 6 w 9"/>
                  <a:gd name="T13" fmla="*/ 0 h 2"/>
                  <a:gd name="T14" fmla="*/ 4 w 9"/>
                  <a:gd name="T15" fmla="*/ 0 h 2"/>
                  <a:gd name="T16" fmla="*/ 4 w 9"/>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
                    <a:moveTo>
                      <a:pt x="0" y="1"/>
                    </a:moveTo>
                    <a:lnTo>
                      <a:pt x="0" y="1"/>
                    </a:lnTo>
                    <a:lnTo>
                      <a:pt x="5" y="2"/>
                    </a:lnTo>
                    <a:lnTo>
                      <a:pt x="8" y="2"/>
                    </a:lnTo>
                    <a:lnTo>
                      <a:pt x="9" y="2"/>
                    </a:lnTo>
                    <a:lnTo>
                      <a:pt x="9" y="1"/>
                    </a:lnTo>
                    <a:lnTo>
                      <a:pt x="6"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6" name="Freeform 1829">
                <a:extLst>
                  <a:ext uri="{FF2B5EF4-FFF2-40B4-BE49-F238E27FC236}">
                    <a16:creationId xmlns:a16="http://schemas.microsoft.com/office/drawing/2014/main" id="{299FB374-D00E-13D5-731D-3DA8263F7AE7}"/>
                  </a:ext>
                </a:extLst>
              </p:cNvPr>
              <p:cNvSpPr>
                <a:spLocks/>
              </p:cNvSpPr>
              <p:nvPr/>
            </p:nvSpPr>
            <p:spPr bwMode="auto">
              <a:xfrm>
                <a:off x="297" y="308"/>
                <a:ext cx="3" cy="2"/>
              </a:xfrm>
              <a:custGeom>
                <a:avLst/>
                <a:gdLst>
                  <a:gd name="T0" fmla="*/ 2 w 3"/>
                  <a:gd name="T1" fmla="*/ 2 h 2"/>
                  <a:gd name="T2" fmla="*/ 0 w 3"/>
                  <a:gd name="T3" fmla="*/ 1 h 2"/>
                  <a:gd name="T4" fmla="*/ 0 w 3"/>
                  <a:gd name="T5" fmla="*/ 0 h 2"/>
                  <a:gd name="T6" fmla="*/ 3 w 3"/>
                  <a:gd name="T7" fmla="*/ 0 h 2"/>
                </a:gdLst>
                <a:ahLst/>
                <a:cxnLst>
                  <a:cxn ang="0">
                    <a:pos x="T0" y="T1"/>
                  </a:cxn>
                  <a:cxn ang="0">
                    <a:pos x="T2" y="T3"/>
                  </a:cxn>
                  <a:cxn ang="0">
                    <a:pos x="T4" y="T5"/>
                  </a:cxn>
                  <a:cxn ang="0">
                    <a:pos x="T6" y="T7"/>
                  </a:cxn>
                </a:cxnLst>
                <a:rect l="0" t="0" r="r" b="b"/>
                <a:pathLst>
                  <a:path w="3" h="2">
                    <a:moveTo>
                      <a:pt x="2" y="2"/>
                    </a:moveTo>
                    <a:lnTo>
                      <a:pt x="0" y="1"/>
                    </a:lnTo>
                    <a:lnTo>
                      <a:pt x="0"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7" name="Freeform 1830">
                <a:extLst>
                  <a:ext uri="{FF2B5EF4-FFF2-40B4-BE49-F238E27FC236}">
                    <a16:creationId xmlns:a16="http://schemas.microsoft.com/office/drawing/2014/main" id="{D6350883-6CFC-1346-1C13-7EC682308390}"/>
                  </a:ext>
                </a:extLst>
              </p:cNvPr>
              <p:cNvSpPr>
                <a:spLocks/>
              </p:cNvSpPr>
              <p:nvPr/>
            </p:nvSpPr>
            <p:spPr bwMode="auto">
              <a:xfrm>
                <a:off x="299" y="310"/>
                <a:ext cx="3" cy="1"/>
              </a:xfrm>
              <a:custGeom>
                <a:avLst/>
                <a:gdLst>
                  <a:gd name="T0" fmla="*/ 3 w 3"/>
                  <a:gd name="T1" fmla="*/ 1 h 1"/>
                  <a:gd name="T2" fmla="*/ 2 w 3"/>
                  <a:gd name="T3" fmla="*/ 0 h 1"/>
                  <a:gd name="T4" fmla="*/ 0 w 3"/>
                  <a:gd name="T5" fmla="*/ 0 h 1"/>
                </a:gdLst>
                <a:ahLst/>
                <a:cxnLst>
                  <a:cxn ang="0">
                    <a:pos x="T0" y="T1"/>
                  </a:cxn>
                  <a:cxn ang="0">
                    <a:pos x="T2" y="T3"/>
                  </a:cxn>
                  <a:cxn ang="0">
                    <a:pos x="T4" y="T5"/>
                  </a:cxn>
                </a:cxnLst>
                <a:rect l="0" t="0" r="r" b="b"/>
                <a:pathLst>
                  <a:path w="3" h="1">
                    <a:moveTo>
                      <a:pt x="3" y="1"/>
                    </a:move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8" name="Freeform 1831">
                <a:extLst>
                  <a:ext uri="{FF2B5EF4-FFF2-40B4-BE49-F238E27FC236}">
                    <a16:creationId xmlns:a16="http://schemas.microsoft.com/office/drawing/2014/main" id="{35DE72D7-82FE-D410-1F57-12D172C32214}"/>
                  </a:ext>
                </a:extLst>
              </p:cNvPr>
              <p:cNvSpPr>
                <a:spLocks/>
              </p:cNvSpPr>
              <p:nvPr/>
            </p:nvSpPr>
            <p:spPr bwMode="auto">
              <a:xfrm>
                <a:off x="294" y="309"/>
                <a:ext cx="3" cy="2"/>
              </a:xfrm>
              <a:custGeom>
                <a:avLst/>
                <a:gdLst>
                  <a:gd name="T0" fmla="*/ 0 w 3"/>
                  <a:gd name="T1" fmla="*/ 2 h 2"/>
                  <a:gd name="T2" fmla="*/ 2 w 3"/>
                  <a:gd name="T3" fmla="*/ 2 h 2"/>
                  <a:gd name="T4" fmla="*/ 2 w 3"/>
                  <a:gd name="T5" fmla="*/ 1 h 2"/>
                  <a:gd name="T6" fmla="*/ 3 w 3"/>
                  <a:gd name="T7" fmla="*/ 0 h 2"/>
                  <a:gd name="T8" fmla="*/ 2 w 3"/>
                  <a:gd name="T9" fmla="*/ 0 h 2"/>
                  <a:gd name="T10" fmla="*/ 1 w 3"/>
                  <a:gd name="T11" fmla="*/ 0 h 2"/>
                  <a:gd name="T12" fmla="*/ 0 w 3"/>
                  <a:gd name="T13" fmla="*/ 0 h 2"/>
                  <a:gd name="T14" fmla="*/ 0 w 3"/>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2">
                    <a:moveTo>
                      <a:pt x="0" y="2"/>
                    </a:moveTo>
                    <a:lnTo>
                      <a:pt x="2" y="2"/>
                    </a:lnTo>
                    <a:lnTo>
                      <a:pt x="2" y="1"/>
                    </a:lnTo>
                    <a:lnTo>
                      <a:pt x="3" y="0"/>
                    </a:lnTo>
                    <a:lnTo>
                      <a:pt x="2" y="0"/>
                    </a:lnTo>
                    <a:lnTo>
                      <a:pt x="1"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9" name="Freeform 1832">
                <a:extLst>
                  <a:ext uri="{FF2B5EF4-FFF2-40B4-BE49-F238E27FC236}">
                    <a16:creationId xmlns:a16="http://schemas.microsoft.com/office/drawing/2014/main" id="{232CC2E7-BD09-E02B-C125-00C2A8169104}"/>
                  </a:ext>
                </a:extLst>
              </p:cNvPr>
              <p:cNvSpPr>
                <a:spLocks/>
              </p:cNvSpPr>
              <p:nvPr/>
            </p:nvSpPr>
            <p:spPr bwMode="auto">
              <a:xfrm>
                <a:off x="291" y="309"/>
                <a:ext cx="3" cy="2"/>
              </a:xfrm>
              <a:custGeom>
                <a:avLst/>
                <a:gdLst>
                  <a:gd name="T0" fmla="*/ 3 w 3"/>
                  <a:gd name="T1" fmla="*/ 0 h 2"/>
                  <a:gd name="T2" fmla="*/ 2 w 3"/>
                  <a:gd name="T3" fmla="*/ 0 h 2"/>
                  <a:gd name="T4" fmla="*/ 0 w 3"/>
                  <a:gd name="T5" fmla="*/ 1 h 2"/>
                  <a:gd name="T6" fmla="*/ 0 w 3"/>
                  <a:gd name="T7" fmla="*/ 2 h 2"/>
                  <a:gd name="T8" fmla="*/ 2 w 3"/>
                  <a:gd name="T9" fmla="*/ 2 h 2"/>
                  <a:gd name="T10" fmla="*/ 3 w 3"/>
                  <a:gd name="T11" fmla="*/ 2 h 2"/>
                </a:gdLst>
                <a:ahLst/>
                <a:cxnLst>
                  <a:cxn ang="0">
                    <a:pos x="T0" y="T1"/>
                  </a:cxn>
                  <a:cxn ang="0">
                    <a:pos x="T2" y="T3"/>
                  </a:cxn>
                  <a:cxn ang="0">
                    <a:pos x="T4" y="T5"/>
                  </a:cxn>
                  <a:cxn ang="0">
                    <a:pos x="T6" y="T7"/>
                  </a:cxn>
                  <a:cxn ang="0">
                    <a:pos x="T8" y="T9"/>
                  </a:cxn>
                  <a:cxn ang="0">
                    <a:pos x="T10" y="T11"/>
                  </a:cxn>
                </a:cxnLst>
                <a:rect l="0" t="0" r="r" b="b"/>
                <a:pathLst>
                  <a:path w="3" h="2">
                    <a:moveTo>
                      <a:pt x="3" y="0"/>
                    </a:moveTo>
                    <a:lnTo>
                      <a:pt x="2" y="0"/>
                    </a:lnTo>
                    <a:lnTo>
                      <a:pt x="0" y="1"/>
                    </a:lnTo>
                    <a:lnTo>
                      <a:pt x="0" y="2"/>
                    </a:lnTo>
                    <a:lnTo>
                      <a:pt x="2" y="2"/>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0" name="Freeform 1833">
                <a:extLst>
                  <a:ext uri="{FF2B5EF4-FFF2-40B4-BE49-F238E27FC236}">
                    <a16:creationId xmlns:a16="http://schemas.microsoft.com/office/drawing/2014/main" id="{65240E25-CFC6-B01A-CBB5-4A091C08B544}"/>
                  </a:ext>
                </a:extLst>
              </p:cNvPr>
              <p:cNvSpPr>
                <a:spLocks/>
              </p:cNvSpPr>
              <p:nvPr/>
            </p:nvSpPr>
            <p:spPr bwMode="auto">
              <a:xfrm>
                <a:off x="290" y="313"/>
                <a:ext cx="6" cy="1"/>
              </a:xfrm>
              <a:custGeom>
                <a:avLst/>
                <a:gdLst>
                  <a:gd name="T0" fmla="*/ 1 w 6"/>
                  <a:gd name="T1" fmla="*/ 1 h 1"/>
                  <a:gd name="T2" fmla="*/ 0 w 6"/>
                  <a:gd name="T3" fmla="*/ 0 h 1"/>
                  <a:gd name="T4" fmla="*/ 0 w 6"/>
                  <a:gd name="T5" fmla="*/ 0 h 1"/>
                  <a:gd name="T6" fmla="*/ 1 w 6"/>
                  <a:gd name="T7" fmla="*/ 0 h 1"/>
                  <a:gd name="T8" fmla="*/ 3 w 6"/>
                  <a:gd name="T9" fmla="*/ 0 h 1"/>
                  <a:gd name="T10" fmla="*/ 3 w 6"/>
                  <a:gd name="T11" fmla="*/ 0 h 1"/>
                  <a:gd name="T12" fmla="*/ 6 w 6"/>
                  <a:gd name="T13" fmla="*/ 0 h 1"/>
                  <a:gd name="T14" fmla="*/ 6 w 6"/>
                  <a:gd name="T15" fmla="*/ 1 h 1"/>
                  <a:gd name="T16" fmla="*/ 6 w 6"/>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
                    <a:moveTo>
                      <a:pt x="1" y="1"/>
                    </a:moveTo>
                    <a:lnTo>
                      <a:pt x="0" y="0"/>
                    </a:lnTo>
                    <a:lnTo>
                      <a:pt x="0" y="0"/>
                    </a:lnTo>
                    <a:lnTo>
                      <a:pt x="1" y="0"/>
                    </a:lnTo>
                    <a:lnTo>
                      <a:pt x="3" y="0"/>
                    </a:lnTo>
                    <a:lnTo>
                      <a:pt x="3" y="0"/>
                    </a:lnTo>
                    <a:lnTo>
                      <a:pt x="6" y="0"/>
                    </a:lnTo>
                    <a:lnTo>
                      <a:pt x="6"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1" name="Freeform 1834">
                <a:extLst>
                  <a:ext uri="{FF2B5EF4-FFF2-40B4-BE49-F238E27FC236}">
                    <a16:creationId xmlns:a16="http://schemas.microsoft.com/office/drawing/2014/main" id="{0D180100-8234-AB03-54FC-FC099312DDD5}"/>
                  </a:ext>
                </a:extLst>
              </p:cNvPr>
              <p:cNvSpPr>
                <a:spLocks/>
              </p:cNvSpPr>
              <p:nvPr/>
            </p:nvSpPr>
            <p:spPr bwMode="auto">
              <a:xfrm>
                <a:off x="298" y="311"/>
                <a:ext cx="4" cy="3"/>
              </a:xfrm>
              <a:custGeom>
                <a:avLst/>
                <a:gdLst>
                  <a:gd name="T0" fmla="*/ 1 w 4"/>
                  <a:gd name="T1" fmla="*/ 3 h 3"/>
                  <a:gd name="T2" fmla="*/ 1 w 4"/>
                  <a:gd name="T3" fmla="*/ 3 h 3"/>
                  <a:gd name="T4" fmla="*/ 0 w 4"/>
                  <a:gd name="T5" fmla="*/ 2 h 3"/>
                  <a:gd name="T6" fmla="*/ 0 w 4"/>
                  <a:gd name="T7" fmla="*/ 1 h 3"/>
                  <a:gd name="T8" fmla="*/ 0 w 4"/>
                  <a:gd name="T9" fmla="*/ 0 h 3"/>
                  <a:gd name="T10" fmla="*/ 2 w 4"/>
                  <a:gd name="T11" fmla="*/ 0 h 3"/>
                  <a:gd name="T12" fmla="*/ 4 w 4"/>
                  <a:gd name="T13" fmla="*/ 0 h 3"/>
                  <a:gd name="T14" fmla="*/ 4 w 4"/>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lnTo>
                      <a:pt x="1" y="3"/>
                    </a:lnTo>
                    <a:lnTo>
                      <a:pt x="0" y="2"/>
                    </a:lnTo>
                    <a:lnTo>
                      <a:pt x="0" y="1"/>
                    </a:lnTo>
                    <a:lnTo>
                      <a:pt x="0" y="0"/>
                    </a:lnTo>
                    <a:lnTo>
                      <a:pt x="2"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2" name="Freeform 1835">
                <a:extLst>
                  <a:ext uri="{FF2B5EF4-FFF2-40B4-BE49-F238E27FC236}">
                    <a16:creationId xmlns:a16="http://schemas.microsoft.com/office/drawing/2014/main" id="{7FFF2618-ECFD-1514-A62B-724FF1C093FF}"/>
                  </a:ext>
                </a:extLst>
              </p:cNvPr>
              <p:cNvSpPr>
                <a:spLocks/>
              </p:cNvSpPr>
              <p:nvPr/>
            </p:nvSpPr>
            <p:spPr bwMode="auto">
              <a:xfrm>
                <a:off x="300" y="312"/>
                <a:ext cx="5" cy="2"/>
              </a:xfrm>
              <a:custGeom>
                <a:avLst/>
                <a:gdLst>
                  <a:gd name="T0" fmla="*/ 5 w 5"/>
                  <a:gd name="T1" fmla="*/ 0 h 2"/>
                  <a:gd name="T2" fmla="*/ 2 w 5"/>
                  <a:gd name="T3" fmla="*/ 1 h 2"/>
                  <a:gd name="T4" fmla="*/ 0 w 5"/>
                  <a:gd name="T5" fmla="*/ 2 h 2"/>
                </a:gdLst>
                <a:ahLst/>
                <a:cxnLst>
                  <a:cxn ang="0">
                    <a:pos x="T0" y="T1"/>
                  </a:cxn>
                  <a:cxn ang="0">
                    <a:pos x="T2" y="T3"/>
                  </a:cxn>
                  <a:cxn ang="0">
                    <a:pos x="T4" y="T5"/>
                  </a:cxn>
                </a:cxnLst>
                <a:rect l="0" t="0" r="r" b="b"/>
                <a:pathLst>
                  <a:path w="5" h="2">
                    <a:moveTo>
                      <a:pt x="5" y="0"/>
                    </a:moveTo>
                    <a:lnTo>
                      <a:pt x="2"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3" name="Freeform 1836">
                <a:extLst>
                  <a:ext uri="{FF2B5EF4-FFF2-40B4-BE49-F238E27FC236}">
                    <a16:creationId xmlns:a16="http://schemas.microsoft.com/office/drawing/2014/main" id="{31C40A8A-3FD8-483B-ABB1-3AB7EF813293}"/>
                  </a:ext>
                </a:extLst>
              </p:cNvPr>
              <p:cNvSpPr>
                <a:spLocks/>
              </p:cNvSpPr>
              <p:nvPr/>
            </p:nvSpPr>
            <p:spPr bwMode="auto">
              <a:xfrm>
                <a:off x="305" y="312"/>
                <a:ext cx="1" cy="2"/>
              </a:xfrm>
              <a:custGeom>
                <a:avLst/>
                <a:gdLst>
                  <a:gd name="T0" fmla="*/ 0 w 1"/>
                  <a:gd name="T1" fmla="*/ 2 h 2"/>
                  <a:gd name="T2" fmla="*/ 1 w 1"/>
                  <a:gd name="T3" fmla="*/ 1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2"/>
                    </a:move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4" name="Line 1837">
                <a:extLst>
                  <a:ext uri="{FF2B5EF4-FFF2-40B4-BE49-F238E27FC236}">
                    <a16:creationId xmlns:a16="http://schemas.microsoft.com/office/drawing/2014/main" id="{17885ED9-CBDF-8513-FFEC-C30C1856E50B}"/>
                  </a:ext>
                </a:extLst>
              </p:cNvPr>
              <p:cNvSpPr>
                <a:spLocks noChangeShapeType="1"/>
              </p:cNvSpPr>
              <p:nvPr/>
            </p:nvSpPr>
            <p:spPr bwMode="auto">
              <a:xfrm flipH="1">
                <a:off x="299" y="314"/>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95" name="Line 1838">
                <a:extLst>
                  <a:ext uri="{FF2B5EF4-FFF2-40B4-BE49-F238E27FC236}">
                    <a16:creationId xmlns:a16="http://schemas.microsoft.com/office/drawing/2014/main" id="{5D983628-DC50-463E-7857-F1F1EA3A6D0D}"/>
                  </a:ext>
                </a:extLst>
              </p:cNvPr>
              <p:cNvSpPr>
                <a:spLocks noChangeShapeType="1"/>
              </p:cNvSpPr>
              <p:nvPr/>
            </p:nvSpPr>
            <p:spPr bwMode="auto">
              <a:xfrm>
                <a:off x="296" y="314"/>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96" name="Freeform 1839">
                <a:extLst>
                  <a:ext uri="{FF2B5EF4-FFF2-40B4-BE49-F238E27FC236}">
                    <a16:creationId xmlns:a16="http://schemas.microsoft.com/office/drawing/2014/main" id="{76FA2F6D-4273-70EC-08A0-92B27558E5E2}"/>
                  </a:ext>
                </a:extLst>
              </p:cNvPr>
              <p:cNvSpPr>
                <a:spLocks/>
              </p:cNvSpPr>
              <p:nvPr/>
            </p:nvSpPr>
            <p:spPr bwMode="auto">
              <a:xfrm>
                <a:off x="297" y="314"/>
                <a:ext cx="8" cy="1"/>
              </a:xfrm>
              <a:custGeom>
                <a:avLst/>
                <a:gdLst>
                  <a:gd name="T0" fmla="*/ 0 w 8"/>
                  <a:gd name="T1" fmla="*/ 0 h 1"/>
                  <a:gd name="T2" fmla="*/ 0 w 8"/>
                  <a:gd name="T3" fmla="*/ 0 h 1"/>
                  <a:gd name="T4" fmla="*/ 3 w 8"/>
                  <a:gd name="T5" fmla="*/ 1 h 1"/>
                  <a:gd name="T6" fmla="*/ 5 w 8"/>
                  <a:gd name="T7" fmla="*/ 0 h 1"/>
                  <a:gd name="T8" fmla="*/ 6 w 8"/>
                  <a:gd name="T9" fmla="*/ 0 h 1"/>
                  <a:gd name="T10" fmla="*/ 6 w 8"/>
                  <a:gd name="T11" fmla="*/ 0 h 1"/>
                  <a:gd name="T12" fmla="*/ 8 w 8"/>
                  <a:gd name="T13" fmla="*/ 0 h 1"/>
                  <a:gd name="T14" fmla="*/ 8 w 8"/>
                  <a:gd name="T15" fmla="*/ 0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
                    <a:moveTo>
                      <a:pt x="0" y="0"/>
                    </a:moveTo>
                    <a:lnTo>
                      <a:pt x="0" y="0"/>
                    </a:lnTo>
                    <a:lnTo>
                      <a:pt x="3" y="1"/>
                    </a:lnTo>
                    <a:lnTo>
                      <a:pt x="5" y="0"/>
                    </a:lnTo>
                    <a:lnTo>
                      <a:pt x="6" y="0"/>
                    </a:lnTo>
                    <a:lnTo>
                      <a:pt x="6" y="0"/>
                    </a:lnTo>
                    <a:lnTo>
                      <a:pt x="8" y="0"/>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7" name="Freeform 1840">
                <a:extLst>
                  <a:ext uri="{FF2B5EF4-FFF2-40B4-BE49-F238E27FC236}">
                    <a16:creationId xmlns:a16="http://schemas.microsoft.com/office/drawing/2014/main" id="{DAD74E82-D8FF-236D-7053-077F866EADA6}"/>
                  </a:ext>
                </a:extLst>
              </p:cNvPr>
              <p:cNvSpPr>
                <a:spLocks/>
              </p:cNvSpPr>
              <p:nvPr/>
            </p:nvSpPr>
            <p:spPr bwMode="auto">
              <a:xfrm>
                <a:off x="291" y="314"/>
                <a:ext cx="6" cy="2"/>
              </a:xfrm>
              <a:custGeom>
                <a:avLst/>
                <a:gdLst>
                  <a:gd name="T0" fmla="*/ 6 w 6"/>
                  <a:gd name="T1" fmla="*/ 2 h 2"/>
                  <a:gd name="T2" fmla="*/ 5 w 6"/>
                  <a:gd name="T3" fmla="*/ 2 h 2"/>
                  <a:gd name="T4" fmla="*/ 1 w 6"/>
                  <a:gd name="T5" fmla="*/ 1 h 2"/>
                  <a:gd name="T6" fmla="*/ 0 w 6"/>
                  <a:gd name="T7" fmla="*/ 0 h 2"/>
                  <a:gd name="T8" fmla="*/ 0 w 6"/>
                  <a:gd name="T9" fmla="*/ 0 h 2"/>
                </a:gdLst>
                <a:ahLst/>
                <a:cxnLst>
                  <a:cxn ang="0">
                    <a:pos x="T0" y="T1"/>
                  </a:cxn>
                  <a:cxn ang="0">
                    <a:pos x="T2" y="T3"/>
                  </a:cxn>
                  <a:cxn ang="0">
                    <a:pos x="T4" y="T5"/>
                  </a:cxn>
                  <a:cxn ang="0">
                    <a:pos x="T6" y="T7"/>
                  </a:cxn>
                  <a:cxn ang="0">
                    <a:pos x="T8" y="T9"/>
                  </a:cxn>
                </a:cxnLst>
                <a:rect l="0" t="0" r="r" b="b"/>
                <a:pathLst>
                  <a:path w="6" h="2">
                    <a:moveTo>
                      <a:pt x="6" y="2"/>
                    </a:moveTo>
                    <a:lnTo>
                      <a:pt x="5" y="2"/>
                    </a:ln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8" name="Freeform 1841">
                <a:extLst>
                  <a:ext uri="{FF2B5EF4-FFF2-40B4-BE49-F238E27FC236}">
                    <a16:creationId xmlns:a16="http://schemas.microsoft.com/office/drawing/2014/main" id="{A4E83E9B-9692-C882-EC1C-8D7AE8B9D867}"/>
                  </a:ext>
                </a:extLst>
              </p:cNvPr>
              <p:cNvSpPr>
                <a:spLocks/>
              </p:cNvSpPr>
              <p:nvPr/>
            </p:nvSpPr>
            <p:spPr bwMode="auto">
              <a:xfrm>
                <a:off x="285" y="314"/>
                <a:ext cx="1" cy="3"/>
              </a:xfrm>
              <a:custGeom>
                <a:avLst/>
                <a:gdLst>
                  <a:gd name="T0" fmla="*/ 1 w 1"/>
                  <a:gd name="T1" fmla="*/ 3 h 3"/>
                  <a:gd name="T2" fmla="*/ 0 w 1"/>
                  <a:gd name="T3" fmla="*/ 3 h 3"/>
                  <a:gd name="T4" fmla="*/ 0 w 1"/>
                  <a:gd name="T5" fmla="*/ 2 h 3"/>
                  <a:gd name="T6" fmla="*/ 0 w 1"/>
                  <a:gd name="T7" fmla="*/ 1 h 3"/>
                  <a:gd name="T8" fmla="*/ 1 w 1"/>
                  <a:gd name="T9" fmla="*/ 0 h 3"/>
                  <a:gd name="T10" fmla="*/ 1 w 1"/>
                  <a:gd name="T11" fmla="*/ 1 h 3"/>
                  <a:gd name="T12" fmla="*/ 1 w 1"/>
                  <a:gd name="T13" fmla="*/ 2 h 3"/>
                  <a:gd name="T14" fmla="*/ 1 w 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3">
                    <a:moveTo>
                      <a:pt x="1" y="3"/>
                    </a:moveTo>
                    <a:lnTo>
                      <a:pt x="0" y="3"/>
                    </a:lnTo>
                    <a:lnTo>
                      <a:pt x="0" y="2"/>
                    </a:lnTo>
                    <a:lnTo>
                      <a:pt x="0" y="1"/>
                    </a:lnTo>
                    <a:lnTo>
                      <a:pt x="1" y="0"/>
                    </a:lnTo>
                    <a:lnTo>
                      <a:pt x="1" y="1"/>
                    </a:lnTo>
                    <a:lnTo>
                      <a:pt x="1" y="2"/>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9" name="Freeform 1842">
                <a:extLst>
                  <a:ext uri="{FF2B5EF4-FFF2-40B4-BE49-F238E27FC236}">
                    <a16:creationId xmlns:a16="http://schemas.microsoft.com/office/drawing/2014/main" id="{13C43D50-D0B0-108B-E887-FE30CB5C3565}"/>
                  </a:ext>
                </a:extLst>
              </p:cNvPr>
              <p:cNvSpPr>
                <a:spLocks/>
              </p:cNvSpPr>
              <p:nvPr/>
            </p:nvSpPr>
            <p:spPr bwMode="auto">
              <a:xfrm>
                <a:off x="295" y="316"/>
                <a:ext cx="3" cy="2"/>
              </a:xfrm>
              <a:custGeom>
                <a:avLst/>
                <a:gdLst>
                  <a:gd name="T0" fmla="*/ 0 w 3"/>
                  <a:gd name="T1" fmla="*/ 1 h 2"/>
                  <a:gd name="T2" fmla="*/ 3 w 3"/>
                  <a:gd name="T3" fmla="*/ 2 h 2"/>
                  <a:gd name="T4" fmla="*/ 2 w 3"/>
                  <a:gd name="T5" fmla="*/ 1 h 2"/>
                  <a:gd name="T6" fmla="*/ 2 w 3"/>
                  <a:gd name="T7" fmla="*/ 0 h 2"/>
                </a:gdLst>
                <a:ahLst/>
                <a:cxnLst>
                  <a:cxn ang="0">
                    <a:pos x="T0" y="T1"/>
                  </a:cxn>
                  <a:cxn ang="0">
                    <a:pos x="T2" y="T3"/>
                  </a:cxn>
                  <a:cxn ang="0">
                    <a:pos x="T4" y="T5"/>
                  </a:cxn>
                  <a:cxn ang="0">
                    <a:pos x="T6" y="T7"/>
                  </a:cxn>
                </a:cxnLst>
                <a:rect l="0" t="0" r="r" b="b"/>
                <a:pathLst>
                  <a:path w="3" h="2">
                    <a:moveTo>
                      <a:pt x="0" y="1"/>
                    </a:moveTo>
                    <a:lnTo>
                      <a:pt x="3" y="2"/>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0" name="Freeform 1843">
                <a:extLst>
                  <a:ext uri="{FF2B5EF4-FFF2-40B4-BE49-F238E27FC236}">
                    <a16:creationId xmlns:a16="http://schemas.microsoft.com/office/drawing/2014/main" id="{7C9E20C5-7F62-57CF-8702-CE7BA67877B1}"/>
                  </a:ext>
                </a:extLst>
              </p:cNvPr>
              <p:cNvSpPr>
                <a:spLocks/>
              </p:cNvSpPr>
              <p:nvPr/>
            </p:nvSpPr>
            <p:spPr bwMode="auto">
              <a:xfrm>
                <a:off x="288" y="316"/>
                <a:ext cx="7" cy="5"/>
              </a:xfrm>
              <a:custGeom>
                <a:avLst/>
                <a:gdLst>
                  <a:gd name="T0" fmla="*/ 2 w 7"/>
                  <a:gd name="T1" fmla="*/ 5 h 5"/>
                  <a:gd name="T2" fmla="*/ 2 w 7"/>
                  <a:gd name="T3" fmla="*/ 4 h 5"/>
                  <a:gd name="T4" fmla="*/ 3 w 7"/>
                  <a:gd name="T5" fmla="*/ 4 h 5"/>
                  <a:gd name="T6" fmla="*/ 5 w 7"/>
                  <a:gd name="T7" fmla="*/ 3 h 5"/>
                  <a:gd name="T8" fmla="*/ 4 w 7"/>
                  <a:gd name="T9" fmla="*/ 2 h 5"/>
                  <a:gd name="T10" fmla="*/ 1 w 7"/>
                  <a:gd name="T11" fmla="*/ 2 h 5"/>
                  <a:gd name="T12" fmla="*/ 1 w 7"/>
                  <a:gd name="T13" fmla="*/ 2 h 5"/>
                  <a:gd name="T14" fmla="*/ 0 w 7"/>
                  <a:gd name="T15" fmla="*/ 0 h 5"/>
                  <a:gd name="T16" fmla="*/ 3 w 7"/>
                  <a:gd name="T17" fmla="*/ 0 h 5"/>
                  <a:gd name="T18" fmla="*/ 6 w 7"/>
                  <a:gd name="T19" fmla="*/ 0 h 5"/>
                  <a:gd name="T20" fmla="*/ 7 w 7"/>
                  <a:gd name="T21"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5">
                    <a:moveTo>
                      <a:pt x="2" y="5"/>
                    </a:moveTo>
                    <a:lnTo>
                      <a:pt x="2" y="4"/>
                    </a:lnTo>
                    <a:lnTo>
                      <a:pt x="3" y="4"/>
                    </a:lnTo>
                    <a:lnTo>
                      <a:pt x="5" y="3"/>
                    </a:lnTo>
                    <a:lnTo>
                      <a:pt x="4" y="2"/>
                    </a:lnTo>
                    <a:lnTo>
                      <a:pt x="1" y="2"/>
                    </a:lnTo>
                    <a:lnTo>
                      <a:pt x="1" y="2"/>
                    </a:lnTo>
                    <a:lnTo>
                      <a:pt x="0" y="0"/>
                    </a:lnTo>
                    <a:lnTo>
                      <a:pt x="3" y="0"/>
                    </a:lnTo>
                    <a:lnTo>
                      <a:pt x="6" y="0"/>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1" name="Freeform 1844">
                <a:extLst>
                  <a:ext uri="{FF2B5EF4-FFF2-40B4-BE49-F238E27FC236}">
                    <a16:creationId xmlns:a16="http://schemas.microsoft.com/office/drawing/2014/main" id="{3C7DE48B-36D0-9538-26D6-73304EC933A1}"/>
                  </a:ext>
                </a:extLst>
              </p:cNvPr>
              <p:cNvSpPr>
                <a:spLocks/>
              </p:cNvSpPr>
              <p:nvPr/>
            </p:nvSpPr>
            <p:spPr bwMode="auto">
              <a:xfrm>
                <a:off x="283" y="318"/>
                <a:ext cx="2" cy="3"/>
              </a:xfrm>
              <a:custGeom>
                <a:avLst/>
                <a:gdLst>
                  <a:gd name="T0" fmla="*/ 1 w 2"/>
                  <a:gd name="T1" fmla="*/ 3 h 3"/>
                  <a:gd name="T2" fmla="*/ 2 w 2"/>
                  <a:gd name="T3" fmla="*/ 2 h 3"/>
                  <a:gd name="T4" fmla="*/ 2 w 2"/>
                  <a:gd name="T5" fmla="*/ 0 h 3"/>
                  <a:gd name="T6" fmla="*/ 1 w 2"/>
                  <a:gd name="T7" fmla="*/ 0 h 3"/>
                  <a:gd name="T8" fmla="*/ 0 w 2"/>
                  <a:gd name="T9" fmla="*/ 0 h 3"/>
                  <a:gd name="T10" fmla="*/ 0 w 2"/>
                  <a:gd name="T11" fmla="*/ 2 h 3"/>
                  <a:gd name="T12" fmla="*/ 0 w 2"/>
                  <a:gd name="T13" fmla="*/ 3 h 3"/>
                  <a:gd name="T14" fmla="*/ 1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1" y="3"/>
                    </a:moveTo>
                    <a:lnTo>
                      <a:pt x="2" y="2"/>
                    </a:lnTo>
                    <a:lnTo>
                      <a:pt x="2" y="0"/>
                    </a:lnTo>
                    <a:lnTo>
                      <a:pt x="1" y="0"/>
                    </a:lnTo>
                    <a:lnTo>
                      <a:pt x="0" y="0"/>
                    </a:lnTo>
                    <a:lnTo>
                      <a:pt x="0" y="2"/>
                    </a:lnTo>
                    <a:lnTo>
                      <a:pt x="0"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2" name="Freeform 1845">
                <a:extLst>
                  <a:ext uri="{FF2B5EF4-FFF2-40B4-BE49-F238E27FC236}">
                    <a16:creationId xmlns:a16="http://schemas.microsoft.com/office/drawing/2014/main" id="{68151F37-F50D-917A-187D-8E0CC3E9C5CE}"/>
                  </a:ext>
                </a:extLst>
              </p:cNvPr>
              <p:cNvSpPr>
                <a:spLocks/>
              </p:cNvSpPr>
              <p:nvPr/>
            </p:nvSpPr>
            <p:spPr bwMode="auto">
              <a:xfrm>
                <a:off x="272" y="320"/>
                <a:ext cx="3" cy="4"/>
              </a:xfrm>
              <a:custGeom>
                <a:avLst/>
                <a:gdLst>
                  <a:gd name="T0" fmla="*/ 2 w 3"/>
                  <a:gd name="T1" fmla="*/ 4 h 4"/>
                  <a:gd name="T2" fmla="*/ 3 w 3"/>
                  <a:gd name="T3" fmla="*/ 2 h 4"/>
                  <a:gd name="T4" fmla="*/ 3 w 3"/>
                  <a:gd name="T5" fmla="*/ 1 h 4"/>
                  <a:gd name="T6" fmla="*/ 3 w 3"/>
                  <a:gd name="T7" fmla="*/ 1 h 4"/>
                  <a:gd name="T8" fmla="*/ 2 w 3"/>
                  <a:gd name="T9" fmla="*/ 0 h 4"/>
                  <a:gd name="T10" fmla="*/ 1 w 3"/>
                  <a:gd name="T11" fmla="*/ 1 h 4"/>
                  <a:gd name="T12" fmla="*/ 1 w 3"/>
                  <a:gd name="T13" fmla="*/ 2 h 4"/>
                  <a:gd name="T14" fmla="*/ 1 w 3"/>
                  <a:gd name="T15" fmla="*/ 2 h 4"/>
                  <a:gd name="T16" fmla="*/ 0 w 3"/>
                  <a:gd name="T17" fmla="*/ 3 h 4"/>
                  <a:gd name="T18" fmla="*/ 1 w 3"/>
                  <a:gd name="T19" fmla="*/ 3 h 4"/>
                  <a:gd name="T20" fmla="*/ 2 w 3"/>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2" y="4"/>
                    </a:moveTo>
                    <a:lnTo>
                      <a:pt x="3" y="2"/>
                    </a:lnTo>
                    <a:lnTo>
                      <a:pt x="3" y="1"/>
                    </a:lnTo>
                    <a:lnTo>
                      <a:pt x="3" y="1"/>
                    </a:lnTo>
                    <a:lnTo>
                      <a:pt x="2" y="0"/>
                    </a:lnTo>
                    <a:lnTo>
                      <a:pt x="1" y="1"/>
                    </a:lnTo>
                    <a:lnTo>
                      <a:pt x="1" y="2"/>
                    </a:lnTo>
                    <a:lnTo>
                      <a:pt x="1" y="2"/>
                    </a:lnTo>
                    <a:lnTo>
                      <a:pt x="0" y="3"/>
                    </a:lnTo>
                    <a:lnTo>
                      <a:pt x="1" y="3"/>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3" name="Freeform 1846">
                <a:extLst>
                  <a:ext uri="{FF2B5EF4-FFF2-40B4-BE49-F238E27FC236}">
                    <a16:creationId xmlns:a16="http://schemas.microsoft.com/office/drawing/2014/main" id="{4EE7150F-4716-A964-E083-2F1AEB3479E7}"/>
                  </a:ext>
                </a:extLst>
              </p:cNvPr>
              <p:cNvSpPr>
                <a:spLocks/>
              </p:cNvSpPr>
              <p:nvPr/>
            </p:nvSpPr>
            <p:spPr bwMode="auto">
              <a:xfrm>
                <a:off x="278" y="323"/>
                <a:ext cx="3" cy="3"/>
              </a:xfrm>
              <a:custGeom>
                <a:avLst/>
                <a:gdLst>
                  <a:gd name="T0" fmla="*/ 0 w 3"/>
                  <a:gd name="T1" fmla="*/ 3 h 3"/>
                  <a:gd name="T2" fmla="*/ 2 w 3"/>
                  <a:gd name="T3" fmla="*/ 2 h 3"/>
                  <a:gd name="T4" fmla="*/ 2 w 3"/>
                  <a:gd name="T5" fmla="*/ 1 h 3"/>
                  <a:gd name="T6" fmla="*/ 3 w 3"/>
                  <a:gd name="T7" fmla="*/ 1 h 3"/>
                  <a:gd name="T8" fmla="*/ 2 w 3"/>
                  <a:gd name="T9" fmla="*/ 0 h 3"/>
                  <a:gd name="T10" fmla="*/ 0 w 3"/>
                  <a:gd name="T11" fmla="*/ 1 h 3"/>
                  <a:gd name="T12" fmla="*/ 0 w 3"/>
                  <a:gd name="T13" fmla="*/ 1 h 3"/>
                  <a:gd name="T14" fmla="*/ 0 w 3"/>
                  <a:gd name="T15" fmla="*/ 1 h 3"/>
                  <a:gd name="T16" fmla="*/ 0 w 3"/>
                  <a:gd name="T17" fmla="*/ 2 h 3"/>
                  <a:gd name="T18" fmla="*/ 0 w 3"/>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lnTo>
                      <a:pt x="2" y="2"/>
                    </a:lnTo>
                    <a:lnTo>
                      <a:pt x="2" y="1"/>
                    </a:lnTo>
                    <a:lnTo>
                      <a:pt x="3" y="1"/>
                    </a:lnTo>
                    <a:lnTo>
                      <a:pt x="2" y="0"/>
                    </a:lnTo>
                    <a:lnTo>
                      <a:pt x="0" y="1"/>
                    </a:lnTo>
                    <a:lnTo>
                      <a:pt x="0" y="1"/>
                    </a:lnTo>
                    <a:lnTo>
                      <a:pt x="0" y="1"/>
                    </a:lnTo>
                    <a:lnTo>
                      <a:pt x="0"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4" name="Freeform 1847">
                <a:extLst>
                  <a:ext uri="{FF2B5EF4-FFF2-40B4-BE49-F238E27FC236}">
                    <a16:creationId xmlns:a16="http://schemas.microsoft.com/office/drawing/2014/main" id="{8C14CA6E-2927-7F03-36BA-2FD55AD4D3FE}"/>
                  </a:ext>
                </a:extLst>
              </p:cNvPr>
              <p:cNvSpPr>
                <a:spLocks/>
              </p:cNvSpPr>
              <p:nvPr/>
            </p:nvSpPr>
            <p:spPr bwMode="auto">
              <a:xfrm>
                <a:off x="257" y="324"/>
                <a:ext cx="4" cy="3"/>
              </a:xfrm>
              <a:custGeom>
                <a:avLst/>
                <a:gdLst>
                  <a:gd name="T0" fmla="*/ 3 w 4"/>
                  <a:gd name="T1" fmla="*/ 3 h 3"/>
                  <a:gd name="T2" fmla="*/ 4 w 4"/>
                  <a:gd name="T3" fmla="*/ 2 h 3"/>
                  <a:gd name="T4" fmla="*/ 3 w 4"/>
                  <a:gd name="T5" fmla="*/ 1 h 3"/>
                  <a:gd name="T6" fmla="*/ 2 w 4"/>
                  <a:gd name="T7" fmla="*/ 0 h 3"/>
                  <a:gd name="T8" fmla="*/ 0 w 4"/>
                  <a:gd name="T9" fmla="*/ 1 h 3"/>
                  <a:gd name="T10" fmla="*/ 0 w 4"/>
                  <a:gd name="T11" fmla="*/ 2 h 3"/>
                  <a:gd name="T12" fmla="*/ 1 w 4"/>
                  <a:gd name="T13" fmla="*/ 2 h 3"/>
                  <a:gd name="T14" fmla="*/ 2 w 4"/>
                  <a:gd name="T15" fmla="*/ 3 h 3"/>
                  <a:gd name="T16" fmla="*/ 3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3" y="3"/>
                    </a:moveTo>
                    <a:lnTo>
                      <a:pt x="4" y="2"/>
                    </a:lnTo>
                    <a:lnTo>
                      <a:pt x="3" y="1"/>
                    </a:lnTo>
                    <a:lnTo>
                      <a:pt x="2" y="0"/>
                    </a:lnTo>
                    <a:lnTo>
                      <a:pt x="0" y="1"/>
                    </a:lnTo>
                    <a:lnTo>
                      <a:pt x="0" y="2"/>
                    </a:lnTo>
                    <a:lnTo>
                      <a:pt x="1" y="2"/>
                    </a:lnTo>
                    <a:lnTo>
                      <a:pt x="2" y="3"/>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5" name="Freeform 1848">
                <a:extLst>
                  <a:ext uri="{FF2B5EF4-FFF2-40B4-BE49-F238E27FC236}">
                    <a16:creationId xmlns:a16="http://schemas.microsoft.com/office/drawing/2014/main" id="{B0B7F360-66D7-90AC-7703-EBE218C45DFF}"/>
                  </a:ext>
                </a:extLst>
              </p:cNvPr>
              <p:cNvSpPr>
                <a:spLocks/>
              </p:cNvSpPr>
              <p:nvPr/>
            </p:nvSpPr>
            <p:spPr bwMode="auto">
              <a:xfrm>
                <a:off x="291" y="329"/>
                <a:ext cx="3" cy="2"/>
              </a:xfrm>
              <a:custGeom>
                <a:avLst/>
                <a:gdLst>
                  <a:gd name="T0" fmla="*/ 0 w 3"/>
                  <a:gd name="T1" fmla="*/ 2 h 2"/>
                  <a:gd name="T2" fmla="*/ 3 w 3"/>
                  <a:gd name="T3" fmla="*/ 1 h 2"/>
                  <a:gd name="T4" fmla="*/ 2 w 3"/>
                  <a:gd name="T5" fmla="*/ 0 h 2"/>
                </a:gdLst>
                <a:ahLst/>
                <a:cxnLst>
                  <a:cxn ang="0">
                    <a:pos x="T0" y="T1"/>
                  </a:cxn>
                  <a:cxn ang="0">
                    <a:pos x="T2" y="T3"/>
                  </a:cxn>
                  <a:cxn ang="0">
                    <a:pos x="T4" y="T5"/>
                  </a:cxn>
                </a:cxnLst>
                <a:rect l="0" t="0" r="r" b="b"/>
                <a:pathLst>
                  <a:path w="3" h="2">
                    <a:moveTo>
                      <a:pt x="0" y="2"/>
                    </a:moveTo>
                    <a:lnTo>
                      <a:pt x="3"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6" name="Freeform 1849">
                <a:extLst>
                  <a:ext uri="{FF2B5EF4-FFF2-40B4-BE49-F238E27FC236}">
                    <a16:creationId xmlns:a16="http://schemas.microsoft.com/office/drawing/2014/main" id="{A77DDD40-6973-B109-0C59-F31D0D528D35}"/>
                  </a:ext>
                </a:extLst>
              </p:cNvPr>
              <p:cNvSpPr>
                <a:spLocks/>
              </p:cNvSpPr>
              <p:nvPr/>
            </p:nvSpPr>
            <p:spPr bwMode="auto">
              <a:xfrm>
                <a:off x="282" y="331"/>
                <a:ext cx="4" cy="4"/>
              </a:xfrm>
              <a:custGeom>
                <a:avLst/>
                <a:gdLst>
                  <a:gd name="T0" fmla="*/ 1 w 4"/>
                  <a:gd name="T1" fmla="*/ 4 h 4"/>
                  <a:gd name="T2" fmla="*/ 0 w 4"/>
                  <a:gd name="T3" fmla="*/ 3 h 4"/>
                  <a:gd name="T4" fmla="*/ 1 w 4"/>
                  <a:gd name="T5" fmla="*/ 1 h 4"/>
                  <a:gd name="T6" fmla="*/ 2 w 4"/>
                  <a:gd name="T7" fmla="*/ 0 h 4"/>
                  <a:gd name="T8" fmla="*/ 3 w 4"/>
                  <a:gd name="T9" fmla="*/ 0 h 4"/>
                  <a:gd name="T10" fmla="*/ 4 w 4"/>
                  <a:gd name="T11" fmla="*/ 1 h 4"/>
                  <a:gd name="T12" fmla="*/ 4 w 4"/>
                  <a:gd name="T13" fmla="*/ 3 h 4"/>
                  <a:gd name="T14" fmla="*/ 1 w 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4"/>
                    </a:moveTo>
                    <a:lnTo>
                      <a:pt x="0" y="3"/>
                    </a:lnTo>
                    <a:lnTo>
                      <a:pt x="1" y="1"/>
                    </a:lnTo>
                    <a:lnTo>
                      <a:pt x="2" y="0"/>
                    </a:lnTo>
                    <a:lnTo>
                      <a:pt x="3" y="0"/>
                    </a:lnTo>
                    <a:lnTo>
                      <a:pt x="4" y="1"/>
                    </a:lnTo>
                    <a:lnTo>
                      <a:pt x="4"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7" name="Freeform 1850">
                <a:extLst>
                  <a:ext uri="{FF2B5EF4-FFF2-40B4-BE49-F238E27FC236}">
                    <a16:creationId xmlns:a16="http://schemas.microsoft.com/office/drawing/2014/main" id="{358727D5-8F04-75F3-DE38-2F02E9759F4B}"/>
                  </a:ext>
                </a:extLst>
              </p:cNvPr>
              <p:cNvSpPr>
                <a:spLocks/>
              </p:cNvSpPr>
              <p:nvPr/>
            </p:nvSpPr>
            <p:spPr bwMode="auto">
              <a:xfrm>
                <a:off x="270" y="333"/>
                <a:ext cx="2" cy="2"/>
              </a:xfrm>
              <a:custGeom>
                <a:avLst/>
                <a:gdLst>
                  <a:gd name="T0" fmla="*/ 0 w 2"/>
                  <a:gd name="T1" fmla="*/ 2 h 2"/>
                  <a:gd name="T2" fmla="*/ 2 w 2"/>
                  <a:gd name="T3" fmla="*/ 1 h 2"/>
                  <a:gd name="T4" fmla="*/ 1 w 2"/>
                  <a:gd name="T5" fmla="*/ 0 h 2"/>
                  <a:gd name="T6" fmla="*/ 0 w 2"/>
                  <a:gd name="T7" fmla="*/ 2 h 2"/>
                </a:gdLst>
                <a:ahLst/>
                <a:cxnLst>
                  <a:cxn ang="0">
                    <a:pos x="T0" y="T1"/>
                  </a:cxn>
                  <a:cxn ang="0">
                    <a:pos x="T2" y="T3"/>
                  </a:cxn>
                  <a:cxn ang="0">
                    <a:pos x="T4" y="T5"/>
                  </a:cxn>
                  <a:cxn ang="0">
                    <a:pos x="T6" y="T7"/>
                  </a:cxn>
                </a:cxnLst>
                <a:rect l="0" t="0" r="r" b="b"/>
                <a:pathLst>
                  <a:path w="2" h="2">
                    <a:moveTo>
                      <a:pt x="0" y="2"/>
                    </a:moveTo>
                    <a:lnTo>
                      <a:pt x="2" y="1"/>
                    </a:lnTo>
                    <a:lnTo>
                      <a:pt x="1"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8" name="Freeform 1851">
                <a:extLst>
                  <a:ext uri="{FF2B5EF4-FFF2-40B4-BE49-F238E27FC236}">
                    <a16:creationId xmlns:a16="http://schemas.microsoft.com/office/drawing/2014/main" id="{E238C041-3502-5A3F-E1C0-BCD720E8AC6F}"/>
                  </a:ext>
                </a:extLst>
              </p:cNvPr>
              <p:cNvSpPr>
                <a:spLocks/>
              </p:cNvSpPr>
              <p:nvPr/>
            </p:nvSpPr>
            <p:spPr bwMode="auto">
              <a:xfrm>
                <a:off x="277" y="329"/>
                <a:ext cx="5" cy="6"/>
              </a:xfrm>
              <a:custGeom>
                <a:avLst/>
                <a:gdLst>
                  <a:gd name="T0" fmla="*/ 2 w 5"/>
                  <a:gd name="T1" fmla="*/ 6 h 6"/>
                  <a:gd name="T2" fmla="*/ 0 w 5"/>
                  <a:gd name="T3" fmla="*/ 5 h 6"/>
                  <a:gd name="T4" fmla="*/ 2 w 5"/>
                  <a:gd name="T5" fmla="*/ 3 h 6"/>
                  <a:gd name="T6" fmla="*/ 2 w 5"/>
                  <a:gd name="T7" fmla="*/ 2 h 6"/>
                  <a:gd name="T8" fmla="*/ 4 w 5"/>
                  <a:gd name="T9" fmla="*/ 1 h 6"/>
                  <a:gd name="T10" fmla="*/ 4 w 5"/>
                  <a:gd name="T11" fmla="*/ 1 h 6"/>
                  <a:gd name="T12" fmla="*/ 5 w 5"/>
                  <a:gd name="T13" fmla="*/ 0 h 6"/>
                  <a:gd name="T14" fmla="*/ 5 w 5"/>
                  <a:gd name="T15" fmla="*/ 2 h 6"/>
                  <a:gd name="T16" fmla="*/ 5 w 5"/>
                  <a:gd name="T17" fmla="*/ 3 h 6"/>
                  <a:gd name="T18" fmla="*/ 4 w 5"/>
                  <a:gd name="T19" fmla="*/ 5 h 6"/>
                  <a:gd name="T20" fmla="*/ 4 w 5"/>
                  <a:gd name="T21" fmla="*/ 5 h 6"/>
                  <a:gd name="T22" fmla="*/ 3 w 5"/>
                  <a:gd name="T23" fmla="*/ 4 h 6"/>
                  <a:gd name="T24" fmla="*/ 3 w 5"/>
                  <a:gd name="T25" fmla="*/ 6 h 6"/>
                  <a:gd name="T26" fmla="*/ 2 w 5"/>
                  <a:gd name="T2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6">
                    <a:moveTo>
                      <a:pt x="2" y="6"/>
                    </a:moveTo>
                    <a:lnTo>
                      <a:pt x="0" y="5"/>
                    </a:lnTo>
                    <a:lnTo>
                      <a:pt x="2" y="3"/>
                    </a:lnTo>
                    <a:lnTo>
                      <a:pt x="2" y="2"/>
                    </a:lnTo>
                    <a:lnTo>
                      <a:pt x="4" y="1"/>
                    </a:lnTo>
                    <a:lnTo>
                      <a:pt x="4" y="1"/>
                    </a:lnTo>
                    <a:lnTo>
                      <a:pt x="5" y="0"/>
                    </a:lnTo>
                    <a:lnTo>
                      <a:pt x="5" y="2"/>
                    </a:lnTo>
                    <a:lnTo>
                      <a:pt x="5" y="3"/>
                    </a:lnTo>
                    <a:lnTo>
                      <a:pt x="4" y="5"/>
                    </a:lnTo>
                    <a:lnTo>
                      <a:pt x="4" y="5"/>
                    </a:lnTo>
                    <a:lnTo>
                      <a:pt x="3" y="4"/>
                    </a:lnTo>
                    <a:lnTo>
                      <a:pt x="3" y="6"/>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09" name="Freeform 1852">
                <a:extLst>
                  <a:ext uri="{FF2B5EF4-FFF2-40B4-BE49-F238E27FC236}">
                    <a16:creationId xmlns:a16="http://schemas.microsoft.com/office/drawing/2014/main" id="{9087FD31-B861-2F9F-F6AD-B3B92CFB3296}"/>
                  </a:ext>
                </a:extLst>
              </p:cNvPr>
              <p:cNvSpPr>
                <a:spLocks/>
              </p:cNvSpPr>
              <p:nvPr/>
            </p:nvSpPr>
            <p:spPr bwMode="auto">
              <a:xfrm>
                <a:off x="290" y="337"/>
                <a:ext cx="7" cy="4"/>
              </a:xfrm>
              <a:custGeom>
                <a:avLst/>
                <a:gdLst>
                  <a:gd name="T0" fmla="*/ 0 w 7"/>
                  <a:gd name="T1" fmla="*/ 4 h 4"/>
                  <a:gd name="T2" fmla="*/ 2 w 7"/>
                  <a:gd name="T3" fmla="*/ 3 h 4"/>
                  <a:gd name="T4" fmla="*/ 5 w 7"/>
                  <a:gd name="T5" fmla="*/ 3 h 4"/>
                  <a:gd name="T6" fmla="*/ 7 w 7"/>
                  <a:gd name="T7" fmla="*/ 3 h 4"/>
                  <a:gd name="T8" fmla="*/ 7 w 7"/>
                  <a:gd name="T9" fmla="*/ 3 h 4"/>
                  <a:gd name="T10" fmla="*/ 5 w 7"/>
                  <a:gd name="T11" fmla="*/ 2 h 4"/>
                  <a:gd name="T12" fmla="*/ 5 w 7"/>
                  <a:gd name="T13" fmla="*/ 1 h 4"/>
                  <a:gd name="T14" fmla="*/ 5 w 7"/>
                  <a:gd name="T15" fmla="*/ 0 h 4"/>
                  <a:gd name="T16" fmla="*/ 3 w 7"/>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0" y="4"/>
                    </a:moveTo>
                    <a:lnTo>
                      <a:pt x="2" y="3"/>
                    </a:lnTo>
                    <a:lnTo>
                      <a:pt x="5" y="3"/>
                    </a:lnTo>
                    <a:lnTo>
                      <a:pt x="7" y="3"/>
                    </a:lnTo>
                    <a:lnTo>
                      <a:pt x="7" y="3"/>
                    </a:lnTo>
                    <a:lnTo>
                      <a:pt x="5" y="2"/>
                    </a:lnTo>
                    <a:lnTo>
                      <a:pt x="5" y="1"/>
                    </a:lnTo>
                    <a:lnTo>
                      <a:pt x="5"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0" name="Freeform 1853">
                <a:extLst>
                  <a:ext uri="{FF2B5EF4-FFF2-40B4-BE49-F238E27FC236}">
                    <a16:creationId xmlns:a16="http://schemas.microsoft.com/office/drawing/2014/main" id="{F2DFFEFD-D9C4-252C-14EC-EDB549CE583E}"/>
                  </a:ext>
                </a:extLst>
              </p:cNvPr>
              <p:cNvSpPr>
                <a:spLocks/>
              </p:cNvSpPr>
              <p:nvPr/>
            </p:nvSpPr>
            <p:spPr bwMode="auto">
              <a:xfrm>
                <a:off x="289" y="341"/>
                <a:ext cx="1" cy="1"/>
              </a:xfrm>
              <a:custGeom>
                <a:avLst/>
                <a:gdLst>
                  <a:gd name="T0" fmla="*/ 0 w 1"/>
                  <a:gd name="T1" fmla="*/ 1 h 1"/>
                  <a:gd name="T2" fmla="*/ 1 w 1"/>
                  <a:gd name="T3" fmla="*/ 0 h 1"/>
                  <a:gd name="T4" fmla="*/ 1 w 1"/>
                  <a:gd name="T5" fmla="*/ 0 h 1"/>
                </a:gdLst>
                <a:ahLst/>
                <a:cxnLst>
                  <a:cxn ang="0">
                    <a:pos x="T0" y="T1"/>
                  </a:cxn>
                  <a:cxn ang="0">
                    <a:pos x="T2" y="T3"/>
                  </a:cxn>
                  <a:cxn ang="0">
                    <a:pos x="T4" y="T5"/>
                  </a:cxn>
                </a:cxnLst>
                <a:rect l="0" t="0" r="r" b="b"/>
                <a:pathLst>
                  <a:path w="1" h="1">
                    <a:moveTo>
                      <a:pt x="0" y="1"/>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1" name="Freeform 1854">
                <a:extLst>
                  <a:ext uri="{FF2B5EF4-FFF2-40B4-BE49-F238E27FC236}">
                    <a16:creationId xmlns:a16="http://schemas.microsoft.com/office/drawing/2014/main" id="{61848871-FEA3-84BC-8AE3-B50487689E21}"/>
                  </a:ext>
                </a:extLst>
              </p:cNvPr>
              <p:cNvSpPr>
                <a:spLocks/>
              </p:cNvSpPr>
              <p:nvPr/>
            </p:nvSpPr>
            <p:spPr bwMode="auto">
              <a:xfrm>
                <a:off x="309" y="338"/>
                <a:ext cx="4" cy="4"/>
              </a:xfrm>
              <a:custGeom>
                <a:avLst/>
                <a:gdLst>
                  <a:gd name="T0" fmla="*/ 0 w 4"/>
                  <a:gd name="T1" fmla="*/ 4 h 4"/>
                  <a:gd name="T2" fmla="*/ 3 w 4"/>
                  <a:gd name="T3" fmla="*/ 2 h 4"/>
                  <a:gd name="T4" fmla="*/ 4 w 4"/>
                  <a:gd name="T5" fmla="*/ 1 h 4"/>
                  <a:gd name="T6" fmla="*/ 4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0" y="4"/>
                    </a:moveTo>
                    <a:lnTo>
                      <a:pt x="3" y="2"/>
                    </a:lnTo>
                    <a:lnTo>
                      <a:pt x="4" y="1"/>
                    </a:lnTo>
                    <a:lnTo>
                      <a:pt x="4"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2" name="Freeform 1855">
                <a:extLst>
                  <a:ext uri="{FF2B5EF4-FFF2-40B4-BE49-F238E27FC236}">
                    <a16:creationId xmlns:a16="http://schemas.microsoft.com/office/drawing/2014/main" id="{F107864A-40F9-5090-0A5E-2E44229C918B}"/>
                  </a:ext>
                </a:extLst>
              </p:cNvPr>
              <p:cNvSpPr>
                <a:spLocks/>
              </p:cNvSpPr>
              <p:nvPr/>
            </p:nvSpPr>
            <p:spPr bwMode="auto">
              <a:xfrm>
                <a:off x="295" y="338"/>
                <a:ext cx="17" cy="6"/>
              </a:xfrm>
              <a:custGeom>
                <a:avLst/>
                <a:gdLst>
                  <a:gd name="T0" fmla="*/ 17 w 17"/>
                  <a:gd name="T1" fmla="*/ 0 h 6"/>
                  <a:gd name="T2" fmla="*/ 15 w 17"/>
                  <a:gd name="T3" fmla="*/ 1 h 6"/>
                  <a:gd name="T4" fmla="*/ 12 w 17"/>
                  <a:gd name="T5" fmla="*/ 2 h 6"/>
                  <a:gd name="T6" fmla="*/ 11 w 17"/>
                  <a:gd name="T7" fmla="*/ 4 h 6"/>
                  <a:gd name="T8" fmla="*/ 9 w 17"/>
                  <a:gd name="T9" fmla="*/ 5 h 6"/>
                  <a:gd name="T10" fmla="*/ 7 w 17"/>
                  <a:gd name="T11" fmla="*/ 4 h 6"/>
                  <a:gd name="T12" fmla="*/ 7 w 17"/>
                  <a:gd name="T13" fmla="*/ 4 h 6"/>
                  <a:gd name="T14" fmla="*/ 6 w 17"/>
                  <a:gd name="T15" fmla="*/ 4 h 6"/>
                  <a:gd name="T16" fmla="*/ 4 w 17"/>
                  <a:gd name="T17" fmla="*/ 6 h 6"/>
                  <a:gd name="T18" fmla="*/ 3 w 17"/>
                  <a:gd name="T19" fmla="*/ 5 h 6"/>
                  <a:gd name="T20" fmla="*/ 4 w 17"/>
                  <a:gd name="T21" fmla="*/ 3 h 6"/>
                  <a:gd name="T22" fmla="*/ 2 w 17"/>
                  <a:gd name="T23" fmla="*/ 3 h 6"/>
                  <a:gd name="T24" fmla="*/ 0 w 17"/>
                  <a:gd name="T25" fmla="*/ 5 h 6"/>
                  <a:gd name="T26" fmla="*/ 0 w 17"/>
                  <a:gd name="T2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6">
                    <a:moveTo>
                      <a:pt x="17" y="0"/>
                    </a:moveTo>
                    <a:lnTo>
                      <a:pt x="15" y="1"/>
                    </a:lnTo>
                    <a:lnTo>
                      <a:pt x="12" y="2"/>
                    </a:lnTo>
                    <a:lnTo>
                      <a:pt x="11" y="4"/>
                    </a:lnTo>
                    <a:lnTo>
                      <a:pt x="9" y="5"/>
                    </a:lnTo>
                    <a:lnTo>
                      <a:pt x="7" y="4"/>
                    </a:lnTo>
                    <a:lnTo>
                      <a:pt x="7" y="4"/>
                    </a:lnTo>
                    <a:lnTo>
                      <a:pt x="6" y="4"/>
                    </a:lnTo>
                    <a:lnTo>
                      <a:pt x="4" y="6"/>
                    </a:lnTo>
                    <a:lnTo>
                      <a:pt x="3" y="5"/>
                    </a:lnTo>
                    <a:lnTo>
                      <a:pt x="4" y="3"/>
                    </a:lnTo>
                    <a:lnTo>
                      <a:pt x="2" y="3"/>
                    </a:lnTo>
                    <a:lnTo>
                      <a:pt x="0" y="5"/>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3" name="Freeform 1856">
                <a:extLst>
                  <a:ext uri="{FF2B5EF4-FFF2-40B4-BE49-F238E27FC236}">
                    <a16:creationId xmlns:a16="http://schemas.microsoft.com/office/drawing/2014/main" id="{746045E3-541A-1A30-5EA3-94D0E49D0EB6}"/>
                  </a:ext>
                </a:extLst>
              </p:cNvPr>
              <p:cNvSpPr>
                <a:spLocks/>
              </p:cNvSpPr>
              <p:nvPr/>
            </p:nvSpPr>
            <p:spPr bwMode="auto">
              <a:xfrm>
                <a:off x="281" y="341"/>
                <a:ext cx="6" cy="4"/>
              </a:xfrm>
              <a:custGeom>
                <a:avLst/>
                <a:gdLst>
                  <a:gd name="T0" fmla="*/ 4 w 6"/>
                  <a:gd name="T1" fmla="*/ 1 h 4"/>
                  <a:gd name="T2" fmla="*/ 6 w 6"/>
                  <a:gd name="T3" fmla="*/ 0 h 4"/>
                  <a:gd name="T4" fmla="*/ 4 w 6"/>
                  <a:gd name="T5" fmla="*/ 0 h 4"/>
                  <a:gd name="T6" fmla="*/ 3 w 6"/>
                  <a:gd name="T7" fmla="*/ 0 h 4"/>
                  <a:gd name="T8" fmla="*/ 2 w 6"/>
                  <a:gd name="T9" fmla="*/ 0 h 4"/>
                  <a:gd name="T10" fmla="*/ 0 w 6"/>
                  <a:gd name="T11" fmla="*/ 3 h 4"/>
                  <a:gd name="T12" fmla="*/ 0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1"/>
                    </a:moveTo>
                    <a:lnTo>
                      <a:pt x="6" y="0"/>
                    </a:lnTo>
                    <a:lnTo>
                      <a:pt x="4" y="0"/>
                    </a:lnTo>
                    <a:lnTo>
                      <a:pt x="3" y="0"/>
                    </a:lnTo>
                    <a:lnTo>
                      <a:pt x="2" y="0"/>
                    </a:lnTo>
                    <a:lnTo>
                      <a:pt x="0"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4" name="Freeform 1857">
                <a:extLst>
                  <a:ext uri="{FF2B5EF4-FFF2-40B4-BE49-F238E27FC236}">
                    <a16:creationId xmlns:a16="http://schemas.microsoft.com/office/drawing/2014/main" id="{9C8EA061-C621-4395-7EC5-BB73CE90E200}"/>
                  </a:ext>
                </a:extLst>
              </p:cNvPr>
              <p:cNvSpPr>
                <a:spLocks/>
              </p:cNvSpPr>
              <p:nvPr/>
            </p:nvSpPr>
            <p:spPr bwMode="auto">
              <a:xfrm>
                <a:off x="281" y="342"/>
                <a:ext cx="4" cy="3"/>
              </a:xfrm>
              <a:custGeom>
                <a:avLst/>
                <a:gdLst>
                  <a:gd name="T0" fmla="*/ 0 w 4"/>
                  <a:gd name="T1" fmla="*/ 3 h 3"/>
                  <a:gd name="T2" fmla="*/ 0 w 4"/>
                  <a:gd name="T3" fmla="*/ 3 h 3"/>
                  <a:gd name="T4" fmla="*/ 1 w 4"/>
                  <a:gd name="T5" fmla="*/ 3 h 3"/>
                  <a:gd name="T6" fmla="*/ 4 w 4"/>
                  <a:gd name="T7" fmla="*/ 0 h 3"/>
                </a:gdLst>
                <a:ahLst/>
                <a:cxnLst>
                  <a:cxn ang="0">
                    <a:pos x="T0" y="T1"/>
                  </a:cxn>
                  <a:cxn ang="0">
                    <a:pos x="T2" y="T3"/>
                  </a:cxn>
                  <a:cxn ang="0">
                    <a:pos x="T4" y="T5"/>
                  </a:cxn>
                  <a:cxn ang="0">
                    <a:pos x="T6" y="T7"/>
                  </a:cxn>
                </a:cxnLst>
                <a:rect l="0" t="0" r="r" b="b"/>
                <a:pathLst>
                  <a:path w="4" h="3">
                    <a:moveTo>
                      <a:pt x="0" y="3"/>
                    </a:moveTo>
                    <a:lnTo>
                      <a:pt x="0" y="3"/>
                    </a:lnTo>
                    <a:lnTo>
                      <a:pt x="1" y="3"/>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5" name="Freeform 1858">
                <a:extLst>
                  <a:ext uri="{FF2B5EF4-FFF2-40B4-BE49-F238E27FC236}">
                    <a16:creationId xmlns:a16="http://schemas.microsoft.com/office/drawing/2014/main" id="{C8507DE8-2AA4-09E9-A514-7EDA8D137D24}"/>
                  </a:ext>
                </a:extLst>
              </p:cNvPr>
              <p:cNvSpPr>
                <a:spLocks/>
              </p:cNvSpPr>
              <p:nvPr/>
            </p:nvSpPr>
            <p:spPr bwMode="auto">
              <a:xfrm>
                <a:off x="277" y="340"/>
                <a:ext cx="3" cy="6"/>
              </a:xfrm>
              <a:custGeom>
                <a:avLst/>
                <a:gdLst>
                  <a:gd name="T0" fmla="*/ 0 w 3"/>
                  <a:gd name="T1" fmla="*/ 6 h 6"/>
                  <a:gd name="T2" fmla="*/ 1 w 3"/>
                  <a:gd name="T3" fmla="*/ 5 h 6"/>
                  <a:gd name="T4" fmla="*/ 2 w 3"/>
                  <a:gd name="T5" fmla="*/ 4 h 6"/>
                  <a:gd name="T6" fmla="*/ 3 w 3"/>
                  <a:gd name="T7" fmla="*/ 2 h 6"/>
                  <a:gd name="T8" fmla="*/ 1 w 3"/>
                  <a:gd name="T9" fmla="*/ 0 h 6"/>
                  <a:gd name="T10" fmla="*/ 0 w 3"/>
                  <a:gd name="T11" fmla="*/ 1 h 6"/>
                </a:gdLst>
                <a:ahLst/>
                <a:cxnLst>
                  <a:cxn ang="0">
                    <a:pos x="T0" y="T1"/>
                  </a:cxn>
                  <a:cxn ang="0">
                    <a:pos x="T2" y="T3"/>
                  </a:cxn>
                  <a:cxn ang="0">
                    <a:pos x="T4" y="T5"/>
                  </a:cxn>
                  <a:cxn ang="0">
                    <a:pos x="T6" y="T7"/>
                  </a:cxn>
                  <a:cxn ang="0">
                    <a:pos x="T8" y="T9"/>
                  </a:cxn>
                  <a:cxn ang="0">
                    <a:pos x="T10" y="T11"/>
                  </a:cxn>
                </a:cxnLst>
                <a:rect l="0" t="0" r="r" b="b"/>
                <a:pathLst>
                  <a:path w="3" h="6">
                    <a:moveTo>
                      <a:pt x="0" y="6"/>
                    </a:moveTo>
                    <a:lnTo>
                      <a:pt x="1" y="5"/>
                    </a:lnTo>
                    <a:lnTo>
                      <a:pt x="2" y="4"/>
                    </a:lnTo>
                    <a:lnTo>
                      <a:pt x="3" y="2"/>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6" name="Freeform 1859">
                <a:extLst>
                  <a:ext uri="{FF2B5EF4-FFF2-40B4-BE49-F238E27FC236}">
                    <a16:creationId xmlns:a16="http://schemas.microsoft.com/office/drawing/2014/main" id="{21C8F5C0-B9D1-C27D-952C-0DFE3522254A}"/>
                  </a:ext>
                </a:extLst>
              </p:cNvPr>
              <p:cNvSpPr>
                <a:spLocks/>
              </p:cNvSpPr>
              <p:nvPr/>
            </p:nvSpPr>
            <p:spPr bwMode="auto">
              <a:xfrm>
                <a:off x="274" y="341"/>
                <a:ext cx="3" cy="5"/>
              </a:xfrm>
              <a:custGeom>
                <a:avLst/>
                <a:gdLst>
                  <a:gd name="T0" fmla="*/ 3 w 3"/>
                  <a:gd name="T1" fmla="*/ 0 h 5"/>
                  <a:gd name="T2" fmla="*/ 0 w 3"/>
                  <a:gd name="T3" fmla="*/ 2 h 5"/>
                  <a:gd name="T4" fmla="*/ 3 w 3"/>
                  <a:gd name="T5" fmla="*/ 5 h 5"/>
                  <a:gd name="T6" fmla="*/ 3 w 3"/>
                  <a:gd name="T7" fmla="*/ 5 h 5"/>
                </a:gdLst>
                <a:ahLst/>
                <a:cxnLst>
                  <a:cxn ang="0">
                    <a:pos x="T0" y="T1"/>
                  </a:cxn>
                  <a:cxn ang="0">
                    <a:pos x="T2" y="T3"/>
                  </a:cxn>
                  <a:cxn ang="0">
                    <a:pos x="T4" y="T5"/>
                  </a:cxn>
                  <a:cxn ang="0">
                    <a:pos x="T6" y="T7"/>
                  </a:cxn>
                </a:cxnLst>
                <a:rect l="0" t="0" r="r" b="b"/>
                <a:pathLst>
                  <a:path w="3" h="5">
                    <a:moveTo>
                      <a:pt x="3" y="0"/>
                    </a:moveTo>
                    <a:lnTo>
                      <a:pt x="0" y="2"/>
                    </a:lnTo>
                    <a:lnTo>
                      <a:pt x="3" y="5"/>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7" name="Freeform 1860">
                <a:extLst>
                  <a:ext uri="{FF2B5EF4-FFF2-40B4-BE49-F238E27FC236}">
                    <a16:creationId xmlns:a16="http://schemas.microsoft.com/office/drawing/2014/main" id="{7AE6FB49-8763-7738-7F8E-BE07F17649DA}"/>
                  </a:ext>
                </a:extLst>
              </p:cNvPr>
              <p:cNvSpPr>
                <a:spLocks/>
              </p:cNvSpPr>
              <p:nvPr/>
            </p:nvSpPr>
            <p:spPr bwMode="auto">
              <a:xfrm>
                <a:off x="286" y="343"/>
                <a:ext cx="9" cy="4"/>
              </a:xfrm>
              <a:custGeom>
                <a:avLst/>
                <a:gdLst>
                  <a:gd name="T0" fmla="*/ 9 w 9"/>
                  <a:gd name="T1" fmla="*/ 0 h 4"/>
                  <a:gd name="T2" fmla="*/ 7 w 9"/>
                  <a:gd name="T3" fmla="*/ 1 h 4"/>
                  <a:gd name="T4" fmla="*/ 5 w 9"/>
                  <a:gd name="T5" fmla="*/ 0 h 4"/>
                  <a:gd name="T6" fmla="*/ 5 w 9"/>
                  <a:gd name="T7" fmla="*/ 0 h 4"/>
                  <a:gd name="T8" fmla="*/ 3 w 9"/>
                  <a:gd name="T9" fmla="*/ 1 h 4"/>
                  <a:gd name="T10" fmla="*/ 1 w 9"/>
                  <a:gd name="T11" fmla="*/ 3 h 4"/>
                  <a:gd name="T12" fmla="*/ 0 w 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9" h="4">
                    <a:moveTo>
                      <a:pt x="9" y="0"/>
                    </a:moveTo>
                    <a:lnTo>
                      <a:pt x="7" y="1"/>
                    </a:lnTo>
                    <a:lnTo>
                      <a:pt x="5" y="0"/>
                    </a:lnTo>
                    <a:lnTo>
                      <a:pt x="5" y="0"/>
                    </a:lnTo>
                    <a:lnTo>
                      <a:pt x="3" y="1"/>
                    </a:lnTo>
                    <a:lnTo>
                      <a:pt x="1"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8" name="Line 1861">
                <a:extLst>
                  <a:ext uri="{FF2B5EF4-FFF2-40B4-BE49-F238E27FC236}">
                    <a16:creationId xmlns:a16="http://schemas.microsoft.com/office/drawing/2014/main" id="{A9329099-56FA-B9E4-B1BC-05F32C878561}"/>
                  </a:ext>
                </a:extLst>
              </p:cNvPr>
              <p:cNvSpPr>
                <a:spLocks noChangeShapeType="1"/>
              </p:cNvSpPr>
              <p:nvPr/>
            </p:nvSpPr>
            <p:spPr bwMode="auto">
              <a:xfrm>
                <a:off x="296" y="348"/>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19" name="Freeform 1862">
                <a:extLst>
                  <a:ext uri="{FF2B5EF4-FFF2-40B4-BE49-F238E27FC236}">
                    <a16:creationId xmlns:a16="http://schemas.microsoft.com/office/drawing/2014/main" id="{09A6C144-49E7-010B-E93D-3BB3EC6D34FA}"/>
                  </a:ext>
                </a:extLst>
              </p:cNvPr>
              <p:cNvSpPr>
                <a:spLocks/>
              </p:cNvSpPr>
              <p:nvPr/>
            </p:nvSpPr>
            <p:spPr bwMode="auto">
              <a:xfrm>
                <a:off x="278" y="346"/>
                <a:ext cx="4" cy="3"/>
              </a:xfrm>
              <a:custGeom>
                <a:avLst/>
                <a:gdLst>
                  <a:gd name="T0" fmla="*/ 2 w 4"/>
                  <a:gd name="T1" fmla="*/ 3 h 3"/>
                  <a:gd name="T2" fmla="*/ 3 w 4"/>
                  <a:gd name="T3" fmla="*/ 3 h 3"/>
                  <a:gd name="T4" fmla="*/ 4 w 4"/>
                  <a:gd name="T5" fmla="*/ 2 h 3"/>
                  <a:gd name="T6" fmla="*/ 3 w 4"/>
                  <a:gd name="T7" fmla="*/ 0 h 3"/>
                  <a:gd name="T8" fmla="*/ 2 w 4"/>
                  <a:gd name="T9" fmla="*/ 0 h 3"/>
                  <a:gd name="T10" fmla="*/ 1 w 4"/>
                  <a:gd name="T11" fmla="*/ 1 h 3"/>
                  <a:gd name="T12" fmla="*/ 1 w 4"/>
                  <a:gd name="T13" fmla="*/ 2 h 3"/>
                  <a:gd name="T14" fmla="*/ 0 w 4"/>
                  <a:gd name="T15" fmla="*/ 3 h 3"/>
                  <a:gd name="T16" fmla="*/ 2 w 4"/>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2" y="3"/>
                    </a:moveTo>
                    <a:lnTo>
                      <a:pt x="3" y="3"/>
                    </a:lnTo>
                    <a:lnTo>
                      <a:pt x="4" y="2"/>
                    </a:lnTo>
                    <a:lnTo>
                      <a:pt x="3" y="0"/>
                    </a:lnTo>
                    <a:lnTo>
                      <a:pt x="2" y="0"/>
                    </a:lnTo>
                    <a:lnTo>
                      <a:pt x="1" y="1"/>
                    </a:lnTo>
                    <a:lnTo>
                      <a:pt x="1" y="2"/>
                    </a:lnTo>
                    <a:lnTo>
                      <a:pt x="0" y="3"/>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0" name="Freeform 1863">
                <a:extLst>
                  <a:ext uri="{FF2B5EF4-FFF2-40B4-BE49-F238E27FC236}">
                    <a16:creationId xmlns:a16="http://schemas.microsoft.com/office/drawing/2014/main" id="{C458AAB4-61EF-7A0C-1336-5381EB6578AF}"/>
                  </a:ext>
                </a:extLst>
              </p:cNvPr>
              <p:cNvSpPr>
                <a:spLocks/>
              </p:cNvSpPr>
              <p:nvPr/>
            </p:nvSpPr>
            <p:spPr bwMode="auto">
              <a:xfrm>
                <a:off x="277" y="348"/>
                <a:ext cx="0" cy="2"/>
              </a:xfrm>
              <a:custGeom>
                <a:avLst/>
                <a:gdLst>
                  <a:gd name="T0" fmla="*/ 0 h 2"/>
                  <a:gd name="T1" fmla="*/ 0 h 2"/>
                  <a:gd name="T2" fmla="*/ 1 h 2"/>
                  <a:gd name="T3" fmla="*/ 2 h 2"/>
                </a:gdLst>
                <a:ahLst/>
                <a:cxnLst>
                  <a:cxn ang="0">
                    <a:pos x="0" y="T0"/>
                  </a:cxn>
                  <a:cxn ang="0">
                    <a:pos x="0" y="T1"/>
                  </a:cxn>
                  <a:cxn ang="0">
                    <a:pos x="0" y="T2"/>
                  </a:cxn>
                  <a:cxn ang="0">
                    <a:pos x="0" y="T3"/>
                  </a:cxn>
                </a:cxnLst>
                <a:rect l="0" t="0" r="r" b="b"/>
                <a:pathLst>
                  <a:path h="2">
                    <a:moveTo>
                      <a:pt x="0" y="0"/>
                    </a:moveTo>
                    <a:lnTo>
                      <a:pt x="0" y="0"/>
                    </a:ln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1" name="Freeform 1864">
                <a:extLst>
                  <a:ext uri="{FF2B5EF4-FFF2-40B4-BE49-F238E27FC236}">
                    <a16:creationId xmlns:a16="http://schemas.microsoft.com/office/drawing/2014/main" id="{5876911E-C70D-55B7-F230-4A3939351EC1}"/>
                  </a:ext>
                </a:extLst>
              </p:cNvPr>
              <p:cNvSpPr>
                <a:spLocks/>
              </p:cNvSpPr>
              <p:nvPr/>
            </p:nvSpPr>
            <p:spPr bwMode="auto">
              <a:xfrm>
                <a:off x="282" y="345"/>
                <a:ext cx="15" cy="5"/>
              </a:xfrm>
              <a:custGeom>
                <a:avLst/>
                <a:gdLst>
                  <a:gd name="T0" fmla="*/ 0 w 15"/>
                  <a:gd name="T1" fmla="*/ 5 h 5"/>
                  <a:gd name="T2" fmla="*/ 2 w 15"/>
                  <a:gd name="T3" fmla="*/ 4 h 5"/>
                  <a:gd name="T4" fmla="*/ 4 w 15"/>
                  <a:gd name="T5" fmla="*/ 4 h 5"/>
                  <a:gd name="T6" fmla="*/ 7 w 15"/>
                  <a:gd name="T7" fmla="*/ 2 h 5"/>
                  <a:gd name="T8" fmla="*/ 10 w 15"/>
                  <a:gd name="T9" fmla="*/ 1 h 5"/>
                  <a:gd name="T10" fmla="*/ 13 w 15"/>
                  <a:gd name="T11" fmla="*/ 0 h 5"/>
                  <a:gd name="T12" fmla="*/ 14 w 15"/>
                  <a:gd name="T13" fmla="*/ 0 h 5"/>
                  <a:gd name="T14" fmla="*/ 15 w 15"/>
                  <a:gd name="T15" fmla="*/ 0 h 5"/>
                  <a:gd name="T16" fmla="*/ 15 w 15"/>
                  <a:gd name="T17" fmla="*/ 1 h 5"/>
                  <a:gd name="T18" fmla="*/ 14 w 15"/>
                  <a:gd name="T19" fmla="*/ 2 h 5"/>
                  <a:gd name="T20" fmla="*/ 14 w 15"/>
                  <a:gd name="T21"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0" y="5"/>
                    </a:moveTo>
                    <a:lnTo>
                      <a:pt x="2" y="4"/>
                    </a:lnTo>
                    <a:lnTo>
                      <a:pt x="4" y="4"/>
                    </a:lnTo>
                    <a:lnTo>
                      <a:pt x="7" y="2"/>
                    </a:lnTo>
                    <a:lnTo>
                      <a:pt x="10" y="1"/>
                    </a:lnTo>
                    <a:lnTo>
                      <a:pt x="13" y="0"/>
                    </a:lnTo>
                    <a:lnTo>
                      <a:pt x="14" y="0"/>
                    </a:lnTo>
                    <a:lnTo>
                      <a:pt x="15" y="0"/>
                    </a:lnTo>
                    <a:lnTo>
                      <a:pt x="15" y="1"/>
                    </a:lnTo>
                    <a:lnTo>
                      <a:pt x="14" y="2"/>
                    </a:lnTo>
                    <a:lnTo>
                      <a:pt x="1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2" name="Freeform 1865">
                <a:extLst>
                  <a:ext uri="{FF2B5EF4-FFF2-40B4-BE49-F238E27FC236}">
                    <a16:creationId xmlns:a16="http://schemas.microsoft.com/office/drawing/2014/main" id="{F0B886CF-6792-E0BF-FC96-B61EA7B193A9}"/>
                  </a:ext>
                </a:extLst>
              </p:cNvPr>
              <p:cNvSpPr>
                <a:spLocks/>
              </p:cNvSpPr>
              <p:nvPr/>
            </p:nvSpPr>
            <p:spPr bwMode="auto">
              <a:xfrm>
                <a:off x="299" y="349"/>
                <a:ext cx="4" cy="1"/>
              </a:xfrm>
              <a:custGeom>
                <a:avLst/>
                <a:gdLst>
                  <a:gd name="T0" fmla="*/ 0 w 4"/>
                  <a:gd name="T1" fmla="*/ 1 h 1"/>
                  <a:gd name="T2" fmla="*/ 1 w 4"/>
                  <a:gd name="T3" fmla="*/ 0 h 1"/>
                  <a:gd name="T4" fmla="*/ 2 w 4"/>
                  <a:gd name="T5" fmla="*/ 0 h 1"/>
                  <a:gd name="T6" fmla="*/ 4 w 4"/>
                  <a:gd name="T7" fmla="*/ 0 h 1"/>
                  <a:gd name="T8" fmla="*/ 4 w 4"/>
                  <a:gd name="T9" fmla="*/ 1 h 1"/>
                </a:gdLst>
                <a:ahLst/>
                <a:cxnLst>
                  <a:cxn ang="0">
                    <a:pos x="T0" y="T1"/>
                  </a:cxn>
                  <a:cxn ang="0">
                    <a:pos x="T2" y="T3"/>
                  </a:cxn>
                  <a:cxn ang="0">
                    <a:pos x="T4" y="T5"/>
                  </a:cxn>
                  <a:cxn ang="0">
                    <a:pos x="T6" y="T7"/>
                  </a:cxn>
                  <a:cxn ang="0">
                    <a:pos x="T8" y="T9"/>
                  </a:cxn>
                </a:cxnLst>
                <a:rect l="0" t="0" r="r" b="b"/>
                <a:pathLst>
                  <a:path w="4" h="1">
                    <a:moveTo>
                      <a:pt x="0" y="1"/>
                    </a:moveTo>
                    <a:lnTo>
                      <a:pt x="1" y="0"/>
                    </a:lnTo>
                    <a:lnTo>
                      <a:pt x="2" y="0"/>
                    </a:lnTo>
                    <a:lnTo>
                      <a:pt x="4" y="0"/>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3" name="Freeform 1866">
                <a:extLst>
                  <a:ext uri="{FF2B5EF4-FFF2-40B4-BE49-F238E27FC236}">
                    <a16:creationId xmlns:a16="http://schemas.microsoft.com/office/drawing/2014/main" id="{49BE016C-0BF1-4A89-F594-712EDACE9316}"/>
                  </a:ext>
                </a:extLst>
              </p:cNvPr>
              <p:cNvSpPr>
                <a:spLocks/>
              </p:cNvSpPr>
              <p:nvPr/>
            </p:nvSpPr>
            <p:spPr bwMode="auto">
              <a:xfrm>
                <a:off x="274" y="347"/>
                <a:ext cx="3" cy="3"/>
              </a:xfrm>
              <a:custGeom>
                <a:avLst/>
                <a:gdLst>
                  <a:gd name="T0" fmla="*/ 3 w 3"/>
                  <a:gd name="T1" fmla="*/ 3 h 3"/>
                  <a:gd name="T2" fmla="*/ 2 w 3"/>
                  <a:gd name="T3" fmla="*/ 3 h 3"/>
                  <a:gd name="T4" fmla="*/ 0 w 3"/>
                  <a:gd name="T5" fmla="*/ 3 h 3"/>
                  <a:gd name="T6" fmla="*/ 0 w 3"/>
                  <a:gd name="T7" fmla="*/ 2 h 3"/>
                  <a:gd name="T8" fmla="*/ 0 w 3"/>
                  <a:gd name="T9" fmla="*/ 1 h 3"/>
                  <a:gd name="T10" fmla="*/ 0 w 3"/>
                  <a:gd name="T11" fmla="*/ 0 h 3"/>
                  <a:gd name="T12" fmla="*/ 1 w 3"/>
                  <a:gd name="T13" fmla="*/ 0 h 3"/>
                  <a:gd name="T14" fmla="*/ 2 w 3"/>
                  <a:gd name="T15" fmla="*/ 1 h 3"/>
                  <a:gd name="T16" fmla="*/ 2 w 3"/>
                  <a:gd name="T17" fmla="*/ 1 h 3"/>
                  <a:gd name="T18" fmla="*/ 2 w 3"/>
                  <a:gd name="T19" fmla="*/ 1 h 3"/>
                  <a:gd name="T20" fmla="*/ 3 w 3"/>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3">
                    <a:moveTo>
                      <a:pt x="3" y="3"/>
                    </a:moveTo>
                    <a:lnTo>
                      <a:pt x="2" y="3"/>
                    </a:lnTo>
                    <a:lnTo>
                      <a:pt x="0" y="3"/>
                    </a:lnTo>
                    <a:lnTo>
                      <a:pt x="0" y="2"/>
                    </a:lnTo>
                    <a:lnTo>
                      <a:pt x="0" y="1"/>
                    </a:lnTo>
                    <a:lnTo>
                      <a:pt x="0" y="0"/>
                    </a:lnTo>
                    <a:lnTo>
                      <a:pt x="1" y="0"/>
                    </a:lnTo>
                    <a:lnTo>
                      <a:pt x="2" y="1"/>
                    </a:lnTo>
                    <a:lnTo>
                      <a:pt x="2" y="1"/>
                    </a:lnTo>
                    <a:lnTo>
                      <a:pt x="2" y="1"/>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4" name="Freeform 1867">
                <a:extLst>
                  <a:ext uri="{FF2B5EF4-FFF2-40B4-BE49-F238E27FC236}">
                    <a16:creationId xmlns:a16="http://schemas.microsoft.com/office/drawing/2014/main" id="{178AD9D6-7723-C6D4-2A1A-AB0AC7B31841}"/>
                  </a:ext>
                </a:extLst>
              </p:cNvPr>
              <p:cNvSpPr>
                <a:spLocks/>
              </p:cNvSpPr>
              <p:nvPr/>
            </p:nvSpPr>
            <p:spPr bwMode="auto">
              <a:xfrm>
                <a:off x="264" y="348"/>
                <a:ext cx="2" cy="2"/>
              </a:xfrm>
              <a:custGeom>
                <a:avLst/>
                <a:gdLst>
                  <a:gd name="T0" fmla="*/ 0 w 2"/>
                  <a:gd name="T1" fmla="*/ 2 h 2"/>
                  <a:gd name="T2" fmla="*/ 0 w 2"/>
                  <a:gd name="T3" fmla="*/ 1 h 2"/>
                  <a:gd name="T4" fmla="*/ 0 w 2"/>
                  <a:gd name="T5" fmla="*/ 0 h 2"/>
                  <a:gd name="T6" fmla="*/ 1 w 2"/>
                  <a:gd name="T7" fmla="*/ 0 h 2"/>
                  <a:gd name="T8" fmla="*/ 1 w 2"/>
                  <a:gd name="T9" fmla="*/ 0 h 2"/>
                  <a:gd name="T10" fmla="*/ 1 w 2"/>
                  <a:gd name="T11" fmla="*/ 1 h 2"/>
                  <a:gd name="T12" fmla="*/ 1 w 2"/>
                  <a:gd name="T13" fmla="*/ 1 h 2"/>
                  <a:gd name="T14" fmla="*/ 2 w 2"/>
                  <a:gd name="T15" fmla="*/ 1 h 2"/>
                  <a:gd name="T16" fmla="*/ 1 w 2"/>
                  <a:gd name="T17" fmla="*/ 2 h 2"/>
                  <a:gd name="T18" fmla="*/ 0 w 2"/>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2">
                    <a:moveTo>
                      <a:pt x="0" y="2"/>
                    </a:moveTo>
                    <a:lnTo>
                      <a:pt x="0" y="1"/>
                    </a:lnTo>
                    <a:lnTo>
                      <a:pt x="0" y="0"/>
                    </a:lnTo>
                    <a:lnTo>
                      <a:pt x="1" y="0"/>
                    </a:lnTo>
                    <a:lnTo>
                      <a:pt x="1" y="0"/>
                    </a:lnTo>
                    <a:lnTo>
                      <a:pt x="1" y="1"/>
                    </a:lnTo>
                    <a:lnTo>
                      <a:pt x="1" y="1"/>
                    </a:lnTo>
                    <a:lnTo>
                      <a:pt x="2" y="1"/>
                    </a:lnTo>
                    <a:lnTo>
                      <a:pt x="1"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5" name="Freeform 1868">
                <a:extLst>
                  <a:ext uri="{FF2B5EF4-FFF2-40B4-BE49-F238E27FC236}">
                    <a16:creationId xmlns:a16="http://schemas.microsoft.com/office/drawing/2014/main" id="{AB884663-352F-492C-E5F4-6B9DF60235DD}"/>
                  </a:ext>
                </a:extLst>
              </p:cNvPr>
              <p:cNvSpPr>
                <a:spLocks/>
              </p:cNvSpPr>
              <p:nvPr/>
            </p:nvSpPr>
            <p:spPr bwMode="auto">
              <a:xfrm>
                <a:off x="299" y="342"/>
                <a:ext cx="10" cy="8"/>
              </a:xfrm>
              <a:custGeom>
                <a:avLst/>
                <a:gdLst>
                  <a:gd name="T0" fmla="*/ 4 w 10"/>
                  <a:gd name="T1" fmla="*/ 8 h 8"/>
                  <a:gd name="T2" fmla="*/ 4 w 10"/>
                  <a:gd name="T3" fmla="*/ 8 h 8"/>
                  <a:gd name="T4" fmla="*/ 4 w 10"/>
                  <a:gd name="T5" fmla="*/ 8 h 8"/>
                  <a:gd name="T6" fmla="*/ 5 w 10"/>
                  <a:gd name="T7" fmla="*/ 8 h 8"/>
                  <a:gd name="T8" fmla="*/ 6 w 10"/>
                  <a:gd name="T9" fmla="*/ 7 h 8"/>
                  <a:gd name="T10" fmla="*/ 5 w 10"/>
                  <a:gd name="T11" fmla="*/ 6 h 8"/>
                  <a:gd name="T12" fmla="*/ 3 w 10"/>
                  <a:gd name="T13" fmla="*/ 6 h 8"/>
                  <a:gd name="T14" fmla="*/ 1 w 10"/>
                  <a:gd name="T15" fmla="*/ 6 h 8"/>
                  <a:gd name="T16" fmla="*/ 0 w 10"/>
                  <a:gd name="T17" fmla="*/ 4 h 8"/>
                  <a:gd name="T18" fmla="*/ 0 w 10"/>
                  <a:gd name="T19" fmla="*/ 3 h 8"/>
                  <a:gd name="T20" fmla="*/ 1 w 10"/>
                  <a:gd name="T21" fmla="*/ 2 h 8"/>
                  <a:gd name="T22" fmla="*/ 3 w 10"/>
                  <a:gd name="T23" fmla="*/ 2 h 8"/>
                  <a:gd name="T24" fmla="*/ 4 w 10"/>
                  <a:gd name="T25" fmla="*/ 2 h 8"/>
                  <a:gd name="T26" fmla="*/ 4 w 10"/>
                  <a:gd name="T27" fmla="*/ 4 h 8"/>
                  <a:gd name="T28" fmla="*/ 6 w 10"/>
                  <a:gd name="T29" fmla="*/ 4 h 8"/>
                  <a:gd name="T30" fmla="*/ 7 w 10"/>
                  <a:gd name="T31" fmla="*/ 3 h 8"/>
                  <a:gd name="T32" fmla="*/ 9 w 10"/>
                  <a:gd name="T33" fmla="*/ 2 h 8"/>
                  <a:gd name="T34" fmla="*/ 10 w 10"/>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8">
                    <a:moveTo>
                      <a:pt x="4" y="8"/>
                    </a:moveTo>
                    <a:lnTo>
                      <a:pt x="4" y="8"/>
                    </a:lnTo>
                    <a:lnTo>
                      <a:pt x="4" y="8"/>
                    </a:lnTo>
                    <a:lnTo>
                      <a:pt x="5" y="8"/>
                    </a:lnTo>
                    <a:lnTo>
                      <a:pt x="6" y="7"/>
                    </a:lnTo>
                    <a:lnTo>
                      <a:pt x="5" y="6"/>
                    </a:lnTo>
                    <a:lnTo>
                      <a:pt x="3" y="6"/>
                    </a:lnTo>
                    <a:lnTo>
                      <a:pt x="1" y="6"/>
                    </a:lnTo>
                    <a:lnTo>
                      <a:pt x="0" y="4"/>
                    </a:lnTo>
                    <a:lnTo>
                      <a:pt x="0" y="3"/>
                    </a:lnTo>
                    <a:lnTo>
                      <a:pt x="1" y="2"/>
                    </a:lnTo>
                    <a:lnTo>
                      <a:pt x="3" y="2"/>
                    </a:lnTo>
                    <a:lnTo>
                      <a:pt x="4" y="2"/>
                    </a:lnTo>
                    <a:lnTo>
                      <a:pt x="4" y="4"/>
                    </a:lnTo>
                    <a:lnTo>
                      <a:pt x="6" y="4"/>
                    </a:lnTo>
                    <a:lnTo>
                      <a:pt x="7" y="3"/>
                    </a:lnTo>
                    <a:lnTo>
                      <a:pt x="9" y="2"/>
                    </a:lnTo>
                    <a:lnTo>
                      <a:pt x="1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6" name="Freeform 1869">
                <a:extLst>
                  <a:ext uri="{FF2B5EF4-FFF2-40B4-BE49-F238E27FC236}">
                    <a16:creationId xmlns:a16="http://schemas.microsoft.com/office/drawing/2014/main" id="{6990637C-AA3E-CD46-35A4-F4FA50C012BD}"/>
                  </a:ext>
                </a:extLst>
              </p:cNvPr>
              <p:cNvSpPr>
                <a:spLocks/>
              </p:cNvSpPr>
              <p:nvPr/>
            </p:nvSpPr>
            <p:spPr bwMode="auto">
              <a:xfrm>
                <a:off x="277" y="350"/>
                <a:ext cx="5" cy="2"/>
              </a:xfrm>
              <a:custGeom>
                <a:avLst/>
                <a:gdLst>
                  <a:gd name="T0" fmla="*/ 0 w 5"/>
                  <a:gd name="T1" fmla="*/ 2 h 2"/>
                  <a:gd name="T2" fmla="*/ 0 w 5"/>
                  <a:gd name="T3" fmla="*/ 2 h 2"/>
                  <a:gd name="T4" fmla="*/ 4 w 5"/>
                  <a:gd name="T5" fmla="*/ 0 h 2"/>
                  <a:gd name="T6" fmla="*/ 5 w 5"/>
                  <a:gd name="T7" fmla="*/ 0 h 2"/>
                </a:gdLst>
                <a:ahLst/>
                <a:cxnLst>
                  <a:cxn ang="0">
                    <a:pos x="T0" y="T1"/>
                  </a:cxn>
                  <a:cxn ang="0">
                    <a:pos x="T2" y="T3"/>
                  </a:cxn>
                  <a:cxn ang="0">
                    <a:pos x="T4" y="T5"/>
                  </a:cxn>
                  <a:cxn ang="0">
                    <a:pos x="T6" y="T7"/>
                  </a:cxn>
                </a:cxnLst>
                <a:rect l="0" t="0" r="r" b="b"/>
                <a:pathLst>
                  <a:path w="5" h="2">
                    <a:moveTo>
                      <a:pt x="0" y="2"/>
                    </a:moveTo>
                    <a:lnTo>
                      <a:pt x="0" y="2"/>
                    </a:lnTo>
                    <a:lnTo>
                      <a:pt x="4"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7" name="Freeform 1870">
                <a:extLst>
                  <a:ext uri="{FF2B5EF4-FFF2-40B4-BE49-F238E27FC236}">
                    <a16:creationId xmlns:a16="http://schemas.microsoft.com/office/drawing/2014/main" id="{6839117F-3FAB-E790-FFA6-BC2D98C83B57}"/>
                  </a:ext>
                </a:extLst>
              </p:cNvPr>
              <p:cNvSpPr>
                <a:spLocks/>
              </p:cNvSpPr>
              <p:nvPr/>
            </p:nvSpPr>
            <p:spPr bwMode="auto">
              <a:xfrm>
                <a:off x="296" y="347"/>
                <a:ext cx="3" cy="6"/>
              </a:xfrm>
              <a:custGeom>
                <a:avLst/>
                <a:gdLst>
                  <a:gd name="T0" fmla="*/ 1 w 3"/>
                  <a:gd name="T1" fmla="*/ 1 h 6"/>
                  <a:gd name="T2" fmla="*/ 2 w 3"/>
                  <a:gd name="T3" fmla="*/ 0 h 6"/>
                  <a:gd name="T4" fmla="*/ 1 w 3"/>
                  <a:gd name="T5" fmla="*/ 1 h 6"/>
                  <a:gd name="T6" fmla="*/ 1 w 3"/>
                  <a:gd name="T7" fmla="*/ 2 h 6"/>
                  <a:gd name="T8" fmla="*/ 0 w 3"/>
                  <a:gd name="T9" fmla="*/ 4 h 6"/>
                  <a:gd name="T10" fmla="*/ 1 w 3"/>
                  <a:gd name="T11" fmla="*/ 6 h 6"/>
                  <a:gd name="T12" fmla="*/ 3 w 3"/>
                  <a:gd name="T13" fmla="*/ 3 h 6"/>
                  <a:gd name="T14" fmla="*/ 3 w 3"/>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1" y="1"/>
                    </a:moveTo>
                    <a:lnTo>
                      <a:pt x="2" y="0"/>
                    </a:lnTo>
                    <a:lnTo>
                      <a:pt x="1" y="1"/>
                    </a:lnTo>
                    <a:lnTo>
                      <a:pt x="1" y="2"/>
                    </a:lnTo>
                    <a:lnTo>
                      <a:pt x="0" y="4"/>
                    </a:lnTo>
                    <a:lnTo>
                      <a:pt x="1" y="6"/>
                    </a:lnTo>
                    <a:lnTo>
                      <a:pt x="3" y="3"/>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8" name="Freeform 1871">
                <a:extLst>
                  <a:ext uri="{FF2B5EF4-FFF2-40B4-BE49-F238E27FC236}">
                    <a16:creationId xmlns:a16="http://schemas.microsoft.com/office/drawing/2014/main" id="{E01C0C31-159F-FD78-70A0-D55941698E6D}"/>
                  </a:ext>
                </a:extLst>
              </p:cNvPr>
              <p:cNvSpPr>
                <a:spLocks/>
              </p:cNvSpPr>
              <p:nvPr/>
            </p:nvSpPr>
            <p:spPr bwMode="auto">
              <a:xfrm>
                <a:off x="271" y="351"/>
                <a:ext cx="1" cy="3"/>
              </a:xfrm>
              <a:custGeom>
                <a:avLst/>
                <a:gdLst>
                  <a:gd name="T0" fmla="*/ 0 w 1"/>
                  <a:gd name="T1" fmla="*/ 3 h 3"/>
                  <a:gd name="T2" fmla="*/ 1 w 1"/>
                  <a:gd name="T3" fmla="*/ 2 h 3"/>
                  <a:gd name="T4" fmla="*/ 1 w 1"/>
                  <a:gd name="T5" fmla="*/ 2 h 3"/>
                  <a:gd name="T6" fmla="*/ 1 w 1"/>
                  <a:gd name="T7" fmla="*/ 0 h 3"/>
                  <a:gd name="T8" fmla="*/ 0 w 1"/>
                  <a:gd name="T9" fmla="*/ 0 h 3"/>
                  <a:gd name="T10" fmla="*/ 0 w 1"/>
                  <a:gd name="T11" fmla="*/ 0 h 3"/>
                  <a:gd name="T12" fmla="*/ 0 w 1"/>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1" h="3">
                    <a:moveTo>
                      <a:pt x="0" y="3"/>
                    </a:moveTo>
                    <a:lnTo>
                      <a:pt x="1" y="2"/>
                    </a:lnTo>
                    <a:lnTo>
                      <a:pt x="1" y="2"/>
                    </a:lnTo>
                    <a:lnTo>
                      <a:pt x="1" y="0"/>
                    </a:lnTo>
                    <a:lnTo>
                      <a:pt x="0"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9" name="Line 1872">
                <a:extLst>
                  <a:ext uri="{FF2B5EF4-FFF2-40B4-BE49-F238E27FC236}">
                    <a16:creationId xmlns:a16="http://schemas.microsoft.com/office/drawing/2014/main" id="{8EB48213-1FC8-07C3-3E88-6C18768932D8}"/>
                  </a:ext>
                </a:extLst>
              </p:cNvPr>
              <p:cNvSpPr>
                <a:spLocks noChangeShapeType="1"/>
              </p:cNvSpPr>
              <p:nvPr/>
            </p:nvSpPr>
            <p:spPr bwMode="auto">
              <a:xfrm flipV="1">
                <a:off x="274" y="352"/>
                <a:ext cx="3"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30" name="Freeform 1873">
                <a:extLst>
                  <a:ext uri="{FF2B5EF4-FFF2-40B4-BE49-F238E27FC236}">
                    <a16:creationId xmlns:a16="http://schemas.microsoft.com/office/drawing/2014/main" id="{5C5F8AA7-DA73-671E-CE8E-1FDB48245435}"/>
                  </a:ext>
                </a:extLst>
              </p:cNvPr>
              <p:cNvSpPr>
                <a:spLocks/>
              </p:cNvSpPr>
              <p:nvPr/>
            </p:nvSpPr>
            <p:spPr bwMode="auto">
              <a:xfrm>
                <a:off x="273" y="354"/>
                <a:ext cx="4" cy="2"/>
              </a:xfrm>
              <a:custGeom>
                <a:avLst/>
                <a:gdLst>
                  <a:gd name="T0" fmla="*/ 4 w 4"/>
                  <a:gd name="T1" fmla="*/ 2 h 2"/>
                  <a:gd name="T2" fmla="*/ 2 w 4"/>
                  <a:gd name="T3" fmla="*/ 2 h 2"/>
                  <a:gd name="T4" fmla="*/ 2 w 4"/>
                  <a:gd name="T5" fmla="*/ 2 h 2"/>
                  <a:gd name="T6" fmla="*/ 0 w 4"/>
                  <a:gd name="T7" fmla="*/ 2 h 2"/>
                  <a:gd name="T8" fmla="*/ 1 w 4"/>
                  <a:gd name="T9" fmla="*/ 0 h 2"/>
                </a:gdLst>
                <a:ahLst/>
                <a:cxnLst>
                  <a:cxn ang="0">
                    <a:pos x="T0" y="T1"/>
                  </a:cxn>
                  <a:cxn ang="0">
                    <a:pos x="T2" y="T3"/>
                  </a:cxn>
                  <a:cxn ang="0">
                    <a:pos x="T4" y="T5"/>
                  </a:cxn>
                  <a:cxn ang="0">
                    <a:pos x="T6" y="T7"/>
                  </a:cxn>
                  <a:cxn ang="0">
                    <a:pos x="T8" y="T9"/>
                  </a:cxn>
                </a:cxnLst>
                <a:rect l="0" t="0" r="r" b="b"/>
                <a:pathLst>
                  <a:path w="4" h="2">
                    <a:moveTo>
                      <a:pt x="4" y="2"/>
                    </a:moveTo>
                    <a:lnTo>
                      <a:pt x="2" y="2"/>
                    </a:lnTo>
                    <a:lnTo>
                      <a:pt x="2" y="2"/>
                    </a:lnTo>
                    <a:lnTo>
                      <a:pt x="0"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1" name="Freeform 1874">
                <a:extLst>
                  <a:ext uri="{FF2B5EF4-FFF2-40B4-BE49-F238E27FC236}">
                    <a16:creationId xmlns:a16="http://schemas.microsoft.com/office/drawing/2014/main" id="{965E464E-E723-25BB-C09C-881456058EA1}"/>
                  </a:ext>
                </a:extLst>
              </p:cNvPr>
              <p:cNvSpPr>
                <a:spLocks/>
              </p:cNvSpPr>
              <p:nvPr/>
            </p:nvSpPr>
            <p:spPr bwMode="auto">
              <a:xfrm>
                <a:off x="264" y="345"/>
                <a:ext cx="8" cy="12"/>
              </a:xfrm>
              <a:custGeom>
                <a:avLst/>
                <a:gdLst>
                  <a:gd name="T0" fmla="*/ 7 w 8"/>
                  <a:gd name="T1" fmla="*/ 6 h 12"/>
                  <a:gd name="T2" fmla="*/ 6 w 8"/>
                  <a:gd name="T3" fmla="*/ 6 h 12"/>
                  <a:gd name="T4" fmla="*/ 8 w 8"/>
                  <a:gd name="T5" fmla="*/ 4 h 12"/>
                  <a:gd name="T6" fmla="*/ 7 w 8"/>
                  <a:gd name="T7" fmla="*/ 0 h 12"/>
                  <a:gd name="T8" fmla="*/ 4 w 8"/>
                  <a:gd name="T9" fmla="*/ 2 h 12"/>
                  <a:gd name="T10" fmla="*/ 4 w 8"/>
                  <a:gd name="T11" fmla="*/ 4 h 12"/>
                  <a:gd name="T12" fmla="*/ 6 w 8"/>
                  <a:gd name="T13" fmla="*/ 3 h 12"/>
                  <a:gd name="T14" fmla="*/ 4 w 8"/>
                  <a:gd name="T15" fmla="*/ 7 h 12"/>
                  <a:gd name="T16" fmla="*/ 1 w 8"/>
                  <a:gd name="T17" fmla="*/ 8 h 12"/>
                  <a:gd name="T18" fmla="*/ 1 w 8"/>
                  <a:gd name="T19" fmla="*/ 9 h 12"/>
                  <a:gd name="T20" fmla="*/ 3 w 8"/>
                  <a:gd name="T21" fmla="*/ 9 h 12"/>
                  <a:gd name="T22" fmla="*/ 3 w 8"/>
                  <a:gd name="T23" fmla="*/ 10 h 12"/>
                  <a:gd name="T24" fmla="*/ 0 w 8"/>
                  <a:gd name="T25" fmla="*/ 11 h 12"/>
                  <a:gd name="T26" fmla="*/ 0 w 8"/>
                  <a:gd name="T27" fmla="*/ 11 h 12"/>
                  <a:gd name="T28" fmla="*/ 0 w 8"/>
                  <a:gd name="T29" fmla="*/ 12 h 12"/>
                  <a:gd name="T30" fmla="*/ 0 w 8"/>
                  <a:gd name="T31" fmla="*/ 12 h 12"/>
                  <a:gd name="T32" fmla="*/ 5 w 8"/>
                  <a:gd name="T33" fmla="*/ 11 h 12"/>
                  <a:gd name="T34" fmla="*/ 7 w 8"/>
                  <a:gd name="T35"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2">
                    <a:moveTo>
                      <a:pt x="7" y="6"/>
                    </a:moveTo>
                    <a:lnTo>
                      <a:pt x="6" y="6"/>
                    </a:lnTo>
                    <a:lnTo>
                      <a:pt x="8" y="4"/>
                    </a:lnTo>
                    <a:lnTo>
                      <a:pt x="7" y="0"/>
                    </a:lnTo>
                    <a:lnTo>
                      <a:pt x="4" y="2"/>
                    </a:lnTo>
                    <a:lnTo>
                      <a:pt x="4" y="4"/>
                    </a:lnTo>
                    <a:lnTo>
                      <a:pt x="6" y="3"/>
                    </a:lnTo>
                    <a:lnTo>
                      <a:pt x="4" y="7"/>
                    </a:lnTo>
                    <a:lnTo>
                      <a:pt x="1" y="8"/>
                    </a:lnTo>
                    <a:lnTo>
                      <a:pt x="1" y="9"/>
                    </a:lnTo>
                    <a:lnTo>
                      <a:pt x="3" y="9"/>
                    </a:lnTo>
                    <a:lnTo>
                      <a:pt x="3" y="10"/>
                    </a:lnTo>
                    <a:lnTo>
                      <a:pt x="0" y="11"/>
                    </a:lnTo>
                    <a:lnTo>
                      <a:pt x="0" y="11"/>
                    </a:lnTo>
                    <a:lnTo>
                      <a:pt x="0" y="12"/>
                    </a:lnTo>
                    <a:lnTo>
                      <a:pt x="0" y="12"/>
                    </a:lnTo>
                    <a:lnTo>
                      <a:pt x="5" y="11"/>
                    </a:lnTo>
                    <a:lnTo>
                      <a:pt x="7"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2" name="Freeform 1875">
                <a:extLst>
                  <a:ext uri="{FF2B5EF4-FFF2-40B4-BE49-F238E27FC236}">
                    <a16:creationId xmlns:a16="http://schemas.microsoft.com/office/drawing/2014/main" id="{168EC5E0-3D9B-9ECA-E8DA-BB9503C923F1}"/>
                  </a:ext>
                </a:extLst>
              </p:cNvPr>
              <p:cNvSpPr>
                <a:spLocks/>
              </p:cNvSpPr>
              <p:nvPr/>
            </p:nvSpPr>
            <p:spPr bwMode="auto">
              <a:xfrm>
                <a:off x="277" y="355"/>
                <a:ext cx="6" cy="3"/>
              </a:xfrm>
              <a:custGeom>
                <a:avLst/>
                <a:gdLst>
                  <a:gd name="T0" fmla="*/ 4 w 6"/>
                  <a:gd name="T1" fmla="*/ 3 h 3"/>
                  <a:gd name="T2" fmla="*/ 4 w 6"/>
                  <a:gd name="T3" fmla="*/ 2 h 3"/>
                  <a:gd name="T4" fmla="*/ 4 w 6"/>
                  <a:gd name="T5" fmla="*/ 1 h 3"/>
                  <a:gd name="T6" fmla="*/ 6 w 6"/>
                  <a:gd name="T7" fmla="*/ 0 h 3"/>
                  <a:gd name="T8" fmla="*/ 5 w 6"/>
                  <a:gd name="T9" fmla="*/ 0 h 3"/>
                  <a:gd name="T10" fmla="*/ 3 w 6"/>
                  <a:gd name="T11" fmla="*/ 1 h 3"/>
                  <a:gd name="T12" fmla="*/ 1 w 6"/>
                  <a:gd name="T13" fmla="*/ 1 h 3"/>
                  <a:gd name="T14" fmla="*/ 0 w 6"/>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3">
                    <a:moveTo>
                      <a:pt x="4" y="3"/>
                    </a:moveTo>
                    <a:lnTo>
                      <a:pt x="4" y="2"/>
                    </a:lnTo>
                    <a:lnTo>
                      <a:pt x="4" y="1"/>
                    </a:lnTo>
                    <a:lnTo>
                      <a:pt x="6" y="0"/>
                    </a:lnTo>
                    <a:lnTo>
                      <a:pt x="5" y="0"/>
                    </a:lnTo>
                    <a:lnTo>
                      <a:pt x="3" y="1"/>
                    </a:ln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3" name="Freeform 1876">
                <a:extLst>
                  <a:ext uri="{FF2B5EF4-FFF2-40B4-BE49-F238E27FC236}">
                    <a16:creationId xmlns:a16="http://schemas.microsoft.com/office/drawing/2014/main" id="{BD0ADAE1-EE17-657E-1C77-12205034B2A2}"/>
                  </a:ext>
                </a:extLst>
              </p:cNvPr>
              <p:cNvSpPr>
                <a:spLocks/>
              </p:cNvSpPr>
              <p:nvPr/>
            </p:nvSpPr>
            <p:spPr bwMode="auto">
              <a:xfrm>
                <a:off x="272" y="358"/>
                <a:ext cx="5" cy="2"/>
              </a:xfrm>
              <a:custGeom>
                <a:avLst/>
                <a:gdLst>
                  <a:gd name="T0" fmla="*/ 5 w 5"/>
                  <a:gd name="T1" fmla="*/ 0 h 2"/>
                  <a:gd name="T2" fmla="*/ 4 w 5"/>
                  <a:gd name="T3" fmla="*/ 0 h 2"/>
                  <a:gd name="T4" fmla="*/ 3 w 5"/>
                  <a:gd name="T5" fmla="*/ 1 h 2"/>
                  <a:gd name="T6" fmla="*/ 1 w 5"/>
                  <a:gd name="T7" fmla="*/ 2 h 2"/>
                  <a:gd name="T8" fmla="*/ 0 w 5"/>
                  <a:gd name="T9" fmla="*/ 2 h 2"/>
                </a:gdLst>
                <a:ahLst/>
                <a:cxnLst>
                  <a:cxn ang="0">
                    <a:pos x="T0" y="T1"/>
                  </a:cxn>
                  <a:cxn ang="0">
                    <a:pos x="T2" y="T3"/>
                  </a:cxn>
                  <a:cxn ang="0">
                    <a:pos x="T4" y="T5"/>
                  </a:cxn>
                  <a:cxn ang="0">
                    <a:pos x="T6" y="T7"/>
                  </a:cxn>
                  <a:cxn ang="0">
                    <a:pos x="T8" y="T9"/>
                  </a:cxn>
                </a:cxnLst>
                <a:rect l="0" t="0" r="r" b="b"/>
                <a:pathLst>
                  <a:path w="5" h="2">
                    <a:moveTo>
                      <a:pt x="5" y="0"/>
                    </a:moveTo>
                    <a:lnTo>
                      <a:pt x="4" y="0"/>
                    </a:lnTo>
                    <a:lnTo>
                      <a:pt x="3" y="1"/>
                    </a:lnTo>
                    <a:lnTo>
                      <a:pt x="1"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4" name="Freeform 1877">
                <a:extLst>
                  <a:ext uri="{FF2B5EF4-FFF2-40B4-BE49-F238E27FC236}">
                    <a16:creationId xmlns:a16="http://schemas.microsoft.com/office/drawing/2014/main" id="{9F9D07C1-8287-1DEA-4955-2BC2C8C55EEE}"/>
                  </a:ext>
                </a:extLst>
              </p:cNvPr>
              <p:cNvSpPr>
                <a:spLocks/>
              </p:cNvSpPr>
              <p:nvPr/>
            </p:nvSpPr>
            <p:spPr bwMode="auto">
              <a:xfrm>
                <a:off x="277" y="357"/>
                <a:ext cx="2" cy="4"/>
              </a:xfrm>
              <a:custGeom>
                <a:avLst/>
                <a:gdLst>
                  <a:gd name="T0" fmla="*/ 0 w 2"/>
                  <a:gd name="T1" fmla="*/ 4 h 4"/>
                  <a:gd name="T2" fmla="*/ 2 w 2"/>
                  <a:gd name="T3" fmla="*/ 3 h 4"/>
                  <a:gd name="T4" fmla="*/ 2 w 2"/>
                  <a:gd name="T5" fmla="*/ 1 h 4"/>
                  <a:gd name="T6" fmla="*/ 2 w 2"/>
                  <a:gd name="T7" fmla="*/ 0 h 4"/>
                  <a:gd name="T8" fmla="*/ 0 w 2"/>
                  <a:gd name="T9" fmla="*/ 1 h 4"/>
                </a:gdLst>
                <a:ahLst/>
                <a:cxnLst>
                  <a:cxn ang="0">
                    <a:pos x="T0" y="T1"/>
                  </a:cxn>
                  <a:cxn ang="0">
                    <a:pos x="T2" y="T3"/>
                  </a:cxn>
                  <a:cxn ang="0">
                    <a:pos x="T4" y="T5"/>
                  </a:cxn>
                  <a:cxn ang="0">
                    <a:pos x="T6" y="T7"/>
                  </a:cxn>
                  <a:cxn ang="0">
                    <a:pos x="T8" y="T9"/>
                  </a:cxn>
                </a:cxnLst>
                <a:rect l="0" t="0" r="r" b="b"/>
                <a:pathLst>
                  <a:path w="2" h="4">
                    <a:moveTo>
                      <a:pt x="0" y="4"/>
                    </a:moveTo>
                    <a:lnTo>
                      <a:pt x="2" y="3"/>
                    </a:lnTo>
                    <a:lnTo>
                      <a:pt x="2" y="1"/>
                    </a:lnTo>
                    <a:lnTo>
                      <a:pt x="2"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5" name="Freeform 1878">
                <a:extLst>
                  <a:ext uri="{FF2B5EF4-FFF2-40B4-BE49-F238E27FC236}">
                    <a16:creationId xmlns:a16="http://schemas.microsoft.com/office/drawing/2014/main" id="{C9EF69F5-187A-08DF-07DE-9DFE76DC52BA}"/>
                  </a:ext>
                </a:extLst>
              </p:cNvPr>
              <p:cNvSpPr>
                <a:spLocks/>
              </p:cNvSpPr>
              <p:nvPr/>
            </p:nvSpPr>
            <p:spPr bwMode="auto">
              <a:xfrm>
                <a:off x="261" y="358"/>
                <a:ext cx="5" cy="5"/>
              </a:xfrm>
              <a:custGeom>
                <a:avLst/>
                <a:gdLst>
                  <a:gd name="T0" fmla="*/ 0 w 5"/>
                  <a:gd name="T1" fmla="*/ 5 h 5"/>
                  <a:gd name="T2" fmla="*/ 2 w 5"/>
                  <a:gd name="T3" fmla="*/ 4 h 5"/>
                  <a:gd name="T4" fmla="*/ 3 w 5"/>
                  <a:gd name="T5" fmla="*/ 3 h 5"/>
                  <a:gd name="T6" fmla="*/ 5 w 5"/>
                  <a:gd name="T7" fmla="*/ 0 h 5"/>
                  <a:gd name="T8" fmla="*/ 4 w 5"/>
                  <a:gd name="T9" fmla="*/ 0 h 5"/>
                  <a:gd name="T10" fmla="*/ 3 w 5"/>
                  <a:gd name="T11" fmla="*/ 0 h 5"/>
                  <a:gd name="T12" fmla="*/ 2 w 5"/>
                  <a:gd name="T13" fmla="*/ 1 h 5"/>
                  <a:gd name="T14" fmla="*/ 1 w 5"/>
                  <a:gd name="T15" fmla="*/ 0 h 5"/>
                  <a:gd name="T16" fmla="*/ 0 w 5"/>
                  <a:gd name="T17" fmla="*/ 0 h 5"/>
                  <a:gd name="T18" fmla="*/ 0 w 5"/>
                  <a:gd name="T19" fmla="*/ 0 h 5"/>
                  <a:gd name="T20" fmla="*/ 0 w 5"/>
                  <a:gd name="T21" fmla="*/ 2 h 5"/>
                  <a:gd name="T22" fmla="*/ 0 w 5"/>
                  <a:gd name="T23" fmla="*/ 4 h 5"/>
                  <a:gd name="T24" fmla="*/ 0 w 5"/>
                  <a:gd name="T25"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0" y="5"/>
                    </a:moveTo>
                    <a:lnTo>
                      <a:pt x="2" y="4"/>
                    </a:lnTo>
                    <a:lnTo>
                      <a:pt x="3" y="3"/>
                    </a:lnTo>
                    <a:lnTo>
                      <a:pt x="5" y="0"/>
                    </a:lnTo>
                    <a:lnTo>
                      <a:pt x="4" y="0"/>
                    </a:lnTo>
                    <a:lnTo>
                      <a:pt x="3" y="0"/>
                    </a:lnTo>
                    <a:lnTo>
                      <a:pt x="2" y="1"/>
                    </a:lnTo>
                    <a:lnTo>
                      <a:pt x="1" y="0"/>
                    </a:lnTo>
                    <a:lnTo>
                      <a:pt x="0" y="0"/>
                    </a:lnTo>
                    <a:lnTo>
                      <a:pt x="0" y="0"/>
                    </a:lnTo>
                    <a:lnTo>
                      <a:pt x="0" y="2"/>
                    </a:lnTo>
                    <a:lnTo>
                      <a:pt x="0" y="4"/>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6" name="Freeform 1879">
                <a:extLst>
                  <a:ext uri="{FF2B5EF4-FFF2-40B4-BE49-F238E27FC236}">
                    <a16:creationId xmlns:a16="http://schemas.microsoft.com/office/drawing/2014/main" id="{426A8497-40DF-57D6-3455-A1AFDCB9E922}"/>
                  </a:ext>
                </a:extLst>
              </p:cNvPr>
              <p:cNvSpPr>
                <a:spLocks/>
              </p:cNvSpPr>
              <p:nvPr/>
            </p:nvSpPr>
            <p:spPr bwMode="auto">
              <a:xfrm>
                <a:off x="280" y="358"/>
                <a:ext cx="5" cy="5"/>
              </a:xfrm>
              <a:custGeom>
                <a:avLst/>
                <a:gdLst>
                  <a:gd name="T0" fmla="*/ 5 w 5"/>
                  <a:gd name="T1" fmla="*/ 5 h 5"/>
                  <a:gd name="T2" fmla="*/ 3 w 5"/>
                  <a:gd name="T3" fmla="*/ 5 h 5"/>
                  <a:gd name="T4" fmla="*/ 2 w 5"/>
                  <a:gd name="T5" fmla="*/ 4 h 5"/>
                  <a:gd name="T6" fmla="*/ 1 w 5"/>
                  <a:gd name="T7" fmla="*/ 3 h 5"/>
                  <a:gd name="T8" fmla="*/ 0 w 5"/>
                  <a:gd name="T9" fmla="*/ 3 h 5"/>
                  <a:gd name="T10" fmla="*/ 0 w 5"/>
                  <a:gd name="T11" fmla="*/ 3 h 5"/>
                  <a:gd name="T12" fmla="*/ 1 w 5"/>
                  <a:gd name="T13" fmla="*/ 1 h 5"/>
                  <a:gd name="T14" fmla="*/ 1 w 5"/>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5">
                    <a:moveTo>
                      <a:pt x="5" y="5"/>
                    </a:moveTo>
                    <a:lnTo>
                      <a:pt x="3" y="5"/>
                    </a:lnTo>
                    <a:lnTo>
                      <a:pt x="2" y="4"/>
                    </a:lnTo>
                    <a:lnTo>
                      <a:pt x="1" y="3"/>
                    </a:lnTo>
                    <a:lnTo>
                      <a:pt x="0" y="3"/>
                    </a:lnTo>
                    <a:lnTo>
                      <a:pt x="0" y="3"/>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7" name="Freeform 1880">
                <a:extLst>
                  <a:ext uri="{FF2B5EF4-FFF2-40B4-BE49-F238E27FC236}">
                    <a16:creationId xmlns:a16="http://schemas.microsoft.com/office/drawing/2014/main" id="{FE8703FE-0630-3923-E6BB-2254A2F95D7F}"/>
                  </a:ext>
                </a:extLst>
              </p:cNvPr>
              <p:cNvSpPr>
                <a:spLocks/>
              </p:cNvSpPr>
              <p:nvPr/>
            </p:nvSpPr>
            <p:spPr bwMode="auto">
              <a:xfrm>
                <a:off x="275" y="362"/>
                <a:ext cx="2"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8" name="Freeform 1881">
                <a:extLst>
                  <a:ext uri="{FF2B5EF4-FFF2-40B4-BE49-F238E27FC236}">
                    <a16:creationId xmlns:a16="http://schemas.microsoft.com/office/drawing/2014/main" id="{28626458-B567-A00E-B2A6-E3229FEF5731}"/>
                  </a:ext>
                </a:extLst>
              </p:cNvPr>
              <p:cNvSpPr>
                <a:spLocks/>
              </p:cNvSpPr>
              <p:nvPr/>
            </p:nvSpPr>
            <p:spPr bwMode="auto">
              <a:xfrm>
                <a:off x="271" y="361"/>
                <a:ext cx="6" cy="3"/>
              </a:xfrm>
              <a:custGeom>
                <a:avLst/>
                <a:gdLst>
                  <a:gd name="T0" fmla="*/ 0 w 6"/>
                  <a:gd name="T1" fmla="*/ 3 h 3"/>
                  <a:gd name="T2" fmla="*/ 2 w 6"/>
                  <a:gd name="T3" fmla="*/ 1 h 3"/>
                  <a:gd name="T4" fmla="*/ 3 w 6"/>
                  <a:gd name="T5" fmla="*/ 1 h 3"/>
                  <a:gd name="T6" fmla="*/ 5 w 6"/>
                  <a:gd name="T7" fmla="*/ 0 h 3"/>
                  <a:gd name="T8" fmla="*/ 6 w 6"/>
                  <a:gd name="T9" fmla="*/ 0 h 3"/>
                </a:gdLst>
                <a:ahLst/>
                <a:cxnLst>
                  <a:cxn ang="0">
                    <a:pos x="T0" y="T1"/>
                  </a:cxn>
                  <a:cxn ang="0">
                    <a:pos x="T2" y="T3"/>
                  </a:cxn>
                  <a:cxn ang="0">
                    <a:pos x="T4" y="T5"/>
                  </a:cxn>
                  <a:cxn ang="0">
                    <a:pos x="T6" y="T7"/>
                  </a:cxn>
                  <a:cxn ang="0">
                    <a:pos x="T8" y="T9"/>
                  </a:cxn>
                </a:cxnLst>
                <a:rect l="0" t="0" r="r" b="b"/>
                <a:pathLst>
                  <a:path w="6" h="3">
                    <a:moveTo>
                      <a:pt x="0" y="3"/>
                    </a:moveTo>
                    <a:lnTo>
                      <a:pt x="2" y="1"/>
                    </a:lnTo>
                    <a:lnTo>
                      <a:pt x="3" y="1"/>
                    </a:lnTo>
                    <a:lnTo>
                      <a:pt x="5"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9" name="Freeform 1882">
                <a:extLst>
                  <a:ext uri="{FF2B5EF4-FFF2-40B4-BE49-F238E27FC236}">
                    <a16:creationId xmlns:a16="http://schemas.microsoft.com/office/drawing/2014/main" id="{CAA34340-10A0-725C-CE64-15D508D34F5C}"/>
                  </a:ext>
                </a:extLst>
              </p:cNvPr>
              <p:cNvSpPr>
                <a:spLocks/>
              </p:cNvSpPr>
              <p:nvPr/>
            </p:nvSpPr>
            <p:spPr bwMode="auto">
              <a:xfrm>
                <a:off x="277" y="361"/>
                <a:ext cx="6" cy="4"/>
              </a:xfrm>
              <a:custGeom>
                <a:avLst/>
                <a:gdLst>
                  <a:gd name="T0" fmla="*/ 0 w 6"/>
                  <a:gd name="T1" fmla="*/ 1 h 4"/>
                  <a:gd name="T2" fmla="*/ 0 w 6"/>
                  <a:gd name="T3" fmla="*/ 0 h 4"/>
                  <a:gd name="T4" fmla="*/ 2 w 6"/>
                  <a:gd name="T5" fmla="*/ 1 h 4"/>
                  <a:gd name="T6" fmla="*/ 4 w 6"/>
                  <a:gd name="T7" fmla="*/ 3 h 4"/>
                  <a:gd name="T8" fmla="*/ 6 w 6"/>
                  <a:gd name="T9" fmla="*/ 4 h 4"/>
                  <a:gd name="T10" fmla="*/ 6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0" y="1"/>
                    </a:moveTo>
                    <a:lnTo>
                      <a:pt x="0" y="0"/>
                    </a:lnTo>
                    <a:lnTo>
                      <a:pt x="2" y="1"/>
                    </a:lnTo>
                    <a:lnTo>
                      <a:pt x="4" y="3"/>
                    </a:lnTo>
                    <a:lnTo>
                      <a:pt x="6" y="4"/>
                    </a:lnTo>
                    <a:lnTo>
                      <a:pt x="6"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0" name="Freeform 1883">
                <a:extLst>
                  <a:ext uri="{FF2B5EF4-FFF2-40B4-BE49-F238E27FC236}">
                    <a16:creationId xmlns:a16="http://schemas.microsoft.com/office/drawing/2014/main" id="{AEF70F93-D52D-1E32-8F02-D69476A810C6}"/>
                  </a:ext>
                </a:extLst>
              </p:cNvPr>
              <p:cNvSpPr>
                <a:spLocks/>
              </p:cNvSpPr>
              <p:nvPr/>
            </p:nvSpPr>
            <p:spPr bwMode="auto">
              <a:xfrm>
                <a:off x="265" y="358"/>
                <a:ext cx="8" cy="8"/>
              </a:xfrm>
              <a:custGeom>
                <a:avLst/>
                <a:gdLst>
                  <a:gd name="T0" fmla="*/ 7 w 8"/>
                  <a:gd name="T1" fmla="*/ 2 h 8"/>
                  <a:gd name="T2" fmla="*/ 8 w 8"/>
                  <a:gd name="T3" fmla="*/ 0 h 8"/>
                  <a:gd name="T4" fmla="*/ 7 w 8"/>
                  <a:gd name="T5" fmla="*/ 0 h 8"/>
                  <a:gd name="T6" fmla="*/ 6 w 8"/>
                  <a:gd name="T7" fmla="*/ 0 h 8"/>
                  <a:gd name="T8" fmla="*/ 3 w 8"/>
                  <a:gd name="T9" fmla="*/ 4 h 8"/>
                  <a:gd name="T10" fmla="*/ 3 w 8"/>
                  <a:gd name="T11" fmla="*/ 5 h 8"/>
                  <a:gd name="T12" fmla="*/ 1 w 8"/>
                  <a:gd name="T13" fmla="*/ 6 h 8"/>
                  <a:gd name="T14" fmla="*/ 0 w 8"/>
                  <a:gd name="T15" fmla="*/ 8 h 8"/>
                  <a:gd name="T16" fmla="*/ 1 w 8"/>
                  <a:gd name="T17" fmla="*/ 8 h 8"/>
                  <a:gd name="T18" fmla="*/ 4 w 8"/>
                  <a:gd name="T19" fmla="*/ 8 h 8"/>
                  <a:gd name="T20" fmla="*/ 5 w 8"/>
                  <a:gd name="T21" fmla="*/ 8 h 8"/>
                  <a:gd name="T22" fmla="*/ 6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2"/>
                    </a:moveTo>
                    <a:lnTo>
                      <a:pt x="8" y="0"/>
                    </a:lnTo>
                    <a:lnTo>
                      <a:pt x="7" y="0"/>
                    </a:lnTo>
                    <a:lnTo>
                      <a:pt x="6" y="0"/>
                    </a:lnTo>
                    <a:lnTo>
                      <a:pt x="3" y="4"/>
                    </a:lnTo>
                    <a:lnTo>
                      <a:pt x="3" y="5"/>
                    </a:lnTo>
                    <a:lnTo>
                      <a:pt x="1" y="6"/>
                    </a:lnTo>
                    <a:lnTo>
                      <a:pt x="0" y="8"/>
                    </a:lnTo>
                    <a:lnTo>
                      <a:pt x="1" y="8"/>
                    </a:lnTo>
                    <a:lnTo>
                      <a:pt x="4" y="8"/>
                    </a:lnTo>
                    <a:lnTo>
                      <a:pt x="5" y="8"/>
                    </a:lnTo>
                    <a:lnTo>
                      <a:pt x="6"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1" name="Freeform 1884">
                <a:extLst>
                  <a:ext uri="{FF2B5EF4-FFF2-40B4-BE49-F238E27FC236}">
                    <a16:creationId xmlns:a16="http://schemas.microsoft.com/office/drawing/2014/main" id="{47D370E8-EEF4-BBBC-08D7-21902AFB1179}"/>
                  </a:ext>
                </a:extLst>
              </p:cNvPr>
              <p:cNvSpPr>
                <a:spLocks/>
              </p:cNvSpPr>
              <p:nvPr/>
            </p:nvSpPr>
            <p:spPr bwMode="auto">
              <a:xfrm>
                <a:off x="255" y="365"/>
                <a:ext cx="2" cy="1"/>
              </a:xfrm>
              <a:custGeom>
                <a:avLst/>
                <a:gdLst>
                  <a:gd name="T0" fmla="*/ 1 w 2"/>
                  <a:gd name="T1" fmla="*/ 1 h 1"/>
                  <a:gd name="T2" fmla="*/ 0 w 2"/>
                  <a:gd name="T3" fmla="*/ 1 h 1"/>
                  <a:gd name="T4" fmla="*/ 1 w 2"/>
                  <a:gd name="T5" fmla="*/ 0 h 1"/>
                  <a:gd name="T6" fmla="*/ 1 w 2"/>
                  <a:gd name="T7" fmla="*/ 0 h 1"/>
                  <a:gd name="T8" fmla="*/ 2 w 2"/>
                  <a:gd name="T9" fmla="*/ 0 h 1"/>
                  <a:gd name="T10" fmla="*/ 1 w 2"/>
                  <a:gd name="T11" fmla="*/ 1 h 1"/>
                  <a:gd name="T12" fmla="*/ 1 w 2"/>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2" h="1">
                    <a:moveTo>
                      <a:pt x="1" y="1"/>
                    </a:moveTo>
                    <a:lnTo>
                      <a:pt x="0" y="1"/>
                    </a:lnTo>
                    <a:lnTo>
                      <a:pt x="1" y="0"/>
                    </a:lnTo>
                    <a:lnTo>
                      <a:pt x="1" y="0"/>
                    </a:lnTo>
                    <a:lnTo>
                      <a:pt x="2" y="0"/>
                    </a:lnTo>
                    <a:lnTo>
                      <a:pt x="1"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2" name="Freeform 1885">
                <a:extLst>
                  <a:ext uri="{FF2B5EF4-FFF2-40B4-BE49-F238E27FC236}">
                    <a16:creationId xmlns:a16="http://schemas.microsoft.com/office/drawing/2014/main" id="{8D245DAD-4F27-1F7D-643E-A1B68EC91E3C}"/>
                  </a:ext>
                </a:extLst>
              </p:cNvPr>
              <p:cNvSpPr>
                <a:spLocks/>
              </p:cNvSpPr>
              <p:nvPr/>
            </p:nvSpPr>
            <p:spPr bwMode="auto">
              <a:xfrm>
                <a:off x="283" y="365"/>
                <a:ext cx="2" cy="2"/>
              </a:xfrm>
              <a:custGeom>
                <a:avLst/>
                <a:gdLst>
                  <a:gd name="T0" fmla="*/ 0 w 2"/>
                  <a:gd name="T1" fmla="*/ 0 h 2"/>
                  <a:gd name="T2" fmla="*/ 1 w 2"/>
                  <a:gd name="T3" fmla="*/ 1 h 2"/>
                  <a:gd name="T4" fmla="*/ 2 w 2"/>
                  <a:gd name="T5" fmla="*/ 2 h 2"/>
                </a:gdLst>
                <a:ahLst/>
                <a:cxnLst>
                  <a:cxn ang="0">
                    <a:pos x="T0" y="T1"/>
                  </a:cxn>
                  <a:cxn ang="0">
                    <a:pos x="T2" y="T3"/>
                  </a:cxn>
                  <a:cxn ang="0">
                    <a:pos x="T4" y="T5"/>
                  </a:cxn>
                </a:cxnLst>
                <a:rect l="0" t="0" r="r" b="b"/>
                <a:pathLst>
                  <a:path w="2" h="2">
                    <a:moveTo>
                      <a:pt x="0" y="0"/>
                    </a:moveTo>
                    <a:lnTo>
                      <a:pt x="1" y="1"/>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3" name="Freeform 1886">
                <a:extLst>
                  <a:ext uri="{FF2B5EF4-FFF2-40B4-BE49-F238E27FC236}">
                    <a16:creationId xmlns:a16="http://schemas.microsoft.com/office/drawing/2014/main" id="{83375FC0-2B0B-2256-D957-2500DAA3D42F}"/>
                  </a:ext>
                </a:extLst>
              </p:cNvPr>
              <p:cNvSpPr>
                <a:spLocks/>
              </p:cNvSpPr>
              <p:nvPr/>
            </p:nvSpPr>
            <p:spPr bwMode="auto">
              <a:xfrm>
                <a:off x="262" y="363"/>
                <a:ext cx="3" cy="7"/>
              </a:xfrm>
              <a:custGeom>
                <a:avLst/>
                <a:gdLst>
                  <a:gd name="T0" fmla="*/ 0 w 3"/>
                  <a:gd name="T1" fmla="*/ 7 h 7"/>
                  <a:gd name="T2" fmla="*/ 0 w 3"/>
                  <a:gd name="T3" fmla="*/ 6 h 7"/>
                  <a:gd name="T4" fmla="*/ 1 w 3"/>
                  <a:gd name="T5" fmla="*/ 4 h 7"/>
                  <a:gd name="T6" fmla="*/ 2 w 3"/>
                  <a:gd name="T7" fmla="*/ 4 h 7"/>
                  <a:gd name="T8" fmla="*/ 2 w 3"/>
                  <a:gd name="T9" fmla="*/ 3 h 7"/>
                  <a:gd name="T10" fmla="*/ 2 w 3"/>
                  <a:gd name="T11" fmla="*/ 1 h 7"/>
                  <a:gd name="T12" fmla="*/ 3 w 3"/>
                  <a:gd name="T13" fmla="*/ 1 h 7"/>
                  <a:gd name="T14" fmla="*/ 3 w 3"/>
                  <a:gd name="T15" fmla="*/ 0 h 7"/>
                  <a:gd name="T16" fmla="*/ 2 w 3"/>
                  <a:gd name="T17" fmla="*/ 0 h 7"/>
                  <a:gd name="T18" fmla="*/ 2 w 3"/>
                  <a:gd name="T19" fmla="*/ 1 h 7"/>
                  <a:gd name="T20" fmla="*/ 2 w 3"/>
                  <a:gd name="T21" fmla="*/ 2 h 7"/>
                  <a:gd name="T22" fmla="*/ 1 w 3"/>
                  <a:gd name="T23" fmla="*/ 3 h 7"/>
                  <a:gd name="T24" fmla="*/ 0 w 3"/>
                  <a:gd name="T25" fmla="*/ 3 h 7"/>
                  <a:gd name="T26" fmla="*/ 0 w 3"/>
                  <a:gd name="T27" fmla="*/ 4 h 7"/>
                  <a:gd name="T28" fmla="*/ 0 w 3"/>
                  <a:gd name="T29" fmla="*/ 5 h 7"/>
                  <a:gd name="T30" fmla="*/ 0 w 3"/>
                  <a:gd name="T31" fmla="*/ 6 h 7"/>
                  <a:gd name="T32" fmla="*/ 0 w 3"/>
                  <a:gd name="T3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 h="7">
                    <a:moveTo>
                      <a:pt x="0" y="7"/>
                    </a:moveTo>
                    <a:lnTo>
                      <a:pt x="0" y="6"/>
                    </a:lnTo>
                    <a:lnTo>
                      <a:pt x="1" y="4"/>
                    </a:lnTo>
                    <a:lnTo>
                      <a:pt x="2" y="4"/>
                    </a:lnTo>
                    <a:lnTo>
                      <a:pt x="2" y="3"/>
                    </a:lnTo>
                    <a:lnTo>
                      <a:pt x="2" y="1"/>
                    </a:lnTo>
                    <a:lnTo>
                      <a:pt x="3" y="1"/>
                    </a:lnTo>
                    <a:lnTo>
                      <a:pt x="3" y="0"/>
                    </a:lnTo>
                    <a:lnTo>
                      <a:pt x="2" y="0"/>
                    </a:lnTo>
                    <a:lnTo>
                      <a:pt x="2" y="1"/>
                    </a:lnTo>
                    <a:lnTo>
                      <a:pt x="2" y="2"/>
                    </a:lnTo>
                    <a:lnTo>
                      <a:pt x="1" y="3"/>
                    </a:lnTo>
                    <a:lnTo>
                      <a:pt x="0" y="3"/>
                    </a:lnTo>
                    <a:lnTo>
                      <a:pt x="0" y="4"/>
                    </a:lnTo>
                    <a:lnTo>
                      <a:pt x="0" y="5"/>
                    </a:lnTo>
                    <a:lnTo>
                      <a:pt x="0" y="6"/>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4" name="Freeform 1887">
                <a:extLst>
                  <a:ext uri="{FF2B5EF4-FFF2-40B4-BE49-F238E27FC236}">
                    <a16:creationId xmlns:a16="http://schemas.microsoft.com/office/drawing/2014/main" id="{5BA9C05D-7CDE-0787-F4F6-1868E498698A}"/>
                  </a:ext>
                </a:extLst>
              </p:cNvPr>
              <p:cNvSpPr>
                <a:spLocks/>
              </p:cNvSpPr>
              <p:nvPr/>
            </p:nvSpPr>
            <p:spPr bwMode="auto">
              <a:xfrm>
                <a:off x="266" y="366"/>
                <a:ext cx="4" cy="5"/>
              </a:xfrm>
              <a:custGeom>
                <a:avLst/>
                <a:gdLst>
                  <a:gd name="T0" fmla="*/ 0 w 4"/>
                  <a:gd name="T1" fmla="*/ 5 h 5"/>
                  <a:gd name="T2" fmla="*/ 0 w 4"/>
                  <a:gd name="T3" fmla="*/ 3 h 5"/>
                  <a:gd name="T4" fmla="*/ 1 w 4"/>
                  <a:gd name="T5" fmla="*/ 2 h 5"/>
                  <a:gd name="T6" fmla="*/ 2 w 4"/>
                  <a:gd name="T7" fmla="*/ 1 h 5"/>
                  <a:gd name="T8" fmla="*/ 3 w 4"/>
                  <a:gd name="T9" fmla="*/ 0 h 5"/>
                  <a:gd name="T10" fmla="*/ 4 w 4"/>
                  <a:gd name="T11" fmla="*/ 0 h 5"/>
                  <a:gd name="T12" fmla="*/ 3 w 4"/>
                  <a:gd name="T13" fmla="*/ 2 h 5"/>
                  <a:gd name="T14" fmla="*/ 2 w 4"/>
                  <a:gd name="T15" fmla="*/ 3 h 5"/>
                  <a:gd name="T16" fmla="*/ 2 w 4"/>
                  <a:gd name="T17" fmla="*/ 3 h 5"/>
                  <a:gd name="T18" fmla="*/ 1 w 4"/>
                  <a:gd name="T19" fmla="*/ 4 h 5"/>
                  <a:gd name="T20" fmla="*/ 0 w 4"/>
                  <a:gd name="T21" fmla="*/ 4 h 5"/>
                  <a:gd name="T22" fmla="*/ 0 w 4"/>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0" y="5"/>
                    </a:moveTo>
                    <a:lnTo>
                      <a:pt x="0" y="3"/>
                    </a:lnTo>
                    <a:lnTo>
                      <a:pt x="1" y="2"/>
                    </a:lnTo>
                    <a:lnTo>
                      <a:pt x="2" y="1"/>
                    </a:lnTo>
                    <a:lnTo>
                      <a:pt x="3" y="0"/>
                    </a:lnTo>
                    <a:lnTo>
                      <a:pt x="4" y="0"/>
                    </a:lnTo>
                    <a:lnTo>
                      <a:pt x="3" y="2"/>
                    </a:lnTo>
                    <a:lnTo>
                      <a:pt x="2" y="3"/>
                    </a:lnTo>
                    <a:lnTo>
                      <a:pt x="2" y="3"/>
                    </a:lnTo>
                    <a:lnTo>
                      <a:pt x="1" y="4"/>
                    </a:lnTo>
                    <a:lnTo>
                      <a:pt x="0" y="4"/>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5" name="Freeform 1888">
                <a:extLst>
                  <a:ext uri="{FF2B5EF4-FFF2-40B4-BE49-F238E27FC236}">
                    <a16:creationId xmlns:a16="http://schemas.microsoft.com/office/drawing/2014/main" id="{14244D1C-D770-BAF2-6300-BA2614C99451}"/>
                  </a:ext>
                </a:extLst>
              </p:cNvPr>
              <p:cNvSpPr>
                <a:spLocks/>
              </p:cNvSpPr>
              <p:nvPr/>
            </p:nvSpPr>
            <p:spPr bwMode="auto">
              <a:xfrm>
                <a:off x="285" y="367"/>
                <a:ext cx="2" cy="4"/>
              </a:xfrm>
              <a:custGeom>
                <a:avLst/>
                <a:gdLst>
                  <a:gd name="T0" fmla="*/ 0 w 2"/>
                  <a:gd name="T1" fmla="*/ 0 h 4"/>
                  <a:gd name="T2" fmla="*/ 1 w 2"/>
                  <a:gd name="T3" fmla="*/ 2 h 4"/>
                  <a:gd name="T4" fmla="*/ 2 w 2"/>
                  <a:gd name="T5" fmla="*/ 4 h 4"/>
                </a:gdLst>
                <a:ahLst/>
                <a:cxnLst>
                  <a:cxn ang="0">
                    <a:pos x="T0" y="T1"/>
                  </a:cxn>
                  <a:cxn ang="0">
                    <a:pos x="T2" y="T3"/>
                  </a:cxn>
                  <a:cxn ang="0">
                    <a:pos x="T4" y="T5"/>
                  </a:cxn>
                </a:cxnLst>
                <a:rect l="0" t="0" r="r" b="b"/>
                <a:pathLst>
                  <a:path w="2" h="4">
                    <a:moveTo>
                      <a:pt x="0" y="0"/>
                    </a:moveTo>
                    <a:lnTo>
                      <a:pt x="1"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6" name="Freeform 1889">
                <a:extLst>
                  <a:ext uri="{FF2B5EF4-FFF2-40B4-BE49-F238E27FC236}">
                    <a16:creationId xmlns:a16="http://schemas.microsoft.com/office/drawing/2014/main" id="{8BA973DE-AD2B-F741-D87D-9F4C3163C9F4}"/>
                  </a:ext>
                </a:extLst>
              </p:cNvPr>
              <p:cNvSpPr>
                <a:spLocks/>
              </p:cNvSpPr>
              <p:nvPr/>
            </p:nvSpPr>
            <p:spPr bwMode="auto">
              <a:xfrm>
                <a:off x="285" y="363"/>
                <a:ext cx="2" cy="8"/>
              </a:xfrm>
              <a:custGeom>
                <a:avLst/>
                <a:gdLst>
                  <a:gd name="T0" fmla="*/ 2 w 2"/>
                  <a:gd name="T1" fmla="*/ 8 h 8"/>
                  <a:gd name="T2" fmla="*/ 2 w 2"/>
                  <a:gd name="T3" fmla="*/ 5 h 8"/>
                  <a:gd name="T4" fmla="*/ 2 w 2"/>
                  <a:gd name="T5" fmla="*/ 3 h 8"/>
                  <a:gd name="T6" fmla="*/ 1 w 2"/>
                  <a:gd name="T7" fmla="*/ 1 h 8"/>
                  <a:gd name="T8" fmla="*/ 0 w 2"/>
                  <a:gd name="T9" fmla="*/ 0 h 8"/>
                  <a:gd name="T10" fmla="*/ 0 w 2"/>
                  <a:gd name="T11" fmla="*/ 0 h 8"/>
                </a:gdLst>
                <a:ahLst/>
                <a:cxnLst>
                  <a:cxn ang="0">
                    <a:pos x="T0" y="T1"/>
                  </a:cxn>
                  <a:cxn ang="0">
                    <a:pos x="T2" y="T3"/>
                  </a:cxn>
                  <a:cxn ang="0">
                    <a:pos x="T4" y="T5"/>
                  </a:cxn>
                  <a:cxn ang="0">
                    <a:pos x="T6" y="T7"/>
                  </a:cxn>
                  <a:cxn ang="0">
                    <a:pos x="T8" y="T9"/>
                  </a:cxn>
                  <a:cxn ang="0">
                    <a:pos x="T10" y="T11"/>
                  </a:cxn>
                </a:cxnLst>
                <a:rect l="0" t="0" r="r" b="b"/>
                <a:pathLst>
                  <a:path w="2" h="8">
                    <a:moveTo>
                      <a:pt x="2" y="8"/>
                    </a:moveTo>
                    <a:lnTo>
                      <a:pt x="2" y="5"/>
                    </a:lnTo>
                    <a:lnTo>
                      <a:pt x="2" y="3"/>
                    </a:ln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7" name="Freeform 1890">
                <a:extLst>
                  <a:ext uri="{FF2B5EF4-FFF2-40B4-BE49-F238E27FC236}">
                    <a16:creationId xmlns:a16="http://schemas.microsoft.com/office/drawing/2014/main" id="{AE2CDFC5-2079-9AE4-C336-BA8F107B1B4F}"/>
                  </a:ext>
                </a:extLst>
              </p:cNvPr>
              <p:cNvSpPr>
                <a:spLocks/>
              </p:cNvSpPr>
              <p:nvPr/>
            </p:nvSpPr>
            <p:spPr bwMode="auto">
              <a:xfrm>
                <a:off x="265" y="372"/>
                <a:ext cx="3" cy="4"/>
              </a:xfrm>
              <a:custGeom>
                <a:avLst/>
                <a:gdLst>
                  <a:gd name="T0" fmla="*/ 0 w 3"/>
                  <a:gd name="T1" fmla="*/ 4 h 4"/>
                  <a:gd name="T2" fmla="*/ 0 w 3"/>
                  <a:gd name="T3" fmla="*/ 3 h 4"/>
                  <a:gd name="T4" fmla="*/ 1 w 3"/>
                  <a:gd name="T5" fmla="*/ 2 h 4"/>
                  <a:gd name="T6" fmla="*/ 1 w 3"/>
                  <a:gd name="T7" fmla="*/ 1 h 4"/>
                  <a:gd name="T8" fmla="*/ 2 w 3"/>
                  <a:gd name="T9" fmla="*/ 0 h 4"/>
                  <a:gd name="T10" fmla="*/ 3 w 3"/>
                  <a:gd name="T11" fmla="*/ 0 h 4"/>
                  <a:gd name="T12" fmla="*/ 3 w 3"/>
                  <a:gd name="T13" fmla="*/ 0 h 4"/>
                  <a:gd name="T14" fmla="*/ 3 w 3"/>
                  <a:gd name="T15" fmla="*/ 0 h 4"/>
                  <a:gd name="T16" fmla="*/ 3 w 3"/>
                  <a:gd name="T17" fmla="*/ 0 h 4"/>
                  <a:gd name="T18" fmla="*/ 3 w 3"/>
                  <a:gd name="T19" fmla="*/ 1 h 4"/>
                  <a:gd name="T20" fmla="*/ 2 w 3"/>
                  <a:gd name="T21" fmla="*/ 3 h 4"/>
                  <a:gd name="T22" fmla="*/ 2 w 3"/>
                  <a:gd name="T23" fmla="*/ 3 h 4"/>
                  <a:gd name="T24" fmla="*/ 0 w 3"/>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4">
                    <a:moveTo>
                      <a:pt x="0" y="4"/>
                    </a:moveTo>
                    <a:lnTo>
                      <a:pt x="0" y="3"/>
                    </a:lnTo>
                    <a:lnTo>
                      <a:pt x="1" y="2"/>
                    </a:lnTo>
                    <a:lnTo>
                      <a:pt x="1" y="1"/>
                    </a:lnTo>
                    <a:lnTo>
                      <a:pt x="2" y="0"/>
                    </a:lnTo>
                    <a:lnTo>
                      <a:pt x="3" y="0"/>
                    </a:lnTo>
                    <a:lnTo>
                      <a:pt x="3" y="0"/>
                    </a:lnTo>
                    <a:lnTo>
                      <a:pt x="3" y="0"/>
                    </a:lnTo>
                    <a:lnTo>
                      <a:pt x="3" y="0"/>
                    </a:lnTo>
                    <a:lnTo>
                      <a:pt x="3" y="1"/>
                    </a:lnTo>
                    <a:lnTo>
                      <a:pt x="2" y="3"/>
                    </a:lnTo>
                    <a:lnTo>
                      <a:pt x="2"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8" name="Freeform 1891">
                <a:extLst>
                  <a:ext uri="{FF2B5EF4-FFF2-40B4-BE49-F238E27FC236}">
                    <a16:creationId xmlns:a16="http://schemas.microsoft.com/office/drawing/2014/main" id="{D4401707-F4CF-42FA-95B7-BC1FBF53ED7B}"/>
                  </a:ext>
                </a:extLst>
              </p:cNvPr>
              <p:cNvSpPr>
                <a:spLocks/>
              </p:cNvSpPr>
              <p:nvPr/>
            </p:nvSpPr>
            <p:spPr bwMode="auto">
              <a:xfrm>
                <a:off x="263" y="377"/>
                <a:ext cx="4" cy="4"/>
              </a:xfrm>
              <a:custGeom>
                <a:avLst/>
                <a:gdLst>
                  <a:gd name="T0" fmla="*/ 1 w 4"/>
                  <a:gd name="T1" fmla="*/ 4 h 4"/>
                  <a:gd name="T2" fmla="*/ 0 w 4"/>
                  <a:gd name="T3" fmla="*/ 4 h 4"/>
                  <a:gd name="T4" fmla="*/ 0 w 4"/>
                  <a:gd name="T5" fmla="*/ 3 h 4"/>
                  <a:gd name="T6" fmla="*/ 1 w 4"/>
                  <a:gd name="T7" fmla="*/ 2 h 4"/>
                  <a:gd name="T8" fmla="*/ 2 w 4"/>
                  <a:gd name="T9" fmla="*/ 2 h 4"/>
                  <a:gd name="T10" fmla="*/ 2 w 4"/>
                  <a:gd name="T11" fmla="*/ 1 h 4"/>
                  <a:gd name="T12" fmla="*/ 3 w 4"/>
                  <a:gd name="T13" fmla="*/ 0 h 4"/>
                  <a:gd name="T14" fmla="*/ 4 w 4"/>
                  <a:gd name="T15" fmla="*/ 0 h 4"/>
                  <a:gd name="T16" fmla="*/ 3 w 4"/>
                  <a:gd name="T17" fmla="*/ 0 h 4"/>
                  <a:gd name="T18" fmla="*/ 3 w 4"/>
                  <a:gd name="T19" fmla="*/ 2 h 4"/>
                  <a:gd name="T20" fmla="*/ 2 w 4"/>
                  <a:gd name="T21" fmla="*/ 3 h 4"/>
                  <a:gd name="T22" fmla="*/ 1 w 4"/>
                  <a:gd name="T23" fmla="*/ 4 h 4"/>
                  <a:gd name="T24" fmla="*/ 1 w 4"/>
                  <a:gd name="T25"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1" y="4"/>
                    </a:moveTo>
                    <a:lnTo>
                      <a:pt x="0" y="4"/>
                    </a:lnTo>
                    <a:lnTo>
                      <a:pt x="0" y="3"/>
                    </a:lnTo>
                    <a:lnTo>
                      <a:pt x="1" y="2"/>
                    </a:lnTo>
                    <a:lnTo>
                      <a:pt x="2" y="2"/>
                    </a:lnTo>
                    <a:lnTo>
                      <a:pt x="2" y="1"/>
                    </a:lnTo>
                    <a:lnTo>
                      <a:pt x="3" y="0"/>
                    </a:lnTo>
                    <a:lnTo>
                      <a:pt x="4" y="0"/>
                    </a:lnTo>
                    <a:lnTo>
                      <a:pt x="3" y="0"/>
                    </a:lnTo>
                    <a:lnTo>
                      <a:pt x="3" y="2"/>
                    </a:lnTo>
                    <a:lnTo>
                      <a:pt x="2" y="3"/>
                    </a:lnTo>
                    <a:lnTo>
                      <a:pt x="1" y="4"/>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9" name="Freeform 1892">
                <a:extLst>
                  <a:ext uri="{FF2B5EF4-FFF2-40B4-BE49-F238E27FC236}">
                    <a16:creationId xmlns:a16="http://schemas.microsoft.com/office/drawing/2014/main" id="{3F17D6C3-4463-A7BD-8687-6060FCC038FA}"/>
                  </a:ext>
                </a:extLst>
              </p:cNvPr>
              <p:cNvSpPr>
                <a:spLocks/>
              </p:cNvSpPr>
              <p:nvPr/>
            </p:nvSpPr>
            <p:spPr bwMode="auto">
              <a:xfrm>
                <a:off x="271" y="379"/>
                <a:ext cx="1" cy="3"/>
              </a:xfrm>
              <a:custGeom>
                <a:avLst/>
                <a:gdLst>
                  <a:gd name="T0" fmla="*/ 0 w 1"/>
                  <a:gd name="T1" fmla="*/ 0 h 3"/>
                  <a:gd name="T2" fmla="*/ 0 w 1"/>
                  <a:gd name="T3" fmla="*/ 1 h 3"/>
                  <a:gd name="T4" fmla="*/ 0 w 1"/>
                  <a:gd name="T5" fmla="*/ 2 h 3"/>
                  <a:gd name="T6" fmla="*/ 1 w 1"/>
                  <a:gd name="T7" fmla="*/ 3 h 3"/>
                  <a:gd name="T8" fmla="*/ 1 w 1"/>
                  <a:gd name="T9" fmla="*/ 3 h 3"/>
                </a:gdLst>
                <a:ahLst/>
                <a:cxnLst>
                  <a:cxn ang="0">
                    <a:pos x="T0" y="T1"/>
                  </a:cxn>
                  <a:cxn ang="0">
                    <a:pos x="T2" y="T3"/>
                  </a:cxn>
                  <a:cxn ang="0">
                    <a:pos x="T4" y="T5"/>
                  </a:cxn>
                  <a:cxn ang="0">
                    <a:pos x="T6" y="T7"/>
                  </a:cxn>
                  <a:cxn ang="0">
                    <a:pos x="T8" y="T9"/>
                  </a:cxn>
                </a:cxnLst>
                <a:rect l="0" t="0" r="r" b="b"/>
                <a:pathLst>
                  <a:path w="1" h="3">
                    <a:moveTo>
                      <a:pt x="0" y="0"/>
                    </a:moveTo>
                    <a:lnTo>
                      <a:pt x="0" y="1"/>
                    </a:lnTo>
                    <a:lnTo>
                      <a:pt x="0" y="2"/>
                    </a:lnTo>
                    <a:lnTo>
                      <a:pt x="1"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0" name="Freeform 1893">
                <a:extLst>
                  <a:ext uri="{FF2B5EF4-FFF2-40B4-BE49-F238E27FC236}">
                    <a16:creationId xmlns:a16="http://schemas.microsoft.com/office/drawing/2014/main" id="{9D8CB7EC-BF36-D320-D17C-FE213C1441A0}"/>
                  </a:ext>
                </a:extLst>
              </p:cNvPr>
              <p:cNvSpPr>
                <a:spLocks/>
              </p:cNvSpPr>
              <p:nvPr/>
            </p:nvSpPr>
            <p:spPr bwMode="auto">
              <a:xfrm>
                <a:off x="272" y="382"/>
                <a:ext cx="1" cy="1"/>
              </a:xfrm>
              <a:custGeom>
                <a:avLst/>
                <a:gdLst>
                  <a:gd name="T0" fmla="*/ 0 w 1"/>
                  <a:gd name="T1" fmla="*/ 0 h 1"/>
                  <a:gd name="T2" fmla="*/ 0 w 1"/>
                  <a:gd name="T3" fmla="*/ 0 h 1"/>
                  <a:gd name="T4" fmla="*/ 1 w 1"/>
                  <a:gd name="T5" fmla="*/ 1 h 1"/>
                </a:gdLst>
                <a:ahLst/>
                <a:cxnLst>
                  <a:cxn ang="0">
                    <a:pos x="T0" y="T1"/>
                  </a:cxn>
                  <a:cxn ang="0">
                    <a:pos x="T2" y="T3"/>
                  </a:cxn>
                  <a:cxn ang="0">
                    <a:pos x="T4" y="T5"/>
                  </a:cxn>
                </a:cxnLst>
                <a:rect l="0" t="0" r="r" b="b"/>
                <a:pathLst>
                  <a:path w="1" h="1">
                    <a:moveTo>
                      <a:pt x="0" y="0"/>
                    </a:moveTo>
                    <a:lnTo>
                      <a:pt x="0" y="0"/>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1" name="Freeform 1894">
                <a:extLst>
                  <a:ext uri="{FF2B5EF4-FFF2-40B4-BE49-F238E27FC236}">
                    <a16:creationId xmlns:a16="http://schemas.microsoft.com/office/drawing/2014/main" id="{0D5F5503-E380-F79D-1AE9-7FEE8572A46D}"/>
                  </a:ext>
                </a:extLst>
              </p:cNvPr>
              <p:cNvSpPr>
                <a:spLocks/>
              </p:cNvSpPr>
              <p:nvPr/>
            </p:nvSpPr>
            <p:spPr bwMode="auto">
              <a:xfrm>
                <a:off x="248" y="377"/>
                <a:ext cx="10" cy="8"/>
              </a:xfrm>
              <a:custGeom>
                <a:avLst/>
                <a:gdLst>
                  <a:gd name="T0" fmla="*/ 4 w 10"/>
                  <a:gd name="T1" fmla="*/ 8 h 8"/>
                  <a:gd name="T2" fmla="*/ 7 w 10"/>
                  <a:gd name="T3" fmla="*/ 4 h 8"/>
                  <a:gd name="T4" fmla="*/ 10 w 10"/>
                  <a:gd name="T5" fmla="*/ 3 h 8"/>
                  <a:gd name="T6" fmla="*/ 10 w 10"/>
                  <a:gd name="T7" fmla="*/ 2 h 8"/>
                  <a:gd name="T8" fmla="*/ 7 w 10"/>
                  <a:gd name="T9" fmla="*/ 1 h 8"/>
                  <a:gd name="T10" fmla="*/ 3 w 10"/>
                  <a:gd name="T11" fmla="*/ 0 h 8"/>
                  <a:gd name="T12" fmla="*/ 2 w 10"/>
                  <a:gd name="T13" fmla="*/ 1 h 8"/>
                  <a:gd name="T14" fmla="*/ 0 w 10"/>
                  <a:gd name="T15" fmla="*/ 4 h 8"/>
                  <a:gd name="T16" fmla="*/ 0 w 10"/>
                  <a:gd name="T17" fmla="*/ 6 h 8"/>
                  <a:gd name="T18" fmla="*/ 1 w 10"/>
                  <a:gd name="T19" fmla="*/ 6 h 8"/>
                  <a:gd name="T20" fmla="*/ 4 w 10"/>
                  <a:gd name="T21" fmla="*/ 8 h 8"/>
                  <a:gd name="T22" fmla="*/ 4 w 10"/>
                  <a:gd name="T23"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4" y="8"/>
                    </a:moveTo>
                    <a:lnTo>
                      <a:pt x="7" y="4"/>
                    </a:lnTo>
                    <a:lnTo>
                      <a:pt x="10" y="3"/>
                    </a:lnTo>
                    <a:lnTo>
                      <a:pt x="10" y="2"/>
                    </a:lnTo>
                    <a:lnTo>
                      <a:pt x="7" y="1"/>
                    </a:lnTo>
                    <a:lnTo>
                      <a:pt x="3" y="0"/>
                    </a:lnTo>
                    <a:lnTo>
                      <a:pt x="2" y="1"/>
                    </a:lnTo>
                    <a:lnTo>
                      <a:pt x="0" y="4"/>
                    </a:lnTo>
                    <a:lnTo>
                      <a:pt x="0" y="6"/>
                    </a:lnTo>
                    <a:lnTo>
                      <a:pt x="1" y="6"/>
                    </a:lnTo>
                    <a:lnTo>
                      <a:pt x="4" y="8"/>
                    </a:lnTo>
                    <a:lnTo>
                      <a:pt x="4"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2" name="Line 1895">
                <a:extLst>
                  <a:ext uri="{FF2B5EF4-FFF2-40B4-BE49-F238E27FC236}">
                    <a16:creationId xmlns:a16="http://schemas.microsoft.com/office/drawing/2014/main" id="{EBEC0A61-81B1-F47B-92C4-91F17ED32599}"/>
                  </a:ext>
                </a:extLst>
              </p:cNvPr>
              <p:cNvSpPr>
                <a:spLocks noChangeShapeType="1"/>
              </p:cNvSpPr>
              <p:nvPr/>
            </p:nvSpPr>
            <p:spPr bwMode="auto">
              <a:xfrm>
                <a:off x="277" y="385"/>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53" name="Freeform 1896">
                <a:extLst>
                  <a:ext uri="{FF2B5EF4-FFF2-40B4-BE49-F238E27FC236}">
                    <a16:creationId xmlns:a16="http://schemas.microsoft.com/office/drawing/2014/main" id="{6CBEDD15-07B6-CB04-46C6-CA9EECC37930}"/>
                  </a:ext>
                </a:extLst>
              </p:cNvPr>
              <p:cNvSpPr>
                <a:spLocks/>
              </p:cNvSpPr>
              <p:nvPr/>
            </p:nvSpPr>
            <p:spPr bwMode="auto">
              <a:xfrm>
                <a:off x="273" y="383"/>
                <a:ext cx="4" cy="2"/>
              </a:xfrm>
              <a:custGeom>
                <a:avLst/>
                <a:gdLst>
                  <a:gd name="T0" fmla="*/ 0 w 4"/>
                  <a:gd name="T1" fmla="*/ 0 h 2"/>
                  <a:gd name="T2" fmla="*/ 1 w 4"/>
                  <a:gd name="T3" fmla="*/ 0 h 2"/>
                  <a:gd name="T4" fmla="*/ 2 w 4"/>
                  <a:gd name="T5" fmla="*/ 2 h 2"/>
                  <a:gd name="T6" fmla="*/ 4 w 4"/>
                  <a:gd name="T7" fmla="*/ 2 h 2"/>
                </a:gdLst>
                <a:ahLst/>
                <a:cxnLst>
                  <a:cxn ang="0">
                    <a:pos x="T0" y="T1"/>
                  </a:cxn>
                  <a:cxn ang="0">
                    <a:pos x="T2" y="T3"/>
                  </a:cxn>
                  <a:cxn ang="0">
                    <a:pos x="T4" y="T5"/>
                  </a:cxn>
                  <a:cxn ang="0">
                    <a:pos x="T6" y="T7"/>
                  </a:cxn>
                </a:cxnLst>
                <a:rect l="0" t="0" r="r" b="b"/>
                <a:pathLst>
                  <a:path w="4" h="2">
                    <a:moveTo>
                      <a:pt x="0" y="0"/>
                    </a:moveTo>
                    <a:lnTo>
                      <a:pt x="1" y="0"/>
                    </a:lnTo>
                    <a:lnTo>
                      <a:pt x="2" y="2"/>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4" name="Freeform 1897">
                <a:extLst>
                  <a:ext uri="{FF2B5EF4-FFF2-40B4-BE49-F238E27FC236}">
                    <a16:creationId xmlns:a16="http://schemas.microsoft.com/office/drawing/2014/main" id="{98DC331E-310B-1071-3201-83DCBBFD5564}"/>
                  </a:ext>
                </a:extLst>
              </p:cNvPr>
              <p:cNvSpPr>
                <a:spLocks/>
              </p:cNvSpPr>
              <p:nvPr/>
            </p:nvSpPr>
            <p:spPr bwMode="auto">
              <a:xfrm>
                <a:off x="257" y="381"/>
                <a:ext cx="3" cy="4"/>
              </a:xfrm>
              <a:custGeom>
                <a:avLst/>
                <a:gdLst>
                  <a:gd name="T0" fmla="*/ 1 w 3"/>
                  <a:gd name="T1" fmla="*/ 4 h 4"/>
                  <a:gd name="T2" fmla="*/ 0 w 3"/>
                  <a:gd name="T3" fmla="*/ 4 h 4"/>
                  <a:gd name="T4" fmla="*/ 1 w 3"/>
                  <a:gd name="T5" fmla="*/ 3 h 4"/>
                  <a:gd name="T6" fmla="*/ 1 w 3"/>
                  <a:gd name="T7" fmla="*/ 2 h 4"/>
                  <a:gd name="T8" fmla="*/ 2 w 3"/>
                  <a:gd name="T9" fmla="*/ 1 h 4"/>
                  <a:gd name="T10" fmla="*/ 2 w 3"/>
                  <a:gd name="T11" fmla="*/ 1 h 4"/>
                  <a:gd name="T12" fmla="*/ 2 w 3"/>
                  <a:gd name="T13" fmla="*/ 0 h 4"/>
                  <a:gd name="T14" fmla="*/ 3 w 3"/>
                  <a:gd name="T15" fmla="*/ 1 h 4"/>
                  <a:gd name="T16" fmla="*/ 2 w 3"/>
                  <a:gd name="T17" fmla="*/ 2 h 4"/>
                  <a:gd name="T18" fmla="*/ 2 w 3"/>
                  <a:gd name="T19" fmla="*/ 3 h 4"/>
                  <a:gd name="T20" fmla="*/ 1 w 3"/>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4"/>
                    </a:moveTo>
                    <a:lnTo>
                      <a:pt x="0" y="4"/>
                    </a:lnTo>
                    <a:lnTo>
                      <a:pt x="1" y="3"/>
                    </a:lnTo>
                    <a:lnTo>
                      <a:pt x="1" y="2"/>
                    </a:lnTo>
                    <a:lnTo>
                      <a:pt x="2" y="1"/>
                    </a:lnTo>
                    <a:lnTo>
                      <a:pt x="2" y="1"/>
                    </a:lnTo>
                    <a:lnTo>
                      <a:pt x="2" y="0"/>
                    </a:lnTo>
                    <a:lnTo>
                      <a:pt x="3" y="1"/>
                    </a:lnTo>
                    <a:lnTo>
                      <a:pt x="2" y="2"/>
                    </a:lnTo>
                    <a:lnTo>
                      <a:pt x="2"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5" name="Freeform 1898">
                <a:extLst>
                  <a:ext uri="{FF2B5EF4-FFF2-40B4-BE49-F238E27FC236}">
                    <a16:creationId xmlns:a16="http://schemas.microsoft.com/office/drawing/2014/main" id="{A36ACD82-21A1-33A7-6351-986B50463087}"/>
                  </a:ext>
                </a:extLst>
              </p:cNvPr>
              <p:cNvSpPr>
                <a:spLocks/>
              </p:cNvSpPr>
              <p:nvPr/>
            </p:nvSpPr>
            <p:spPr bwMode="auto">
              <a:xfrm>
                <a:off x="261" y="386"/>
                <a:ext cx="2" cy="2"/>
              </a:xfrm>
              <a:custGeom>
                <a:avLst/>
                <a:gdLst>
                  <a:gd name="T0" fmla="*/ 0 w 2"/>
                  <a:gd name="T1" fmla="*/ 2 h 2"/>
                  <a:gd name="T2" fmla="*/ 0 w 2"/>
                  <a:gd name="T3" fmla="*/ 1 h 2"/>
                  <a:gd name="T4" fmla="*/ 1 w 2"/>
                  <a:gd name="T5" fmla="*/ 0 h 2"/>
                  <a:gd name="T6" fmla="*/ 2 w 2"/>
                  <a:gd name="T7" fmla="*/ 0 h 2"/>
                  <a:gd name="T8" fmla="*/ 2 w 2"/>
                  <a:gd name="T9" fmla="*/ 1 h 2"/>
                  <a:gd name="T10" fmla="*/ 2 w 2"/>
                  <a:gd name="T11" fmla="*/ 1 h 2"/>
                </a:gdLst>
                <a:ahLst/>
                <a:cxnLst>
                  <a:cxn ang="0">
                    <a:pos x="T0" y="T1"/>
                  </a:cxn>
                  <a:cxn ang="0">
                    <a:pos x="T2" y="T3"/>
                  </a:cxn>
                  <a:cxn ang="0">
                    <a:pos x="T4" y="T5"/>
                  </a:cxn>
                  <a:cxn ang="0">
                    <a:pos x="T6" y="T7"/>
                  </a:cxn>
                  <a:cxn ang="0">
                    <a:pos x="T8" y="T9"/>
                  </a:cxn>
                  <a:cxn ang="0">
                    <a:pos x="T10" y="T11"/>
                  </a:cxn>
                </a:cxnLst>
                <a:rect l="0" t="0" r="r" b="b"/>
                <a:pathLst>
                  <a:path w="2" h="2">
                    <a:moveTo>
                      <a:pt x="0" y="2"/>
                    </a:moveTo>
                    <a:lnTo>
                      <a:pt x="0" y="1"/>
                    </a:lnTo>
                    <a:lnTo>
                      <a:pt x="1" y="0"/>
                    </a:lnTo>
                    <a:lnTo>
                      <a:pt x="2" y="0"/>
                    </a:ln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6" name="Freeform 1899">
                <a:extLst>
                  <a:ext uri="{FF2B5EF4-FFF2-40B4-BE49-F238E27FC236}">
                    <a16:creationId xmlns:a16="http://schemas.microsoft.com/office/drawing/2014/main" id="{5AB8B24D-6448-55F1-935B-A9D72EB4662C}"/>
                  </a:ext>
                </a:extLst>
              </p:cNvPr>
              <p:cNvSpPr>
                <a:spLocks/>
              </p:cNvSpPr>
              <p:nvPr/>
            </p:nvSpPr>
            <p:spPr bwMode="auto">
              <a:xfrm>
                <a:off x="274" y="394"/>
                <a:ext cx="1" cy="1"/>
              </a:xfrm>
              <a:custGeom>
                <a:avLst/>
                <a:gdLst>
                  <a:gd name="T0" fmla="*/ 0 w 1"/>
                  <a:gd name="T1" fmla="*/ 1 h 1"/>
                  <a:gd name="T2" fmla="*/ 1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1"/>
                    </a:moveTo>
                    <a:lnTo>
                      <a:pt x="1"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7" name="Freeform 1900">
                <a:extLst>
                  <a:ext uri="{FF2B5EF4-FFF2-40B4-BE49-F238E27FC236}">
                    <a16:creationId xmlns:a16="http://schemas.microsoft.com/office/drawing/2014/main" id="{41A9C51B-AC76-DB30-30B1-AC9B3020BFE4}"/>
                  </a:ext>
                </a:extLst>
              </p:cNvPr>
              <p:cNvSpPr>
                <a:spLocks/>
              </p:cNvSpPr>
              <p:nvPr/>
            </p:nvSpPr>
            <p:spPr bwMode="auto">
              <a:xfrm>
                <a:off x="255" y="391"/>
                <a:ext cx="3" cy="5"/>
              </a:xfrm>
              <a:custGeom>
                <a:avLst/>
                <a:gdLst>
                  <a:gd name="T0" fmla="*/ 0 w 3"/>
                  <a:gd name="T1" fmla="*/ 5 h 5"/>
                  <a:gd name="T2" fmla="*/ 2 w 3"/>
                  <a:gd name="T3" fmla="*/ 5 h 5"/>
                  <a:gd name="T4" fmla="*/ 3 w 3"/>
                  <a:gd name="T5" fmla="*/ 0 h 5"/>
                  <a:gd name="T6" fmla="*/ 0 w 3"/>
                  <a:gd name="T7" fmla="*/ 5 h 5"/>
                </a:gdLst>
                <a:ahLst/>
                <a:cxnLst>
                  <a:cxn ang="0">
                    <a:pos x="T0" y="T1"/>
                  </a:cxn>
                  <a:cxn ang="0">
                    <a:pos x="T2" y="T3"/>
                  </a:cxn>
                  <a:cxn ang="0">
                    <a:pos x="T4" y="T5"/>
                  </a:cxn>
                  <a:cxn ang="0">
                    <a:pos x="T6" y="T7"/>
                  </a:cxn>
                </a:cxnLst>
                <a:rect l="0" t="0" r="r" b="b"/>
                <a:pathLst>
                  <a:path w="3" h="5">
                    <a:moveTo>
                      <a:pt x="0" y="5"/>
                    </a:moveTo>
                    <a:lnTo>
                      <a:pt x="2" y="5"/>
                    </a:lnTo>
                    <a:lnTo>
                      <a:pt x="3" y="0"/>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8" name="Freeform 1901">
                <a:extLst>
                  <a:ext uri="{FF2B5EF4-FFF2-40B4-BE49-F238E27FC236}">
                    <a16:creationId xmlns:a16="http://schemas.microsoft.com/office/drawing/2014/main" id="{821C9604-37CF-3984-A8E6-712FD45DFAE9}"/>
                  </a:ext>
                </a:extLst>
              </p:cNvPr>
              <p:cNvSpPr>
                <a:spLocks/>
              </p:cNvSpPr>
              <p:nvPr/>
            </p:nvSpPr>
            <p:spPr bwMode="auto">
              <a:xfrm>
                <a:off x="271" y="395"/>
                <a:ext cx="3" cy="3"/>
              </a:xfrm>
              <a:custGeom>
                <a:avLst/>
                <a:gdLst>
                  <a:gd name="T0" fmla="*/ 1 w 3"/>
                  <a:gd name="T1" fmla="*/ 3 h 3"/>
                  <a:gd name="T2" fmla="*/ 1 w 3"/>
                  <a:gd name="T3" fmla="*/ 2 h 3"/>
                  <a:gd name="T4" fmla="*/ 0 w 3"/>
                  <a:gd name="T5" fmla="*/ 1 h 3"/>
                  <a:gd name="T6" fmla="*/ 1 w 3"/>
                  <a:gd name="T7" fmla="*/ 0 h 3"/>
                  <a:gd name="T8" fmla="*/ 3 w 3"/>
                  <a:gd name="T9" fmla="*/ 0 h 3"/>
                </a:gdLst>
                <a:ahLst/>
                <a:cxnLst>
                  <a:cxn ang="0">
                    <a:pos x="T0" y="T1"/>
                  </a:cxn>
                  <a:cxn ang="0">
                    <a:pos x="T2" y="T3"/>
                  </a:cxn>
                  <a:cxn ang="0">
                    <a:pos x="T4" y="T5"/>
                  </a:cxn>
                  <a:cxn ang="0">
                    <a:pos x="T6" y="T7"/>
                  </a:cxn>
                  <a:cxn ang="0">
                    <a:pos x="T8" y="T9"/>
                  </a:cxn>
                </a:cxnLst>
                <a:rect l="0" t="0" r="r" b="b"/>
                <a:pathLst>
                  <a:path w="3" h="3">
                    <a:moveTo>
                      <a:pt x="1" y="3"/>
                    </a:moveTo>
                    <a:lnTo>
                      <a:pt x="1" y="2"/>
                    </a:lnTo>
                    <a:lnTo>
                      <a:pt x="0" y="1"/>
                    </a:lnTo>
                    <a:lnTo>
                      <a:pt x="1"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9" name="Freeform 1902">
                <a:extLst>
                  <a:ext uri="{FF2B5EF4-FFF2-40B4-BE49-F238E27FC236}">
                    <a16:creationId xmlns:a16="http://schemas.microsoft.com/office/drawing/2014/main" id="{DFB29110-9011-09F9-8B70-BE9B6000D4A7}"/>
                  </a:ext>
                </a:extLst>
              </p:cNvPr>
              <p:cNvSpPr>
                <a:spLocks/>
              </p:cNvSpPr>
              <p:nvPr/>
            </p:nvSpPr>
            <p:spPr bwMode="auto">
              <a:xfrm>
                <a:off x="263" y="387"/>
                <a:ext cx="9" cy="12"/>
              </a:xfrm>
              <a:custGeom>
                <a:avLst/>
                <a:gdLst>
                  <a:gd name="T0" fmla="*/ 0 w 9"/>
                  <a:gd name="T1" fmla="*/ 0 h 12"/>
                  <a:gd name="T2" fmla="*/ 0 w 9"/>
                  <a:gd name="T3" fmla="*/ 2 h 12"/>
                  <a:gd name="T4" fmla="*/ 2 w 9"/>
                  <a:gd name="T5" fmla="*/ 3 h 12"/>
                  <a:gd name="T6" fmla="*/ 3 w 9"/>
                  <a:gd name="T7" fmla="*/ 6 h 12"/>
                  <a:gd name="T8" fmla="*/ 3 w 9"/>
                  <a:gd name="T9" fmla="*/ 8 h 12"/>
                  <a:gd name="T10" fmla="*/ 4 w 9"/>
                  <a:gd name="T11" fmla="*/ 10 h 12"/>
                  <a:gd name="T12" fmla="*/ 4 w 9"/>
                  <a:gd name="T13" fmla="*/ 11 h 12"/>
                  <a:gd name="T14" fmla="*/ 4 w 9"/>
                  <a:gd name="T15" fmla="*/ 12 h 12"/>
                  <a:gd name="T16" fmla="*/ 5 w 9"/>
                  <a:gd name="T17" fmla="*/ 12 h 12"/>
                  <a:gd name="T18" fmla="*/ 5 w 9"/>
                  <a:gd name="T19" fmla="*/ 11 h 12"/>
                  <a:gd name="T20" fmla="*/ 5 w 9"/>
                  <a:gd name="T21" fmla="*/ 10 h 12"/>
                  <a:gd name="T22" fmla="*/ 4 w 9"/>
                  <a:gd name="T23" fmla="*/ 9 h 12"/>
                  <a:gd name="T24" fmla="*/ 4 w 9"/>
                  <a:gd name="T25" fmla="*/ 8 h 12"/>
                  <a:gd name="T26" fmla="*/ 5 w 9"/>
                  <a:gd name="T27" fmla="*/ 8 h 12"/>
                  <a:gd name="T28" fmla="*/ 6 w 9"/>
                  <a:gd name="T29" fmla="*/ 8 h 12"/>
                  <a:gd name="T30" fmla="*/ 6 w 9"/>
                  <a:gd name="T31" fmla="*/ 10 h 12"/>
                  <a:gd name="T32" fmla="*/ 7 w 9"/>
                  <a:gd name="T33" fmla="*/ 9 h 12"/>
                  <a:gd name="T34" fmla="*/ 8 w 9"/>
                  <a:gd name="T35" fmla="*/ 11 h 12"/>
                  <a:gd name="T36" fmla="*/ 9 w 9"/>
                  <a:gd name="T37" fmla="*/ 12 h 12"/>
                  <a:gd name="T38" fmla="*/ 9 w 9"/>
                  <a:gd name="T3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2">
                    <a:moveTo>
                      <a:pt x="0" y="0"/>
                    </a:moveTo>
                    <a:lnTo>
                      <a:pt x="0" y="2"/>
                    </a:lnTo>
                    <a:lnTo>
                      <a:pt x="2" y="3"/>
                    </a:lnTo>
                    <a:lnTo>
                      <a:pt x="3" y="6"/>
                    </a:lnTo>
                    <a:lnTo>
                      <a:pt x="3" y="8"/>
                    </a:lnTo>
                    <a:lnTo>
                      <a:pt x="4" y="10"/>
                    </a:lnTo>
                    <a:lnTo>
                      <a:pt x="4" y="11"/>
                    </a:lnTo>
                    <a:lnTo>
                      <a:pt x="4" y="12"/>
                    </a:lnTo>
                    <a:lnTo>
                      <a:pt x="5" y="12"/>
                    </a:lnTo>
                    <a:lnTo>
                      <a:pt x="5" y="11"/>
                    </a:lnTo>
                    <a:lnTo>
                      <a:pt x="5" y="10"/>
                    </a:lnTo>
                    <a:lnTo>
                      <a:pt x="4" y="9"/>
                    </a:lnTo>
                    <a:lnTo>
                      <a:pt x="4" y="8"/>
                    </a:lnTo>
                    <a:lnTo>
                      <a:pt x="5" y="8"/>
                    </a:lnTo>
                    <a:lnTo>
                      <a:pt x="6" y="8"/>
                    </a:lnTo>
                    <a:lnTo>
                      <a:pt x="6" y="10"/>
                    </a:lnTo>
                    <a:lnTo>
                      <a:pt x="7" y="9"/>
                    </a:lnTo>
                    <a:lnTo>
                      <a:pt x="8" y="11"/>
                    </a:lnTo>
                    <a:lnTo>
                      <a:pt x="9" y="12"/>
                    </a:lnTo>
                    <a:lnTo>
                      <a:pt x="9"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0" name="Freeform 1903">
                <a:extLst>
                  <a:ext uri="{FF2B5EF4-FFF2-40B4-BE49-F238E27FC236}">
                    <a16:creationId xmlns:a16="http://schemas.microsoft.com/office/drawing/2014/main" id="{AE8715E7-0525-7F2F-9B02-9D473B57EB0E}"/>
                  </a:ext>
                </a:extLst>
              </p:cNvPr>
              <p:cNvSpPr>
                <a:spLocks/>
              </p:cNvSpPr>
              <p:nvPr/>
            </p:nvSpPr>
            <p:spPr bwMode="auto">
              <a:xfrm>
                <a:off x="264" y="400"/>
                <a:ext cx="1" cy="1"/>
              </a:xfrm>
              <a:custGeom>
                <a:avLst/>
                <a:gdLst>
                  <a:gd name="T0" fmla="*/ 1 w 1"/>
                  <a:gd name="T1" fmla="*/ 0 h 1"/>
                  <a:gd name="T2" fmla="*/ 0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1" y="0"/>
                    </a:moveTo>
                    <a:lnTo>
                      <a:pt x="0"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1" name="Freeform 1904">
                <a:extLst>
                  <a:ext uri="{FF2B5EF4-FFF2-40B4-BE49-F238E27FC236}">
                    <a16:creationId xmlns:a16="http://schemas.microsoft.com/office/drawing/2014/main" id="{074CFD24-2A12-C945-40DA-9DF1B5EBB182}"/>
                  </a:ext>
                </a:extLst>
              </p:cNvPr>
              <p:cNvSpPr>
                <a:spLocks/>
              </p:cNvSpPr>
              <p:nvPr/>
            </p:nvSpPr>
            <p:spPr bwMode="auto">
              <a:xfrm>
                <a:off x="257" y="388"/>
                <a:ext cx="7" cy="15"/>
              </a:xfrm>
              <a:custGeom>
                <a:avLst/>
                <a:gdLst>
                  <a:gd name="T0" fmla="*/ 0 w 7"/>
                  <a:gd name="T1" fmla="*/ 15 h 15"/>
                  <a:gd name="T2" fmla="*/ 0 w 7"/>
                  <a:gd name="T3" fmla="*/ 13 h 15"/>
                  <a:gd name="T4" fmla="*/ 1 w 7"/>
                  <a:gd name="T5" fmla="*/ 11 h 15"/>
                  <a:gd name="T6" fmla="*/ 1 w 7"/>
                  <a:gd name="T7" fmla="*/ 11 h 15"/>
                  <a:gd name="T8" fmla="*/ 2 w 7"/>
                  <a:gd name="T9" fmla="*/ 12 h 15"/>
                  <a:gd name="T10" fmla="*/ 3 w 7"/>
                  <a:gd name="T11" fmla="*/ 12 h 15"/>
                  <a:gd name="T12" fmla="*/ 4 w 7"/>
                  <a:gd name="T13" fmla="*/ 11 h 15"/>
                  <a:gd name="T14" fmla="*/ 3 w 7"/>
                  <a:gd name="T15" fmla="*/ 11 h 15"/>
                  <a:gd name="T16" fmla="*/ 3 w 7"/>
                  <a:gd name="T17" fmla="*/ 11 h 15"/>
                  <a:gd name="T18" fmla="*/ 2 w 7"/>
                  <a:gd name="T19" fmla="*/ 11 h 15"/>
                  <a:gd name="T20" fmla="*/ 1 w 7"/>
                  <a:gd name="T21" fmla="*/ 11 h 15"/>
                  <a:gd name="T22" fmla="*/ 2 w 7"/>
                  <a:gd name="T23" fmla="*/ 9 h 15"/>
                  <a:gd name="T24" fmla="*/ 4 w 7"/>
                  <a:gd name="T25" fmla="*/ 7 h 15"/>
                  <a:gd name="T26" fmla="*/ 7 w 7"/>
                  <a:gd name="T27" fmla="*/ 6 h 15"/>
                  <a:gd name="T28" fmla="*/ 7 w 7"/>
                  <a:gd name="T29" fmla="*/ 5 h 15"/>
                  <a:gd name="T30" fmla="*/ 7 w 7"/>
                  <a:gd name="T31" fmla="*/ 4 h 15"/>
                  <a:gd name="T32" fmla="*/ 5 w 7"/>
                  <a:gd name="T33" fmla="*/ 4 h 15"/>
                  <a:gd name="T34" fmla="*/ 4 w 7"/>
                  <a:gd name="T35" fmla="*/ 6 h 15"/>
                  <a:gd name="T36" fmla="*/ 2 w 7"/>
                  <a:gd name="T37" fmla="*/ 7 h 15"/>
                  <a:gd name="T38" fmla="*/ 2 w 7"/>
                  <a:gd name="T39" fmla="*/ 7 h 15"/>
                  <a:gd name="T40" fmla="*/ 2 w 7"/>
                  <a:gd name="T41" fmla="*/ 5 h 15"/>
                  <a:gd name="T42" fmla="*/ 4 w 7"/>
                  <a:gd name="T43" fmla="*/ 3 h 15"/>
                  <a:gd name="T44" fmla="*/ 4 w 7"/>
                  <a:gd name="T45" fmla="*/ 2 h 15"/>
                  <a:gd name="T46" fmla="*/ 4 w 7"/>
                  <a:gd name="T4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 h="15">
                    <a:moveTo>
                      <a:pt x="0" y="15"/>
                    </a:moveTo>
                    <a:lnTo>
                      <a:pt x="0" y="13"/>
                    </a:lnTo>
                    <a:lnTo>
                      <a:pt x="1" y="11"/>
                    </a:lnTo>
                    <a:lnTo>
                      <a:pt x="1" y="11"/>
                    </a:lnTo>
                    <a:lnTo>
                      <a:pt x="2" y="12"/>
                    </a:lnTo>
                    <a:lnTo>
                      <a:pt x="3" y="12"/>
                    </a:lnTo>
                    <a:lnTo>
                      <a:pt x="4" y="11"/>
                    </a:lnTo>
                    <a:lnTo>
                      <a:pt x="3" y="11"/>
                    </a:lnTo>
                    <a:lnTo>
                      <a:pt x="3" y="11"/>
                    </a:lnTo>
                    <a:lnTo>
                      <a:pt x="2" y="11"/>
                    </a:lnTo>
                    <a:lnTo>
                      <a:pt x="1" y="11"/>
                    </a:lnTo>
                    <a:lnTo>
                      <a:pt x="2" y="9"/>
                    </a:lnTo>
                    <a:lnTo>
                      <a:pt x="4" y="7"/>
                    </a:lnTo>
                    <a:lnTo>
                      <a:pt x="7" y="6"/>
                    </a:lnTo>
                    <a:lnTo>
                      <a:pt x="7" y="5"/>
                    </a:lnTo>
                    <a:lnTo>
                      <a:pt x="7" y="4"/>
                    </a:lnTo>
                    <a:lnTo>
                      <a:pt x="5" y="4"/>
                    </a:lnTo>
                    <a:lnTo>
                      <a:pt x="4" y="6"/>
                    </a:lnTo>
                    <a:lnTo>
                      <a:pt x="2" y="7"/>
                    </a:lnTo>
                    <a:lnTo>
                      <a:pt x="2" y="7"/>
                    </a:lnTo>
                    <a:lnTo>
                      <a:pt x="2" y="5"/>
                    </a:lnTo>
                    <a:lnTo>
                      <a:pt x="4" y="3"/>
                    </a:lnTo>
                    <a:lnTo>
                      <a:pt x="4" y="2"/>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2" name="Freeform 1905">
                <a:extLst>
                  <a:ext uri="{FF2B5EF4-FFF2-40B4-BE49-F238E27FC236}">
                    <a16:creationId xmlns:a16="http://schemas.microsoft.com/office/drawing/2014/main" id="{2E4CADA0-D2B5-7AFE-FF96-770A92B7922B}"/>
                  </a:ext>
                </a:extLst>
              </p:cNvPr>
              <p:cNvSpPr>
                <a:spLocks/>
              </p:cNvSpPr>
              <p:nvPr/>
            </p:nvSpPr>
            <p:spPr bwMode="auto">
              <a:xfrm>
                <a:off x="262" y="400"/>
                <a:ext cx="5" cy="6"/>
              </a:xfrm>
              <a:custGeom>
                <a:avLst/>
                <a:gdLst>
                  <a:gd name="T0" fmla="*/ 0 w 5"/>
                  <a:gd name="T1" fmla="*/ 6 h 6"/>
                  <a:gd name="T2" fmla="*/ 0 w 5"/>
                  <a:gd name="T3" fmla="*/ 5 h 6"/>
                  <a:gd name="T4" fmla="*/ 1 w 5"/>
                  <a:gd name="T5" fmla="*/ 5 h 6"/>
                  <a:gd name="T6" fmla="*/ 1 w 5"/>
                  <a:gd name="T7" fmla="*/ 4 h 6"/>
                  <a:gd name="T8" fmla="*/ 2 w 5"/>
                  <a:gd name="T9" fmla="*/ 4 h 6"/>
                  <a:gd name="T10" fmla="*/ 3 w 5"/>
                  <a:gd name="T11" fmla="*/ 4 h 6"/>
                  <a:gd name="T12" fmla="*/ 3 w 5"/>
                  <a:gd name="T13" fmla="*/ 3 h 6"/>
                  <a:gd name="T14" fmla="*/ 4 w 5"/>
                  <a:gd name="T15" fmla="*/ 3 h 6"/>
                  <a:gd name="T16" fmla="*/ 4 w 5"/>
                  <a:gd name="T17" fmla="*/ 3 h 6"/>
                  <a:gd name="T18" fmla="*/ 3 w 5"/>
                  <a:gd name="T19" fmla="*/ 2 h 6"/>
                  <a:gd name="T20" fmla="*/ 4 w 5"/>
                  <a:gd name="T21" fmla="*/ 1 h 6"/>
                  <a:gd name="T22" fmla="*/ 4 w 5"/>
                  <a:gd name="T23" fmla="*/ 1 h 6"/>
                  <a:gd name="T24" fmla="*/ 5 w 5"/>
                  <a:gd name="T25" fmla="*/ 0 h 6"/>
                  <a:gd name="T26" fmla="*/ 4 w 5"/>
                  <a:gd name="T27" fmla="*/ 0 h 6"/>
                  <a:gd name="T28" fmla="*/ 3 w 5"/>
                  <a:gd name="T2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6">
                    <a:moveTo>
                      <a:pt x="0" y="6"/>
                    </a:moveTo>
                    <a:lnTo>
                      <a:pt x="0" y="5"/>
                    </a:lnTo>
                    <a:lnTo>
                      <a:pt x="1" y="5"/>
                    </a:lnTo>
                    <a:lnTo>
                      <a:pt x="1" y="4"/>
                    </a:lnTo>
                    <a:lnTo>
                      <a:pt x="2" y="4"/>
                    </a:lnTo>
                    <a:lnTo>
                      <a:pt x="3" y="4"/>
                    </a:lnTo>
                    <a:lnTo>
                      <a:pt x="3" y="3"/>
                    </a:lnTo>
                    <a:lnTo>
                      <a:pt x="4" y="3"/>
                    </a:lnTo>
                    <a:lnTo>
                      <a:pt x="4" y="3"/>
                    </a:lnTo>
                    <a:lnTo>
                      <a:pt x="3" y="2"/>
                    </a:lnTo>
                    <a:lnTo>
                      <a:pt x="4" y="1"/>
                    </a:lnTo>
                    <a:lnTo>
                      <a:pt x="4" y="1"/>
                    </a:lnTo>
                    <a:lnTo>
                      <a:pt x="5" y="0"/>
                    </a:lnTo>
                    <a:lnTo>
                      <a:pt x="4"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3" name="Freeform 1906">
                <a:extLst>
                  <a:ext uri="{FF2B5EF4-FFF2-40B4-BE49-F238E27FC236}">
                    <a16:creationId xmlns:a16="http://schemas.microsoft.com/office/drawing/2014/main" id="{DF71C426-4CEA-487D-848A-442AFAAC70A1}"/>
                  </a:ext>
                </a:extLst>
              </p:cNvPr>
              <p:cNvSpPr>
                <a:spLocks/>
              </p:cNvSpPr>
              <p:nvPr/>
            </p:nvSpPr>
            <p:spPr bwMode="auto">
              <a:xfrm>
                <a:off x="275" y="405"/>
                <a:ext cx="2" cy="1"/>
              </a:xfrm>
              <a:custGeom>
                <a:avLst/>
                <a:gdLst>
                  <a:gd name="T0" fmla="*/ 2 w 2"/>
                  <a:gd name="T1" fmla="*/ 0 h 1"/>
                  <a:gd name="T2" fmla="*/ 2 w 2"/>
                  <a:gd name="T3" fmla="*/ 0 h 1"/>
                  <a:gd name="T4" fmla="*/ 0 w 2"/>
                  <a:gd name="T5" fmla="*/ 1 h 1"/>
                </a:gdLst>
                <a:ahLst/>
                <a:cxnLst>
                  <a:cxn ang="0">
                    <a:pos x="T0" y="T1"/>
                  </a:cxn>
                  <a:cxn ang="0">
                    <a:pos x="T2" y="T3"/>
                  </a:cxn>
                  <a:cxn ang="0">
                    <a:pos x="T4" y="T5"/>
                  </a:cxn>
                </a:cxnLst>
                <a:rect l="0" t="0" r="r" b="b"/>
                <a:pathLst>
                  <a:path w="2" h="1">
                    <a:moveTo>
                      <a:pt x="2" y="0"/>
                    </a:moveTo>
                    <a:lnTo>
                      <a:pt x="2"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4" name="Freeform 1907">
                <a:extLst>
                  <a:ext uri="{FF2B5EF4-FFF2-40B4-BE49-F238E27FC236}">
                    <a16:creationId xmlns:a16="http://schemas.microsoft.com/office/drawing/2014/main" id="{F9ADD2FC-2D53-D425-E8C3-522A257433CA}"/>
                  </a:ext>
                </a:extLst>
              </p:cNvPr>
              <p:cNvSpPr>
                <a:spLocks/>
              </p:cNvSpPr>
              <p:nvPr/>
            </p:nvSpPr>
            <p:spPr bwMode="auto">
              <a:xfrm>
                <a:off x="277" y="403"/>
                <a:ext cx="3" cy="4"/>
              </a:xfrm>
              <a:custGeom>
                <a:avLst/>
                <a:gdLst>
                  <a:gd name="T0" fmla="*/ 0 w 3"/>
                  <a:gd name="T1" fmla="*/ 4 h 4"/>
                  <a:gd name="T2" fmla="*/ 1 w 3"/>
                  <a:gd name="T3" fmla="*/ 2 h 4"/>
                  <a:gd name="T4" fmla="*/ 2 w 3"/>
                  <a:gd name="T5" fmla="*/ 1 h 4"/>
                  <a:gd name="T6" fmla="*/ 3 w 3"/>
                  <a:gd name="T7" fmla="*/ 1 h 4"/>
                  <a:gd name="T8" fmla="*/ 3 w 3"/>
                  <a:gd name="T9" fmla="*/ 0 h 4"/>
                  <a:gd name="T10" fmla="*/ 0 w 3"/>
                  <a:gd name="T11" fmla="*/ 2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1" y="2"/>
                    </a:lnTo>
                    <a:lnTo>
                      <a:pt x="2" y="1"/>
                    </a:lnTo>
                    <a:lnTo>
                      <a:pt x="3" y="1"/>
                    </a:lnTo>
                    <a:lnTo>
                      <a:pt x="3"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5" name="Freeform 1908">
                <a:extLst>
                  <a:ext uri="{FF2B5EF4-FFF2-40B4-BE49-F238E27FC236}">
                    <a16:creationId xmlns:a16="http://schemas.microsoft.com/office/drawing/2014/main" id="{7EB953EC-B115-EF78-6C24-28190E8DFCE6}"/>
                  </a:ext>
                </a:extLst>
              </p:cNvPr>
              <p:cNvSpPr>
                <a:spLocks/>
              </p:cNvSpPr>
              <p:nvPr/>
            </p:nvSpPr>
            <p:spPr bwMode="auto">
              <a:xfrm>
                <a:off x="262" y="406"/>
                <a:ext cx="3" cy="1"/>
              </a:xfrm>
              <a:custGeom>
                <a:avLst/>
                <a:gdLst>
                  <a:gd name="T0" fmla="*/ 3 w 3"/>
                  <a:gd name="T1" fmla="*/ 0 h 1"/>
                  <a:gd name="T2" fmla="*/ 2 w 3"/>
                  <a:gd name="T3" fmla="*/ 0 h 1"/>
                  <a:gd name="T4" fmla="*/ 1 w 3"/>
                  <a:gd name="T5" fmla="*/ 1 h 1"/>
                  <a:gd name="T6" fmla="*/ 0 w 3"/>
                  <a:gd name="T7" fmla="*/ 1 h 1"/>
                </a:gdLst>
                <a:ahLst/>
                <a:cxnLst>
                  <a:cxn ang="0">
                    <a:pos x="T0" y="T1"/>
                  </a:cxn>
                  <a:cxn ang="0">
                    <a:pos x="T2" y="T3"/>
                  </a:cxn>
                  <a:cxn ang="0">
                    <a:pos x="T4" y="T5"/>
                  </a:cxn>
                  <a:cxn ang="0">
                    <a:pos x="T6" y="T7"/>
                  </a:cxn>
                </a:cxnLst>
                <a:rect l="0" t="0" r="r" b="b"/>
                <a:pathLst>
                  <a:path w="3" h="1">
                    <a:moveTo>
                      <a:pt x="3" y="0"/>
                    </a:moveTo>
                    <a:lnTo>
                      <a:pt x="2" y="0"/>
                    </a:ln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6" name="Freeform 1909">
                <a:extLst>
                  <a:ext uri="{FF2B5EF4-FFF2-40B4-BE49-F238E27FC236}">
                    <a16:creationId xmlns:a16="http://schemas.microsoft.com/office/drawing/2014/main" id="{2B2EA686-3C04-446F-8A53-D91E1131C116}"/>
                  </a:ext>
                </a:extLst>
              </p:cNvPr>
              <p:cNvSpPr>
                <a:spLocks/>
              </p:cNvSpPr>
              <p:nvPr/>
            </p:nvSpPr>
            <p:spPr bwMode="auto">
              <a:xfrm>
                <a:off x="258" y="401"/>
                <a:ext cx="6" cy="6"/>
              </a:xfrm>
              <a:custGeom>
                <a:avLst/>
                <a:gdLst>
                  <a:gd name="T0" fmla="*/ 6 w 6"/>
                  <a:gd name="T1" fmla="*/ 0 h 6"/>
                  <a:gd name="T2" fmla="*/ 5 w 6"/>
                  <a:gd name="T3" fmla="*/ 2 h 6"/>
                  <a:gd name="T4" fmla="*/ 5 w 6"/>
                  <a:gd name="T5" fmla="*/ 2 h 6"/>
                  <a:gd name="T6" fmla="*/ 3 w 6"/>
                  <a:gd name="T7" fmla="*/ 2 h 6"/>
                  <a:gd name="T8" fmla="*/ 2 w 6"/>
                  <a:gd name="T9" fmla="*/ 1 h 6"/>
                  <a:gd name="T10" fmla="*/ 2 w 6"/>
                  <a:gd name="T11" fmla="*/ 4 h 6"/>
                  <a:gd name="T12" fmla="*/ 2 w 6"/>
                  <a:gd name="T13" fmla="*/ 5 h 6"/>
                  <a:gd name="T14" fmla="*/ 2 w 6"/>
                  <a:gd name="T15" fmla="*/ 5 h 6"/>
                  <a:gd name="T16" fmla="*/ 0 w 6"/>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6">
                    <a:moveTo>
                      <a:pt x="6" y="0"/>
                    </a:moveTo>
                    <a:lnTo>
                      <a:pt x="5" y="2"/>
                    </a:lnTo>
                    <a:lnTo>
                      <a:pt x="5" y="2"/>
                    </a:lnTo>
                    <a:lnTo>
                      <a:pt x="3" y="2"/>
                    </a:lnTo>
                    <a:lnTo>
                      <a:pt x="2" y="1"/>
                    </a:lnTo>
                    <a:lnTo>
                      <a:pt x="2" y="4"/>
                    </a:lnTo>
                    <a:lnTo>
                      <a:pt x="2" y="5"/>
                    </a:lnTo>
                    <a:lnTo>
                      <a:pt x="2" y="5"/>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7" name="Freeform 1910">
                <a:extLst>
                  <a:ext uri="{FF2B5EF4-FFF2-40B4-BE49-F238E27FC236}">
                    <a16:creationId xmlns:a16="http://schemas.microsoft.com/office/drawing/2014/main" id="{20C0EEF4-156B-CCCB-A897-8FBA0E4A03E8}"/>
                  </a:ext>
                </a:extLst>
              </p:cNvPr>
              <p:cNvSpPr>
                <a:spLocks/>
              </p:cNvSpPr>
              <p:nvPr/>
            </p:nvSpPr>
            <p:spPr bwMode="auto">
              <a:xfrm>
                <a:off x="265" y="406"/>
                <a:ext cx="2" cy="2"/>
              </a:xfrm>
              <a:custGeom>
                <a:avLst/>
                <a:gdLst>
                  <a:gd name="T0" fmla="*/ 1 w 2"/>
                  <a:gd name="T1" fmla="*/ 2 h 2"/>
                  <a:gd name="T2" fmla="*/ 2 w 2"/>
                  <a:gd name="T3" fmla="*/ 2 h 2"/>
                  <a:gd name="T4" fmla="*/ 1 w 2"/>
                  <a:gd name="T5" fmla="*/ 1 h 2"/>
                  <a:gd name="T6" fmla="*/ 0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1" y="2"/>
                    </a:moveTo>
                    <a:lnTo>
                      <a:pt x="2" y="2"/>
                    </a:ln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8" name="Freeform 1911">
                <a:extLst>
                  <a:ext uri="{FF2B5EF4-FFF2-40B4-BE49-F238E27FC236}">
                    <a16:creationId xmlns:a16="http://schemas.microsoft.com/office/drawing/2014/main" id="{3A81093C-E8E3-B4C4-6C7F-79BD484650F4}"/>
                  </a:ext>
                </a:extLst>
              </p:cNvPr>
              <p:cNvSpPr>
                <a:spLocks/>
              </p:cNvSpPr>
              <p:nvPr/>
            </p:nvSpPr>
            <p:spPr bwMode="auto">
              <a:xfrm>
                <a:off x="261" y="406"/>
                <a:ext cx="1" cy="2"/>
              </a:xfrm>
              <a:custGeom>
                <a:avLst/>
                <a:gdLst>
                  <a:gd name="T0" fmla="*/ 1 w 1"/>
                  <a:gd name="T1" fmla="*/ 1 h 2"/>
                  <a:gd name="T2" fmla="*/ 1 w 1"/>
                  <a:gd name="T3" fmla="*/ 2 h 2"/>
                  <a:gd name="T4" fmla="*/ 0 w 1"/>
                  <a:gd name="T5" fmla="*/ 2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1" y="1"/>
                    </a:moveTo>
                    <a:lnTo>
                      <a:pt x="1" y="2"/>
                    </a:lnTo>
                    <a:lnTo>
                      <a:pt x="0" y="2"/>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9" name="Freeform 1912">
                <a:extLst>
                  <a:ext uri="{FF2B5EF4-FFF2-40B4-BE49-F238E27FC236}">
                    <a16:creationId xmlns:a16="http://schemas.microsoft.com/office/drawing/2014/main" id="{1E42A5F0-44B4-EED7-517D-905ABBD86681}"/>
                  </a:ext>
                </a:extLst>
              </p:cNvPr>
              <p:cNvSpPr>
                <a:spLocks/>
              </p:cNvSpPr>
              <p:nvPr/>
            </p:nvSpPr>
            <p:spPr bwMode="auto">
              <a:xfrm>
                <a:off x="276" y="407"/>
                <a:ext cx="1" cy="1"/>
              </a:xfrm>
              <a:custGeom>
                <a:avLst/>
                <a:gdLst>
                  <a:gd name="T0" fmla="*/ 0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0"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0" name="Freeform 1913">
                <a:extLst>
                  <a:ext uri="{FF2B5EF4-FFF2-40B4-BE49-F238E27FC236}">
                    <a16:creationId xmlns:a16="http://schemas.microsoft.com/office/drawing/2014/main" id="{DB51FE1F-A836-A82E-B31E-1CE3FB5E7D0B}"/>
                  </a:ext>
                </a:extLst>
              </p:cNvPr>
              <p:cNvSpPr>
                <a:spLocks/>
              </p:cNvSpPr>
              <p:nvPr/>
            </p:nvSpPr>
            <p:spPr bwMode="auto">
              <a:xfrm>
                <a:off x="256" y="403"/>
                <a:ext cx="2" cy="6"/>
              </a:xfrm>
              <a:custGeom>
                <a:avLst/>
                <a:gdLst>
                  <a:gd name="T0" fmla="*/ 2 w 2"/>
                  <a:gd name="T1" fmla="*/ 4 h 6"/>
                  <a:gd name="T2" fmla="*/ 2 w 2"/>
                  <a:gd name="T3" fmla="*/ 5 h 6"/>
                  <a:gd name="T4" fmla="*/ 0 w 2"/>
                  <a:gd name="T5" fmla="*/ 6 h 6"/>
                  <a:gd name="T6" fmla="*/ 0 w 2"/>
                  <a:gd name="T7" fmla="*/ 5 h 6"/>
                  <a:gd name="T8" fmla="*/ 0 w 2"/>
                  <a:gd name="T9" fmla="*/ 5 h 6"/>
                  <a:gd name="T10" fmla="*/ 1 w 2"/>
                  <a:gd name="T11" fmla="*/ 1 h 6"/>
                  <a:gd name="T12" fmla="*/ 0 w 2"/>
                  <a:gd name="T13" fmla="*/ 1 h 6"/>
                  <a:gd name="T14" fmla="*/ 1 w 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6">
                    <a:moveTo>
                      <a:pt x="2" y="4"/>
                    </a:moveTo>
                    <a:lnTo>
                      <a:pt x="2" y="5"/>
                    </a:lnTo>
                    <a:lnTo>
                      <a:pt x="0" y="6"/>
                    </a:lnTo>
                    <a:lnTo>
                      <a:pt x="0" y="5"/>
                    </a:lnTo>
                    <a:lnTo>
                      <a:pt x="0" y="5"/>
                    </a:lnTo>
                    <a:lnTo>
                      <a:pt x="1" y="1"/>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1" name="Freeform 1914">
                <a:extLst>
                  <a:ext uri="{FF2B5EF4-FFF2-40B4-BE49-F238E27FC236}">
                    <a16:creationId xmlns:a16="http://schemas.microsoft.com/office/drawing/2014/main" id="{79C789DE-88AB-3DEA-4EEB-14DCC962FB88}"/>
                  </a:ext>
                </a:extLst>
              </p:cNvPr>
              <p:cNvSpPr>
                <a:spLocks/>
              </p:cNvSpPr>
              <p:nvPr/>
            </p:nvSpPr>
            <p:spPr bwMode="auto">
              <a:xfrm>
                <a:off x="263" y="408"/>
                <a:ext cx="4" cy="3"/>
              </a:xfrm>
              <a:custGeom>
                <a:avLst/>
                <a:gdLst>
                  <a:gd name="T0" fmla="*/ 4 w 4"/>
                  <a:gd name="T1" fmla="*/ 3 h 3"/>
                  <a:gd name="T2" fmla="*/ 3 w 4"/>
                  <a:gd name="T3" fmla="*/ 2 h 3"/>
                  <a:gd name="T4" fmla="*/ 2 w 4"/>
                  <a:gd name="T5" fmla="*/ 2 h 3"/>
                  <a:gd name="T6" fmla="*/ 2 w 4"/>
                  <a:gd name="T7" fmla="*/ 1 h 3"/>
                  <a:gd name="T8" fmla="*/ 2 w 4"/>
                  <a:gd name="T9" fmla="*/ 0 h 3"/>
                  <a:gd name="T10" fmla="*/ 0 w 4"/>
                  <a:gd name="T11" fmla="*/ 1 h 3"/>
                  <a:gd name="T12" fmla="*/ 1 w 4"/>
                  <a:gd name="T13" fmla="*/ 0 h 3"/>
                  <a:gd name="T14" fmla="*/ 3 w 4"/>
                  <a:gd name="T15" fmla="*/ 0 h 3"/>
                  <a:gd name="T16" fmla="*/ 3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3"/>
                    </a:moveTo>
                    <a:lnTo>
                      <a:pt x="3" y="2"/>
                    </a:lnTo>
                    <a:lnTo>
                      <a:pt x="2" y="2"/>
                    </a:lnTo>
                    <a:lnTo>
                      <a:pt x="2" y="1"/>
                    </a:lnTo>
                    <a:lnTo>
                      <a:pt x="2" y="0"/>
                    </a:lnTo>
                    <a:lnTo>
                      <a:pt x="0" y="1"/>
                    </a:lnTo>
                    <a:lnTo>
                      <a:pt x="1" y="0"/>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2" name="Freeform 1915">
                <a:extLst>
                  <a:ext uri="{FF2B5EF4-FFF2-40B4-BE49-F238E27FC236}">
                    <a16:creationId xmlns:a16="http://schemas.microsoft.com/office/drawing/2014/main" id="{92EC6EE1-5849-3491-982B-9280857DF50E}"/>
                  </a:ext>
                </a:extLst>
              </p:cNvPr>
              <p:cNvSpPr>
                <a:spLocks/>
              </p:cNvSpPr>
              <p:nvPr/>
            </p:nvSpPr>
            <p:spPr bwMode="auto">
              <a:xfrm>
                <a:off x="272" y="406"/>
                <a:ext cx="3" cy="5"/>
              </a:xfrm>
              <a:custGeom>
                <a:avLst/>
                <a:gdLst>
                  <a:gd name="T0" fmla="*/ 3 w 3"/>
                  <a:gd name="T1" fmla="*/ 0 h 5"/>
                  <a:gd name="T2" fmla="*/ 2 w 3"/>
                  <a:gd name="T3" fmla="*/ 2 h 5"/>
                  <a:gd name="T4" fmla="*/ 0 w 3"/>
                  <a:gd name="T5" fmla="*/ 4 h 5"/>
                  <a:gd name="T6" fmla="*/ 0 w 3"/>
                  <a:gd name="T7" fmla="*/ 5 h 5"/>
                  <a:gd name="T8" fmla="*/ 0 w 3"/>
                  <a:gd name="T9" fmla="*/ 5 h 5"/>
                </a:gdLst>
                <a:ahLst/>
                <a:cxnLst>
                  <a:cxn ang="0">
                    <a:pos x="T0" y="T1"/>
                  </a:cxn>
                  <a:cxn ang="0">
                    <a:pos x="T2" y="T3"/>
                  </a:cxn>
                  <a:cxn ang="0">
                    <a:pos x="T4" y="T5"/>
                  </a:cxn>
                  <a:cxn ang="0">
                    <a:pos x="T6" y="T7"/>
                  </a:cxn>
                  <a:cxn ang="0">
                    <a:pos x="T8" y="T9"/>
                  </a:cxn>
                </a:cxnLst>
                <a:rect l="0" t="0" r="r" b="b"/>
                <a:pathLst>
                  <a:path w="3" h="5">
                    <a:moveTo>
                      <a:pt x="3" y="0"/>
                    </a:moveTo>
                    <a:lnTo>
                      <a:pt x="2" y="2"/>
                    </a:lnTo>
                    <a:lnTo>
                      <a:pt x="0" y="4"/>
                    </a:lnTo>
                    <a:lnTo>
                      <a:pt x="0" y="5"/>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3" name="Freeform 1916">
                <a:extLst>
                  <a:ext uri="{FF2B5EF4-FFF2-40B4-BE49-F238E27FC236}">
                    <a16:creationId xmlns:a16="http://schemas.microsoft.com/office/drawing/2014/main" id="{FF82EFCF-AA42-9B14-FB3A-540395FB79C3}"/>
                  </a:ext>
                </a:extLst>
              </p:cNvPr>
              <p:cNvSpPr>
                <a:spLocks/>
              </p:cNvSpPr>
              <p:nvPr/>
            </p:nvSpPr>
            <p:spPr bwMode="auto">
              <a:xfrm>
                <a:off x="273" y="408"/>
                <a:ext cx="3" cy="3"/>
              </a:xfrm>
              <a:custGeom>
                <a:avLst/>
                <a:gdLst>
                  <a:gd name="T0" fmla="*/ 0 w 3"/>
                  <a:gd name="T1" fmla="*/ 3 h 3"/>
                  <a:gd name="T2" fmla="*/ 1 w 3"/>
                  <a:gd name="T3" fmla="*/ 2 h 3"/>
                  <a:gd name="T4" fmla="*/ 2 w 3"/>
                  <a:gd name="T5" fmla="*/ 2 h 3"/>
                  <a:gd name="T6" fmla="*/ 2 w 3"/>
                  <a:gd name="T7" fmla="*/ 1 h 3"/>
                  <a:gd name="T8" fmla="*/ 3 w 3"/>
                  <a:gd name="T9" fmla="*/ 0 h 3"/>
                </a:gdLst>
                <a:ahLst/>
                <a:cxnLst>
                  <a:cxn ang="0">
                    <a:pos x="T0" y="T1"/>
                  </a:cxn>
                  <a:cxn ang="0">
                    <a:pos x="T2" y="T3"/>
                  </a:cxn>
                  <a:cxn ang="0">
                    <a:pos x="T4" y="T5"/>
                  </a:cxn>
                  <a:cxn ang="0">
                    <a:pos x="T6" y="T7"/>
                  </a:cxn>
                  <a:cxn ang="0">
                    <a:pos x="T8" y="T9"/>
                  </a:cxn>
                </a:cxnLst>
                <a:rect l="0" t="0" r="r" b="b"/>
                <a:pathLst>
                  <a:path w="3" h="3">
                    <a:moveTo>
                      <a:pt x="0" y="3"/>
                    </a:moveTo>
                    <a:lnTo>
                      <a:pt x="1" y="2"/>
                    </a:lnTo>
                    <a:lnTo>
                      <a:pt x="2" y="2"/>
                    </a:lnTo>
                    <a:lnTo>
                      <a:pt x="2"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4" name="Freeform 1917">
                <a:extLst>
                  <a:ext uri="{FF2B5EF4-FFF2-40B4-BE49-F238E27FC236}">
                    <a16:creationId xmlns:a16="http://schemas.microsoft.com/office/drawing/2014/main" id="{B8380F0F-6ABF-9152-20A8-771201037383}"/>
                  </a:ext>
                </a:extLst>
              </p:cNvPr>
              <p:cNvSpPr>
                <a:spLocks/>
              </p:cNvSpPr>
              <p:nvPr/>
            </p:nvSpPr>
            <p:spPr bwMode="auto">
              <a:xfrm>
                <a:off x="272" y="411"/>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5" name="Freeform 1918">
                <a:extLst>
                  <a:ext uri="{FF2B5EF4-FFF2-40B4-BE49-F238E27FC236}">
                    <a16:creationId xmlns:a16="http://schemas.microsoft.com/office/drawing/2014/main" id="{1EAB532C-35B1-B378-7E55-8B3CC77B6663}"/>
                  </a:ext>
                </a:extLst>
              </p:cNvPr>
              <p:cNvSpPr>
                <a:spLocks/>
              </p:cNvSpPr>
              <p:nvPr/>
            </p:nvSpPr>
            <p:spPr bwMode="auto">
              <a:xfrm>
                <a:off x="251" y="412"/>
                <a:ext cx="2" cy="1"/>
              </a:xfrm>
              <a:custGeom>
                <a:avLst/>
                <a:gdLst>
                  <a:gd name="T0" fmla="*/ 0 w 2"/>
                  <a:gd name="T1" fmla="*/ 1 h 1"/>
                  <a:gd name="T2" fmla="*/ 0 w 2"/>
                  <a:gd name="T3" fmla="*/ 1 h 1"/>
                  <a:gd name="T4" fmla="*/ 2 w 2"/>
                  <a:gd name="T5" fmla="*/ 0 h 1"/>
                  <a:gd name="T6" fmla="*/ 2 w 2"/>
                  <a:gd name="T7" fmla="*/ 1 h 1"/>
                </a:gdLst>
                <a:ahLst/>
                <a:cxnLst>
                  <a:cxn ang="0">
                    <a:pos x="T0" y="T1"/>
                  </a:cxn>
                  <a:cxn ang="0">
                    <a:pos x="T2" y="T3"/>
                  </a:cxn>
                  <a:cxn ang="0">
                    <a:pos x="T4" y="T5"/>
                  </a:cxn>
                  <a:cxn ang="0">
                    <a:pos x="T6" y="T7"/>
                  </a:cxn>
                </a:cxnLst>
                <a:rect l="0" t="0" r="r" b="b"/>
                <a:pathLst>
                  <a:path w="2" h="1">
                    <a:moveTo>
                      <a:pt x="0" y="1"/>
                    </a:moveTo>
                    <a:lnTo>
                      <a:pt x="0" y="1"/>
                    </a:lnTo>
                    <a:lnTo>
                      <a:pt x="2"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6" name="Line 1919">
                <a:extLst>
                  <a:ext uri="{FF2B5EF4-FFF2-40B4-BE49-F238E27FC236}">
                    <a16:creationId xmlns:a16="http://schemas.microsoft.com/office/drawing/2014/main" id="{06F6A641-D82A-75E7-EBF8-3BCFC8E1022F}"/>
                  </a:ext>
                </a:extLst>
              </p:cNvPr>
              <p:cNvSpPr>
                <a:spLocks noChangeShapeType="1"/>
              </p:cNvSpPr>
              <p:nvPr/>
            </p:nvSpPr>
            <p:spPr bwMode="auto">
              <a:xfrm flipV="1">
                <a:off x="250" y="413"/>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77" name="Freeform 1920">
                <a:extLst>
                  <a:ext uri="{FF2B5EF4-FFF2-40B4-BE49-F238E27FC236}">
                    <a16:creationId xmlns:a16="http://schemas.microsoft.com/office/drawing/2014/main" id="{5A644BC6-9008-9722-90F6-335084D0FF9F}"/>
                  </a:ext>
                </a:extLst>
              </p:cNvPr>
              <p:cNvSpPr>
                <a:spLocks/>
              </p:cNvSpPr>
              <p:nvPr/>
            </p:nvSpPr>
            <p:spPr bwMode="auto">
              <a:xfrm>
                <a:off x="263" y="411"/>
                <a:ext cx="9" cy="3"/>
              </a:xfrm>
              <a:custGeom>
                <a:avLst/>
                <a:gdLst>
                  <a:gd name="T0" fmla="*/ 9 w 9"/>
                  <a:gd name="T1" fmla="*/ 0 h 3"/>
                  <a:gd name="T2" fmla="*/ 7 w 9"/>
                  <a:gd name="T3" fmla="*/ 1 h 3"/>
                  <a:gd name="T4" fmla="*/ 4 w 9"/>
                  <a:gd name="T5" fmla="*/ 3 h 3"/>
                  <a:gd name="T6" fmla="*/ 3 w 9"/>
                  <a:gd name="T7" fmla="*/ 3 h 3"/>
                  <a:gd name="T8" fmla="*/ 1 w 9"/>
                  <a:gd name="T9" fmla="*/ 2 h 3"/>
                  <a:gd name="T10" fmla="*/ 0 w 9"/>
                  <a:gd name="T11" fmla="*/ 2 h 3"/>
                  <a:gd name="T12" fmla="*/ 1 w 9"/>
                  <a:gd name="T13" fmla="*/ 1 h 3"/>
                  <a:gd name="T14" fmla="*/ 2 w 9"/>
                  <a:gd name="T15" fmla="*/ 0 h 3"/>
                  <a:gd name="T16" fmla="*/ 3 w 9"/>
                  <a:gd name="T17" fmla="*/ 1 h 3"/>
                  <a:gd name="T18" fmla="*/ 4 w 9"/>
                  <a:gd name="T19" fmla="*/ 0 h 3"/>
                  <a:gd name="T20" fmla="*/ 4 w 9"/>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3">
                    <a:moveTo>
                      <a:pt x="9" y="0"/>
                    </a:moveTo>
                    <a:lnTo>
                      <a:pt x="7" y="1"/>
                    </a:lnTo>
                    <a:lnTo>
                      <a:pt x="4" y="3"/>
                    </a:lnTo>
                    <a:lnTo>
                      <a:pt x="3" y="3"/>
                    </a:lnTo>
                    <a:lnTo>
                      <a:pt x="1" y="2"/>
                    </a:lnTo>
                    <a:lnTo>
                      <a:pt x="0" y="2"/>
                    </a:lnTo>
                    <a:lnTo>
                      <a:pt x="1" y="1"/>
                    </a:lnTo>
                    <a:lnTo>
                      <a:pt x="2" y="0"/>
                    </a:lnTo>
                    <a:lnTo>
                      <a:pt x="3"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8" name="Freeform 1921">
                <a:extLst>
                  <a:ext uri="{FF2B5EF4-FFF2-40B4-BE49-F238E27FC236}">
                    <a16:creationId xmlns:a16="http://schemas.microsoft.com/office/drawing/2014/main" id="{96BE89B7-E85B-97B8-6D6A-DDAE4EB1E5A8}"/>
                  </a:ext>
                </a:extLst>
              </p:cNvPr>
              <p:cNvSpPr>
                <a:spLocks/>
              </p:cNvSpPr>
              <p:nvPr/>
            </p:nvSpPr>
            <p:spPr bwMode="auto">
              <a:xfrm>
                <a:off x="253" y="413"/>
                <a:ext cx="1" cy="2"/>
              </a:xfrm>
              <a:custGeom>
                <a:avLst/>
                <a:gdLst>
                  <a:gd name="T0" fmla="*/ 0 w 1"/>
                  <a:gd name="T1" fmla="*/ 0 h 2"/>
                  <a:gd name="T2" fmla="*/ 1 w 1"/>
                  <a:gd name="T3" fmla="*/ 1 h 2"/>
                  <a:gd name="T4" fmla="*/ 0 w 1"/>
                  <a:gd name="T5" fmla="*/ 2 h 2"/>
                </a:gdLst>
                <a:ahLst/>
                <a:cxnLst>
                  <a:cxn ang="0">
                    <a:pos x="T0" y="T1"/>
                  </a:cxn>
                  <a:cxn ang="0">
                    <a:pos x="T2" y="T3"/>
                  </a:cxn>
                  <a:cxn ang="0">
                    <a:pos x="T4" y="T5"/>
                  </a:cxn>
                </a:cxnLst>
                <a:rect l="0" t="0" r="r" b="b"/>
                <a:pathLst>
                  <a:path w="1" h="2">
                    <a:moveTo>
                      <a:pt x="0" y="0"/>
                    </a:moveTo>
                    <a:lnTo>
                      <a:pt x="1"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9" name="Freeform 1922">
                <a:extLst>
                  <a:ext uri="{FF2B5EF4-FFF2-40B4-BE49-F238E27FC236}">
                    <a16:creationId xmlns:a16="http://schemas.microsoft.com/office/drawing/2014/main" id="{7C1EEAF4-9341-9542-7001-6CC5FF2F150B}"/>
                  </a:ext>
                </a:extLst>
              </p:cNvPr>
              <p:cNvSpPr>
                <a:spLocks/>
              </p:cNvSpPr>
              <p:nvPr/>
            </p:nvSpPr>
            <p:spPr bwMode="auto">
              <a:xfrm>
                <a:off x="256" y="410"/>
                <a:ext cx="6" cy="7"/>
              </a:xfrm>
              <a:custGeom>
                <a:avLst/>
                <a:gdLst>
                  <a:gd name="T0" fmla="*/ 0 w 6"/>
                  <a:gd name="T1" fmla="*/ 4 h 7"/>
                  <a:gd name="T2" fmla="*/ 0 w 6"/>
                  <a:gd name="T3" fmla="*/ 1 h 7"/>
                  <a:gd name="T4" fmla="*/ 3 w 6"/>
                  <a:gd name="T5" fmla="*/ 0 h 7"/>
                  <a:gd name="T6" fmla="*/ 5 w 6"/>
                  <a:gd name="T7" fmla="*/ 2 h 7"/>
                  <a:gd name="T8" fmla="*/ 5 w 6"/>
                  <a:gd name="T9" fmla="*/ 3 h 7"/>
                  <a:gd name="T10" fmla="*/ 4 w 6"/>
                  <a:gd name="T11" fmla="*/ 5 h 7"/>
                  <a:gd name="T12" fmla="*/ 4 w 6"/>
                  <a:gd name="T13" fmla="*/ 6 h 7"/>
                  <a:gd name="T14" fmla="*/ 5 w 6"/>
                  <a:gd name="T15" fmla="*/ 6 h 7"/>
                  <a:gd name="T16" fmla="*/ 6 w 6"/>
                  <a:gd name="T17" fmla="*/ 7 h 7"/>
                  <a:gd name="T18" fmla="*/ 5 w 6"/>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7">
                    <a:moveTo>
                      <a:pt x="0" y="4"/>
                    </a:moveTo>
                    <a:lnTo>
                      <a:pt x="0" y="1"/>
                    </a:lnTo>
                    <a:lnTo>
                      <a:pt x="3" y="0"/>
                    </a:lnTo>
                    <a:lnTo>
                      <a:pt x="5" y="2"/>
                    </a:lnTo>
                    <a:lnTo>
                      <a:pt x="5" y="3"/>
                    </a:lnTo>
                    <a:lnTo>
                      <a:pt x="4" y="5"/>
                    </a:lnTo>
                    <a:lnTo>
                      <a:pt x="4" y="6"/>
                    </a:lnTo>
                    <a:lnTo>
                      <a:pt x="5" y="6"/>
                    </a:lnTo>
                    <a:lnTo>
                      <a:pt x="6" y="7"/>
                    </a:lnTo>
                    <a:lnTo>
                      <a:pt x="5"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0" name="Freeform 1923">
                <a:extLst>
                  <a:ext uri="{FF2B5EF4-FFF2-40B4-BE49-F238E27FC236}">
                    <a16:creationId xmlns:a16="http://schemas.microsoft.com/office/drawing/2014/main" id="{5A0629E4-FCD7-9CD6-5F47-5B4EC21E9F62}"/>
                  </a:ext>
                </a:extLst>
              </p:cNvPr>
              <p:cNvSpPr>
                <a:spLocks/>
              </p:cNvSpPr>
              <p:nvPr/>
            </p:nvSpPr>
            <p:spPr bwMode="auto">
              <a:xfrm>
                <a:off x="255" y="414"/>
                <a:ext cx="1" cy="3"/>
              </a:xfrm>
              <a:custGeom>
                <a:avLst/>
                <a:gdLst>
                  <a:gd name="T0" fmla="*/ 0 w 1"/>
                  <a:gd name="T1" fmla="*/ 3 h 3"/>
                  <a:gd name="T2" fmla="*/ 0 w 1"/>
                  <a:gd name="T3" fmla="*/ 3 h 3"/>
                  <a:gd name="T4" fmla="*/ 0 w 1"/>
                  <a:gd name="T5" fmla="*/ 2 h 3"/>
                  <a:gd name="T6" fmla="*/ 0 w 1"/>
                  <a:gd name="T7" fmla="*/ 1 h 3"/>
                  <a:gd name="T8" fmla="*/ 1 w 1"/>
                  <a:gd name="T9" fmla="*/ 0 h 3"/>
                </a:gdLst>
                <a:ahLst/>
                <a:cxnLst>
                  <a:cxn ang="0">
                    <a:pos x="T0" y="T1"/>
                  </a:cxn>
                  <a:cxn ang="0">
                    <a:pos x="T2" y="T3"/>
                  </a:cxn>
                  <a:cxn ang="0">
                    <a:pos x="T4" y="T5"/>
                  </a:cxn>
                  <a:cxn ang="0">
                    <a:pos x="T6" y="T7"/>
                  </a:cxn>
                  <a:cxn ang="0">
                    <a:pos x="T8" y="T9"/>
                  </a:cxn>
                </a:cxnLst>
                <a:rect l="0" t="0" r="r" b="b"/>
                <a:pathLst>
                  <a:path w="1" h="3">
                    <a:moveTo>
                      <a:pt x="0" y="3"/>
                    </a:moveTo>
                    <a:lnTo>
                      <a:pt x="0" y="3"/>
                    </a:lnTo>
                    <a:lnTo>
                      <a:pt x="0" y="2"/>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1" name="Freeform 1924">
                <a:extLst>
                  <a:ext uri="{FF2B5EF4-FFF2-40B4-BE49-F238E27FC236}">
                    <a16:creationId xmlns:a16="http://schemas.microsoft.com/office/drawing/2014/main" id="{21717E78-12A5-65F9-1A0B-BA12790CC61D}"/>
                  </a:ext>
                </a:extLst>
              </p:cNvPr>
              <p:cNvSpPr>
                <a:spLocks/>
              </p:cNvSpPr>
              <p:nvPr/>
            </p:nvSpPr>
            <p:spPr bwMode="auto">
              <a:xfrm>
                <a:off x="252" y="415"/>
                <a:ext cx="2" cy="3"/>
              </a:xfrm>
              <a:custGeom>
                <a:avLst/>
                <a:gdLst>
                  <a:gd name="T0" fmla="*/ 1 w 2"/>
                  <a:gd name="T1" fmla="*/ 0 h 3"/>
                  <a:gd name="T2" fmla="*/ 1 w 2"/>
                  <a:gd name="T3" fmla="*/ 1 h 3"/>
                  <a:gd name="T4" fmla="*/ 0 w 2"/>
                  <a:gd name="T5" fmla="*/ 2 h 3"/>
                  <a:gd name="T6" fmla="*/ 0 w 2"/>
                  <a:gd name="T7" fmla="*/ 3 h 3"/>
                  <a:gd name="T8" fmla="*/ 0 w 2"/>
                  <a:gd name="T9" fmla="*/ 3 h 3"/>
                  <a:gd name="T10" fmla="*/ 2 w 2"/>
                  <a:gd name="T11" fmla="*/ 2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1" y="0"/>
                    </a:moveTo>
                    <a:lnTo>
                      <a:pt x="1" y="1"/>
                    </a:lnTo>
                    <a:lnTo>
                      <a:pt x="0" y="2"/>
                    </a:lnTo>
                    <a:lnTo>
                      <a:pt x="0" y="3"/>
                    </a:lnTo>
                    <a:lnTo>
                      <a:pt x="0" y="3"/>
                    </a:lnTo>
                    <a:lnTo>
                      <a:pt x="2" y="2"/>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2" name="Freeform 1925">
                <a:extLst>
                  <a:ext uri="{FF2B5EF4-FFF2-40B4-BE49-F238E27FC236}">
                    <a16:creationId xmlns:a16="http://schemas.microsoft.com/office/drawing/2014/main" id="{0144BCCE-C362-CAD4-322B-671FCB21D9EF}"/>
                  </a:ext>
                </a:extLst>
              </p:cNvPr>
              <p:cNvSpPr>
                <a:spLocks/>
              </p:cNvSpPr>
              <p:nvPr/>
            </p:nvSpPr>
            <p:spPr bwMode="auto">
              <a:xfrm>
                <a:off x="254" y="417"/>
                <a:ext cx="1" cy="1"/>
              </a:xfrm>
              <a:custGeom>
                <a:avLst/>
                <a:gdLst>
                  <a:gd name="T0" fmla="*/ 0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0"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3" name="Freeform 1926">
                <a:extLst>
                  <a:ext uri="{FF2B5EF4-FFF2-40B4-BE49-F238E27FC236}">
                    <a16:creationId xmlns:a16="http://schemas.microsoft.com/office/drawing/2014/main" id="{B324EF2E-3340-B757-6EDA-ED83A08431E1}"/>
                  </a:ext>
                </a:extLst>
              </p:cNvPr>
              <p:cNvSpPr>
                <a:spLocks/>
              </p:cNvSpPr>
              <p:nvPr/>
            </p:nvSpPr>
            <p:spPr bwMode="auto">
              <a:xfrm>
                <a:off x="256" y="417"/>
                <a:ext cx="5" cy="2"/>
              </a:xfrm>
              <a:custGeom>
                <a:avLst/>
                <a:gdLst>
                  <a:gd name="T0" fmla="*/ 5 w 5"/>
                  <a:gd name="T1" fmla="*/ 0 h 2"/>
                  <a:gd name="T2" fmla="*/ 5 w 5"/>
                  <a:gd name="T3" fmla="*/ 1 h 2"/>
                  <a:gd name="T4" fmla="*/ 2 w 5"/>
                  <a:gd name="T5" fmla="*/ 2 h 2"/>
                  <a:gd name="T6" fmla="*/ 0 w 5"/>
                  <a:gd name="T7" fmla="*/ 2 h 2"/>
                  <a:gd name="T8" fmla="*/ 0 w 5"/>
                  <a:gd name="T9" fmla="*/ 2 h 2"/>
                </a:gdLst>
                <a:ahLst/>
                <a:cxnLst>
                  <a:cxn ang="0">
                    <a:pos x="T0" y="T1"/>
                  </a:cxn>
                  <a:cxn ang="0">
                    <a:pos x="T2" y="T3"/>
                  </a:cxn>
                  <a:cxn ang="0">
                    <a:pos x="T4" y="T5"/>
                  </a:cxn>
                  <a:cxn ang="0">
                    <a:pos x="T6" y="T7"/>
                  </a:cxn>
                  <a:cxn ang="0">
                    <a:pos x="T8" y="T9"/>
                  </a:cxn>
                </a:cxnLst>
                <a:rect l="0" t="0" r="r" b="b"/>
                <a:pathLst>
                  <a:path w="5" h="2">
                    <a:moveTo>
                      <a:pt x="5" y="0"/>
                    </a:moveTo>
                    <a:lnTo>
                      <a:pt x="5" y="1"/>
                    </a:lnTo>
                    <a:lnTo>
                      <a:pt x="2" y="2"/>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4" name="Freeform 1927">
                <a:extLst>
                  <a:ext uri="{FF2B5EF4-FFF2-40B4-BE49-F238E27FC236}">
                    <a16:creationId xmlns:a16="http://schemas.microsoft.com/office/drawing/2014/main" id="{3BFA3BF2-10B1-56F4-070A-C8293EE57509}"/>
                  </a:ext>
                </a:extLst>
              </p:cNvPr>
              <p:cNvSpPr>
                <a:spLocks/>
              </p:cNvSpPr>
              <p:nvPr/>
            </p:nvSpPr>
            <p:spPr bwMode="auto">
              <a:xfrm>
                <a:off x="264" y="412"/>
                <a:ext cx="8" cy="8"/>
              </a:xfrm>
              <a:custGeom>
                <a:avLst/>
                <a:gdLst>
                  <a:gd name="T0" fmla="*/ 1 w 8"/>
                  <a:gd name="T1" fmla="*/ 8 h 8"/>
                  <a:gd name="T2" fmla="*/ 2 w 8"/>
                  <a:gd name="T3" fmla="*/ 7 h 8"/>
                  <a:gd name="T4" fmla="*/ 2 w 8"/>
                  <a:gd name="T5" fmla="*/ 7 h 8"/>
                  <a:gd name="T6" fmla="*/ 2 w 8"/>
                  <a:gd name="T7" fmla="*/ 6 h 8"/>
                  <a:gd name="T8" fmla="*/ 2 w 8"/>
                  <a:gd name="T9" fmla="*/ 6 h 8"/>
                  <a:gd name="T10" fmla="*/ 1 w 8"/>
                  <a:gd name="T11" fmla="*/ 6 h 8"/>
                  <a:gd name="T12" fmla="*/ 0 w 8"/>
                  <a:gd name="T13" fmla="*/ 5 h 8"/>
                  <a:gd name="T14" fmla="*/ 2 w 8"/>
                  <a:gd name="T15" fmla="*/ 4 h 8"/>
                  <a:gd name="T16" fmla="*/ 2 w 8"/>
                  <a:gd name="T17" fmla="*/ 4 h 8"/>
                  <a:gd name="T18" fmla="*/ 4 w 8"/>
                  <a:gd name="T19" fmla="*/ 3 h 8"/>
                  <a:gd name="T20" fmla="*/ 6 w 8"/>
                  <a:gd name="T21" fmla="*/ 3 h 8"/>
                  <a:gd name="T22" fmla="*/ 8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1" y="8"/>
                    </a:moveTo>
                    <a:lnTo>
                      <a:pt x="2" y="7"/>
                    </a:lnTo>
                    <a:lnTo>
                      <a:pt x="2" y="7"/>
                    </a:lnTo>
                    <a:lnTo>
                      <a:pt x="2" y="6"/>
                    </a:lnTo>
                    <a:lnTo>
                      <a:pt x="2" y="6"/>
                    </a:lnTo>
                    <a:lnTo>
                      <a:pt x="1" y="6"/>
                    </a:lnTo>
                    <a:lnTo>
                      <a:pt x="0" y="5"/>
                    </a:lnTo>
                    <a:lnTo>
                      <a:pt x="2" y="4"/>
                    </a:lnTo>
                    <a:lnTo>
                      <a:pt x="2" y="4"/>
                    </a:lnTo>
                    <a:lnTo>
                      <a:pt x="4" y="3"/>
                    </a:lnTo>
                    <a:lnTo>
                      <a:pt x="6" y="3"/>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5" name="Freeform 1928">
                <a:extLst>
                  <a:ext uri="{FF2B5EF4-FFF2-40B4-BE49-F238E27FC236}">
                    <a16:creationId xmlns:a16="http://schemas.microsoft.com/office/drawing/2014/main" id="{9E790E17-4FA5-9971-5816-75FD89D8B691}"/>
                  </a:ext>
                </a:extLst>
              </p:cNvPr>
              <p:cNvSpPr>
                <a:spLocks/>
              </p:cNvSpPr>
              <p:nvPr/>
            </p:nvSpPr>
            <p:spPr bwMode="auto">
              <a:xfrm>
                <a:off x="239" y="415"/>
                <a:ext cx="7" cy="5"/>
              </a:xfrm>
              <a:custGeom>
                <a:avLst/>
                <a:gdLst>
                  <a:gd name="T0" fmla="*/ 1 w 7"/>
                  <a:gd name="T1" fmla="*/ 5 h 5"/>
                  <a:gd name="T2" fmla="*/ 7 w 7"/>
                  <a:gd name="T3" fmla="*/ 1 h 5"/>
                  <a:gd name="T4" fmla="*/ 4 w 7"/>
                  <a:gd name="T5" fmla="*/ 0 h 5"/>
                  <a:gd name="T6" fmla="*/ 1 w 7"/>
                  <a:gd name="T7" fmla="*/ 1 h 5"/>
                  <a:gd name="T8" fmla="*/ 0 w 7"/>
                  <a:gd name="T9" fmla="*/ 4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lnTo>
                      <a:pt x="7" y="1"/>
                    </a:lnTo>
                    <a:lnTo>
                      <a:pt x="4" y="0"/>
                    </a:lnTo>
                    <a:lnTo>
                      <a:pt x="1" y="1"/>
                    </a:lnTo>
                    <a:lnTo>
                      <a:pt x="0" y="4"/>
                    </a:lnTo>
                    <a:lnTo>
                      <a:pt x="1"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6" name="Freeform 1929">
                <a:extLst>
                  <a:ext uri="{FF2B5EF4-FFF2-40B4-BE49-F238E27FC236}">
                    <a16:creationId xmlns:a16="http://schemas.microsoft.com/office/drawing/2014/main" id="{029E2A4B-0B81-33D4-12C9-6A1FF820321F}"/>
                  </a:ext>
                </a:extLst>
              </p:cNvPr>
              <p:cNvSpPr>
                <a:spLocks/>
              </p:cNvSpPr>
              <p:nvPr/>
            </p:nvSpPr>
            <p:spPr bwMode="auto">
              <a:xfrm>
                <a:off x="246" y="414"/>
                <a:ext cx="4" cy="6"/>
              </a:xfrm>
              <a:custGeom>
                <a:avLst/>
                <a:gdLst>
                  <a:gd name="T0" fmla="*/ 0 w 4"/>
                  <a:gd name="T1" fmla="*/ 6 h 6"/>
                  <a:gd name="T2" fmla="*/ 0 w 4"/>
                  <a:gd name="T3" fmla="*/ 6 h 6"/>
                  <a:gd name="T4" fmla="*/ 0 w 4"/>
                  <a:gd name="T5" fmla="*/ 5 h 6"/>
                  <a:gd name="T6" fmla="*/ 2 w 4"/>
                  <a:gd name="T7" fmla="*/ 3 h 6"/>
                  <a:gd name="T8" fmla="*/ 4 w 4"/>
                  <a:gd name="T9" fmla="*/ 0 h 6"/>
                  <a:gd name="T10" fmla="*/ 4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0" y="6"/>
                    </a:moveTo>
                    <a:lnTo>
                      <a:pt x="0" y="6"/>
                    </a:lnTo>
                    <a:lnTo>
                      <a:pt x="0" y="5"/>
                    </a:lnTo>
                    <a:lnTo>
                      <a:pt x="2" y="3"/>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7" name="Freeform 1930">
                <a:extLst>
                  <a:ext uri="{FF2B5EF4-FFF2-40B4-BE49-F238E27FC236}">
                    <a16:creationId xmlns:a16="http://schemas.microsoft.com/office/drawing/2014/main" id="{F6802A04-361E-AD91-A1B9-4557C42D3256}"/>
                  </a:ext>
                </a:extLst>
              </p:cNvPr>
              <p:cNvSpPr>
                <a:spLocks/>
              </p:cNvSpPr>
              <p:nvPr/>
            </p:nvSpPr>
            <p:spPr bwMode="auto">
              <a:xfrm>
                <a:off x="246" y="420"/>
                <a:ext cx="3" cy="1"/>
              </a:xfrm>
              <a:custGeom>
                <a:avLst/>
                <a:gdLst>
                  <a:gd name="T0" fmla="*/ 3 w 3"/>
                  <a:gd name="T1" fmla="*/ 0 h 1"/>
                  <a:gd name="T2" fmla="*/ 2 w 3"/>
                  <a:gd name="T3" fmla="*/ 0 h 1"/>
                  <a:gd name="T4" fmla="*/ 0 w 3"/>
                  <a:gd name="T5" fmla="*/ 1 h 1"/>
                  <a:gd name="T6" fmla="*/ 0 w 3"/>
                  <a:gd name="T7" fmla="*/ 1 h 1"/>
                  <a:gd name="T8" fmla="*/ 0 w 3"/>
                  <a:gd name="T9" fmla="*/ 0 h 1"/>
                </a:gdLst>
                <a:ahLst/>
                <a:cxnLst>
                  <a:cxn ang="0">
                    <a:pos x="T0" y="T1"/>
                  </a:cxn>
                  <a:cxn ang="0">
                    <a:pos x="T2" y="T3"/>
                  </a:cxn>
                  <a:cxn ang="0">
                    <a:pos x="T4" y="T5"/>
                  </a:cxn>
                  <a:cxn ang="0">
                    <a:pos x="T6" y="T7"/>
                  </a:cxn>
                  <a:cxn ang="0">
                    <a:pos x="T8" y="T9"/>
                  </a:cxn>
                </a:cxnLst>
                <a:rect l="0" t="0" r="r" b="b"/>
                <a:pathLst>
                  <a:path w="3" h="1">
                    <a:moveTo>
                      <a:pt x="3" y="0"/>
                    </a:moveTo>
                    <a:lnTo>
                      <a:pt x="2" y="0"/>
                    </a:lnTo>
                    <a:lnTo>
                      <a:pt x="0" y="1"/>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8" name="Freeform 1931">
                <a:extLst>
                  <a:ext uri="{FF2B5EF4-FFF2-40B4-BE49-F238E27FC236}">
                    <a16:creationId xmlns:a16="http://schemas.microsoft.com/office/drawing/2014/main" id="{4A11BD7A-6057-0AC7-E059-16DA0F14C0F0}"/>
                  </a:ext>
                </a:extLst>
              </p:cNvPr>
              <p:cNvSpPr>
                <a:spLocks/>
              </p:cNvSpPr>
              <p:nvPr/>
            </p:nvSpPr>
            <p:spPr bwMode="auto">
              <a:xfrm>
                <a:off x="248" y="420"/>
                <a:ext cx="1" cy="2"/>
              </a:xfrm>
              <a:custGeom>
                <a:avLst/>
                <a:gdLst>
                  <a:gd name="T0" fmla="*/ 0 w 1"/>
                  <a:gd name="T1" fmla="*/ 2 h 2"/>
                  <a:gd name="T2" fmla="*/ 0 w 1"/>
                  <a:gd name="T3" fmla="*/ 1 h 2"/>
                  <a:gd name="T4" fmla="*/ 1 w 1"/>
                  <a:gd name="T5" fmla="*/ 0 h 2"/>
                  <a:gd name="T6" fmla="*/ 1 w 1"/>
                  <a:gd name="T7" fmla="*/ 0 h 2"/>
                  <a:gd name="T8" fmla="*/ 1 w 1"/>
                  <a:gd name="T9" fmla="*/ 0 h 2"/>
                </a:gdLst>
                <a:ahLst/>
                <a:cxnLst>
                  <a:cxn ang="0">
                    <a:pos x="T0" y="T1"/>
                  </a:cxn>
                  <a:cxn ang="0">
                    <a:pos x="T2" y="T3"/>
                  </a:cxn>
                  <a:cxn ang="0">
                    <a:pos x="T4" y="T5"/>
                  </a:cxn>
                  <a:cxn ang="0">
                    <a:pos x="T6" y="T7"/>
                  </a:cxn>
                  <a:cxn ang="0">
                    <a:pos x="T8" y="T9"/>
                  </a:cxn>
                </a:cxnLst>
                <a:rect l="0" t="0" r="r" b="b"/>
                <a:pathLst>
                  <a:path w="1" h="2">
                    <a:moveTo>
                      <a:pt x="0" y="2"/>
                    </a:moveTo>
                    <a:lnTo>
                      <a:pt x="0" y="1"/>
                    </a:lnTo>
                    <a:lnTo>
                      <a:pt x="1" y="0"/>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9" name="Freeform 1932">
                <a:extLst>
                  <a:ext uri="{FF2B5EF4-FFF2-40B4-BE49-F238E27FC236}">
                    <a16:creationId xmlns:a16="http://schemas.microsoft.com/office/drawing/2014/main" id="{79A5BF07-9A52-DEE8-9294-B16D63B32F95}"/>
                  </a:ext>
                </a:extLst>
              </p:cNvPr>
              <p:cNvSpPr>
                <a:spLocks/>
              </p:cNvSpPr>
              <p:nvPr/>
            </p:nvSpPr>
            <p:spPr bwMode="auto">
              <a:xfrm>
                <a:off x="258" y="417"/>
                <a:ext cx="7" cy="5"/>
              </a:xfrm>
              <a:custGeom>
                <a:avLst/>
                <a:gdLst>
                  <a:gd name="T0" fmla="*/ 1 w 7"/>
                  <a:gd name="T1" fmla="*/ 5 h 5"/>
                  <a:gd name="T2" fmla="*/ 1 w 7"/>
                  <a:gd name="T3" fmla="*/ 4 h 5"/>
                  <a:gd name="T4" fmla="*/ 0 w 7"/>
                  <a:gd name="T5" fmla="*/ 3 h 5"/>
                  <a:gd name="T6" fmla="*/ 1 w 7"/>
                  <a:gd name="T7" fmla="*/ 3 h 5"/>
                  <a:gd name="T8" fmla="*/ 3 w 7"/>
                  <a:gd name="T9" fmla="*/ 2 h 5"/>
                  <a:gd name="T10" fmla="*/ 5 w 7"/>
                  <a:gd name="T11" fmla="*/ 0 h 5"/>
                  <a:gd name="T12" fmla="*/ 6 w 7"/>
                  <a:gd name="T13" fmla="*/ 2 h 5"/>
                  <a:gd name="T14" fmla="*/ 7 w 7"/>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1" y="5"/>
                    </a:moveTo>
                    <a:lnTo>
                      <a:pt x="1" y="4"/>
                    </a:lnTo>
                    <a:lnTo>
                      <a:pt x="0" y="3"/>
                    </a:lnTo>
                    <a:lnTo>
                      <a:pt x="1" y="3"/>
                    </a:lnTo>
                    <a:lnTo>
                      <a:pt x="3" y="2"/>
                    </a:lnTo>
                    <a:lnTo>
                      <a:pt x="5" y="0"/>
                    </a:lnTo>
                    <a:lnTo>
                      <a:pt x="6" y="2"/>
                    </a:lnTo>
                    <a:lnTo>
                      <a:pt x="7"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0" name="Freeform 1933">
                <a:extLst>
                  <a:ext uri="{FF2B5EF4-FFF2-40B4-BE49-F238E27FC236}">
                    <a16:creationId xmlns:a16="http://schemas.microsoft.com/office/drawing/2014/main" id="{C6F1BA54-7F51-FAC1-A16F-A8EEABE91CCA}"/>
                  </a:ext>
                </a:extLst>
              </p:cNvPr>
              <p:cNvSpPr>
                <a:spLocks/>
              </p:cNvSpPr>
              <p:nvPr/>
            </p:nvSpPr>
            <p:spPr bwMode="auto">
              <a:xfrm>
                <a:off x="244" y="422"/>
                <a:ext cx="4" cy="1"/>
              </a:xfrm>
              <a:custGeom>
                <a:avLst/>
                <a:gdLst>
                  <a:gd name="T0" fmla="*/ 0 w 4"/>
                  <a:gd name="T1" fmla="*/ 0 h 1"/>
                  <a:gd name="T2" fmla="*/ 3 w 4"/>
                  <a:gd name="T3" fmla="*/ 1 h 1"/>
                  <a:gd name="T4" fmla="*/ 4 w 4"/>
                  <a:gd name="T5" fmla="*/ 0 h 1"/>
                </a:gdLst>
                <a:ahLst/>
                <a:cxnLst>
                  <a:cxn ang="0">
                    <a:pos x="T0" y="T1"/>
                  </a:cxn>
                  <a:cxn ang="0">
                    <a:pos x="T2" y="T3"/>
                  </a:cxn>
                  <a:cxn ang="0">
                    <a:pos x="T4" y="T5"/>
                  </a:cxn>
                </a:cxnLst>
                <a:rect l="0" t="0" r="r" b="b"/>
                <a:pathLst>
                  <a:path w="4" h="1">
                    <a:moveTo>
                      <a:pt x="0" y="0"/>
                    </a:moveTo>
                    <a:lnTo>
                      <a:pt x="3"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1" name="Freeform 1934">
                <a:extLst>
                  <a:ext uri="{FF2B5EF4-FFF2-40B4-BE49-F238E27FC236}">
                    <a16:creationId xmlns:a16="http://schemas.microsoft.com/office/drawing/2014/main" id="{3B08B07A-D2C8-9FF9-FA19-5E562CF063B0}"/>
                  </a:ext>
                </a:extLst>
              </p:cNvPr>
              <p:cNvSpPr>
                <a:spLocks/>
              </p:cNvSpPr>
              <p:nvPr/>
            </p:nvSpPr>
            <p:spPr bwMode="auto">
              <a:xfrm>
                <a:off x="255" y="419"/>
                <a:ext cx="4" cy="5"/>
              </a:xfrm>
              <a:custGeom>
                <a:avLst/>
                <a:gdLst>
                  <a:gd name="T0" fmla="*/ 1 w 4"/>
                  <a:gd name="T1" fmla="*/ 0 h 5"/>
                  <a:gd name="T2" fmla="*/ 0 w 4"/>
                  <a:gd name="T3" fmla="*/ 0 h 5"/>
                  <a:gd name="T4" fmla="*/ 0 w 4"/>
                  <a:gd name="T5" fmla="*/ 0 h 5"/>
                  <a:gd name="T6" fmla="*/ 1 w 4"/>
                  <a:gd name="T7" fmla="*/ 1 h 5"/>
                  <a:gd name="T8" fmla="*/ 2 w 4"/>
                  <a:gd name="T9" fmla="*/ 2 h 5"/>
                  <a:gd name="T10" fmla="*/ 3 w 4"/>
                  <a:gd name="T11" fmla="*/ 3 h 5"/>
                  <a:gd name="T12" fmla="*/ 2 w 4"/>
                  <a:gd name="T13" fmla="*/ 4 h 5"/>
                  <a:gd name="T14" fmla="*/ 2 w 4"/>
                  <a:gd name="T15" fmla="*/ 4 h 5"/>
                  <a:gd name="T16" fmla="*/ 3 w 4"/>
                  <a:gd name="T17" fmla="*/ 5 h 5"/>
                  <a:gd name="T18" fmla="*/ 3 w 4"/>
                  <a:gd name="T19" fmla="*/ 5 h 5"/>
                  <a:gd name="T20" fmla="*/ 4 w 4"/>
                  <a:gd name="T21" fmla="*/ 3 h 5"/>
                  <a:gd name="T22" fmla="*/ 4 w 4"/>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1" y="0"/>
                    </a:moveTo>
                    <a:lnTo>
                      <a:pt x="0" y="0"/>
                    </a:lnTo>
                    <a:lnTo>
                      <a:pt x="0" y="0"/>
                    </a:lnTo>
                    <a:lnTo>
                      <a:pt x="1" y="1"/>
                    </a:lnTo>
                    <a:lnTo>
                      <a:pt x="2" y="2"/>
                    </a:lnTo>
                    <a:lnTo>
                      <a:pt x="3" y="3"/>
                    </a:lnTo>
                    <a:lnTo>
                      <a:pt x="2" y="4"/>
                    </a:lnTo>
                    <a:lnTo>
                      <a:pt x="2" y="4"/>
                    </a:lnTo>
                    <a:lnTo>
                      <a:pt x="3" y="5"/>
                    </a:lnTo>
                    <a:lnTo>
                      <a:pt x="3" y="5"/>
                    </a:lnTo>
                    <a:lnTo>
                      <a:pt x="4" y="3"/>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2" name="Freeform 1935">
                <a:extLst>
                  <a:ext uri="{FF2B5EF4-FFF2-40B4-BE49-F238E27FC236}">
                    <a16:creationId xmlns:a16="http://schemas.microsoft.com/office/drawing/2014/main" id="{9F60DF2C-5334-88F2-D00D-707F6D3ECD1F}"/>
                  </a:ext>
                </a:extLst>
              </p:cNvPr>
              <p:cNvSpPr>
                <a:spLocks/>
              </p:cNvSpPr>
              <p:nvPr/>
            </p:nvSpPr>
            <p:spPr bwMode="auto">
              <a:xfrm>
                <a:off x="241" y="421"/>
                <a:ext cx="3" cy="3"/>
              </a:xfrm>
              <a:custGeom>
                <a:avLst/>
                <a:gdLst>
                  <a:gd name="T0" fmla="*/ 1 w 3"/>
                  <a:gd name="T1" fmla="*/ 3 h 3"/>
                  <a:gd name="T2" fmla="*/ 0 w 3"/>
                  <a:gd name="T3" fmla="*/ 3 h 3"/>
                  <a:gd name="T4" fmla="*/ 0 w 3"/>
                  <a:gd name="T5" fmla="*/ 3 h 3"/>
                  <a:gd name="T6" fmla="*/ 1 w 3"/>
                  <a:gd name="T7" fmla="*/ 2 h 3"/>
                  <a:gd name="T8" fmla="*/ 1 w 3"/>
                  <a:gd name="T9" fmla="*/ 1 h 3"/>
                  <a:gd name="T10" fmla="*/ 2 w 3"/>
                  <a:gd name="T11" fmla="*/ 1 h 3"/>
                  <a:gd name="T12" fmla="*/ 3 w 3"/>
                  <a:gd name="T13" fmla="*/ 0 h 3"/>
                  <a:gd name="T14" fmla="*/ 3 w 3"/>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1" y="3"/>
                    </a:moveTo>
                    <a:lnTo>
                      <a:pt x="0" y="3"/>
                    </a:lnTo>
                    <a:lnTo>
                      <a:pt x="0" y="3"/>
                    </a:lnTo>
                    <a:lnTo>
                      <a:pt x="1" y="2"/>
                    </a:lnTo>
                    <a:lnTo>
                      <a:pt x="1" y="1"/>
                    </a:lnTo>
                    <a:lnTo>
                      <a:pt x="2" y="1"/>
                    </a:lnTo>
                    <a:lnTo>
                      <a:pt x="3"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3" name="Freeform 1936">
                <a:extLst>
                  <a:ext uri="{FF2B5EF4-FFF2-40B4-BE49-F238E27FC236}">
                    <a16:creationId xmlns:a16="http://schemas.microsoft.com/office/drawing/2014/main" id="{D555D63E-06D2-58AE-7614-B3DDB142D22B}"/>
                  </a:ext>
                </a:extLst>
              </p:cNvPr>
              <p:cNvSpPr>
                <a:spLocks/>
              </p:cNvSpPr>
              <p:nvPr/>
            </p:nvSpPr>
            <p:spPr bwMode="auto">
              <a:xfrm>
                <a:off x="238" y="424"/>
                <a:ext cx="8" cy="4"/>
              </a:xfrm>
              <a:custGeom>
                <a:avLst/>
                <a:gdLst>
                  <a:gd name="T0" fmla="*/ 0 w 8"/>
                  <a:gd name="T1" fmla="*/ 3 h 4"/>
                  <a:gd name="T2" fmla="*/ 1 w 8"/>
                  <a:gd name="T3" fmla="*/ 4 h 4"/>
                  <a:gd name="T4" fmla="*/ 2 w 8"/>
                  <a:gd name="T5" fmla="*/ 4 h 4"/>
                  <a:gd name="T6" fmla="*/ 1 w 8"/>
                  <a:gd name="T7" fmla="*/ 2 h 4"/>
                  <a:gd name="T8" fmla="*/ 1 w 8"/>
                  <a:gd name="T9" fmla="*/ 2 h 4"/>
                  <a:gd name="T10" fmla="*/ 2 w 8"/>
                  <a:gd name="T11" fmla="*/ 2 h 4"/>
                  <a:gd name="T12" fmla="*/ 2 w 8"/>
                  <a:gd name="T13" fmla="*/ 1 h 4"/>
                  <a:gd name="T14" fmla="*/ 4 w 8"/>
                  <a:gd name="T15" fmla="*/ 1 h 4"/>
                  <a:gd name="T16" fmla="*/ 6 w 8"/>
                  <a:gd name="T17" fmla="*/ 2 h 4"/>
                  <a:gd name="T18" fmla="*/ 8 w 8"/>
                  <a:gd name="T19" fmla="*/ 0 h 4"/>
                  <a:gd name="T20" fmla="*/ 6 w 8"/>
                  <a:gd name="T21" fmla="*/ 0 h 4"/>
                  <a:gd name="T22" fmla="*/ 4 w 8"/>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4">
                    <a:moveTo>
                      <a:pt x="0" y="3"/>
                    </a:moveTo>
                    <a:lnTo>
                      <a:pt x="1" y="4"/>
                    </a:lnTo>
                    <a:lnTo>
                      <a:pt x="2" y="4"/>
                    </a:lnTo>
                    <a:lnTo>
                      <a:pt x="1" y="2"/>
                    </a:lnTo>
                    <a:lnTo>
                      <a:pt x="1" y="2"/>
                    </a:lnTo>
                    <a:lnTo>
                      <a:pt x="2" y="2"/>
                    </a:lnTo>
                    <a:lnTo>
                      <a:pt x="2" y="1"/>
                    </a:lnTo>
                    <a:lnTo>
                      <a:pt x="4" y="1"/>
                    </a:lnTo>
                    <a:lnTo>
                      <a:pt x="6" y="2"/>
                    </a:lnTo>
                    <a:lnTo>
                      <a:pt x="8" y="0"/>
                    </a:lnTo>
                    <a:lnTo>
                      <a:pt x="6"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4" name="Freeform 1937">
                <a:extLst>
                  <a:ext uri="{FF2B5EF4-FFF2-40B4-BE49-F238E27FC236}">
                    <a16:creationId xmlns:a16="http://schemas.microsoft.com/office/drawing/2014/main" id="{44470859-7D69-718B-734C-C491C12893DA}"/>
                  </a:ext>
                </a:extLst>
              </p:cNvPr>
              <p:cNvSpPr>
                <a:spLocks/>
              </p:cNvSpPr>
              <p:nvPr/>
            </p:nvSpPr>
            <p:spPr bwMode="auto">
              <a:xfrm>
                <a:off x="250" y="427"/>
                <a:ext cx="6" cy="1"/>
              </a:xfrm>
              <a:custGeom>
                <a:avLst/>
                <a:gdLst>
                  <a:gd name="T0" fmla="*/ 0 w 6"/>
                  <a:gd name="T1" fmla="*/ 1 h 1"/>
                  <a:gd name="T2" fmla="*/ 1 w 6"/>
                  <a:gd name="T3" fmla="*/ 1 h 1"/>
                  <a:gd name="T4" fmla="*/ 3 w 6"/>
                  <a:gd name="T5" fmla="*/ 1 h 1"/>
                  <a:gd name="T6" fmla="*/ 4 w 6"/>
                  <a:gd name="T7" fmla="*/ 0 h 1"/>
                  <a:gd name="T8" fmla="*/ 6 w 6"/>
                  <a:gd name="T9" fmla="*/ 0 h 1"/>
                  <a:gd name="T10" fmla="*/ 6 w 6"/>
                  <a:gd name="T11" fmla="*/ 0 h 1"/>
                </a:gdLst>
                <a:ahLst/>
                <a:cxnLst>
                  <a:cxn ang="0">
                    <a:pos x="T0" y="T1"/>
                  </a:cxn>
                  <a:cxn ang="0">
                    <a:pos x="T2" y="T3"/>
                  </a:cxn>
                  <a:cxn ang="0">
                    <a:pos x="T4" y="T5"/>
                  </a:cxn>
                  <a:cxn ang="0">
                    <a:pos x="T6" y="T7"/>
                  </a:cxn>
                  <a:cxn ang="0">
                    <a:pos x="T8" y="T9"/>
                  </a:cxn>
                  <a:cxn ang="0">
                    <a:pos x="T10" y="T11"/>
                  </a:cxn>
                </a:cxnLst>
                <a:rect l="0" t="0" r="r" b="b"/>
                <a:pathLst>
                  <a:path w="6" h="1">
                    <a:moveTo>
                      <a:pt x="0" y="1"/>
                    </a:moveTo>
                    <a:lnTo>
                      <a:pt x="1" y="1"/>
                    </a:lnTo>
                    <a:lnTo>
                      <a:pt x="3" y="1"/>
                    </a:lnTo>
                    <a:lnTo>
                      <a:pt x="4" y="0"/>
                    </a:lnTo>
                    <a:lnTo>
                      <a:pt x="6"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8" name="Group 2139">
              <a:extLst>
                <a:ext uri="{FF2B5EF4-FFF2-40B4-BE49-F238E27FC236}">
                  <a16:creationId xmlns:a16="http://schemas.microsoft.com/office/drawing/2014/main" id="{CD59C861-8355-B5C6-18C7-E42F36ABDDFA}"/>
                </a:ext>
              </a:extLst>
            </p:cNvPr>
            <p:cNvGrpSpPr>
              <a:grpSpLocks/>
            </p:cNvGrpSpPr>
            <p:nvPr/>
          </p:nvGrpSpPr>
          <p:grpSpPr bwMode="auto">
            <a:xfrm>
              <a:off x="67" y="422"/>
              <a:ext cx="196" cy="151"/>
              <a:chOff x="67" y="422"/>
              <a:chExt cx="196" cy="151"/>
            </a:xfrm>
          </p:grpSpPr>
          <p:sp>
            <p:nvSpPr>
              <p:cNvPr id="495" name="Freeform 1939">
                <a:extLst>
                  <a:ext uri="{FF2B5EF4-FFF2-40B4-BE49-F238E27FC236}">
                    <a16:creationId xmlns:a16="http://schemas.microsoft.com/office/drawing/2014/main" id="{2FA1A1F1-F763-AF68-CE1B-CC93FBBA312D}"/>
                  </a:ext>
                </a:extLst>
              </p:cNvPr>
              <p:cNvSpPr>
                <a:spLocks/>
              </p:cNvSpPr>
              <p:nvPr/>
            </p:nvSpPr>
            <p:spPr bwMode="auto">
              <a:xfrm>
                <a:off x="223" y="429"/>
                <a:ext cx="2" cy="1"/>
              </a:xfrm>
              <a:custGeom>
                <a:avLst/>
                <a:gdLst>
                  <a:gd name="T0" fmla="*/ 0 w 2"/>
                  <a:gd name="T1" fmla="*/ 1 h 1"/>
                  <a:gd name="T2" fmla="*/ 2 w 2"/>
                  <a:gd name="T3" fmla="*/ 0 h 1"/>
                  <a:gd name="T4" fmla="*/ 2 w 2"/>
                  <a:gd name="T5" fmla="*/ 1 h 1"/>
                </a:gdLst>
                <a:ahLst/>
                <a:cxnLst>
                  <a:cxn ang="0">
                    <a:pos x="T0" y="T1"/>
                  </a:cxn>
                  <a:cxn ang="0">
                    <a:pos x="T2" y="T3"/>
                  </a:cxn>
                  <a:cxn ang="0">
                    <a:pos x="T4" y="T5"/>
                  </a:cxn>
                </a:cxnLst>
                <a:rect l="0" t="0" r="r" b="b"/>
                <a:pathLst>
                  <a:path w="2" h="1">
                    <a:moveTo>
                      <a:pt x="0" y="1"/>
                    </a:moveTo>
                    <a:lnTo>
                      <a:pt x="2"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6" name="Freeform 1940">
                <a:extLst>
                  <a:ext uri="{FF2B5EF4-FFF2-40B4-BE49-F238E27FC236}">
                    <a16:creationId xmlns:a16="http://schemas.microsoft.com/office/drawing/2014/main" id="{D5DE1728-C302-8777-58BD-E2DD4428A757}"/>
                  </a:ext>
                </a:extLst>
              </p:cNvPr>
              <p:cNvSpPr>
                <a:spLocks/>
              </p:cNvSpPr>
              <p:nvPr/>
            </p:nvSpPr>
            <p:spPr bwMode="auto">
              <a:xfrm>
                <a:off x="217" y="422"/>
                <a:ext cx="15" cy="8"/>
              </a:xfrm>
              <a:custGeom>
                <a:avLst/>
                <a:gdLst>
                  <a:gd name="T0" fmla="*/ 15 w 15"/>
                  <a:gd name="T1" fmla="*/ 8 h 8"/>
                  <a:gd name="T2" fmla="*/ 15 w 15"/>
                  <a:gd name="T3" fmla="*/ 7 h 8"/>
                  <a:gd name="T4" fmla="*/ 15 w 15"/>
                  <a:gd name="T5" fmla="*/ 6 h 8"/>
                  <a:gd name="T6" fmla="*/ 11 w 15"/>
                  <a:gd name="T7" fmla="*/ 1 h 8"/>
                  <a:gd name="T8" fmla="*/ 11 w 15"/>
                  <a:gd name="T9" fmla="*/ 0 h 8"/>
                  <a:gd name="T10" fmla="*/ 4 w 15"/>
                  <a:gd name="T11" fmla="*/ 4 h 8"/>
                  <a:gd name="T12" fmla="*/ 4 w 15"/>
                  <a:gd name="T13" fmla="*/ 3 h 8"/>
                  <a:gd name="T14" fmla="*/ 1 w 15"/>
                  <a:gd name="T15" fmla="*/ 5 h 8"/>
                  <a:gd name="T16" fmla="*/ 0 w 15"/>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8">
                    <a:moveTo>
                      <a:pt x="15" y="8"/>
                    </a:moveTo>
                    <a:lnTo>
                      <a:pt x="15" y="7"/>
                    </a:lnTo>
                    <a:lnTo>
                      <a:pt x="15" y="6"/>
                    </a:lnTo>
                    <a:lnTo>
                      <a:pt x="11" y="1"/>
                    </a:lnTo>
                    <a:lnTo>
                      <a:pt x="11" y="0"/>
                    </a:lnTo>
                    <a:lnTo>
                      <a:pt x="4" y="4"/>
                    </a:lnTo>
                    <a:lnTo>
                      <a:pt x="4" y="3"/>
                    </a:lnTo>
                    <a:lnTo>
                      <a:pt x="1" y="5"/>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7" name="Freeform 1941">
                <a:extLst>
                  <a:ext uri="{FF2B5EF4-FFF2-40B4-BE49-F238E27FC236}">
                    <a16:creationId xmlns:a16="http://schemas.microsoft.com/office/drawing/2014/main" id="{3E88F65E-FA13-02E1-9171-6C7EAC0414D9}"/>
                  </a:ext>
                </a:extLst>
              </p:cNvPr>
              <p:cNvSpPr>
                <a:spLocks/>
              </p:cNvSpPr>
              <p:nvPr/>
            </p:nvSpPr>
            <p:spPr bwMode="auto">
              <a:xfrm>
                <a:off x="233" y="427"/>
                <a:ext cx="5" cy="3"/>
              </a:xfrm>
              <a:custGeom>
                <a:avLst/>
                <a:gdLst>
                  <a:gd name="T0" fmla="*/ 0 w 5"/>
                  <a:gd name="T1" fmla="*/ 3 h 3"/>
                  <a:gd name="T2" fmla="*/ 0 w 5"/>
                  <a:gd name="T3" fmla="*/ 3 h 3"/>
                  <a:gd name="T4" fmla="*/ 3 w 5"/>
                  <a:gd name="T5" fmla="*/ 1 h 3"/>
                  <a:gd name="T6" fmla="*/ 4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0" y="3"/>
                    </a:moveTo>
                    <a:lnTo>
                      <a:pt x="0" y="3"/>
                    </a:lnTo>
                    <a:lnTo>
                      <a:pt x="3" y="1"/>
                    </a:lnTo>
                    <a:lnTo>
                      <a:pt x="4"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8" name="Line 1942">
                <a:extLst>
                  <a:ext uri="{FF2B5EF4-FFF2-40B4-BE49-F238E27FC236}">
                    <a16:creationId xmlns:a16="http://schemas.microsoft.com/office/drawing/2014/main" id="{0DCB52D4-1A4F-8551-71C6-20D08D54E5FA}"/>
                  </a:ext>
                </a:extLst>
              </p:cNvPr>
              <p:cNvSpPr>
                <a:spLocks noChangeShapeType="1"/>
              </p:cNvSpPr>
              <p:nvPr/>
            </p:nvSpPr>
            <p:spPr bwMode="auto">
              <a:xfrm flipV="1">
                <a:off x="247" y="428"/>
                <a:ext cx="3"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99" name="Freeform 1943">
                <a:extLst>
                  <a:ext uri="{FF2B5EF4-FFF2-40B4-BE49-F238E27FC236}">
                    <a16:creationId xmlns:a16="http://schemas.microsoft.com/office/drawing/2014/main" id="{0144FD6F-EF15-7A32-C999-38B65F4C13EE}"/>
                  </a:ext>
                </a:extLst>
              </p:cNvPr>
              <p:cNvSpPr>
                <a:spLocks/>
              </p:cNvSpPr>
              <p:nvPr/>
            </p:nvSpPr>
            <p:spPr bwMode="auto">
              <a:xfrm>
                <a:off x="256" y="427"/>
                <a:ext cx="7" cy="3"/>
              </a:xfrm>
              <a:custGeom>
                <a:avLst/>
                <a:gdLst>
                  <a:gd name="T0" fmla="*/ 0 w 7"/>
                  <a:gd name="T1" fmla="*/ 0 h 3"/>
                  <a:gd name="T2" fmla="*/ 1 w 7"/>
                  <a:gd name="T3" fmla="*/ 0 h 3"/>
                  <a:gd name="T4" fmla="*/ 2 w 7"/>
                  <a:gd name="T5" fmla="*/ 1 h 3"/>
                  <a:gd name="T6" fmla="*/ 4 w 7"/>
                  <a:gd name="T7" fmla="*/ 1 h 3"/>
                  <a:gd name="T8" fmla="*/ 5 w 7"/>
                  <a:gd name="T9" fmla="*/ 2 h 3"/>
                  <a:gd name="T10" fmla="*/ 7 w 7"/>
                  <a:gd name="T11" fmla="*/ 3 h 3"/>
                  <a:gd name="T12" fmla="*/ 7 w 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0"/>
                    </a:moveTo>
                    <a:lnTo>
                      <a:pt x="1" y="0"/>
                    </a:lnTo>
                    <a:lnTo>
                      <a:pt x="2" y="1"/>
                    </a:lnTo>
                    <a:lnTo>
                      <a:pt x="4" y="1"/>
                    </a:lnTo>
                    <a:lnTo>
                      <a:pt x="5" y="2"/>
                    </a:lnTo>
                    <a:lnTo>
                      <a:pt x="7" y="3"/>
                    </a:lnTo>
                    <a:lnTo>
                      <a:pt x="7"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0" name="Freeform 1944">
                <a:extLst>
                  <a:ext uri="{FF2B5EF4-FFF2-40B4-BE49-F238E27FC236}">
                    <a16:creationId xmlns:a16="http://schemas.microsoft.com/office/drawing/2014/main" id="{B613C7FD-FF13-4A10-9C24-8A873585CA72}"/>
                  </a:ext>
                </a:extLst>
              </p:cNvPr>
              <p:cNvSpPr>
                <a:spLocks/>
              </p:cNvSpPr>
              <p:nvPr/>
            </p:nvSpPr>
            <p:spPr bwMode="auto">
              <a:xfrm>
                <a:off x="244" y="425"/>
                <a:ext cx="19" cy="5"/>
              </a:xfrm>
              <a:custGeom>
                <a:avLst/>
                <a:gdLst>
                  <a:gd name="T0" fmla="*/ 19 w 19"/>
                  <a:gd name="T1" fmla="*/ 5 h 5"/>
                  <a:gd name="T2" fmla="*/ 19 w 19"/>
                  <a:gd name="T3" fmla="*/ 4 h 5"/>
                  <a:gd name="T4" fmla="*/ 19 w 19"/>
                  <a:gd name="T5" fmla="*/ 4 h 5"/>
                  <a:gd name="T6" fmla="*/ 18 w 19"/>
                  <a:gd name="T7" fmla="*/ 3 h 5"/>
                  <a:gd name="T8" fmla="*/ 16 w 19"/>
                  <a:gd name="T9" fmla="*/ 1 h 5"/>
                  <a:gd name="T10" fmla="*/ 14 w 19"/>
                  <a:gd name="T11" fmla="*/ 2 h 5"/>
                  <a:gd name="T12" fmla="*/ 14 w 19"/>
                  <a:gd name="T13" fmla="*/ 1 h 5"/>
                  <a:gd name="T14" fmla="*/ 12 w 19"/>
                  <a:gd name="T15" fmla="*/ 0 h 5"/>
                  <a:gd name="T16" fmla="*/ 10 w 19"/>
                  <a:gd name="T17" fmla="*/ 0 h 5"/>
                  <a:gd name="T18" fmla="*/ 8 w 19"/>
                  <a:gd name="T19" fmla="*/ 1 h 5"/>
                  <a:gd name="T20" fmla="*/ 7 w 19"/>
                  <a:gd name="T21" fmla="*/ 2 h 5"/>
                  <a:gd name="T22" fmla="*/ 5 w 19"/>
                  <a:gd name="T23" fmla="*/ 3 h 5"/>
                  <a:gd name="T24" fmla="*/ 3 w 19"/>
                  <a:gd name="T25" fmla="*/ 3 h 5"/>
                  <a:gd name="T26" fmla="*/ 2 w 19"/>
                  <a:gd name="T27" fmla="*/ 4 h 5"/>
                  <a:gd name="T28" fmla="*/ 0 w 19"/>
                  <a:gd name="T29" fmla="*/ 5 h 5"/>
                  <a:gd name="T30" fmla="*/ 0 w 19"/>
                  <a:gd name="T3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5">
                    <a:moveTo>
                      <a:pt x="19" y="5"/>
                    </a:moveTo>
                    <a:lnTo>
                      <a:pt x="19" y="4"/>
                    </a:lnTo>
                    <a:lnTo>
                      <a:pt x="19" y="4"/>
                    </a:lnTo>
                    <a:lnTo>
                      <a:pt x="18" y="3"/>
                    </a:lnTo>
                    <a:lnTo>
                      <a:pt x="16" y="1"/>
                    </a:lnTo>
                    <a:lnTo>
                      <a:pt x="14" y="2"/>
                    </a:lnTo>
                    <a:lnTo>
                      <a:pt x="14" y="1"/>
                    </a:lnTo>
                    <a:lnTo>
                      <a:pt x="12" y="0"/>
                    </a:lnTo>
                    <a:lnTo>
                      <a:pt x="10" y="0"/>
                    </a:lnTo>
                    <a:lnTo>
                      <a:pt x="8" y="1"/>
                    </a:lnTo>
                    <a:lnTo>
                      <a:pt x="7" y="2"/>
                    </a:lnTo>
                    <a:lnTo>
                      <a:pt x="5" y="3"/>
                    </a:lnTo>
                    <a:lnTo>
                      <a:pt x="3" y="3"/>
                    </a:lnTo>
                    <a:lnTo>
                      <a:pt x="2" y="4"/>
                    </a:lnTo>
                    <a:lnTo>
                      <a:pt x="0" y="5"/>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1" name="Freeform 1945">
                <a:extLst>
                  <a:ext uri="{FF2B5EF4-FFF2-40B4-BE49-F238E27FC236}">
                    <a16:creationId xmlns:a16="http://schemas.microsoft.com/office/drawing/2014/main" id="{D7A03D3A-4554-2984-A41A-B998BD12A284}"/>
                  </a:ext>
                </a:extLst>
              </p:cNvPr>
              <p:cNvSpPr>
                <a:spLocks/>
              </p:cNvSpPr>
              <p:nvPr/>
            </p:nvSpPr>
            <p:spPr bwMode="auto">
              <a:xfrm>
                <a:off x="263" y="430"/>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2" name="Freeform 1946">
                <a:extLst>
                  <a:ext uri="{FF2B5EF4-FFF2-40B4-BE49-F238E27FC236}">
                    <a16:creationId xmlns:a16="http://schemas.microsoft.com/office/drawing/2014/main" id="{8A906C2F-51E0-98EA-CC6E-482812002EF9}"/>
                  </a:ext>
                </a:extLst>
              </p:cNvPr>
              <p:cNvSpPr>
                <a:spLocks/>
              </p:cNvSpPr>
              <p:nvPr/>
            </p:nvSpPr>
            <p:spPr bwMode="auto">
              <a:xfrm>
                <a:off x="232" y="430"/>
                <a:ext cx="1" cy="1"/>
              </a:xfrm>
              <a:custGeom>
                <a:avLst/>
                <a:gdLst>
                  <a:gd name="T0" fmla="*/ 1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1"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3" name="Freeform 1947">
                <a:extLst>
                  <a:ext uri="{FF2B5EF4-FFF2-40B4-BE49-F238E27FC236}">
                    <a16:creationId xmlns:a16="http://schemas.microsoft.com/office/drawing/2014/main" id="{D0A29F5E-D89E-5869-E811-295726EC4DFE}"/>
                  </a:ext>
                </a:extLst>
              </p:cNvPr>
              <p:cNvSpPr>
                <a:spLocks/>
              </p:cNvSpPr>
              <p:nvPr/>
            </p:nvSpPr>
            <p:spPr bwMode="auto">
              <a:xfrm>
                <a:off x="217" y="430"/>
                <a:ext cx="6" cy="1"/>
              </a:xfrm>
              <a:custGeom>
                <a:avLst/>
                <a:gdLst>
                  <a:gd name="T0" fmla="*/ 0 w 6"/>
                  <a:gd name="T1" fmla="*/ 0 h 1"/>
                  <a:gd name="T2" fmla="*/ 0 w 6"/>
                  <a:gd name="T3" fmla="*/ 1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0" y="0"/>
                    </a:moveTo>
                    <a:lnTo>
                      <a:pt x="0" y="1"/>
                    </a:lnTo>
                    <a:lnTo>
                      <a:pt x="0" y="1"/>
                    </a:lnTo>
                    <a:lnTo>
                      <a:pt x="4"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4" name="Freeform 1948">
                <a:extLst>
                  <a:ext uri="{FF2B5EF4-FFF2-40B4-BE49-F238E27FC236}">
                    <a16:creationId xmlns:a16="http://schemas.microsoft.com/office/drawing/2014/main" id="{C286905D-4FD4-460D-15E8-1C21AED6BA3C}"/>
                  </a:ext>
                </a:extLst>
              </p:cNvPr>
              <p:cNvSpPr>
                <a:spLocks/>
              </p:cNvSpPr>
              <p:nvPr/>
            </p:nvSpPr>
            <p:spPr bwMode="auto">
              <a:xfrm>
                <a:off x="225" y="430"/>
                <a:ext cx="7" cy="2"/>
              </a:xfrm>
              <a:custGeom>
                <a:avLst/>
                <a:gdLst>
                  <a:gd name="T0" fmla="*/ 0 w 7"/>
                  <a:gd name="T1" fmla="*/ 0 h 2"/>
                  <a:gd name="T2" fmla="*/ 1 w 7"/>
                  <a:gd name="T3" fmla="*/ 1 h 2"/>
                  <a:gd name="T4" fmla="*/ 4 w 7"/>
                  <a:gd name="T5" fmla="*/ 2 h 2"/>
                  <a:gd name="T6" fmla="*/ 6 w 7"/>
                  <a:gd name="T7" fmla="*/ 1 h 2"/>
                  <a:gd name="T8" fmla="*/ 7 w 7"/>
                  <a:gd name="T9" fmla="*/ 0 h 2"/>
                </a:gdLst>
                <a:ahLst/>
                <a:cxnLst>
                  <a:cxn ang="0">
                    <a:pos x="T0" y="T1"/>
                  </a:cxn>
                  <a:cxn ang="0">
                    <a:pos x="T2" y="T3"/>
                  </a:cxn>
                  <a:cxn ang="0">
                    <a:pos x="T4" y="T5"/>
                  </a:cxn>
                  <a:cxn ang="0">
                    <a:pos x="T6" y="T7"/>
                  </a:cxn>
                  <a:cxn ang="0">
                    <a:pos x="T8" y="T9"/>
                  </a:cxn>
                </a:cxnLst>
                <a:rect l="0" t="0" r="r" b="b"/>
                <a:pathLst>
                  <a:path w="7" h="2">
                    <a:moveTo>
                      <a:pt x="0" y="0"/>
                    </a:moveTo>
                    <a:lnTo>
                      <a:pt x="1" y="1"/>
                    </a:lnTo>
                    <a:lnTo>
                      <a:pt x="4" y="2"/>
                    </a:lnTo>
                    <a:lnTo>
                      <a:pt x="6" y="1"/>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5" name="Freeform 1949">
                <a:extLst>
                  <a:ext uri="{FF2B5EF4-FFF2-40B4-BE49-F238E27FC236}">
                    <a16:creationId xmlns:a16="http://schemas.microsoft.com/office/drawing/2014/main" id="{C08FBA44-9209-F983-19D4-8835AF5F6D45}"/>
                  </a:ext>
                </a:extLst>
              </p:cNvPr>
              <p:cNvSpPr>
                <a:spLocks/>
              </p:cNvSpPr>
              <p:nvPr/>
            </p:nvSpPr>
            <p:spPr bwMode="auto">
              <a:xfrm>
                <a:off x="233" y="430"/>
                <a:ext cx="7" cy="2"/>
              </a:xfrm>
              <a:custGeom>
                <a:avLst/>
                <a:gdLst>
                  <a:gd name="T0" fmla="*/ 0 w 7"/>
                  <a:gd name="T1" fmla="*/ 2 h 2"/>
                  <a:gd name="T2" fmla="*/ 5 w 7"/>
                  <a:gd name="T3" fmla="*/ 1 h 2"/>
                  <a:gd name="T4" fmla="*/ 7 w 7"/>
                  <a:gd name="T5" fmla="*/ 0 h 2"/>
                  <a:gd name="T6" fmla="*/ 5 w 7"/>
                  <a:gd name="T7" fmla="*/ 0 h 2"/>
                  <a:gd name="T8" fmla="*/ 3 w 7"/>
                  <a:gd name="T9" fmla="*/ 0 h 2"/>
                  <a:gd name="T10" fmla="*/ 0 w 7"/>
                  <a:gd name="T11" fmla="*/ 1 h 2"/>
                </a:gdLst>
                <a:ahLst/>
                <a:cxnLst>
                  <a:cxn ang="0">
                    <a:pos x="T0" y="T1"/>
                  </a:cxn>
                  <a:cxn ang="0">
                    <a:pos x="T2" y="T3"/>
                  </a:cxn>
                  <a:cxn ang="0">
                    <a:pos x="T4" y="T5"/>
                  </a:cxn>
                  <a:cxn ang="0">
                    <a:pos x="T6" y="T7"/>
                  </a:cxn>
                  <a:cxn ang="0">
                    <a:pos x="T8" y="T9"/>
                  </a:cxn>
                  <a:cxn ang="0">
                    <a:pos x="T10" y="T11"/>
                  </a:cxn>
                </a:cxnLst>
                <a:rect l="0" t="0" r="r" b="b"/>
                <a:pathLst>
                  <a:path w="7" h="2">
                    <a:moveTo>
                      <a:pt x="0" y="2"/>
                    </a:moveTo>
                    <a:lnTo>
                      <a:pt x="5" y="1"/>
                    </a:lnTo>
                    <a:lnTo>
                      <a:pt x="7" y="0"/>
                    </a:lnTo>
                    <a:lnTo>
                      <a:pt x="5" y="0"/>
                    </a:lnTo>
                    <a:lnTo>
                      <a:pt x="3"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6" name="Freeform 1950">
                <a:extLst>
                  <a:ext uri="{FF2B5EF4-FFF2-40B4-BE49-F238E27FC236}">
                    <a16:creationId xmlns:a16="http://schemas.microsoft.com/office/drawing/2014/main" id="{813EE807-F3EB-1991-08CF-1AC28A4BA982}"/>
                  </a:ext>
                </a:extLst>
              </p:cNvPr>
              <p:cNvSpPr>
                <a:spLocks/>
              </p:cNvSpPr>
              <p:nvPr/>
            </p:nvSpPr>
            <p:spPr bwMode="auto">
              <a:xfrm>
                <a:off x="238" y="430"/>
                <a:ext cx="6" cy="4"/>
              </a:xfrm>
              <a:custGeom>
                <a:avLst/>
                <a:gdLst>
                  <a:gd name="T0" fmla="*/ 6 w 6"/>
                  <a:gd name="T1" fmla="*/ 0 h 4"/>
                  <a:gd name="T2" fmla="*/ 4 w 6"/>
                  <a:gd name="T3" fmla="*/ 1 h 4"/>
                  <a:gd name="T4" fmla="*/ 4 w 6"/>
                  <a:gd name="T5" fmla="*/ 3 h 4"/>
                  <a:gd name="T6" fmla="*/ 2 w 6"/>
                  <a:gd name="T7" fmla="*/ 4 h 4"/>
                  <a:gd name="T8" fmla="*/ 0 w 6"/>
                  <a:gd name="T9" fmla="*/ 4 h 4"/>
                </a:gdLst>
                <a:ahLst/>
                <a:cxnLst>
                  <a:cxn ang="0">
                    <a:pos x="T0" y="T1"/>
                  </a:cxn>
                  <a:cxn ang="0">
                    <a:pos x="T2" y="T3"/>
                  </a:cxn>
                  <a:cxn ang="0">
                    <a:pos x="T4" y="T5"/>
                  </a:cxn>
                  <a:cxn ang="0">
                    <a:pos x="T6" y="T7"/>
                  </a:cxn>
                  <a:cxn ang="0">
                    <a:pos x="T8" y="T9"/>
                  </a:cxn>
                </a:cxnLst>
                <a:rect l="0" t="0" r="r" b="b"/>
                <a:pathLst>
                  <a:path w="6" h="4">
                    <a:moveTo>
                      <a:pt x="6" y="0"/>
                    </a:moveTo>
                    <a:lnTo>
                      <a:pt x="4" y="1"/>
                    </a:lnTo>
                    <a:lnTo>
                      <a:pt x="4" y="3"/>
                    </a:lnTo>
                    <a:lnTo>
                      <a:pt x="2" y="4"/>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7" name="Freeform 1951">
                <a:extLst>
                  <a:ext uri="{FF2B5EF4-FFF2-40B4-BE49-F238E27FC236}">
                    <a16:creationId xmlns:a16="http://schemas.microsoft.com/office/drawing/2014/main" id="{2905199F-0035-749D-D544-757A715614A7}"/>
                  </a:ext>
                </a:extLst>
              </p:cNvPr>
              <p:cNvSpPr>
                <a:spLocks/>
              </p:cNvSpPr>
              <p:nvPr/>
            </p:nvSpPr>
            <p:spPr bwMode="auto">
              <a:xfrm>
                <a:off x="237" y="434"/>
                <a:ext cx="1" cy="1"/>
              </a:xfrm>
              <a:custGeom>
                <a:avLst/>
                <a:gdLst>
                  <a:gd name="T0" fmla="*/ 1 w 1"/>
                  <a:gd name="T1" fmla="*/ 0 h 1"/>
                  <a:gd name="T2" fmla="*/ 1 w 1"/>
                  <a:gd name="T3" fmla="*/ 0 h 1"/>
                  <a:gd name="T4" fmla="*/ 0 w 1"/>
                  <a:gd name="T5" fmla="*/ 1 h 1"/>
                </a:gdLst>
                <a:ahLst/>
                <a:cxnLst>
                  <a:cxn ang="0">
                    <a:pos x="T0" y="T1"/>
                  </a:cxn>
                  <a:cxn ang="0">
                    <a:pos x="T2" y="T3"/>
                  </a:cxn>
                  <a:cxn ang="0">
                    <a:pos x="T4" y="T5"/>
                  </a:cxn>
                </a:cxnLst>
                <a:rect l="0" t="0" r="r" b="b"/>
                <a:pathLst>
                  <a:path w="1" h="1">
                    <a:moveTo>
                      <a:pt x="1" y="0"/>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8" name="Freeform 1952">
                <a:extLst>
                  <a:ext uri="{FF2B5EF4-FFF2-40B4-BE49-F238E27FC236}">
                    <a16:creationId xmlns:a16="http://schemas.microsoft.com/office/drawing/2014/main" id="{04D50DC3-048A-385D-7CDB-E5973980DC97}"/>
                  </a:ext>
                </a:extLst>
              </p:cNvPr>
              <p:cNvSpPr>
                <a:spLocks/>
              </p:cNvSpPr>
              <p:nvPr/>
            </p:nvSpPr>
            <p:spPr bwMode="auto">
              <a:xfrm>
                <a:off x="232" y="435"/>
                <a:ext cx="5" cy="4"/>
              </a:xfrm>
              <a:custGeom>
                <a:avLst/>
                <a:gdLst>
                  <a:gd name="T0" fmla="*/ 5 w 5"/>
                  <a:gd name="T1" fmla="*/ 0 h 4"/>
                  <a:gd name="T2" fmla="*/ 5 w 5"/>
                  <a:gd name="T3" fmla="*/ 1 h 4"/>
                  <a:gd name="T4" fmla="*/ 3 w 5"/>
                  <a:gd name="T5" fmla="*/ 3 h 4"/>
                  <a:gd name="T6" fmla="*/ 0 w 5"/>
                  <a:gd name="T7" fmla="*/ 4 h 4"/>
                </a:gdLst>
                <a:ahLst/>
                <a:cxnLst>
                  <a:cxn ang="0">
                    <a:pos x="T0" y="T1"/>
                  </a:cxn>
                  <a:cxn ang="0">
                    <a:pos x="T2" y="T3"/>
                  </a:cxn>
                  <a:cxn ang="0">
                    <a:pos x="T4" y="T5"/>
                  </a:cxn>
                  <a:cxn ang="0">
                    <a:pos x="T6" y="T7"/>
                  </a:cxn>
                </a:cxnLst>
                <a:rect l="0" t="0" r="r" b="b"/>
                <a:pathLst>
                  <a:path w="5" h="4">
                    <a:moveTo>
                      <a:pt x="5" y="0"/>
                    </a:moveTo>
                    <a:lnTo>
                      <a:pt x="5" y="1"/>
                    </a:lnTo>
                    <a:lnTo>
                      <a:pt x="3"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9" name="Freeform 1953">
                <a:extLst>
                  <a:ext uri="{FF2B5EF4-FFF2-40B4-BE49-F238E27FC236}">
                    <a16:creationId xmlns:a16="http://schemas.microsoft.com/office/drawing/2014/main" id="{C47DD2AD-6B52-D5DA-2013-42C6B8C02F3A}"/>
                  </a:ext>
                </a:extLst>
              </p:cNvPr>
              <p:cNvSpPr>
                <a:spLocks/>
              </p:cNvSpPr>
              <p:nvPr/>
            </p:nvSpPr>
            <p:spPr bwMode="auto">
              <a:xfrm>
                <a:off x="230" y="432"/>
                <a:ext cx="5" cy="7"/>
              </a:xfrm>
              <a:custGeom>
                <a:avLst/>
                <a:gdLst>
                  <a:gd name="T0" fmla="*/ 2 w 5"/>
                  <a:gd name="T1" fmla="*/ 7 h 7"/>
                  <a:gd name="T2" fmla="*/ 2 w 5"/>
                  <a:gd name="T3" fmla="*/ 7 h 7"/>
                  <a:gd name="T4" fmla="*/ 0 w 5"/>
                  <a:gd name="T5" fmla="*/ 7 h 7"/>
                  <a:gd name="T6" fmla="*/ 1 w 5"/>
                  <a:gd name="T7" fmla="*/ 6 h 7"/>
                  <a:gd name="T8" fmla="*/ 5 w 5"/>
                  <a:gd name="T9" fmla="*/ 4 h 7"/>
                  <a:gd name="T10" fmla="*/ 5 w 5"/>
                  <a:gd name="T11" fmla="*/ 3 h 7"/>
                  <a:gd name="T12" fmla="*/ 2 w 5"/>
                  <a:gd name="T13" fmla="*/ 2 h 7"/>
                  <a:gd name="T14" fmla="*/ 2 w 5"/>
                  <a:gd name="T15" fmla="*/ 1 h 7"/>
                  <a:gd name="T16" fmla="*/ 3 w 5"/>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2" y="7"/>
                    </a:moveTo>
                    <a:lnTo>
                      <a:pt x="2" y="7"/>
                    </a:lnTo>
                    <a:lnTo>
                      <a:pt x="0" y="7"/>
                    </a:lnTo>
                    <a:lnTo>
                      <a:pt x="1" y="6"/>
                    </a:lnTo>
                    <a:lnTo>
                      <a:pt x="5" y="4"/>
                    </a:lnTo>
                    <a:lnTo>
                      <a:pt x="5" y="3"/>
                    </a:lnTo>
                    <a:lnTo>
                      <a:pt x="2" y="2"/>
                    </a:lnTo>
                    <a:lnTo>
                      <a:pt x="2"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0" name="Freeform 1954">
                <a:extLst>
                  <a:ext uri="{FF2B5EF4-FFF2-40B4-BE49-F238E27FC236}">
                    <a16:creationId xmlns:a16="http://schemas.microsoft.com/office/drawing/2014/main" id="{4EEB9909-43AC-BBF5-8579-94F213C387A8}"/>
                  </a:ext>
                </a:extLst>
              </p:cNvPr>
              <p:cNvSpPr>
                <a:spLocks/>
              </p:cNvSpPr>
              <p:nvPr/>
            </p:nvSpPr>
            <p:spPr bwMode="auto">
              <a:xfrm>
                <a:off x="228" y="443"/>
                <a:ext cx="4" cy="2"/>
              </a:xfrm>
              <a:custGeom>
                <a:avLst/>
                <a:gdLst>
                  <a:gd name="T0" fmla="*/ 2 w 4"/>
                  <a:gd name="T1" fmla="*/ 2 h 2"/>
                  <a:gd name="T2" fmla="*/ 0 w 4"/>
                  <a:gd name="T3" fmla="*/ 1 h 2"/>
                  <a:gd name="T4" fmla="*/ 4 w 4"/>
                  <a:gd name="T5" fmla="*/ 0 h 2"/>
                  <a:gd name="T6" fmla="*/ 4 w 4"/>
                  <a:gd name="T7" fmla="*/ 0 h 2"/>
                </a:gdLst>
                <a:ahLst/>
                <a:cxnLst>
                  <a:cxn ang="0">
                    <a:pos x="T0" y="T1"/>
                  </a:cxn>
                  <a:cxn ang="0">
                    <a:pos x="T2" y="T3"/>
                  </a:cxn>
                  <a:cxn ang="0">
                    <a:pos x="T4" y="T5"/>
                  </a:cxn>
                  <a:cxn ang="0">
                    <a:pos x="T6" y="T7"/>
                  </a:cxn>
                </a:cxnLst>
                <a:rect l="0" t="0" r="r" b="b"/>
                <a:pathLst>
                  <a:path w="4" h="2">
                    <a:moveTo>
                      <a:pt x="2" y="2"/>
                    </a:moveTo>
                    <a:lnTo>
                      <a:pt x="0"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1" name="Freeform 1955">
                <a:extLst>
                  <a:ext uri="{FF2B5EF4-FFF2-40B4-BE49-F238E27FC236}">
                    <a16:creationId xmlns:a16="http://schemas.microsoft.com/office/drawing/2014/main" id="{F5D57038-E501-4381-69B8-D9940AC409D7}"/>
                  </a:ext>
                </a:extLst>
              </p:cNvPr>
              <p:cNvSpPr>
                <a:spLocks/>
              </p:cNvSpPr>
              <p:nvPr/>
            </p:nvSpPr>
            <p:spPr bwMode="auto">
              <a:xfrm>
                <a:off x="230" y="443"/>
                <a:ext cx="2" cy="4"/>
              </a:xfrm>
              <a:custGeom>
                <a:avLst/>
                <a:gdLst>
                  <a:gd name="T0" fmla="*/ 2 w 2"/>
                  <a:gd name="T1" fmla="*/ 0 h 4"/>
                  <a:gd name="T2" fmla="*/ 2 w 2"/>
                  <a:gd name="T3" fmla="*/ 4 h 4"/>
                  <a:gd name="T4" fmla="*/ 0 w 2"/>
                  <a:gd name="T5" fmla="*/ 2 h 4"/>
                </a:gdLst>
                <a:ahLst/>
                <a:cxnLst>
                  <a:cxn ang="0">
                    <a:pos x="T0" y="T1"/>
                  </a:cxn>
                  <a:cxn ang="0">
                    <a:pos x="T2" y="T3"/>
                  </a:cxn>
                  <a:cxn ang="0">
                    <a:pos x="T4" y="T5"/>
                  </a:cxn>
                </a:cxnLst>
                <a:rect l="0" t="0" r="r" b="b"/>
                <a:pathLst>
                  <a:path w="2" h="4">
                    <a:moveTo>
                      <a:pt x="2" y="0"/>
                    </a:moveTo>
                    <a:lnTo>
                      <a:pt x="2" y="4"/>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2" name="Freeform 1956">
                <a:extLst>
                  <a:ext uri="{FF2B5EF4-FFF2-40B4-BE49-F238E27FC236}">
                    <a16:creationId xmlns:a16="http://schemas.microsoft.com/office/drawing/2014/main" id="{DF1144E4-9E42-7630-819C-E0BBAD24BD39}"/>
                  </a:ext>
                </a:extLst>
              </p:cNvPr>
              <p:cNvSpPr>
                <a:spLocks/>
              </p:cNvSpPr>
              <p:nvPr/>
            </p:nvSpPr>
            <p:spPr bwMode="auto">
              <a:xfrm>
                <a:off x="225" y="444"/>
                <a:ext cx="3" cy="4"/>
              </a:xfrm>
              <a:custGeom>
                <a:avLst/>
                <a:gdLst>
                  <a:gd name="T0" fmla="*/ 3 w 3"/>
                  <a:gd name="T1" fmla="*/ 1 h 4"/>
                  <a:gd name="T2" fmla="*/ 3 w 3"/>
                  <a:gd name="T3" fmla="*/ 1 h 4"/>
                  <a:gd name="T4" fmla="*/ 2 w 3"/>
                  <a:gd name="T5" fmla="*/ 0 h 4"/>
                  <a:gd name="T6" fmla="*/ 1 w 3"/>
                  <a:gd name="T7" fmla="*/ 0 h 4"/>
                  <a:gd name="T8" fmla="*/ 0 w 3"/>
                  <a:gd name="T9" fmla="*/ 2 h 4"/>
                  <a:gd name="T10" fmla="*/ 0 w 3"/>
                  <a:gd name="T11" fmla="*/ 3 h 4"/>
                  <a:gd name="T12" fmla="*/ 2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lnTo>
                      <a:pt x="3" y="1"/>
                    </a:lnTo>
                    <a:lnTo>
                      <a:pt x="2" y="0"/>
                    </a:lnTo>
                    <a:lnTo>
                      <a:pt x="1" y="0"/>
                    </a:lnTo>
                    <a:lnTo>
                      <a:pt x="0" y="2"/>
                    </a:lnTo>
                    <a:lnTo>
                      <a:pt x="0" y="3"/>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3" name="Freeform 1957">
                <a:extLst>
                  <a:ext uri="{FF2B5EF4-FFF2-40B4-BE49-F238E27FC236}">
                    <a16:creationId xmlns:a16="http://schemas.microsoft.com/office/drawing/2014/main" id="{A38FC403-7BA9-4529-B494-BF961914E61D}"/>
                  </a:ext>
                </a:extLst>
              </p:cNvPr>
              <p:cNvSpPr>
                <a:spLocks/>
              </p:cNvSpPr>
              <p:nvPr/>
            </p:nvSpPr>
            <p:spPr bwMode="auto">
              <a:xfrm>
                <a:off x="242" y="448"/>
                <a:ext cx="2" cy="1"/>
              </a:xfrm>
              <a:custGeom>
                <a:avLst/>
                <a:gdLst>
                  <a:gd name="T0" fmla="*/ 2 w 2"/>
                  <a:gd name="T1" fmla="*/ 1 h 1"/>
                  <a:gd name="T2" fmla="*/ 1 w 2"/>
                  <a:gd name="T3" fmla="*/ 0 h 1"/>
                  <a:gd name="T4" fmla="*/ 0 w 2"/>
                  <a:gd name="T5" fmla="*/ 0 h 1"/>
                </a:gdLst>
                <a:ahLst/>
                <a:cxnLst>
                  <a:cxn ang="0">
                    <a:pos x="T0" y="T1"/>
                  </a:cxn>
                  <a:cxn ang="0">
                    <a:pos x="T2" y="T3"/>
                  </a:cxn>
                  <a:cxn ang="0">
                    <a:pos x="T4" y="T5"/>
                  </a:cxn>
                </a:cxnLst>
                <a:rect l="0" t="0" r="r" b="b"/>
                <a:pathLst>
                  <a:path w="2" h="1">
                    <a:moveTo>
                      <a:pt x="2" y="1"/>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4" name="Freeform 1958">
                <a:extLst>
                  <a:ext uri="{FF2B5EF4-FFF2-40B4-BE49-F238E27FC236}">
                    <a16:creationId xmlns:a16="http://schemas.microsoft.com/office/drawing/2014/main" id="{2BE860B3-FD1F-AC1A-2684-7F151540B753}"/>
                  </a:ext>
                </a:extLst>
              </p:cNvPr>
              <p:cNvSpPr>
                <a:spLocks/>
              </p:cNvSpPr>
              <p:nvPr/>
            </p:nvSpPr>
            <p:spPr bwMode="auto">
              <a:xfrm>
                <a:off x="227" y="448"/>
                <a:ext cx="1" cy="1"/>
              </a:xfrm>
              <a:custGeom>
                <a:avLst/>
                <a:gdLst>
                  <a:gd name="T0" fmla="*/ 0 w 1"/>
                  <a:gd name="T1" fmla="*/ 0 h 1"/>
                  <a:gd name="T2" fmla="*/ 1 w 1"/>
                  <a:gd name="T3" fmla="*/ 0 h 1"/>
                  <a:gd name="T4" fmla="*/ 1 w 1"/>
                  <a:gd name="T5" fmla="*/ 1 h 1"/>
                </a:gdLst>
                <a:ahLst/>
                <a:cxnLst>
                  <a:cxn ang="0">
                    <a:pos x="T0" y="T1"/>
                  </a:cxn>
                  <a:cxn ang="0">
                    <a:pos x="T2" y="T3"/>
                  </a:cxn>
                  <a:cxn ang="0">
                    <a:pos x="T4" y="T5"/>
                  </a:cxn>
                </a:cxnLst>
                <a:rect l="0" t="0" r="r" b="b"/>
                <a:pathLst>
                  <a:path w="1" h="1">
                    <a:moveTo>
                      <a:pt x="0" y="0"/>
                    </a:moveTo>
                    <a:lnTo>
                      <a:pt x="1" y="0"/>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5" name="Freeform 1959">
                <a:extLst>
                  <a:ext uri="{FF2B5EF4-FFF2-40B4-BE49-F238E27FC236}">
                    <a16:creationId xmlns:a16="http://schemas.microsoft.com/office/drawing/2014/main" id="{B4FE7726-9F23-7CBF-9C9D-532AE4D9DC89}"/>
                  </a:ext>
                </a:extLst>
              </p:cNvPr>
              <p:cNvSpPr>
                <a:spLocks/>
              </p:cNvSpPr>
              <p:nvPr/>
            </p:nvSpPr>
            <p:spPr bwMode="auto">
              <a:xfrm>
                <a:off x="228" y="449"/>
                <a:ext cx="0" cy="1"/>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6" name="Freeform 1960">
                <a:extLst>
                  <a:ext uri="{FF2B5EF4-FFF2-40B4-BE49-F238E27FC236}">
                    <a16:creationId xmlns:a16="http://schemas.microsoft.com/office/drawing/2014/main" id="{BE493069-FE63-5B9D-246E-6C6E0C817EE9}"/>
                  </a:ext>
                </a:extLst>
              </p:cNvPr>
              <p:cNvSpPr>
                <a:spLocks/>
              </p:cNvSpPr>
              <p:nvPr/>
            </p:nvSpPr>
            <p:spPr bwMode="auto">
              <a:xfrm>
                <a:off x="236" y="448"/>
                <a:ext cx="6" cy="3"/>
              </a:xfrm>
              <a:custGeom>
                <a:avLst/>
                <a:gdLst>
                  <a:gd name="T0" fmla="*/ 6 w 6"/>
                  <a:gd name="T1" fmla="*/ 0 h 3"/>
                  <a:gd name="T2" fmla="*/ 5 w 6"/>
                  <a:gd name="T3" fmla="*/ 1 h 3"/>
                  <a:gd name="T4" fmla="*/ 4 w 6"/>
                  <a:gd name="T5" fmla="*/ 0 h 3"/>
                  <a:gd name="T6" fmla="*/ 3 w 6"/>
                  <a:gd name="T7" fmla="*/ 1 h 3"/>
                  <a:gd name="T8" fmla="*/ 0 w 6"/>
                  <a:gd name="T9" fmla="*/ 3 h 3"/>
                </a:gdLst>
                <a:ahLst/>
                <a:cxnLst>
                  <a:cxn ang="0">
                    <a:pos x="T0" y="T1"/>
                  </a:cxn>
                  <a:cxn ang="0">
                    <a:pos x="T2" y="T3"/>
                  </a:cxn>
                  <a:cxn ang="0">
                    <a:pos x="T4" y="T5"/>
                  </a:cxn>
                  <a:cxn ang="0">
                    <a:pos x="T6" y="T7"/>
                  </a:cxn>
                  <a:cxn ang="0">
                    <a:pos x="T8" y="T9"/>
                  </a:cxn>
                </a:cxnLst>
                <a:rect l="0" t="0" r="r" b="b"/>
                <a:pathLst>
                  <a:path w="6" h="3">
                    <a:moveTo>
                      <a:pt x="6" y="0"/>
                    </a:moveTo>
                    <a:lnTo>
                      <a:pt x="5" y="1"/>
                    </a:lnTo>
                    <a:lnTo>
                      <a:pt x="4" y="0"/>
                    </a:lnTo>
                    <a:lnTo>
                      <a:pt x="3"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7" name="Line 1961">
                <a:extLst>
                  <a:ext uri="{FF2B5EF4-FFF2-40B4-BE49-F238E27FC236}">
                    <a16:creationId xmlns:a16="http://schemas.microsoft.com/office/drawing/2014/main" id="{386B8263-EF63-08B6-A96D-72BDD0EC5600}"/>
                  </a:ext>
                </a:extLst>
              </p:cNvPr>
              <p:cNvSpPr>
                <a:spLocks noChangeShapeType="1"/>
              </p:cNvSpPr>
              <p:nvPr/>
            </p:nvSpPr>
            <p:spPr bwMode="auto">
              <a:xfrm>
                <a:off x="236" y="451"/>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18" name="Freeform 1962">
                <a:extLst>
                  <a:ext uri="{FF2B5EF4-FFF2-40B4-BE49-F238E27FC236}">
                    <a16:creationId xmlns:a16="http://schemas.microsoft.com/office/drawing/2014/main" id="{04F8CC9A-F7BB-D138-1027-3E2D08972854}"/>
                  </a:ext>
                </a:extLst>
              </p:cNvPr>
              <p:cNvSpPr>
                <a:spLocks/>
              </p:cNvSpPr>
              <p:nvPr/>
            </p:nvSpPr>
            <p:spPr bwMode="auto">
              <a:xfrm>
                <a:off x="233" y="430"/>
                <a:ext cx="15" cy="22"/>
              </a:xfrm>
              <a:custGeom>
                <a:avLst/>
                <a:gdLst>
                  <a:gd name="T0" fmla="*/ 3 w 15"/>
                  <a:gd name="T1" fmla="*/ 21 h 22"/>
                  <a:gd name="T2" fmla="*/ 2 w 15"/>
                  <a:gd name="T3" fmla="*/ 22 h 22"/>
                  <a:gd name="T4" fmla="*/ 0 w 15"/>
                  <a:gd name="T5" fmla="*/ 20 h 22"/>
                  <a:gd name="T6" fmla="*/ 1 w 15"/>
                  <a:gd name="T7" fmla="*/ 18 h 22"/>
                  <a:gd name="T8" fmla="*/ 2 w 15"/>
                  <a:gd name="T9" fmla="*/ 15 h 22"/>
                  <a:gd name="T10" fmla="*/ 2 w 15"/>
                  <a:gd name="T11" fmla="*/ 14 h 22"/>
                  <a:gd name="T12" fmla="*/ 3 w 15"/>
                  <a:gd name="T13" fmla="*/ 12 h 22"/>
                  <a:gd name="T14" fmla="*/ 3 w 15"/>
                  <a:gd name="T15" fmla="*/ 11 h 22"/>
                  <a:gd name="T16" fmla="*/ 3 w 15"/>
                  <a:gd name="T17" fmla="*/ 11 h 22"/>
                  <a:gd name="T18" fmla="*/ 5 w 15"/>
                  <a:gd name="T19" fmla="*/ 9 h 22"/>
                  <a:gd name="T20" fmla="*/ 6 w 15"/>
                  <a:gd name="T21" fmla="*/ 8 h 22"/>
                  <a:gd name="T22" fmla="*/ 7 w 15"/>
                  <a:gd name="T23" fmla="*/ 9 h 22"/>
                  <a:gd name="T24" fmla="*/ 8 w 15"/>
                  <a:gd name="T25" fmla="*/ 9 h 22"/>
                  <a:gd name="T26" fmla="*/ 8 w 15"/>
                  <a:gd name="T27" fmla="*/ 8 h 22"/>
                  <a:gd name="T28" fmla="*/ 8 w 15"/>
                  <a:gd name="T29" fmla="*/ 7 h 22"/>
                  <a:gd name="T30" fmla="*/ 9 w 15"/>
                  <a:gd name="T31" fmla="*/ 7 h 22"/>
                  <a:gd name="T32" fmla="*/ 12 w 15"/>
                  <a:gd name="T33" fmla="*/ 7 h 22"/>
                  <a:gd name="T34" fmla="*/ 14 w 15"/>
                  <a:gd name="T35" fmla="*/ 6 h 22"/>
                  <a:gd name="T36" fmla="*/ 15 w 15"/>
                  <a:gd name="T37" fmla="*/ 6 h 22"/>
                  <a:gd name="T38" fmla="*/ 12 w 15"/>
                  <a:gd name="T39" fmla="*/ 5 h 22"/>
                  <a:gd name="T40" fmla="*/ 9 w 15"/>
                  <a:gd name="T41" fmla="*/ 4 h 22"/>
                  <a:gd name="T42" fmla="*/ 12 w 15"/>
                  <a:gd name="T43" fmla="*/ 3 h 22"/>
                  <a:gd name="T44" fmla="*/ 11 w 15"/>
                  <a:gd name="T45" fmla="*/ 2 h 22"/>
                  <a:gd name="T46" fmla="*/ 13 w 15"/>
                  <a:gd name="T47" fmla="*/ 0 h 22"/>
                  <a:gd name="T48" fmla="*/ 14 w 15"/>
                  <a:gd name="T4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 h="22">
                    <a:moveTo>
                      <a:pt x="3" y="21"/>
                    </a:moveTo>
                    <a:lnTo>
                      <a:pt x="2" y="22"/>
                    </a:lnTo>
                    <a:lnTo>
                      <a:pt x="0" y="20"/>
                    </a:lnTo>
                    <a:lnTo>
                      <a:pt x="1" y="18"/>
                    </a:lnTo>
                    <a:lnTo>
                      <a:pt x="2" y="15"/>
                    </a:lnTo>
                    <a:lnTo>
                      <a:pt x="2" y="14"/>
                    </a:lnTo>
                    <a:lnTo>
                      <a:pt x="3" y="12"/>
                    </a:lnTo>
                    <a:lnTo>
                      <a:pt x="3" y="11"/>
                    </a:lnTo>
                    <a:lnTo>
                      <a:pt x="3" y="11"/>
                    </a:lnTo>
                    <a:lnTo>
                      <a:pt x="5" y="9"/>
                    </a:lnTo>
                    <a:lnTo>
                      <a:pt x="6" y="8"/>
                    </a:lnTo>
                    <a:lnTo>
                      <a:pt x="7" y="9"/>
                    </a:lnTo>
                    <a:lnTo>
                      <a:pt x="8" y="9"/>
                    </a:lnTo>
                    <a:lnTo>
                      <a:pt x="8" y="8"/>
                    </a:lnTo>
                    <a:lnTo>
                      <a:pt x="8" y="7"/>
                    </a:lnTo>
                    <a:lnTo>
                      <a:pt x="9" y="7"/>
                    </a:lnTo>
                    <a:lnTo>
                      <a:pt x="12" y="7"/>
                    </a:lnTo>
                    <a:lnTo>
                      <a:pt x="14" y="6"/>
                    </a:lnTo>
                    <a:lnTo>
                      <a:pt x="15" y="6"/>
                    </a:lnTo>
                    <a:lnTo>
                      <a:pt x="12" y="5"/>
                    </a:lnTo>
                    <a:lnTo>
                      <a:pt x="9" y="4"/>
                    </a:lnTo>
                    <a:lnTo>
                      <a:pt x="12" y="3"/>
                    </a:lnTo>
                    <a:lnTo>
                      <a:pt x="11" y="2"/>
                    </a:lnTo>
                    <a:lnTo>
                      <a:pt x="13" y="0"/>
                    </a:lnTo>
                    <a:lnTo>
                      <a:pt x="1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9" name="Freeform 1963">
                <a:extLst>
                  <a:ext uri="{FF2B5EF4-FFF2-40B4-BE49-F238E27FC236}">
                    <a16:creationId xmlns:a16="http://schemas.microsoft.com/office/drawing/2014/main" id="{283FCDBE-0386-B8E8-53C9-E31994B7E115}"/>
                  </a:ext>
                </a:extLst>
              </p:cNvPr>
              <p:cNvSpPr>
                <a:spLocks/>
              </p:cNvSpPr>
              <p:nvPr/>
            </p:nvSpPr>
            <p:spPr bwMode="auto">
              <a:xfrm>
                <a:off x="221" y="447"/>
                <a:ext cx="3" cy="7"/>
              </a:xfrm>
              <a:custGeom>
                <a:avLst/>
                <a:gdLst>
                  <a:gd name="T0" fmla="*/ 1 w 3"/>
                  <a:gd name="T1" fmla="*/ 7 h 7"/>
                  <a:gd name="T2" fmla="*/ 2 w 3"/>
                  <a:gd name="T3" fmla="*/ 5 h 7"/>
                  <a:gd name="T4" fmla="*/ 1 w 3"/>
                  <a:gd name="T5" fmla="*/ 3 h 7"/>
                  <a:gd name="T6" fmla="*/ 0 w 3"/>
                  <a:gd name="T7" fmla="*/ 1 h 7"/>
                  <a:gd name="T8" fmla="*/ 2 w 3"/>
                  <a:gd name="T9" fmla="*/ 0 h 7"/>
                  <a:gd name="T10" fmla="*/ 3 w 3"/>
                  <a:gd name="T11" fmla="*/ 1 h 7"/>
                </a:gdLst>
                <a:ahLst/>
                <a:cxnLst>
                  <a:cxn ang="0">
                    <a:pos x="T0" y="T1"/>
                  </a:cxn>
                  <a:cxn ang="0">
                    <a:pos x="T2" y="T3"/>
                  </a:cxn>
                  <a:cxn ang="0">
                    <a:pos x="T4" y="T5"/>
                  </a:cxn>
                  <a:cxn ang="0">
                    <a:pos x="T6" y="T7"/>
                  </a:cxn>
                  <a:cxn ang="0">
                    <a:pos x="T8" y="T9"/>
                  </a:cxn>
                  <a:cxn ang="0">
                    <a:pos x="T10" y="T11"/>
                  </a:cxn>
                </a:cxnLst>
                <a:rect l="0" t="0" r="r" b="b"/>
                <a:pathLst>
                  <a:path w="3" h="7">
                    <a:moveTo>
                      <a:pt x="1" y="7"/>
                    </a:moveTo>
                    <a:lnTo>
                      <a:pt x="2" y="5"/>
                    </a:lnTo>
                    <a:lnTo>
                      <a:pt x="1" y="3"/>
                    </a:lnTo>
                    <a:lnTo>
                      <a:pt x="0" y="1"/>
                    </a:lnTo>
                    <a:lnTo>
                      <a:pt x="2"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0" name="Freeform 1964">
                <a:extLst>
                  <a:ext uri="{FF2B5EF4-FFF2-40B4-BE49-F238E27FC236}">
                    <a16:creationId xmlns:a16="http://schemas.microsoft.com/office/drawing/2014/main" id="{A2A0F155-83F2-B17A-F62B-C34978FD1BE5}"/>
                  </a:ext>
                </a:extLst>
              </p:cNvPr>
              <p:cNvSpPr>
                <a:spLocks/>
              </p:cNvSpPr>
              <p:nvPr/>
            </p:nvSpPr>
            <p:spPr bwMode="auto">
              <a:xfrm>
                <a:off x="220" y="453"/>
                <a:ext cx="2" cy="1"/>
              </a:xfrm>
              <a:custGeom>
                <a:avLst/>
                <a:gdLst>
                  <a:gd name="T0" fmla="*/ 0 w 2"/>
                  <a:gd name="T1" fmla="*/ 0 h 1"/>
                  <a:gd name="T2" fmla="*/ 1 w 2"/>
                  <a:gd name="T3" fmla="*/ 0 h 1"/>
                  <a:gd name="T4" fmla="*/ 2 w 2"/>
                  <a:gd name="T5" fmla="*/ 1 h 1"/>
                </a:gdLst>
                <a:ahLst/>
                <a:cxnLst>
                  <a:cxn ang="0">
                    <a:pos x="T0" y="T1"/>
                  </a:cxn>
                  <a:cxn ang="0">
                    <a:pos x="T2" y="T3"/>
                  </a:cxn>
                  <a:cxn ang="0">
                    <a:pos x="T4" y="T5"/>
                  </a:cxn>
                </a:cxnLst>
                <a:rect l="0" t="0" r="r" b="b"/>
                <a:pathLst>
                  <a:path w="2" h="1">
                    <a:moveTo>
                      <a:pt x="0" y="0"/>
                    </a:move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1" name="Freeform 1965">
                <a:extLst>
                  <a:ext uri="{FF2B5EF4-FFF2-40B4-BE49-F238E27FC236}">
                    <a16:creationId xmlns:a16="http://schemas.microsoft.com/office/drawing/2014/main" id="{B447A62A-ACBC-8433-4A16-43E3794C6C38}"/>
                  </a:ext>
                </a:extLst>
              </p:cNvPr>
              <p:cNvSpPr>
                <a:spLocks/>
              </p:cNvSpPr>
              <p:nvPr/>
            </p:nvSpPr>
            <p:spPr bwMode="auto">
              <a:xfrm>
                <a:off x="227" y="445"/>
                <a:ext cx="8" cy="10"/>
              </a:xfrm>
              <a:custGeom>
                <a:avLst/>
                <a:gdLst>
                  <a:gd name="T0" fmla="*/ 1 w 8"/>
                  <a:gd name="T1" fmla="*/ 5 h 10"/>
                  <a:gd name="T2" fmla="*/ 0 w 8"/>
                  <a:gd name="T3" fmla="*/ 5 h 10"/>
                  <a:gd name="T4" fmla="*/ 1 w 8"/>
                  <a:gd name="T5" fmla="*/ 8 h 10"/>
                  <a:gd name="T6" fmla="*/ 2 w 8"/>
                  <a:gd name="T7" fmla="*/ 7 h 10"/>
                  <a:gd name="T8" fmla="*/ 4 w 8"/>
                  <a:gd name="T9" fmla="*/ 7 h 10"/>
                  <a:gd name="T10" fmla="*/ 4 w 8"/>
                  <a:gd name="T11" fmla="*/ 8 h 10"/>
                  <a:gd name="T12" fmla="*/ 5 w 8"/>
                  <a:gd name="T13" fmla="*/ 9 h 10"/>
                  <a:gd name="T14" fmla="*/ 5 w 8"/>
                  <a:gd name="T15" fmla="*/ 10 h 10"/>
                  <a:gd name="T16" fmla="*/ 7 w 8"/>
                  <a:gd name="T17" fmla="*/ 10 h 10"/>
                  <a:gd name="T18" fmla="*/ 8 w 8"/>
                  <a:gd name="T19" fmla="*/ 7 h 10"/>
                  <a:gd name="T20" fmla="*/ 7 w 8"/>
                  <a:gd name="T21" fmla="*/ 7 h 10"/>
                  <a:gd name="T22" fmla="*/ 5 w 8"/>
                  <a:gd name="T23" fmla="*/ 6 h 10"/>
                  <a:gd name="T24" fmla="*/ 5 w 8"/>
                  <a:gd name="T25" fmla="*/ 4 h 10"/>
                  <a:gd name="T26" fmla="*/ 3 w 8"/>
                  <a:gd name="T27" fmla="*/ 1 h 10"/>
                  <a:gd name="T28" fmla="*/ 2 w 8"/>
                  <a:gd name="T29" fmla="*/ 1 h 10"/>
                  <a:gd name="T30" fmla="*/ 2 w 8"/>
                  <a:gd name="T31" fmla="*/ 1 h 10"/>
                  <a:gd name="T32" fmla="*/ 1 w 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1" y="5"/>
                    </a:moveTo>
                    <a:lnTo>
                      <a:pt x="0" y="5"/>
                    </a:lnTo>
                    <a:lnTo>
                      <a:pt x="1" y="8"/>
                    </a:lnTo>
                    <a:lnTo>
                      <a:pt x="2" y="7"/>
                    </a:lnTo>
                    <a:lnTo>
                      <a:pt x="4" y="7"/>
                    </a:lnTo>
                    <a:lnTo>
                      <a:pt x="4" y="8"/>
                    </a:lnTo>
                    <a:lnTo>
                      <a:pt x="5" y="9"/>
                    </a:lnTo>
                    <a:lnTo>
                      <a:pt x="5" y="10"/>
                    </a:lnTo>
                    <a:lnTo>
                      <a:pt x="7" y="10"/>
                    </a:lnTo>
                    <a:lnTo>
                      <a:pt x="8" y="7"/>
                    </a:lnTo>
                    <a:lnTo>
                      <a:pt x="7" y="7"/>
                    </a:lnTo>
                    <a:lnTo>
                      <a:pt x="5" y="6"/>
                    </a:lnTo>
                    <a:lnTo>
                      <a:pt x="5" y="4"/>
                    </a:lnTo>
                    <a:lnTo>
                      <a:pt x="3" y="1"/>
                    </a:lnTo>
                    <a:lnTo>
                      <a:pt x="2" y="1"/>
                    </a:lnTo>
                    <a:lnTo>
                      <a:pt x="2"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2" name="Freeform 1966">
                <a:extLst>
                  <a:ext uri="{FF2B5EF4-FFF2-40B4-BE49-F238E27FC236}">
                    <a16:creationId xmlns:a16="http://schemas.microsoft.com/office/drawing/2014/main" id="{29A7635F-0791-9E2E-BBD0-BD4993EE137A}"/>
                  </a:ext>
                </a:extLst>
              </p:cNvPr>
              <p:cNvSpPr>
                <a:spLocks/>
              </p:cNvSpPr>
              <p:nvPr/>
            </p:nvSpPr>
            <p:spPr bwMode="auto">
              <a:xfrm>
                <a:off x="215" y="453"/>
                <a:ext cx="5" cy="5"/>
              </a:xfrm>
              <a:custGeom>
                <a:avLst/>
                <a:gdLst>
                  <a:gd name="T0" fmla="*/ 2 w 5"/>
                  <a:gd name="T1" fmla="*/ 5 h 5"/>
                  <a:gd name="T2" fmla="*/ 2 w 5"/>
                  <a:gd name="T3" fmla="*/ 4 h 5"/>
                  <a:gd name="T4" fmla="*/ 0 w 5"/>
                  <a:gd name="T5" fmla="*/ 3 h 5"/>
                  <a:gd name="T6" fmla="*/ 0 w 5"/>
                  <a:gd name="T7" fmla="*/ 2 h 5"/>
                  <a:gd name="T8" fmla="*/ 2 w 5"/>
                  <a:gd name="T9" fmla="*/ 2 h 5"/>
                  <a:gd name="T10" fmla="*/ 3 w 5"/>
                  <a:gd name="T11" fmla="*/ 2 h 5"/>
                  <a:gd name="T12" fmla="*/ 3 w 5"/>
                  <a:gd name="T13" fmla="*/ 0 h 5"/>
                  <a:gd name="T14" fmla="*/ 5 w 5"/>
                  <a:gd name="T15" fmla="*/ 0 h 5"/>
                  <a:gd name="T16" fmla="*/ 5 w 5"/>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2" y="5"/>
                    </a:moveTo>
                    <a:lnTo>
                      <a:pt x="2" y="4"/>
                    </a:lnTo>
                    <a:lnTo>
                      <a:pt x="0" y="3"/>
                    </a:lnTo>
                    <a:lnTo>
                      <a:pt x="0" y="2"/>
                    </a:lnTo>
                    <a:lnTo>
                      <a:pt x="2" y="2"/>
                    </a:lnTo>
                    <a:lnTo>
                      <a:pt x="3" y="2"/>
                    </a:lnTo>
                    <a:lnTo>
                      <a:pt x="3" y="0"/>
                    </a:ln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3" name="Freeform 1967">
                <a:extLst>
                  <a:ext uri="{FF2B5EF4-FFF2-40B4-BE49-F238E27FC236}">
                    <a16:creationId xmlns:a16="http://schemas.microsoft.com/office/drawing/2014/main" id="{5AE2786F-EFE1-3307-5156-A56A01ACDAAD}"/>
                  </a:ext>
                </a:extLst>
              </p:cNvPr>
              <p:cNvSpPr>
                <a:spLocks/>
              </p:cNvSpPr>
              <p:nvPr/>
            </p:nvSpPr>
            <p:spPr bwMode="auto">
              <a:xfrm>
                <a:off x="224" y="448"/>
                <a:ext cx="8" cy="10"/>
              </a:xfrm>
              <a:custGeom>
                <a:avLst/>
                <a:gdLst>
                  <a:gd name="T0" fmla="*/ 0 w 8"/>
                  <a:gd name="T1" fmla="*/ 0 h 10"/>
                  <a:gd name="T2" fmla="*/ 1 w 8"/>
                  <a:gd name="T3" fmla="*/ 2 h 10"/>
                  <a:gd name="T4" fmla="*/ 1 w 8"/>
                  <a:gd name="T5" fmla="*/ 3 h 10"/>
                  <a:gd name="T6" fmla="*/ 1 w 8"/>
                  <a:gd name="T7" fmla="*/ 5 h 10"/>
                  <a:gd name="T8" fmla="*/ 4 w 8"/>
                  <a:gd name="T9" fmla="*/ 7 h 10"/>
                  <a:gd name="T10" fmla="*/ 4 w 8"/>
                  <a:gd name="T11" fmla="*/ 10 h 10"/>
                  <a:gd name="T12" fmla="*/ 7 w 8"/>
                  <a:gd name="T13" fmla="*/ 9 h 10"/>
                  <a:gd name="T14" fmla="*/ 8 w 8"/>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0" y="0"/>
                    </a:moveTo>
                    <a:lnTo>
                      <a:pt x="1" y="2"/>
                    </a:lnTo>
                    <a:lnTo>
                      <a:pt x="1" y="3"/>
                    </a:lnTo>
                    <a:lnTo>
                      <a:pt x="1" y="5"/>
                    </a:lnTo>
                    <a:lnTo>
                      <a:pt x="4" y="7"/>
                    </a:lnTo>
                    <a:lnTo>
                      <a:pt x="4" y="10"/>
                    </a:lnTo>
                    <a:lnTo>
                      <a:pt x="7" y="9"/>
                    </a:lnTo>
                    <a:lnTo>
                      <a:pt x="8"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4" name="Line 1968">
                <a:extLst>
                  <a:ext uri="{FF2B5EF4-FFF2-40B4-BE49-F238E27FC236}">
                    <a16:creationId xmlns:a16="http://schemas.microsoft.com/office/drawing/2014/main" id="{DD1C7C21-030B-D01D-B1BF-13C1C23581BA}"/>
                  </a:ext>
                </a:extLst>
              </p:cNvPr>
              <p:cNvSpPr>
                <a:spLocks noChangeShapeType="1"/>
              </p:cNvSpPr>
              <p:nvPr/>
            </p:nvSpPr>
            <p:spPr bwMode="auto">
              <a:xfrm flipH="1" flipV="1">
                <a:off x="217" y="458"/>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25" name="Line 1969">
                <a:extLst>
                  <a:ext uri="{FF2B5EF4-FFF2-40B4-BE49-F238E27FC236}">
                    <a16:creationId xmlns:a16="http://schemas.microsoft.com/office/drawing/2014/main" id="{E7C60AFA-F88D-CFAE-F71A-C08E95D531EE}"/>
                  </a:ext>
                </a:extLst>
              </p:cNvPr>
              <p:cNvSpPr>
                <a:spLocks noChangeShapeType="1"/>
              </p:cNvSpPr>
              <p:nvPr/>
            </p:nvSpPr>
            <p:spPr bwMode="auto">
              <a:xfrm>
                <a:off x="218" y="460"/>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26" name="Freeform 1970">
                <a:extLst>
                  <a:ext uri="{FF2B5EF4-FFF2-40B4-BE49-F238E27FC236}">
                    <a16:creationId xmlns:a16="http://schemas.microsoft.com/office/drawing/2014/main" id="{BD32D3C7-5871-AA2A-95FC-7B586B8C8C4F}"/>
                  </a:ext>
                </a:extLst>
              </p:cNvPr>
              <p:cNvSpPr>
                <a:spLocks/>
              </p:cNvSpPr>
              <p:nvPr/>
            </p:nvSpPr>
            <p:spPr bwMode="auto">
              <a:xfrm>
                <a:off x="215" y="460"/>
                <a:ext cx="3" cy="1"/>
              </a:xfrm>
              <a:custGeom>
                <a:avLst/>
                <a:gdLst>
                  <a:gd name="T0" fmla="*/ 0 w 3"/>
                  <a:gd name="T1" fmla="*/ 0 h 1"/>
                  <a:gd name="T2" fmla="*/ 0 w 3"/>
                  <a:gd name="T3" fmla="*/ 0 h 1"/>
                  <a:gd name="T4" fmla="*/ 2 w 3"/>
                  <a:gd name="T5" fmla="*/ 1 h 1"/>
                  <a:gd name="T6" fmla="*/ 3 w 3"/>
                  <a:gd name="T7" fmla="*/ 0 h 1"/>
                </a:gdLst>
                <a:ahLst/>
                <a:cxnLst>
                  <a:cxn ang="0">
                    <a:pos x="T0" y="T1"/>
                  </a:cxn>
                  <a:cxn ang="0">
                    <a:pos x="T2" y="T3"/>
                  </a:cxn>
                  <a:cxn ang="0">
                    <a:pos x="T4" y="T5"/>
                  </a:cxn>
                  <a:cxn ang="0">
                    <a:pos x="T6" y="T7"/>
                  </a:cxn>
                </a:cxnLst>
                <a:rect l="0" t="0" r="r" b="b"/>
                <a:pathLst>
                  <a:path w="3" h="1">
                    <a:moveTo>
                      <a:pt x="0" y="0"/>
                    </a:moveTo>
                    <a:lnTo>
                      <a:pt x="0" y="0"/>
                    </a:lnTo>
                    <a:lnTo>
                      <a:pt x="2"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7" name="Freeform 1971">
                <a:extLst>
                  <a:ext uri="{FF2B5EF4-FFF2-40B4-BE49-F238E27FC236}">
                    <a16:creationId xmlns:a16="http://schemas.microsoft.com/office/drawing/2014/main" id="{EB8B0A45-5057-7E44-0679-83576689D8F3}"/>
                  </a:ext>
                </a:extLst>
              </p:cNvPr>
              <p:cNvSpPr>
                <a:spLocks/>
              </p:cNvSpPr>
              <p:nvPr/>
            </p:nvSpPr>
            <p:spPr bwMode="auto">
              <a:xfrm>
                <a:off x="207" y="456"/>
                <a:ext cx="8" cy="9"/>
              </a:xfrm>
              <a:custGeom>
                <a:avLst/>
                <a:gdLst>
                  <a:gd name="T0" fmla="*/ 1 w 8"/>
                  <a:gd name="T1" fmla="*/ 9 h 9"/>
                  <a:gd name="T2" fmla="*/ 1 w 8"/>
                  <a:gd name="T3" fmla="*/ 7 h 9"/>
                  <a:gd name="T4" fmla="*/ 2 w 8"/>
                  <a:gd name="T5" fmla="*/ 6 h 9"/>
                  <a:gd name="T6" fmla="*/ 2 w 8"/>
                  <a:gd name="T7" fmla="*/ 5 h 9"/>
                  <a:gd name="T8" fmla="*/ 4 w 8"/>
                  <a:gd name="T9" fmla="*/ 8 h 9"/>
                  <a:gd name="T10" fmla="*/ 5 w 8"/>
                  <a:gd name="T11" fmla="*/ 7 h 9"/>
                  <a:gd name="T12" fmla="*/ 3 w 8"/>
                  <a:gd name="T13" fmla="*/ 4 h 9"/>
                  <a:gd name="T14" fmla="*/ 3 w 8"/>
                  <a:gd name="T15" fmla="*/ 4 h 9"/>
                  <a:gd name="T16" fmla="*/ 1 w 8"/>
                  <a:gd name="T17" fmla="*/ 4 h 9"/>
                  <a:gd name="T18" fmla="*/ 0 w 8"/>
                  <a:gd name="T19" fmla="*/ 3 h 9"/>
                  <a:gd name="T20" fmla="*/ 2 w 8"/>
                  <a:gd name="T21" fmla="*/ 1 h 9"/>
                  <a:gd name="T22" fmla="*/ 3 w 8"/>
                  <a:gd name="T23" fmla="*/ 2 h 9"/>
                  <a:gd name="T24" fmla="*/ 3 w 8"/>
                  <a:gd name="T25" fmla="*/ 3 h 9"/>
                  <a:gd name="T26" fmla="*/ 4 w 8"/>
                  <a:gd name="T27" fmla="*/ 2 h 9"/>
                  <a:gd name="T28" fmla="*/ 3 w 8"/>
                  <a:gd name="T29" fmla="*/ 1 h 9"/>
                  <a:gd name="T30" fmla="*/ 4 w 8"/>
                  <a:gd name="T31" fmla="*/ 0 h 9"/>
                  <a:gd name="T32" fmla="*/ 4 w 8"/>
                  <a:gd name="T33" fmla="*/ 0 h 9"/>
                  <a:gd name="T34" fmla="*/ 8 w 8"/>
                  <a:gd name="T35" fmla="*/ 4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9">
                    <a:moveTo>
                      <a:pt x="1" y="9"/>
                    </a:moveTo>
                    <a:lnTo>
                      <a:pt x="1" y="7"/>
                    </a:lnTo>
                    <a:lnTo>
                      <a:pt x="2" y="6"/>
                    </a:lnTo>
                    <a:lnTo>
                      <a:pt x="2" y="5"/>
                    </a:lnTo>
                    <a:lnTo>
                      <a:pt x="4" y="8"/>
                    </a:lnTo>
                    <a:lnTo>
                      <a:pt x="5" y="7"/>
                    </a:lnTo>
                    <a:lnTo>
                      <a:pt x="3" y="4"/>
                    </a:lnTo>
                    <a:lnTo>
                      <a:pt x="3" y="4"/>
                    </a:lnTo>
                    <a:lnTo>
                      <a:pt x="1" y="4"/>
                    </a:lnTo>
                    <a:lnTo>
                      <a:pt x="0" y="3"/>
                    </a:lnTo>
                    <a:lnTo>
                      <a:pt x="2" y="1"/>
                    </a:lnTo>
                    <a:lnTo>
                      <a:pt x="3" y="2"/>
                    </a:lnTo>
                    <a:lnTo>
                      <a:pt x="3" y="3"/>
                    </a:lnTo>
                    <a:lnTo>
                      <a:pt x="4" y="2"/>
                    </a:lnTo>
                    <a:lnTo>
                      <a:pt x="3" y="1"/>
                    </a:lnTo>
                    <a:lnTo>
                      <a:pt x="4" y="0"/>
                    </a:lnTo>
                    <a:lnTo>
                      <a:pt x="4" y="0"/>
                    </a:lnTo>
                    <a:lnTo>
                      <a:pt x="8"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8" name="Freeform 1972">
                <a:extLst>
                  <a:ext uri="{FF2B5EF4-FFF2-40B4-BE49-F238E27FC236}">
                    <a16:creationId xmlns:a16="http://schemas.microsoft.com/office/drawing/2014/main" id="{C03E0FA9-4284-ACDA-6443-907D177E586A}"/>
                  </a:ext>
                </a:extLst>
              </p:cNvPr>
              <p:cNvSpPr>
                <a:spLocks/>
              </p:cNvSpPr>
              <p:nvPr/>
            </p:nvSpPr>
            <p:spPr bwMode="auto">
              <a:xfrm>
                <a:off x="229" y="449"/>
                <a:ext cx="15" cy="16"/>
              </a:xfrm>
              <a:custGeom>
                <a:avLst/>
                <a:gdLst>
                  <a:gd name="T0" fmla="*/ 0 w 15"/>
                  <a:gd name="T1" fmla="*/ 16 h 16"/>
                  <a:gd name="T2" fmla="*/ 1 w 15"/>
                  <a:gd name="T3" fmla="*/ 16 h 16"/>
                  <a:gd name="T4" fmla="*/ 2 w 15"/>
                  <a:gd name="T5" fmla="*/ 15 h 16"/>
                  <a:gd name="T6" fmla="*/ 3 w 15"/>
                  <a:gd name="T7" fmla="*/ 14 h 16"/>
                  <a:gd name="T8" fmla="*/ 4 w 15"/>
                  <a:gd name="T9" fmla="*/ 12 h 16"/>
                  <a:gd name="T10" fmla="*/ 5 w 15"/>
                  <a:gd name="T11" fmla="*/ 12 h 16"/>
                  <a:gd name="T12" fmla="*/ 6 w 15"/>
                  <a:gd name="T13" fmla="*/ 10 h 16"/>
                  <a:gd name="T14" fmla="*/ 7 w 15"/>
                  <a:gd name="T15" fmla="*/ 10 h 16"/>
                  <a:gd name="T16" fmla="*/ 9 w 15"/>
                  <a:gd name="T17" fmla="*/ 9 h 16"/>
                  <a:gd name="T18" fmla="*/ 10 w 15"/>
                  <a:gd name="T19" fmla="*/ 9 h 16"/>
                  <a:gd name="T20" fmla="*/ 11 w 15"/>
                  <a:gd name="T21" fmla="*/ 8 h 16"/>
                  <a:gd name="T22" fmla="*/ 11 w 15"/>
                  <a:gd name="T23" fmla="*/ 7 h 16"/>
                  <a:gd name="T24" fmla="*/ 11 w 15"/>
                  <a:gd name="T25" fmla="*/ 6 h 16"/>
                  <a:gd name="T26" fmla="*/ 9 w 15"/>
                  <a:gd name="T27" fmla="*/ 7 h 16"/>
                  <a:gd name="T28" fmla="*/ 7 w 15"/>
                  <a:gd name="T29" fmla="*/ 7 h 16"/>
                  <a:gd name="T30" fmla="*/ 7 w 15"/>
                  <a:gd name="T31" fmla="*/ 5 h 16"/>
                  <a:gd name="T32" fmla="*/ 9 w 15"/>
                  <a:gd name="T33" fmla="*/ 4 h 16"/>
                  <a:gd name="T34" fmla="*/ 11 w 15"/>
                  <a:gd name="T35" fmla="*/ 3 h 16"/>
                  <a:gd name="T36" fmla="*/ 14 w 15"/>
                  <a:gd name="T37" fmla="*/ 1 h 16"/>
                  <a:gd name="T38" fmla="*/ 15 w 15"/>
                  <a:gd name="T39" fmla="*/ 0 h 16"/>
                  <a:gd name="T40" fmla="*/ 15 w 15"/>
                  <a:gd name="T4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16">
                    <a:moveTo>
                      <a:pt x="0" y="16"/>
                    </a:moveTo>
                    <a:lnTo>
                      <a:pt x="1" y="16"/>
                    </a:lnTo>
                    <a:lnTo>
                      <a:pt x="2" y="15"/>
                    </a:lnTo>
                    <a:lnTo>
                      <a:pt x="3" y="14"/>
                    </a:lnTo>
                    <a:lnTo>
                      <a:pt x="4" y="12"/>
                    </a:lnTo>
                    <a:lnTo>
                      <a:pt x="5" y="12"/>
                    </a:lnTo>
                    <a:lnTo>
                      <a:pt x="6" y="10"/>
                    </a:lnTo>
                    <a:lnTo>
                      <a:pt x="7" y="10"/>
                    </a:lnTo>
                    <a:lnTo>
                      <a:pt x="9" y="9"/>
                    </a:lnTo>
                    <a:lnTo>
                      <a:pt x="10" y="9"/>
                    </a:lnTo>
                    <a:lnTo>
                      <a:pt x="11" y="8"/>
                    </a:lnTo>
                    <a:lnTo>
                      <a:pt x="11" y="7"/>
                    </a:lnTo>
                    <a:lnTo>
                      <a:pt x="11" y="6"/>
                    </a:lnTo>
                    <a:lnTo>
                      <a:pt x="9" y="7"/>
                    </a:lnTo>
                    <a:lnTo>
                      <a:pt x="7" y="7"/>
                    </a:lnTo>
                    <a:lnTo>
                      <a:pt x="7" y="5"/>
                    </a:lnTo>
                    <a:lnTo>
                      <a:pt x="9" y="4"/>
                    </a:lnTo>
                    <a:lnTo>
                      <a:pt x="11" y="3"/>
                    </a:lnTo>
                    <a:lnTo>
                      <a:pt x="14" y="1"/>
                    </a:lnTo>
                    <a:lnTo>
                      <a:pt x="15" y="0"/>
                    </a:lnTo>
                    <a:lnTo>
                      <a:pt x="1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9" name="Freeform 1973">
                <a:extLst>
                  <a:ext uri="{FF2B5EF4-FFF2-40B4-BE49-F238E27FC236}">
                    <a16:creationId xmlns:a16="http://schemas.microsoft.com/office/drawing/2014/main" id="{A7950B68-6DA8-E467-049F-6A4621924119}"/>
                  </a:ext>
                </a:extLst>
              </p:cNvPr>
              <p:cNvSpPr>
                <a:spLocks/>
              </p:cNvSpPr>
              <p:nvPr/>
            </p:nvSpPr>
            <p:spPr bwMode="auto">
              <a:xfrm>
                <a:off x="229" y="458"/>
                <a:ext cx="3" cy="7"/>
              </a:xfrm>
              <a:custGeom>
                <a:avLst/>
                <a:gdLst>
                  <a:gd name="T0" fmla="*/ 3 w 3"/>
                  <a:gd name="T1" fmla="*/ 0 h 7"/>
                  <a:gd name="T2" fmla="*/ 3 w 3"/>
                  <a:gd name="T3" fmla="*/ 1 h 7"/>
                  <a:gd name="T4" fmla="*/ 3 w 3"/>
                  <a:gd name="T5" fmla="*/ 2 h 7"/>
                  <a:gd name="T6" fmla="*/ 2 w 3"/>
                  <a:gd name="T7" fmla="*/ 3 h 7"/>
                  <a:gd name="T8" fmla="*/ 0 w 3"/>
                  <a:gd name="T9" fmla="*/ 7 h 7"/>
                  <a:gd name="T10" fmla="*/ 0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3" y="1"/>
                    </a:lnTo>
                    <a:lnTo>
                      <a:pt x="3" y="2"/>
                    </a:lnTo>
                    <a:lnTo>
                      <a:pt x="2" y="3"/>
                    </a:lnTo>
                    <a:lnTo>
                      <a:pt x="0" y="7"/>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0" name="Freeform 1974">
                <a:extLst>
                  <a:ext uri="{FF2B5EF4-FFF2-40B4-BE49-F238E27FC236}">
                    <a16:creationId xmlns:a16="http://schemas.microsoft.com/office/drawing/2014/main" id="{88D993CB-0877-2901-5A19-D19B7E17CF2B}"/>
                  </a:ext>
                </a:extLst>
              </p:cNvPr>
              <p:cNvSpPr>
                <a:spLocks/>
              </p:cNvSpPr>
              <p:nvPr/>
            </p:nvSpPr>
            <p:spPr bwMode="auto">
              <a:xfrm>
                <a:off x="208" y="465"/>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1" name="Freeform 1975">
                <a:extLst>
                  <a:ext uri="{FF2B5EF4-FFF2-40B4-BE49-F238E27FC236}">
                    <a16:creationId xmlns:a16="http://schemas.microsoft.com/office/drawing/2014/main" id="{A6CA7C3C-84F4-7663-C016-7095FC8C62A8}"/>
                  </a:ext>
                </a:extLst>
              </p:cNvPr>
              <p:cNvSpPr>
                <a:spLocks/>
              </p:cNvSpPr>
              <p:nvPr/>
            </p:nvSpPr>
            <p:spPr bwMode="auto">
              <a:xfrm>
                <a:off x="194" y="466"/>
                <a:ext cx="14" cy="15"/>
              </a:xfrm>
              <a:custGeom>
                <a:avLst/>
                <a:gdLst>
                  <a:gd name="T0" fmla="*/ 2 w 14"/>
                  <a:gd name="T1" fmla="*/ 15 h 15"/>
                  <a:gd name="T2" fmla="*/ 1 w 14"/>
                  <a:gd name="T3" fmla="*/ 13 h 15"/>
                  <a:gd name="T4" fmla="*/ 0 w 14"/>
                  <a:gd name="T5" fmla="*/ 11 h 15"/>
                  <a:gd name="T6" fmla="*/ 2 w 14"/>
                  <a:gd name="T7" fmla="*/ 12 h 15"/>
                  <a:gd name="T8" fmla="*/ 3 w 14"/>
                  <a:gd name="T9" fmla="*/ 13 h 15"/>
                  <a:gd name="T10" fmla="*/ 4 w 14"/>
                  <a:gd name="T11" fmla="*/ 13 h 15"/>
                  <a:gd name="T12" fmla="*/ 6 w 14"/>
                  <a:gd name="T13" fmla="*/ 12 h 15"/>
                  <a:gd name="T14" fmla="*/ 4 w 14"/>
                  <a:gd name="T15" fmla="*/ 11 h 15"/>
                  <a:gd name="T16" fmla="*/ 3 w 14"/>
                  <a:gd name="T17" fmla="*/ 10 h 15"/>
                  <a:gd name="T18" fmla="*/ 6 w 14"/>
                  <a:gd name="T19" fmla="*/ 9 h 15"/>
                  <a:gd name="T20" fmla="*/ 6 w 14"/>
                  <a:gd name="T21" fmla="*/ 6 h 15"/>
                  <a:gd name="T22" fmla="*/ 8 w 14"/>
                  <a:gd name="T23" fmla="*/ 5 h 15"/>
                  <a:gd name="T24" fmla="*/ 9 w 14"/>
                  <a:gd name="T25" fmla="*/ 5 h 15"/>
                  <a:gd name="T26" fmla="*/ 8 w 14"/>
                  <a:gd name="T27" fmla="*/ 3 h 15"/>
                  <a:gd name="T28" fmla="*/ 11 w 14"/>
                  <a:gd name="T29" fmla="*/ 1 h 15"/>
                  <a:gd name="T30" fmla="*/ 11 w 14"/>
                  <a:gd name="T31" fmla="*/ 0 h 15"/>
                  <a:gd name="T32" fmla="*/ 11 w 14"/>
                  <a:gd name="T33" fmla="*/ 1 h 15"/>
                  <a:gd name="T34" fmla="*/ 12 w 14"/>
                  <a:gd name="T35" fmla="*/ 2 h 15"/>
                  <a:gd name="T36" fmla="*/ 14 w 14"/>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 h="15">
                    <a:moveTo>
                      <a:pt x="2" y="15"/>
                    </a:moveTo>
                    <a:lnTo>
                      <a:pt x="1" y="13"/>
                    </a:lnTo>
                    <a:lnTo>
                      <a:pt x="0" y="11"/>
                    </a:lnTo>
                    <a:lnTo>
                      <a:pt x="2" y="12"/>
                    </a:lnTo>
                    <a:lnTo>
                      <a:pt x="3" y="13"/>
                    </a:lnTo>
                    <a:lnTo>
                      <a:pt x="4" y="13"/>
                    </a:lnTo>
                    <a:lnTo>
                      <a:pt x="6" y="12"/>
                    </a:lnTo>
                    <a:lnTo>
                      <a:pt x="4" y="11"/>
                    </a:lnTo>
                    <a:lnTo>
                      <a:pt x="3" y="10"/>
                    </a:lnTo>
                    <a:lnTo>
                      <a:pt x="6" y="9"/>
                    </a:lnTo>
                    <a:lnTo>
                      <a:pt x="6" y="6"/>
                    </a:lnTo>
                    <a:lnTo>
                      <a:pt x="8" y="5"/>
                    </a:lnTo>
                    <a:lnTo>
                      <a:pt x="9" y="5"/>
                    </a:lnTo>
                    <a:lnTo>
                      <a:pt x="8" y="3"/>
                    </a:lnTo>
                    <a:lnTo>
                      <a:pt x="11" y="1"/>
                    </a:lnTo>
                    <a:lnTo>
                      <a:pt x="11" y="0"/>
                    </a:lnTo>
                    <a:lnTo>
                      <a:pt x="11" y="1"/>
                    </a:lnTo>
                    <a:lnTo>
                      <a:pt x="12" y="2"/>
                    </a:lnTo>
                    <a:lnTo>
                      <a:pt x="1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2" name="Freeform 1976">
                <a:extLst>
                  <a:ext uri="{FF2B5EF4-FFF2-40B4-BE49-F238E27FC236}">
                    <a16:creationId xmlns:a16="http://schemas.microsoft.com/office/drawing/2014/main" id="{535EA0C4-C157-0C48-7975-122FCB7AD0A8}"/>
                  </a:ext>
                </a:extLst>
              </p:cNvPr>
              <p:cNvSpPr>
                <a:spLocks/>
              </p:cNvSpPr>
              <p:nvPr/>
            </p:nvSpPr>
            <p:spPr bwMode="auto">
              <a:xfrm>
                <a:off x="195" y="481"/>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3" name="Freeform 1977">
                <a:extLst>
                  <a:ext uri="{FF2B5EF4-FFF2-40B4-BE49-F238E27FC236}">
                    <a16:creationId xmlns:a16="http://schemas.microsoft.com/office/drawing/2014/main" id="{47821C7B-9BB8-E23C-A6D3-15636D4EDB95}"/>
                  </a:ext>
                </a:extLst>
              </p:cNvPr>
              <p:cNvSpPr>
                <a:spLocks/>
              </p:cNvSpPr>
              <p:nvPr/>
            </p:nvSpPr>
            <p:spPr bwMode="auto">
              <a:xfrm>
                <a:off x="229" y="482"/>
                <a:ext cx="5" cy="3"/>
              </a:xfrm>
              <a:custGeom>
                <a:avLst/>
                <a:gdLst>
                  <a:gd name="T0" fmla="*/ 5 w 5"/>
                  <a:gd name="T1" fmla="*/ 3 h 3"/>
                  <a:gd name="T2" fmla="*/ 4 w 5"/>
                  <a:gd name="T3" fmla="*/ 3 h 3"/>
                  <a:gd name="T4" fmla="*/ 2 w 5"/>
                  <a:gd name="T5" fmla="*/ 2 h 3"/>
                  <a:gd name="T6" fmla="*/ 0 w 5"/>
                  <a:gd name="T7" fmla="*/ 2 h 3"/>
                  <a:gd name="T8" fmla="*/ 0 w 5"/>
                  <a:gd name="T9" fmla="*/ 1 h 3"/>
                  <a:gd name="T10" fmla="*/ 2 w 5"/>
                  <a:gd name="T11" fmla="*/ 0 h 3"/>
                </a:gdLst>
                <a:ahLst/>
                <a:cxnLst>
                  <a:cxn ang="0">
                    <a:pos x="T0" y="T1"/>
                  </a:cxn>
                  <a:cxn ang="0">
                    <a:pos x="T2" y="T3"/>
                  </a:cxn>
                  <a:cxn ang="0">
                    <a:pos x="T4" y="T5"/>
                  </a:cxn>
                  <a:cxn ang="0">
                    <a:pos x="T6" y="T7"/>
                  </a:cxn>
                  <a:cxn ang="0">
                    <a:pos x="T8" y="T9"/>
                  </a:cxn>
                  <a:cxn ang="0">
                    <a:pos x="T10" y="T11"/>
                  </a:cxn>
                </a:cxnLst>
                <a:rect l="0" t="0" r="r" b="b"/>
                <a:pathLst>
                  <a:path w="5" h="3">
                    <a:moveTo>
                      <a:pt x="5" y="3"/>
                    </a:moveTo>
                    <a:lnTo>
                      <a:pt x="4" y="3"/>
                    </a:lnTo>
                    <a:lnTo>
                      <a:pt x="2" y="2"/>
                    </a:lnTo>
                    <a:lnTo>
                      <a:pt x="0" y="2"/>
                    </a:ln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4" name="Freeform 1978">
                <a:extLst>
                  <a:ext uri="{FF2B5EF4-FFF2-40B4-BE49-F238E27FC236}">
                    <a16:creationId xmlns:a16="http://schemas.microsoft.com/office/drawing/2014/main" id="{24B99B6E-52B6-1AA6-185E-1018FEF65C23}"/>
                  </a:ext>
                </a:extLst>
              </p:cNvPr>
              <p:cNvSpPr>
                <a:spLocks/>
              </p:cNvSpPr>
              <p:nvPr/>
            </p:nvSpPr>
            <p:spPr bwMode="auto">
              <a:xfrm>
                <a:off x="192" y="481"/>
                <a:ext cx="3" cy="5"/>
              </a:xfrm>
              <a:custGeom>
                <a:avLst/>
                <a:gdLst>
                  <a:gd name="T0" fmla="*/ 1 w 3"/>
                  <a:gd name="T1" fmla="*/ 5 h 5"/>
                  <a:gd name="T2" fmla="*/ 0 w 3"/>
                  <a:gd name="T3" fmla="*/ 5 h 5"/>
                  <a:gd name="T4" fmla="*/ 1 w 3"/>
                  <a:gd name="T5" fmla="*/ 3 h 5"/>
                  <a:gd name="T6" fmla="*/ 3 w 3"/>
                  <a:gd name="T7" fmla="*/ 1 h 5"/>
                  <a:gd name="T8" fmla="*/ 3 w 3"/>
                  <a:gd name="T9" fmla="*/ 0 h 5"/>
                </a:gdLst>
                <a:ahLst/>
                <a:cxnLst>
                  <a:cxn ang="0">
                    <a:pos x="T0" y="T1"/>
                  </a:cxn>
                  <a:cxn ang="0">
                    <a:pos x="T2" y="T3"/>
                  </a:cxn>
                  <a:cxn ang="0">
                    <a:pos x="T4" y="T5"/>
                  </a:cxn>
                  <a:cxn ang="0">
                    <a:pos x="T6" y="T7"/>
                  </a:cxn>
                  <a:cxn ang="0">
                    <a:pos x="T8" y="T9"/>
                  </a:cxn>
                </a:cxnLst>
                <a:rect l="0" t="0" r="r" b="b"/>
                <a:pathLst>
                  <a:path w="3" h="5">
                    <a:moveTo>
                      <a:pt x="1" y="5"/>
                    </a:moveTo>
                    <a:lnTo>
                      <a:pt x="0" y="5"/>
                    </a:lnTo>
                    <a:lnTo>
                      <a:pt x="1" y="3"/>
                    </a:lnTo>
                    <a:lnTo>
                      <a:pt x="3"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5" name="Freeform 1979">
                <a:extLst>
                  <a:ext uri="{FF2B5EF4-FFF2-40B4-BE49-F238E27FC236}">
                    <a16:creationId xmlns:a16="http://schemas.microsoft.com/office/drawing/2014/main" id="{04C64CDA-56D6-6C9C-54A1-65FC4E00796A}"/>
                  </a:ext>
                </a:extLst>
              </p:cNvPr>
              <p:cNvSpPr>
                <a:spLocks/>
              </p:cNvSpPr>
              <p:nvPr/>
            </p:nvSpPr>
            <p:spPr bwMode="auto">
              <a:xfrm>
                <a:off x="191" y="485"/>
                <a:ext cx="9" cy="7"/>
              </a:xfrm>
              <a:custGeom>
                <a:avLst/>
                <a:gdLst>
                  <a:gd name="T0" fmla="*/ 0 w 9"/>
                  <a:gd name="T1" fmla="*/ 7 h 7"/>
                  <a:gd name="T2" fmla="*/ 1 w 9"/>
                  <a:gd name="T3" fmla="*/ 7 h 7"/>
                  <a:gd name="T4" fmla="*/ 3 w 9"/>
                  <a:gd name="T5" fmla="*/ 6 h 7"/>
                  <a:gd name="T6" fmla="*/ 6 w 9"/>
                  <a:gd name="T7" fmla="*/ 4 h 7"/>
                  <a:gd name="T8" fmla="*/ 7 w 9"/>
                  <a:gd name="T9" fmla="*/ 5 h 7"/>
                  <a:gd name="T10" fmla="*/ 9 w 9"/>
                  <a:gd name="T11" fmla="*/ 5 h 7"/>
                  <a:gd name="T12" fmla="*/ 8 w 9"/>
                  <a:gd name="T13" fmla="*/ 3 h 7"/>
                  <a:gd name="T14" fmla="*/ 7 w 9"/>
                  <a:gd name="T15" fmla="*/ 2 h 7"/>
                  <a:gd name="T16" fmla="*/ 5 w 9"/>
                  <a:gd name="T17" fmla="*/ 2 h 7"/>
                  <a:gd name="T18" fmla="*/ 5 w 9"/>
                  <a:gd name="T19" fmla="*/ 0 h 7"/>
                  <a:gd name="T20" fmla="*/ 2 w 9"/>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0" y="7"/>
                    </a:moveTo>
                    <a:lnTo>
                      <a:pt x="1" y="7"/>
                    </a:lnTo>
                    <a:lnTo>
                      <a:pt x="3" y="6"/>
                    </a:lnTo>
                    <a:lnTo>
                      <a:pt x="6" y="4"/>
                    </a:lnTo>
                    <a:lnTo>
                      <a:pt x="7" y="5"/>
                    </a:lnTo>
                    <a:lnTo>
                      <a:pt x="9" y="5"/>
                    </a:lnTo>
                    <a:lnTo>
                      <a:pt x="8" y="3"/>
                    </a:lnTo>
                    <a:lnTo>
                      <a:pt x="7" y="2"/>
                    </a:lnTo>
                    <a:lnTo>
                      <a:pt x="5" y="2"/>
                    </a:lnTo>
                    <a:lnTo>
                      <a:pt x="5"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6" name="Freeform 1980">
                <a:extLst>
                  <a:ext uri="{FF2B5EF4-FFF2-40B4-BE49-F238E27FC236}">
                    <a16:creationId xmlns:a16="http://schemas.microsoft.com/office/drawing/2014/main" id="{29CE1CA2-DF2C-92AD-67AD-4E02D836F367}"/>
                  </a:ext>
                </a:extLst>
              </p:cNvPr>
              <p:cNvSpPr>
                <a:spLocks/>
              </p:cNvSpPr>
              <p:nvPr/>
            </p:nvSpPr>
            <p:spPr bwMode="auto">
              <a:xfrm>
                <a:off x="188" y="491"/>
                <a:ext cx="3" cy="2"/>
              </a:xfrm>
              <a:custGeom>
                <a:avLst/>
                <a:gdLst>
                  <a:gd name="T0" fmla="*/ 1 w 3"/>
                  <a:gd name="T1" fmla="*/ 2 h 2"/>
                  <a:gd name="T2" fmla="*/ 0 w 3"/>
                  <a:gd name="T3" fmla="*/ 1 h 2"/>
                  <a:gd name="T4" fmla="*/ 0 w 3"/>
                  <a:gd name="T5" fmla="*/ 0 h 2"/>
                  <a:gd name="T6" fmla="*/ 2 w 3"/>
                  <a:gd name="T7" fmla="*/ 0 h 2"/>
                  <a:gd name="T8" fmla="*/ 3 w 3"/>
                  <a:gd name="T9" fmla="*/ 1 h 2"/>
                </a:gdLst>
                <a:ahLst/>
                <a:cxnLst>
                  <a:cxn ang="0">
                    <a:pos x="T0" y="T1"/>
                  </a:cxn>
                  <a:cxn ang="0">
                    <a:pos x="T2" y="T3"/>
                  </a:cxn>
                  <a:cxn ang="0">
                    <a:pos x="T4" y="T5"/>
                  </a:cxn>
                  <a:cxn ang="0">
                    <a:pos x="T6" y="T7"/>
                  </a:cxn>
                  <a:cxn ang="0">
                    <a:pos x="T8" y="T9"/>
                  </a:cxn>
                </a:cxnLst>
                <a:rect l="0" t="0" r="r" b="b"/>
                <a:pathLst>
                  <a:path w="3" h="2">
                    <a:moveTo>
                      <a:pt x="1" y="2"/>
                    </a:moveTo>
                    <a:lnTo>
                      <a:pt x="0" y="1"/>
                    </a:lnTo>
                    <a:lnTo>
                      <a:pt x="0" y="0"/>
                    </a:lnTo>
                    <a:lnTo>
                      <a:pt x="2"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7" name="Freeform 1981">
                <a:extLst>
                  <a:ext uri="{FF2B5EF4-FFF2-40B4-BE49-F238E27FC236}">
                    <a16:creationId xmlns:a16="http://schemas.microsoft.com/office/drawing/2014/main" id="{B5C00050-C2D9-0795-2426-B73FD2222CD9}"/>
                  </a:ext>
                </a:extLst>
              </p:cNvPr>
              <p:cNvSpPr>
                <a:spLocks/>
              </p:cNvSpPr>
              <p:nvPr/>
            </p:nvSpPr>
            <p:spPr bwMode="auto">
              <a:xfrm>
                <a:off x="229" y="490"/>
                <a:ext cx="2" cy="4"/>
              </a:xfrm>
              <a:custGeom>
                <a:avLst/>
                <a:gdLst>
                  <a:gd name="T0" fmla="*/ 2 w 2"/>
                  <a:gd name="T1" fmla="*/ 0 h 4"/>
                  <a:gd name="T2" fmla="*/ 1 w 2"/>
                  <a:gd name="T3" fmla="*/ 1 h 4"/>
                  <a:gd name="T4" fmla="*/ 0 w 2"/>
                  <a:gd name="T5" fmla="*/ 3 h 4"/>
                  <a:gd name="T6" fmla="*/ 0 w 2"/>
                  <a:gd name="T7" fmla="*/ 4 h 4"/>
                </a:gdLst>
                <a:ahLst/>
                <a:cxnLst>
                  <a:cxn ang="0">
                    <a:pos x="T0" y="T1"/>
                  </a:cxn>
                  <a:cxn ang="0">
                    <a:pos x="T2" y="T3"/>
                  </a:cxn>
                  <a:cxn ang="0">
                    <a:pos x="T4" y="T5"/>
                  </a:cxn>
                  <a:cxn ang="0">
                    <a:pos x="T6" y="T7"/>
                  </a:cxn>
                </a:cxnLst>
                <a:rect l="0" t="0" r="r" b="b"/>
                <a:pathLst>
                  <a:path w="2" h="4">
                    <a:moveTo>
                      <a:pt x="2" y="0"/>
                    </a:moveTo>
                    <a:lnTo>
                      <a:pt x="1" y="1"/>
                    </a:lnTo>
                    <a:lnTo>
                      <a:pt x="0"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8" name="Freeform 1982">
                <a:extLst>
                  <a:ext uri="{FF2B5EF4-FFF2-40B4-BE49-F238E27FC236}">
                    <a16:creationId xmlns:a16="http://schemas.microsoft.com/office/drawing/2014/main" id="{3FBC78EF-301F-9900-0236-88AD929A3EA2}"/>
                  </a:ext>
                </a:extLst>
              </p:cNvPr>
              <p:cNvSpPr>
                <a:spLocks/>
              </p:cNvSpPr>
              <p:nvPr/>
            </p:nvSpPr>
            <p:spPr bwMode="auto">
              <a:xfrm>
                <a:off x="186" y="493"/>
                <a:ext cx="3" cy="2"/>
              </a:xfrm>
              <a:custGeom>
                <a:avLst/>
                <a:gdLst>
                  <a:gd name="T0" fmla="*/ 0 w 3"/>
                  <a:gd name="T1" fmla="*/ 2 h 2"/>
                  <a:gd name="T2" fmla="*/ 0 w 3"/>
                  <a:gd name="T3" fmla="*/ 2 h 2"/>
                  <a:gd name="T4" fmla="*/ 2 w 3"/>
                  <a:gd name="T5" fmla="*/ 1 h 2"/>
                  <a:gd name="T6" fmla="*/ 3 w 3"/>
                  <a:gd name="T7" fmla="*/ 0 h 2"/>
                  <a:gd name="T8" fmla="*/ 3 w 3"/>
                  <a:gd name="T9" fmla="*/ 0 h 2"/>
                </a:gdLst>
                <a:ahLst/>
                <a:cxnLst>
                  <a:cxn ang="0">
                    <a:pos x="T0" y="T1"/>
                  </a:cxn>
                  <a:cxn ang="0">
                    <a:pos x="T2" y="T3"/>
                  </a:cxn>
                  <a:cxn ang="0">
                    <a:pos x="T4" y="T5"/>
                  </a:cxn>
                  <a:cxn ang="0">
                    <a:pos x="T6" y="T7"/>
                  </a:cxn>
                  <a:cxn ang="0">
                    <a:pos x="T8" y="T9"/>
                  </a:cxn>
                </a:cxnLst>
                <a:rect l="0" t="0" r="r" b="b"/>
                <a:pathLst>
                  <a:path w="3" h="2">
                    <a:moveTo>
                      <a:pt x="0" y="2"/>
                    </a:moveTo>
                    <a:lnTo>
                      <a:pt x="0" y="2"/>
                    </a:lnTo>
                    <a:lnTo>
                      <a:pt x="2"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9" name="Freeform 1983">
                <a:extLst>
                  <a:ext uri="{FF2B5EF4-FFF2-40B4-BE49-F238E27FC236}">
                    <a16:creationId xmlns:a16="http://schemas.microsoft.com/office/drawing/2014/main" id="{93FEC414-F789-745E-5CE2-4D5BA1535685}"/>
                  </a:ext>
                </a:extLst>
              </p:cNvPr>
              <p:cNvSpPr>
                <a:spLocks/>
              </p:cNvSpPr>
              <p:nvPr/>
            </p:nvSpPr>
            <p:spPr bwMode="auto">
              <a:xfrm>
                <a:off x="224" y="488"/>
                <a:ext cx="7" cy="7"/>
              </a:xfrm>
              <a:custGeom>
                <a:avLst/>
                <a:gdLst>
                  <a:gd name="T0" fmla="*/ 0 w 7"/>
                  <a:gd name="T1" fmla="*/ 7 h 7"/>
                  <a:gd name="T2" fmla="*/ 0 w 7"/>
                  <a:gd name="T3" fmla="*/ 6 h 7"/>
                  <a:gd name="T4" fmla="*/ 0 w 7"/>
                  <a:gd name="T5" fmla="*/ 5 h 7"/>
                  <a:gd name="T6" fmla="*/ 1 w 7"/>
                  <a:gd name="T7" fmla="*/ 3 h 7"/>
                  <a:gd name="T8" fmla="*/ 5 w 7"/>
                  <a:gd name="T9" fmla="*/ 1 h 7"/>
                  <a:gd name="T10" fmla="*/ 6 w 7"/>
                  <a:gd name="T11" fmla="*/ 0 h 7"/>
                  <a:gd name="T12" fmla="*/ 7 w 7"/>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7"/>
                    </a:moveTo>
                    <a:lnTo>
                      <a:pt x="0" y="6"/>
                    </a:lnTo>
                    <a:lnTo>
                      <a:pt x="0" y="5"/>
                    </a:lnTo>
                    <a:lnTo>
                      <a:pt x="1" y="3"/>
                    </a:lnTo>
                    <a:lnTo>
                      <a:pt x="5" y="1"/>
                    </a:lnTo>
                    <a:lnTo>
                      <a:pt x="6"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0" name="Freeform 1984">
                <a:extLst>
                  <a:ext uri="{FF2B5EF4-FFF2-40B4-BE49-F238E27FC236}">
                    <a16:creationId xmlns:a16="http://schemas.microsoft.com/office/drawing/2014/main" id="{67B5B356-01F6-F5C7-C92D-2C243A29D24D}"/>
                  </a:ext>
                </a:extLst>
              </p:cNvPr>
              <p:cNvSpPr>
                <a:spLocks/>
              </p:cNvSpPr>
              <p:nvPr/>
            </p:nvSpPr>
            <p:spPr bwMode="auto">
              <a:xfrm>
                <a:off x="224" y="494"/>
                <a:ext cx="5" cy="2"/>
              </a:xfrm>
              <a:custGeom>
                <a:avLst/>
                <a:gdLst>
                  <a:gd name="T0" fmla="*/ 5 w 5"/>
                  <a:gd name="T1" fmla="*/ 0 h 2"/>
                  <a:gd name="T2" fmla="*/ 5 w 5"/>
                  <a:gd name="T3" fmla="*/ 0 h 2"/>
                  <a:gd name="T4" fmla="*/ 3 w 5"/>
                  <a:gd name="T5" fmla="*/ 1 h 2"/>
                  <a:gd name="T6" fmla="*/ 2 w 5"/>
                  <a:gd name="T7" fmla="*/ 2 h 2"/>
                  <a:gd name="T8" fmla="*/ 0 w 5"/>
                  <a:gd name="T9" fmla="*/ 2 h 2"/>
                  <a:gd name="T10" fmla="*/ 0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5" y="0"/>
                    </a:moveTo>
                    <a:lnTo>
                      <a:pt x="5" y="0"/>
                    </a:lnTo>
                    <a:lnTo>
                      <a:pt x="3" y="1"/>
                    </a:lnTo>
                    <a:lnTo>
                      <a:pt x="2" y="2"/>
                    </a:lnTo>
                    <a:lnTo>
                      <a:pt x="0" y="2"/>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1" name="Freeform 1985">
                <a:extLst>
                  <a:ext uri="{FF2B5EF4-FFF2-40B4-BE49-F238E27FC236}">
                    <a16:creationId xmlns:a16="http://schemas.microsoft.com/office/drawing/2014/main" id="{5BA711E9-7122-7106-B1D9-ED2E84D4BCB2}"/>
                  </a:ext>
                </a:extLst>
              </p:cNvPr>
              <p:cNvSpPr>
                <a:spLocks/>
              </p:cNvSpPr>
              <p:nvPr/>
            </p:nvSpPr>
            <p:spPr bwMode="auto">
              <a:xfrm>
                <a:off x="212" y="494"/>
                <a:ext cx="5" cy="3"/>
              </a:xfrm>
              <a:custGeom>
                <a:avLst/>
                <a:gdLst>
                  <a:gd name="T0" fmla="*/ 0 w 5"/>
                  <a:gd name="T1" fmla="*/ 3 h 3"/>
                  <a:gd name="T2" fmla="*/ 1 w 5"/>
                  <a:gd name="T3" fmla="*/ 2 h 3"/>
                  <a:gd name="T4" fmla="*/ 3 w 5"/>
                  <a:gd name="T5" fmla="*/ 1 h 3"/>
                  <a:gd name="T6" fmla="*/ 5 w 5"/>
                  <a:gd name="T7" fmla="*/ 0 h 3"/>
                </a:gdLst>
                <a:ahLst/>
                <a:cxnLst>
                  <a:cxn ang="0">
                    <a:pos x="T0" y="T1"/>
                  </a:cxn>
                  <a:cxn ang="0">
                    <a:pos x="T2" y="T3"/>
                  </a:cxn>
                  <a:cxn ang="0">
                    <a:pos x="T4" y="T5"/>
                  </a:cxn>
                  <a:cxn ang="0">
                    <a:pos x="T6" y="T7"/>
                  </a:cxn>
                </a:cxnLst>
                <a:rect l="0" t="0" r="r" b="b"/>
                <a:pathLst>
                  <a:path w="5" h="3">
                    <a:moveTo>
                      <a:pt x="0" y="3"/>
                    </a:moveTo>
                    <a:lnTo>
                      <a:pt x="1" y="2"/>
                    </a:lnTo>
                    <a:lnTo>
                      <a:pt x="3"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2" name="Freeform 1986">
                <a:extLst>
                  <a:ext uri="{FF2B5EF4-FFF2-40B4-BE49-F238E27FC236}">
                    <a16:creationId xmlns:a16="http://schemas.microsoft.com/office/drawing/2014/main" id="{C2AF56B0-FBDB-32EC-374F-340D42D37D4C}"/>
                  </a:ext>
                </a:extLst>
              </p:cNvPr>
              <p:cNvSpPr>
                <a:spLocks/>
              </p:cNvSpPr>
              <p:nvPr/>
            </p:nvSpPr>
            <p:spPr bwMode="auto">
              <a:xfrm>
                <a:off x="209" y="497"/>
                <a:ext cx="3" cy="0"/>
              </a:xfrm>
              <a:custGeom>
                <a:avLst/>
                <a:gdLst>
                  <a:gd name="T0" fmla="*/ 0 w 3"/>
                  <a:gd name="T1" fmla="*/ 1 w 3"/>
                  <a:gd name="T2" fmla="*/ 2 w 3"/>
                  <a:gd name="T3" fmla="*/ 3 w 3"/>
                </a:gdLst>
                <a:ahLst/>
                <a:cxnLst>
                  <a:cxn ang="0">
                    <a:pos x="T0" y="0"/>
                  </a:cxn>
                  <a:cxn ang="0">
                    <a:pos x="T1" y="0"/>
                  </a:cxn>
                  <a:cxn ang="0">
                    <a:pos x="T2" y="0"/>
                  </a:cxn>
                  <a:cxn ang="0">
                    <a:pos x="T3" y="0"/>
                  </a:cxn>
                </a:cxnLst>
                <a:rect l="0" t="0" r="r" b="b"/>
                <a:pathLst>
                  <a:path w="3">
                    <a:moveTo>
                      <a:pt x="0" y="0"/>
                    </a:moveTo>
                    <a:lnTo>
                      <a:pt x="1" y="0"/>
                    </a:lnTo>
                    <a:lnTo>
                      <a:pt x="2"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3" name="Freeform 1987">
                <a:extLst>
                  <a:ext uri="{FF2B5EF4-FFF2-40B4-BE49-F238E27FC236}">
                    <a16:creationId xmlns:a16="http://schemas.microsoft.com/office/drawing/2014/main" id="{D8CD2221-893F-2BA2-4F2D-67A375858BFF}"/>
                  </a:ext>
                </a:extLst>
              </p:cNvPr>
              <p:cNvSpPr>
                <a:spLocks/>
              </p:cNvSpPr>
              <p:nvPr/>
            </p:nvSpPr>
            <p:spPr bwMode="auto">
              <a:xfrm>
                <a:off x="143" y="494"/>
                <a:ext cx="15" cy="8"/>
              </a:xfrm>
              <a:custGeom>
                <a:avLst/>
                <a:gdLst>
                  <a:gd name="T0" fmla="*/ 6 w 15"/>
                  <a:gd name="T1" fmla="*/ 8 h 8"/>
                  <a:gd name="T2" fmla="*/ 15 w 15"/>
                  <a:gd name="T3" fmla="*/ 7 h 8"/>
                  <a:gd name="T4" fmla="*/ 15 w 15"/>
                  <a:gd name="T5" fmla="*/ 4 h 8"/>
                  <a:gd name="T6" fmla="*/ 15 w 15"/>
                  <a:gd name="T7" fmla="*/ 3 h 8"/>
                  <a:gd name="T8" fmla="*/ 15 w 15"/>
                  <a:gd name="T9" fmla="*/ 1 h 8"/>
                  <a:gd name="T10" fmla="*/ 14 w 15"/>
                  <a:gd name="T11" fmla="*/ 0 h 8"/>
                  <a:gd name="T12" fmla="*/ 8 w 15"/>
                  <a:gd name="T13" fmla="*/ 5 h 8"/>
                  <a:gd name="T14" fmla="*/ 0 w 15"/>
                  <a:gd name="T15" fmla="*/ 6 h 8"/>
                  <a:gd name="T16" fmla="*/ 0 w 15"/>
                  <a:gd name="T17" fmla="*/ 7 h 8"/>
                  <a:gd name="T18" fmla="*/ 6 w 15"/>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
                    <a:moveTo>
                      <a:pt x="6" y="8"/>
                    </a:moveTo>
                    <a:lnTo>
                      <a:pt x="15" y="7"/>
                    </a:lnTo>
                    <a:lnTo>
                      <a:pt x="15" y="4"/>
                    </a:lnTo>
                    <a:lnTo>
                      <a:pt x="15" y="3"/>
                    </a:lnTo>
                    <a:lnTo>
                      <a:pt x="15" y="1"/>
                    </a:lnTo>
                    <a:lnTo>
                      <a:pt x="14" y="0"/>
                    </a:lnTo>
                    <a:lnTo>
                      <a:pt x="8" y="5"/>
                    </a:lnTo>
                    <a:lnTo>
                      <a:pt x="0" y="6"/>
                    </a:lnTo>
                    <a:lnTo>
                      <a:pt x="0" y="7"/>
                    </a:lnTo>
                    <a:lnTo>
                      <a:pt x="6"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4" name="Freeform 1988">
                <a:extLst>
                  <a:ext uri="{FF2B5EF4-FFF2-40B4-BE49-F238E27FC236}">
                    <a16:creationId xmlns:a16="http://schemas.microsoft.com/office/drawing/2014/main" id="{F56F5643-7C75-778D-DA31-451BD9E84200}"/>
                  </a:ext>
                </a:extLst>
              </p:cNvPr>
              <p:cNvSpPr>
                <a:spLocks/>
              </p:cNvSpPr>
              <p:nvPr/>
            </p:nvSpPr>
            <p:spPr bwMode="auto">
              <a:xfrm>
                <a:off x="189" y="499"/>
                <a:ext cx="6" cy="4"/>
              </a:xfrm>
              <a:custGeom>
                <a:avLst/>
                <a:gdLst>
                  <a:gd name="T0" fmla="*/ 2 w 6"/>
                  <a:gd name="T1" fmla="*/ 4 h 4"/>
                  <a:gd name="T2" fmla="*/ 4 w 6"/>
                  <a:gd name="T3" fmla="*/ 3 h 4"/>
                  <a:gd name="T4" fmla="*/ 4 w 6"/>
                  <a:gd name="T5" fmla="*/ 2 h 4"/>
                  <a:gd name="T6" fmla="*/ 4 w 6"/>
                  <a:gd name="T7" fmla="*/ 1 h 4"/>
                  <a:gd name="T8" fmla="*/ 5 w 6"/>
                  <a:gd name="T9" fmla="*/ 0 h 4"/>
                  <a:gd name="T10" fmla="*/ 6 w 6"/>
                  <a:gd name="T11" fmla="*/ 0 h 4"/>
                  <a:gd name="T12" fmla="*/ 3 w 6"/>
                  <a:gd name="T13" fmla="*/ 0 h 4"/>
                  <a:gd name="T14" fmla="*/ 0 w 6"/>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2" y="4"/>
                    </a:moveTo>
                    <a:lnTo>
                      <a:pt x="4" y="3"/>
                    </a:lnTo>
                    <a:lnTo>
                      <a:pt x="4" y="2"/>
                    </a:lnTo>
                    <a:lnTo>
                      <a:pt x="4" y="1"/>
                    </a:lnTo>
                    <a:lnTo>
                      <a:pt x="5" y="0"/>
                    </a:lnTo>
                    <a:lnTo>
                      <a:pt x="6" y="0"/>
                    </a:lnTo>
                    <a:lnTo>
                      <a:pt x="3"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5" name="Freeform 1989">
                <a:extLst>
                  <a:ext uri="{FF2B5EF4-FFF2-40B4-BE49-F238E27FC236}">
                    <a16:creationId xmlns:a16="http://schemas.microsoft.com/office/drawing/2014/main" id="{0A178EE3-63FD-733C-3CC2-89FF543F8E68}"/>
                  </a:ext>
                </a:extLst>
              </p:cNvPr>
              <p:cNvSpPr>
                <a:spLocks/>
              </p:cNvSpPr>
              <p:nvPr/>
            </p:nvSpPr>
            <p:spPr bwMode="auto">
              <a:xfrm>
                <a:off x="178" y="495"/>
                <a:ext cx="11" cy="10"/>
              </a:xfrm>
              <a:custGeom>
                <a:avLst/>
                <a:gdLst>
                  <a:gd name="T0" fmla="*/ 11 w 11"/>
                  <a:gd name="T1" fmla="*/ 5 h 10"/>
                  <a:gd name="T2" fmla="*/ 9 w 11"/>
                  <a:gd name="T3" fmla="*/ 7 h 10"/>
                  <a:gd name="T4" fmla="*/ 8 w 11"/>
                  <a:gd name="T5" fmla="*/ 7 h 10"/>
                  <a:gd name="T6" fmla="*/ 6 w 11"/>
                  <a:gd name="T7" fmla="*/ 8 h 10"/>
                  <a:gd name="T8" fmla="*/ 4 w 11"/>
                  <a:gd name="T9" fmla="*/ 8 h 10"/>
                  <a:gd name="T10" fmla="*/ 3 w 11"/>
                  <a:gd name="T11" fmla="*/ 9 h 10"/>
                  <a:gd name="T12" fmla="*/ 0 w 11"/>
                  <a:gd name="T13" fmla="*/ 10 h 10"/>
                  <a:gd name="T14" fmla="*/ 1 w 11"/>
                  <a:gd name="T15" fmla="*/ 5 h 10"/>
                  <a:gd name="T16" fmla="*/ 5 w 11"/>
                  <a:gd name="T17" fmla="*/ 5 h 10"/>
                  <a:gd name="T18" fmla="*/ 7 w 11"/>
                  <a:gd name="T19" fmla="*/ 4 h 10"/>
                  <a:gd name="T20" fmla="*/ 6 w 11"/>
                  <a:gd name="T21" fmla="*/ 3 h 10"/>
                  <a:gd name="T22" fmla="*/ 1 w 11"/>
                  <a:gd name="T23" fmla="*/ 3 h 10"/>
                  <a:gd name="T24" fmla="*/ 3 w 11"/>
                  <a:gd name="T25" fmla="*/ 0 h 10"/>
                  <a:gd name="T26" fmla="*/ 6 w 11"/>
                  <a:gd name="T27" fmla="*/ 0 h 10"/>
                  <a:gd name="T28" fmla="*/ 8 w 11"/>
                  <a:gd name="T2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11" y="5"/>
                    </a:moveTo>
                    <a:lnTo>
                      <a:pt x="9" y="7"/>
                    </a:lnTo>
                    <a:lnTo>
                      <a:pt x="8" y="7"/>
                    </a:lnTo>
                    <a:lnTo>
                      <a:pt x="6" y="8"/>
                    </a:lnTo>
                    <a:lnTo>
                      <a:pt x="4" y="8"/>
                    </a:lnTo>
                    <a:lnTo>
                      <a:pt x="3" y="9"/>
                    </a:lnTo>
                    <a:lnTo>
                      <a:pt x="0" y="10"/>
                    </a:lnTo>
                    <a:lnTo>
                      <a:pt x="1" y="5"/>
                    </a:lnTo>
                    <a:lnTo>
                      <a:pt x="5" y="5"/>
                    </a:lnTo>
                    <a:lnTo>
                      <a:pt x="7" y="4"/>
                    </a:lnTo>
                    <a:lnTo>
                      <a:pt x="6" y="3"/>
                    </a:lnTo>
                    <a:lnTo>
                      <a:pt x="1" y="3"/>
                    </a:lnTo>
                    <a:lnTo>
                      <a:pt x="3" y="0"/>
                    </a:lnTo>
                    <a:lnTo>
                      <a:pt x="6" y="0"/>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6" name="Freeform 1990">
                <a:extLst>
                  <a:ext uri="{FF2B5EF4-FFF2-40B4-BE49-F238E27FC236}">
                    <a16:creationId xmlns:a16="http://schemas.microsoft.com/office/drawing/2014/main" id="{FB76A80B-729B-DF7F-CDF9-EC2261A29CBB}"/>
                  </a:ext>
                </a:extLst>
              </p:cNvPr>
              <p:cNvSpPr>
                <a:spLocks/>
              </p:cNvSpPr>
              <p:nvPr/>
            </p:nvSpPr>
            <p:spPr bwMode="auto">
              <a:xfrm>
                <a:off x="224" y="490"/>
                <a:ext cx="9" cy="15"/>
              </a:xfrm>
              <a:custGeom>
                <a:avLst/>
                <a:gdLst>
                  <a:gd name="T0" fmla="*/ 0 w 9"/>
                  <a:gd name="T1" fmla="*/ 15 h 15"/>
                  <a:gd name="T2" fmla="*/ 0 w 9"/>
                  <a:gd name="T3" fmla="*/ 15 h 15"/>
                  <a:gd name="T4" fmla="*/ 2 w 9"/>
                  <a:gd name="T5" fmla="*/ 13 h 15"/>
                  <a:gd name="T6" fmla="*/ 3 w 9"/>
                  <a:gd name="T7" fmla="*/ 12 h 15"/>
                  <a:gd name="T8" fmla="*/ 5 w 9"/>
                  <a:gd name="T9" fmla="*/ 12 h 15"/>
                  <a:gd name="T10" fmla="*/ 8 w 9"/>
                  <a:gd name="T11" fmla="*/ 11 h 15"/>
                  <a:gd name="T12" fmla="*/ 9 w 9"/>
                  <a:gd name="T13" fmla="*/ 10 h 15"/>
                  <a:gd name="T14" fmla="*/ 9 w 9"/>
                  <a:gd name="T15" fmla="*/ 8 h 15"/>
                  <a:gd name="T16" fmla="*/ 9 w 9"/>
                  <a:gd name="T17" fmla="*/ 8 h 15"/>
                  <a:gd name="T18" fmla="*/ 8 w 9"/>
                  <a:gd name="T19" fmla="*/ 7 h 15"/>
                  <a:gd name="T20" fmla="*/ 7 w 9"/>
                  <a:gd name="T21" fmla="*/ 7 h 15"/>
                  <a:gd name="T22" fmla="*/ 6 w 9"/>
                  <a:gd name="T23" fmla="*/ 7 h 15"/>
                  <a:gd name="T24" fmla="*/ 5 w 9"/>
                  <a:gd name="T25" fmla="*/ 6 h 15"/>
                  <a:gd name="T26" fmla="*/ 7 w 9"/>
                  <a:gd name="T27" fmla="*/ 5 h 15"/>
                  <a:gd name="T28" fmla="*/ 8 w 9"/>
                  <a:gd name="T29" fmla="*/ 4 h 15"/>
                  <a:gd name="T30" fmla="*/ 8 w 9"/>
                  <a:gd name="T31" fmla="*/ 3 h 15"/>
                  <a:gd name="T32" fmla="*/ 8 w 9"/>
                  <a:gd name="T33" fmla="*/ 0 h 15"/>
                  <a:gd name="T34" fmla="*/ 8 w 9"/>
                  <a:gd name="T35" fmla="*/ 0 h 15"/>
                  <a:gd name="T36" fmla="*/ 7 w 9"/>
                  <a:gd name="T37" fmla="*/ 0 h 15"/>
                  <a:gd name="T38" fmla="*/ 7 w 9"/>
                  <a:gd name="T39"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 h="15">
                    <a:moveTo>
                      <a:pt x="0" y="15"/>
                    </a:moveTo>
                    <a:lnTo>
                      <a:pt x="0" y="15"/>
                    </a:lnTo>
                    <a:lnTo>
                      <a:pt x="2" y="13"/>
                    </a:lnTo>
                    <a:lnTo>
                      <a:pt x="3" y="12"/>
                    </a:lnTo>
                    <a:lnTo>
                      <a:pt x="5" y="12"/>
                    </a:lnTo>
                    <a:lnTo>
                      <a:pt x="8" y="11"/>
                    </a:lnTo>
                    <a:lnTo>
                      <a:pt x="9" y="10"/>
                    </a:lnTo>
                    <a:lnTo>
                      <a:pt x="9" y="8"/>
                    </a:lnTo>
                    <a:lnTo>
                      <a:pt x="9" y="8"/>
                    </a:lnTo>
                    <a:lnTo>
                      <a:pt x="8" y="7"/>
                    </a:lnTo>
                    <a:lnTo>
                      <a:pt x="7" y="7"/>
                    </a:lnTo>
                    <a:lnTo>
                      <a:pt x="6" y="7"/>
                    </a:lnTo>
                    <a:lnTo>
                      <a:pt x="5" y="6"/>
                    </a:lnTo>
                    <a:lnTo>
                      <a:pt x="7" y="5"/>
                    </a:lnTo>
                    <a:lnTo>
                      <a:pt x="8" y="4"/>
                    </a:lnTo>
                    <a:lnTo>
                      <a:pt x="8" y="3"/>
                    </a:lnTo>
                    <a:lnTo>
                      <a:pt x="8" y="0"/>
                    </a:lnTo>
                    <a:lnTo>
                      <a:pt x="8" y="0"/>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7" name="Freeform 1991">
                <a:extLst>
                  <a:ext uri="{FF2B5EF4-FFF2-40B4-BE49-F238E27FC236}">
                    <a16:creationId xmlns:a16="http://schemas.microsoft.com/office/drawing/2014/main" id="{3F5FA97F-46C8-0927-EFF8-1492B912F380}"/>
                  </a:ext>
                </a:extLst>
              </p:cNvPr>
              <p:cNvSpPr>
                <a:spLocks/>
              </p:cNvSpPr>
              <p:nvPr/>
            </p:nvSpPr>
            <p:spPr bwMode="auto">
              <a:xfrm>
                <a:off x="211" y="492"/>
                <a:ext cx="10" cy="13"/>
              </a:xfrm>
              <a:custGeom>
                <a:avLst/>
                <a:gdLst>
                  <a:gd name="T0" fmla="*/ 6 w 10"/>
                  <a:gd name="T1" fmla="*/ 2 h 13"/>
                  <a:gd name="T2" fmla="*/ 7 w 10"/>
                  <a:gd name="T3" fmla="*/ 2 h 13"/>
                  <a:gd name="T4" fmla="*/ 8 w 10"/>
                  <a:gd name="T5" fmla="*/ 1 h 13"/>
                  <a:gd name="T6" fmla="*/ 8 w 10"/>
                  <a:gd name="T7" fmla="*/ 1 h 13"/>
                  <a:gd name="T8" fmla="*/ 9 w 10"/>
                  <a:gd name="T9" fmla="*/ 0 h 13"/>
                  <a:gd name="T10" fmla="*/ 10 w 10"/>
                  <a:gd name="T11" fmla="*/ 1 h 13"/>
                  <a:gd name="T12" fmla="*/ 10 w 10"/>
                  <a:gd name="T13" fmla="*/ 3 h 13"/>
                  <a:gd name="T14" fmla="*/ 10 w 10"/>
                  <a:gd name="T15" fmla="*/ 5 h 13"/>
                  <a:gd name="T16" fmla="*/ 10 w 10"/>
                  <a:gd name="T17" fmla="*/ 5 h 13"/>
                  <a:gd name="T18" fmla="*/ 9 w 10"/>
                  <a:gd name="T19" fmla="*/ 6 h 13"/>
                  <a:gd name="T20" fmla="*/ 8 w 10"/>
                  <a:gd name="T21" fmla="*/ 7 h 13"/>
                  <a:gd name="T22" fmla="*/ 7 w 10"/>
                  <a:gd name="T23" fmla="*/ 9 h 13"/>
                  <a:gd name="T24" fmla="*/ 6 w 10"/>
                  <a:gd name="T25" fmla="*/ 10 h 13"/>
                  <a:gd name="T26" fmla="*/ 5 w 10"/>
                  <a:gd name="T27" fmla="*/ 11 h 13"/>
                  <a:gd name="T28" fmla="*/ 4 w 10"/>
                  <a:gd name="T29" fmla="*/ 12 h 13"/>
                  <a:gd name="T30" fmla="*/ 2 w 10"/>
                  <a:gd name="T31" fmla="*/ 12 h 13"/>
                  <a:gd name="T32" fmla="*/ 0 w 10"/>
                  <a:gd name="T33" fmla="*/ 13 h 13"/>
                  <a:gd name="T34" fmla="*/ 0 w 10"/>
                  <a:gd name="T3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13">
                    <a:moveTo>
                      <a:pt x="6" y="2"/>
                    </a:moveTo>
                    <a:lnTo>
                      <a:pt x="7" y="2"/>
                    </a:lnTo>
                    <a:lnTo>
                      <a:pt x="8" y="1"/>
                    </a:lnTo>
                    <a:lnTo>
                      <a:pt x="8" y="1"/>
                    </a:lnTo>
                    <a:lnTo>
                      <a:pt x="9" y="0"/>
                    </a:lnTo>
                    <a:lnTo>
                      <a:pt x="10" y="1"/>
                    </a:lnTo>
                    <a:lnTo>
                      <a:pt x="10" y="3"/>
                    </a:lnTo>
                    <a:lnTo>
                      <a:pt x="10" y="5"/>
                    </a:lnTo>
                    <a:lnTo>
                      <a:pt x="10" y="5"/>
                    </a:lnTo>
                    <a:lnTo>
                      <a:pt x="9" y="6"/>
                    </a:lnTo>
                    <a:lnTo>
                      <a:pt x="8" y="7"/>
                    </a:lnTo>
                    <a:lnTo>
                      <a:pt x="7" y="9"/>
                    </a:lnTo>
                    <a:lnTo>
                      <a:pt x="6" y="10"/>
                    </a:lnTo>
                    <a:lnTo>
                      <a:pt x="5" y="11"/>
                    </a:lnTo>
                    <a:lnTo>
                      <a:pt x="4" y="12"/>
                    </a:lnTo>
                    <a:lnTo>
                      <a:pt x="2" y="12"/>
                    </a:lnTo>
                    <a:lnTo>
                      <a:pt x="0" y="13"/>
                    </a:lnTo>
                    <a:lnTo>
                      <a:pt x="0"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8" name="Freeform 1992">
                <a:extLst>
                  <a:ext uri="{FF2B5EF4-FFF2-40B4-BE49-F238E27FC236}">
                    <a16:creationId xmlns:a16="http://schemas.microsoft.com/office/drawing/2014/main" id="{C38F6D1E-6418-667C-61F6-776DE0D77D59}"/>
                  </a:ext>
                </a:extLst>
              </p:cNvPr>
              <p:cNvSpPr>
                <a:spLocks/>
              </p:cNvSpPr>
              <p:nvPr/>
            </p:nvSpPr>
            <p:spPr bwMode="auto">
              <a:xfrm>
                <a:off x="186" y="503"/>
                <a:ext cx="5" cy="3"/>
              </a:xfrm>
              <a:custGeom>
                <a:avLst/>
                <a:gdLst>
                  <a:gd name="T0" fmla="*/ 0 w 5"/>
                  <a:gd name="T1" fmla="*/ 3 h 3"/>
                  <a:gd name="T2" fmla="*/ 0 w 5"/>
                  <a:gd name="T3" fmla="*/ 2 h 3"/>
                  <a:gd name="T4" fmla="*/ 1 w 5"/>
                  <a:gd name="T5" fmla="*/ 0 h 3"/>
                  <a:gd name="T6" fmla="*/ 5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0" y="3"/>
                    </a:moveTo>
                    <a:lnTo>
                      <a:pt x="0" y="2"/>
                    </a:lnTo>
                    <a:lnTo>
                      <a:pt x="1" y="0"/>
                    </a:ln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9" name="Freeform 1993">
                <a:extLst>
                  <a:ext uri="{FF2B5EF4-FFF2-40B4-BE49-F238E27FC236}">
                    <a16:creationId xmlns:a16="http://schemas.microsoft.com/office/drawing/2014/main" id="{F09686CD-F252-1721-6875-1FBC075F5CE2}"/>
                  </a:ext>
                </a:extLst>
              </p:cNvPr>
              <p:cNvSpPr>
                <a:spLocks/>
              </p:cNvSpPr>
              <p:nvPr/>
            </p:nvSpPr>
            <p:spPr bwMode="auto">
              <a:xfrm>
                <a:off x="208" y="505"/>
                <a:ext cx="3" cy="3"/>
              </a:xfrm>
              <a:custGeom>
                <a:avLst/>
                <a:gdLst>
                  <a:gd name="T0" fmla="*/ 3 w 3"/>
                  <a:gd name="T1" fmla="*/ 0 h 3"/>
                  <a:gd name="T2" fmla="*/ 1 w 3"/>
                  <a:gd name="T3" fmla="*/ 2 h 3"/>
                  <a:gd name="T4" fmla="*/ 0 w 3"/>
                  <a:gd name="T5" fmla="*/ 3 h 3"/>
                </a:gdLst>
                <a:ahLst/>
                <a:cxnLst>
                  <a:cxn ang="0">
                    <a:pos x="T0" y="T1"/>
                  </a:cxn>
                  <a:cxn ang="0">
                    <a:pos x="T2" y="T3"/>
                  </a:cxn>
                  <a:cxn ang="0">
                    <a:pos x="T4" y="T5"/>
                  </a:cxn>
                </a:cxnLst>
                <a:rect l="0" t="0" r="r" b="b"/>
                <a:pathLst>
                  <a:path w="3" h="3">
                    <a:moveTo>
                      <a:pt x="3" y="0"/>
                    </a:move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0" name="Freeform 1994">
                <a:extLst>
                  <a:ext uri="{FF2B5EF4-FFF2-40B4-BE49-F238E27FC236}">
                    <a16:creationId xmlns:a16="http://schemas.microsoft.com/office/drawing/2014/main" id="{A5420DBE-C524-ADBF-D04B-1A0E10F87E4B}"/>
                  </a:ext>
                </a:extLst>
              </p:cNvPr>
              <p:cNvSpPr>
                <a:spLocks/>
              </p:cNvSpPr>
              <p:nvPr/>
            </p:nvSpPr>
            <p:spPr bwMode="auto">
              <a:xfrm>
                <a:off x="150" y="504"/>
                <a:ext cx="10" cy="4"/>
              </a:xfrm>
              <a:custGeom>
                <a:avLst/>
                <a:gdLst>
                  <a:gd name="T0" fmla="*/ 10 w 10"/>
                  <a:gd name="T1" fmla="*/ 1 h 4"/>
                  <a:gd name="T2" fmla="*/ 10 w 10"/>
                  <a:gd name="T3" fmla="*/ 0 h 4"/>
                  <a:gd name="T4" fmla="*/ 9 w 10"/>
                  <a:gd name="T5" fmla="*/ 3 h 4"/>
                  <a:gd name="T6" fmla="*/ 7 w 10"/>
                  <a:gd name="T7" fmla="*/ 3 h 4"/>
                  <a:gd name="T8" fmla="*/ 7 w 10"/>
                  <a:gd name="T9" fmla="*/ 1 h 4"/>
                  <a:gd name="T10" fmla="*/ 0 w 10"/>
                  <a:gd name="T11" fmla="*/ 2 h 4"/>
                  <a:gd name="T12" fmla="*/ 2 w 1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10" y="1"/>
                    </a:moveTo>
                    <a:lnTo>
                      <a:pt x="10" y="0"/>
                    </a:lnTo>
                    <a:lnTo>
                      <a:pt x="9" y="3"/>
                    </a:lnTo>
                    <a:lnTo>
                      <a:pt x="7" y="3"/>
                    </a:lnTo>
                    <a:lnTo>
                      <a:pt x="7" y="1"/>
                    </a:lnTo>
                    <a:lnTo>
                      <a:pt x="0"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1" name="Freeform 1995">
                <a:extLst>
                  <a:ext uri="{FF2B5EF4-FFF2-40B4-BE49-F238E27FC236}">
                    <a16:creationId xmlns:a16="http://schemas.microsoft.com/office/drawing/2014/main" id="{CFE9FD2B-978E-1135-D9DC-3DFB17AEB14B}"/>
                  </a:ext>
                </a:extLst>
              </p:cNvPr>
              <p:cNvSpPr>
                <a:spLocks/>
              </p:cNvSpPr>
              <p:nvPr/>
            </p:nvSpPr>
            <p:spPr bwMode="auto">
              <a:xfrm>
                <a:off x="206" y="508"/>
                <a:ext cx="2" cy="1"/>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2" name="Freeform 1996">
                <a:extLst>
                  <a:ext uri="{FF2B5EF4-FFF2-40B4-BE49-F238E27FC236}">
                    <a16:creationId xmlns:a16="http://schemas.microsoft.com/office/drawing/2014/main" id="{0A6062E4-4A19-678B-97A4-218F27F861D4}"/>
                  </a:ext>
                </a:extLst>
              </p:cNvPr>
              <p:cNvSpPr>
                <a:spLocks/>
              </p:cNvSpPr>
              <p:nvPr/>
            </p:nvSpPr>
            <p:spPr bwMode="auto">
              <a:xfrm>
                <a:off x="151" y="508"/>
                <a:ext cx="1" cy="1"/>
              </a:xfrm>
              <a:custGeom>
                <a:avLst/>
                <a:gdLst>
                  <a:gd name="T0" fmla="*/ 1 w 1"/>
                  <a:gd name="T1" fmla="*/ 0 h 1"/>
                  <a:gd name="T2" fmla="*/ 1 w 1"/>
                  <a:gd name="T3" fmla="*/ 1 h 1"/>
                  <a:gd name="T4" fmla="*/ 0 w 1"/>
                  <a:gd name="T5" fmla="*/ 1 h 1"/>
                </a:gdLst>
                <a:ahLst/>
                <a:cxnLst>
                  <a:cxn ang="0">
                    <a:pos x="T0" y="T1"/>
                  </a:cxn>
                  <a:cxn ang="0">
                    <a:pos x="T2" y="T3"/>
                  </a:cxn>
                  <a:cxn ang="0">
                    <a:pos x="T4" y="T5"/>
                  </a:cxn>
                </a:cxnLst>
                <a:rect l="0" t="0" r="r" b="b"/>
                <a:pathLst>
                  <a:path w="1" h="1">
                    <a:moveTo>
                      <a:pt x="1" y="0"/>
                    </a:move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3" name="Freeform 1997">
                <a:extLst>
                  <a:ext uri="{FF2B5EF4-FFF2-40B4-BE49-F238E27FC236}">
                    <a16:creationId xmlns:a16="http://schemas.microsoft.com/office/drawing/2014/main" id="{84C4B9AE-DECE-59A8-FD81-F7B2A170F0A2}"/>
                  </a:ext>
                </a:extLst>
              </p:cNvPr>
              <p:cNvSpPr>
                <a:spLocks/>
              </p:cNvSpPr>
              <p:nvPr/>
            </p:nvSpPr>
            <p:spPr bwMode="auto">
              <a:xfrm>
                <a:off x="186" y="506"/>
                <a:ext cx="3" cy="4"/>
              </a:xfrm>
              <a:custGeom>
                <a:avLst/>
                <a:gdLst>
                  <a:gd name="T0" fmla="*/ 3 w 3"/>
                  <a:gd name="T1" fmla="*/ 4 h 4"/>
                  <a:gd name="T2" fmla="*/ 3 w 3"/>
                  <a:gd name="T3" fmla="*/ 4 h 4"/>
                  <a:gd name="T4" fmla="*/ 1 w 3"/>
                  <a:gd name="T5" fmla="*/ 4 h 4"/>
                  <a:gd name="T6" fmla="*/ 0 w 3"/>
                  <a:gd name="T7" fmla="*/ 2 h 4"/>
                  <a:gd name="T8" fmla="*/ 0 w 3"/>
                  <a:gd name="T9" fmla="*/ 1 h 4"/>
                  <a:gd name="T10" fmla="*/ 0 w 3"/>
                  <a:gd name="T11" fmla="*/ 1 h 4"/>
                  <a:gd name="T12" fmla="*/ 1 w 3"/>
                  <a:gd name="T13" fmla="*/ 1 h 4"/>
                  <a:gd name="T14" fmla="*/ 0 w 3"/>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4"/>
                    </a:moveTo>
                    <a:lnTo>
                      <a:pt x="3" y="4"/>
                    </a:lnTo>
                    <a:lnTo>
                      <a:pt x="1" y="4"/>
                    </a:lnTo>
                    <a:lnTo>
                      <a:pt x="0" y="2"/>
                    </a:lnTo>
                    <a:lnTo>
                      <a:pt x="0" y="1"/>
                    </a:lnTo>
                    <a:lnTo>
                      <a:pt x="0" y="1"/>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4" name="Freeform 1998">
                <a:extLst>
                  <a:ext uri="{FF2B5EF4-FFF2-40B4-BE49-F238E27FC236}">
                    <a16:creationId xmlns:a16="http://schemas.microsoft.com/office/drawing/2014/main" id="{4A05D127-36FA-C35B-93DD-482DF4E4861B}"/>
                  </a:ext>
                </a:extLst>
              </p:cNvPr>
              <p:cNvSpPr>
                <a:spLocks/>
              </p:cNvSpPr>
              <p:nvPr/>
            </p:nvSpPr>
            <p:spPr bwMode="auto">
              <a:xfrm>
                <a:off x="210" y="505"/>
                <a:ext cx="14" cy="6"/>
              </a:xfrm>
              <a:custGeom>
                <a:avLst/>
                <a:gdLst>
                  <a:gd name="T0" fmla="*/ 0 w 14"/>
                  <a:gd name="T1" fmla="*/ 6 h 6"/>
                  <a:gd name="T2" fmla="*/ 1 w 14"/>
                  <a:gd name="T3" fmla="*/ 6 h 6"/>
                  <a:gd name="T4" fmla="*/ 3 w 14"/>
                  <a:gd name="T5" fmla="*/ 5 h 6"/>
                  <a:gd name="T6" fmla="*/ 4 w 14"/>
                  <a:gd name="T7" fmla="*/ 4 h 6"/>
                  <a:gd name="T8" fmla="*/ 6 w 14"/>
                  <a:gd name="T9" fmla="*/ 4 h 6"/>
                  <a:gd name="T10" fmla="*/ 6 w 14"/>
                  <a:gd name="T11" fmla="*/ 4 h 6"/>
                  <a:gd name="T12" fmla="*/ 6 w 14"/>
                  <a:gd name="T13" fmla="*/ 3 h 6"/>
                  <a:gd name="T14" fmla="*/ 7 w 14"/>
                  <a:gd name="T15" fmla="*/ 2 h 6"/>
                  <a:gd name="T16" fmla="*/ 8 w 14"/>
                  <a:gd name="T17" fmla="*/ 1 h 6"/>
                  <a:gd name="T18" fmla="*/ 9 w 14"/>
                  <a:gd name="T19" fmla="*/ 0 h 6"/>
                  <a:gd name="T20" fmla="*/ 10 w 14"/>
                  <a:gd name="T21" fmla="*/ 0 h 6"/>
                  <a:gd name="T22" fmla="*/ 12 w 14"/>
                  <a:gd name="T23" fmla="*/ 0 h 6"/>
                  <a:gd name="T24" fmla="*/ 14 w 14"/>
                  <a:gd name="T25"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6">
                    <a:moveTo>
                      <a:pt x="0" y="6"/>
                    </a:moveTo>
                    <a:lnTo>
                      <a:pt x="1" y="6"/>
                    </a:lnTo>
                    <a:lnTo>
                      <a:pt x="3" y="5"/>
                    </a:lnTo>
                    <a:lnTo>
                      <a:pt x="4" y="4"/>
                    </a:lnTo>
                    <a:lnTo>
                      <a:pt x="6" y="4"/>
                    </a:lnTo>
                    <a:lnTo>
                      <a:pt x="6" y="4"/>
                    </a:lnTo>
                    <a:lnTo>
                      <a:pt x="6" y="3"/>
                    </a:lnTo>
                    <a:lnTo>
                      <a:pt x="7" y="2"/>
                    </a:lnTo>
                    <a:lnTo>
                      <a:pt x="8" y="1"/>
                    </a:lnTo>
                    <a:lnTo>
                      <a:pt x="9" y="0"/>
                    </a:lnTo>
                    <a:lnTo>
                      <a:pt x="10" y="0"/>
                    </a:lnTo>
                    <a:lnTo>
                      <a:pt x="12" y="0"/>
                    </a:lnTo>
                    <a:lnTo>
                      <a:pt x="1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5" name="Freeform 1999">
                <a:extLst>
                  <a:ext uri="{FF2B5EF4-FFF2-40B4-BE49-F238E27FC236}">
                    <a16:creationId xmlns:a16="http://schemas.microsoft.com/office/drawing/2014/main" id="{8B267B83-0353-DDB6-0B6F-1BDD36D232BE}"/>
                  </a:ext>
                </a:extLst>
              </p:cNvPr>
              <p:cNvSpPr>
                <a:spLocks/>
              </p:cNvSpPr>
              <p:nvPr/>
            </p:nvSpPr>
            <p:spPr bwMode="auto">
              <a:xfrm>
                <a:off x="188" y="510"/>
                <a:ext cx="1" cy="3"/>
              </a:xfrm>
              <a:custGeom>
                <a:avLst/>
                <a:gdLst>
                  <a:gd name="T0" fmla="*/ 0 w 1"/>
                  <a:gd name="T1" fmla="*/ 3 h 3"/>
                  <a:gd name="T2" fmla="*/ 0 w 1"/>
                  <a:gd name="T3" fmla="*/ 3 h 3"/>
                  <a:gd name="T4" fmla="*/ 0 w 1"/>
                  <a:gd name="T5" fmla="*/ 1 h 3"/>
                  <a:gd name="T6" fmla="*/ 1 w 1"/>
                  <a:gd name="T7" fmla="*/ 0 h 3"/>
                </a:gdLst>
                <a:ahLst/>
                <a:cxnLst>
                  <a:cxn ang="0">
                    <a:pos x="T0" y="T1"/>
                  </a:cxn>
                  <a:cxn ang="0">
                    <a:pos x="T2" y="T3"/>
                  </a:cxn>
                  <a:cxn ang="0">
                    <a:pos x="T4" y="T5"/>
                  </a:cxn>
                  <a:cxn ang="0">
                    <a:pos x="T6" y="T7"/>
                  </a:cxn>
                </a:cxnLst>
                <a:rect l="0" t="0" r="r" b="b"/>
                <a:pathLst>
                  <a:path w="1" h="3">
                    <a:moveTo>
                      <a:pt x="0" y="3"/>
                    </a:moveTo>
                    <a:lnTo>
                      <a:pt x="0" y="3"/>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6" name="Freeform 2000">
                <a:extLst>
                  <a:ext uri="{FF2B5EF4-FFF2-40B4-BE49-F238E27FC236}">
                    <a16:creationId xmlns:a16="http://schemas.microsoft.com/office/drawing/2014/main" id="{04D8240B-3DBE-3C63-15DE-B7DCC0BAFB13}"/>
                  </a:ext>
                </a:extLst>
              </p:cNvPr>
              <p:cNvSpPr>
                <a:spLocks/>
              </p:cNvSpPr>
              <p:nvPr/>
            </p:nvSpPr>
            <p:spPr bwMode="auto">
              <a:xfrm>
                <a:off x="184" y="509"/>
                <a:ext cx="1" cy="4"/>
              </a:xfrm>
              <a:custGeom>
                <a:avLst/>
                <a:gdLst>
                  <a:gd name="T0" fmla="*/ 0 w 1"/>
                  <a:gd name="T1" fmla="*/ 0 h 4"/>
                  <a:gd name="T2" fmla="*/ 0 w 1"/>
                  <a:gd name="T3" fmla="*/ 0 h 4"/>
                  <a:gd name="T4" fmla="*/ 0 w 1"/>
                  <a:gd name="T5" fmla="*/ 3 h 4"/>
                  <a:gd name="T6" fmla="*/ 1 w 1"/>
                  <a:gd name="T7" fmla="*/ 4 h 4"/>
                </a:gdLst>
                <a:ahLst/>
                <a:cxnLst>
                  <a:cxn ang="0">
                    <a:pos x="T0" y="T1"/>
                  </a:cxn>
                  <a:cxn ang="0">
                    <a:pos x="T2" y="T3"/>
                  </a:cxn>
                  <a:cxn ang="0">
                    <a:pos x="T4" y="T5"/>
                  </a:cxn>
                  <a:cxn ang="0">
                    <a:pos x="T6" y="T7"/>
                  </a:cxn>
                </a:cxnLst>
                <a:rect l="0" t="0" r="r" b="b"/>
                <a:pathLst>
                  <a:path w="1" h="4">
                    <a:moveTo>
                      <a:pt x="0" y="0"/>
                    </a:moveTo>
                    <a:lnTo>
                      <a:pt x="0" y="0"/>
                    </a:lnTo>
                    <a:lnTo>
                      <a:pt x="0"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7" name="Freeform 2001">
                <a:extLst>
                  <a:ext uri="{FF2B5EF4-FFF2-40B4-BE49-F238E27FC236}">
                    <a16:creationId xmlns:a16="http://schemas.microsoft.com/office/drawing/2014/main" id="{21642A11-E865-75B8-E0EE-6C37DBE6F540}"/>
                  </a:ext>
                </a:extLst>
              </p:cNvPr>
              <p:cNvSpPr>
                <a:spLocks/>
              </p:cNvSpPr>
              <p:nvPr/>
            </p:nvSpPr>
            <p:spPr bwMode="auto">
              <a:xfrm>
                <a:off x="170" y="506"/>
                <a:ext cx="14" cy="7"/>
              </a:xfrm>
              <a:custGeom>
                <a:avLst/>
                <a:gdLst>
                  <a:gd name="T0" fmla="*/ 0 w 14"/>
                  <a:gd name="T1" fmla="*/ 7 h 7"/>
                  <a:gd name="T2" fmla="*/ 1 w 14"/>
                  <a:gd name="T3" fmla="*/ 7 h 7"/>
                  <a:gd name="T4" fmla="*/ 3 w 14"/>
                  <a:gd name="T5" fmla="*/ 5 h 7"/>
                  <a:gd name="T6" fmla="*/ 4 w 14"/>
                  <a:gd name="T7" fmla="*/ 7 h 7"/>
                  <a:gd name="T8" fmla="*/ 5 w 14"/>
                  <a:gd name="T9" fmla="*/ 5 h 7"/>
                  <a:gd name="T10" fmla="*/ 7 w 14"/>
                  <a:gd name="T11" fmla="*/ 5 h 7"/>
                  <a:gd name="T12" fmla="*/ 8 w 14"/>
                  <a:gd name="T13" fmla="*/ 5 h 7"/>
                  <a:gd name="T14" fmla="*/ 7 w 14"/>
                  <a:gd name="T15" fmla="*/ 3 h 7"/>
                  <a:gd name="T16" fmla="*/ 9 w 14"/>
                  <a:gd name="T17" fmla="*/ 2 h 7"/>
                  <a:gd name="T18" fmla="*/ 11 w 14"/>
                  <a:gd name="T19" fmla="*/ 1 h 7"/>
                  <a:gd name="T20" fmla="*/ 13 w 14"/>
                  <a:gd name="T21" fmla="*/ 0 h 7"/>
                  <a:gd name="T22" fmla="*/ 14 w 14"/>
                  <a:gd name="T23" fmla="*/ 2 h 7"/>
                  <a:gd name="T24" fmla="*/ 14 w 14"/>
                  <a:gd name="T25"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7">
                    <a:moveTo>
                      <a:pt x="0" y="7"/>
                    </a:moveTo>
                    <a:lnTo>
                      <a:pt x="1" y="7"/>
                    </a:lnTo>
                    <a:lnTo>
                      <a:pt x="3" y="5"/>
                    </a:lnTo>
                    <a:lnTo>
                      <a:pt x="4" y="7"/>
                    </a:lnTo>
                    <a:lnTo>
                      <a:pt x="5" y="5"/>
                    </a:lnTo>
                    <a:lnTo>
                      <a:pt x="7" y="5"/>
                    </a:lnTo>
                    <a:lnTo>
                      <a:pt x="8" y="5"/>
                    </a:lnTo>
                    <a:lnTo>
                      <a:pt x="7" y="3"/>
                    </a:lnTo>
                    <a:lnTo>
                      <a:pt x="9" y="2"/>
                    </a:lnTo>
                    <a:lnTo>
                      <a:pt x="11" y="1"/>
                    </a:lnTo>
                    <a:lnTo>
                      <a:pt x="13" y="0"/>
                    </a:lnTo>
                    <a:lnTo>
                      <a:pt x="14" y="2"/>
                    </a:lnTo>
                    <a:lnTo>
                      <a:pt x="1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8" name="Freeform 2002">
                <a:extLst>
                  <a:ext uri="{FF2B5EF4-FFF2-40B4-BE49-F238E27FC236}">
                    <a16:creationId xmlns:a16="http://schemas.microsoft.com/office/drawing/2014/main" id="{972DE188-F789-BDDF-DAE7-0B4C3B56BE60}"/>
                  </a:ext>
                </a:extLst>
              </p:cNvPr>
              <p:cNvSpPr>
                <a:spLocks/>
              </p:cNvSpPr>
              <p:nvPr/>
            </p:nvSpPr>
            <p:spPr bwMode="auto">
              <a:xfrm>
                <a:off x="197" y="509"/>
                <a:ext cx="9" cy="4"/>
              </a:xfrm>
              <a:custGeom>
                <a:avLst/>
                <a:gdLst>
                  <a:gd name="T0" fmla="*/ 9 w 9"/>
                  <a:gd name="T1" fmla="*/ 0 h 4"/>
                  <a:gd name="T2" fmla="*/ 8 w 9"/>
                  <a:gd name="T3" fmla="*/ 1 h 4"/>
                  <a:gd name="T4" fmla="*/ 6 w 9"/>
                  <a:gd name="T5" fmla="*/ 2 h 4"/>
                  <a:gd name="T6" fmla="*/ 3 w 9"/>
                  <a:gd name="T7" fmla="*/ 3 h 4"/>
                  <a:gd name="T8" fmla="*/ 0 w 9"/>
                  <a:gd name="T9" fmla="*/ 4 h 4"/>
                </a:gdLst>
                <a:ahLst/>
                <a:cxnLst>
                  <a:cxn ang="0">
                    <a:pos x="T0" y="T1"/>
                  </a:cxn>
                  <a:cxn ang="0">
                    <a:pos x="T2" y="T3"/>
                  </a:cxn>
                  <a:cxn ang="0">
                    <a:pos x="T4" y="T5"/>
                  </a:cxn>
                  <a:cxn ang="0">
                    <a:pos x="T6" y="T7"/>
                  </a:cxn>
                  <a:cxn ang="0">
                    <a:pos x="T8" y="T9"/>
                  </a:cxn>
                </a:cxnLst>
                <a:rect l="0" t="0" r="r" b="b"/>
                <a:pathLst>
                  <a:path w="9" h="4">
                    <a:moveTo>
                      <a:pt x="9" y="0"/>
                    </a:moveTo>
                    <a:lnTo>
                      <a:pt x="8" y="1"/>
                    </a:lnTo>
                    <a:lnTo>
                      <a:pt x="6" y="2"/>
                    </a:lnTo>
                    <a:lnTo>
                      <a:pt x="3"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9" name="Line 2003">
                <a:extLst>
                  <a:ext uri="{FF2B5EF4-FFF2-40B4-BE49-F238E27FC236}">
                    <a16:creationId xmlns:a16="http://schemas.microsoft.com/office/drawing/2014/main" id="{7EFBB9C9-5208-9B09-DF40-33C703B5A9D0}"/>
                  </a:ext>
                </a:extLst>
              </p:cNvPr>
              <p:cNvSpPr>
                <a:spLocks noChangeShapeType="1"/>
              </p:cNvSpPr>
              <p:nvPr/>
            </p:nvSpPr>
            <p:spPr bwMode="auto">
              <a:xfrm flipV="1">
                <a:off x="160" y="512"/>
                <a:ext cx="4"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60" name="Freeform 2004">
                <a:extLst>
                  <a:ext uri="{FF2B5EF4-FFF2-40B4-BE49-F238E27FC236}">
                    <a16:creationId xmlns:a16="http://schemas.microsoft.com/office/drawing/2014/main" id="{358639A0-B47E-C838-AA2C-8B31BBB1D61A}"/>
                  </a:ext>
                </a:extLst>
              </p:cNvPr>
              <p:cNvSpPr>
                <a:spLocks/>
              </p:cNvSpPr>
              <p:nvPr/>
            </p:nvSpPr>
            <p:spPr bwMode="auto">
              <a:xfrm>
                <a:off x="168" y="513"/>
                <a:ext cx="2" cy="1"/>
              </a:xfrm>
              <a:custGeom>
                <a:avLst/>
                <a:gdLst>
                  <a:gd name="T0" fmla="*/ 0 w 2"/>
                  <a:gd name="T1" fmla="*/ 1 h 1"/>
                  <a:gd name="T2" fmla="*/ 0 w 2"/>
                  <a:gd name="T3" fmla="*/ 1 h 1"/>
                  <a:gd name="T4" fmla="*/ 2 w 2"/>
                  <a:gd name="T5" fmla="*/ 0 h 1"/>
                </a:gdLst>
                <a:ahLst/>
                <a:cxnLst>
                  <a:cxn ang="0">
                    <a:pos x="T0" y="T1"/>
                  </a:cxn>
                  <a:cxn ang="0">
                    <a:pos x="T2" y="T3"/>
                  </a:cxn>
                  <a:cxn ang="0">
                    <a:pos x="T4" y="T5"/>
                  </a:cxn>
                </a:cxnLst>
                <a:rect l="0" t="0" r="r" b="b"/>
                <a:pathLst>
                  <a:path w="2" h="1">
                    <a:moveTo>
                      <a:pt x="0" y="1"/>
                    </a:move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1" name="Freeform 2005">
                <a:extLst>
                  <a:ext uri="{FF2B5EF4-FFF2-40B4-BE49-F238E27FC236}">
                    <a16:creationId xmlns:a16="http://schemas.microsoft.com/office/drawing/2014/main" id="{CB9567E2-EDEC-B1BB-39E1-84216CB79DA8}"/>
                  </a:ext>
                </a:extLst>
              </p:cNvPr>
              <p:cNvSpPr>
                <a:spLocks/>
              </p:cNvSpPr>
              <p:nvPr/>
            </p:nvSpPr>
            <p:spPr bwMode="auto">
              <a:xfrm>
                <a:off x="208" y="511"/>
                <a:ext cx="5" cy="3"/>
              </a:xfrm>
              <a:custGeom>
                <a:avLst/>
                <a:gdLst>
                  <a:gd name="T0" fmla="*/ 5 w 5"/>
                  <a:gd name="T1" fmla="*/ 2 h 3"/>
                  <a:gd name="T2" fmla="*/ 4 w 5"/>
                  <a:gd name="T3" fmla="*/ 2 h 3"/>
                  <a:gd name="T4" fmla="*/ 2 w 5"/>
                  <a:gd name="T5" fmla="*/ 3 h 3"/>
                  <a:gd name="T6" fmla="*/ 1 w 5"/>
                  <a:gd name="T7" fmla="*/ 3 h 3"/>
                  <a:gd name="T8" fmla="*/ 0 w 5"/>
                  <a:gd name="T9" fmla="*/ 2 h 3"/>
                  <a:gd name="T10" fmla="*/ 2 w 5"/>
                  <a:gd name="T11" fmla="*/ 1 h 3"/>
                  <a:gd name="T12" fmla="*/ 2 w 5"/>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5" h="3">
                    <a:moveTo>
                      <a:pt x="5" y="2"/>
                    </a:moveTo>
                    <a:lnTo>
                      <a:pt x="4" y="2"/>
                    </a:lnTo>
                    <a:lnTo>
                      <a:pt x="2" y="3"/>
                    </a:lnTo>
                    <a:lnTo>
                      <a:pt x="1" y="3"/>
                    </a:lnTo>
                    <a:lnTo>
                      <a:pt x="0" y="2"/>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2" name="Freeform 2006">
                <a:extLst>
                  <a:ext uri="{FF2B5EF4-FFF2-40B4-BE49-F238E27FC236}">
                    <a16:creationId xmlns:a16="http://schemas.microsoft.com/office/drawing/2014/main" id="{9BB30CC9-D917-2A78-BDC8-BC079A2FB586}"/>
                  </a:ext>
                </a:extLst>
              </p:cNvPr>
              <p:cNvSpPr>
                <a:spLocks/>
              </p:cNvSpPr>
              <p:nvPr/>
            </p:nvSpPr>
            <p:spPr bwMode="auto">
              <a:xfrm>
                <a:off x="185" y="513"/>
                <a:ext cx="0" cy="2"/>
              </a:xfrm>
              <a:custGeom>
                <a:avLst/>
                <a:gdLst>
                  <a:gd name="T0" fmla="*/ 0 h 2"/>
                  <a:gd name="T1" fmla="*/ 2 h 2"/>
                  <a:gd name="T2" fmla="*/ 2 h 2"/>
                </a:gdLst>
                <a:ahLst/>
                <a:cxnLst>
                  <a:cxn ang="0">
                    <a:pos x="0" y="T0"/>
                  </a:cxn>
                  <a:cxn ang="0">
                    <a:pos x="0" y="T1"/>
                  </a:cxn>
                  <a:cxn ang="0">
                    <a:pos x="0" y="T2"/>
                  </a:cxn>
                </a:cxnLst>
                <a:rect l="0" t="0" r="r" b="b"/>
                <a:pathLst>
                  <a:path h="2">
                    <a:moveTo>
                      <a:pt x="0" y="0"/>
                    </a:move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3" name="Line 2007">
                <a:extLst>
                  <a:ext uri="{FF2B5EF4-FFF2-40B4-BE49-F238E27FC236}">
                    <a16:creationId xmlns:a16="http://schemas.microsoft.com/office/drawing/2014/main" id="{28D53C80-4526-88D9-FFC4-E91A5F981F9D}"/>
                  </a:ext>
                </a:extLst>
              </p:cNvPr>
              <p:cNvSpPr>
                <a:spLocks noChangeShapeType="1"/>
              </p:cNvSpPr>
              <p:nvPr/>
            </p:nvSpPr>
            <p:spPr bwMode="auto">
              <a:xfrm>
                <a:off x="185" y="515"/>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64" name="Freeform 2008">
                <a:extLst>
                  <a:ext uri="{FF2B5EF4-FFF2-40B4-BE49-F238E27FC236}">
                    <a16:creationId xmlns:a16="http://schemas.microsoft.com/office/drawing/2014/main" id="{DD7AB785-072A-D8A6-AA35-46C6A3BBE1B9}"/>
                  </a:ext>
                </a:extLst>
              </p:cNvPr>
              <p:cNvSpPr>
                <a:spLocks/>
              </p:cNvSpPr>
              <p:nvPr/>
            </p:nvSpPr>
            <p:spPr bwMode="auto">
              <a:xfrm>
                <a:off x="213" y="511"/>
                <a:ext cx="4" cy="4"/>
              </a:xfrm>
              <a:custGeom>
                <a:avLst/>
                <a:gdLst>
                  <a:gd name="T0" fmla="*/ 3 w 4"/>
                  <a:gd name="T1" fmla="*/ 4 h 4"/>
                  <a:gd name="T2" fmla="*/ 3 w 4"/>
                  <a:gd name="T3" fmla="*/ 3 h 4"/>
                  <a:gd name="T4" fmla="*/ 4 w 4"/>
                  <a:gd name="T5" fmla="*/ 3 h 4"/>
                  <a:gd name="T6" fmla="*/ 4 w 4"/>
                  <a:gd name="T7" fmla="*/ 2 h 4"/>
                  <a:gd name="T8" fmla="*/ 4 w 4"/>
                  <a:gd name="T9" fmla="*/ 0 h 4"/>
                  <a:gd name="T10" fmla="*/ 4 w 4"/>
                  <a:gd name="T11" fmla="*/ 0 h 4"/>
                  <a:gd name="T12" fmla="*/ 3 w 4"/>
                  <a:gd name="T13" fmla="*/ 0 h 4"/>
                  <a:gd name="T14" fmla="*/ 3 w 4"/>
                  <a:gd name="T15" fmla="*/ 0 h 4"/>
                  <a:gd name="T16" fmla="*/ 2 w 4"/>
                  <a:gd name="T17" fmla="*/ 1 h 4"/>
                  <a:gd name="T18" fmla="*/ 0 w 4"/>
                  <a:gd name="T19"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4">
                    <a:moveTo>
                      <a:pt x="3" y="4"/>
                    </a:moveTo>
                    <a:lnTo>
                      <a:pt x="3" y="3"/>
                    </a:lnTo>
                    <a:lnTo>
                      <a:pt x="4" y="3"/>
                    </a:lnTo>
                    <a:lnTo>
                      <a:pt x="4" y="2"/>
                    </a:lnTo>
                    <a:lnTo>
                      <a:pt x="4" y="0"/>
                    </a:lnTo>
                    <a:lnTo>
                      <a:pt x="4" y="0"/>
                    </a:lnTo>
                    <a:lnTo>
                      <a:pt x="3" y="0"/>
                    </a:lnTo>
                    <a:lnTo>
                      <a:pt x="3" y="0"/>
                    </a:lnTo>
                    <a:lnTo>
                      <a:pt x="2"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5" name="Freeform 2009">
                <a:extLst>
                  <a:ext uri="{FF2B5EF4-FFF2-40B4-BE49-F238E27FC236}">
                    <a16:creationId xmlns:a16="http://schemas.microsoft.com/office/drawing/2014/main" id="{2A0C44DC-5997-A295-5499-176E06AACC62}"/>
                  </a:ext>
                </a:extLst>
              </p:cNvPr>
              <p:cNvSpPr>
                <a:spLocks/>
              </p:cNvSpPr>
              <p:nvPr/>
            </p:nvSpPr>
            <p:spPr bwMode="auto">
              <a:xfrm>
                <a:off x="188" y="513"/>
                <a:ext cx="1" cy="3"/>
              </a:xfrm>
              <a:custGeom>
                <a:avLst/>
                <a:gdLst>
                  <a:gd name="T0" fmla="*/ 1 w 1"/>
                  <a:gd name="T1" fmla="*/ 3 h 3"/>
                  <a:gd name="T2" fmla="*/ 0 w 1"/>
                  <a:gd name="T3" fmla="*/ 2 h 3"/>
                  <a:gd name="T4" fmla="*/ 0 w 1"/>
                  <a:gd name="T5" fmla="*/ 0 h 3"/>
                </a:gdLst>
                <a:ahLst/>
                <a:cxnLst>
                  <a:cxn ang="0">
                    <a:pos x="T0" y="T1"/>
                  </a:cxn>
                  <a:cxn ang="0">
                    <a:pos x="T2" y="T3"/>
                  </a:cxn>
                  <a:cxn ang="0">
                    <a:pos x="T4" y="T5"/>
                  </a:cxn>
                </a:cxnLst>
                <a:rect l="0" t="0" r="r" b="b"/>
                <a:pathLst>
                  <a:path w="1" h="3">
                    <a:moveTo>
                      <a:pt x="1" y="3"/>
                    </a:move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6" name="Freeform 2010">
                <a:extLst>
                  <a:ext uri="{FF2B5EF4-FFF2-40B4-BE49-F238E27FC236}">
                    <a16:creationId xmlns:a16="http://schemas.microsoft.com/office/drawing/2014/main" id="{A7432B13-EC4C-CB88-CF98-DAB7ADBE3963}"/>
                  </a:ext>
                </a:extLst>
              </p:cNvPr>
              <p:cNvSpPr>
                <a:spLocks/>
              </p:cNvSpPr>
              <p:nvPr/>
            </p:nvSpPr>
            <p:spPr bwMode="auto">
              <a:xfrm>
                <a:off x="189" y="516"/>
                <a:ext cx="3" cy="0"/>
              </a:xfrm>
              <a:custGeom>
                <a:avLst/>
                <a:gdLst>
                  <a:gd name="T0" fmla="*/ 3 w 3"/>
                  <a:gd name="T1" fmla="*/ 1 w 3"/>
                  <a:gd name="T2" fmla="*/ 0 w 3"/>
                </a:gdLst>
                <a:ahLst/>
                <a:cxnLst>
                  <a:cxn ang="0">
                    <a:pos x="T0" y="0"/>
                  </a:cxn>
                  <a:cxn ang="0">
                    <a:pos x="T1" y="0"/>
                  </a:cxn>
                  <a:cxn ang="0">
                    <a:pos x="T2" y="0"/>
                  </a:cxn>
                </a:cxnLst>
                <a:rect l="0" t="0" r="r" b="b"/>
                <a:pathLst>
                  <a:path w="3">
                    <a:moveTo>
                      <a:pt x="3"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7" name="Freeform 2011">
                <a:extLst>
                  <a:ext uri="{FF2B5EF4-FFF2-40B4-BE49-F238E27FC236}">
                    <a16:creationId xmlns:a16="http://schemas.microsoft.com/office/drawing/2014/main" id="{D41CF7FA-AD42-CFF7-B75A-2EDA2D639385}"/>
                  </a:ext>
                </a:extLst>
              </p:cNvPr>
              <p:cNvSpPr>
                <a:spLocks/>
              </p:cNvSpPr>
              <p:nvPr/>
            </p:nvSpPr>
            <p:spPr bwMode="auto">
              <a:xfrm>
                <a:off x="192" y="513"/>
                <a:ext cx="5" cy="3"/>
              </a:xfrm>
              <a:custGeom>
                <a:avLst/>
                <a:gdLst>
                  <a:gd name="T0" fmla="*/ 5 w 5"/>
                  <a:gd name="T1" fmla="*/ 0 h 3"/>
                  <a:gd name="T2" fmla="*/ 5 w 5"/>
                  <a:gd name="T3" fmla="*/ 1 h 3"/>
                  <a:gd name="T4" fmla="*/ 3 w 5"/>
                  <a:gd name="T5" fmla="*/ 2 h 3"/>
                  <a:gd name="T6" fmla="*/ 3 w 5"/>
                  <a:gd name="T7" fmla="*/ 2 h 3"/>
                  <a:gd name="T8" fmla="*/ 0 w 5"/>
                  <a:gd name="T9" fmla="*/ 3 h 3"/>
                  <a:gd name="T10" fmla="*/ 0 w 5"/>
                  <a:gd name="T11" fmla="*/ 3 h 3"/>
                </a:gdLst>
                <a:ahLst/>
                <a:cxnLst>
                  <a:cxn ang="0">
                    <a:pos x="T0" y="T1"/>
                  </a:cxn>
                  <a:cxn ang="0">
                    <a:pos x="T2" y="T3"/>
                  </a:cxn>
                  <a:cxn ang="0">
                    <a:pos x="T4" y="T5"/>
                  </a:cxn>
                  <a:cxn ang="0">
                    <a:pos x="T6" y="T7"/>
                  </a:cxn>
                  <a:cxn ang="0">
                    <a:pos x="T8" y="T9"/>
                  </a:cxn>
                  <a:cxn ang="0">
                    <a:pos x="T10" y="T11"/>
                  </a:cxn>
                </a:cxnLst>
                <a:rect l="0" t="0" r="r" b="b"/>
                <a:pathLst>
                  <a:path w="5" h="3">
                    <a:moveTo>
                      <a:pt x="5" y="0"/>
                    </a:moveTo>
                    <a:lnTo>
                      <a:pt x="5" y="1"/>
                    </a:lnTo>
                    <a:lnTo>
                      <a:pt x="3" y="2"/>
                    </a:lnTo>
                    <a:lnTo>
                      <a:pt x="3" y="2"/>
                    </a:ln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8" name="Freeform 2012">
                <a:extLst>
                  <a:ext uri="{FF2B5EF4-FFF2-40B4-BE49-F238E27FC236}">
                    <a16:creationId xmlns:a16="http://schemas.microsoft.com/office/drawing/2014/main" id="{3DD26D14-A091-B439-657E-436E759DB344}"/>
                  </a:ext>
                </a:extLst>
              </p:cNvPr>
              <p:cNvSpPr>
                <a:spLocks/>
              </p:cNvSpPr>
              <p:nvPr/>
            </p:nvSpPr>
            <p:spPr bwMode="auto">
              <a:xfrm>
                <a:off x="185" y="515"/>
                <a:ext cx="1" cy="2"/>
              </a:xfrm>
              <a:custGeom>
                <a:avLst/>
                <a:gdLst>
                  <a:gd name="T0" fmla="*/ 0 w 1"/>
                  <a:gd name="T1" fmla="*/ 0 h 2"/>
                  <a:gd name="T2" fmla="*/ 1 w 1"/>
                  <a:gd name="T3" fmla="*/ 1 h 2"/>
                  <a:gd name="T4" fmla="*/ 1 w 1"/>
                  <a:gd name="T5" fmla="*/ 2 h 2"/>
                </a:gdLst>
                <a:ahLst/>
                <a:cxnLst>
                  <a:cxn ang="0">
                    <a:pos x="T0" y="T1"/>
                  </a:cxn>
                  <a:cxn ang="0">
                    <a:pos x="T2" y="T3"/>
                  </a:cxn>
                  <a:cxn ang="0">
                    <a:pos x="T4" y="T5"/>
                  </a:cxn>
                </a:cxnLst>
                <a:rect l="0" t="0" r="r" b="b"/>
                <a:pathLst>
                  <a:path w="1" h="2">
                    <a:moveTo>
                      <a:pt x="0" y="0"/>
                    </a:moveTo>
                    <a:lnTo>
                      <a:pt x="1" y="1"/>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9" name="Freeform 2013">
                <a:extLst>
                  <a:ext uri="{FF2B5EF4-FFF2-40B4-BE49-F238E27FC236}">
                    <a16:creationId xmlns:a16="http://schemas.microsoft.com/office/drawing/2014/main" id="{86ACB0F7-AA28-70C7-69BC-BF45DE4AC448}"/>
                  </a:ext>
                </a:extLst>
              </p:cNvPr>
              <p:cNvSpPr>
                <a:spLocks/>
              </p:cNvSpPr>
              <p:nvPr/>
            </p:nvSpPr>
            <p:spPr bwMode="auto">
              <a:xfrm>
                <a:off x="166" y="514"/>
                <a:ext cx="2" cy="3"/>
              </a:xfrm>
              <a:custGeom>
                <a:avLst/>
                <a:gdLst>
                  <a:gd name="T0" fmla="*/ 2 w 2"/>
                  <a:gd name="T1" fmla="*/ 3 h 3"/>
                  <a:gd name="T2" fmla="*/ 1 w 2"/>
                  <a:gd name="T3" fmla="*/ 3 h 3"/>
                  <a:gd name="T4" fmla="*/ 0 w 2"/>
                  <a:gd name="T5" fmla="*/ 2 h 3"/>
                  <a:gd name="T6" fmla="*/ 0 w 2"/>
                  <a:gd name="T7" fmla="*/ 1 h 3"/>
                  <a:gd name="T8" fmla="*/ 1 w 2"/>
                  <a:gd name="T9" fmla="*/ 0 h 3"/>
                  <a:gd name="T10" fmla="*/ 2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2" y="3"/>
                    </a:moveTo>
                    <a:lnTo>
                      <a:pt x="1" y="3"/>
                    </a:lnTo>
                    <a:lnTo>
                      <a:pt x="0" y="2"/>
                    </a:lnTo>
                    <a:lnTo>
                      <a:pt x="0" y="1"/>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0" name="Freeform 2014">
                <a:extLst>
                  <a:ext uri="{FF2B5EF4-FFF2-40B4-BE49-F238E27FC236}">
                    <a16:creationId xmlns:a16="http://schemas.microsoft.com/office/drawing/2014/main" id="{94E99CE0-E237-F0A1-014D-58180EEFAB30}"/>
                  </a:ext>
                </a:extLst>
              </p:cNvPr>
              <p:cNvSpPr>
                <a:spLocks/>
              </p:cNvSpPr>
              <p:nvPr/>
            </p:nvSpPr>
            <p:spPr bwMode="auto">
              <a:xfrm>
                <a:off x="168" y="516"/>
                <a:ext cx="8" cy="2"/>
              </a:xfrm>
              <a:custGeom>
                <a:avLst/>
                <a:gdLst>
                  <a:gd name="T0" fmla="*/ 5 w 8"/>
                  <a:gd name="T1" fmla="*/ 2 h 2"/>
                  <a:gd name="T2" fmla="*/ 7 w 8"/>
                  <a:gd name="T3" fmla="*/ 2 h 2"/>
                  <a:gd name="T4" fmla="*/ 8 w 8"/>
                  <a:gd name="T5" fmla="*/ 1 h 2"/>
                  <a:gd name="T6" fmla="*/ 8 w 8"/>
                  <a:gd name="T7" fmla="*/ 0 h 2"/>
                  <a:gd name="T8" fmla="*/ 5 w 8"/>
                  <a:gd name="T9" fmla="*/ 0 h 2"/>
                  <a:gd name="T10" fmla="*/ 2 w 8"/>
                  <a:gd name="T11" fmla="*/ 0 h 2"/>
                  <a:gd name="T12" fmla="*/ 1 w 8"/>
                  <a:gd name="T13" fmla="*/ 1 h 2"/>
                  <a:gd name="T14" fmla="*/ 0 w 8"/>
                  <a:gd name="T15" fmla="*/ 1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2">
                    <a:moveTo>
                      <a:pt x="5" y="2"/>
                    </a:moveTo>
                    <a:lnTo>
                      <a:pt x="7" y="2"/>
                    </a:lnTo>
                    <a:lnTo>
                      <a:pt x="8" y="1"/>
                    </a:lnTo>
                    <a:lnTo>
                      <a:pt x="8" y="0"/>
                    </a:lnTo>
                    <a:lnTo>
                      <a:pt x="5" y="0"/>
                    </a:lnTo>
                    <a:lnTo>
                      <a:pt x="2" y="0"/>
                    </a:ln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1" name="Freeform 2015">
                <a:extLst>
                  <a:ext uri="{FF2B5EF4-FFF2-40B4-BE49-F238E27FC236}">
                    <a16:creationId xmlns:a16="http://schemas.microsoft.com/office/drawing/2014/main" id="{59554477-8B34-C117-DD73-0899AF1C6CB2}"/>
                  </a:ext>
                </a:extLst>
              </p:cNvPr>
              <p:cNvSpPr>
                <a:spLocks/>
              </p:cNvSpPr>
              <p:nvPr/>
            </p:nvSpPr>
            <p:spPr bwMode="auto">
              <a:xfrm>
                <a:off x="170" y="518"/>
                <a:ext cx="3" cy="1"/>
              </a:xfrm>
              <a:custGeom>
                <a:avLst/>
                <a:gdLst>
                  <a:gd name="T0" fmla="*/ 0 w 3"/>
                  <a:gd name="T1" fmla="*/ 1 h 1"/>
                  <a:gd name="T2" fmla="*/ 1 w 3"/>
                  <a:gd name="T3" fmla="*/ 1 h 1"/>
                  <a:gd name="T4" fmla="*/ 3 w 3"/>
                  <a:gd name="T5" fmla="*/ 0 h 1"/>
                </a:gdLst>
                <a:ahLst/>
                <a:cxnLst>
                  <a:cxn ang="0">
                    <a:pos x="T0" y="T1"/>
                  </a:cxn>
                  <a:cxn ang="0">
                    <a:pos x="T2" y="T3"/>
                  </a:cxn>
                  <a:cxn ang="0">
                    <a:pos x="T4" y="T5"/>
                  </a:cxn>
                </a:cxnLst>
                <a:rect l="0" t="0" r="r" b="b"/>
                <a:pathLst>
                  <a:path w="3" h="1">
                    <a:moveTo>
                      <a:pt x="0" y="1"/>
                    </a:move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2" name="Line 2016">
                <a:extLst>
                  <a:ext uri="{FF2B5EF4-FFF2-40B4-BE49-F238E27FC236}">
                    <a16:creationId xmlns:a16="http://schemas.microsoft.com/office/drawing/2014/main" id="{B16A9427-2AA5-07DE-8B33-F4A2F91554C3}"/>
                  </a:ext>
                </a:extLst>
              </p:cNvPr>
              <p:cNvSpPr>
                <a:spLocks noChangeShapeType="1"/>
              </p:cNvSpPr>
              <p:nvPr/>
            </p:nvSpPr>
            <p:spPr bwMode="auto">
              <a:xfrm>
                <a:off x="168" y="519"/>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73" name="Freeform 2017">
                <a:extLst>
                  <a:ext uri="{FF2B5EF4-FFF2-40B4-BE49-F238E27FC236}">
                    <a16:creationId xmlns:a16="http://schemas.microsoft.com/office/drawing/2014/main" id="{583F8D31-9373-DB34-6439-45F1419958CB}"/>
                  </a:ext>
                </a:extLst>
              </p:cNvPr>
              <p:cNvSpPr>
                <a:spLocks/>
              </p:cNvSpPr>
              <p:nvPr/>
            </p:nvSpPr>
            <p:spPr bwMode="auto">
              <a:xfrm>
                <a:off x="160" y="517"/>
                <a:ext cx="4" cy="3"/>
              </a:xfrm>
              <a:custGeom>
                <a:avLst/>
                <a:gdLst>
                  <a:gd name="T0" fmla="*/ 0 w 4"/>
                  <a:gd name="T1" fmla="*/ 3 h 3"/>
                  <a:gd name="T2" fmla="*/ 1 w 4"/>
                  <a:gd name="T3" fmla="*/ 3 h 3"/>
                  <a:gd name="T4" fmla="*/ 1 w 4"/>
                  <a:gd name="T5" fmla="*/ 0 h 3"/>
                  <a:gd name="T6" fmla="*/ 2 w 4"/>
                  <a:gd name="T7" fmla="*/ 0 h 3"/>
                  <a:gd name="T8" fmla="*/ 3 w 4"/>
                  <a:gd name="T9" fmla="*/ 1 h 3"/>
                  <a:gd name="T10" fmla="*/ 3 w 4"/>
                  <a:gd name="T11" fmla="*/ 1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0" y="3"/>
                    </a:moveTo>
                    <a:lnTo>
                      <a:pt x="1" y="3"/>
                    </a:lnTo>
                    <a:lnTo>
                      <a:pt x="1" y="0"/>
                    </a:lnTo>
                    <a:lnTo>
                      <a:pt x="2" y="0"/>
                    </a:lnTo>
                    <a:lnTo>
                      <a:pt x="3" y="1"/>
                    </a:lnTo>
                    <a:lnTo>
                      <a:pt x="3" y="1"/>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4" name="Line 2018">
                <a:extLst>
                  <a:ext uri="{FF2B5EF4-FFF2-40B4-BE49-F238E27FC236}">
                    <a16:creationId xmlns:a16="http://schemas.microsoft.com/office/drawing/2014/main" id="{0274B8B8-E181-2105-E0B4-10BE2428C53A}"/>
                  </a:ext>
                </a:extLst>
              </p:cNvPr>
              <p:cNvSpPr>
                <a:spLocks noChangeShapeType="1"/>
              </p:cNvSpPr>
              <p:nvPr/>
            </p:nvSpPr>
            <p:spPr bwMode="auto">
              <a:xfrm>
                <a:off x="154" y="518"/>
                <a:ext cx="3"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75" name="Freeform 2019">
                <a:extLst>
                  <a:ext uri="{FF2B5EF4-FFF2-40B4-BE49-F238E27FC236}">
                    <a16:creationId xmlns:a16="http://schemas.microsoft.com/office/drawing/2014/main" id="{A7D598F6-0488-8413-C2E9-4D2130031919}"/>
                  </a:ext>
                </a:extLst>
              </p:cNvPr>
              <p:cNvSpPr>
                <a:spLocks/>
              </p:cNvSpPr>
              <p:nvPr/>
            </p:nvSpPr>
            <p:spPr bwMode="auto">
              <a:xfrm>
                <a:off x="157" y="519"/>
                <a:ext cx="3" cy="1"/>
              </a:xfrm>
              <a:custGeom>
                <a:avLst/>
                <a:gdLst>
                  <a:gd name="T0" fmla="*/ 0 w 3"/>
                  <a:gd name="T1" fmla="*/ 1 h 1"/>
                  <a:gd name="T2" fmla="*/ 0 w 3"/>
                  <a:gd name="T3" fmla="*/ 1 h 1"/>
                  <a:gd name="T4" fmla="*/ 2 w 3"/>
                  <a:gd name="T5" fmla="*/ 1 h 1"/>
                  <a:gd name="T6" fmla="*/ 3 w 3"/>
                  <a:gd name="T7" fmla="*/ 0 h 1"/>
                  <a:gd name="T8" fmla="*/ 3 w 3"/>
                  <a:gd name="T9" fmla="*/ 1 h 1"/>
                </a:gdLst>
                <a:ahLst/>
                <a:cxnLst>
                  <a:cxn ang="0">
                    <a:pos x="T0" y="T1"/>
                  </a:cxn>
                  <a:cxn ang="0">
                    <a:pos x="T2" y="T3"/>
                  </a:cxn>
                  <a:cxn ang="0">
                    <a:pos x="T4" y="T5"/>
                  </a:cxn>
                  <a:cxn ang="0">
                    <a:pos x="T6" y="T7"/>
                  </a:cxn>
                  <a:cxn ang="0">
                    <a:pos x="T8" y="T9"/>
                  </a:cxn>
                </a:cxnLst>
                <a:rect l="0" t="0" r="r" b="b"/>
                <a:pathLst>
                  <a:path w="3" h="1">
                    <a:moveTo>
                      <a:pt x="0" y="1"/>
                    </a:moveTo>
                    <a:lnTo>
                      <a:pt x="0" y="1"/>
                    </a:lnTo>
                    <a:lnTo>
                      <a:pt x="2" y="1"/>
                    </a:lnTo>
                    <a:lnTo>
                      <a:pt x="3"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6" name="Freeform 2020">
                <a:extLst>
                  <a:ext uri="{FF2B5EF4-FFF2-40B4-BE49-F238E27FC236}">
                    <a16:creationId xmlns:a16="http://schemas.microsoft.com/office/drawing/2014/main" id="{6C8A09FB-4BD0-B5D0-4C49-7AE2D1940F5E}"/>
                  </a:ext>
                </a:extLst>
              </p:cNvPr>
              <p:cNvSpPr>
                <a:spLocks/>
              </p:cNvSpPr>
              <p:nvPr/>
            </p:nvSpPr>
            <p:spPr bwMode="auto">
              <a:xfrm>
                <a:off x="166" y="519"/>
                <a:ext cx="2" cy="2"/>
              </a:xfrm>
              <a:custGeom>
                <a:avLst/>
                <a:gdLst>
                  <a:gd name="T0" fmla="*/ 1 w 2"/>
                  <a:gd name="T1" fmla="*/ 2 h 2"/>
                  <a:gd name="T2" fmla="*/ 0 w 2"/>
                  <a:gd name="T3" fmla="*/ 1 h 2"/>
                  <a:gd name="T4" fmla="*/ 2 w 2"/>
                  <a:gd name="T5" fmla="*/ 0 h 2"/>
                  <a:gd name="T6" fmla="*/ 2 w 2"/>
                  <a:gd name="T7" fmla="*/ 0 h 2"/>
                </a:gdLst>
                <a:ahLst/>
                <a:cxnLst>
                  <a:cxn ang="0">
                    <a:pos x="T0" y="T1"/>
                  </a:cxn>
                  <a:cxn ang="0">
                    <a:pos x="T2" y="T3"/>
                  </a:cxn>
                  <a:cxn ang="0">
                    <a:pos x="T4" y="T5"/>
                  </a:cxn>
                  <a:cxn ang="0">
                    <a:pos x="T6" y="T7"/>
                  </a:cxn>
                </a:cxnLst>
                <a:rect l="0" t="0" r="r" b="b"/>
                <a:pathLst>
                  <a:path w="2" h="2">
                    <a:moveTo>
                      <a:pt x="1" y="2"/>
                    </a:moveTo>
                    <a:lnTo>
                      <a:pt x="0" y="1"/>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7" name="Freeform 2021">
                <a:extLst>
                  <a:ext uri="{FF2B5EF4-FFF2-40B4-BE49-F238E27FC236}">
                    <a16:creationId xmlns:a16="http://schemas.microsoft.com/office/drawing/2014/main" id="{63270183-54D3-1406-2FFE-21CB2AA6DF65}"/>
                  </a:ext>
                </a:extLst>
              </p:cNvPr>
              <p:cNvSpPr>
                <a:spLocks/>
              </p:cNvSpPr>
              <p:nvPr/>
            </p:nvSpPr>
            <p:spPr bwMode="auto">
              <a:xfrm>
                <a:off x="194" y="520"/>
                <a:ext cx="6" cy="1"/>
              </a:xfrm>
              <a:custGeom>
                <a:avLst/>
                <a:gdLst>
                  <a:gd name="T0" fmla="*/ 0 w 6"/>
                  <a:gd name="T1" fmla="*/ 1 h 1"/>
                  <a:gd name="T2" fmla="*/ 0 w 6"/>
                  <a:gd name="T3" fmla="*/ 1 h 1"/>
                  <a:gd name="T4" fmla="*/ 3 w 6"/>
                  <a:gd name="T5" fmla="*/ 0 h 1"/>
                  <a:gd name="T6" fmla="*/ 3 w 6"/>
                  <a:gd name="T7" fmla="*/ 0 h 1"/>
                  <a:gd name="T8" fmla="*/ 5 w 6"/>
                  <a:gd name="T9" fmla="*/ 1 h 1"/>
                  <a:gd name="T10" fmla="*/ 6 w 6"/>
                  <a:gd name="T11" fmla="*/ 1 h 1"/>
                </a:gdLst>
                <a:ahLst/>
                <a:cxnLst>
                  <a:cxn ang="0">
                    <a:pos x="T0" y="T1"/>
                  </a:cxn>
                  <a:cxn ang="0">
                    <a:pos x="T2" y="T3"/>
                  </a:cxn>
                  <a:cxn ang="0">
                    <a:pos x="T4" y="T5"/>
                  </a:cxn>
                  <a:cxn ang="0">
                    <a:pos x="T6" y="T7"/>
                  </a:cxn>
                  <a:cxn ang="0">
                    <a:pos x="T8" y="T9"/>
                  </a:cxn>
                  <a:cxn ang="0">
                    <a:pos x="T10" y="T11"/>
                  </a:cxn>
                </a:cxnLst>
                <a:rect l="0" t="0" r="r" b="b"/>
                <a:pathLst>
                  <a:path w="6" h="1">
                    <a:moveTo>
                      <a:pt x="0" y="1"/>
                    </a:moveTo>
                    <a:lnTo>
                      <a:pt x="0" y="1"/>
                    </a:lnTo>
                    <a:lnTo>
                      <a:pt x="3" y="0"/>
                    </a:lnTo>
                    <a:lnTo>
                      <a:pt x="3" y="0"/>
                    </a:lnTo>
                    <a:lnTo>
                      <a:pt x="5"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8" name="Freeform 2022">
                <a:extLst>
                  <a:ext uri="{FF2B5EF4-FFF2-40B4-BE49-F238E27FC236}">
                    <a16:creationId xmlns:a16="http://schemas.microsoft.com/office/drawing/2014/main" id="{9E4499FE-CDCD-3D4E-451A-8D5A94883FE4}"/>
                  </a:ext>
                </a:extLst>
              </p:cNvPr>
              <p:cNvSpPr>
                <a:spLocks/>
              </p:cNvSpPr>
              <p:nvPr/>
            </p:nvSpPr>
            <p:spPr bwMode="auto">
              <a:xfrm>
                <a:off x="212" y="515"/>
                <a:ext cx="5" cy="7"/>
              </a:xfrm>
              <a:custGeom>
                <a:avLst/>
                <a:gdLst>
                  <a:gd name="T0" fmla="*/ 4 w 5"/>
                  <a:gd name="T1" fmla="*/ 7 h 7"/>
                  <a:gd name="T2" fmla="*/ 4 w 5"/>
                  <a:gd name="T3" fmla="*/ 7 h 7"/>
                  <a:gd name="T4" fmla="*/ 5 w 5"/>
                  <a:gd name="T5" fmla="*/ 5 h 7"/>
                  <a:gd name="T6" fmla="*/ 2 w 5"/>
                  <a:gd name="T7" fmla="*/ 4 h 7"/>
                  <a:gd name="T8" fmla="*/ 0 w 5"/>
                  <a:gd name="T9" fmla="*/ 3 h 7"/>
                  <a:gd name="T10" fmla="*/ 0 w 5"/>
                  <a:gd name="T11" fmla="*/ 1 h 7"/>
                  <a:gd name="T12" fmla="*/ 2 w 5"/>
                  <a:gd name="T13" fmla="*/ 0 h 7"/>
                  <a:gd name="T14" fmla="*/ 4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4" y="7"/>
                    </a:moveTo>
                    <a:lnTo>
                      <a:pt x="4" y="7"/>
                    </a:lnTo>
                    <a:lnTo>
                      <a:pt x="5" y="5"/>
                    </a:lnTo>
                    <a:lnTo>
                      <a:pt x="2" y="4"/>
                    </a:lnTo>
                    <a:lnTo>
                      <a:pt x="0" y="3"/>
                    </a:lnTo>
                    <a:lnTo>
                      <a:pt x="0" y="1"/>
                    </a:lnTo>
                    <a:lnTo>
                      <a:pt x="2"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9" name="Freeform 2023">
                <a:extLst>
                  <a:ext uri="{FF2B5EF4-FFF2-40B4-BE49-F238E27FC236}">
                    <a16:creationId xmlns:a16="http://schemas.microsoft.com/office/drawing/2014/main" id="{EFDC5206-7840-237F-D2DA-4E3EAE6CB906}"/>
                  </a:ext>
                </a:extLst>
              </p:cNvPr>
              <p:cNvSpPr>
                <a:spLocks/>
              </p:cNvSpPr>
              <p:nvPr/>
            </p:nvSpPr>
            <p:spPr bwMode="auto">
              <a:xfrm>
                <a:off x="174" y="522"/>
                <a:ext cx="2" cy="0"/>
              </a:xfrm>
              <a:custGeom>
                <a:avLst/>
                <a:gdLst>
                  <a:gd name="T0" fmla="*/ 1 w 2"/>
                  <a:gd name="T1" fmla="*/ 2 w 2"/>
                  <a:gd name="T2" fmla="*/ 0 w 2"/>
                </a:gdLst>
                <a:ahLst/>
                <a:cxnLst>
                  <a:cxn ang="0">
                    <a:pos x="T0" y="0"/>
                  </a:cxn>
                  <a:cxn ang="0">
                    <a:pos x="T1" y="0"/>
                  </a:cxn>
                  <a:cxn ang="0">
                    <a:pos x="T2" y="0"/>
                  </a:cxn>
                </a:cxnLst>
                <a:rect l="0" t="0" r="r" b="b"/>
                <a:pathLst>
                  <a:path w="2">
                    <a:moveTo>
                      <a:pt x="1" y="0"/>
                    </a:move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0" name="Freeform 2024">
                <a:extLst>
                  <a:ext uri="{FF2B5EF4-FFF2-40B4-BE49-F238E27FC236}">
                    <a16:creationId xmlns:a16="http://schemas.microsoft.com/office/drawing/2014/main" id="{9C597F61-88AD-5F72-46D9-5C2A00C2CF87}"/>
                  </a:ext>
                </a:extLst>
              </p:cNvPr>
              <p:cNvSpPr>
                <a:spLocks/>
              </p:cNvSpPr>
              <p:nvPr/>
            </p:nvSpPr>
            <p:spPr bwMode="auto">
              <a:xfrm>
                <a:off x="200" y="520"/>
                <a:ext cx="12" cy="3"/>
              </a:xfrm>
              <a:custGeom>
                <a:avLst/>
                <a:gdLst>
                  <a:gd name="T0" fmla="*/ 0 w 12"/>
                  <a:gd name="T1" fmla="*/ 1 h 3"/>
                  <a:gd name="T2" fmla="*/ 0 w 12"/>
                  <a:gd name="T3" fmla="*/ 2 h 3"/>
                  <a:gd name="T4" fmla="*/ 2 w 12"/>
                  <a:gd name="T5" fmla="*/ 1 h 3"/>
                  <a:gd name="T6" fmla="*/ 3 w 12"/>
                  <a:gd name="T7" fmla="*/ 0 h 3"/>
                  <a:gd name="T8" fmla="*/ 4 w 12"/>
                  <a:gd name="T9" fmla="*/ 1 h 3"/>
                  <a:gd name="T10" fmla="*/ 5 w 12"/>
                  <a:gd name="T11" fmla="*/ 2 h 3"/>
                  <a:gd name="T12" fmla="*/ 7 w 12"/>
                  <a:gd name="T13" fmla="*/ 2 h 3"/>
                  <a:gd name="T14" fmla="*/ 8 w 12"/>
                  <a:gd name="T15" fmla="*/ 2 h 3"/>
                  <a:gd name="T16" fmla="*/ 11 w 12"/>
                  <a:gd name="T17" fmla="*/ 2 h 3"/>
                  <a:gd name="T18" fmla="*/ 12 w 12"/>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3">
                    <a:moveTo>
                      <a:pt x="0" y="1"/>
                    </a:moveTo>
                    <a:lnTo>
                      <a:pt x="0" y="2"/>
                    </a:lnTo>
                    <a:lnTo>
                      <a:pt x="2" y="1"/>
                    </a:lnTo>
                    <a:lnTo>
                      <a:pt x="3" y="0"/>
                    </a:lnTo>
                    <a:lnTo>
                      <a:pt x="4" y="1"/>
                    </a:lnTo>
                    <a:lnTo>
                      <a:pt x="5" y="2"/>
                    </a:lnTo>
                    <a:lnTo>
                      <a:pt x="7" y="2"/>
                    </a:lnTo>
                    <a:lnTo>
                      <a:pt x="8" y="2"/>
                    </a:lnTo>
                    <a:lnTo>
                      <a:pt x="11" y="2"/>
                    </a:lnTo>
                    <a:lnTo>
                      <a:pt x="1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1" name="Freeform 2025">
                <a:extLst>
                  <a:ext uri="{FF2B5EF4-FFF2-40B4-BE49-F238E27FC236}">
                    <a16:creationId xmlns:a16="http://schemas.microsoft.com/office/drawing/2014/main" id="{53AC0620-084A-D1BA-BD33-10852DB56237}"/>
                  </a:ext>
                </a:extLst>
              </p:cNvPr>
              <p:cNvSpPr>
                <a:spLocks/>
              </p:cNvSpPr>
              <p:nvPr/>
            </p:nvSpPr>
            <p:spPr bwMode="auto">
              <a:xfrm>
                <a:off x="125" y="513"/>
                <a:ext cx="12" cy="10"/>
              </a:xfrm>
              <a:custGeom>
                <a:avLst/>
                <a:gdLst>
                  <a:gd name="T0" fmla="*/ 9 w 12"/>
                  <a:gd name="T1" fmla="*/ 10 h 10"/>
                  <a:gd name="T2" fmla="*/ 12 w 12"/>
                  <a:gd name="T3" fmla="*/ 7 h 10"/>
                  <a:gd name="T4" fmla="*/ 11 w 12"/>
                  <a:gd name="T5" fmla="*/ 0 h 10"/>
                  <a:gd name="T6" fmla="*/ 3 w 12"/>
                  <a:gd name="T7" fmla="*/ 2 h 10"/>
                  <a:gd name="T8" fmla="*/ 2 w 12"/>
                  <a:gd name="T9" fmla="*/ 3 h 10"/>
                  <a:gd name="T10" fmla="*/ 0 w 12"/>
                  <a:gd name="T11" fmla="*/ 5 h 10"/>
                  <a:gd name="T12" fmla="*/ 1 w 12"/>
                  <a:gd name="T13" fmla="*/ 5 h 10"/>
                  <a:gd name="T14" fmla="*/ 4 w 12"/>
                  <a:gd name="T15" fmla="*/ 7 h 10"/>
                  <a:gd name="T16" fmla="*/ 6 w 12"/>
                  <a:gd name="T17" fmla="*/ 9 h 10"/>
                  <a:gd name="T18" fmla="*/ 9 w 12"/>
                  <a:gd name="T1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9" y="10"/>
                    </a:moveTo>
                    <a:lnTo>
                      <a:pt x="12" y="7"/>
                    </a:lnTo>
                    <a:lnTo>
                      <a:pt x="11" y="0"/>
                    </a:lnTo>
                    <a:lnTo>
                      <a:pt x="3" y="2"/>
                    </a:lnTo>
                    <a:lnTo>
                      <a:pt x="2" y="3"/>
                    </a:lnTo>
                    <a:lnTo>
                      <a:pt x="0" y="5"/>
                    </a:lnTo>
                    <a:lnTo>
                      <a:pt x="1" y="5"/>
                    </a:lnTo>
                    <a:lnTo>
                      <a:pt x="4" y="7"/>
                    </a:lnTo>
                    <a:lnTo>
                      <a:pt x="6" y="9"/>
                    </a:lnTo>
                    <a:lnTo>
                      <a:pt x="9"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2" name="Freeform 2026">
                <a:extLst>
                  <a:ext uri="{FF2B5EF4-FFF2-40B4-BE49-F238E27FC236}">
                    <a16:creationId xmlns:a16="http://schemas.microsoft.com/office/drawing/2014/main" id="{E5137045-4974-9962-31F2-717E0EAD71CA}"/>
                  </a:ext>
                </a:extLst>
              </p:cNvPr>
              <p:cNvSpPr>
                <a:spLocks/>
              </p:cNvSpPr>
              <p:nvPr/>
            </p:nvSpPr>
            <p:spPr bwMode="auto">
              <a:xfrm>
                <a:off x="170" y="522"/>
                <a:ext cx="4" cy="1"/>
              </a:xfrm>
              <a:custGeom>
                <a:avLst/>
                <a:gdLst>
                  <a:gd name="T0" fmla="*/ 4 w 4"/>
                  <a:gd name="T1" fmla="*/ 0 h 1"/>
                  <a:gd name="T2" fmla="*/ 3 w 4"/>
                  <a:gd name="T3" fmla="*/ 0 h 1"/>
                  <a:gd name="T4" fmla="*/ 0 w 4"/>
                  <a:gd name="T5" fmla="*/ 1 h 1"/>
                </a:gdLst>
                <a:ahLst/>
                <a:cxnLst>
                  <a:cxn ang="0">
                    <a:pos x="T0" y="T1"/>
                  </a:cxn>
                  <a:cxn ang="0">
                    <a:pos x="T2" y="T3"/>
                  </a:cxn>
                  <a:cxn ang="0">
                    <a:pos x="T4" y="T5"/>
                  </a:cxn>
                </a:cxnLst>
                <a:rect l="0" t="0" r="r" b="b"/>
                <a:pathLst>
                  <a:path w="4" h="1">
                    <a:moveTo>
                      <a:pt x="4" y="0"/>
                    </a:moveTo>
                    <a:lnTo>
                      <a:pt x="3"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3" name="Freeform 2027">
                <a:extLst>
                  <a:ext uri="{FF2B5EF4-FFF2-40B4-BE49-F238E27FC236}">
                    <a16:creationId xmlns:a16="http://schemas.microsoft.com/office/drawing/2014/main" id="{085B86FA-51B0-0380-C7C3-0C365CB259EB}"/>
                  </a:ext>
                </a:extLst>
              </p:cNvPr>
              <p:cNvSpPr>
                <a:spLocks/>
              </p:cNvSpPr>
              <p:nvPr/>
            </p:nvSpPr>
            <p:spPr bwMode="auto">
              <a:xfrm>
                <a:off x="151" y="518"/>
                <a:ext cx="4" cy="5"/>
              </a:xfrm>
              <a:custGeom>
                <a:avLst/>
                <a:gdLst>
                  <a:gd name="T0" fmla="*/ 4 w 4"/>
                  <a:gd name="T1" fmla="*/ 5 h 5"/>
                  <a:gd name="T2" fmla="*/ 1 w 4"/>
                  <a:gd name="T3" fmla="*/ 5 h 5"/>
                  <a:gd name="T4" fmla="*/ 0 w 4"/>
                  <a:gd name="T5" fmla="*/ 2 h 5"/>
                  <a:gd name="T6" fmla="*/ 0 w 4"/>
                  <a:gd name="T7" fmla="*/ 1 h 5"/>
                  <a:gd name="T8" fmla="*/ 0 w 4"/>
                  <a:gd name="T9" fmla="*/ 0 h 5"/>
                  <a:gd name="T10" fmla="*/ 2 w 4"/>
                  <a:gd name="T11" fmla="*/ 0 h 5"/>
                  <a:gd name="T12" fmla="*/ 3 w 4"/>
                  <a:gd name="T13" fmla="*/ 0 h 5"/>
                  <a:gd name="T14" fmla="*/ 3 w 4"/>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1" y="5"/>
                    </a:lnTo>
                    <a:lnTo>
                      <a:pt x="0" y="2"/>
                    </a:lnTo>
                    <a:lnTo>
                      <a:pt x="0" y="1"/>
                    </a:lnTo>
                    <a:lnTo>
                      <a:pt x="0" y="0"/>
                    </a:lnTo>
                    <a:lnTo>
                      <a:pt x="2" y="0"/>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4" name="Freeform 2028">
                <a:extLst>
                  <a:ext uri="{FF2B5EF4-FFF2-40B4-BE49-F238E27FC236}">
                    <a16:creationId xmlns:a16="http://schemas.microsoft.com/office/drawing/2014/main" id="{CFC4B47D-2494-42DD-0F0F-09D5D10CF057}"/>
                  </a:ext>
                </a:extLst>
              </p:cNvPr>
              <p:cNvSpPr>
                <a:spLocks/>
              </p:cNvSpPr>
              <p:nvPr/>
            </p:nvSpPr>
            <p:spPr bwMode="auto">
              <a:xfrm>
                <a:off x="212" y="522"/>
                <a:ext cx="4" cy="1"/>
              </a:xfrm>
              <a:custGeom>
                <a:avLst/>
                <a:gdLst>
                  <a:gd name="T0" fmla="*/ 0 w 4"/>
                  <a:gd name="T1" fmla="*/ 1 h 1"/>
                  <a:gd name="T2" fmla="*/ 0 w 4"/>
                  <a:gd name="T3" fmla="*/ 1 h 1"/>
                  <a:gd name="T4" fmla="*/ 2 w 4"/>
                  <a:gd name="T5" fmla="*/ 1 h 1"/>
                  <a:gd name="T6" fmla="*/ 4 w 4"/>
                  <a:gd name="T7" fmla="*/ 0 h 1"/>
                </a:gdLst>
                <a:ahLst/>
                <a:cxnLst>
                  <a:cxn ang="0">
                    <a:pos x="T0" y="T1"/>
                  </a:cxn>
                  <a:cxn ang="0">
                    <a:pos x="T2" y="T3"/>
                  </a:cxn>
                  <a:cxn ang="0">
                    <a:pos x="T4" y="T5"/>
                  </a:cxn>
                  <a:cxn ang="0">
                    <a:pos x="T6" y="T7"/>
                  </a:cxn>
                </a:cxnLst>
                <a:rect l="0" t="0" r="r" b="b"/>
                <a:pathLst>
                  <a:path w="4" h="1">
                    <a:moveTo>
                      <a:pt x="0" y="1"/>
                    </a:moveTo>
                    <a:lnTo>
                      <a:pt x="0" y="1"/>
                    </a:lnTo>
                    <a:lnTo>
                      <a:pt x="2"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5" name="Freeform 2029">
                <a:extLst>
                  <a:ext uri="{FF2B5EF4-FFF2-40B4-BE49-F238E27FC236}">
                    <a16:creationId xmlns:a16="http://schemas.microsoft.com/office/drawing/2014/main" id="{81A08440-8299-2EE3-09DB-5AFA89B8D109}"/>
                  </a:ext>
                </a:extLst>
              </p:cNvPr>
              <p:cNvSpPr>
                <a:spLocks/>
              </p:cNvSpPr>
              <p:nvPr/>
            </p:nvSpPr>
            <p:spPr bwMode="auto">
              <a:xfrm>
                <a:off x="167" y="521"/>
                <a:ext cx="3" cy="2"/>
              </a:xfrm>
              <a:custGeom>
                <a:avLst/>
                <a:gdLst>
                  <a:gd name="T0" fmla="*/ 3 w 3"/>
                  <a:gd name="T1" fmla="*/ 2 h 2"/>
                  <a:gd name="T2" fmla="*/ 1 w 3"/>
                  <a:gd name="T3" fmla="*/ 2 h 2"/>
                  <a:gd name="T4" fmla="*/ 0 w 3"/>
                  <a:gd name="T5" fmla="*/ 1 h 2"/>
                  <a:gd name="T6" fmla="*/ 0 w 3"/>
                  <a:gd name="T7" fmla="*/ 0 h 2"/>
                </a:gdLst>
                <a:ahLst/>
                <a:cxnLst>
                  <a:cxn ang="0">
                    <a:pos x="T0" y="T1"/>
                  </a:cxn>
                  <a:cxn ang="0">
                    <a:pos x="T2" y="T3"/>
                  </a:cxn>
                  <a:cxn ang="0">
                    <a:pos x="T4" y="T5"/>
                  </a:cxn>
                  <a:cxn ang="0">
                    <a:pos x="T6" y="T7"/>
                  </a:cxn>
                </a:cxnLst>
                <a:rect l="0" t="0" r="r" b="b"/>
                <a:pathLst>
                  <a:path w="3" h="2">
                    <a:moveTo>
                      <a:pt x="3" y="2"/>
                    </a:moveTo>
                    <a:lnTo>
                      <a:pt x="1"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6" name="Freeform 2030">
                <a:extLst>
                  <a:ext uri="{FF2B5EF4-FFF2-40B4-BE49-F238E27FC236}">
                    <a16:creationId xmlns:a16="http://schemas.microsoft.com/office/drawing/2014/main" id="{EBD0B62A-AE85-1699-C414-1160B89EEE64}"/>
                  </a:ext>
                </a:extLst>
              </p:cNvPr>
              <p:cNvSpPr>
                <a:spLocks/>
              </p:cNvSpPr>
              <p:nvPr/>
            </p:nvSpPr>
            <p:spPr bwMode="auto">
              <a:xfrm>
                <a:off x="155" y="523"/>
                <a:ext cx="1" cy="0"/>
              </a:xfrm>
              <a:custGeom>
                <a:avLst/>
                <a:gdLst>
                  <a:gd name="T0" fmla="*/ 1 w 1"/>
                  <a:gd name="T1" fmla="*/ 0 w 1"/>
                  <a:gd name="T2" fmla="*/ 0 w 1"/>
                </a:gdLst>
                <a:ahLst/>
                <a:cxnLst>
                  <a:cxn ang="0">
                    <a:pos x="T0" y="0"/>
                  </a:cxn>
                  <a:cxn ang="0">
                    <a:pos x="T1" y="0"/>
                  </a:cxn>
                  <a:cxn ang="0">
                    <a:pos x="T2" y="0"/>
                  </a:cxn>
                </a:cxnLst>
                <a:rect l="0" t="0" r="r" b="b"/>
                <a:pathLst>
                  <a:path w="1">
                    <a:moveTo>
                      <a:pt x="1"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7" name="Freeform 2031">
                <a:extLst>
                  <a:ext uri="{FF2B5EF4-FFF2-40B4-BE49-F238E27FC236}">
                    <a16:creationId xmlns:a16="http://schemas.microsoft.com/office/drawing/2014/main" id="{E2AE784B-2036-24F5-14CB-398EA36796CF}"/>
                  </a:ext>
                </a:extLst>
              </p:cNvPr>
              <p:cNvSpPr>
                <a:spLocks/>
              </p:cNvSpPr>
              <p:nvPr/>
            </p:nvSpPr>
            <p:spPr bwMode="auto">
              <a:xfrm>
                <a:off x="173" y="522"/>
                <a:ext cx="2" cy="2"/>
              </a:xfrm>
              <a:custGeom>
                <a:avLst/>
                <a:gdLst>
                  <a:gd name="T0" fmla="*/ 0 w 2"/>
                  <a:gd name="T1" fmla="*/ 2 h 2"/>
                  <a:gd name="T2" fmla="*/ 1 w 2"/>
                  <a:gd name="T3" fmla="*/ 1 h 2"/>
                  <a:gd name="T4" fmla="*/ 2 w 2"/>
                  <a:gd name="T5" fmla="*/ 0 h 2"/>
                </a:gdLst>
                <a:ahLst/>
                <a:cxnLst>
                  <a:cxn ang="0">
                    <a:pos x="T0" y="T1"/>
                  </a:cxn>
                  <a:cxn ang="0">
                    <a:pos x="T2" y="T3"/>
                  </a:cxn>
                  <a:cxn ang="0">
                    <a:pos x="T4" y="T5"/>
                  </a:cxn>
                </a:cxnLst>
                <a:rect l="0" t="0" r="r" b="b"/>
                <a:pathLst>
                  <a:path w="2" h="2">
                    <a:moveTo>
                      <a:pt x="0" y="2"/>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8" name="Freeform 2032">
                <a:extLst>
                  <a:ext uri="{FF2B5EF4-FFF2-40B4-BE49-F238E27FC236}">
                    <a16:creationId xmlns:a16="http://schemas.microsoft.com/office/drawing/2014/main" id="{15899D19-6EF9-D7F1-1C7B-B618C26CFFC8}"/>
                  </a:ext>
                </a:extLst>
              </p:cNvPr>
              <p:cNvSpPr>
                <a:spLocks/>
              </p:cNvSpPr>
              <p:nvPr/>
            </p:nvSpPr>
            <p:spPr bwMode="auto">
              <a:xfrm>
                <a:off x="144" y="520"/>
                <a:ext cx="6" cy="4"/>
              </a:xfrm>
              <a:custGeom>
                <a:avLst/>
                <a:gdLst>
                  <a:gd name="T0" fmla="*/ 3 w 6"/>
                  <a:gd name="T1" fmla="*/ 4 h 4"/>
                  <a:gd name="T2" fmla="*/ 6 w 6"/>
                  <a:gd name="T3" fmla="*/ 3 h 4"/>
                  <a:gd name="T4" fmla="*/ 5 w 6"/>
                  <a:gd name="T5" fmla="*/ 0 h 4"/>
                  <a:gd name="T6" fmla="*/ 4 w 6"/>
                  <a:gd name="T7" fmla="*/ 0 h 4"/>
                  <a:gd name="T8" fmla="*/ 2 w 6"/>
                  <a:gd name="T9" fmla="*/ 0 h 4"/>
                  <a:gd name="T10" fmla="*/ 2 w 6"/>
                  <a:gd name="T11" fmla="*/ 0 h 4"/>
                  <a:gd name="T12" fmla="*/ 1 w 6"/>
                  <a:gd name="T13" fmla="*/ 1 h 4"/>
                  <a:gd name="T14" fmla="*/ 0 w 6"/>
                  <a:gd name="T15" fmla="*/ 2 h 4"/>
                  <a:gd name="T16" fmla="*/ 1 w 6"/>
                  <a:gd name="T17" fmla="*/ 3 h 4"/>
                  <a:gd name="T18" fmla="*/ 3 w 6"/>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4">
                    <a:moveTo>
                      <a:pt x="3" y="4"/>
                    </a:moveTo>
                    <a:lnTo>
                      <a:pt x="6" y="3"/>
                    </a:lnTo>
                    <a:lnTo>
                      <a:pt x="5" y="0"/>
                    </a:lnTo>
                    <a:lnTo>
                      <a:pt x="4" y="0"/>
                    </a:lnTo>
                    <a:lnTo>
                      <a:pt x="2" y="0"/>
                    </a:lnTo>
                    <a:lnTo>
                      <a:pt x="2" y="0"/>
                    </a:lnTo>
                    <a:lnTo>
                      <a:pt x="1" y="1"/>
                    </a:lnTo>
                    <a:lnTo>
                      <a:pt x="0" y="2"/>
                    </a:lnTo>
                    <a:lnTo>
                      <a:pt x="1" y="3"/>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9" name="Freeform 2033">
                <a:extLst>
                  <a:ext uri="{FF2B5EF4-FFF2-40B4-BE49-F238E27FC236}">
                    <a16:creationId xmlns:a16="http://schemas.microsoft.com/office/drawing/2014/main" id="{A0C67156-AA9E-88FC-CD90-36DE268D7601}"/>
                  </a:ext>
                </a:extLst>
              </p:cNvPr>
              <p:cNvSpPr>
                <a:spLocks/>
              </p:cNvSpPr>
              <p:nvPr/>
            </p:nvSpPr>
            <p:spPr bwMode="auto">
              <a:xfrm>
                <a:off x="164" y="520"/>
                <a:ext cx="1" cy="4"/>
              </a:xfrm>
              <a:custGeom>
                <a:avLst/>
                <a:gdLst>
                  <a:gd name="T0" fmla="*/ 0 w 1"/>
                  <a:gd name="T1" fmla="*/ 0 h 4"/>
                  <a:gd name="T2" fmla="*/ 0 w 1"/>
                  <a:gd name="T3" fmla="*/ 0 h 4"/>
                  <a:gd name="T4" fmla="*/ 1 w 1"/>
                  <a:gd name="T5" fmla="*/ 2 h 4"/>
                  <a:gd name="T6" fmla="*/ 0 w 1"/>
                  <a:gd name="T7" fmla="*/ 4 h 4"/>
                </a:gdLst>
                <a:ahLst/>
                <a:cxnLst>
                  <a:cxn ang="0">
                    <a:pos x="T0" y="T1"/>
                  </a:cxn>
                  <a:cxn ang="0">
                    <a:pos x="T2" y="T3"/>
                  </a:cxn>
                  <a:cxn ang="0">
                    <a:pos x="T4" y="T5"/>
                  </a:cxn>
                  <a:cxn ang="0">
                    <a:pos x="T6" y="T7"/>
                  </a:cxn>
                </a:cxnLst>
                <a:rect l="0" t="0" r="r" b="b"/>
                <a:pathLst>
                  <a:path w="1" h="4">
                    <a:moveTo>
                      <a:pt x="0" y="0"/>
                    </a:moveTo>
                    <a:lnTo>
                      <a:pt x="0" y="0"/>
                    </a:lnTo>
                    <a:lnTo>
                      <a:pt x="1" y="2"/>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0" name="Freeform 2034">
                <a:extLst>
                  <a:ext uri="{FF2B5EF4-FFF2-40B4-BE49-F238E27FC236}">
                    <a16:creationId xmlns:a16="http://schemas.microsoft.com/office/drawing/2014/main" id="{093BCE60-350F-19E2-1921-F0ED3C19B4B8}"/>
                  </a:ext>
                </a:extLst>
              </p:cNvPr>
              <p:cNvSpPr>
                <a:spLocks/>
              </p:cNvSpPr>
              <p:nvPr/>
            </p:nvSpPr>
            <p:spPr bwMode="auto">
              <a:xfrm>
                <a:off x="151" y="523"/>
                <a:ext cx="5" cy="2"/>
              </a:xfrm>
              <a:custGeom>
                <a:avLst/>
                <a:gdLst>
                  <a:gd name="T0" fmla="*/ 0 w 5"/>
                  <a:gd name="T1" fmla="*/ 2 h 2"/>
                  <a:gd name="T2" fmla="*/ 5 w 5"/>
                  <a:gd name="T3" fmla="*/ 0 h 2"/>
                  <a:gd name="T4" fmla="*/ 5 w 5"/>
                  <a:gd name="T5" fmla="*/ 0 h 2"/>
                </a:gdLst>
                <a:ahLst/>
                <a:cxnLst>
                  <a:cxn ang="0">
                    <a:pos x="T0" y="T1"/>
                  </a:cxn>
                  <a:cxn ang="0">
                    <a:pos x="T2" y="T3"/>
                  </a:cxn>
                  <a:cxn ang="0">
                    <a:pos x="T4" y="T5"/>
                  </a:cxn>
                </a:cxnLst>
                <a:rect l="0" t="0" r="r" b="b"/>
                <a:pathLst>
                  <a:path w="5" h="2">
                    <a:moveTo>
                      <a:pt x="0" y="2"/>
                    </a:move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1" name="Freeform 2035">
                <a:extLst>
                  <a:ext uri="{FF2B5EF4-FFF2-40B4-BE49-F238E27FC236}">
                    <a16:creationId xmlns:a16="http://schemas.microsoft.com/office/drawing/2014/main" id="{9E1E19B3-8D4A-7419-BE7B-DDDAEB0A38D5}"/>
                  </a:ext>
                </a:extLst>
              </p:cNvPr>
              <p:cNvSpPr>
                <a:spLocks/>
              </p:cNvSpPr>
              <p:nvPr/>
            </p:nvSpPr>
            <p:spPr bwMode="auto">
              <a:xfrm>
                <a:off x="163" y="524"/>
                <a:ext cx="1" cy="1"/>
              </a:xfrm>
              <a:custGeom>
                <a:avLst/>
                <a:gdLst>
                  <a:gd name="T0" fmla="*/ 1 w 1"/>
                  <a:gd name="T1" fmla="*/ 0 h 1"/>
                  <a:gd name="T2" fmla="*/ 1 w 1"/>
                  <a:gd name="T3" fmla="*/ 0 h 1"/>
                  <a:gd name="T4" fmla="*/ 0 w 1"/>
                  <a:gd name="T5" fmla="*/ 1 h 1"/>
                </a:gdLst>
                <a:ahLst/>
                <a:cxnLst>
                  <a:cxn ang="0">
                    <a:pos x="T0" y="T1"/>
                  </a:cxn>
                  <a:cxn ang="0">
                    <a:pos x="T2" y="T3"/>
                  </a:cxn>
                  <a:cxn ang="0">
                    <a:pos x="T4" y="T5"/>
                  </a:cxn>
                </a:cxnLst>
                <a:rect l="0" t="0" r="r" b="b"/>
                <a:pathLst>
                  <a:path w="1" h="1">
                    <a:moveTo>
                      <a:pt x="1" y="0"/>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2" name="Line 2036">
                <a:extLst>
                  <a:ext uri="{FF2B5EF4-FFF2-40B4-BE49-F238E27FC236}">
                    <a16:creationId xmlns:a16="http://schemas.microsoft.com/office/drawing/2014/main" id="{FCD88DE6-D541-5F6F-3B31-90EFC4C91250}"/>
                  </a:ext>
                </a:extLst>
              </p:cNvPr>
              <p:cNvSpPr>
                <a:spLocks noChangeShapeType="1"/>
              </p:cNvSpPr>
              <p:nvPr/>
            </p:nvSpPr>
            <p:spPr bwMode="auto">
              <a:xfrm flipV="1">
                <a:off x="149" y="525"/>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593" name="Freeform 2037">
                <a:extLst>
                  <a:ext uri="{FF2B5EF4-FFF2-40B4-BE49-F238E27FC236}">
                    <a16:creationId xmlns:a16="http://schemas.microsoft.com/office/drawing/2014/main" id="{A2CF0E3D-CBD5-EDD9-53C5-BB7596D32B4A}"/>
                  </a:ext>
                </a:extLst>
              </p:cNvPr>
              <p:cNvSpPr>
                <a:spLocks/>
              </p:cNvSpPr>
              <p:nvPr/>
            </p:nvSpPr>
            <p:spPr bwMode="auto">
              <a:xfrm>
                <a:off x="192" y="521"/>
                <a:ext cx="3" cy="6"/>
              </a:xfrm>
              <a:custGeom>
                <a:avLst/>
                <a:gdLst>
                  <a:gd name="T0" fmla="*/ 3 w 3"/>
                  <a:gd name="T1" fmla="*/ 6 h 6"/>
                  <a:gd name="T2" fmla="*/ 1 w 3"/>
                  <a:gd name="T3" fmla="*/ 5 h 6"/>
                  <a:gd name="T4" fmla="*/ 0 w 3"/>
                  <a:gd name="T5" fmla="*/ 3 h 6"/>
                  <a:gd name="T6" fmla="*/ 0 w 3"/>
                  <a:gd name="T7" fmla="*/ 1 h 6"/>
                  <a:gd name="T8" fmla="*/ 2 w 3"/>
                  <a:gd name="T9" fmla="*/ 0 h 6"/>
                </a:gdLst>
                <a:ahLst/>
                <a:cxnLst>
                  <a:cxn ang="0">
                    <a:pos x="T0" y="T1"/>
                  </a:cxn>
                  <a:cxn ang="0">
                    <a:pos x="T2" y="T3"/>
                  </a:cxn>
                  <a:cxn ang="0">
                    <a:pos x="T4" y="T5"/>
                  </a:cxn>
                  <a:cxn ang="0">
                    <a:pos x="T6" y="T7"/>
                  </a:cxn>
                  <a:cxn ang="0">
                    <a:pos x="T8" y="T9"/>
                  </a:cxn>
                </a:cxnLst>
                <a:rect l="0" t="0" r="r" b="b"/>
                <a:pathLst>
                  <a:path w="3" h="6">
                    <a:moveTo>
                      <a:pt x="3" y="6"/>
                    </a:moveTo>
                    <a:lnTo>
                      <a:pt x="1" y="5"/>
                    </a:lnTo>
                    <a:lnTo>
                      <a:pt x="0" y="3"/>
                    </a:ln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4" name="Freeform 2038">
                <a:extLst>
                  <a:ext uri="{FF2B5EF4-FFF2-40B4-BE49-F238E27FC236}">
                    <a16:creationId xmlns:a16="http://schemas.microsoft.com/office/drawing/2014/main" id="{997A8C80-51F2-A15F-B346-18DED65FDEE1}"/>
                  </a:ext>
                </a:extLst>
              </p:cNvPr>
              <p:cNvSpPr>
                <a:spLocks/>
              </p:cNvSpPr>
              <p:nvPr/>
            </p:nvSpPr>
            <p:spPr bwMode="auto">
              <a:xfrm>
                <a:off x="195" y="527"/>
                <a:ext cx="2" cy="0"/>
              </a:xfrm>
              <a:custGeom>
                <a:avLst/>
                <a:gdLst>
                  <a:gd name="T0" fmla="*/ 2 w 2"/>
                  <a:gd name="T1" fmla="*/ 1 w 2"/>
                  <a:gd name="T2" fmla="*/ 0 w 2"/>
                </a:gdLst>
                <a:ahLst/>
                <a:cxnLst>
                  <a:cxn ang="0">
                    <a:pos x="T0" y="0"/>
                  </a:cxn>
                  <a:cxn ang="0">
                    <a:pos x="T1" y="0"/>
                  </a:cxn>
                  <a:cxn ang="0">
                    <a:pos x="T2" y="0"/>
                  </a:cxn>
                </a:cxnLst>
                <a:rect l="0" t="0" r="r" b="b"/>
                <a:pathLst>
                  <a:path w="2">
                    <a:moveTo>
                      <a:pt x="2"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5" name="Freeform 2039">
                <a:extLst>
                  <a:ext uri="{FF2B5EF4-FFF2-40B4-BE49-F238E27FC236}">
                    <a16:creationId xmlns:a16="http://schemas.microsoft.com/office/drawing/2014/main" id="{55157AC9-3DED-4D94-0210-FFACEB64DF52}"/>
                  </a:ext>
                </a:extLst>
              </p:cNvPr>
              <p:cNvSpPr>
                <a:spLocks/>
              </p:cNvSpPr>
              <p:nvPr/>
            </p:nvSpPr>
            <p:spPr bwMode="auto">
              <a:xfrm>
                <a:off x="184" y="517"/>
                <a:ext cx="4" cy="11"/>
              </a:xfrm>
              <a:custGeom>
                <a:avLst/>
                <a:gdLst>
                  <a:gd name="T0" fmla="*/ 2 w 4"/>
                  <a:gd name="T1" fmla="*/ 0 h 11"/>
                  <a:gd name="T2" fmla="*/ 4 w 4"/>
                  <a:gd name="T3" fmla="*/ 3 h 11"/>
                  <a:gd name="T4" fmla="*/ 4 w 4"/>
                  <a:gd name="T5" fmla="*/ 3 h 11"/>
                  <a:gd name="T6" fmla="*/ 4 w 4"/>
                  <a:gd name="T7" fmla="*/ 4 h 11"/>
                  <a:gd name="T8" fmla="*/ 4 w 4"/>
                  <a:gd name="T9" fmla="*/ 5 h 11"/>
                  <a:gd name="T10" fmla="*/ 3 w 4"/>
                  <a:gd name="T11" fmla="*/ 8 h 11"/>
                  <a:gd name="T12" fmla="*/ 1 w 4"/>
                  <a:gd name="T13" fmla="*/ 9 h 11"/>
                  <a:gd name="T14" fmla="*/ 0 w 4"/>
                  <a:gd name="T15" fmla="*/ 11 h 11"/>
                  <a:gd name="T16" fmla="*/ 0 w 4"/>
                  <a:gd name="T17"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1">
                    <a:moveTo>
                      <a:pt x="2" y="0"/>
                    </a:moveTo>
                    <a:lnTo>
                      <a:pt x="4" y="3"/>
                    </a:lnTo>
                    <a:lnTo>
                      <a:pt x="4" y="3"/>
                    </a:lnTo>
                    <a:lnTo>
                      <a:pt x="4" y="4"/>
                    </a:lnTo>
                    <a:lnTo>
                      <a:pt x="4" y="5"/>
                    </a:lnTo>
                    <a:lnTo>
                      <a:pt x="3" y="8"/>
                    </a:lnTo>
                    <a:lnTo>
                      <a:pt x="1" y="9"/>
                    </a:lnTo>
                    <a:lnTo>
                      <a:pt x="0" y="11"/>
                    </a:lnTo>
                    <a:lnTo>
                      <a:pt x="0"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6" name="Freeform 2040">
                <a:extLst>
                  <a:ext uri="{FF2B5EF4-FFF2-40B4-BE49-F238E27FC236}">
                    <a16:creationId xmlns:a16="http://schemas.microsoft.com/office/drawing/2014/main" id="{F3135187-19A8-9D64-FB11-F038E802749A}"/>
                  </a:ext>
                </a:extLst>
              </p:cNvPr>
              <p:cNvSpPr>
                <a:spLocks/>
              </p:cNvSpPr>
              <p:nvPr/>
            </p:nvSpPr>
            <p:spPr bwMode="auto">
              <a:xfrm>
                <a:off x="195" y="527"/>
                <a:ext cx="2" cy="1"/>
              </a:xfrm>
              <a:custGeom>
                <a:avLst/>
                <a:gdLst>
                  <a:gd name="T0" fmla="*/ 0 w 2"/>
                  <a:gd name="T1" fmla="*/ 1 h 1"/>
                  <a:gd name="T2" fmla="*/ 0 w 2"/>
                  <a:gd name="T3" fmla="*/ 1 h 1"/>
                  <a:gd name="T4" fmla="*/ 0 w 2"/>
                  <a:gd name="T5" fmla="*/ 1 h 1"/>
                  <a:gd name="T6" fmla="*/ 2 w 2"/>
                  <a:gd name="T7" fmla="*/ 0 h 1"/>
                </a:gdLst>
                <a:ahLst/>
                <a:cxnLst>
                  <a:cxn ang="0">
                    <a:pos x="T0" y="T1"/>
                  </a:cxn>
                  <a:cxn ang="0">
                    <a:pos x="T2" y="T3"/>
                  </a:cxn>
                  <a:cxn ang="0">
                    <a:pos x="T4" y="T5"/>
                  </a:cxn>
                  <a:cxn ang="0">
                    <a:pos x="T6" y="T7"/>
                  </a:cxn>
                </a:cxnLst>
                <a:rect l="0" t="0" r="r" b="b"/>
                <a:pathLst>
                  <a:path w="2" h="1">
                    <a:moveTo>
                      <a:pt x="0" y="1"/>
                    </a:moveTo>
                    <a:lnTo>
                      <a:pt x="0" y="1"/>
                    </a:ln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7" name="Freeform 2041">
                <a:extLst>
                  <a:ext uri="{FF2B5EF4-FFF2-40B4-BE49-F238E27FC236}">
                    <a16:creationId xmlns:a16="http://schemas.microsoft.com/office/drawing/2014/main" id="{6E159C8C-30FA-540F-3DE3-4E44AAC10DBC}"/>
                  </a:ext>
                </a:extLst>
              </p:cNvPr>
              <p:cNvSpPr>
                <a:spLocks/>
              </p:cNvSpPr>
              <p:nvPr/>
            </p:nvSpPr>
            <p:spPr bwMode="auto">
              <a:xfrm>
                <a:off x="163" y="525"/>
                <a:ext cx="0" cy="4"/>
              </a:xfrm>
              <a:custGeom>
                <a:avLst/>
                <a:gdLst>
                  <a:gd name="T0" fmla="*/ 0 h 4"/>
                  <a:gd name="T1" fmla="*/ 2 h 4"/>
                  <a:gd name="T2" fmla="*/ 4 h 4"/>
                </a:gdLst>
                <a:ahLst/>
                <a:cxnLst>
                  <a:cxn ang="0">
                    <a:pos x="0" y="T0"/>
                  </a:cxn>
                  <a:cxn ang="0">
                    <a:pos x="0" y="T1"/>
                  </a:cxn>
                  <a:cxn ang="0">
                    <a:pos x="0" y="T2"/>
                  </a:cxn>
                </a:cxnLst>
                <a:rect l="0" t="0" r="r" b="b"/>
                <a:pathLst>
                  <a:path h="4">
                    <a:moveTo>
                      <a:pt x="0" y="0"/>
                    </a:moveTo>
                    <a:lnTo>
                      <a:pt x="0" y="2"/>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8" name="Freeform 2042">
                <a:extLst>
                  <a:ext uri="{FF2B5EF4-FFF2-40B4-BE49-F238E27FC236}">
                    <a16:creationId xmlns:a16="http://schemas.microsoft.com/office/drawing/2014/main" id="{3ED9C9DC-DB68-C315-D416-49C656CD2BAC}"/>
                  </a:ext>
                </a:extLst>
              </p:cNvPr>
              <p:cNvSpPr>
                <a:spLocks/>
              </p:cNvSpPr>
              <p:nvPr/>
            </p:nvSpPr>
            <p:spPr bwMode="auto">
              <a:xfrm>
                <a:off x="163" y="524"/>
                <a:ext cx="10" cy="5"/>
              </a:xfrm>
              <a:custGeom>
                <a:avLst/>
                <a:gdLst>
                  <a:gd name="T0" fmla="*/ 0 w 10"/>
                  <a:gd name="T1" fmla="*/ 5 h 5"/>
                  <a:gd name="T2" fmla="*/ 2 w 10"/>
                  <a:gd name="T3" fmla="*/ 3 h 5"/>
                  <a:gd name="T4" fmla="*/ 4 w 10"/>
                  <a:gd name="T5" fmla="*/ 1 h 5"/>
                  <a:gd name="T6" fmla="*/ 4 w 10"/>
                  <a:gd name="T7" fmla="*/ 1 h 5"/>
                  <a:gd name="T8" fmla="*/ 7 w 10"/>
                  <a:gd name="T9" fmla="*/ 0 h 5"/>
                  <a:gd name="T10" fmla="*/ 10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0" y="5"/>
                    </a:moveTo>
                    <a:lnTo>
                      <a:pt x="2" y="3"/>
                    </a:lnTo>
                    <a:lnTo>
                      <a:pt x="4" y="1"/>
                    </a:lnTo>
                    <a:lnTo>
                      <a:pt x="4" y="1"/>
                    </a:lnTo>
                    <a:lnTo>
                      <a:pt x="7" y="0"/>
                    </a:lnTo>
                    <a:lnTo>
                      <a:pt x="1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9" name="Freeform 2043">
                <a:extLst>
                  <a:ext uri="{FF2B5EF4-FFF2-40B4-BE49-F238E27FC236}">
                    <a16:creationId xmlns:a16="http://schemas.microsoft.com/office/drawing/2014/main" id="{96EE7787-D4F4-7626-251D-6674AE7D636C}"/>
                  </a:ext>
                </a:extLst>
              </p:cNvPr>
              <p:cNvSpPr>
                <a:spLocks/>
              </p:cNvSpPr>
              <p:nvPr/>
            </p:nvSpPr>
            <p:spPr bwMode="auto">
              <a:xfrm>
                <a:off x="185" y="526"/>
                <a:ext cx="10" cy="3"/>
              </a:xfrm>
              <a:custGeom>
                <a:avLst/>
                <a:gdLst>
                  <a:gd name="T0" fmla="*/ 0 w 10"/>
                  <a:gd name="T1" fmla="*/ 3 h 3"/>
                  <a:gd name="T2" fmla="*/ 1 w 10"/>
                  <a:gd name="T3" fmla="*/ 2 h 3"/>
                  <a:gd name="T4" fmla="*/ 1 w 10"/>
                  <a:gd name="T5" fmla="*/ 2 h 3"/>
                  <a:gd name="T6" fmla="*/ 3 w 10"/>
                  <a:gd name="T7" fmla="*/ 1 h 3"/>
                  <a:gd name="T8" fmla="*/ 5 w 10"/>
                  <a:gd name="T9" fmla="*/ 0 h 3"/>
                  <a:gd name="T10" fmla="*/ 6 w 10"/>
                  <a:gd name="T11" fmla="*/ 1 h 3"/>
                  <a:gd name="T12" fmla="*/ 7 w 10"/>
                  <a:gd name="T13" fmla="*/ 2 h 3"/>
                  <a:gd name="T14" fmla="*/ 8 w 10"/>
                  <a:gd name="T15" fmla="*/ 3 h 3"/>
                  <a:gd name="T16" fmla="*/ 10 w 10"/>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0" y="3"/>
                    </a:moveTo>
                    <a:lnTo>
                      <a:pt x="1" y="2"/>
                    </a:lnTo>
                    <a:lnTo>
                      <a:pt x="1" y="2"/>
                    </a:lnTo>
                    <a:lnTo>
                      <a:pt x="3" y="1"/>
                    </a:lnTo>
                    <a:lnTo>
                      <a:pt x="5" y="0"/>
                    </a:lnTo>
                    <a:lnTo>
                      <a:pt x="6" y="1"/>
                    </a:lnTo>
                    <a:lnTo>
                      <a:pt x="7" y="2"/>
                    </a:lnTo>
                    <a:lnTo>
                      <a:pt x="8" y="3"/>
                    </a:lnTo>
                    <a:lnTo>
                      <a:pt x="1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0" name="Freeform 2044">
                <a:extLst>
                  <a:ext uri="{FF2B5EF4-FFF2-40B4-BE49-F238E27FC236}">
                    <a16:creationId xmlns:a16="http://schemas.microsoft.com/office/drawing/2014/main" id="{E3DEE767-FD28-7A04-D14F-178BFDA6ADEE}"/>
                  </a:ext>
                </a:extLst>
              </p:cNvPr>
              <p:cNvSpPr>
                <a:spLocks/>
              </p:cNvSpPr>
              <p:nvPr/>
            </p:nvSpPr>
            <p:spPr bwMode="auto">
              <a:xfrm>
                <a:off x="184" y="528"/>
                <a:ext cx="1" cy="1"/>
              </a:xfrm>
              <a:custGeom>
                <a:avLst/>
                <a:gdLst>
                  <a:gd name="T0" fmla="*/ 0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0"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1" name="Freeform 2045">
                <a:extLst>
                  <a:ext uri="{FF2B5EF4-FFF2-40B4-BE49-F238E27FC236}">
                    <a16:creationId xmlns:a16="http://schemas.microsoft.com/office/drawing/2014/main" id="{8A395E52-99C0-ACDC-66C3-87E813409D01}"/>
                  </a:ext>
                </a:extLst>
              </p:cNvPr>
              <p:cNvSpPr>
                <a:spLocks/>
              </p:cNvSpPr>
              <p:nvPr/>
            </p:nvSpPr>
            <p:spPr bwMode="auto">
              <a:xfrm>
                <a:off x="146" y="526"/>
                <a:ext cx="3" cy="6"/>
              </a:xfrm>
              <a:custGeom>
                <a:avLst/>
                <a:gdLst>
                  <a:gd name="T0" fmla="*/ 2 w 3"/>
                  <a:gd name="T1" fmla="*/ 6 h 6"/>
                  <a:gd name="T2" fmla="*/ 2 w 3"/>
                  <a:gd name="T3" fmla="*/ 5 h 6"/>
                  <a:gd name="T4" fmla="*/ 1 w 3"/>
                  <a:gd name="T5" fmla="*/ 3 h 6"/>
                  <a:gd name="T6" fmla="*/ 0 w 3"/>
                  <a:gd name="T7" fmla="*/ 1 h 6"/>
                  <a:gd name="T8" fmla="*/ 1 w 3"/>
                  <a:gd name="T9" fmla="*/ 0 h 6"/>
                  <a:gd name="T10" fmla="*/ 3 w 3"/>
                  <a:gd name="T11" fmla="*/ 0 h 6"/>
                </a:gdLst>
                <a:ahLst/>
                <a:cxnLst>
                  <a:cxn ang="0">
                    <a:pos x="T0" y="T1"/>
                  </a:cxn>
                  <a:cxn ang="0">
                    <a:pos x="T2" y="T3"/>
                  </a:cxn>
                  <a:cxn ang="0">
                    <a:pos x="T4" y="T5"/>
                  </a:cxn>
                  <a:cxn ang="0">
                    <a:pos x="T6" y="T7"/>
                  </a:cxn>
                  <a:cxn ang="0">
                    <a:pos x="T8" y="T9"/>
                  </a:cxn>
                  <a:cxn ang="0">
                    <a:pos x="T10" y="T11"/>
                  </a:cxn>
                </a:cxnLst>
                <a:rect l="0" t="0" r="r" b="b"/>
                <a:pathLst>
                  <a:path w="3" h="6">
                    <a:moveTo>
                      <a:pt x="2" y="6"/>
                    </a:moveTo>
                    <a:lnTo>
                      <a:pt x="2" y="5"/>
                    </a:lnTo>
                    <a:lnTo>
                      <a:pt x="1" y="3"/>
                    </a:lnTo>
                    <a:lnTo>
                      <a:pt x="0" y="1"/>
                    </a:lnTo>
                    <a:lnTo>
                      <a:pt x="1"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2" name="Freeform 2046">
                <a:extLst>
                  <a:ext uri="{FF2B5EF4-FFF2-40B4-BE49-F238E27FC236}">
                    <a16:creationId xmlns:a16="http://schemas.microsoft.com/office/drawing/2014/main" id="{F9BC0FBB-4D44-535A-D3F5-B883D54BB877}"/>
                  </a:ext>
                </a:extLst>
              </p:cNvPr>
              <p:cNvSpPr>
                <a:spLocks/>
              </p:cNvSpPr>
              <p:nvPr/>
            </p:nvSpPr>
            <p:spPr bwMode="auto">
              <a:xfrm>
                <a:off x="133" y="529"/>
                <a:ext cx="4" cy="3"/>
              </a:xfrm>
              <a:custGeom>
                <a:avLst/>
                <a:gdLst>
                  <a:gd name="T0" fmla="*/ 4 w 4"/>
                  <a:gd name="T1" fmla="*/ 3 h 3"/>
                  <a:gd name="T2" fmla="*/ 3 w 4"/>
                  <a:gd name="T3" fmla="*/ 0 h 3"/>
                  <a:gd name="T4" fmla="*/ 1 w 4"/>
                  <a:gd name="T5" fmla="*/ 2 h 3"/>
                  <a:gd name="T6" fmla="*/ 0 w 4"/>
                  <a:gd name="T7" fmla="*/ 0 h 3"/>
                  <a:gd name="T8" fmla="*/ 0 w 4"/>
                  <a:gd name="T9" fmla="*/ 0 h 3"/>
                </a:gdLst>
                <a:ahLst/>
                <a:cxnLst>
                  <a:cxn ang="0">
                    <a:pos x="T0" y="T1"/>
                  </a:cxn>
                  <a:cxn ang="0">
                    <a:pos x="T2" y="T3"/>
                  </a:cxn>
                  <a:cxn ang="0">
                    <a:pos x="T4" y="T5"/>
                  </a:cxn>
                  <a:cxn ang="0">
                    <a:pos x="T6" y="T7"/>
                  </a:cxn>
                  <a:cxn ang="0">
                    <a:pos x="T8" y="T9"/>
                  </a:cxn>
                </a:cxnLst>
                <a:rect l="0" t="0" r="r" b="b"/>
                <a:pathLst>
                  <a:path w="4" h="3">
                    <a:moveTo>
                      <a:pt x="4" y="3"/>
                    </a:moveTo>
                    <a:lnTo>
                      <a:pt x="3" y="0"/>
                    </a:lnTo>
                    <a:lnTo>
                      <a:pt x="1" y="2"/>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3" name="Freeform 2047">
                <a:extLst>
                  <a:ext uri="{FF2B5EF4-FFF2-40B4-BE49-F238E27FC236}">
                    <a16:creationId xmlns:a16="http://schemas.microsoft.com/office/drawing/2014/main" id="{3530750E-8FE6-2FC7-6E22-33FF53D95C60}"/>
                  </a:ext>
                </a:extLst>
              </p:cNvPr>
              <p:cNvSpPr>
                <a:spLocks/>
              </p:cNvSpPr>
              <p:nvPr/>
            </p:nvSpPr>
            <p:spPr bwMode="auto">
              <a:xfrm>
                <a:off x="138" y="527"/>
                <a:ext cx="8" cy="5"/>
              </a:xfrm>
              <a:custGeom>
                <a:avLst/>
                <a:gdLst>
                  <a:gd name="T0" fmla="*/ 8 w 8"/>
                  <a:gd name="T1" fmla="*/ 4 h 5"/>
                  <a:gd name="T2" fmla="*/ 6 w 8"/>
                  <a:gd name="T3" fmla="*/ 3 h 5"/>
                  <a:gd name="T4" fmla="*/ 6 w 8"/>
                  <a:gd name="T5" fmla="*/ 1 h 5"/>
                  <a:gd name="T6" fmla="*/ 6 w 8"/>
                  <a:gd name="T7" fmla="*/ 0 h 5"/>
                  <a:gd name="T8" fmla="*/ 1 w 8"/>
                  <a:gd name="T9" fmla="*/ 0 h 5"/>
                  <a:gd name="T10" fmla="*/ 0 w 8"/>
                  <a:gd name="T11" fmla="*/ 3 h 5"/>
                  <a:gd name="T12" fmla="*/ 1 w 8"/>
                  <a:gd name="T13" fmla="*/ 5 h 5"/>
                  <a:gd name="T14" fmla="*/ 1 w 8"/>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5">
                    <a:moveTo>
                      <a:pt x="8" y="4"/>
                    </a:moveTo>
                    <a:lnTo>
                      <a:pt x="6" y="3"/>
                    </a:lnTo>
                    <a:lnTo>
                      <a:pt x="6" y="1"/>
                    </a:lnTo>
                    <a:lnTo>
                      <a:pt x="6" y="0"/>
                    </a:lnTo>
                    <a:lnTo>
                      <a:pt x="1" y="0"/>
                    </a:lnTo>
                    <a:lnTo>
                      <a:pt x="0" y="3"/>
                    </a:lnTo>
                    <a:lnTo>
                      <a:pt x="1" y="5"/>
                    </a:lnTo>
                    <a:lnTo>
                      <a:pt x="1"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4" name="Freeform 2048">
                <a:extLst>
                  <a:ext uri="{FF2B5EF4-FFF2-40B4-BE49-F238E27FC236}">
                    <a16:creationId xmlns:a16="http://schemas.microsoft.com/office/drawing/2014/main" id="{13D9D573-D71C-B487-BC47-7D300A226D5F}"/>
                  </a:ext>
                </a:extLst>
              </p:cNvPr>
              <p:cNvSpPr>
                <a:spLocks/>
              </p:cNvSpPr>
              <p:nvPr/>
            </p:nvSpPr>
            <p:spPr bwMode="auto">
              <a:xfrm>
                <a:off x="148" y="532"/>
                <a:ext cx="11" cy="0"/>
              </a:xfrm>
              <a:custGeom>
                <a:avLst/>
                <a:gdLst>
                  <a:gd name="T0" fmla="*/ 11 w 11"/>
                  <a:gd name="T1" fmla="*/ 11 w 11"/>
                  <a:gd name="T2" fmla="*/ 10 w 11"/>
                  <a:gd name="T3" fmla="*/ 7 w 11"/>
                  <a:gd name="T4" fmla="*/ 0 w 11"/>
                  <a:gd name="T5" fmla="*/ 0 w 11"/>
                </a:gdLst>
                <a:ahLst/>
                <a:cxnLst>
                  <a:cxn ang="0">
                    <a:pos x="T0" y="0"/>
                  </a:cxn>
                  <a:cxn ang="0">
                    <a:pos x="T1" y="0"/>
                  </a:cxn>
                  <a:cxn ang="0">
                    <a:pos x="T2" y="0"/>
                  </a:cxn>
                  <a:cxn ang="0">
                    <a:pos x="T3" y="0"/>
                  </a:cxn>
                  <a:cxn ang="0">
                    <a:pos x="T4" y="0"/>
                  </a:cxn>
                  <a:cxn ang="0">
                    <a:pos x="T5" y="0"/>
                  </a:cxn>
                </a:cxnLst>
                <a:rect l="0" t="0" r="r" b="b"/>
                <a:pathLst>
                  <a:path w="11">
                    <a:moveTo>
                      <a:pt x="11" y="0"/>
                    </a:moveTo>
                    <a:lnTo>
                      <a:pt x="11" y="0"/>
                    </a:lnTo>
                    <a:lnTo>
                      <a:pt x="10" y="0"/>
                    </a:lnTo>
                    <a:lnTo>
                      <a:pt x="7"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5" name="Freeform 2049">
                <a:extLst>
                  <a:ext uri="{FF2B5EF4-FFF2-40B4-BE49-F238E27FC236}">
                    <a16:creationId xmlns:a16="http://schemas.microsoft.com/office/drawing/2014/main" id="{C75C581E-9BC5-F9F2-F19B-0A1F9E0E81E3}"/>
                  </a:ext>
                </a:extLst>
              </p:cNvPr>
              <p:cNvSpPr>
                <a:spLocks/>
              </p:cNvSpPr>
              <p:nvPr/>
            </p:nvSpPr>
            <p:spPr bwMode="auto">
              <a:xfrm>
                <a:off x="128" y="529"/>
                <a:ext cx="5" cy="4"/>
              </a:xfrm>
              <a:custGeom>
                <a:avLst/>
                <a:gdLst>
                  <a:gd name="T0" fmla="*/ 5 w 5"/>
                  <a:gd name="T1" fmla="*/ 0 h 4"/>
                  <a:gd name="T2" fmla="*/ 0 w 5"/>
                  <a:gd name="T3" fmla="*/ 2 h 4"/>
                  <a:gd name="T4" fmla="*/ 1 w 5"/>
                  <a:gd name="T5" fmla="*/ 4 h 4"/>
                  <a:gd name="T6" fmla="*/ 1 w 5"/>
                  <a:gd name="T7" fmla="*/ 4 h 4"/>
                </a:gdLst>
                <a:ahLst/>
                <a:cxnLst>
                  <a:cxn ang="0">
                    <a:pos x="T0" y="T1"/>
                  </a:cxn>
                  <a:cxn ang="0">
                    <a:pos x="T2" y="T3"/>
                  </a:cxn>
                  <a:cxn ang="0">
                    <a:pos x="T4" y="T5"/>
                  </a:cxn>
                  <a:cxn ang="0">
                    <a:pos x="T6" y="T7"/>
                  </a:cxn>
                </a:cxnLst>
                <a:rect l="0" t="0" r="r" b="b"/>
                <a:pathLst>
                  <a:path w="5" h="4">
                    <a:moveTo>
                      <a:pt x="5" y="0"/>
                    </a:moveTo>
                    <a:lnTo>
                      <a:pt x="0" y="2"/>
                    </a:lnTo>
                    <a:lnTo>
                      <a:pt x="1" y="4"/>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6" name="Freeform 2050">
                <a:extLst>
                  <a:ext uri="{FF2B5EF4-FFF2-40B4-BE49-F238E27FC236}">
                    <a16:creationId xmlns:a16="http://schemas.microsoft.com/office/drawing/2014/main" id="{01F264FC-C2AC-FAA6-C541-345D60B83FAF}"/>
                  </a:ext>
                </a:extLst>
              </p:cNvPr>
              <p:cNvSpPr>
                <a:spLocks/>
              </p:cNvSpPr>
              <p:nvPr/>
            </p:nvSpPr>
            <p:spPr bwMode="auto">
              <a:xfrm>
                <a:off x="135" y="532"/>
                <a:ext cx="3" cy="2"/>
              </a:xfrm>
              <a:custGeom>
                <a:avLst/>
                <a:gdLst>
                  <a:gd name="T0" fmla="*/ 0 w 3"/>
                  <a:gd name="T1" fmla="*/ 2 h 2"/>
                  <a:gd name="T2" fmla="*/ 3 w 3"/>
                  <a:gd name="T3" fmla="*/ 1 h 2"/>
                  <a:gd name="T4" fmla="*/ 2 w 3"/>
                  <a:gd name="T5" fmla="*/ 0 h 2"/>
                </a:gdLst>
                <a:ahLst/>
                <a:cxnLst>
                  <a:cxn ang="0">
                    <a:pos x="T0" y="T1"/>
                  </a:cxn>
                  <a:cxn ang="0">
                    <a:pos x="T2" y="T3"/>
                  </a:cxn>
                  <a:cxn ang="0">
                    <a:pos x="T4" y="T5"/>
                  </a:cxn>
                </a:cxnLst>
                <a:rect l="0" t="0" r="r" b="b"/>
                <a:pathLst>
                  <a:path w="3" h="2">
                    <a:moveTo>
                      <a:pt x="0" y="2"/>
                    </a:moveTo>
                    <a:lnTo>
                      <a:pt x="3"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7" name="Freeform 2051">
                <a:extLst>
                  <a:ext uri="{FF2B5EF4-FFF2-40B4-BE49-F238E27FC236}">
                    <a16:creationId xmlns:a16="http://schemas.microsoft.com/office/drawing/2014/main" id="{C6BC1925-FE51-FBD0-B42B-8D759B42EDDF}"/>
                  </a:ext>
                </a:extLst>
              </p:cNvPr>
              <p:cNvSpPr>
                <a:spLocks/>
              </p:cNvSpPr>
              <p:nvPr/>
            </p:nvSpPr>
            <p:spPr bwMode="auto">
              <a:xfrm>
                <a:off x="129" y="533"/>
                <a:ext cx="6" cy="1"/>
              </a:xfrm>
              <a:custGeom>
                <a:avLst/>
                <a:gdLst>
                  <a:gd name="T0" fmla="*/ 0 w 6"/>
                  <a:gd name="T1" fmla="*/ 0 h 1"/>
                  <a:gd name="T2" fmla="*/ 2 w 6"/>
                  <a:gd name="T3" fmla="*/ 1 h 1"/>
                  <a:gd name="T4" fmla="*/ 3 w 6"/>
                  <a:gd name="T5" fmla="*/ 1 h 1"/>
                  <a:gd name="T6" fmla="*/ 4 w 6"/>
                  <a:gd name="T7" fmla="*/ 1 h 1"/>
                  <a:gd name="T8" fmla="*/ 6 w 6"/>
                  <a:gd name="T9" fmla="*/ 1 h 1"/>
                </a:gdLst>
                <a:ahLst/>
                <a:cxnLst>
                  <a:cxn ang="0">
                    <a:pos x="T0" y="T1"/>
                  </a:cxn>
                  <a:cxn ang="0">
                    <a:pos x="T2" y="T3"/>
                  </a:cxn>
                  <a:cxn ang="0">
                    <a:pos x="T4" y="T5"/>
                  </a:cxn>
                  <a:cxn ang="0">
                    <a:pos x="T6" y="T7"/>
                  </a:cxn>
                  <a:cxn ang="0">
                    <a:pos x="T8" y="T9"/>
                  </a:cxn>
                </a:cxnLst>
                <a:rect l="0" t="0" r="r" b="b"/>
                <a:pathLst>
                  <a:path w="6" h="1">
                    <a:moveTo>
                      <a:pt x="0" y="0"/>
                    </a:moveTo>
                    <a:lnTo>
                      <a:pt x="2" y="1"/>
                    </a:lnTo>
                    <a:lnTo>
                      <a:pt x="3" y="1"/>
                    </a:lnTo>
                    <a:lnTo>
                      <a:pt x="4"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8" name="Freeform 2052">
                <a:extLst>
                  <a:ext uri="{FF2B5EF4-FFF2-40B4-BE49-F238E27FC236}">
                    <a16:creationId xmlns:a16="http://schemas.microsoft.com/office/drawing/2014/main" id="{3D2AF9F8-A5CA-2F7D-B15C-12B9421ED6CF}"/>
                  </a:ext>
                </a:extLst>
              </p:cNvPr>
              <p:cNvSpPr>
                <a:spLocks/>
              </p:cNvSpPr>
              <p:nvPr/>
            </p:nvSpPr>
            <p:spPr bwMode="auto">
              <a:xfrm>
                <a:off x="139" y="531"/>
                <a:ext cx="7" cy="3"/>
              </a:xfrm>
              <a:custGeom>
                <a:avLst/>
                <a:gdLst>
                  <a:gd name="T0" fmla="*/ 0 w 7"/>
                  <a:gd name="T1" fmla="*/ 1 h 3"/>
                  <a:gd name="T2" fmla="*/ 0 w 7"/>
                  <a:gd name="T3" fmla="*/ 2 h 3"/>
                  <a:gd name="T4" fmla="*/ 3 w 7"/>
                  <a:gd name="T5" fmla="*/ 3 h 3"/>
                  <a:gd name="T6" fmla="*/ 7 w 7"/>
                  <a:gd name="T7" fmla="*/ 2 h 3"/>
                  <a:gd name="T8" fmla="*/ 7 w 7"/>
                  <a:gd name="T9" fmla="*/ 0 h 3"/>
                  <a:gd name="T10" fmla="*/ 7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1"/>
                    </a:moveTo>
                    <a:lnTo>
                      <a:pt x="0" y="2"/>
                    </a:lnTo>
                    <a:lnTo>
                      <a:pt x="3" y="3"/>
                    </a:lnTo>
                    <a:lnTo>
                      <a:pt x="7" y="2"/>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9" name="Freeform 2053">
                <a:extLst>
                  <a:ext uri="{FF2B5EF4-FFF2-40B4-BE49-F238E27FC236}">
                    <a16:creationId xmlns:a16="http://schemas.microsoft.com/office/drawing/2014/main" id="{5EB12F09-F4DC-019C-3CF4-20ADD99D93EC}"/>
                  </a:ext>
                </a:extLst>
              </p:cNvPr>
              <p:cNvSpPr>
                <a:spLocks/>
              </p:cNvSpPr>
              <p:nvPr/>
            </p:nvSpPr>
            <p:spPr bwMode="auto">
              <a:xfrm>
                <a:off x="146" y="532"/>
                <a:ext cx="13" cy="4"/>
              </a:xfrm>
              <a:custGeom>
                <a:avLst/>
                <a:gdLst>
                  <a:gd name="T0" fmla="*/ 1 w 13"/>
                  <a:gd name="T1" fmla="*/ 4 h 4"/>
                  <a:gd name="T2" fmla="*/ 1 w 13"/>
                  <a:gd name="T3" fmla="*/ 3 h 4"/>
                  <a:gd name="T4" fmla="*/ 0 w 13"/>
                  <a:gd name="T5" fmla="*/ 3 h 4"/>
                  <a:gd name="T6" fmla="*/ 2 w 13"/>
                  <a:gd name="T7" fmla="*/ 2 h 4"/>
                  <a:gd name="T8" fmla="*/ 6 w 13"/>
                  <a:gd name="T9" fmla="*/ 2 h 4"/>
                  <a:gd name="T10" fmla="*/ 7 w 13"/>
                  <a:gd name="T11" fmla="*/ 2 h 4"/>
                  <a:gd name="T12" fmla="*/ 9 w 13"/>
                  <a:gd name="T13" fmla="*/ 2 h 4"/>
                  <a:gd name="T14" fmla="*/ 12 w 13"/>
                  <a:gd name="T15" fmla="*/ 1 h 4"/>
                  <a:gd name="T16" fmla="*/ 13 w 1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4">
                    <a:moveTo>
                      <a:pt x="1" y="4"/>
                    </a:moveTo>
                    <a:lnTo>
                      <a:pt x="1" y="3"/>
                    </a:lnTo>
                    <a:lnTo>
                      <a:pt x="0" y="3"/>
                    </a:lnTo>
                    <a:lnTo>
                      <a:pt x="2" y="2"/>
                    </a:lnTo>
                    <a:lnTo>
                      <a:pt x="6" y="2"/>
                    </a:lnTo>
                    <a:lnTo>
                      <a:pt x="7" y="2"/>
                    </a:lnTo>
                    <a:lnTo>
                      <a:pt x="9" y="2"/>
                    </a:lnTo>
                    <a:lnTo>
                      <a:pt x="12" y="1"/>
                    </a:lnTo>
                    <a:lnTo>
                      <a:pt x="1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0" name="Freeform 2054">
                <a:extLst>
                  <a:ext uri="{FF2B5EF4-FFF2-40B4-BE49-F238E27FC236}">
                    <a16:creationId xmlns:a16="http://schemas.microsoft.com/office/drawing/2014/main" id="{AC90F20A-F3FB-BA68-2558-84FE50CCC73E}"/>
                  </a:ext>
                </a:extLst>
              </p:cNvPr>
              <p:cNvSpPr>
                <a:spLocks/>
              </p:cNvSpPr>
              <p:nvPr/>
            </p:nvSpPr>
            <p:spPr bwMode="auto">
              <a:xfrm>
                <a:off x="137" y="535"/>
                <a:ext cx="6" cy="1"/>
              </a:xfrm>
              <a:custGeom>
                <a:avLst/>
                <a:gdLst>
                  <a:gd name="T0" fmla="*/ 1 w 6"/>
                  <a:gd name="T1" fmla="*/ 1 h 1"/>
                  <a:gd name="T2" fmla="*/ 0 w 6"/>
                  <a:gd name="T3" fmla="*/ 0 h 1"/>
                  <a:gd name="T4" fmla="*/ 2 w 6"/>
                  <a:gd name="T5" fmla="*/ 0 h 1"/>
                  <a:gd name="T6" fmla="*/ 3 w 6"/>
                  <a:gd name="T7" fmla="*/ 0 h 1"/>
                  <a:gd name="T8" fmla="*/ 3 w 6"/>
                  <a:gd name="T9" fmla="*/ 0 h 1"/>
                  <a:gd name="T10" fmla="*/ 4 w 6"/>
                  <a:gd name="T11" fmla="*/ 1 h 1"/>
                  <a:gd name="T12" fmla="*/ 6 w 6"/>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6" h="1">
                    <a:moveTo>
                      <a:pt x="1" y="1"/>
                    </a:moveTo>
                    <a:lnTo>
                      <a:pt x="0" y="0"/>
                    </a:lnTo>
                    <a:lnTo>
                      <a:pt x="2" y="0"/>
                    </a:lnTo>
                    <a:lnTo>
                      <a:pt x="3" y="0"/>
                    </a:lnTo>
                    <a:lnTo>
                      <a:pt x="3" y="0"/>
                    </a:lnTo>
                    <a:lnTo>
                      <a:pt x="4"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1" name="Line 2055">
                <a:extLst>
                  <a:ext uri="{FF2B5EF4-FFF2-40B4-BE49-F238E27FC236}">
                    <a16:creationId xmlns:a16="http://schemas.microsoft.com/office/drawing/2014/main" id="{EBF7A6F3-B946-83E4-9832-E7B11A11F798}"/>
                  </a:ext>
                </a:extLst>
              </p:cNvPr>
              <p:cNvSpPr>
                <a:spLocks noChangeShapeType="1"/>
              </p:cNvSpPr>
              <p:nvPr/>
            </p:nvSpPr>
            <p:spPr bwMode="auto">
              <a:xfrm flipV="1">
                <a:off x="138" y="536"/>
                <a:ext cx="0"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12" name="Line 2056">
                <a:extLst>
                  <a:ext uri="{FF2B5EF4-FFF2-40B4-BE49-F238E27FC236}">
                    <a16:creationId xmlns:a16="http://schemas.microsoft.com/office/drawing/2014/main" id="{33C6491F-052F-D019-E5F6-B8F54C4DA056}"/>
                  </a:ext>
                </a:extLst>
              </p:cNvPr>
              <p:cNvSpPr>
                <a:spLocks noChangeShapeType="1"/>
              </p:cNvSpPr>
              <p:nvPr/>
            </p:nvSpPr>
            <p:spPr bwMode="auto">
              <a:xfrm flipH="1" flipV="1">
                <a:off x="147" y="536"/>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13" name="Freeform 2057">
                <a:extLst>
                  <a:ext uri="{FF2B5EF4-FFF2-40B4-BE49-F238E27FC236}">
                    <a16:creationId xmlns:a16="http://schemas.microsoft.com/office/drawing/2014/main" id="{AFFA6220-8931-8149-7287-42F31CD6D8E1}"/>
                  </a:ext>
                </a:extLst>
              </p:cNvPr>
              <p:cNvSpPr>
                <a:spLocks/>
              </p:cNvSpPr>
              <p:nvPr/>
            </p:nvSpPr>
            <p:spPr bwMode="auto">
              <a:xfrm>
                <a:off x="147" y="538"/>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4" name="Freeform 2058">
                <a:extLst>
                  <a:ext uri="{FF2B5EF4-FFF2-40B4-BE49-F238E27FC236}">
                    <a16:creationId xmlns:a16="http://schemas.microsoft.com/office/drawing/2014/main" id="{E9DA9DF9-5B2D-23EE-FD29-42F1D7589EBA}"/>
                  </a:ext>
                </a:extLst>
              </p:cNvPr>
              <p:cNvSpPr>
                <a:spLocks/>
              </p:cNvSpPr>
              <p:nvPr/>
            </p:nvSpPr>
            <p:spPr bwMode="auto">
              <a:xfrm>
                <a:off x="143" y="536"/>
                <a:ext cx="4" cy="2"/>
              </a:xfrm>
              <a:custGeom>
                <a:avLst/>
                <a:gdLst>
                  <a:gd name="T0" fmla="*/ 0 w 4"/>
                  <a:gd name="T1" fmla="*/ 0 h 2"/>
                  <a:gd name="T2" fmla="*/ 1 w 4"/>
                  <a:gd name="T3" fmla="*/ 0 h 2"/>
                  <a:gd name="T4" fmla="*/ 2 w 4"/>
                  <a:gd name="T5" fmla="*/ 1 h 2"/>
                  <a:gd name="T6" fmla="*/ 4 w 4"/>
                  <a:gd name="T7" fmla="*/ 2 h 2"/>
                  <a:gd name="T8" fmla="*/ 4 w 4"/>
                  <a:gd name="T9" fmla="*/ 2 h 2"/>
                </a:gdLst>
                <a:ahLst/>
                <a:cxnLst>
                  <a:cxn ang="0">
                    <a:pos x="T0" y="T1"/>
                  </a:cxn>
                  <a:cxn ang="0">
                    <a:pos x="T2" y="T3"/>
                  </a:cxn>
                  <a:cxn ang="0">
                    <a:pos x="T4" y="T5"/>
                  </a:cxn>
                  <a:cxn ang="0">
                    <a:pos x="T6" y="T7"/>
                  </a:cxn>
                  <a:cxn ang="0">
                    <a:pos x="T8" y="T9"/>
                  </a:cxn>
                </a:cxnLst>
                <a:rect l="0" t="0" r="r" b="b"/>
                <a:pathLst>
                  <a:path w="4" h="2">
                    <a:moveTo>
                      <a:pt x="0" y="0"/>
                    </a:moveTo>
                    <a:lnTo>
                      <a:pt x="1" y="0"/>
                    </a:lnTo>
                    <a:lnTo>
                      <a:pt x="2" y="1"/>
                    </a:lnTo>
                    <a:lnTo>
                      <a:pt x="4" y="2"/>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5" name="Freeform 2059">
                <a:extLst>
                  <a:ext uri="{FF2B5EF4-FFF2-40B4-BE49-F238E27FC236}">
                    <a16:creationId xmlns:a16="http://schemas.microsoft.com/office/drawing/2014/main" id="{36C079DB-7C34-0523-6C48-E47B3D93CD34}"/>
                  </a:ext>
                </a:extLst>
              </p:cNvPr>
              <p:cNvSpPr>
                <a:spLocks/>
              </p:cNvSpPr>
              <p:nvPr/>
            </p:nvSpPr>
            <p:spPr bwMode="auto">
              <a:xfrm>
                <a:off x="134" y="536"/>
                <a:ext cx="4" cy="3"/>
              </a:xfrm>
              <a:custGeom>
                <a:avLst/>
                <a:gdLst>
                  <a:gd name="T0" fmla="*/ 2 w 4"/>
                  <a:gd name="T1" fmla="*/ 3 h 3"/>
                  <a:gd name="T2" fmla="*/ 1 w 4"/>
                  <a:gd name="T3" fmla="*/ 1 h 3"/>
                  <a:gd name="T4" fmla="*/ 0 w 4"/>
                  <a:gd name="T5" fmla="*/ 0 h 3"/>
                  <a:gd name="T6" fmla="*/ 2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2" y="3"/>
                    </a:moveTo>
                    <a:lnTo>
                      <a:pt x="1" y="1"/>
                    </a:lnTo>
                    <a:lnTo>
                      <a:pt x="0" y="0"/>
                    </a:lnTo>
                    <a:lnTo>
                      <a:pt x="2" y="0"/>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6" name="Freeform 2060">
                <a:extLst>
                  <a:ext uri="{FF2B5EF4-FFF2-40B4-BE49-F238E27FC236}">
                    <a16:creationId xmlns:a16="http://schemas.microsoft.com/office/drawing/2014/main" id="{50D7D933-0635-935A-0951-E5340874B455}"/>
                  </a:ext>
                </a:extLst>
              </p:cNvPr>
              <p:cNvSpPr>
                <a:spLocks/>
              </p:cNvSpPr>
              <p:nvPr/>
            </p:nvSpPr>
            <p:spPr bwMode="auto">
              <a:xfrm>
                <a:off x="122" y="536"/>
                <a:ext cx="4" cy="5"/>
              </a:xfrm>
              <a:custGeom>
                <a:avLst/>
                <a:gdLst>
                  <a:gd name="T0" fmla="*/ 1 w 4"/>
                  <a:gd name="T1" fmla="*/ 5 h 5"/>
                  <a:gd name="T2" fmla="*/ 3 w 4"/>
                  <a:gd name="T3" fmla="*/ 3 h 5"/>
                  <a:gd name="T4" fmla="*/ 4 w 4"/>
                  <a:gd name="T5" fmla="*/ 0 h 5"/>
                  <a:gd name="T6" fmla="*/ 2 w 4"/>
                  <a:gd name="T7" fmla="*/ 1 h 5"/>
                  <a:gd name="T8" fmla="*/ 0 w 4"/>
                  <a:gd name="T9" fmla="*/ 1 h 5"/>
                  <a:gd name="T10" fmla="*/ 0 w 4"/>
                  <a:gd name="T11" fmla="*/ 4 h 5"/>
                </a:gdLst>
                <a:ahLst/>
                <a:cxnLst>
                  <a:cxn ang="0">
                    <a:pos x="T0" y="T1"/>
                  </a:cxn>
                  <a:cxn ang="0">
                    <a:pos x="T2" y="T3"/>
                  </a:cxn>
                  <a:cxn ang="0">
                    <a:pos x="T4" y="T5"/>
                  </a:cxn>
                  <a:cxn ang="0">
                    <a:pos x="T6" y="T7"/>
                  </a:cxn>
                  <a:cxn ang="0">
                    <a:pos x="T8" y="T9"/>
                  </a:cxn>
                  <a:cxn ang="0">
                    <a:pos x="T10" y="T11"/>
                  </a:cxn>
                </a:cxnLst>
                <a:rect l="0" t="0" r="r" b="b"/>
                <a:pathLst>
                  <a:path w="4" h="5">
                    <a:moveTo>
                      <a:pt x="1" y="5"/>
                    </a:moveTo>
                    <a:lnTo>
                      <a:pt x="3" y="3"/>
                    </a:lnTo>
                    <a:lnTo>
                      <a:pt x="4" y="0"/>
                    </a:lnTo>
                    <a:lnTo>
                      <a:pt x="2" y="1"/>
                    </a:lnTo>
                    <a:lnTo>
                      <a:pt x="0" y="1"/>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7" name="Freeform 2061">
                <a:extLst>
                  <a:ext uri="{FF2B5EF4-FFF2-40B4-BE49-F238E27FC236}">
                    <a16:creationId xmlns:a16="http://schemas.microsoft.com/office/drawing/2014/main" id="{0826E7DC-A140-6068-AF53-3A1DC08FCFAB}"/>
                  </a:ext>
                </a:extLst>
              </p:cNvPr>
              <p:cNvSpPr>
                <a:spLocks/>
              </p:cNvSpPr>
              <p:nvPr/>
            </p:nvSpPr>
            <p:spPr bwMode="auto">
              <a:xfrm>
                <a:off x="121" y="540"/>
                <a:ext cx="2" cy="1"/>
              </a:xfrm>
              <a:custGeom>
                <a:avLst/>
                <a:gdLst>
                  <a:gd name="T0" fmla="*/ 1 w 2"/>
                  <a:gd name="T1" fmla="*/ 0 h 1"/>
                  <a:gd name="T2" fmla="*/ 0 w 2"/>
                  <a:gd name="T3" fmla="*/ 1 h 1"/>
                  <a:gd name="T4" fmla="*/ 1 w 2"/>
                  <a:gd name="T5" fmla="*/ 1 h 1"/>
                  <a:gd name="T6" fmla="*/ 1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1" y="0"/>
                    </a:moveTo>
                    <a:lnTo>
                      <a:pt x="0" y="1"/>
                    </a:lnTo>
                    <a:lnTo>
                      <a:pt x="1" y="1"/>
                    </a:lnTo>
                    <a:lnTo>
                      <a:pt x="1"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8" name="Freeform 2062">
                <a:extLst>
                  <a:ext uri="{FF2B5EF4-FFF2-40B4-BE49-F238E27FC236}">
                    <a16:creationId xmlns:a16="http://schemas.microsoft.com/office/drawing/2014/main" id="{65CA848C-7F6B-63F3-135D-B95F9F765310}"/>
                  </a:ext>
                </a:extLst>
              </p:cNvPr>
              <p:cNvSpPr>
                <a:spLocks/>
              </p:cNvSpPr>
              <p:nvPr/>
            </p:nvSpPr>
            <p:spPr bwMode="auto">
              <a:xfrm>
                <a:off x="136" y="539"/>
                <a:ext cx="0" cy="2"/>
              </a:xfrm>
              <a:custGeom>
                <a:avLst/>
                <a:gdLst>
                  <a:gd name="T0" fmla="*/ 2 h 2"/>
                  <a:gd name="T1" fmla="*/ 2 h 2"/>
                  <a:gd name="T2" fmla="*/ 1 h 2"/>
                  <a:gd name="T3" fmla="*/ 0 h 2"/>
                  <a:gd name="T4" fmla="*/ 0 h 2"/>
                </a:gdLst>
                <a:ahLst/>
                <a:cxnLst>
                  <a:cxn ang="0">
                    <a:pos x="0" y="T0"/>
                  </a:cxn>
                  <a:cxn ang="0">
                    <a:pos x="0" y="T1"/>
                  </a:cxn>
                  <a:cxn ang="0">
                    <a:pos x="0" y="T2"/>
                  </a:cxn>
                  <a:cxn ang="0">
                    <a:pos x="0" y="T3"/>
                  </a:cxn>
                  <a:cxn ang="0">
                    <a:pos x="0" y="T4"/>
                  </a:cxn>
                </a:cxnLst>
                <a:rect l="0" t="0" r="r" b="b"/>
                <a:pathLst>
                  <a:path h="2">
                    <a:moveTo>
                      <a:pt x="0" y="2"/>
                    </a:moveTo>
                    <a:lnTo>
                      <a:pt x="0" y="2"/>
                    </a:lnTo>
                    <a:lnTo>
                      <a:pt x="0"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9" name="Line 2063">
                <a:extLst>
                  <a:ext uri="{FF2B5EF4-FFF2-40B4-BE49-F238E27FC236}">
                    <a16:creationId xmlns:a16="http://schemas.microsoft.com/office/drawing/2014/main" id="{F3E2528F-8623-5107-C76C-9A83682BAB86}"/>
                  </a:ext>
                </a:extLst>
              </p:cNvPr>
              <p:cNvSpPr>
                <a:spLocks noChangeShapeType="1"/>
              </p:cNvSpPr>
              <p:nvPr/>
            </p:nvSpPr>
            <p:spPr bwMode="auto">
              <a:xfrm flipV="1">
                <a:off x="136" y="541"/>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20" name="Freeform 2064">
                <a:extLst>
                  <a:ext uri="{FF2B5EF4-FFF2-40B4-BE49-F238E27FC236}">
                    <a16:creationId xmlns:a16="http://schemas.microsoft.com/office/drawing/2014/main" id="{A35CFE46-75BC-73BD-1E2F-A52ADA99C453}"/>
                  </a:ext>
                </a:extLst>
              </p:cNvPr>
              <p:cNvSpPr>
                <a:spLocks/>
              </p:cNvSpPr>
              <p:nvPr/>
            </p:nvSpPr>
            <p:spPr bwMode="auto">
              <a:xfrm>
                <a:off x="136" y="542"/>
                <a:ext cx="4" cy="1"/>
              </a:xfrm>
              <a:custGeom>
                <a:avLst/>
                <a:gdLst>
                  <a:gd name="T0" fmla="*/ 4 w 4"/>
                  <a:gd name="T1" fmla="*/ 1 h 1"/>
                  <a:gd name="T2" fmla="*/ 2 w 4"/>
                  <a:gd name="T3" fmla="*/ 1 h 1"/>
                  <a:gd name="T4" fmla="*/ 1 w 4"/>
                  <a:gd name="T5" fmla="*/ 1 h 1"/>
                  <a:gd name="T6" fmla="*/ 0 w 4"/>
                  <a:gd name="T7" fmla="*/ 0 h 1"/>
                </a:gdLst>
                <a:ahLst/>
                <a:cxnLst>
                  <a:cxn ang="0">
                    <a:pos x="T0" y="T1"/>
                  </a:cxn>
                  <a:cxn ang="0">
                    <a:pos x="T2" y="T3"/>
                  </a:cxn>
                  <a:cxn ang="0">
                    <a:pos x="T4" y="T5"/>
                  </a:cxn>
                  <a:cxn ang="0">
                    <a:pos x="T6" y="T7"/>
                  </a:cxn>
                </a:cxnLst>
                <a:rect l="0" t="0" r="r" b="b"/>
                <a:pathLst>
                  <a:path w="4" h="1">
                    <a:moveTo>
                      <a:pt x="4" y="1"/>
                    </a:moveTo>
                    <a:lnTo>
                      <a:pt x="2" y="1"/>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1" name="Freeform 2065">
                <a:extLst>
                  <a:ext uri="{FF2B5EF4-FFF2-40B4-BE49-F238E27FC236}">
                    <a16:creationId xmlns:a16="http://schemas.microsoft.com/office/drawing/2014/main" id="{775B32F1-31E5-02E6-7762-C7F9669DE81C}"/>
                  </a:ext>
                </a:extLst>
              </p:cNvPr>
              <p:cNvSpPr>
                <a:spLocks/>
              </p:cNvSpPr>
              <p:nvPr/>
            </p:nvSpPr>
            <p:spPr bwMode="auto">
              <a:xfrm>
                <a:off x="143" y="543"/>
                <a:ext cx="3" cy="1"/>
              </a:xfrm>
              <a:custGeom>
                <a:avLst/>
                <a:gdLst>
                  <a:gd name="T0" fmla="*/ 3 w 3"/>
                  <a:gd name="T1" fmla="*/ 1 h 1"/>
                  <a:gd name="T2" fmla="*/ 2 w 3"/>
                  <a:gd name="T3" fmla="*/ 1 h 1"/>
                  <a:gd name="T4" fmla="*/ 2 w 3"/>
                  <a:gd name="T5" fmla="*/ 0 h 1"/>
                  <a:gd name="T6" fmla="*/ 1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3" y="1"/>
                    </a:moveTo>
                    <a:lnTo>
                      <a:pt x="2" y="1"/>
                    </a:lnTo>
                    <a:lnTo>
                      <a:pt x="2" y="0"/>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2" name="Line 2066">
                <a:extLst>
                  <a:ext uri="{FF2B5EF4-FFF2-40B4-BE49-F238E27FC236}">
                    <a16:creationId xmlns:a16="http://schemas.microsoft.com/office/drawing/2014/main" id="{6794B483-E5B8-1428-28B6-62E9BC94C65A}"/>
                  </a:ext>
                </a:extLst>
              </p:cNvPr>
              <p:cNvSpPr>
                <a:spLocks noChangeShapeType="1"/>
              </p:cNvSpPr>
              <p:nvPr/>
            </p:nvSpPr>
            <p:spPr bwMode="auto">
              <a:xfrm>
                <a:off x="111" y="542"/>
                <a:ext cx="2"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23" name="Freeform 2067">
                <a:extLst>
                  <a:ext uri="{FF2B5EF4-FFF2-40B4-BE49-F238E27FC236}">
                    <a16:creationId xmlns:a16="http://schemas.microsoft.com/office/drawing/2014/main" id="{120BD08F-A5E6-9BC6-BF58-8B31CBF6EF27}"/>
                  </a:ext>
                </a:extLst>
              </p:cNvPr>
              <p:cNvSpPr>
                <a:spLocks/>
              </p:cNvSpPr>
              <p:nvPr/>
            </p:nvSpPr>
            <p:spPr bwMode="auto">
              <a:xfrm>
                <a:off x="116" y="537"/>
                <a:ext cx="4" cy="7"/>
              </a:xfrm>
              <a:custGeom>
                <a:avLst/>
                <a:gdLst>
                  <a:gd name="T0" fmla="*/ 0 w 4"/>
                  <a:gd name="T1" fmla="*/ 7 h 7"/>
                  <a:gd name="T2" fmla="*/ 4 w 4"/>
                  <a:gd name="T3" fmla="*/ 5 h 7"/>
                  <a:gd name="T4" fmla="*/ 4 w 4"/>
                  <a:gd name="T5" fmla="*/ 0 h 7"/>
                </a:gdLst>
                <a:ahLst/>
                <a:cxnLst>
                  <a:cxn ang="0">
                    <a:pos x="T0" y="T1"/>
                  </a:cxn>
                  <a:cxn ang="0">
                    <a:pos x="T2" y="T3"/>
                  </a:cxn>
                  <a:cxn ang="0">
                    <a:pos x="T4" y="T5"/>
                  </a:cxn>
                </a:cxnLst>
                <a:rect l="0" t="0" r="r" b="b"/>
                <a:pathLst>
                  <a:path w="4" h="7">
                    <a:moveTo>
                      <a:pt x="0" y="7"/>
                    </a:moveTo>
                    <a:lnTo>
                      <a:pt x="4" y="5"/>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4" name="Freeform 2068">
                <a:extLst>
                  <a:ext uri="{FF2B5EF4-FFF2-40B4-BE49-F238E27FC236}">
                    <a16:creationId xmlns:a16="http://schemas.microsoft.com/office/drawing/2014/main" id="{4C41415D-2453-78BE-69C5-C88070B656E6}"/>
                  </a:ext>
                </a:extLst>
              </p:cNvPr>
              <p:cNvSpPr>
                <a:spLocks/>
              </p:cNvSpPr>
              <p:nvPr/>
            </p:nvSpPr>
            <p:spPr bwMode="auto">
              <a:xfrm>
                <a:off x="122" y="543"/>
                <a:ext cx="3" cy="2"/>
              </a:xfrm>
              <a:custGeom>
                <a:avLst/>
                <a:gdLst>
                  <a:gd name="T0" fmla="*/ 1 w 3"/>
                  <a:gd name="T1" fmla="*/ 2 h 2"/>
                  <a:gd name="T2" fmla="*/ 0 w 3"/>
                  <a:gd name="T3" fmla="*/ 1 h 2"/>
                  <a:gd name="T4" fmla="*/ 1 w 3"/>
                  <a:gd name="T5" fmla="*/ 0 h 2"/>
                  <a:gd name="T6" fmla="*/ 1 w 3"/>
                  <a:gd name="T7" fmla="*/ 0 h 2"/>
                  <a:gd name="T8" fmla="*/ 1 w 3"/>
                  <a:gd name="T9" fmla="*/ 0 h 2"/>
                  <a:gd name="T10" fmla="*/ 2 w 3"/>
                  <a:gd name="T11" fmla="*/ 0 h 2"/>
                  <a:gd name="T12" fmla="*/ 3 w 3"/>
                  <a:gd name="T13" fmla="*/ 1 h 2"/>
                  <a:gd name="T14" fmla="*/ 3 w 3"/>
                  <a:gd name="T15" fmla="*/ 1 h 2"/>
                  <a:gd name="T16" fmla="*/ 2 w 3"/>
                  <a:gd name="T17" fmla="*/ 2 h 2"/>
                  <a:gd name="T18" fmla="*/ 1 w 3"/>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1" y="2"/>
                    </a:moveTo>
                    <a:lnTo>
                      <a:pt x="0" y="1"/>
                    </a:lnTo>
                    <a:lnTo>
                      <a:pt x="1" y="0"/>
                    </a:lnTo>
                    <a:lnTo>
                      <a:pt x="1" y="0"/>
                    </a:lnTo>
                    <a:lnTo>
                      <a:pt x="1" y="0"/>
                    </a:lnTo>
                    <a:lnTo>
                      <a:pt x="2" y="0"/>
                    </a:lnTo>
                    <a:lnTo>
                      <a:pt x="3" y="1"/>
                    </a:lnTo>
                    <a:lnTo>
                      <a:pt x="3" y="1"/>
                    </a:lnTo>
                    <a:lnTo>
                      <a:pt x="2" y="2"/>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5" name="Freeform 2069">
                <a:extLst>
                  <a:ext uri="{FF2B5EF4-FFF2-40B4-BE49-F238E27FC236}">
                    <a16:creationId xmlns:a16="http://schemas.microsoft.com/office/drawing/2014/main" id="{ED0EA950-3FBB-A275-FEBB-39CE500437CA}"/>
                  </a:ext>
                </a:extLst>
              </p:cNvPr>
              <p:cNvSpPr>
                <a:spLocks/>
              </p:cNvSpPr>
              <p:nvPr/>
            </p:nvSpPr>
            <p:spPr bwMode="auto">
              <a:xfrm>
                <a:off x="113" y="544"/>
                <a:ext cx="3" cy="1"/>
              </a:xfrm>
              <a:custGeom>
                <a:avLst/>
                <a:gdLst>
                  <a:gd name="T0" fmla="*/ 0 w 3"/>
                  <a:gd name="T1" fmla="*/ 0 h 1"/>
                  <a:gd name="T2" fmla="*/ 1 w 3"/>
                  <a:gd name="T3" fmla="*/ 1 h 1"/>
                  <a:gd name="T4" fmla="*/ 3 w 3"/>
                  <a:gd name="T5" fmla="*/ 0 h 1"/>
                </a:gdLst>
                <a:ahLst/>
                <a:cxnLst>
                  <a:cxn ang="0">
                    <a:pos x="T0" y="T1"/>
                  </a:cxn>
                  <a:cxn ang="0">
                    <a:pos x="T2" y="T3"/>
                  </a:cxn>
                  <a:cxn ang="0">
                    <a:pos x="T4" y="T5"/>
                  </a:cxn>
                </a:cxnLst>
                <a:rect l="0" t="0" r="r" b="b"/>
                <a:pathLst>
                  <a:path w="3" h="1">
                    <a:moveTo>
                      <a:pt x="0" y="0"/>
                    </a:move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6" name="Freeform 2070">
                <a:extLst>
                  <a:ext uri="{FF2B5EF4-FFF2-40B4-BE49-F238E27FC236}">
                    <a16:creationId xmlns:a16="http://schemas.microsoft.com/office/drawing/2014/main" id="{CD4073E1-3DC9-A6E4-5594-BCB264219391}"/>
                  </a:ext>
                </a:extLst>
              </p:cNvPr>
              <p:cNvSpPr>
                <a:spLocks/>
              </p:cNvSpPr>
              <p:nvPr/>
            </p:nvSpPr>
            <p:spPr bwMode="auto">
              <a:xfrm>
                <a:off x="139" y="543"/>
                <a:ext cx="4" cy="3"/>
              </a:xfrm>
              <a:custGeom>
                <a:avLst/>
                <a:gdLst>
                  <a:gd name="T0" fmla="*/ 4 w 4"/>
                  <a:gd name="T1" fmla="*/ 1 h 3"/>
                  <a:gd name="T2" fmla="*/ 4 w 4"/>
                  <a:gd name="T3" fmla="*/ 1 h 3"/>
                  <a:gd name="T4" fmla="*/ 1 w 4"/>
                  <a:gd name="T5" fmla="*/ 3 h 3"/>
                  <a:gd name="T6" fmla="*/ 0 w 4"/>
                  <a:gd name="T7" fmla="*/ 2 h 3"/>
                  <a:gd name="T8" fmla="*/ 1 w 4"/>
                  <a:gd name="T9" fmla="*/ 1 h 3"/>
                  <a:gd name="T10" fmla="*/ 1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4" y="1"/>
                    </a:moveTo>
                    <a:lnTo>
                      <a:pt x="4" y="1"/>
                    </a:lnTo>
                    <a:lnTo>
                      <a:pt x="1" y="3"/>
                    </a:lnTo>
                    <a:lnTo>
                      <a:pt x="0" y="2"/>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7" name="Freeform 2071">
                <a:extLst>
                  <a:ext uri="{FF2B5EF4-FFF2-40B4-BE49-F238E27FC236}">
                    <a16:creationId xmlns:a16="http://schemas.microsoft.com/office/drawing/2014/main" id="{F98DD765-72B4-72A1-1F81-EBADC9B7BF6F}"/>
                  </a:ext>
                </a:extLst>
              </p:cNvPr>
              <p:cNvSpPr>
                <a:spLocks/>
              </p:cNvSpPr>
              <p:nvPr/>
            </p:nvSpPr>
            <p:spPr bwMode="auto">
              <a:xfrm>
                <a:off x="131" y="545"/>
                <a:ext cx="1" cy="1"/>
              </a:xfrm>
              <a:custGeom>
                <a:avLst/>
                <a:gdLst>
                  <a:gd name="T0" fmla="*/ 1 w 1"/>
                  <a:gd name="T1" fmla="*/ 1 h 1"/>
                  <a:gd name="T2" fmla="*/ 1 w 1"/>
                  <a:gd name="T3" fmla="*/ 1 h 1"/>
                  <a:gd name="T4" fmla="*/ 0 w 1"/>
                  <a:gd name="T5" fmla="*/ 0 h 1"/>
                </a:gdLst>
                <a:ahLst/>
                <a:cxnLst>
                  <a:cxn ang="0">
                    <a:pos x="T0" y="T1"/>
                  </a:cxn>
                  <a:cxn ang="0">
                    <a:pos x="T2" y="T3"/>
                  </a:cxn>
                  <a:cxn ang="0">
                    <a:pos x="T4" y="T5"/>
                  </a:cxn>
                </a:cxnLst>
                <a:rect l="0" t="0" r="r" b="b"/>
                <a:pathLst>
                  <a:path w="1" h="1">
                    <a:moveTo>
                      <a:pt x="1" y="1"/>
                    </a:move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8" name="Freeform 2072">
                <a:extLst>
                  <a:ext uri="{FF2B5EF4-FFF2-40B4-BE49-F238E27FC236}">
                    <a16:creationId xmlns:a16="http://schemas.microsoft.com/office/drawing/2014/main" id="{B7C237BC-72DC-8977-57D0-96F10C4DB70C}"/>
                  </a:ext>
                </a:extLst>
              </p:cNvPr>
              <p:cNvSpPr>
                <a:spLocks/>
              </p:cNvSpPr>
              <p:nvPr/>
            </p:nvSpPr>
            <p:spPr bwMode="auto">
              <a:xfrm>
                <a:off x="96" y="540"/>
                <a:ext cx="13" cy="6"/>
              </a:xfrm>
              <a:custGeom>
                <a:avLst/>
                <a:gdLst>
                  <a:gd name="T0" fmla="*/ 1 w 13"/>
                  <a:gd name="T1" fmla="*/ 6 h 6"/>
                  <a:gd name="T2" fmla="*/ 0 w 13"/>
                  <a:gd name="T3" fmla="*/ 5 h 6"/>
                  <a:gd name="T4" fmla="*/ 6 w 13"/>
                  <a:gd name="T5" fmla="*/ 2 h 6"/>
                  <a:gd name="T6" fmla="*/ 8 w 13"/>
                  <a:gd name="T7" fmla="*/ 0 h 6"/>
                  <a:gd name="T8" fmla="*/ 11 w 13"/>
                  <a:gd name="T9" fmla="*/ 0 h 6"/>
                  <a:gd name="T10" fmla="*/ 12 w 13"/>
                  <a:gd name="T11" fmla="*/ 0 h 6"/>
                  <a:gd name="T12" fmla="*/ 12 w 13"/>
                  <a:gd name="T13" fmla="*/ 1 h 6"/>
                  <a:gd name="T14" fmla="*/ 13 w 13"/>
                  <a:gd name="T15" fmla="*/ 2 h 6"/>
                  <a:gd name="T16" fmla="*/ 13 w 13"/>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6">
                    <a:moveTo>
                      <a:pt x="1" y="6"/>
                    </a:moveTo>
                    <a:lnTo>
                      <a:pt x="0" y="5"/>
                    </a:lnTo>
                    <a:lnTo>
                      <a:pt x="6" y="2"/>
                    </a:lnTo>
                    <a:lnTo>
                      <a:pt x="8" y="0"/>
                    </a:lnTo>
                    <a:lnTo>
                      <a:pt x="11" y="0"/>
                    </a:lnTo>
                    <a:lnTo>
                      <a:pt x="12" y="0"/>
                    </a:lnTo>
                    <a:lnTo>
                      <a:pt x="12" y="1"/>
                    </a:lnTo>
                    <a:lnTo>
                      <a:pt x="13" y="2"/>
                    </a:lnTo>
                    <a:lnTo>
                      <a:pt x="1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9" name="Freeform 2073">
                <a:extLst>
                  <a:ext uri="{FF2B5EF4-FFF2-40B4-BE49-F238E27FC236}">
                    <a16:creationId xmlns:a16="http://schemas.microsoft.com/office/drawing/2014/main" id="{9E43CB75-AB24-E79D-2D46-9A1BBD85D68D}"/>
                  </a:ext>
                </a:extLst>
              </p:cNvPr>
              <p:cNvSpPr>
                <a:spLocks/>
              </p:cNvSpPr>
              <p:nvPr/>
            </p:nvSpPr>
            <p:spPr bwMode="auto">
              <a:xfrm>
                <a:off x="109" y="543"/>
                <a:ext cx="2" cy="3"/>
              </a:xfrm>
              <a:custGeom>
                <a:avLst/>
                <a:gdLst>
                  <a:gd name="T0" fmla="*/ 0 w 2"/>
                  <a:gd name="T1" fmla="*/ 0 h 3"/>
                  <a:gd name="T2" fmla="*/ 1 w 2"/>
                  <a:gd name="T3" fmla="*/ 2 h 3"/>
                  <a:gd name="T4" fmla="*/ 2 w 2"/>
                  <a:gd name="T5" fmla="*/ 2 h 3"/>
                  <a:gd name="T6" fmla="*/ 2 w 2"/>
                  <a:gd name="T7" fmla="*/ 3 h 3"/>
                </a:gdLst>
                <a:ahLst/>
                <a:cxnLst>
                  <a:cxn ang="0">
                    <a:pos x="T0" y="T1"/>
                  </a:cxn>
                  <a:cxn ang="0">
                    <a:pos x="T2" y="T3"/>
                  </a:cxn>
                  <a:cxn ang="0">
                    <a:pos x="T4" y="T5"/>
                  </a:cxn>
                  <a:cxn ang="0">
                    <a:pos x="T6" y="T7"/>
                  </a:cxn>
                </a:cxnLst>
                <a:rect l="0" t="0" r="r" b="b"/>
                <a:pathLst>
                  <a:path w="2" h="3">
                    <a:moveTo>
                      <a:pt x="0" y="0"/>
                    </a:moveTo>
                    <a:lnTo>
                      <a:pt x="1" y="2"/>
                    </a:lnTo>
                    <a:lnTo>
                      <a:pt x="2" y="2"/>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0" name="Line 2074">
                <a:extLst>
                  <a:ext uri="{FF2B5EF4-FFF2-40B4-BE49-F238E27FC236}">
                    <a16:creationId xmlns:a16="http://schemas.microsoft.com/office/drawing/2014/main" id="{AD443D21-3F1F-649F-B84F-BA8CC99D566F}"/>
                  </a:ext>
                </a:extLst>
              </p:cNvPr>
              <p:cNvSpPr>
                <a:spLocks noChangeShapeType="1"/>
              </p:cNvSpPr>
              <p:nvPr/>
            </p:nvSpPr>
            <p:spPr bwMode="auto">
              <a:xfrm flipV="1">
                <a:off x="117" y="544"/>
                <a:ext cx="3"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31" name="Freeform 2075">
                <a:extLst>
                  <a:ext uri="{FF2B5EF4-FFF2-40B4-BE49-F238E27FC236}">
                    <a16:creationId xmlns:a16="http://schemas.microsoft.com/office/drawing/2014/main" id="{948F21CE-2A83-BA13-6871-0F33A67AD46D}"/>
                  </a:ext>
                </a:extLst>
              </p:cNvPr>
              <p:cNvSpPr>
                <a:spLocks/>
              </p:cNvSpPr>
              <p:nvPr/>
            </p:nvSpPr>
            <p:spPr bwMode="auto">
              <a:xfrm>
                <a:off x="120" y="544"/>
                <a:ext cx="2" cy="2"/>
              </a:xfrm>
              <a:custGeom>
                <a:avLst/>
                <a:gdLst>
                  <a:gd name="T0" fmla="*/ 0 w 2"/>
                  <a:gd name="T1" fmla="*/ 0 h 2"/>
                  <a:gd name="T2" fmla="*/ 0 w 2"/>
                  <a:gd name="T3" fmla="*/ 0 h 2"/>
                  <a:gd name="T4" fmla="*/ 2 w 2"/>
                  <a:gd name="T5" fmla="*/ 1 h 2"/>
                  <a:gd name="T6" fmla="*/ 2 w 2"/>
                  <a:gd name="T7" fmla="*/ 1 h 2"/>
                  <a:gd name="T8" fmla="*/ 1 w 2"/>
                  <a:gd name="T9" fmla="*/ 2 h 2"/>
                </a:gdLst>
                <a:ahLst/>
                <a:cxnLst>
                  <a:cxn ang="0">
                    <a:pos x="T0" y="T1"/>
                  </a:cxn>
                  <a:cxn ang="0">
                    <a:pos x="T2" y="T3"/>
                  </a:cxn>
                  <a:cxn ang="0">
                    <a:pos x="T4" y="T5"/>
                  </a:cxn>
                  <a:cxn ang="0">
                    <a:pos x="T6" y="T7"/>
                  </a:cxn>
                  <a:cxn ang="0">
                    <a:pos x="T8" y="T9"/>
                  </a:cxn>
                </a:cxnLst>
                <a:rect l="0" t="0" r="r" b="b"/>
                <a:pathLst>
                  <a:path w="2" h="2">
                    <a:moveTo>
                      <a:pt x="0" y="0"/>
                    </a:moveTo>
                    <a:lnTo>
                      <a:pt x="0" y="0"/>
                    </a:lnTo>
                    <a:lnTo>
                      <a:pt x="2" y="1"/>
                    </a:lnTo>
                    <a:lnTo>
                      <a:pt x="2" y="1"/>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2" name="Freeform 2076">
                <a:extLst>
                  <a:ext uri="{FF2B5EF4-FFF2-40B4-BE49-F238E27FC236}">
                    <a16:creationId xmlns:a16="http://schemas.microsoft.com/office/drawing/2014/main" id="{A9167085-365F-5624-3601-1F5615E851BC}"/>
                  </a:ext>
                </a:extLst>
              </p:cNvPr>
              <p:cNvSpPr>
                <a:spLocks/>
              </p:cNvSpPr>
              <p:nvPr/>
            </p:nvSpPr>
            <p:spPr bwMode="auto">
              <a:xfrm>
                <a:off x="124" y="545"/>
                <a:ext cx="3" cy="1"/>
              </a:xfrm>
              <a:custGeom>
                <a:avLst/>
                <a:gdLst>
                  <a:gd name="T0" fmla="*/ 0 w 3"/>
                  <a:gd name="T1" fmla="*/ 1 h 1"/>
                  <a:gd name="T2" fmla="*/ 0 w 3"/>
                  <a:gd name="T3" fmla="*/ 1 h 1"/>
                  <a:gd name="T4" fmla="*/ 3 w 3"/>
                  <a:gd name="T5" fmla="*/ 0 h 1"/>
                </a:gdLst>
                <a:ahLst/>
                <a:cxnLst>
                  <a:cxn ang="0">
                    <a:pos x="T0" y="T1"/>
                  </a:cxn>
                  <a:cxn ang="0">
                    <a:pos x="T2" y="T3"/>
                  </a:cxn>
                  <a:cxn ang="0">
                    <a:pos x="T4" y="T5"/>
                  </a:cxn>
                </a:cxnLst>
                <a:rect l="0" t="0" r="r" b="b"/>
                <a:pathLst>
                  <a:path w="3" h="1">
                    <a:moveTo>
                      <a:pt x="0" y="1"/>
                    </a:moveTo>
                    <a:lnTo>
                      <a:pt x="0"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3" name="Freeform 2077">
                <a:extLst>
                  <a:ext uri="{FF2B5EF4-FFF2-40B4-BE49-F238E27FC236}">
                    <a16:creationId xmlns:a16="http://schemas.microsoft.com/office/drawing/2014/main" id="{68CCBCEE-F01D-A47D-C15D-9F89146FB13F}"/>
                  </a:ext>
                </a:extLst>
              </p:cNvPr>
              <p:cNvSpPr>
                <a:spLocks/>
              </p:cNvSpPr>
              <p:nvPr/>
            </p:nvSpPr>
            <p:spPr bwMode="auto">
              <a:xfrm>
                <a:off x="127" y="545"/>
                <a:ext cx="3" cy="1"/>
              </a:xfrm>
              <a:custGeom>
                <a:avLst/>
                <a:gdLst>
                  <a:gd name="T0" fmla="*/ 0 w 3"/>
                  <a:gd name="T1" fmla="*/ 0 h 1"/>
                  <a:gd name="T2" fmla="*/ 1 w 3"/>
                  <a:gd name="T3" fmla="*/ 0 h 1"/>
                  <a:gd name="T4" fmla="*/ 3 w 3"/>
                  <a:gd name="T5" fmla="*/ 1 h 1"/>
                  <a:gd name="T6" fmla="*/ 3 w 3"/>
                  <a:gd name="T7" fmla="*/ 1 h 1"/>
                </a:gdLst>
                <a:ahLst/>
                <a:cxnLst>
                  <a:cxn ang="0">
                    <a:pos x="T0" y="T1"/>
                  </a:cxn>
                  <a:cxn ang="0">
                    <a:pos x="T2" y="T3"/>
                  </a:cxn>
                  <a:cxn ang="0">
                    <a:pos x="T4" y="T5"/>
                  </a:cxn>
                  <a:cxn ang="0">
                    <a:pos x="T6" y="T7"/>
                  </a:cxn>
                </a:cxnLst>
                <a:rect l="0" t="0" r="r" b="b"/>
                <a:pathLst>
                  <a:path w="3" h="1">
                    <a:moveTo>
                      <a:pt x="0" y="0"/>
                    </a:moveTo>
                    <a:lnTo>
                      <a:pt x="1" y="0"/>
                    </a:lnTo>
                    <a:lnTo>
                      <a:pt x="3" y="1"/>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4" name="Line 2078">
                <a:extLst>
                  <a:ext uri="{FF2B5EF4-FFF2-40B4-BE49-F238E27FC236}">
                    <a16:creationId xmlns:a16="http://schemas.microsoft.com/office/drawing/2014/main" id="{40B2F5A7-3DEA-395E-28FE-B68E904EAF95}"/>
                  </a:ext>
                </a:extLst>
              </p:cNvPr>
              <p:cNvSpPr>
                <a:spLocks noChangeShapeType="1"/>
              </p:cNvSpPr>
              <p:nvPr/>
            </p:nvSpPr>
            <p:spPr bwMode="auto">
              <a:xfrm>
                <a:off x="132" y="546"/>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35" name="Freeform 2079">
                <a:extLst>
                  <a:ext uri="{FF2B5EF4-FFF2-40B4-BE49-F238E27FC236}">
                    <a16:creationId xmlns:a16="http://schemas.microsoft.com/office/drawing/2014/main" id="{4651E76E-2D84-4A15-53DD-F964808BBEA1}"/>
                  </a:ext>
                </a:extLst>
              </p:cNvPr>
              <p:cNvSpPr>
                <a:spLocks/>
              </p:cNvSpPr>
              <p:nvPr/>
            </p:nvSpPr>
            <p:spPr bwMode="auto">
              <a:xfrm>
                <a:off x="126" y="537"/>
                <a:ext cx="12" cy="9"/>
              </a:xfrm>
              <a:custGeom>
                <a:avLst/>
                <a:gdLst>
                  <a:gd name="T0" fmla="*/ 5 w 12"/>
                  <a:gd name="T1" fmla="*/ 8 h 9"/>
                  <a:gd name="T2" fmla="*/ 4 w 12"/>
                  <a:gd name="T3" fmla="*/ 7 h 9"/>
                  <a:gd name="T4" fmla="*/ 3 w 12"/>
                  <a:gd name="T5" fmla="*/ 5 h 9"/>
                  <a:gd name="T6" fmla="*/ 1 w 12"/>
                  <a:gd name="T7" fmla="*/ 6 h 9"/>
                  <a:gd name="T8" fmla="*/ 0 w 12"/>
                  <a:gd name="T9" fmla="*/ 6 h 9"/>
                  <a:gd name="T10" fmla="*/ 0 w 12"/>
                  <a:gd name="T11" fmla="*/ 6 h 9"/>
                  <a:gd name="T12" fmla="*/ 0 w 12"/>
                  <a:gd name="T13" fmla="*/ 4 h 9"/>
                  <a:gd name="T14" fmla="*/ 1 w 12"/>
                  <a:gd name="T15" fmla="*/ 4 h 9"/>
                  <a:gd name="T16" fmla="*/ 2 w 12"/>
                  <a:gd name="T17" fmla="*/ 3 h 9"/>
                  <a:gd name="T18" fmla="*/ 3 w 12"/>
                  <a:gd name="T19" fmla="*/ 1 h 9"/>
                  <a:gd name="T20" fmla="*/ 6 w 12"/>
                  <a:gd name="T21" fmla="*/ 0 h 9"/>
                  <a:gd name="T22" fmla="*/ 7 w 12"/>
                  <a:gd name="T23" fmla="*/ 2 h 9"/>
                  <a:gd name="T24" fmla="*/ 7 w 12"/>
                  <a:gd name="T25" fmla="*/ 3 h 9"/>
                  <a:gd name="T26" fmla="*/ 7 w 12"/>
                  <a:gd name="T27" fmla="*/ 4 h 9"/>
                  <a:gd name="T28" fmla="*/ 9 w 12"/>
                  <a:gd name="T29" fmla="*/ 6 h 9"/>
                  <a:gd name="T30" fmla="*/ 10 w 12"/>
                  <a:gd name="T31" fmla="*/ 7 h 9"/>
                  <a:gd name="T32" fmla="*/ 10 w 12"/>
                  <a:gd name="T33" fmla="*/ 9 h 9"/>
                  <a:gd name="T34" fmla="*/ 11 w 12"/>
                  <a:gd name="T35" fmla="*/ 8 h 9"/>
                  <a:gd name="T36" fmla="*/ 12 w 12"/>
                  <a:gd name="T3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9">
                    <a:moveTo>
                      <a:pt x="5" y="8"/>
                    </a:moveTo>
                    <a:lnTo>
                      <a:pt x="4" y="7"/>
                    </a:lnTo>
                    <a:lnTo>
                      <a:pt x="3" y="5"/>
                    </a:lnTo>
                    <a:lnTo>
                      <a:pt x="1" y="6"/>
                    </a:lnTo>
                    <a:lnTo>
                      <a:pt x="0" y="6"/>
                    </a:lnTo>
                    <a:lnTo>
                      <a:pt x="0" y="6"/>
                    </a:lnTo>
                    <a:lnTo>
                      <a:pt x="0" y="4"/>
                    </a:lnTo>
                    <a:lnTo>
                      <a:pt x="1" y="4"/>
                    </a:lnTo>
                    <a:lnTo>
                      <a:pt x="2" y="3"/>
                    </a:lnTo>
                    <a:lnTo>
                      <a:pt x="3" y="1"/>
                    </a:lnTo>
                    <a:lnTo>
                      <a:pt x="6" y="0"/>
                    </a:lnTo>
                    <a:lnTo>
                      <a:pt x="7" y="2"/>
                    </a:lnTo>
                    <a:lnTo>
                      <a:pt x="7" y="3"/>
                    </a:lnTo>
                    <a:lnTo>
                      <a:pt x="7" y="4"/>
                    </a:lnTo>
                    <a:lnTo>
                      <a:pt x="9" y="6"/>
                    </a:lnTo>
                    <a:lnTo>
                      <a:pt x="10" y="7"/>
                    </a:lnTo>
                    <a:lnTo>
                      <a:pt x="10" y="9"/>
                    </a:lnTo>
                    <a:lnTo>
                      <a:pt x="11" y="8"/>
                    </a:lnTo>
                    <a:lnTo>
                      <a:pt x="12"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6" name="Freeform 2080">
                <a:extLst>
                  <a:ext uri="{FF2B5EF4-FFF2-40B4-BE49-F238E27FC236}">
                    <a16:creationId xmlns:a16="http://schemas.microsoft.com/office/drawing/2014/main" id="{E1B32B8F-67AA-C248-EF08-516DE7269742}"/>
                  </a:ext>
                </a:extLst>
              </p:cNvPr>
              <p:cNvSpPr>
                <a:spLocks/>
              </p:cNvSpPr>
              <p:nvPr/>
            </p:nvSpPr>
            <p:spPr bwMode="auto">
              <a:xfrm>
                <a:off x="143" y="544"/>
                <a:ext cx="3" cy="2"/>
              </a:xfrm>
              <a:custGeom>
                <a:avLst/>
                <a:gdLst>
                  <a:gd name="T0" fmla="*/ 0 w 3"/>
                  <a:gd name="T1" fmla="*/ 2 h 2"/>
                  <a:gd name="T2" fmla="*/ 0 w 3"/>
                  <a:gd name="T3" fmla="*/ 1 h 2"/>
                  <a:gd name="T4" fmla="*/ 3 w 3"/>
                  <a:gd name="T5" fmla="*/ 0 h 2"/>
                  <a:gd name="T6" fmla="*/ 3 w 3"/>
                  <a:gd name="T7" fmla="*/ 0 h 2"/>
                </a:gdLst>
                <a:ahLst/>
                <a:cxnLst>
                  <a:cxn ang="0">
                    <a:pos x="T0" y="T1"/>
                  </a:cxn>
                  <a:cxn ang="0">
                    <a:pos x="T2" y="T3"/>
                  </a:cxn>
                  <a:cxn ang="0">
                    <a:pos x="T4" y="T5"/>
                  </a:cxn>
                  <a:cxn ang="0">
                    <a:pos x="T6" y="T7"/>
                  </a:cxn>
                </a:cxnLst>
                <a:rect l="0" t="0" r="r" b="b"/>
                <a:pathLst>
                  <a:path w="3" h="2">
                    <a:moveTo>
                      <a:pt x="0" y="2"/>
                    </a:moveTo>
                    <a:lnTo>
                      <a:pt x="0"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7" name="Freeform 2081">
                <a:extLst>
                  <a:ext uri="{FF2B5EF4-FFF2-40B4-BE49-F238E27FC236}">
                    <a16:creationId xmlns:a16="http://schemas.microsoft.com/office/drawing/2014/main" id="{3C71FAB6-E678-3825-F7EE-358AF27885CF}"/>
                  </a:ext>
                </a:extLst>
              </p:cNvPr>
              <p:cNvSpPr>
                <a:spLocks/>
              </p:cNvSpPr>
              <p:nvPr/>
            </p:nvSpPr>
            <p:spPr bwMode="auto">
              <a:xfrm>
                <a:off x="144" y="546"/>
                <a:ext cx="3" cy="0"/>
              </a:xfrm>
              <a:custGeom>
                <a:avLst/>
                <a:gdLst>
                  <a:gd name="T0" fmla="*/ 3 w 3"/>
                  <a:gd name="T1" fmla="*/ 2 w 3"/>
                  <a:gd name="T2" fmla="*/ 0 w 3"/>
                  <a:gd name="T3" fmla="*/ 0 w 3"/>
                </a:gdLst>
                <a:ahLst/>
                <a:cxnLst>
                  <a:cxn ang="0">
                    <a:pos x="T0" y="0"/>
                  </a:cxn>
                  <a:cxn ang="0">
                    <a:pos x="T1" y="0"/>
                  </a:cxn>
                  <a:cxn ang="0">
                    <a:pos x="T2" y="0"/>
                  </a:cxn>
                  <a:cxn ang="0">
                    <a:pos x="T3" y="0"/>
                  </a:cxn>
                </a:cxnLst>
                <a:rect l="0" t="0" r="r" b="b"/>
                <a:pathLst>
                  <a:path w="3">
                    <a:moveTo>
                      <a:pt x="3" y="0"/>
                    </a:moveTo>
                    <a:lnTo>
                      <a:pt x="2"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8" name="Freeform 2082">
                <a:extLst>
                  <a:ext uri="{FF2B5EF4-FFF2-40B4-BE49-F238E27FC236}">
                    <a16:creationId xmlns:a16="http://schemas.microsoft.com/office/drawing/2014/main" id="{921CDA16-D4B9-DDFC-2498-E9FB9704AF5A}"/>
                  </a:ext>
                </a:extLst>
              </p:cNvPr>
              <p:cNvSpPr>
                <a:spLocks/>
              </p:cNvSpPr>
              <p:nvPr/>
            </p:nvSpPr>
            <p:spPr bwMode="auto">
              <a:xfrm>
                <a:off x="147" y="546"/>
                <a:ext cx="1" cy="0"/>
              </a:xfrm>
              <a:custGeom>
                <a:avLst/>
                <a:gdLst>
                  <a:gd name="T0" fmla="*/ 1 w 1"/>
                  <a:gd name="T1" fmla="*/ 1 w 1"/>
                  <a:gd name="T2" fmla="*/ 0 w 1"/>
                </a:gdLst>
                <a:ahLst/>
                <a:cxnLst>
                  <a:cxn ang="0">
                    <a:pos x="T0" y="0"/>
                  </a:cxn>
                  <a:cxn ang="0">
                    <a:pos x="T1" y="0"/>
                  </a:cxn>
                  <a:cxn ang="0">
                    <a:pos x="T2" y="0"/>
                  </a:cxn>
                </a:cxnLst>
                <a:rect l="0" t="0" r="r" b="b"/>
                <a:pathLst>
                  <a:path w="1">
                    <a:moveTo>
                      <a:pt x="1"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39" name="Freeform 2083">
                <a:extLst>
                  <a:ext uri="{FF2B5EF4-FFF2-40B4-BE49-F238E27FC236}">
                    <a16:creationId xmlns:a16="http://schemas.microsoft.com/office/drawing/2014/main" id="{F3FA1BBC-141E-D72C-A56B-76C7398F52B3}"/>
                  </a:ext>
                </a:extLst>
              </p:cNvPr>
              <p:cNvSpPr>
                <a:spLocks/>
              </p:cNvSpPr>
              <p:nvPr/>
            </p:nvSpPr>
            <p:spPr bwMode="auto">
              <a:xfrm>
                <a:off x="143" y="546"/>
                <a:ext cx="1" cy="0"/>
              </a:xfrm>
              <a:custGeom>
                <a:avLst/>
                <a:gdLst>
                  <a:gd name="T0" fmla="*/ 1 w 1"/>
                  <a:gd name="T1" fmla="*/ 0 w 1"/>
                  <a:gd name="T2" fmla="*/ 0 w 1"/>
                </a:gdLst>
                <a:ahLst/>
                <a:cxnLst>
                  <a:cxn ang="0">
                    <a:pos x="T0" y="0"/>
                  </a:cxn>
                  <a:cxn ang="0">
                    <a:pos x="T1" y="0"/>
                  </a:cxn>
                  <a:cxn ang="0">
                    <a:pos x="T2" y="0"/>
                  </a:cxn>
                </a:cxnLst>
                <a:rect l="0" t="0" r="r" b="b"/>
                <a:pathLst>
                  <a:path w="1">
                    <a:moveTo>
                      <a:pt x="1"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0" name="Freeform 2084">
                <a:extLst>
                  <a:ext uri="{FF2B5EF4-FFF2-40B4-BE49-F238E27FC236}">
                    <a16:creationId xmlns:a16="http://schemas.microsoft.com/office/drawing/2014/main" id="{D806BDA9-1595-EBDC-87D3-E1D85E8F4447}"/>
                  </a:ext>
                </a:extLst>
              </p:cNvPr>
              <p:cNvSpPr>
                <a:spLocks/>
              </p:cNvSpPr>
              <p:nvPr/>
            </p:nvSpPr>
            <p:spPr bwMode="auto">
              <a:xfrm>
                <a:off x="147" y="546"/>
                <a:ext cx="1" cy="1"/>
              </a:xfrm>
              <a:custGeom>
                <a:avLst/>
                <a:gdLst>
                  <a:gd name="T0" fmla="*/ 0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0"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1" name="Line 2085">
                <a:extLst>
                  <a:ext uri="{FF2B5EF4-FFF2-40B4-BE49-F238E27FC236}">
                    <a16:creationId xmlns:a16="http://schemas.microsoft.com/office/drawing/2014/main" id="{3A9A4AD6-234E-43B9-2C60-8C96C5DD6A67}"/>
                  </a:ext>
                </a:extLst>
              </p:cNvPr>
              <p:cNvSpPr>
                <a:spLocks noChangeShapeType="1"/>
              </p:cNvSpPr>
              <p:nvPr/>
            </p:nvSpPr>
            <p:spPr bwMode="auto">
              <a:xfrm flipV="1">
                <a:off x="146" y="547"/>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42" name="Freeform 2086">
                <a:extLst>
                  <a:ext uri="{FF2B5EF4-FFF2-40B4-BE49-F238E27FC236}">
                    <a16:creationId xmlns:a16="http://schemas.microsoft.com/office/drawing/2014/main" id="{5B222B4B-ACEE-B957-FDEB-F259D8E46A80}"/>
                  </a:ext>
                </a:extLst>
              </p:cNvPr>
              <p:cNvSpPr>
                <a:spLocks/>
              </p:cNvSpPr>
              <p:nvPr/>
            </p:nvSpPr>
            <p:spPr bwMode="auto">
              <a:xfrm>
                <a:off x="111" y="546"/>
                <a:ext cx="6" cy="2"/>
              </a:xfrm>
              <a:custGeom>
                <a:avLst/>
                <a:gdLst>
                  <a:gd name="T0" fmla="*/ 0 w 6"/>
                  <a:gd name="T1" fmla="*/ 0 h 2"/>
                  <a:gd name="T2" fmla="*/ 1 w 6"/>
                  <a:gd name="T3" fmla="*/ 1 h 2"/>
                  <a:gd name="T4" fmla="*/ 1 w 6"/>
                  <a:gd name="T5" fmla="*/ 2 h 2"/>
                  <a:gd name="T6" fmla="*/ 3 w 6"/>
                  <a:gd name="T7" fmla="*/ 2 h 2"/>
                  <a:gd name="T8" fmla="*/ 5 w 6"/>
                  <a:gd name="T9" fmla="*/ 1 h 2"/>
                  <a:gd name="T10" fmla="*/ 6 w 6"/>
                  <a:gd name="T11" fmla="*/ 0 h 2"/>
                  <a:gd name="T12" fmla="*/ 6 w 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6" h="2">
                    <a:moveTo>
                      <a:pt x="0" y="0"/>
                    </a:moveTo>
                    <a:lnTo>
                      <a:pt x="1" y="1"/>
                    </a:lnTo>
                    <a:lnTo>
                      <a:pt x="1" y="2"/>
                    </a:lnTo>
                    <a:lnTo>
                      <a:pt x="3" y="2"/>
                    </a:lnTo>
                    <a:lnTo>
                      <a:pt x="5" y="1"/>
                    </a:lnTo>
                    <a:lnTo>
                      <a:pt x="6"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3" name="Freeform 2087">
                <a:extLst>
                  <a:ext uri="{FF2B5EF4-FFF2-40B4-BE49-F238E27FC236}">
                    <a16:creationId xmlns:a16="http://schemas.microsoft.com/office/drawing/2014/main" id="{CF2C1832-958A-52B3-D819-1A49A598439D}"/>
                  </a:ext>
                </a:extLst>
              </p:cNvPr>
              <p:cNvSpPr>
                <a:spLocks/>
              </p:cNvSpPr>
              <p:nvPr/>
            </p:nvSpPr>
            <p:spPr bwMode="auto">
              <a:xfrm>
                <a:off x="137" y="546"/>
                <a:ext cx="1" cy="2"/>
              </a:xfrm>
              <a:custGeom>
                <a:avLst/>
                <a:gdLst>
                  <a:gd name="T0" fmla="*/ 1 w 1"/>
                  <a:gd name="T1" fmla="*/ 0 h 2"/>
                  <a:gd name="T2" fmla="*/ 1 w 1"/>
                  <a:gd name="T3" fmla="*/ 1 h 2"/>
                  <a:gd name="T4" fmla="*/ 0 w 1"/>
                  <a:gd name="T5" fmla="*/ 2 h 2"/>
                </a:gdLst>
                <a:ahLst/>
                <a:cxnLst>
                  <a:cxn ang="0">
                    <a:pos x="T0" y="T1"/>
                  </a:cxn>
                  <a:cxn ang="0">
                    <a:pos x="T2" y="T3"/>
                  </a:cxn>
                  <a:cxn ang="0">
                    <a:pos x="T4" y="T5"/>
                  </a:cxn>
                </a:cxnLst>
                <a:rect l="0" t="0" r="r" b="b"/>
                <a:pathLst>
                  <a:path w="1" h="2">
                    <a:moveTo>
                      <a:pt x="1" y="0"/>
                    </a:moveTo>
                    <a:lnTo>
                      <a:pt x="1"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4" name="Freeform 2088">
                <a:extLst>
                  <a:ext uri="{FF2B5EF4-FFF2-40B4-BE49-F238E27FC236}">
                    <a16:creationId xmlns:a16="http://schemas.microsoft.com/office/drawing/2014/main" id="{5E655D5F-49CB-863A-B8A5-38C7F00FCC76}"/>
                  </a:ext>
                </a:extLst>
              </p:cNvPr>
              <p:cNvSpPr>
                <a:spLocks/>
              </p:cNvSpPr>
              <p:nvPr/>
            </p:nvSpPr>
            <p:spPr bwMode="auto">
              <a:xfrm>
                <a:off x="119" y="546"/>
                <a:ext cx="2" cy="2"/>
              </a:xfrm>
              <a:custGeom>
                <a:avLst/>
                <a:gdLst>
                  <a:gd name="T0" fmla="*/ 2 w 2"/>
                  <a:gd name="T1" fmla="*/ 0 h 2"/>
                  <a:gd name="T2" fmla="*/ 1 w 2"/>
                  <a:gd name="T3" fmla="*/ 1 h 2"/>
                  <a:gd name="T4" fmla="*/ 0 w 2"/>
                  <a:gd name="T5" fmla="*/ 2 h 2"/>
                </a:gdLst>
                <a:ahLst/>
                <a:cxnLst>
                  <a:cxn ang="0">
                    <a:pos x="T0" y="T1"/>
                  </a:cxn>
                  <a:cxn ang="0">
                    <a:pos x="T2" y="T3"/>
                  </a:cxn>
                  <a:cxn ang="0">
                    <a:pos x="T4" y="T5"/>
                  </a:cxn>
                </a:cxnLst>
                <a:rect l="0" t="0" r="r" b="b"/>
                <a:pathLst>
                  <a:path w="2" h="2">
                    <a:moveTo>
                      <a:pt x="2" y="0"/>
                    </a:moveTo>
                    <a:lnTo>
                      <a:pt x="1"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5" name="Freeform 2089">
                <a:extLst>
                  <a:ext uri="{FF2B5EF4-FFF2-40B4-BE49-F238E27FC236}">
                    <a16:creationId xmlns:a16="http://schemas.microsoft.com/office/drawing/2014/main" id="{6F4A9206-7458-AD44-04FF-D2E53FC0052B}"/>
                  </a:ext>
                </a:extLst>
              </p:cNvPr>
              <p:cNvSpPr>
                <a:spLocks/>
              </p:cNvSpPr>
              <p:nvPr/>
            </p:nvSpPr>
            <p:spPr bwMode="auto">
              <a:xfrm>
                <a:off x="143" y="548"/>
                <a:ext cx="3" cy="0"/>
              </a:xfrm>
              <a:custGeom>
                <a:avLst/>
                <a:gdLst>
                  <a:gd name="T0" fmla="*/ 0 w 3"/>
                  <a:gd name="T1" fmla="*/ 1 w 3"/>
                  <a:gd name="T2" fmla="*/ 3 w 3"/>
                  <a:gd name="T3" fmla="*/ 3 w 3"/>
                </a:gdLst>
                <a:ahLst/>
                <a:cxnLst>
                  <a:cxn ang="0">
                    <a:pos x="T0" y="0"/>
                  </a:cxn>
                  <a:cxn ang="0">
                    <a:pos x="T1" y="0"/>
                  </a:cxn>
                  <a:cxn ang="0">
                    <a:pos x="T2" y="0"/>
                  </a:cxn>
                  <a:cxn ang="0">
                    <a:pos x="T3" y="0"/>
                  </a:cxn>
                </a:cxnLst>
                <a:rect l="0" t="0" r="r" b="b"/>
                <a:pathLst>
                  <a:path w="3">
                    <a:moveTo>
                      <a:pt x="0" y="0"/>
                    </a:moveTo>
                    <a:lnTo>
                      <a:pt x="1" y="0"/>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6" name="Freeform 2090">
                <a:extLst>
                  <a:ext uri="{FF2B5EF4-FFF2-40B4-BE49-F238E27FC236}">
                    <a16:creationId xmlns:a16="http://schemas.microsoft.com/office/drawing/2014/main" id="{D765BD94-162E-B00B-046F-1E16A1EB5355}"/>
                  </a:ext>
                </a:extLst>
              </p:cNvPr>
              <p:cNvSpPr>
                <a:spLocks/>
              </p:cNvSpPr>
              <p:nvPr/>
            </p:nvSpPr>
            <p:spPr bwMode="auto">
              <a:xfrm>
                <a:off x="119" y="546"/>
                <a:ext cx="5" cy="3"/>
              </a:xfrm>
              <a:custGeom>
                <a:avLst/>
                <a:gdLst>
                  <a:gd name="T0" fmla="*/ 0 w 5"/>
                  <a:gd name="T1" fmla="*/ 2 h 3"/>
                  <a:gd name="T2" fmla="*/ 0 w 5"/>
                  <a:gd name="T3" fmla="*/ 3 h 3"/>
                  <a:gd name="T4" fmla="*/ 1 w 5"/>
                  <a:gd name="T5" fmla="*/ 3 h 3"/>
                  <a:gd name="T6" fmla="*/ 5 w 5"/>
                  <a:gd name="T7" fmla="*/ 0 h 3"/>
                </a:gdLst>
                <a:ahLst/>
                <a:cxnLst>
                  <a:cxn ang="0">
                    <a:pos x="T0" y="T1"/>
                  </a:cxn>
                  <a:cxn ang="0">
                    <a:pos x="T2" y="T3"/>
                  </a:cxn>
                  <a:cxn ang="0">
                    <a:pos x="T4" y="T5"/>
                  </a:cxn>
                  <a:cxn ang="0">
                    <a:pos x="T6" y="T7"/>
                  </a:cxn>
                </a:cxnLst>
                <a:rect l="0" t="0" r="r" b="b"/>
                <a:pathLst>
                  <a:path w="5" h="3">
                    <a:moveTo>
                      <a:pt x="0" y="2"/>
                    </a:moveTo>
                    <a:lnTo>
                      <a:pt x="0" y="3"/>
                    </a:lnTo>
                    <a:lnTo>
                      <a:pt x="1" y="3"/>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7" name="Freeform 2091">
                <a:extLst>
                  <a:ext uri="{FF2B5EF4-FFF2-40B4-BE49-F238E27FC236}">
                    <a16:creationId xmlns:a16="http://schemas.microsoft.com/office/drawing/2014/main" id="{2DC4035F-86EC-1BA3-2AD0-4419F84EC3D6}"/>
                  </a:ext>
                </a:extLst>
              </p:cNvPr>
              <p:cNvSpPr>
                <a:spLocks/>
              </p:cNvSpPr>
              <p:nvPr/>
            </p:nvSpPr>
            <p:spPr bwMode="auto">
              <a:xfrm>
                <a:off x="137" y="548"/>
                <a:ext cx="0" cy="1"/>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8" name="Freeform 2092">
                <a:extLst>
                  <a:ext uri="{FF2B5EF4-FFF2-40B4-BE49-F238E27FC236}">
                    <a16:creationId xmlns:a16="http://schemas.microsoft.com/office/drawing/2014/main" id="{494DA8FB-41D1-6FC8-9CAB-993D35F6CA04}"/>
                  </a:ext>
                </a:extLst>
              </p:cNvPr>
              <p:cNvSpPr>
                <a:spLocks/>
              </p:cNvSpPr>
              <p:nvPr/>
            </p:nvSpPr>
            <p:spPr bwMode="auto">
              <a:xfrm>
                <a:off x="130" y="546"/>
                <a:ext cx="2" cy="6"/>
              </a:xfrm>
              <a:custGeom>
                <a:avLst/>
                <a:gdLst>
                  <a:gd name="T0" fmla="*/ 0 w 2"/>
                  <a:gd name="T1" fmla="*/ 0 h 6"/>
                  <a:gd name="T2" fmla="*/ 2 w 2"/>
                  <a:gd name="T3" fmla="*/ 2 h 6"/>
                  <a:gd name="T4" fmla="*/ 1 w 2"/>
                  <a:gd name="T5" fmla="*/ 5 h 6"/>
                  <a:gd name="T6" fmla="*/ 1 w 2"/>
                  <a:gd name="T7" fmla="*/ 6 h 6"/>
                </a:gdLst>
                <a:ahLst/>
                <a:cxnLst>
                  <a:cxn ang="0">
                    <a:pos x="T0" y="T1"/>
                  </a:cxn>
                  <a:cxn ang="0">
                    <a:pos x="T2" y="T3"/>
                  </a:cxn>
                  <a:cxn ang="0">
                    <a:pos x="T4" y="T5"/>
                  </a:cxn>
                  <a:cxn ang="0">
                    <a:pos x="T6" y="T7"/>
                  </a:cxn>
                </a:cxnLst>
                <a:rect l="0" t="0" r="r" b="b"/>
                <a:pathLst>
                  <a:path w="2" h="6">
                    <a:moveTo>
                      <a:pt x="0" y="0"/>
                    </a:moveTo>
                    <a:lnTo>
                      <a:pt x="2" y="2"/>
                    </a:lnTo>
                    <a:lnTo>
                      <a:pt x="1" y="5"/>
                    </a:lnTo>
                    <a:lnTo>
                      <a:pt x="1"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49" name="Freeform 2093">
                <a:extLst>
                  <a:ext uri="{FF2B5EF4-FFF2-40B4-BE49-F238E27FC236}">
                    <a16:creationId xmlns:a16="http://schemas.microsoft.com/office/drawing/2014/main" id="{A1798FF5-0B41-5FAD-30A8-89CC9B257C56}"/>
                  </a:ext>
                </a:extLst>
              </p:cNvPr>
              <p:cNvSpPr>
                <a:spLocks/>
              </p:cNvSpPr>
              <p:nvPr/>
            </p:nvSpPr>
            <p:spPr bwMode="auto">
              <a:xfrm>
                <a:off x="101" y="552"/>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0" name="Line 2094">
                <a:extLst>
                  <a:ext uri="{FF2B5EF4-FFF2-40B4-BE49-F238E27FC236}">
                    <a16:creationId xmlns:a16="http://schemas.microsoft.com/office/drawing/2014/main" id="{32E99D4B-93DD-8A16-2F8C-58190B2F20ED}"/>
                  </a:ext>
                </a:extLst>
              </p:cNvPr>
              <p:cNvSpPr>
                <a:spLocks noChangeShapeType="1"/>
              </p:cNvSpPr>
              <p:nvPr/>
            </p:nvSpPr>
            <p:spPr bwMode="auto">
              <a:xfrm>
                <a:off x="102" y="552"/>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51" name="Freeform 2095">
                <a:extLst>
                  <a:ext uri="{FF2B5EF4-FFF2-40B4-BE49-F238E27FC236}">
                    <a16:creationId xmlns:a16="http://schemas.microsoft.com/office/drawing/2014/main" id="{20121E9B-A0C4-90EE-68C0-5EC3C9A43113}"/>
                  </a:ext>
                </a:extLst>
              </p:cNvPr>
              <p:cNvSpPr>
                <a:spLocks/>
              </p:cNvSpPr>
              <p:nvPr/>
            </p:nvSpPr>
            <p:spPr bwMode="auto">
              <a:xfrm>
                <a:off x="97" y="546"/>
                <a:ext cx="7" cy="6"/>
              </a:xfrm>
              <a:custGeom>
                <a:avLst/>
                <a:gdLst>
                  <a:gd name="T0" fmla="*/ 7 w 7"/>
                  <a:gd name="T1" fmla="*/ 6 h 6"/>
                  <a:gd name="T2" fmla="*/ 7 w 7"/>
                  <a:gd name="T3" fmla="*/ 5 h 6"/>
                  <a:gd name="T4" fmla="*/ 7 w 7"/>
                  <a:gd name="T5" fmla="*/ 4 h 6"/>
                  <a:gd name="T6" fmla="*/ 5 w 7"/>
                  <a:gd name="T7" fmla="*/ 4 h 6"/>
                  <a:gd name="T8" fmla="*/ 3 w 7"/>
                  <a:gd name="T9" fmla="*/ 4 h 6"/>
                  <a:gd name="T10" fmla="*/ 1 w 7"/>
                  <a:gd name="T11" fmla="*/ 4 h 6"/>
                  <a:gd name="T12" fmla="*/ 2 w 7"/>
                  <a:gd name="T13" fmla="*/ 2 h 6"/>
                  <a:gd name="T14" fmla="*/ 0 w 7"/>
                  <a:gd name="T15" fmla="*/ 1 h 6"/>
                  <a:gd name="T16" fmla="*/ 0 w 7"/>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6">
                    <a:moveTo>
                      <a:pt x="7" y="6"/>
                    </a:moveTo>
                    <a:lnTo>
                      <a:pt x="7" y="5"/>
                    </a:lnTo>
                    <a:lnTo>
                      <a:pt x="7" y="4"/>
                    </a:lnTo>
                    <a:lnTo>
                      <a:pt x="5" y="4"/>
                    </a:lnTo>
                    <a:lnTo>
                      <a:pt x="3" y="4"/>
                    </a:lnTo>
                    <a:lnTo>
                      <a:pt x="1" y="4"/>
                    </a:lnTo>
                    <a:lnTo>
                      <a:pt x="2"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2" name="Freeform 2096">
                <a:extLst>
                  <a:ext uri="{FF2B5EF4-FFF2-40B4-BE49-F238E27FC236}">
                    <a16:creationId xmlns:a16="http://schemas.microsoft.com/office/drawing/2014/main" id="{32D05322-0B3A-1CD8-895C-FD7DE651053A}"/>
                  </a:ext>
                </a:extLst>
              </p:cNvPr>
              <p:cNvSpPr>
                <a:spLocks/>
              </p:cNvSpPr>
              <p:nvPr/>
            </p:nvSpPr>
            <p:spPr bwMode="auto">
              <a:xfrm>
                <a:off x="91" y="548"/>
                <a:ext cx="5" cy="7"/>
              </a:xfrm>
              <a:custGeom>
                <a:avLst/>
                <a:gdLst>
                  <a:gd name="T0" fmla="*/ 4 w 5"/>
                  <a:gd name="T1" fmla="*/ 7 h 7"/>
                  <a:gd name="T2" fmla="*/ 5 w 5"/>
                  <a:gd name="T3" fmla="*/ 5 h 7"/>
                  <a:gd name="T4" fmla="*/ 5 w 5"/>
                  <a:gd name="T5" fmla="*/ 2 h 7"/>
                  <a:gd name="T6" fmla="*/ 1 w 5"/>
                  <a:gd name="T7" fmla="*/ 0 h 7"/>
                  <a:gd name="T8" fmla="*/ 0 w 5"/>
                  <a:gd name="T9" fmla="*/ 3 h 7"/>
                  <a:gd name="T10" fmla="*/ 0 w 5"/>
                  <a:gd name="T11" fmla="*/ 3 h 7"/>
                  <a:gd name="T12" fmla="*/ 4 w 5"/>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5" h="7">
                    <a:moveTo>
                      <a:pt x="4" y="7"/>
                    </a:moveTo>
                    <a:lnTo>
                      <a:pt x="5" y="5"/>
                    </a:lnTo>
                    <a:lnTo>
                      <a:pt x="5" y="2"/>
                    </a:lnTo>
                    <a:lnTo>
                      <a:pt x="1" y="0"/>
                    </a:lnTo>
                    <a:lnTo>
                      <a:pt x="0" y="3"/>
                    </a:lnTo>
                    <a:lnTo>
                      <a:pt x="0" y="3"/>
                    </a:lnTo>
                    <a:lnTo>
                      <a:pt x="4"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3" name="Freeform 2097">
                <a:extLst>
                  <a:ext uri="{FF2B5EF4-FFF2-40B4-BE49-F238E27FC236}">
                    <a16:creationId xmlns:a16="http://schemas.microsoft.com/office/drawing/2014/main" id="{81CCFB32-F139-C8E8-81BF-E43AE887B172}"/>
                  </a:ext>
                </a:extLst>
              </p:cNvPr>
              <p:cNvSpPr>
                <a:spLocks/>
              </p:cNvSpPr>
              <p:nvPr/>
            </p:nvSpPr>
            <p:spPr bwMode="auto">
              <a:xfrm>
                <a:off x="80" y="551"/>
                <a:ext cx="3" cy="4"/>
              </a:xfrm>
              <a:custGeom>
                <a:avLst/>
                <a:gdLst>
                  <a:gd name="T0" fmla="*/ 1 w 3"/>
                  <a:gd name="T1" fmla="*/ 4 h 4"/>
                  <a:gd name="T2" fmla="*/ 2 w 3"/>
                  <a:gd name="T3" fmla="*/ 4 h 4"/>
                  <a:gd name="T4" fmla="*/ 2 w 3"/>
                  <a:gd name="T5" fmla="*/ 3 h 4"/>
                  <a:gd name="T6" fmla="*/ 3 w 3"/>
                  <a:gd name="T7" fmla="*/ 0 h 4"/>
                  <a:gd name="T8" fmla="*/ 0 w 3"/>
                  <a:gd name="T9" fmla="*/ 2 h 4"/>
                  <a:gd name="T10" fmla="*/ 0 w 3"/>
                  <a:gd name="T11" fmla="*/ 3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lnTo>
                      <a:pt x="2" y="4"/>
                    </a:lnTo>
                    <a:lnTo>
                      <a:pt x="2" y="3"/>
                    </a:lnTo>
                    <a:lnTo>
                      <a:pt x="3" y="0"/>
                    </a:lnTo>
                    <a:lnTo>
                      <a:pt x="0" y="2"/>
                    </a:lnTo>
                    <a:lnTo>
                      <a:pt x="0"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4" name="Freeform 2098">
                <a:extLst>
                  <a:ext uri="{FF2B5EF4-FFF2-40B4-BE49-F238E27FC236}">
                    <a16:creationId xmlns:a16="http://schemas.microsoft.com/office/drawing/2014/main" id="{C0DF1424-6070-7CBC-047C-50B6F26B3041}"/>
                  </a:ext>
                </a:extLst>
              </p:cNvPr>
              <p:cNvSpPr>
                <a:spLocks/>
              </p:cNvSpPr>
              <p:nvPr/>
            </p:nvSpPr>
            <p:spPr bwMode="auto">
              <a:xfrm>
                <a:off x="136" y="549"/>
                <a:ext cx="11" cy="8"/>
              </a:xfrm>
              <a:custGeom>
                <a:avLst/>
                <a:gdLst>
                  <a:gd name="T0" fmla="*/ 1 w 11"/>
                  <a:gd name="T1" fmla="*/ 0 h 8"/>
                  <a:gd name="T2" fmla="*/ 2 w 11"/>
                  <a:gd name="T3" fmla="*/ 1 h 8"/>
                  <a:gd name="T4" fmla="*/ 0 w 11"/>
                  <a:gd name="T5" fmla="*/ 3 h 8"/>
                  <a:gd name="T6" fmla="*/ 2 w 11"/>
                  <a:gd name="T7" fmla="*/ 4 h 8"/>
                  <a:gd name="T8" fmla="*/ 4 w 11"/>
                  <a:gd name="T9" fmla="*/ 4 h 8"/>
                  <a:gd name="T10" fmla="*/ 6 w 11"/>
                  <a:gd name="T11" fmla="*/ 6 h 8"/>
                  <a:gd name="T12" fmla="*/ 7 w 11"/>
                  <a:gd name="T13" fmla="*/ 6 h 8"/>
                  <a:gd name="T14" fmla="*/ 5 w 11"/>
                  <a:gd name="T15" fmla="*/ 3 h 8"/>
                  <a:gd name="T16" fmla="*/ 6 w 11"/>
                  <a:gd name="T17" fmla="*/ 3 h 8"/>
                  <a:gd name="T18" fmla="*/ 7 w 11"/>
                  <a:gd name="T19" fmla="*/ 4 h 8"/>
                  <a:gd name="T20" fmla="*/ 9 w 11"/>
                  <a:gd name="T21" fmla="*/ 5 h 8"/>
                  <a:gd name="T22" fmla="*/ 10 w 11"/>
                  <a:gd name="T23" fmla="*/ 7 h 8"/>
                  <a:gd name="T24" fmla="*/ 11 w 11"/>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8">
                    <a:moveTo>
                      <a:pt x="1" y="0"/>
                    </a:moveTo>
                    <a:lnTo>
                      <a:pt x="2" y="1"/>
                    </a:lnTo>
                    <a:lnTo>
                      <a:pt x="0" y="3"/>
                    </a:lnTo>
                    <a:lnTo>
                      <a:pt x="2" y="4"/>
                    </a:lnTo>
                    <a:lnTo>
                      <a:pt x="4" y="4"/>
                    </a:lnTo>
                    <a:lnTo>
                      <a:pt x="6" y="6"/>
                    </a:lnTo>
                    <a:lnTo>
                      <a:pt x="7" y="6"/>
                    </a:lnTo>
                    <a:lnTo>
                      <a:pt x="5" y="3"/>
                    </a:lnTo>
                    <a:lnTo>
                      <a:pt x="6" y="3"/>
                    </a:lnTo>
                    <a:lnTo>
                      <a:pt x="7" y="4"/>
                    </a:lnTo>
                    <a:lnTo>
                      <a:pt x="9" y="5"/>
                    </a:lnTo>
                    <a:lnTo>
                      <a:pt x="10" y="7"/>
                    </a:lnTo>
                    <a:lnTo>
                      <a:pt x="11"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5" name="Line 2099">
                <a:extLst>
                  <a:ext uri="{FF2B5EF4-FFF2-40B4-BE49-F238E27FC236}">
                    <a16:creationId xmlns:a16="http://schemas.microsoft.com/office/drawing/2014/main" id="{ACC3E5A0-C26A-4AFF-75BD-CAEFD3482F6E}"/>
                  </a:ext>
                </a:extLst>
              </p:cNvPr>
              <p:cNvSpPr>
                <a:spLocks noChangeShapeType="1"/>
              </p:cNvSpPr>
              <p:nvPr/>
            </p:nvSpPr>
            <p:spPr bwMode="auto">
              <a:xfrm>
                <a:off x="147" y="557"/>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56" name="Freeform 2100">
                <a:extLst>
                  <a:ext uri="{FF2B5EF4-FFF2-40B4-BE49-F238E27FC236}">
                    <a16:creationId xmlns:a16="http://schemas.microsoft.com/office/drawing/2014/main" id="{F4D72233-7579-E657-756F-6BE5F2D5FC06}"/>
                  </a:ext>
                </a:extLst>
              </p:cNvPr>
              <p:cNvSpPr>
                <a:spLocks/>
              </p:cNvSpPr>
              <p:nvPr/>
            </p:nvSpPr>
            <p:spPr bwMode="auto">
              <a:xfrm>
                <a:off x="142" y="548"/>
                <a:ext cx="6" cy="9"/>
              </a:xfrm>
              <a:custGeom>
                <a:avLst/>
                <a:gdLst>
                  <a:gd name="T0" fmla="*/ 5 w 6"/>
                  <a:gd name="T1" fmla="*/ 9 h 9"/>
                  <a:gd name="T2" fmla="*/ 5 w 6"/>
                  <a:gd name="T3" fmla="*/ 9 h 9"/>
                  <a:gd name="T4" fmla="*/ 6 w 6"/>
                  <a:gd name="T5" fmla="*/ 7 h 9"/>
                  <a:gd name="T6" fmla="*/ 5 w 6"/>
                  <a:gd name="T7" fmla="*/ 7 h 9"/>
                  <a:gd name="T8" fmla="*/ 5 w 6"/>
                  <a:gd name="T9" fmla="*/ 5 h 9"/>
                  <a:gd name="T10" fmla="*/ 4 w 6"/>
                  <a:gd name="T11" fmla="*/ 4 h 9"/>
                  <a:gd name="T12" fmla="*/ 2 w 6"/>
                  <a:gd name="T13" fmla="*/ 4 h 9"/>
                  <a:gd name="T14" fmla="*/ 1 w 6"/>
                  <a:gd name="T15" fmla="*/ 3 h 9"/>
                  <a:gd name="T16" fmla="*/ 0 w 6"/>
                  <a:gd name="T17" fmla="*/ 1 h 9"/>
                  <a:gd name="T18" fmla="*/ 0 w 6"/>
                  <a:gd name="T19" fmla="*/ 0 h 9"/>
                  <a:gd name="T20" fmla="*/ 1 w 6"/>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9">
                    <a:moveTo>
                      <a:pt x="5" y="9"/>
                    </a:moveTo>
                    <a:lnTo>
                      <a:pt x="5" y="9"/>
                    </a:lnTo>
                    <a:lnTo>
                      <a:pt x="6" y="7"/>
                    </a:lnTo>
                    <a:lnTo>
                      <a:pt x="5" y="7"/>
                    </a:lnTo>
                    <a:lnTo>
                      <a:pt x="5" y="5"/>
                    </a:lnTo>
                    <a:lnTo>
                      <a:pt x="4" y="4"/>
                    </a:lnTo>
                    <a:lnTo>
                      <a:pt x="2" y="4"/>
                    </a:lnTo>
                    <a:lnTo>
                      <a:pt x="1" y="3"/>
                    </a:lnTo>
                    <a:lnTo>
                      <a:pt x="0" y="1"/>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7" name="Freeform 2101">
                <a:extLst>
                  <a:ext uri="{FF2B5EF4-FFF2-40B4-BE49-F238E27FC236}">
                    <a16:creationId xmlns:a16="http://schemas.microsoft.com/office/drawing/2014/main" id="{E1F28BD5-1F5C-E9E4-193A-F1A4E16E76FD}"/>
                  </a:ext>
                </a:extLst>
              </p:cNvPr>
              <p:cNvSpPr>
                <a:spLocks/>
              </p:cNvSpPr>
              <p:nvPr/>
            </p:nvSpPr>
            <p:spPr bwMode="auto">
              <a:xfrm>
                <a:off x="132" y="546"/>
                <a:ext cx="5" cy="11"/>
              </a:xfrm>
              <a:custGeom>
                <a:avLst/>
                <a:gdLst>
                  <a:gd name="T0" fmla="*/ 5 w 5"/>
                  <a:gd name="T1" fmla="*/ 11 h 11"/>
                  <a:gd name="T2" fmla="*/ 5 w 5"/>
                  <a:gd name="T3" fmla="*/ 10 h 11"/>
                  <a:gd name="T4" fmla="*/ 3 w 5"/>
                  <a:gd name="T5" fmla="*/ 10 h 11"/>
                  <a:gd name="T6" fmla="*/ 1 w 5"/>
                  <a:gd name="T7" fmla="*/ 8 h 11"/>
                  <a:gd name="T8" fmla="*/ 1 w 5"/>
                  <a:gd name="T9" fmla="*/ 6 h 11"/>
                  <a:gd name="T10" fmla="*/ 2 w 5"/>
                  <a:gd name="T11" fmla="*/ 3 h 11"/>
                  <a:gd name="T12" fmla="*/ 1 w 5"/>
                  <a:gd name="T13" fmla="*/ 2 h 11"/>
                  <a:gd name="T14" fmla="*/ 0 w 5"/>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1">
                    <a:moveTo>
                      <a:pt x="5" y="11"/>
                    </a:moveTo>
                    <a:lnTo>
                      <a:pt x="5" y="10"/>
                    </a:lnTo>
                    <a:lnTo>
                      <a:pt x="3" y="10"/>
                    </a:lnTo>
                    <a:lnTo>
                      <a:pt x="1" y="8"/>
                    </a:lnTo>
                    <a:lnTo>
                      <a:pt x="1" y="6"/>
                    </a:lnTo>
                    <a:lnTo>
                      <a:pt x="2" y="3"/>
                    </a:lnTo>
                    <a:lnTo>
                      <a:pt x="1"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8" name="Freeform 2102">
                <a:extLst>
                  <a:ext uri="{FF2B5EF4-FFF2-40B4-BE49-F238E27FC236}">
                    <a16:creationId xmlns:a16="http://schemas.microsoft.com/office/drawing/2014/main" id="{B1EF367F-652B-2D11-D4D9-A28B7AE46E03}"/>
                  </a:ext>
                </a:extLst>
              </p:cNvPr>
              <p:cNvSpPr>
                <a:spLocks/>
              </p:cNvSpPr>
              <p:nvPr/>
            </p:nvSpPr>
            <p:spPr bwMode="auto">
              <a:xfrm>
                <a:off x="129" y="558"/>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9" name="Freeform 2103">
                <a:extLst>
                  <a:ext uri="{FF2B5EF4-FFF2-40B4-BE49-F238E27FC236}">
                    <a16:creationId xmlns:a16="http://schemas.microsoft.com/office/drawing/2014/main" id="{09A02A6C-C6FF-B094-0C8F-A45BF003C4B3}"/>
                  </a:ext>
                </a:extLst>
              </p:cNvPr>
              <p:cNvSpPr>
                <a:spLocks/>
              </p:cNvSpPr>
              <p:nvPr/>
            </p:nvSpPr>
            <p:spPr bwMode="auto">
              <a:xfrm>
                <a:off x="74" y="556"/>
                <a:ext cx="4" cy="4"/>
              </a:xfrm>
              <a:custGeom>
                <a:avLst/>
                <a:gdLst>
                  <a:gd name="T0" fmla="*/ 3 w 4"/>
                  <a:gd name="T1" fmla="*/ 4 h 4"/>
                  <a:gd name="T2" fmla="*/ 4 w 4"/>
                  <a:gd name="T3" fmla="*/ 1 h 4"/>
                  <a:gd name="T4" fmla="*/ 1 w 4"/>
                  <a:gd name="T5" fmla="*/ 0 h 4"/>
                  <a:gd name="T6" fmla="*/ 0 w 4"/>
                  <a:gd name="T7" fmla="*/ 0 h 4"/>
                  <a:gd name="T8" fmla="*/ 0 w 4"/>
                  <a:gd name="T9" fmla="*/ 1 h 4"/>
                  <a:gd name="T10" fmla="*/ 1 w 4"/>
                  <a:gd name="T11" fmla="*/ 2 h 4"/>
                  <a:gd name="T12" fmla="*/ 3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3" y="4"/>
                    </a:moveTo>
                    <a:lnTo>
                      <a:pt x="4" y="1"/>
                    </a:lnTo>
                    <a:lnTo>
                      <a:pt x="1" y="0"/>
                    </a:lnTo>
                    <a:lnTo>
                      <a:pt x="0" y="0"/>
                    </a:lnTo>
                    <a:lnTo>
                      <a:pt x="0" y="1"/>
                    </a:lnTo>
                    <a:lnTo>
                      <a:pt x="1" y="2"/>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0" name="Freeform 2104">
                <a:extLst>
                  <a:ext uri="{FF2B5EF4-FFF2-40B4-BE49-F238E27FC236}">
                    <a16:creationId xmlns:a16="http://schemas.microsoft.com/office/drawing/2014/main" id="{CC04EF08-8E4F-F198-0D5E-EEE8868C98A1}"/>
                  </a:ext>
                </a:extLst>
              </p:cNvPr>
              <p:cNvSpPr>
                <a:spLocks/>
              </p:cNvSpPr>
              <p:nvPr/>
            </p:nvSpPr>
            <p:spPr bwMode="auto">
              <a:xfrm>
                <a:off x="88" y="556"/>
                <a:ext cx="7" cy="5"/>
              </a:xfrm>
              <a:custGeom>
                <a:avLst/>
                <a:gdLst>
                  <a:gd name="T0" fmla="*/ 0 w 7"/>
                  <a:gd name="T1" fmla="*/ 5 h 5"/>
                  <a:gd name="T2" fmla="*/ 0 w 7"/>
                  <a:gd name="T3" fmla="*/ 4 h 5"/>
                  <a:gd name="T4" fmla="*/ 3 w 7"/>
                  <a:gd name="T5" fmla="*/ 4 h 5"/>
                  <a:gd name="T6" fmla="*/ 7 w 7"/>
                  <a:gd name="T7" fmla="*/ 3 h 5"/>
                  <a:gd name="T8" fmla="*/ 7 w 7"/>
                  <a:gd name="T9" fmla="*/ 0 h 5"/>
                  <a:gd name="T10" fmla="*/ 3 w 7"/>
                  <a:gd name="T11" fmla="*/ 0 h 5"/>
                </a:gdLst>
                <a:ahLst/>
                <a:cxnLst>
                  <a:cxn ang="0">
                    <a:pos x="T0" y="T1"/>
                  </a:cxn>
                  <a:cxn ang="0">
                    <a:pos x="T2" y="T3"/>
                  </a:cxn>
                  <a:cxn ang="0">
                    <a:pos x="T4" y="T5"/>
                  </a:cxn>
                  <a:cxn ang="0">
                    <a:pos x="T6" y="T7"/>
                  </a:cxn>
                  <a:cxn ang="0">
                    <a:pos x="T8" y="T9"/>
                  </a:cxn>
                  <a:cxn ang="0">
                    <a:pos x="T10" y="T11"/>
                  </a:cxn>
                </a:cxnLst>
                <a:rect l="0" t="0" r="r" b="b"/>
                <a:pathLst>
                  <a:path w="7" h="5">
                    <a:moveTo>
                      <a:pt x="0" y="5"/>
                    </a:moveTo>
                    <a:lnTo>
                      <a:pt x="0" y="4"/>
                    </a:lnTo>
                    <a:lnTo>
                      <a:pt x="3" y="4"/>
                    </a:lnTo>
                    <a:lnTo>
                      <a:pt x="7" y="3"/>
                    </a:lnTo>
                    <a:lnTo>
                      <a:pt x="7"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1" name="Freeform 2105">
                <a:extLst>
                  <a:ext uri="{FF2B5EF4-FFF2-40B4-BE49-F238E27FC236}">
                    <a16:creationId xmlns:a16="http://schemas.microsoft.com/office/drawing/2014/main" id="{DEBC4007-2A59-184D-879C-A0173119326A}"/>
                  </a:ext>
                </a:extLst>
              </p:cNvPr>
              <p:cNvSpPr>
                <a:spLocks/>
              </p:cNvSpPr>
              <p:nvPr/>
            </p:nvSpPr>
            <p:spPr bwMode="auto">
              <a:xfrm>
                <a:off x="87" y="556"/>
                <a:ext cx="4" cy="5"/>
              </a:xfrm>
              <a:custGeom>
                <a:avLst/>
                <a:gdLst>
                  <a:gd name="T0" fmla="*/ 4 w 4"/>
                  <a:gd name="T1" fmla="*/ 0 h 5"/>
                  <a:gd name="T2" fmla="*/ 4 w 4"/>
                  <a:gd name="T3" fmla="*/ 0 h 5"/>
                  <a:gd name="T4" fmla="*/ 1 w 4"/>
                  <a:gd name="T5" fmla="*/ 0 h 5"/>
                  <a:gd name="T6" fmla="*/ 1 w 4"/>
                  <a:gd name="T7" fmla="*/ 2 h 5"/>
                  <a:gd name="T8" fmla="*/ 0 w 4"/>
                  <a:gd name="T9" fmla="*/ 3 h 5"/>
                  <a:gd name="T10" fmla="*/ 0 w 4"/>
                  <a:gd name="T11" fmla="*/ 4 h 5"/>
                  <a:gd name="T12" fmla="*/ 1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0"/>
                    </a:lnTo>
                    <a:lnTo>
                      <a:pt x="1" y="0"/>
                    </a:lnTo>
                    <a:lnTo>
                      <a:pt x="1" y="2"/>
                    </a:lnTo>
                    <a:lnTo>
                      <a:pt x="0" y="3"/>
                    </a:lnTo>
                    <a:lnTo>
                      <a:pt x="0" y="4"/>
                    </a:lnTo>
                    <a:lnTo>
                      <a:pt x="1"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2" name="Freeform 2106">
                <a:extLst>
                  <a:ext uri="{FF2B5EF4-FFF2-40B4-BE49-F238E27FC236}">
                    <a16:creationId xmlns:a16="http://schemas.microsoft.com/office/drawing/2014/main" id="{D53F0119-7D48-CDFF-CF9D-45404632A4E6}"/>
                  </a:ext>
                </a:extLst>
              </p:cNvPr>
              <p:cNvSpPr>
                <a:spLocks/>
              </p:cNvSpPr>
              <p:nvPr/>
            </p:nvSpPr>
            <p:spPr bwMode="auto">
              <a:xfrm>
                <a:off x="137" y="557"/>
                <a:ext cx="4" cy="4"/>
              </a:xfrm>
              <a:custGeom>
                <a:avLst/>
                <a:gdLst>
                  <a:gd name="T0" fmla="*/ 4 w 4"/>
                  <a:gd name="T1" fmla="*/ 4 h 4"/>
                  <a:gd name="T2" fmla="*/ 3 w 4"/>
                  <a:gd name="T3" fmla="*/ 3 h 4"/>
                  <a:gd name="T4" fmla="*/ 1 w 4"/>
                  <a:gd name="T5" fmla="*/ 1 h 4"/>
                  <a:gd name="T6" fmla="*/ 0 w 4"/>
                  <a:gd name="T7" fmla="*/ 0 h 4"/>
                </a:gdLst>
                <a:ahLst/>
                <a:cxnLst>
                  <a:cxn ang="0">
                    <a:pos x="T0" y="T1"/>
                  </a:cxn>
                  <a:cxn ang="0">
                    <a:pos x="T2" y="T3"/>
                  </a:cxn>
                  <a:cxn ang="0">
                    <a:pos x="T4" y="T5"/>
                  </a:cxn>
                  <a:cxn ang="0">
                    <a:pos x="T6" y="T7"/>
                  </a:cxn>
                </a:cxnLst>
                <a:rect l="0" t="0" r="r" b="b"/>
                <a:pathLst>
                  <a:path w="4" h="4">
                    <a:moveTo>
                      <a:pt x="4" y="4"/>
                    </a:moveTo>
                    <a:lnTo>
                      <a:pt x="3" y="3"/>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3" name="Freeform 2107">
                <a:extLst>
                  <a:ext uri="{FF2B5EF4-FFF2-40B4-BE49-F238E27FC236}">
                    <a16:creationId xmlns:a16="http://schemas.microsoft.com/office/drawing/2014/main" id="{911A0B6E-F799-989E-9DD8-C529CB499540}"/>
                  </a:ext>
                </a:extLst>
              </p:cNvPr>
              <p:cNvSpPr>
                <a:spLocks/>
              </p:cNvSpPr>
              <p:nvPr/>
            </p:nvSpPr>
            <p:spPr bwMode="auto">
              <a:xfrm>
                <a:off x="128" y="559"/>
                <a:ext cx="2" cy="2"/>
              </a:xfrm>
              <a:custGeom>
                <a:avLst/>
                <a:gdLst>
                  <a:gd name="T0" fmla="*/ 2 w 2"/>
                  <a:gd name="T1" fmla="*/ 2 h 2"/>
                  <a:gd name="T2" fmla="*/ 2 w 2"/>
                  <a:gd name="T3" fmla="*/ 2 h 2"/>
                  <a:gd name="T4" fmla="*/ 0 w 2"/>
                  <a:gd name="T5" fmla="*/ 1 h 2"/>
                  <a:gd name="T6" fmla="*/ 0 w 2"/>
                  <a:gd name="T7" fmla="*/ 0 h 2"/>
                  <a:gd name="T8" fmla="*/ 1 w 2"/>
                  <a:gd name="T9" fmla="*/ 0 h 2"/>
                </a:gdLst>
                <a:ahLst/>
                <a:cxnLst>
                  <a:cxn ang="0">
                    <a:pos x="T0" y="T1"/>
                  </a:cxn>
                  <a:cxn ang="0">
                    <a:pos x="T2" y="T3"/>
                  </a:cxn>
                  <a:cxn ang="0">
                    <a:pos x="T4" y="T5"/>
                  </a:cxn>
                  <a:cxn ang="0">
                    <a:pos x="T6" y="T7"/>
                  </a:cxn>
                  <a:cxn ang="0">
                    <a:pos x="T8" y="T9"/>
                  </a:cxn>
                </a:cxnLst>
                <a:rect l="0" t="0" r="r" b="b"/>
                <a:pathLst>
                  <a:path w="2" h="2">
                    <a:moveTo>
                      <a:pt x="2" y="2"/>
                    </a:moveTo>
                    <a:lnTo>
                      <a:pt x="2" y="2"/>
                    </a:lnTo>
                    <a:lnTo>
                      <a:pt x="0" y="1"/>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4" name="Freeform 2108">
                <a:extLst>
                  <a:ext uri="{FF2B5EF4-FFF2-40B4-BE49-F238E27FC236}">
                    <a16:creationId xmlns:a16="http://schemas.microsoft.com/office/drawing/2014/main" id="{DF897A84-92BF-84C7-E8C9-41298B7E51CC}"/>
                  </a:ext>
                </a:extLst>
              </p:cNvPr>
              <p:cNvSpPr>
                <a:spLocks/>
              </p:cNvSpPr>
              <p:nvPr/>
            </p:nvSpPr>
            <p:spPr bwMode="auto">
              <a:xfrm>
                <a:off x="108" y="559"/>
                <a:ext cx="2" cy="2"/>
              </a:xfrm>
              <a:custGeom>
                <a:avLst/>
                <a:gdLst>
                  <a:gd name="T0" fmla="*/ 1 w 2"/>
                  <a:gd name="T1" fmla="*/ 2 h 2"/>
                  <a:gd name="T2" fmla="*/ 0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1" y="2"/>
                    </a:moveTo>
                    <a:lnTo>
                      <a:pt x="0" y="2"/>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5" name="Freeform 2109">
                <a:extLst>
                  <a:ext uri="{FF2B5EF4-FFF2-40B4-BE49-F238E27FC236}">
                    <a16:creationId xmlns:a16="http://schemas.microsoft.com/office/drawing/2014/main" id="{A51BC93F-A79D-BE3E-2F80-61443A422DD8}"/>
                  </a:ext>
                </a:extLst>
              </p:cNvPr>
              <p:cNvSpPr>
                <a:spLocks/>
              </p:cNvSpPr>
              <p:nvPr/>
            </p:nvSpPr>
            <p:spPr bwMode="auto">
              <a:xfrm>
                <a:off x="109" y="558"/>
                <a:ext cx="20" cy="3"/>
              </a:xfrm>
              <a:custGeom>
                <a:avLst/>
                <a:gdLst>
                  <a:gd name="T0" fmla="*/ 20 w 20"/>
                  <a:gd name="T1" fmla="*/ 0 h 3"/>
                  <a:gd name="T2" fmla="*/ 20 w 20"/>
                  <a:gd name="T3" fmla="*/ 0 h 3"/>
                  <a:gd name="T4" fmla="*/ 18 w 20"/>
                  <a:gd name="T5" fmla="*/ 0 h 3"/>
                  <a:gd name="T6" fmla="*/ 15 w 20"/>
                  <a:gd name="T7" fmla="*/ 0 h 3"/>
                  <a:gd name="T8" fmla="*/ 13 w 20"/>
                  <a:gd name="T9" fmla="*/ 0 h 3"/>
                  <a:gd name="T10" fmla="*/ 10 w 20"/>
                  <a:gd name="T11" fmla="*/ 2 h 3"/>
                  <a:gd name="T12" fmla="*/ 8 w 20"/>
                  <a:gd name="T13" fmla="*/ 2 h 3"/>
                  <a:gd name="T14" fmla="*/ 6 w 20"/>
                  <a:gd name="T15" fmla="*/ 2 h 3"/>
                  <a:gd name="T16" fmla="*/ 3 w 20"/>
                  <a:gd name="T17" fmla="*/ 3 h 3"/>
                  <a:gd name="T18" fmla="*/ 2 w 20"/>
                  <a:gd name="T19" fmla="*/ 3 h 3"/>
                  <a:gd name="T20" fmla="*/ 2 w 20"/>
                  <a:gd name="T21" fmla="*/ 3 h 3"/>
                  <a:gd name="T22" fmla="*/ 1 w 20"/>
                  <a:gd name="T23" fmla="*/ 3 h 3"/>
                  <a:gd name="T24" fmla="*/ 0 w 20"/>
                  <a:gd name="T25"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3">
                    <a:moveTo>
                      <a:pt x="20" y="0"/>
                    </a:moveTo>
                    <a:lnTo>
                      <a:pt x="20" y="0"/>
                    </a:lnTo>
                    <a:lnTo>
                      <a:pt x="18" y="0"/>
                    </a:lnTo>
                    <a:lnTo>
                      <a:pt x="15" y="0"/>
                    </a:lnTo>
                    <a:lnTo>
                      <a:pt x="13" y="0"/>
                    </a:lnTo>
                    <a:lnTo>
                      <a:pt x="10" y="2"/>
                    </a:lnTo>
                    <a:lnTo>
                      <a:pt x="8" y="2"/>
                    </a:lnTo>
                    <a:lnTo>
                      <a:pt x="6" y="2"/>
                    </a:lnTo>
                    <a:lnTo>
                      <a:pt x="3" y="3"/>
                    </a:lnTo>
                    <a:lnTo>
                      <a:pt x="2" y="3"/>
                    </a:lnTo>
                    <a:lnTo>
                      <a:pt x="2" y="3"/>
                    </a:lnTo>
                    <a:lnTo>
                      <a:pt x="1"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6" name="Freeform 2110">
                <a:extLst>
                  <a:ext uri="{FF2B5EF4-FFF2-40B4-BE49-F238E27FC236}">
                    <a16:creationId xmlns:a16="http://schemas.microsoft.com/office/drawing/2014/main" id="{73076012-0091-692C-6682-5F21195F14CA}"/>
                  </a:ext>
                </a:extLst>
              </p:cNvPr>
              <p:cNvSpPr>
                <a:spLocks/>
              </p:cNvSpPr>
              <p:nvPr/>
            </p:nvSpPr>
            <p:spPr bwMode="auto">
              <a:xfrm>
                <a:off x="71" y="557"/>
                <a:ext cx="4" cy="5"/>
              </a:xfrm>
              <a:custGeom>
                <a:avLst/>
                <a:gdLst>
                  <a:gd name="T0" fmla="*/ 4 w 4"/>
                  <a:gd name="T1" fmla="*/ 5 h 5"/>
                  <a:gd name="T2" fmla="*/ 4 w 4"/>
                  <a:gd name="T3" fmla="*/ 4 h 5"/>
                  <a:gd name="T4" fmla="*/ 3 w 4"/>
                  <a:gd name="T5" fmla="*/ 1 h 5"/>
                  <a:gd name="T6" fmla="*/ 2 w 4"/>
                  <a:gd name="T7" fmla="*/ 2 h 5"/>
                  <a:gd name="T8" fmla="*/ 1 w 4"/>
                  <a:gd name="T9" fmla="*/ 0 h 5"/>
                  <a:gd name="T10" fmla="*/ 0 w 4"/>
                  <a:gd name="T11" fmla="*/ 1 h 5"/>
                  <a:gd name="T12" fmla="*/ 0 w 4"/>
                  <a:gd name="T13" fmla="*/ 2 h 5"/>
                  <a:gd name="T14" fmla="*/ 4 w 4"/>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4" y="5"/>
                    </a:moveTo>
                    <a:lnTo>
                      <a:pt x="4" y="4"/>
                    </a:lnTo>
                    <a:lnTo>
                      <a:pt x="3" y="1"/>
                    </a:lnTo>
                    <a:lnTo>
                      <a:pt x="2" y="2"/>
                    </a:lnTo>
                    <a:lnTo>
                      <a:pt x="1" y="0"/>
                    </a:lnTo>
                    <a:lnTo>
                      <a:pt x="0" y="1"/>
                    </a:lnTo>
                    <a:lnTo>
                      <a:pt x="0" y="2"/>
                    </a:lnTo>
                    <a:lnTo>
                      <a:pt x="4"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7" name="Freeform 2111">
                <a:extLst>
                  <a:ext uri="{FF2B5EF4-FFF2-40B4-BE49-F238E27FC236}">
                    <a16:creationId xmlns:a16="http://schemas.microsoft.com/office/drawing/2014/main" id="{857FC533-75F6-AC88-DA21-8AC5D1B221BE}"/>
                  </a:ext>
                </a:extLst>
              </p:cNvPr>
              <p:cNvSpPr>
                <a:spLocks/>
              </p:cNvSpPr>
              <p:nvPr/>
            </p:nvSpPr>
            <p:spPr bwMode="auto">
              <a:xfrm>
                <a:off x="141" y="561"/>
                <a:ext cx="2" cy="2"/>
              </a:xfrm>
              <a:custGeom>
                <a:avLst/>
                <a:gdLst>
                  <a:gd name="T0" fmla="*/ 2 w 2"/>
                  <a:gd name="T1" fmla="*/ 2 h 2"/>
                  <a:gd name="T2" fmla="*/ 1 w 2"/>
                  <a:gd name="T3" fmla="*/ 0 h 2"/>
                  <a:gd name="T4" fmla="*/ 0 w 2"/>
                  <a:gd name="T5" fmla="*/ 0 h 2"/>
                </a:gdLst>
                <a:ahLst/>
                <a:cxnLst>
                  <a:cxn ang="0">
                    <a:pos x="T0" y="T1"/>
                  </a:cxn>
                  <a:cxn ang="0">
                    <a:pos x="T2" y="T3"/>
                  </a:cxn>
                  <a:cxn ang="0">
                    <a:pos x="T4" y="T5"/>
                  </a:cxn>
                </a:cxnLst>
                <a:rect l="0" t="0" r="r" b="b"/>
                <a:pathLst>
                  <a:path w="2" h="2">
                    <a:moveTo>
                      <a:pt x="2" y="2"/>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8" name="Freeform 2112">
                <a:extLst>
                  <a:ext uri="{FF2B5EF4-FFF2-40B4-BE49-F238E27FC236}">
                    <a16:creationId xmlns:a16="http://schemas.microsoft.com/office/drawing/2014/main" id="{36498DE2-3C05-C2A8-1474-A544ECE4F8D7}"/>
                  </a:ext>
                </a:extLst>
              </p:cNvPr>
              <p:cNvSpPr>
                <a:spLocks/>
              </p:cNvSpPr>
              <p:nvPr/>
            </p:nvSpPr>
            <p:spPr bwMode="auto">
              <a:xfrm>
                <a:off x="81" y="563"/>
                <a:ext cx="2" cy="0"/>
              </a:xfrm>
              <a:custGeom>
                <a:avLst/>
                <a:gdLst>
                  <a:gd name="T0" fmla="*/ 0 w 2"/>
                  <a:gd name="T1" fmla="*/ 2 w 2"/>
                  <a:gd name="T2" fmla="*/ 2 w 2"/>
                </a:gdLst>
                <a:ahLst/>
                <a:cxnLst>
                  <a:cxn ang="0">
                    <a:pos x="T0" y="0"/>
                  </a:cxn>
                  <a:cxn ang="0">
                    <a:pos x="T1" y="0"/>
                  </a:cxn>
                  <a:cxn ang="0">
                    <a:pos x="T2" y="0"/>
                  </a:cxn>
                </a:cxnLst>
                <a:rect l="0" t="0" r="r" b="b"/>
                <a:pathLst>
                  <a:path w="2">
                    <a:moveTo>
                      <a:pt x="0" y="0"/>
                    </a:move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9" name="Freeform 2113">
                <a:extLst>
                  <a:ext uri="{FF2B5EF4-FFF2-40B4-BE49-F238E27FC236}">
                    <a16:creationId xmlns:a16="http://schemas.microsoft.com/office/drawing/2014/main" id="{EA92AA60-509F-1650-5E53-ABE4B988D555}"/>
                  </a:ext>
                </a:extLst>
              </p:cNvPr>
              <p:cNvSpPr>
                <a:spLocks/>
              </p:cNvSpPr>
              <p:nvPr/>
            </p:nvSpPr>
            <p:spPr bwMode="auto">
              <a:xfrm>
                <a:off x="130" y="561"/>
                <a:ext cx="0" cy="2"/>
              </a:xfrm>
              <a:custGeom>
                <a:avLst/>
                <a:gdLst>
                  <a:gd name="T0" fmla="*/ 2 h 2"/>
                  <a:gd name="T1" fmla="*/ 1 h 2"/>
                  <a:gd name="T2" fmla="*/ 0 h 2"/>
                </a:gdLst>
                <a:ahLst/>
                <a:cxnLst>
                  <a:cxn ang="0">
                    <a:pos x="0" y="T0"/>
                  </a:cxn>
                  <a:cxn ang="0">
                    <a:pos x="0" y="T1"/>
                  </a:cxn>
                  <a:cxn ang="0">
                    <a:pos x="0" y="T2"/>
                  </a:cxn>
                </a:cxnLst>
                <a:rect l="0" t="0" r="r" b="b"/>
                <a:pathLst>
                  <a:path h="2">
                    <a:moveTo>
                      <a:pt x="0" y="2"/>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0" name="Freeform 2114">
                <a:extLst>
                  <a:ext uri="{FF2B5EF4-FFF2-40B4-BE49-F238E27FC236}">
                    <a16:creationId xmlns:a16="http://schemas.microsoft.com/office/drawing/2014/main" id="{FEC1324B-9C42-C060-9037-0FEE42EE0EB5}"/>
                  </a:ext>
                </a:extLst>
              </p:cNvPr>
              <p:cNvSpPr>
                <a:spLocks/>
              </p:cNvSpPr>
              <p:nvPr/>
            </p:nvSpPr>
            <p:spPr bwMode="auto">
              <a:xfrm>
                <a:off x="86" y="562"/>
                <a:ext cx="2" cy="1"/>
              </a:xfrm>
              <a:custGeom>
                <a:avLst/>
                <a:gdLst>
                  <a:gd name="T0" fmla="*/ 0 w 2"/>
                  <a:gd name="T1" fmla="*/ 1 h 1"/>
                  <a:gd name="T2" fmla="*/ 0 w 2"/>
                  <a:gd name="T3" fmla="*/ 0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0" y="1"/>
                    </a:moveTo>
                    <a:lnTo>
                      <a:pt x="0" y="0"/>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1" name="Freeform 2115">
                <a:extLst>
                  <a:ext uri="{FF2B5EF4-FFF2-40B4-BE49-F238E27FC236}">
                    <a16:creationId xmlns:a16="http://schemas.microsoft.com/office/drawing/2014/main" id="{B9B5EEF8-84B6-086C-96CA-C22F77FCCFB8}"/>
                  </a:ext>
                </a:extLst>
              </p:cNvPr>
              <p:cNvSpPr>
                <a:spLocks/>
              </p:cNvSpPr>
              <p:nvPr/>
            </p:nvSpPr>
            <p:spPr bwMode="auto">
              <a:xfrm>
                <a:off x="126" y="560"/>
                <a:ext cx="3" cy="4"/>
              </a:xfrm>
              <a:custGeom>
                <a:avLst/>
                <a:gdLst>
                  <a:gd name="T0" fmla="*/ 0 w 3"/>
                  <a:gd name="T1" fmla="*/ 0 h 4"/>
                  <a:gd name="T2" fmla="*/ 1 w 3"/>
                  <a:gd name="T3" fmla="*/ 2 h 4"/>
                  <a:gd name="T4" fmla="*/ 3 w 3"/>
                  <a:gd name="T5" fmla="*/ 3 h 4"/>
                  <a:gd name="T6" fmla="*/ 3 w 3"/>
                  <a:gd name="T7" fmla="*/ 4 h 4"/>
                </a:gdLst>
                <a:ahLst/>
                <a:cxnLst>
                  <a:cxn ang="0">
                    <a:pos x="T0" y="T1"/>
                  </a:cxn>
                  <a:cxn ang="0">
                    <a:pos x="T2" y="T3"/>
                  </a:cxn>
                  <a:cxn ang="0">
                    <a:pos x="T4" y="T5"/>
                  </a:cxn>
                  <a:cxn ang="0">
                    <a:pos x="T6" y="T7"/>
                  </a:cxn>
                </a:cxnLst>
                <a:rect l="0" t="0" r="r" b="b"/>
                <a:pathLst>
                  <a:path w="3" h="4">
                    <a:moveTo>
                      <a:pt x="0" y="0"/>
                    </a:moveTo>
                    <a:lnTo>
                      <a:pt x="1" y="2"/>
                    </a:lnTo>
                    <a:lnTo>
                      <a:pt x="3" y="3"/>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2" name="Freeform 2116">
                <a:extLst>
                  <a:ext uri="{FF2B5EF4-FFF2-40B4-BE49-F238E27FC236}">
                    <a16:creationId xmlns:a16="http://schemas.microsoft.com/office/drawing/2014/main" id="{9735D655-691F-1CBB-3A3D-4DF785604B52}"/>
                  </a:ext>
                </a:extLst>
              </p:cNvPr>
              <p:cNvSpPr>
                <a:spLocks/>
              </p:cNvSpPr>
              <p:nvPr/>
            </p:nvSpPr>
            <p:spPr bwMode="auto">
              <a:xfrm>
                <a:off x="129" y="563"/>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3" name="Freeform 2117">
                <a:extLst>
                  <a:ext uri="{FF2B5EF4-FFF2-40B4-BE49-F238E27FC236}">
                    <a16:creationId xmlns:a16="http://schemas.microsoft.com/office/drawing/2014/main" id="{AB647518-09FD-BDE2-D4B4-B34A66A8673A}"/>
                  </a:ext>
                </a:extLst>
              </p:cNvPr>
              <p:cNvSpPr>
                <a:spLocks/>
              </p:cNvSpPr>
              <p:nvPr/>
            </p:nvSpPr>
            <p:spPr bwMode="auto">
              <a:xfrm>
                <a:off x="80" y="563"/>
                <a:ext cx="1" cy="1"/>
              </a:xfrm>
              <a:custGeom>
                <a:avLst/>
                <a:gdLst>
                  <a:gd name="T0" fmla="*/ 0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0"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4" name="Freeform 2118">
                <a:extLst>
                  <a:ext uri="{FF2B5EF4-FFF2-40B4-BE49-F238E27FC236}">
                    <a16:creationId xmlns:a16="http://schemas.microsoft.com/office/drawing/2014/main" id="{3EBEF64F-D5B9-7C90-0EDF-4B4DE875DF19}"/>
                  </a:ext>
                </a:extLst>
              </p:cNvPr>
              <p:cNvSpPr>
                <a:spLocks/>
              </p:cNvSpPr>
              <p:nvPr/>
            </p:nvSpPr>
            <p:spPr bwMode="auto">
              <a:xfrm>
                <a:off x="143" y="563"/>
                <a:ext cx="0" cy="2"/>
              </a:xfrm>
              <a:custGeom>
                <a:avLst/>
                <a:gdLst>
                  <a:gd name="T0" fmla="*/ 2 h 2"/>
                  <a:gd name="T1" fmla="*/ 0 h 2"/>
                  <a:gd name="T2" fmla="*/ 0 h 2"/>
                </a:gdLst>
                <a:ahLst/>
                <a:cxnLst>
                  <a:cxn ang="0">
                    <a:pos x="0" y="T0"/>
                  </a:cxn>
                  <a:cxn ang="0">
                    <a:pos x="0" y="T1"/>
                  </a:cxn>
                  <a:cxn ang="0">
                    <a:pos x="0" y="T2"/>
                  </a:cxn>
                </a:cxnLst>
                <a:rect l="0" t="0" r="r" b="b"/>
                <a:pathLst>
                  <a:path h="2">
                    <a:moveTo>
                      <a:pt x="0" y="2"/>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5" name="Freeform 2119">
                <a:extLst>
                  <a:ext uri="{FF2B5EF4-FFF2-40B4-BE49-F238E27FC236}">
                    <a16:creationId xmlns:a16="http://schemas.microsoft.com/office/drawing/2014/main" id="{D857FC35-FC11-19A9-E7CF-2F9C2380A266}"/>
                  </a:ext>
                </a:extLst>
              </p:cNvPr>
              <p:cNvSpPr>
                <a:spLocks/>
              </p:cNvSpPr>
              <p:nvPr/>
            </p:nvSpPr>
            <p:spPr bwMode="auto">
              <a:xfrm>
                <a:off x="83" y="563"/>
                <a:ext cx="3" cy="3"/>
              </a:xfrm>
              <a:custGeom>
                <a:avLst/>
                <a:gdLst>
                  <a:gd name="T0" fmla="*/ 0 w 3"/>
                  <a:gd name="T1" fmla="*/ 0 h 3"/>
                  <a:gd name="T2" fmla="*/ 1 w 3"/>
                  <a:gd name="T3" fmla="*/ 0 h 3"/>
                  <a:gd name="T4" fmla="*/ 1 w 3"/>
                  <a:gd name="T5" fmla="*/ 1 h 3"/>
                  <a:gd name="T6" fmla="*/ 1 w 3"/>
                  <a:gd name="T7" fmla="*/ 1 h 3"/>
                  <a:gd name="T8" fmla="*/ 1 w 3"/>
                  <a:gd name="T9" fmla="*/ 2 h 3"/>
                  <a:gd name="T10" fmla="*/ 2 w 3"/>
                  <a:gd name="T11" fmla="*/ 3 h 3"/>
                  <a:gd name="T12" fmla="*/ 2 w 3"/>
                  <a:gd name="T13" fmla="*/ 1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0"/>
                    </a:moveTo>
                    <a:lnTo>
                      <a:pt x="1" y="0"/>
                    </a:lnTo>
                    <a:lnTo>
                      <a:pt x="1" y="1"/>
                    </a:lnTo>
                    <a:lnTo>
                      <a:pt x="1" y="1"/>
                    </a:lnTo>
                    <a:lnTo>
                      <a:pt x="1" y="2"/>
                    </a:lnTo>
                    <a:lnTo>
                      <a:pt x="2" y="3"/>
                    </a:lnTo>
                    <a:lnTo>
                      <a:pt x="2"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6" name="Freeform 2120">
                <a:extLst>
                  <a:ext uri="{FF2B5EF4-FFF2-40B4-BE49-F238E27FC236}">
                    <a16:creationId xmlns:a16="http://schemas.microsoft.com/office/drawing/2014/main" id="{9A22969A-49C9-A4CB-DAD9-A7483BCB63BF}"/>
                  </a:ext>
                </a:extLst>
              </p:cNvPr>
              <p:cNvSpPr>
                <a:spLocks/>
              </p:cNvSpPr>
              <p:nvPr/>
            </p:nvSpPr>
            <p:spPr bwMode="auto">
              <a:xfrm>
                <a:off x="88" y="562"/>
                <a:ext cx="12" cy="4"/>
              </a:xfrm>
              <a:custGeom>
                <a:avLst/>
                <a:gdLst>
                  <a:gd name="T0" fmla="*/ 0 w 12"/>
                  <a:gd name="T1" fmla="*/ 0 h 4"/>
                  <a:gd name="T2" fmla="*/ 3 w 12"/>
                  <a:gd name="T3" fmla="*/ 0 h 4"/>
                  <a:gd name="T4" fmla="*/ 4 w 12"/>
                  <a:gd name="T5" fmla="*/ 1 h 4"/>
                  <a:gd name="T6" fmla="*/ 4 w 12"/>
                  <a:gd name="T7" fmla="*/ 2 h 4"/>
                  <a:gd name="T8" fmla="*/ 4 w 12"/>
                  <a:gd name="T9" fmla="*/ 2 h 4"/>
                  <a:gd name="T10" fmla="*/ 5 w 12"/>
                  <a:gd name="T11" fmla="*/ 3 h 4"/>
                  <a:gd name="T12" fmla="*/ 5 w 12"/>
                  <a:gd name="T13" fmla="*/ 4 h 4"/>
                  <a:gd name="T14" fmla="*/ 6 w 12"/>
                  <a:gd name="T15" fmla="*/ 3 h 4"/>
                  <a:gd name="T16" fmla="*/ 7 w 12"/>
                  <a:gd name="T17" fmla="*/ 1 h 4"/>
                  <a:gd name="T18" fmla="*/ 7 w 12"/>
                  <a:gd name="T19" fmla="*/ 1 h 4"/>
                  <a:gd name="T20" fmla="*/ 7 w 12"/>
                  <a:gd name="T21" fmla="*/ 0 h 4"/>
                  <a:gd name="T22" fmla="*/ 7 w 12"/>
                  <a:gd name="T23" fmla="*/ 0 h 4"/>
                  <a:gd name="T24" fmla="*/ 11 w 12"/>
                  <a:gd name="T25" fmla="*/ 0 h 4"/>
                  <a:gd name="T26" fmla="*/ 11 w 12"/>
                  <a:gd name="T27" fmla="*/ 1 h 4"/>
                  <a:gd name="T28" fmla="*/ 12 w 12"/>
                  <a:gd name="T29" fmla="*/ 1 h 4"/>
                  <a:gd name="T30" fmla="*/ 12 w 12"/>
                  <a:gd name="T31" fmla="*/ 2 h 4"/>
                  <a:gd name="T32" fmla="*/ 12 w 12"/>
                  <a:gd name="T33"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4">
                    <a:moveTo>
                      <a:pt x="0" y="0"/>
                    </a:moveTo>
                    <a:lnTo>
                      <a:pt x="3" y="0"/>
                    </a:lnTo>
                    <a:lnTo>
                      <a:pt x="4" y="1"/>
                    </a:lnTo>
                    <a:lnTo>
                      <a:pt x="4" y="2"/>
                    </a:lnTo>
                    <a:lnTo>
                      <a:pt x="4" y="2"/>
                    </a:lnTo>
                    <a:lnTo>
                      <a:pt x="5" y="3"/>
                    </a:lnTo>
                    <a:lnTo>
                      <a:pt x="5" y="4"/>
                    </a:lnTo>
                    <a:lnTo>
                      <a:pt x="6" y="3"/>
                    </a:lnTo>
                    <a:lnTo>
                      <a:pt x="7" y="1"/>
                    </a:lnTo>
                    <a:lnTo>
                      <a:pt x="7" y="1"/>
                    </a:lnTo>
                    <a:lnTo>
                      <a:pt x="7" y="0"/>
                    </a:lnTo>
                    <a:lnTo>
                      <a:pt x="7" y="0"/>
                    </a:lnTo>
                    <a:lnTo>
                      <a:pt x="11" y="0"/>
                    </a:lnTo>
                    <a:lnTo>
                      <a:pt x="11" y="1"/>
                    </a:lnTo>
                    <a:lnTo>
                      <a:pt x="12" y="1"/>
                    </a:lnTo>
                    <a:lnTo>
                      <a:pt x="12" y="2"/>
                    </a:lnTo>
                    <a:lnTo>
                      <a:pt x="1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7" name="Freeform 2121">
                <a:extLst>
                  <a:ext uri="{FF2B5EF4-FFF2-40B4-BE49-F238E27FC236}">
                    <a16:creationId xmlns:a16="http://schemas.microsoft.com/office/drawing/2014/main" id="{0760E718-10A5-A946-BB4C-15D3A9A131ED}"/>
                  </a:ext>
                </a:extLst>
              </p:cNvPr>
              <p:cNvSpPr>
                <a:spLocks/>
              </p:cNvSpPr>
              <p:nvPr/>
            </p:nvSpPr>
            <p:spPr bwMode="auto">
              <a:xfrm>
                <a:off x="131" y="552"/>
                <a:ext cx="12" cy="14"/>
              </a:xfrm>
              <a:custGeom>
                <a:avLst/>
                <a:gdLst>
                  <a:gd name="T0" fmla="*/ 0 w 12"/>
                  <a:gd name="T1" fmla="*/ 0 h 14"/>
                  <a:gd name="T2" fmla="*/ 0 w 12"/>
                  <a:gd name="T3" fmla="*/ 2 h 14"/>
                  <a:gd name="T4" fmla="*/ 0 w 12"/>
                  <a:gd name="T5" fmla="*/ 3 h 14"/>
                  <a:gd name="T6" fmla="*/ 2 w 12"/>
                  <a:gd name="T7" fmla="*/ 4 h 14"/>
                  <a:gd name="T8" fmla="*/ 3 w 12"/>
                  <a:gd name="T9" fmla="*/ 5 h 14"/>
                  <a:gd name="T10" fmla="*/ 5 w 12"/>
                  <a:gd name="T11" fmla="*/ 7 h 14"/>
                  <a:gd name="T12" fmla="*/ 5 w 12"/>
                  <a:gd name="T13" fmla="*/ 7 h 14"/>
                  <a:gd name="T14" fmla="*/ 7 w 12"/>
                  <a:gd name="T15" fmla="*/ 9 h 14"/>
                  <a:gd name="T16" fmla="*/ 10 w 12"/>
                  <a:gd name="T17" fmla="*/ 12 h 14"/>
                  <a:gd name="T18" fmla="*/ 11 w 12"/>
                  <a:gd name="T19" fmla="*/ 13 h 14"/>
                  <a:gd name="T20" fmla="*/ 12 w 12"/>
                  <a:gd name="T21" fmla="*/ 14 h 14"/>
                  <a:gd name="T22" fmla="*/ 12 w 12"/>
                  <a:gd name="T23"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14">
                    <a:moveTo>
                      <a:pt x="0" y="0"/>
                    </a:moveTo>
                    <a:lnTo>
                      <a:pt x="0" y="2"/>
                    </a:lnTo>
                    <a:lnTo>
                      <a:pt x="0" y="3"/>
                    </a:lnTo>
                    <a:lnTo>
                      <a:pt x="2" y="4"/>
                    </a:lnTo>
                    <a:lnTo>
                      <a:pt x="3" y="5"/>
                    </a:lnTo>
                    <a:lnTo>
                      <a:pt x="5" y="7"/>
                    </a:lnTo>
                    <a:lnTo>
                      <a:pt x="5" y="7"/>
                    </a:lnTo>
                    <a:lnTo>
                      <a:pt x="7" y="9"/>
                    </a:lnTo>
                    <a:lnTo>
                      <a:pt x="10" y="12"/>
                    </a:lnTo>
                    <a:lnTo>
                      <a:pt x="11" y="13"/>
                    </a:lnTo>
                    <a:lnTo>
                      <a:pt x="12" y="14"/>
                    </a:lnTo>
                    <a:lnTo>
                      <a:pt x="12"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8" name="Freeform 2122">
                <a:extLst>
                  <a:ext uri="{FF2B5EF4-FFF2-40B4-BE49-F238E27FC236}">
                    <a16:creationId xmlns:a16="http://schemas.microsoft.com/office/drawing/2014/main" id="{45BAD42E-6FB8-3EBD-BFA3-3F2D1BE839C0}"/>
                  </a:ext>
                </a:extLst>
              </p:cNvPr>
              <p:cNvSpPr>
                <a:spLocks/>
              </p:cNvSpPr>
              <p:nvPr/>
            </p:nvSpPr>
            <p:spPr bwMode="auto">
              <a:xfrm>
                <a:off x="112" y="560"/>
                <a:ext cx="14" cy="6"/>
              </a:xfrm>
              <a:custGeom>
                <a:avLst/>
                <a:gdLst>
                  <a:gd name="T0" fmla="*/ 1 w 14"/>
                  <a:gd name="T1" fmla="*/ 6 h 6"/>
                  <a:gd name="T2" fmla="*/ 1 w 14"/>
                  <a:gd name="T3" fmla="*/ 6 h 6"/>
                  <a:gd name="T4" fmla="*/ 1 w 14"/>
                  <a:gd name="T5" fmla="*/ 5 h 6"/>
                  <a:gd name="T6" fmla="*/ 0 w 14"/>
                  <a:gd name="T7" fmla="*/ 5 h 6"/>
                  <a:gd name="T8" fmla="*/ 0 w 14"/>
                  <a:gd name="T9" fmla="*/ 4 h 6"/>
                  <a:gd name="T10" fmla="*/ 0 w 14"/>
                  <a:gd name="T11" fmla="*/ 4 h 6"/>
                  <a:gd name="T12" fmla="*/ 0 w 14"/>
                  <a:gd name="T13" fmla="*/ 4 h 6"/>
                  <a:gd name="T14" fmla="*/ 2 w 14"/>
                  <a:gd name="T15" fmla="*/ 3 h 6"/>
                  <a:gd name="T16" fmla="*/ 7 w 14"/>
                  <a:gd name="T17" fmla="*/ 1 h 6"/>
                  <a:gd name="T18" fmla="*/ 7 w 14"/>
                  <a:gd name="T19" fmla="*/ 1 h 6"/>
                  <a:gd name="T20" fmla="*/ 11 w 14"/>
                  <a:gd name="T21" fmla="*/ 0 h 6"/>
                  <a:gd name="T22" fmla="*/ 13 w 14"/>
                  <a:gd name="T23" fmla="*/ 1 h 6"/>
                  <a:gd name="T24" fmla="*/ 14 w 14"/>
                  <a:gd name="T25" fmla="*/ 0 h 6"/>
                  <a:gd name="T26" fmla="*/ 14 w 14"/>
                  <a:gd name="T2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6">
                    <a:moveTo>
                      <a:pt x="1" y="6"/>
                    </a:moveTo>
                    <a:lnTo>
                      <a:pt x="1" y="6"/>
                    </a:lnTo>
                    <a:lnTo>
                      <a:pt x="1" y="5"/>
                    </a:lnTo>
                    <a:lnTo>
                      <a:pt x="0" y="5"/>
                    </a:lnTo>
                    <a:lnTo>
                      <a:pt x="0" y="4"/>
                    </a:lnTo>
                    <a:lnTo>
                      <a:pt x="0" y="4"/>
                    </a:lnTo>
                    <a:lnTo>
                      <a:pt x="0" y="4"/>
                    </a:lnTo>
                    <a:lnTo>
                      <a:pt x="2" y="3"/>
                    </a:lnTo>
                    <a:lnTo>
                      <a:pt x="7" y="1"/>
                    </a:lnTo>
                    <a:lnTo>
                      <a:pt x="7" y="1"/>
                    </a:lnTo>
                    <a:lnTo>
                      <a:pt x="11" y="0"/>
                    </a:lnTo>
                    <a:lnTo>
                      <a:pt x="13" y="1"/>
                    </a:lnTo>
                    <a:lnTo>
                      <a:pt x="14" y="0"/>
                    </a:lnTo>
                    <a:lnTo>
                      <a:pt x="1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9" name="Freeform 2123">
                <a:extLst>
                  <a:ext uri="{FF2B5EF4-FFF2-40B4-BE49-F238E27FC236}">
                    <a16:creationId xmlns:a16="http://schemas.microsoft.com/office/drawing/2014/main" id="{814505C6-7CB4-EAE8-DA03-F62857A5414B}"/>
                  </a:ext>
                </a:extLst>
              </p:cNvPr>
              <p:cNvSpPr>
                <a:spLocks/>
              </p:cNvSpPr>
              <p:nvPr/>
            </p:nvSpPr>
            <p:spPr bwMode="auto">
              <a:xfrm>
                <a:off x="99" y="565"/>
                <a:ext cx="1" cy="2"/>
              </a:xfrm>
              <a:custGeom>
                <a:avLst/>
                <a:gdLst>
                  <a:gd name="T0" fmla="*/ 1 w 1"/>
                  <a:gd name="T1" fmla="*/ 0 h 2"/>
                  <a:gd name="T2" fmla="*/ 1 w 1"/>
                  <a:gd name="T3" fmla="*/ 0 h 2"/>
                  <a:gd name="T4" fmla="*/ 0 w 1"/>
                  <a:gd name="T5" fmla="*/ 2 h 2"/>
                </a:gdLst>
                <a:ahLst/>
                <a:cxnLst>
                  <a:cxn ang="0">
                    <a:pos x="T0" y="T1"/>
                  </a:cxn>
                  <a:cxn ang="0">
                    <a:pos x="T2" y="T3"/>
                  </a:cxn>
                  <a:cxn ang="0">
                    <a:pos x="T4" y="T5"/>
                  </a:cxn>
                </a:cxnLst>
                <a:rect l="0" t="0" r="r" b="b"/>
                <a:pathLst>
                  <a:path w="1" h="2">
                    <a:moveTo>
                      <a:pt x="1" y="0"/>
                    </a:moveTo>
                    <a:lnTo>
                      <a:pt x="1"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0" name="Freeform 2124">
                <a:extLst>
                  <a:ext uri="{FF2B5EF4-FFF2-40B4-BE49-F238E27FC236}">
                    <a16:creationId xmlns:a16="http://schemas.microsoft.com/office/drawing/2014/main" id="{6C642AAC-847C-27CF-EA63-D5393DA8F08D}"/>
                  </a:ext>
                </a:extLst>
              </p:cNvPr>
              <p:cNvSpPr>
                <a:spLocks/>
              </p:cNvSpPr>
              <p:nvPr/>
            </p:nvSpPr>
            <p:spPr bwMode="auto">
              <a:xfrm>
                <a:off x="111" y="565"/>
                <a:ext cx="2" cy="3"/>
              </a:xfrm>
              <a:custGeom>
                <a:avLst/>
                <a:gdLst>
                  <a:gd name="T0" fmla="*/ 0 w 2"/>
                  <a:gd name="T1" fmla="*/ 0 h 3"/>
                  <a:gd name="T2" fmla="*/ 2 w 2"/>
                  <a:gd name="T3" fmla="*/ 3 h 3"/>
                  <a:gd name="T4" fmla="*/ 2 w 2"/>
                  <a:gd name="T5" fmla="*/ 1 h 3"/>
                </a:gdLst>
                <a:ahLst/>
                <a:cxnLst>
                  <a:cxn ang="0">
                    <a:pos x="T0" y="T1"/>
                  </a:cxn>
                  <a:cxn ang="0">
                    <a:pos x="T2" y="T3"/>
                  </a:cxn>
                  <a:cxn ang="0">
                    <a:pos x="T4" y="T5"/>
                  </a:cxn>
                </a:cxnLst>
                <a:rect l="0" t="0" r="r" b="b"/>
                <a:pathLst>
                  <a:path w="2" h="3">
                    <a:moveTo>
                      <a:pt x="0" y="0"/>
                    </a:moveTo>
                    <a:lnTo>
                      <a:pt x="2" y="3"/>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1" name="Freeform 2125">
                <a:extLst>
                  <a:ext uri="{FF2B5EF4-FFF2-40B4-BE49-F238E27FC236}">
                    <a16:creationId xmlns:a16="http://schemas.microsoft.com/office/drawing/2014/main" id="{2B24F860-1B48-E736-70E4-447C59CA54D9}"/>
                  </a:ext>
                </a:extLst>
              </p:cNvPr>
              <p:cNvSpPr>
                <a:spLocks/>
              </p:cNvSpPr>
              <p:nvPr/>
            </p:nvSpPr>
            <p:spPr bwMode="auto">
              <a:xfrm>
                <a:off x="73" y="562"/>
                <a:ext cx="7" cy="6"/>
              </a:xfrm>
              <a:custGeom>
                <a:avLst/>
                <a:gdLst>
                  <a:gd name="T0" fmla="*/ 6 w 7"/>
                  <a:gd name="T1" fmla="*/ 6 h 6"/>
                  <a:gd name="T2" fmla="*/ 0 w 7"/>
                  <a:gd name="T3" fmla="*/ 5 h 6"/>
                  <a:gd name="T4" fmla="*/ 1 w 7"/>
                  <a:gd name="T5" fmla="*/ 3 h 6"/>
                  <a:gd name="T6" fmla="*/ 1 w 7"/>
                  <a:gd name="T7" fmla="*/ 2 h 6"/>
                  <a:gd name="T8" fmla="*/ 2 w 7"/>
                  <a:gd name="T9" fmla="*/ 1 h 6"/>
                  <a:gd name="T10" fmla="*/ 4 w 7"/>
                  <a:gd name="T11" fmla="*/ 0 h 6"/>
                  <a:gd name="T12" fmla="*/ 7 w 7"/>
                  <a:gd name="T13" fmla="*/ 1 h 6"/>
                  <a:gd name="T14" fmla="*/ 7 w 7"/>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6" y="6"/>
                    </a:moveTo>
                    <a:lnTo>
                      <a:pt x="0" y="5"/>
                    </a:lnTo>
                    <a:lnTo>
                      <a:pt x="1" y="3"/>
                    </a:lnTo>
                    <a:lnTo>
                      <a:pt x="1" y="2"/>
                    </a:lnTo>
                    <a:lnTo>
                      <a:pt x="2" y="1"/>
                    </a:lnTo>
                    <a:lnTo>
                      <a:pt x="4" y="0"/>
                    </a:lnTo>
                    <a:lnTo>
                      <a:pt x="7" y="1"/>
                    </a:lnTo>
                    <a:lnTo>
                      <a:pt x="7"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2" name="Line 2126">
                <a:extLst>
                  <a:ext uri="{FF2B5EF4-FFF2-40B4-BE49-F238E27FC236}">
                    <a16:creationId xmlns:a16="http://schemas.microsoft.com/office/drawing/2014/main" id="{49A2472E-F8EA-5558-DDE5-9E78C3CF4EA6}"/>
                  </a:ext>
                </a:extLst>
              </p:cNvPr>
              <p:cNvSpPr>
                <a:spLocks noChangeShapeType="1"/>
              </p:cNvSpPr>
              <p:nvPr/>
            </p:nvSpPr>
            <p:spPr bwMode="auto">
              <a:xfrm>
                <a:off x="99" y="567"/>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83" name="Freeform 2127">
                <a:extLst>
                  <a:ext uri="{FF2B5EF4-FFF2-40B4-BE49-F238E27FC236}">
                    <a16:creationId xmlns:a16="http://schemas.microsoft.com/office/drawing/2014/main" id="{B506D966-57FA-1E3A-7268-8C1BF7F1921B}"/>
                  </a:ext>
                </a:extLst>
              </p:cNvPr>
              <p:cNvSpPr>
                <a:spLocks/>
              </p:cNvSpPr>
              <p:nvPr/>
            </p:nvSpPr>
            <p:spPr bwMode="auto">
              <a:xfrm>
                <a:off x="108" y="569"/>
                <a:ext cx="1" cy="1"/>
              </a:xfrm>
              <a:custGeom>
                <a:avLst/>
                <a:gdLst>
                  <a:gd name="T0" fmla="*/ 0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0"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4" name="Freeform 2128">
                <a:extLst>
                  <a:ext uri="{FF2B5EF4-FFF2-40B4-BE49-F238E27FC236}">
                    <a16:creationId xmlns:a16="http://schemas.microsoft.com/office/drawing/2014/main" id="{89F4AAB7-9141-A398-6C6C-79B2530C178F}"/>
                  </a:ext>
                </a:extLst>
              </p:cNvPr>
              <p:cNvSpPr>
                <a:spLocks/>
              </p:cNvSpPr>
              <p:nvPr/>
            </p:nvSpPr>
            <p:spPr bwMode="auto">
              <a:xfrm>
                <a:off x="109" y="565"/>
                <a:ext cx="10" cy="5"/>
              </a:xfrm>
              <a:custGeom>
                <a:avLst/>
                <a:gdLst>
                  <a:gd name="T0" fmla="*/ 10 w 10"/>
                  <a:gd name="T1" fmla="*/ 5 h 5"/>
                  <a:gd name="T2" fmla="*/ 9 w 10"/>
                  <a:gd name="T3" fmla="*/ 4 h 5"/>
                  <a:gd name="T4" fmla="*/ 7 w 10"/>
                  <a:gd name="T5" fmla="*/ 4 h 5"/>
                  <a:gd name="T6" fmla="*/ 7 w 10"/>
                  <a:gd name="T7" fmla="*/ 4 h 5"/>
                  <a:gd name="T8" fmla="*/ 6 w 10"/>
                  <a:gd name="T9" fmla="*/ 5 h 5"/>
                  <a:gd name="T10" fmla="*/ 5 w 10"/>
                  <a:gd name="T11" fmla="*/ 5 h 5"/>
                  <a:gd name="T12" fmla="*/ 4 w 10"/>
                  <a:gd name="T13" fmla="*/ 5 h 5"/>
                  <a:gd name="T14" fmla="*/ 4 w 10"/>
                  <a:gd name="T15" fmla="*/ 5 h 5"/>
                  <a:gd name="T16" fmla="*/ 3 w 10"/>
                  <a:gd name="T17" fmla="*/ 5 h 5"/>
                  <a:gd name="T18" fmla="*/ 1 w 10"/>
                  <a:gd name="T19" fmla="*/ 4 h 5"/>
                  <a:gd name="T20" fmla="*/ 1 w 10"/>
                  <a:gd name="T21" fmla="*/ 2 h 5"/>
                  <a:gd name="T22" fmla="*/ 0 w 10"/>
                  <a:gd name="T23" fmla="*/ 2 h 5"/>
                  <a:gd name="T24" fmla="*/ 0 w 10"/>
                  <a:gd name="T25" fmla="*/ 0 h 5"/>
                  <a:gd name="T26" fmla="*/ 2 w 10"/>
                  <a:gd name="T27" fmla="*/ 0 h 5"/>
                  <a:gd name="T28" fmla="*/ 2 w 10"/>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5">
                    <a:moveTo>
                      <a:pt x="10" y="5"/>
                    </a:moveTo>
                    <a:lnTo>
                      <a:pt x="9" y="4"/>
                    </a:lnTo>
                    <a:lnTo>
                      <a:pt x="7" y="4"/>
                    </a:lnTo>
                    <a:lnTo>
                      <a:pt x="7" y="4"/>
                    </a:lnTo>
                    <a:lnTo>
                      <a:pt x="6" y="5"/>
                    </a:lnTo>
                    <a:lnTo>
                      <a:pt x="5" y="5"/>
                    </a:lnTo>
                    <a:lnTo>
                      <a:pt x="4" y="5"/>
                    </a:lnTo>
                    <a:lnTo>
                      <a:pt x="4" y="5"/>
                    </a:lnTo>
                    <a:lnTo>
                      <a:pt x="3" y="5"/>
                    </a:lnTo>
                    <a:lnTo>
                      <a:pt x="1" y="4"/>
                    </a:lnTo>
                    <a:lnTo>
                      <a:pt x="1" y="2"/>
                    </a:lnTo>
                    <a:lnTo>
                      <a:pt x="0" y="2"/>
                    </a:lnTo>
                    <a:lnTo>
                      <a:pt x="0" y="0"/>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5" name="Freeform 2129">
                <a:extLst>
                  <a:ext uri="{FF2B5EF4-FFF2-40B4-BE49-F238E27FC236}">
                    <a16:creationId xmlns:a16="http://schemas.microsoft.com/office/drawing/2014/main" id="{5B01D40A-D303-E4DE-28F0-53FB2581E66F}"/>
                  </a:ext>
                </a:extLst>
              </p:cNvPr>
              <p:cNvSpPr>
                <a:spLocks/>
              </p:cNvSpPr>
              <p:nvPr/>
            </p:nvSpPr>
            <p:spPr bwMode="auto">
              <a:xfrm>
                <a:off x="99" y="564"/>
                <a:ext cx="9" cy="7"/>
              </a:xfrm>
              <a:custGeom>
                <a:avLst/>
                <a:gdLst>
                  <a:gd name="T0" fmla="*/ 0 w 9"/>
                  <a:gd name="T1" fmla="*/ 7 h 7"/>
                  <a:gd name="T2" fmla="*/ 1 w 9"/>
                  <a:gd name="T3" fmla="*/ 7 h 7"/>
                  <a:gd name="T4" fmla="*/ 2 w 9"/>
                  <a:gd name="T5" fmla="*/ 4 h 7"/>
                  <a:gd name="T6" fmla="*/ 2 w 9"/>
                  <a:gd name="T7" fmla="*/ 1 h 7"/>
                  <a:gd name="T8" fmla="*/ 2 w 9"/>
                  <a:gd name="T9" fmla="*/ 0 h 7"/>
                  <a:gd name="T10" fmla="*/ 4 w 9"/>
                  <a:gd name="T11" fmla="*/ 1 h 7"/>
                  <a:gd name="T12" fmla="*/ 6 w 9"/>
                  <a:gd name="T13" fmla="*/ 2 h 7"/>
                  <a:gd name="T14" fmla="*/ 7 w 9"/>
                  <a:gd name="T15" fmla="*/ 2 h 7"/>
                  <a:gd name="T16" fmla="*/ 8 w 9"/>
                  <a:gd name="T17" fmla="*/ 3 h 7"/>
                  <a:gd name="T18" fmla="*/ 9 w 9"/>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7">
                    <a:moveTo>
                      <a:pt x="0" y="7"/>
                    </a:moveTo>
                    <a:lnTo>
                      <a:pt x="1" y="7"/>
                    </a:lnTo>
                    <a:lnTo>
                      <a:pt x="2" y="4"/>
                    </a:lnTo>
                    <a:lnTo>
                      <a:pt x="2" y="1"/>
                    </a:lnTo>
                    <a:lnTo>
                      <a:pt x="2" y="0"/>
                    </a:lnTo>
                    <a:lnTo>
                      <a:pt x="4" y="1"/>
                    </a:lnTo>
                    <a:lnTo>
                      <a:pt x="6" y="2"/>
                    </a:lnTo>
                    <a:lnTo>
                      <a:pt x="7" y="2"/>
                    </a:lnTo>
                    <a:lnTo>
                      <a:pt x="8" y="3"/>
                    </a:lnTo>
                    <a:lnTo>
                      <a:pt x="9"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6" name="Line 2130">
                <a:extLst>
                  <a:ext uri="{FF2B5EF4-FFF2-40B4-BE49-F238E27FC236}">
                    <a16:creationId xmlns:a16="http://schemas.microsoft.com/office/drawing/2014/main" id="{13CB913D-2CA5-AD95-610B-3C78DB7E466B}"/>
                  </a:ext>
                </a:extLst>
              </p:cNvPr>
              <p:cNvSpPr>
                <a:spLocks noChangeShapeType="1"/>
              </p:cNvSpPr>
              <p:nvPr/>
            </p:nvSpPr>
            <p:spPr bwMode="auto">
              <a:xfrm>
                <a:off x="99" y="568"/>
                <a:ext cx="0" cy="3"/>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87" name="Freeform 2131">
                <a:extLst>
                  <a:ext uri="{FF2B5EF4-FFF2-40B4-BE49-F238E27FC236}">
                    <a16:creationId xmlns:a16="http://schemas.microsoft.com/office/drawing/2014/main" id="{736544C0-1C57-606B-7A20-0281BC9C3D6E}"/>
                  </a:ext>
                </a:extLst>
              </p:cNvPr>
              <p:cNvSpPr>
                <a:spLocks/>
              </p:cNvSpPr>
              <p:nvPr/>
            </p:nvSpPr>
            <p:spPr bwMode="auto">
              <a:xfrm>
                <a:off x="109" y="570"/>
                <a:ext cx="1" cy="1"/>
              </a:xfrm>
              <a:custGeom>
                <a:avLst/>
                <a:gdLst>
                  <a:gd name="T0" fmla="*/ 0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0"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8" name="Freeform 2132">
                <a:extLst>
                  <a:ext uri="{FF2B5EF4-FFF2-40B4-BE49-F238E27FC236}">
                    <a16:creationId xmlns:a16="http://schemas.microsoft.com/office/drawing/2014/main" id="{532FA843-1C45-109E-7349-2CBFCAE8C163}"/>
                  </a:ext>
                </a:extLst>
              </p:cNvPr>
              <p:cNvSpPr>
                <a:spLocks/>
              </p:cNvSpPr>
              <p:nvPr/>
            </p:nvSpPr>
            <p:spPr bwMode="auto">
              <a:xfrm>
                <a:off x="117" y="570"/>
                <a:ext cx="3" cy="1"/>
              </a:xfrm>
              <a:custGeom>
                <a:avLst/>
                <a:gdLst>
                  <a:gd name="T0" fmla="*/ 0 w 3"/>
                  <a:gd name="T1" fmla="*/ 1 h 1"/>
                  <a:gd name="T2" fmla="*/ 0 w 3"/>
                  <a:gd name="T3" fmla="*/ 0 h 1"/>
                  <a:gd name="T4" fmla="*/ 3 w 3"/>
                  <a:gd name="T5" fmla="*/ 1 h 1"/>
                  <a:gd name="T6" fmla="*/ 2 w 3"/>
                  <a:gd name="T7" fmla="*/ 0 h 1"/>
                </a:gdLst>
                <a:ahLst/>
                <a:cxnLst>
                  <a:cxn ang="0">
                    <a:pos x="T0" y="T1"/>
                  </a:cxn>
                  <a:cxn ang="0">
                    <a:pos x="T2" y="T3"/>
                  </a:cxn>
                  <a:cxn ang="0">
                    <a:pos x="T4" y="T5"/>
                  </a:cxn>
                  <a:cxn ang="0">
                    <a:pos x="T6" y="T7"/>
                  </a:cxn>
                </a:cxnLst>
                <a:rect l="0" t="0" r="r" b="b"/>
                <a:pathLst>
                  <a:path w="3" h="1">
                    <a:moveTo>
                      <a:pt x="0" y="1"/>
                    </a:moveTo>
                    <a:lnTo>
                      <a:pt x="0" y="0"/>
                    </a:lnTo>
                    <a:lnTo>
                      <a:pt x="3"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9" name="Freeform 2133">
                <a:extLst>
                  <a:ext uri="{FF2B5EF4-FFF2-40B4-BE49-F238E27FC236}">
                    <a16:creationId xmlns:a16="http://schemas.microsoft.com/office/drawing/2014/main" id="{28C2B242-A380-34B7-2BD9-DC5A17FFBA72}"/>
                  </a:ext>
                </a:extLst>
              </p:cNvPr>
              <p:cNvSpPr>
                <a:spLocks/>
              </p:cNvSpPr>
              <p:nvPr/>
            </p:nvSpPr>
            <p:spPr bwMode="auto">
              <a:xfrm>
                <a:off x="116" y="571"/>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0" name="Freeform 2134">
                <a:extLst>
                  <a:ext uri="{FF2B5EF4-FFF2-40B4-BE49-F238E27FC236}">
                    <a16:creationId xmlns:a16="http://schemas.microsoft.com/office/drawing/2014/main" id="{FB058B8A-B080-7432-BBDB-98A784E6584C}"/>
                  </a:ext>
                </a:extLst>
              </p:cNvPr>
              <p:cNvSpPr>
                <a:spLocks/>
              </p:cNvSpPr>
              <p:nvPr/>
            </p:nvSpPr>
            <p:spPr bwMode="auto">
              <a:xfrm>
                <a:off x="76" y="567"/>
                <a:ext cx="11" cy="5"/>
              </a:xfrm>
              <a:custGeom>
                <a:avLst/>
                <a:gdLst>
                  <a:gd name="T0" fmla="*/ 0 w 11"/>
                  <a:gd name="T1" fmla="*/ 4 h 5"/>
                  <a:gd name="T2" fmla="*/ 3 w 11"/>
                  <a:gd name="T3" fmla="*/ 3 h 5"/>
                  <a:gd name="T4" fmla="*/ 3 w 11"/>
                  <a:gd name="T5" fmla="*/ 3 h 5"/>
                  <a:gd name="T6" fmla="*/ 4 w 11"/>
                  <a:gd name="T7" fmla="*/ 3 h 5"/>
                  <a:gd name="T8" fmla="*/ 7 w 11"/>
                  <a:gd name="T9" fmla="*/ 4 h 5"/>
                  <a:gd name="T10" fmla="*/ 8 w 11"/>
                  <a:gd name="T11" fmla="*/ 5 h 5"/>
                  <a:gd name="T12" fmla="*/ 11 w 11"/>
                  <a:gd name="T13" fmla="*/ 4 h 5"/>
                  <a:gd name="T14" fmla="*/ 9 w 11"/>
                  <a:gd name="T15" fmla="*/ 3 h 5"/>
                  <a:gd name="T16" fmla="*/ 7 w 11"/>
                  <a:gd name="T17" fmla="*/ 2 h 5"/>
                  <a:gd name="T18" fmla="*/ 5 w 11"/>
                  <a:gd name="T19" fmla="*/ 2 h 5"/>
                  <a:gd name="T20" fmla="*/ 5 w 11"/>
                  <a:gd name="T21" fmla="*/ 2 h 5"/>
                  <a:gd name="T22" fmla="*/ 5 w 11"/>
                  <a:gd name="T23" fmla="*/ 2 h 5"/>
                  <a:gd name="T24" fmla="*/ 8 w 11"/>
                  <a:gd name="T25" fmla="*/ 1 h 5"/>
                  <a:gd name="T26" fmla="*/ 7 w 11"/>
                  <a:gd name="T27" fmla="*/ 1 h 5"/>
                  <a:gd name="T28" fmla="*/ 7 w 11"/>
                  <a:gd name="T29" fmla="*/ 0 h 5"/>
                  <a:gd name="T30" fmla="*/ 4 w 11"/>
                  <a:gd name="T31" fmla="*/ 0 h 5"/>
                  <a:gd name="T32" fmla="*/ 3 w 11"/>
                  <a:gd name="T3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5">
                    <a:moveTo>
                      <a:pt x="0" y="4"/>
                    </a:moveTo>
                    <a:lnTo>
                      <a:pt x="3" y="3"/>
                    </a:lnTo>
                    <a:lnTo>
                      <a:pt x="3" y="3"/>
                    </a:lnTo>
                    <a:lnTo>
                      <a:pt x="4" y="3"/>
                    </a:lnTo>
                    <a:lnTo>
                      <a:pt x="7" y="4"/>
                    </a:lnTo>
                    <a:lnTo>
                      <a:pt x="8" y="5"/>
                    </a:lnTo>
                    <a:lnTo>
                      <a:pt x="11" y="4"/>
                    </a:lnTo>
                    <a:lnTo>
                      <a:pt x="9" y="3"/>
                    </a:lnTo>
                    <a:lnTo>
                      <a:pt x="7" y="2"/>
                    </a:lnTo>
                    <a:lnTo>
                      <a:pt x="5" y="2"/>
                    </a:lnTo>
                    <a:lnTo>
                      <a:pt x="5" y="2"/>
                    </a:lnTo>
                    <a:lnTo>
                      <a:pt x="5" y="2"/>
                    </a:lnTo>
                    <a:lnTo>
                      <a:pt x="8" y="1"/>
                    </a:lnTo>
                    <a:lnTo>
                      <a:pt x="7" y="1"/>
                    </a:lnTo>
                    <a:lnTo>
                      <a:pt x="7" y="0"/>
                    </a:lnTo>
                    <a:lnTo>
                      <a:pt x="4" y="0"/>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1" name="Freeform 2135">
                <a:extLst>
                  <a:ext uri="{FF2B5EF4-FFF2-40B4-BE49-F238E27FC236}">
                    <a16:creationId xmlns:a16="http://schemas.microsoft.com/office/drawing/2014/main" id="{4934DC82-9C75-F9D1-006B-4EFCC4D425F8}"/>
                  </a:ext>
                </a:extLst>
              </p:cNvPr>
              <p:cNvSpPr>
                <a:spLocks/>
              </p:cNvSpPr>
              <p:nvPr/>
            </p:nvSpPr>
            <p:spPr bwMode="auto">
              <a:xfrm>
                <a:off x="113" y="572"/>
                <a:ext cx="3" cy="0"/>
              </a:xfrm>
              <a:custGeom>
                <a:avLst/>
                <a:gdLst>
                  <a:gd name="T0" fmla="*/ 0 w 3"/>
                  <a:gd name="T1" fmla="*/ 2 w 3"/>
                  <a:gd name="T2" fmla="*/ 3 w 3"/>
                </a:gdLst>
                <a:ahLst/>
                <a:cxnLst>
                  <a:cxn ang="0">
                    <a:pos x="T0" y="0"/>
                  </a:cxn>
                  <a:cxn ang="0">
                    <a:pos x="T1" y="0"/>
                  </a:cxn>
                  <a:cxn ang="0">
                    <a:pos x="T2" y="0"/>
                  </a:cxn>
                </a:cxnLst>
                <a:rect l="0" t="0" r="r" b="b"/>
                <a:pathLst>
                  <a:path w="3">
                    <a:moveTo>
                      <a:pt x="0" y="0"/>
                    </a:moveTo>
                    <a:lnTo>
                      <a:pt x="2"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2" name="Freeform 2136">
                <a:extLst>
                  <a:ext uri="{FF2B5EF4-FFF2-40B4-BE49-F238E27FC236}">
                    <a16:creationId xmlns:a16="http://schemas.microsoft.com/office/drawing/2014/main" id="{5A963B0F-C751-FFEF-E6BB-734D06CB15FD}"/>
                  </a:ext>
                </a:extLst>
              </p:cNvPr>
              <p:cNvSpPr>
                <a:spLocks/>
              </p:cNvSpPr>
              <p:nvPr/>
            </p:nvSpPr>
            <p:spPr bwMode="auto">
              <a:xfrm>
                <a:off x="110" y="571"/>
                <a:ext cx="1" cy="2"/>
              </a:xfrm>
              <a:custGeom>
                <a:avLst/>
                <a:gdLst>
                  <a:gd name="T0" fmla="*/ 0 w 1"/>
                  <a:gd name="T1" fmla="*/ 0 h 2"/>
                  <a:gd name="T2" fmla="*/ 1 w 1"/>
                  <a:gd name="T3" fmla="*/ 1 h 2"/>
                  <a:gd name="T4" fmla="*/ 1 w 1"/>
                  <a:gd name="T5" fmla="*/ 2 h 2"/>
                </a:gdLst>
                <a:ahLst/>
                <a:cxnLst>
                  <a:cxn ang="0">
                    <a:pos x="T0" y="T1"/>
                  </a:cxn>
                  <a:cxn ang="0">
                    <a:pos x="T2" y="T3"/>
                  </a:cxn>
                  <a:cxn ang="0">
                    <a:pos x="T4" y="T5"/>
                  </a:cxn>
                </a:cxnLst>
                <a:rect l="0" t="0" r="r" b="b"/>
                <a:pathLst>
                  <a:path w="1" h="2">
                    <a:moveTo>
                      <a:pt x="0" y="0"/>
                    </a:moveTo>
                    <a:lnTo>
                      <a:pt x="1" y="1"/>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3" name="Freeform 2137">
                <a:extLst>
                  <a:ext uri="{FF2B5EF4-FFF2-40B4-BE49-F238E27FC236}">
                    <a16:creationId xmlns:a16="http://schemas.microsoft.com/office/drawing/2014/main" id="{A3F0A8AD-7925-9432-6BCA-2ADEF19A7C9B}"/>
                  </a:ext>
                </a:extLst>
              </p:cNvPr>
              <p:cNvSpPr>
                <a:spLocks/>
              </p:cNvSpPr>
              <p:nvPr/>
            </p:nvSpPr>
            <p:spPr bwMode="auto">
              <a:xfrm>
                <a:off x="67" y="573"/>
                <a:ext cx="5" cy="0"/>
              </a:xfrm>
              <a:custGeom>
                <a:avLst/>
                <a:gdLst>
                  <a:gd name="T0" fmla="*/ 5 w 5"/>
                  <a:gd name="T1" fmla="*/ 0 w 5"/>
                  <a:gd name="T2" fmla="*/ 1 w 5"/>
                </a:gdLst>
                <a:ahLst/>
                <a:cxnLst>
                  <a:cxn ang="0">
                    <a:pos x="T0" y="0"/>
                  </a:cxn>
                  <a:cxn ang="0">
                    <a:pos x="T1" y="0"/>
                  </a:cxn>
                  <a:cxn ang="0">
                    <a:pos x="T2" y="0"/>
                  </a:cxn>
                </a:cxnLst>
                <a:rect l="0" t="0" r="r" b="b"/>
                <a:pathLst>
                  <a:path w="5">
                    <a:moveTo>
                      <a:pt x="5" y="0"/>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94" name="Freeform 2138">
                <a:extLst>
                  <a:ext uri="{FF2B5EF4-FFF2-40B4-BE49-F238E27FC236}">
                    <a16:creationId xmlns:a16="http://schemas.microsoft.com/office/drawing/2014/main" id="{8049B863-10E4-9138-2A36-5E1897032205}"/>
                  </a:ext>
                </a:extLst>
              </p:cNvPr>
              <p:cNvSpPr>
                <a:spLocks/>
              </p:cNvSpPr>
              <p:nvPr/>
            </p:nvSpPr>
            <p:spPr bwMode="auto">
              <a:xfrm>
                <a:off x="111" y="572"/>
                <a:ext cx="2" cy="1"/>
              </a:xfrm>
              <a:custGeom>
                <a:avLst/>
                <a:gdLst>
                  <a:gd name="T0" fmla="*/ 0 w 2"/>
                  <a:gd name="T1" fmla="*/ 1 h 1"/>
                  <a:gd name="T2" fmla="*/ 1 w 2"/>
                  <a:gd name="T3" fmla="*/ 1 h 1"/>
                  <a:gd name="T4" fmla="*/ 2 w 2"/>
                  <a:gd name="T5" fmla="*/ 0 h 1"/>
                </a:gdLst>
                <a:ahLst/>
                <a:cxnLst>
                  <a:cxn ang="0">
                    <a:pos x="T0" y="T1"/>
                  </a:cxn>
                  <a:cxn ang="0">
                    <a:pos x="T2" y="T3"/>
                  </a:cxn>
                  <a:cxn ang="0">
                    <a:pos x="T4" y="T5"/>
                  </a:cxn>
                </a:cxnLst>
                <a:rect l="0" t="0" r="r" b="b"/>
                <a:pathLst>
                  <a:path w="2" h="1">
                    <a:moveTo>
                      <a:pt x="0" y="1"/>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grpSp>
          <p:nvGrpSpPr>
            <p:cNvPr id="9" name="Group 2340">
              <a:extLst>
                <a:ext uri="{FF2B5EF4-FFF2-40B4-BE49-F238E27FC236}">
                  <a16:creationId xmlns:a16="http://schemas.microsoft.com/office/drawing/2014/main" id="{50871E35-F831-1D97-A0CA-E404D4908AC8}"/>
                </a:ext>
              </a:extLst>
            </p:cNvPr>
            <p:cNvGrpSpPr>
              <a:grpSpLocks/>
            </p:cNvGrpSpPr>
            <p:nvPr/>
          </p:nvGrpSpPr>
          <p:grpSpPr bwMode="auto">
            <a:xfrm>
              <a:off x="10" y="572"/>
              <a:ext cx="97" cy="118"/>
              <a:chOff x="10" y="572"/>
              <a:chExt cx="97" cy="118"/>
            </a:xfrm>
          </p:grpSpPr>
          <p:sp>
            <p:nvSpPr>
              <p:cNvPr id="295" name="Freeform 2140">
                <a:extLst>
                  <a:ext uri="{FF2B5EF4-FFF2-40B4-BE49-F238E27FC236}">
                    <a16:creationId xmlns:a16="http://schemas.microsoft.com/office/drawing/2014/main" id="{AB74058C-BC5C-16CB-BFF9-897A99E0340B}"/>
                  </a:ext>
                </a:extLst>
              </p:cNvPr>
              <p:cNvSpPr>
                <a:spLocks/>
              </p:cNvSpPr>
              <p:nvPr/>
            </p:nvSpPr>
            <p:spPr bwMode="auto">
              <a:xfrm>
                <a:off x="68" y="573"/>
                <a:ext cx="7" cy="3"/>
              </a:xfrm>
              <a:custGeom>
                <a:avLst/>
                <a:gdLst>
                  <a:gd name="T0" fmla="*/ 0 w 7"/>
                  <a:gd name="T1" fmla="*/ 0 h 3"/>
                  <a:gd name="T2" fmla="*/ 1 w 7"/>
                  <a:gd name="T3" fmla="*/ 2 h 3"/>
                  <a:gd name="T4" fmla="*/ 1 w 7"/>
                  <a:gd name="T5" fmla="*/ 2 h 3"/>
                  <a:gd name="T6" fmla="*/ 1 w 7"/>
                  <a:gd name="T7" fmla="*/ 3 h 3"/>
                  <a:gd name="T8" fmla="*/ 6 w 7"/>
                  <a:gd name="T9" fmla="*/ 3 h 3"/>
                  <a:gd name="T10" fmla="*/ 7 w 7"/>
                  <a:gd name="T11" fmla="*/ 3 h 3"/>
                  <a:gd name="T12" fmla="*/ 6 w 7"/>
                  <a:gd name="T13" fmla="*/ 1 h 3"/>
                  <a:gd name="T14" fmla="*/ 4 w 7"/>
                  <a:gd name="T15" fmla="*/ 0 h 3"/>
                  <a:gd name="T16" fmla="*/ 4 w 7"/>
                  <a:gd name="T17" fmla="*/ 0 h 3"/>
                  <a:gd name="T18" fmla="*/ 4 w 7"/>
                  <a:gd name="T19" fmla="*/ 0 h 3"/>
                  <a:gd name="T20" fmla="*/ 4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lnTo>
                      <a:pt x="1" y="2"/>
                    </a:lnTo>
                    <a:lnTo>
                      <a:pt x="1" y="2"/>
                    </a:lnTo>
                    <a:lnTo>
                      <a:pt x="1" y="3"/>
                    </a:lnTo>
                    <a:lnTo>
                      <a:pt x="6" y="3"/>
                    </a:lnTo>
                    <a:lnTo>
                      <a:pt x="7" y="3"/>
                    </a:lnTo>
                    <a:lnTo>
                      <a:pt x="6" y="1"/>
                    </a:lnTo>
                    <a:lnTo>
                      <a:pt x="4" y="0"/>
                    </a:lnTo>
                    <a:lnTo>
                      <a:pt x="4"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6" name="Freeform 2141">
                <a:extLst>
                  <a:ext uri="{FF2B5EF4-FFF2-40B4-BE49-F238E27FC236}">
                    <a16:creationId xmlns:a16="http://schemas.microsoft.com/office/drawing/2014/main" id="{B44196C5-6314-0BFD-578E-E36C79E181DC}"/>
                  </a:ext>
                </a:extLst>
              </p:cNvPr>
              <p:cNvSpPr>
                <a:spLocks/>
              </p:cNvSpPr>
              <p:nvPr/>
            </p:nvSpPr>
            <p:spPr bwMode="auto">
              <a:xfrm>
                <a:off x="77" y="572"/>
                <a:ext cx="17" cy="5"/>
              </a:xfrm>
              <a:custGeom>
                <a:avLst/>
                <a:gdLst>
                  <a:gd name="T0" fmla="*/ 17 w 17"/>
                  <a:gd name="T1" fmla="*/ 5 h 5"/>
                  <a:gd name="T2" fmla="*/ 16 w 17"/>
                  <a:gd name="T3" fmla="*/ 4 h 5"/>
                  <a:gd name="T4" fmla="*/ 15 w 17"/>
                  <a:gd name="T5" fmla="*/ 3 h 5"/>
                  <a:gd name="T6" fmla="*/ 14 w 17"/>
                  <a:gd name="T7" fmla="*/ 2 h 5"/>
                  <a:gd name="T8" fmla="*/ 12 w 17"/>
                  <a:gd name="T9" fmla="*/ 1 h 5"/>
                  <a:gd name="T10" fmla="*/ 12 w 17"/>
                  <a:gd name="T11" fmla="*/ 1 h 5"/>
                  <a:gd name="T12" fmla="*/ 10 w 17"/>
                  <a:gd name="T13" fmla="*/ 0 h 5"/>
                  <a:gd name="T14" fmla="*/ 9 w 17"/>
                  <a:gd name="T15" fmla="*/ 0 h 5"/>
                  <a:gd name="T16" fmla="*/ 5 w 17"/>
                  <a:gd name="T17" fmla="*/ 2 h 5"/>
                  <a:gd name="T18" fmla="*/ 4 w 17"/>
                  <a:gd name="T19" fmla="*/ 2 h 5"/>
                  <a:gd name="T20" fmla="*/ 3 w 17"/>
                  <a:gd name="T21" fmla="*/ 2 h 5"/>
                  <a:gd name="T22" fmla="*/ 3 w 17"/>
                  <a:gd name="T23" fmla="*/ 2 h 5"/>
                  <a:gd name="T24" fmla="*/ 0 w 17"/>
                  <a:gd name="T25" fmla="*/ 3 h 5"/>
                  <a:gd name="T26" fmla="*/ 0 w 17"/>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5">
                    <a:moveTo>
                      <a:pt x="17" y="5"/>
                    </a:moveTo>
                    <a:lnTo>
                      <a:pt x="16" y="4"/>
                    </a:lnTo>
                    <a:lnTo>
                      <a:pt x="15" y="3"/>
                    </a:lnTo>
                    <a:lnTo>
                      <a:pt x="14" y="2"/>
                    </a:lnTo>
                    <a:lnTo>
                      <a:pt x="12" y="1"/>
                    </a:lnTo>
                    <a:lnTo>
                      <a:pt x="12" y="1"/>
                    </a:lnTo>
                    <a:lnTo>
                      <a:pt x="10" y="0"/>
                    </a:lnTo>
                    <a:lnTo>
                      <a:pt x="9" y="0"/>
                    </a:lnTo>
                    <a:lnTo>
                      <a:pt x="5" y="2"/>
                    </a:lnTo>
                    <a:lnTo>
                      <a:pt x="4" y="2"/>
                    </a:lnTo>
                    <a:lnTo>
                      <a:pt x="3" y="2"/>
                    </a:lnTo>
                    <a:lnTo>
                      <a:pt x="3" y="2"/>
                    </a:lnTo>
                    <a:lnTo>
                      <a:pt x="0" y="3"/>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7" name="Freeform 2142">
                <a:extLst>
                  <a:ext uri="{FF2B5EF4-FFF2-40B4-BE49-F238E27FC236}">
                    <a16:creationId xmlns:a16="http://schemas.microsoft.com/office/drawing/2014/main" id="{05CEBECD-B014-0064-1F39-33BA9621B615}"/>
                  </a:ext>
                </a:extLst>
              </p:cNvPr>
              <p:cNvSpPr>
                <a:spLocks/>
              </p:cNvSpPr>
              <p:nvPr/>
            </p:nvSpPr>
            <p:spPr bwMode="auto">
              <a:xfrm>
                <a:off x="74" y="578"/>
                <a:ext cx="1" cy="0"/>
              </a:xfrm>
              <a:custGeom>
                <a:avLst/>
                <a:gdLst>
                  <a:gd name="T0" fmla="*/ 0 w 1"/>
                  <a:gd name="T1" fmla="*/ 1 w 1"/>
                  <a:gd name="T2" fmla="*/ 1 w 1"/>
                  <a:gd name="T3" fmla="*/ 1 w 1"/>
                </a:gdLst>
                <a:ahLst/>
                <a:cxnLst>
                  <a:cxn ang="0">
                    <a:pos x="T0" y="0"/>
                  </a:cxn>
                  <a:cxn ang="0">
                    <a:pos x="T1" y="0"/>
                  </a:cxn>
                  <a:cxn ang="0">
                    <a:pos x="T2" y="0"/>
                  </a:cxn>
                  <a:cxn ang="0">
                    <a:pos x="T3" y="0"/>
                  </a:cxn>
                </a:cxnLst>
                <a:rect l="0" t="0" r="r" b="b"/>
                <a:pathLst>
                  <a:path w="1">
                    <a:moveTo>
                      <a:pt x="0" y="0"/>
                    </a:moveTo>
                    <a:lnTo>
                      <a:pt x="1" y="0"/>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8" name="Freeform 2143">
                <a:extLst>
                  <a:ext uri="{FF2B5EF4-FFF2-40B4-BE49-F238E27FC236}">
                    <a16:creationId xmlns:a16="http://schemas.microsoft.com/office/drawing/2014/main" id="{8A734DD6-7DEA-90A8-140E-BE15D1724D72}"/>
                  </a:ext>
                </a:extLst>
              </p:cNvPr>
              <p:cNvSpPr>
                <a:spLocks/>
              </p:cNvSpPr>
              <p:nvPr/>
            </p:nvSpPr>
            <p:spPr bwMode="auto">
              <a:xfrm>
                <a:off x="50" y="574"/>
                <a:ext cx="7" cy="5"/>
              </a:xfrm>
              <a:custGeom>
                <a:avLst/>
                <a:gdLst>
                  <a:gd name="T0" fmla="*/ 7 w 7"/>
                  <a:gd name="T1" fmla="*/ 5 h 5"/>
                  <a:gd name="T2" fmla="*/ 7 w 7"/>
                  <a:gd name="T3" fmla="*/ 3 h 5"/>
                  <a:gd name="T4" fmla="*/ 7 w 7"/>
                  <a:gd name="T5" fmla="*/ 3 h 5"/>
                  <a:gd name="T6" fmla="*/ 7 w 7"/>
                  <a:gd name="T7" fmla="*/ 1 h 5"/>
                  <a:gd name="T8" fmla="*/ 7 w 7"/>
                  <a:gd name="T9" fmla="*/ 0 h 5"/>
                  <a:gd name="T10" fmla="*/ 7 w 7"/>
                  <a:gd name="T11" fmla="*/ 0 h 5"/>
                  <a:gd name="T12" fmla="*/ 4 w 7"/>
                  <a:gd name="T13" fmla="*/ 0 h 5"/>
                  <a:gd name="T14" fmla="*/ 0 w 7"/>
                  <a:gd name="T15" fmla="*/ 0 h 5"/>
                  <a:gd name="T16" fmla="*/ 0 w 7"/>
                  <a:gd name="T17" fmla="*/ 3 h 5"/>
                  <a:gd name="T18" fmla="*/ 2 w 7"/>
                  <a:gd name="T19" fmla="*/ 3 h 5"/>
                  <a:gd name="T20" fmla="*/ 4 w 7"/>
                  <a:gd name="T21" fmla="*/ 4 h 5"/>
                  <a:gd name="T22" fmla="*/ 7 w 7"/>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5">
                    <a:moveTo>
                      <a:pt x="7" y="5"/>
                    </a:moveTo>
                    <a:lnTo>
                      <a:pt x="7" y="3"/>
                    </a:lnTo>
                    <a:lnTo>
                      <a:pt x="7" y="3"/>
                    </a:lnTo>
                    <a:lnTo>
                      <a:pt x="7" y="1"/>
                    </a:lnTo>
                    <a:lnTo>
                      <a:pt x="7" y="0"/>
                    </a:lnTo>
                    <a:lnTo>
                      <a:pt x="7" y="0"/>
                    </a:lnTo>
                    <a:lnTo>
                      <a:pt x="4" y="0"/>
                    </a:lnTo>
                    <a:lnTo>
                      <a:pt x="0" y="0"/>
                    </a:lnTo>
                    <a:lnTo>
                      <a:pt x="0" y="3"/>
                    </a:lnTo>
                    <a:lnTo>
                      <a:pt x="2" y="3"/>
                    </a:lnTo>
                    <a:lnTo>
                      <a:pt x="4" y="4"/>
                    </a:lnTo>
                    <a:lnTo>
                      <a:pt x="7"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9" name="Freeform 2144">
                <a:extLst>
                  <a:ext uri="{FF2B5EF4-FFF2-40B4-BE49-F238E27FC236}">
                    <a16:creationId xmlns:a16="http://schemas.microsoft.com/office/drawing/2014/main" id="{8FD5A9EA-D882-9818-91BC-1ACA68F55203}"/>
                  </a:ext>
                </a:extLst>
              </p:cNvPr>
              <p:cNvSpPr>
                <a:spLocks/>
              </p:cNvSpPr>
              <p:nvPr/>
            </p:nvSpPr>
            <p:spPr bwMode="auto">
              <a:xfrm>
                <a:off x="94" y="577"/>
                <a:ext cx="0" cy="2"/>
              </a:xfrm>
              <a:custGeom>
                <a:avLst/>
                <a:gdLst>
                  <a:gd name="T0" fmla="*/ 2 h 2"/>
                  <a:gd name="T1" fmla="*/ 0 h 2"/>
                  <a:gd name="T2" fmla="*/ 0 h 2"/>
                </a:gdLst>
                <a:ahLst/>
                <a:cxnLst>
                  <a:cxn ang="0">
                    <a:pos x="0" y="T0"/>
                  </a:cxn>
                  <a:cxn ang="0">
                    <a:pos x="0" y="T1"/>
                  </a:cxn>
                  <a:cxn ang="0">
                    <a:pos x="0" y="T2"/>
                  </a:cxn>
                </a:cxnLst>
                <a:rect l="0" t="0" r="r" b="b"/>
                <a:pathLst>
                  <a:path h="2">
                    <a:moveTo>
                      <a:pt x="0" y="2"/>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0" name="Freeform 2145">
                <a:extLst>
                  <a:ext uri="{FF2B5EF4-FFF2-40B4-BE49-F238E27FC236}">
                    <a16:creationId xmlns:a16="http://schemas.microsoft.com/office/drawing/2014/main" id="{FCCB03E2-D490-CD17-549B-D59E8000173B}"/>
                  </a:ext>
                </a:extLst>
              </p:cNvPr>
              <p:cNvSpPr>
                <a:spLocks/>
              </p:cNvSpPr>
              <p:nvPr/>
            </p:nvSpPr>
            <p:spPr bwMode="auto">
              <a:xfrm>
                <a:off x="82" y="575"/>
                <a:ext cx="7" cy="4"/>
              </a:xfrm>
              <a:custGeom>
                <a:avLst/>
                <a:gdLst>
                  <a:gd name="T0" fmla="*/ 0 w 7"/>
                  <a:gd name="T1" fmla="*/ 4 h 4"/>
                  <a:gd name="T2" fmla="*/ 0 w 7"/>
                  <a:gd name="T3" fmla="*/ 3 h 4"/>
                  <a:gd name="T4" fmla="*/ 0 w 7"/>
                  <a:gd name="T5" fmla="*/ 2 h 4"/>
                  <a:gd name="T6" fmla="*/ 0 w 7"/>
                  <a:gd name="T7" fmla="*/ 1 h 4"/>
                  <a:gd name="T8" fmla="*/ 4 w 7"/>
                  <a:gd name="T9" fmla="*/ 0 h 4"/>
                  <a:gd name="T10" fmla="*/ 5 w 7"/>
                  <a:gd name="T11" fmla="*/ 0 h 4"/>
                  <a:gd name="T12" fmla="*/ 6 w 7"/>
                  <a:gd name="T13" fmla="*/ 1 h 4"/>
                  <a:gd name="T14" fmla="*/ 7 w 7"/>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0" y="4"/>
                    </a:moveTo>
                    <a:lnTo>
                      <a:pt x="0" y="3"/>
                    </a:lnTo>
                    <a:lnTo>
                      <a:pt x="0" y="2"/>
                    </a:lnTo>
                    <a:lnTo>
                      <a:pt x="0" y="1"/>
                    </a:lnTo>
                    <a:lnTo>
                      <a:pt x="4" y="0"/>
                    </a:lnTo>
                    <a:lnTo>
                      <a:pt x="5" y="0"/>
                    </a:lnTo>
                    <a:lnTo>
                      <a:pt x="6" y="1"/>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1" name="Freeform 2146">
                <a:extLst>
                  <a:ext uri="{FF2B5EF4-FFF2-40B4-BE49-F238E27FC236}">
                    <a16:creationId xmlns:a16="http://schemas.microsoft.com/office/drawing/2014/main" id="{39911FB3-7761-35DE-944D-10DDB9F33761}"/>
                  </a:ext>
                </a:extLst>
              </p:cNvPr>
              <p:cNvSpPr>
                <a:spLocks/>
              </p:cNvSpPr>
              <p:nvPr/>
            </p:nvSpPr>
            <p:spPr bwMode="auto">
              <a:xfrm>
                <a:off x="82" y="579"/>
                <a:ext cx="0" cy="1"/>
              </a:xfrm>
              <a:custGeom>
                <a:avLst/>
                <a:gdLst>
                  <a:gd name="T0" fmla="*/ 1 h 1"/>
                  <a:gd name="T1" fmla="*/ 1 h 1"/>
                  <a:gd name="T2" fmla="*/ 0 h 1"/>
                </a:gdLst>
                <a:ahLst/>
                <a:cxnLst>
                  <a:cxn ang="0">
                    <a:pos x="0" y="T0"/>
                  </a:cxn>
                  <a:cxn ang="0">
                    <a:pos x="0" y="T1"/>
                  </a:cxn>
                  <a:cxn ang="0">
                    <a:pos x="0" y="T2"/>
                  </a:cxn>
                </a:cxnLst>
                <a:rect l="0" t="0" r="r" b="b"/>
                <a:pathLst>
                  <a:path h="1">
                    <a:moveTo>
                      <a:pt x="0" y="1"/>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2" name="Freeform 2147">
                <a:extLst>
                  <a:ext uri="{FF2B5EF4-FFF2-40B4-BE49-F238E27FC236}">
                    <a16:creationId xmlns:a16="http://schemas.microsoft.com/office/drawing/2014/main" id="{FDFBAC80-A024-E904-2E49-8D9E6BF77A61}"/>
                  </a:ext>
                </a:extLst>
              </p:cNvPr>
              <p:cNvSpPr>
                <a:spLocks/>
              </p:cNvSpPr>
              <p:nvPr/>
            </p:nvSpPr>
            <p:spPr bwMode="auto">
              <a:xfrm>
                <a:off x="81" y="579"/>
                <a:ext cx="1" cy="1"/>
              </a:xfrm>
              <a:custGeom>
                <a:avLst/>
                <a:gdLst>
                  <a:gd name="T0" fmla="*/ 0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0"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3" name="Freeform 2148">
                <a:extLst>
                  <a:ext uri="{FF2B5EF4-FFF2-40B4-BE49-F238E27FC236}">
                    <a16:creationId xmlns:a16="http://schemas.microsoft.com/office/drawing/2014/main" id="{250375F9-8B08-9B5E-F79D-755C6C356DB1}"/>
                  </a:ext>
                </a:extLst>
              </p:cNvPr>
              <p:cNvSpPr>
                <a:spLocks/>
              </p:cNvSpPr>
              <p:nvPr/>
            </p:nvSpPr>
            <p:spPr bwMode="auto">
              <a:xfrm>
                <a:off x="89" y="576"/>
                <a:ext cx="2" cy="4"/>
              </a:xfrm>
              <a:custGeom>
                <a:avLst/>
                <a:gdLst>
                  <a:gd name="T0" fmla="*/ 0 w 2"/>
                  <a:gd name="T1" fmla="*/ 0 h 4"/>
                  <a:gd name="T2" fmla="*/ 2 w 2"/>
                  <a:gd name="T3" fmla="*/ 0 h 4"/>
                  <a:gd name="T4" fmla="*/ 2 w 2"/>
                  <a:gd name="T5" fmla="*/ 1 h 4"/>
                  <a:gd name="T6" fmla="*/ 2 w 2"/>
                  <a:gd name="T7" fmla="*/ 4 h 4"/>
                </a:gdLst>
                <a:ahLst/>
                <a:cxnLst>
                  <a:cxn ang="0">
                    <a:pos x="T0" y="T1"/>
                  </a:cxn>
                  <a:cxn ang="0">
                    <a:pos x="T2" y="T3"/>
                  </a:cxn>
                  <a:cxn ang="0">
                    <a:pos x="T4" y="T5"/>
                  </a:cxn>
                  <a:cxn ang="0">
                    <a:pos x="T6" y="T7"/>
                  </a:cxn>
                </a:cxnLst>
                <a:rect l="0" t="0" r="r" b="b"/>
                <a:pathLst>
                  <a:path w="2" h="4">
                    <a:moveTo>
                      <a:pt x="0" y="0"/>
                    </a:moveTo>
                    <a:lnTo>
                      <a:pt x="2" y="0"/>
                    </a:lnTo>
                    <a:lnTo>
                      <a:pt x="2" y="1"/>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4" name="Freeform 2149">
                <a:extLst>
                  <a:ext uri="{FF2B5EF4-FFF2-40B4-BE49-F238E27FC236}">
                    <a16:creationId xmlns:a16="http://schemas.microsoft.com/office/drawing/2014/main" id="{CBBE2CCB-FD62-2527-1626-633A39EB77AB}"/>
                  </a:ext>
                </a:extLst>
              </p:cNvPr>
              <p:cNvSpPr>
                <a:spLocks/>
              </p:cNvSpPr>
              <p:nvPr/>
            </p:nvSpPr>
            <p:spPr bwMode="auto">
              <a:xfrm>
                <a:off x="94" y="579"/>
                <a:ext cx="1" cy="1"/>
              </a:xfrm>
              <a:custGeom>
                <a:avLst/>
                <a:gdLst>
                  <a:gd name="T0" fmla="*/ 1 w 1"/>
                  <a:gd name="T1" fmla="*/ 1 h 1"/>
                  <a:gd name="T2" fmla="*/ 0 w 1"/>
                  <a:gd name="T3" fmla="*/ 0 h 1"/>
                  <a:gd name="T4" fmla="*/ 0 w 1"/>
                  <a:gd name="T5" fmla="*/ 0 h 1"/>
                </a:gdLst>
                <a:ahLst/>
                <a:cxnLst>
                  <a:cxn ang="0">
                    <a:pos x="T0" y="T1"/>
                  </a:cxn>
                  <a:cxn ang="0">
                    <a:pos x="T2" y="T3"/>
                  </a:cxn>
                  <a:cxn ang="0">
                    <a:pos x="T4" y="T5"/>
                  </a:cxn>
                </a:cxnLst>
                <a:rect l="0" t="0" r="r" b="b"/>
                <a:pathLst>
                  <a:path w="1" h="1">
                    <a:moveTo>
                      <a:pt x="1"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5" name="Freeform 2150">
                <a:extLst>
                  <a:ext uri="{FF2B5EF4-FFF2-40B4-BE49-F238E27FC236}">
                    <a16:creationId xmlns:a16="http://schemas.microsoft.com/office/drawing/2014/main" id="{0173C883-E6A7-5D3D-2CB3-C038600A6D37}"/>
                  </a:ext>
                </a:extLst>
              </p:cNvPr>
              <p:cNvSpPr>
                <a:spLocks/>
              </p:cNvSpPr>
              <p:nvPr/>
            </p:nvSpPr>
            <p:spPr bwMode="auto">
              <a:xfrm>
                <a:off x="62" y="578"/>
                <a:ext cx="5" cy="4"/>
              </a:xfrm>
              <a:custGeom>
                <a:avLst/>
                <a:gdLst>
                  <a:gd name="T0" fmla="*/ 0 w 5"/>
                  <a:gd name="T1" fmla="*/ 4 h 4"/>
                  <a:gd name="T2" fmla="*/ 0 w 5"/>
                  <a:gd name="T3" fmla="*/ 4 h 4"/>
                  <a:gd name="T4" fmla="*/ 5 w 5"/>
                  <a:gd name="T5" fmla="*/ 1 h 4"/>
                  <a:gd name="T6" fmla="*/ 5 w 5"/>
                  <a:gd name="T7" fmla="*/ 0 h 4"/>
                </a:gdLst>
                <a:ahLst/>
                <a:cxnLst>
                  <a:cxn ang="0">
                    <a:pos x="T0" y="T1"/>
                  </a:cxn>
                  <a:cxn ang="0">
                    <a:pos x="T2" y="T3"/>
                  </a:cxn>
                  <a:cxn ang="0">
                    <a:pos x="T4" y="T5"/>
                  </a:cxn>
                  <a:cxn ang="0">
                    <a:pos x="T6" y="T7"/>
                  </a:cxn>
                </a:cxnLst>
                <a:rect l="0" t="0" r="r" b="b"/>
                <a:pathLst>
                  <a:path w="5" h="4">
                    <a:moveTo>
                      <a:pt x="0" y="4"/>
                    </a:moveTo>
                    <a:lnTo>
                      <a:pt x="0" y="4"/>
                    </a:lnTo>
                    <a:lnTo>
                      <a:pt x="5"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6" name="Freeform 2151">
                <a:extLst>
                  <a:ext uri="{FF2B5EF4-FFF2-40B4-BE49-F238E27FC236}">
                    <a16:creationId xmlns:a16="http://schemas.microsoft.com/office/drawing/2014/main" id="{83B5910D-C340-2CAC-96C4-07E771DECEF3}"/>
                  </a:ext>
                </a:extLst>
              </p:cNvPr>
              <p:cNvSpPr>
                <a:spLocks/>
              </p:cNvSpPr>
              <p:nvPr/>
            </p:nvSpPr>
            <p:spPr bwMode="auto">
              <a:xfrm>
                <a:off x="46" y="580"/>
                <a:ext cx="2" cy="3"/>
              </a:xfrm>
              <a:custGeom>
                <a:avLst/>
                <a:gdLst>
                  <a:gd name="T0" fmla="*/ 0 w 2"/>
                  <a:gd name="T1" fmla="*/ 3 h 3"/>
                  <a:gd name="T2" fmla="*/ 2 w 2"/>
                  <a:gd name="T3" fmla="*/ 3 h 3"/>
                  <a:gd name="T4" fmla="*/ 2 w 2"/>
                  <a:gd name="T5" fmla="*/ 1 h 3"/>
                  <a:gd name="T6" fmla="*/ 1 w 2"/>
                  <a:gd name="T7" fmla="*/ 0 h 3"/>
                  <a:gd name="T8" fmla="*/ 1 w 2"/>
                  <a:gd name="T9" fmla="*/ 0 h 3"/>
                  <a:gd name="T10" fmla="*/ 0 w 2"/>
                  <a:gd name="T11" fmla="*/ 0 h 3"/>
                  <a:gd name="T12" fmla="*/ 0 w 2"/>
                  <a:gd name="T13" fmla="*/ 3 h 3"/>
                  <a:gd name="T14" fmla="*/ 0 w 2"/>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3"/>
                    </a:moveTo>
                    <a:lnTo>
                      <a:pt x="2" y="3"/>
                    </a:lnTo>
                    <a:lnTo>
                      <a:pt x="2" y="1"/>
                    </a:lnTo>
                    <a:lnTo>
                      <a:pt x="1" y="0"/>
                    </a:lnTo>
                    <a:lnTo>
                      <a:pt x="1" y="0"/>
                    </a:lnTo>
                    <a:lnTo>
                      <a:pt x="0" y="0"/>
                    </a:ln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7" name="Freeform 2152">
                <a:extLst>
                  <a:ext uri="{FF2B5EF4-FFF2-40B4-BE49-F238E27FC236}">
                    <a16:creationId xmlns:a16="http://schemas.microsoft.com/office/drawing/2014/main" id="{B7798757-7588-D3CC-A58B-6064366F6B82}"/>
                  </a:ext>
                </a:extLst>
              </p:cNvPr>
              <p:cNvSpPr>
                <a:spLocks/>
              </p:cNvSpPr>
              <p:nvPr/>
            </p:nvSpPr>
            <p:spPr bwMode="auto">
              <a:xfrm>
                <a:off x="94" y="580"/>
                <a:ext cx="1" cy="3"/>
              </a:xfrm>
              <a:custGeom>
                <a:avLst/>
                <a:gdLst>
                  <a:gd name="T0" fmla="*/ 0 w 1"/>
                  <a:gd name="T1" fmla="*/ 3 h 3"/>
                  <a:gd name="T2" fmla="*/ 0 w 1"/>
                  <a:gd name="T3" fmla="*/ 2 h 3"/>
                  <a:gd name="T4" fmla="*/ 0 w 1"/>
                  <a:gd name="T5" fmla="*/ 1 h 3"/>
                  <a:gd name="T6" fmla="*/ 1 w 1"/>
                  <a:gd name="T7" fmla="*/ 0 h 3"/>
                </a:gdLst>
                <a:ahLst/>
                <a:cxnLst>
                  <a:cxn ang="0">
                    <a:pos x="T0" y="T1"/>
                  </a:cxn>
                  <a:cxn ang="0">
                    <a:pos x="T2" y="T3"/>
                  </a:cxn>
                  <a:cxn ang="0">
                    <a:pos x="T4" y="T5"/>
                  </a:cxn>
                  <a:cxn ang="0">
                    <a:pos x="T6" y="T7"/>
                  </a:cxn>
                </a:cxnLst>
                <a:rect l="0" t="0" r="r" b="b"/>
                <a:pathLst>
                  <a:path w="1" h="3">
                    <a:moveTo>
                      <a:pt x="0" y="3"/>
                    </a:moveTo>
                    <a:lnTo>
                      <a:pt x="0" y="2"/>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8" name="Freeform 2153">
                <a:extLst>
                  <a:ext uri="{FF2B5EF4-FFF2-40B4-BE49-F238E27FC236}">
                    <a16:creationId xmlns:a16="http://schemas.microsoft.com/office/drawing/2014/main" id="{6B6ECD9F-008A-65F9-0950-7862AFDAB2D2}"/>
                  </a:ext>
                </a:extLst>
              </p:cNvPr>
              <p:cNvSpPr>
                <a:spLocks/>
              </p:cNvSpPr>
              <p:nvPr/>
            </p:nvSpPr>
            <p:spPr bwMode="auto">
              <a:xfrm>
                <a:off x="91" y="580"/>
                <a:ext cx="2" cy="5"/>
              </a:xfrm>
              <a:custGeom>
                <a:avLst/>
                <a:gdLst>
                  <a:gd name="T0" fmla="*/ 0 w 2"/>
                  <a:gd name="T1" fmla="*/ 0 h 5"/>
                  <a:gd name="T2" fmla="*/ 0 w 2"/>
                  <a:gd name="T3" fmla="*/ 0 h 5"/>
                  <a:gd name="T4" fmla="*/ 1 w 2"/>
                  <a:gd name="T5" fmla="*/ 2 h 5"/>
                  <a:gd name="T6" fmla="*/ 1 w 2"/>
                  <a:gd name="T7" fmla="*/ 3 h 5"/>
                  <a:gd name="T8" fmla="*/ 2 w 2"/>
                  <a:gd name="T9" fmla="*/ 5 h 5"/>
                </a:gdLst>
                <a:ahLst/>
                <a:cxnLst>
                  <a:cxn ang="0">
                    <a:pos x="T0" y="T1"/>
                  </a:cxn>
                  <a:cxn ang="0">
                    <a:pos x="T2" y="T3"/>
                  </a:cxn>
                  <a:cxn ang="0">
                    <a:pos x="T4" y="T5"/>
                  </a:cxn>
                  <a:cxn ang="0">
                    <a:pos x="T6" y="T7"/>
                  </a:cxn>
                  <a:cxn ang="0">
                    <a:pos x="T8" y="T9"/>
                  </a:cxn>
                </a:cxnLst>
                <a:rect l="0" t="0" r="r" b="b"/>
                <a:pathLst>
                  <a:path w="2" h="5">
                    <a:moveTo>
                      <a:pt x="0" y="0"/>
                    </a:moveTo>
                    <a:lnTo>
                      <a:pt x="0" y="0"/>
                    </a:lnTo>
                    <a:lnTo>
                      <a:pt x="1" y="2"/>
                    </a:lnTo>
                    <a:lnTo>
                      <a:pt x="1" y="3"/>
                    </a:lnTo>
                    <a:lnTo>
                      <a:pt x="2"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9" name="Freeform 2154">
                <a:extLst>
                  <a:ext uri="{FF2B5EF4-FFF2-40B4-BE49-F238E27FC236}">
                    <a16:creationId xmlns:a16="http://schemas.microsoft.com/office/drawing/2014/main" id="{5FABA46E-EF81-4794-9AE1-5309E33FC6F6}"/>
                  </a:ext>
                </a:extLst>
              </p:cNvPr>
              <p:cNvSpPr>
                <a:spLocks/>
              </p:cNvSpPr>
              <p:nvPr/>
            </p:nvSpPr>
            <p:spPr bwMode="auto">
              <a:xfrm>
                <a:off x="77" y="576"/>
                <a:ext cx="4" cy="10"/>
              </a:xfrm>
              <a:custGeom>
                <a:avLst/>
                <a:gdLst>
                  <a:gd name="T0" fmla="*/ 2 w 4"/>
                  <a:gd name="T1" fmla="*/ 10 h 10"/>
                  <a:gd name="T2" fmla="*/ 2 w 4"/>
                  <a:gd name="T3" fmla="*/ 7 h 10"/>
                  <a:gd name="T4" fmla="*/ 1 w 4"/>
                  <a:gd name="T5" fmla="*/ 5 h 10"/>
                  <a:gd name="T6" fmla="*/ 1 w 4"/>
                  <a:gd name="T7" fmla="*/ 4 h 10"/>
                  <a:gd name="T8" fmla="*/ 0 w 4"/>
                  <a:gd name="T9" fmla="*/ 3 h 10"/>
                  <a:gd name="T10" fmla="*/ 0 w 4"/>
                  <a:gd name="T11" fmla="*/ 1 h 10"/>
                  <a:gd name="T12" fmla="*/ 2 w 4"/>
                  <a:gd name="T13" fmla="*/ 0 h 10"/>
                  <a:gd name="T14" fmla="*/ 4 w 4"/>
                  <a:gd name="T15" fmla="*/ 1 h 10"/>
                  <a:gd name="T16" fmla="*/ 4 w 4"/>
                  <a:gd name="T17"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10">
                    <a:moveTo>
                      <a:pt x="2" y="10"/>
                    </a:moveTo>
                    <a:lnTo>
                      <a:pt x="2" y="7"/>
                    </a:lnTo>
                    <a:lnTo>
                      <a:pt x="1" y="5"/>
                    </a:lnTo>
                    <a:lnTo>
                      <a:pt x="1" y="4"/>
                    </a:lnTo>
                    <a:lnTo>
                      <a:pt x="0" y="3"/>
                    </a:lnTo>
                    <a:lnTo>
                      <a:pt x="0" y="1"/>
                    </a:lnTo>
                    <a:lnTo>
                      <a:pt x="2" y="0"/>
                    </a:lnTo>
                    <a:lnTo>
                      <a:pt x="4" y="1"/>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0" name="Freeform 2155">
                <a:extLst>
                  <a:ext uri="{FF2B5EF4-FFF2-40B4-BE49-F238E27FC236}">
                    <a16:creationId xmlns:a16="http://schemas.microsoft.com/office/drawing/2014/main" id="{E76FA1EB-A3A7-06BD-4DE4-CFDE4D752E22}"/>
                  </a:ext>
                </a:extLst>
              </p:cNvPr>
              <p:cNvSpPr>
                <a:spLocks/>
              </p:cNvSpPr>
              <p:nvPr/>
            </p:nvSpPr>
            <p:spPr bwMode="auto">
              <a:xfrm>
                <a:off x="75" y="578"/>
                <a:ext cx="2" cy="8"/>
              </a:xfrm>
              <a:custGeom>
                <a:avLst/>
                <a:gdLst>
                  <a:gd name="T0" fmla="*/ 0 w 2"/>
                  <a:gd name="T1" fmla="*/ 0 h 8"/>
                  <a:gd name="T2" fmla="*/ 1 w 2"/>
                  <a:gd name="T3" fmla="*/ 4 h 8"/>
                  <a:gd name="T4" fmla="*/ 1 w 2"/>
                  <a:gd name="T5" fmla="*/ 7 h 8"/>
                  <a:gd name="T6" fmla="*/ 2 w 2"/>
                  <a:gd name="T7" fmla="*/ 8 h 8"/>
                </a:gdLst>
                <a:ahLst/>
                <a:cxnLst>
                  <a:cxn ang="0">
                    <a:pos x="T0" y="T1"/>
                  </a:cxn>
                  <a:cxn ang="0">
                    <a:pos x="T2" y="T3"/>
                  </a:cxn>
                  <a:cxn ang="0">
                    <a:pos x="T4" y="T5"/>
                  </a:cxn>
                  <a:cxn ang="0">
                    <a:pos x="T6" y="T7"/>
                  </a:cxn>
                </a:cxnLst>
                <a:rect l="0" t="0" r="r" b="b"/>
                <a:pathLst>
                  <a:path w="2" h="8">
                    <a:moveTo>
                      <a:pt x="0" y="0"/>
                    </a:moveTo>
                    <a:lnTo>
                      <a:pt x="1" y="4"/>
                    </a:lnTo>
                    <a:lnTo>
                      <a:pt x="1" y="7"/>
                    </a:lnTo>
                    <a:lnTo>
                      <a:pt x="2"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1" name="Freeform 2156">
                <a:extLst>
                  <a:ext uri="{FF2B5EF4-FFF2-40B4-BE49-F238E27FC236}">
                    <a16:creationId xmlns:a16="http://schemas.microsoft.com/office/drawing/2014/main" id="{E0C53040-6A8A-074D-D3EA-250B7ECDA767}"/>
                  </a:ext>
                </a:extLst>
              </p:cNvPr>
              <p:cNvSpPr>
                <a:spLocks/>
              </p:cNvSpPr>
              <p:nvPr/>
            </p:nvSpPr>
            <p:spPr bwMode="auto">
              <a:xfrm>
                <a:off x="49" y="580"/>
                <a:ext cx="9" cy="6"/>
              </a:xfrm>
              <a:custGeom>
                <a:avLst/>
                <a:gdLst>
                  <a:gd name="T0" fmla="*/ 7 w 9"/>
                  <a:gd name="T1" fmla="*/ 6 h 6"/>
                  <a:gd name="T2" fmla="*/ 7 w 9"/>
                  <a:gd name="T3" fmla="*/ 6 h 6"/>
                  <a:gd name="T4" fmla="*/ 9 w 9"/>
                  <a:gd name="T5" fmla="*/ 1 h 6"/>
                  <a:gd name="T6" fmla="*/ 7 w 9"/>
                  <a:gd name="T7" fmla="*/ 0 h 6"/>
                  <a:gd name="T8" fmla="*/ 4 w 9"/>
                  <a:gd name="T9" fmla="*/ 0 h 6"/>
                  <a:gd name="T10" fmla="*/ 2 w 9"/>
                  <a:gd name="T11" fmla="*/ 0 h 6"/>
                  <a:gd name="T12" fmla="*/ 2 w 9"/>
                  <a:gd name="T13" fmla="*/ 0 h 6"/>
                  <a:gd name="T14" fmla="*/ 1 w 9"/>
                  <a:gd name="T15" fmla="*/ 3 h 6"/>
                  <a:gd name="T16" fmla="*/ 4 w 9"/>
                  <a:gd name="T17" fmla="*/ 4 h 6"/>
                  <a:gd name="T18" fmla="*/ 0 w 9"/>
                  <a:gd name="T19" fmla="*/ 5 h 6"/>
                  <a:gd name="T20" fmla="*/ 1 w 9"/>
                  <a:gd name="T21" fmla="*/ 6 h 6"/>
                  <a:gd name="T22" fmla="*/ 3 w 9"/>
                  <a:gd name="T23" fmla="*/ 6 h 6"/>
                  <a:gd name="T24" fmla="*/ 7 w 9"/>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6">
                    <a:moveTo>
                      <a:pt x="7" y="6"/>
                    </a:moveTo>
                    <a:lnTo>
                      <a:pt x="7" y="6"/>
                    </a:lnTo>
                    <a:lnTo>
                      <a:pt x="9" y="1"/>
                    </a:lnTo>
                    <a:lnTo>
                      <a:pt x="7" y="0"/>
                    </a:lnTo>
                    <a:lnTo>
                      <a:pt x="4" y="0"/>
                    </a:lnTo>
                    <a:lnTo>
                      <a:pt x="2" y="0"/>
                    </a:lnTo>
                    <a:lnTo>
                      <a:pt x="2" y="0"/>
                    </a:lnTo>
                    <a:lnTo>
                      <a:pt x="1" y="3"/>
                    </a:lnTo>
                    <a:lnTo>
                      <a:pt x="4" y="4"/>
                    </a:lnTo>
                    <a:lnTo>
                      <a:pt x="0" y="5"/>
                    </a:lnTo>
                    <a:lnTo>
                      <a:pt x="1" y="6"/>
                    </a:lnTo>
                    <a:lnTo>
                      <a:pt x="3" y="6"/>
                    </a:lnTo>
                    <a:lnTo>
                      <a:pt x="7"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2" name="Freeform 2157">
                <a:extLst>
                  <a:ext uri="{FF2B5EF4-FFF2-40B4-BE49-F238E27FC236}">
                    <a16:creationId xmlns:a16="http://schemas.microsoft.com/office/drawing/2014/main" id="{460DE202-C351-4B97-A26D-B755A307145E}"/>
                  </a:ext>
                </a:extLst>
              </p:cNvPr>
              <p:cNvSpPr>
                <a:spLocks/>
              </p:cNvSpPr>
              <p:nvPr/>
            </p:nvSpPr>
            <p:spPr bwMode="auto">
              <a:xfrm>
                <a:off x="94" y="583"/>
                <a:ext cx="10" cy="3"/>
              </a:xfrm>
              <a:custGeom>
                <a:avLst/>
                <a:gdLst>
                  <a:gd name="T0" fmla="*/ 10 w 10"/>
                  <a:gd name="T1" fmla="*/ 3 h 3"/>
                  <a:gd name="T2" fmla="*/ 7 w 10"/>
                  <a:gd name="T3" fmla="*/ 3 h 3"/>
                  <a:gd name="T4" fmla="*/ 7 w 10"/>
                  <a:gd name="T5" fmla="*/ 3 h 3"/>
                  <a:gd name="T6" fmla="*/ 5 w 10"/>
                  <a:gd name="T7" fmla="*/ 3 h 3"/>
                  <a:gd name="T8" fmla="*/ 4 w 10"/>
                  <a:gd name="T9" fmla="*/ 3 h 3"/>
                  <a:gd name="T10" fmla="*/ 3 w 10"/>
                  <a:gd name="T11" fmla="*/ 2 h 3"/>
                  <a:gd name="T12" fmla="*/ 0 w 10"/>
                  <a:gd name="T13" fmla="*/ 1 h 3"/>
                  <a:gd name="T14" fmla="*/ 0 w 10"/>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3">
                    <a:moveTo>
                      <a:pt x="10" y="3"/>
                    </a:moveTo>
                    <a:lnTo>
                      <a:pt x="7" y="3"/>
                    </a:lnTo>
                    <a:lnTo>
                      <a:pt x="7" y="3"/>
                    </a:lnTo>
                    <a:lnTo>
                      <a:pt x="5" y="3"/>
                    </a:lnTo>
                    <a:lnTo>
                      <a:pt x="4" y="3"/>
                    </a:lnTo>
                    <a:lnTo>
                      <a:pt x="3"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3" name="Freeform 2158">
                <a:extLst>
                  <a:ext uri="{FF2B5EF4-FFF2-40B4-BE49-F238E27FC236}">
                    <a16:creationId xmlns:a16="http://schemas.microsoft.com/office/drawing/2014/main" id="{0363FA69-18FE-89C7-0E10-D1124BF634D1}"/>
                  </a:ext>
                </a:extLst>
              </p:cNvPr>
              <p:cNvSpPr>
                <a:spLocks/>
              </p:cNvSpPr>
              <p:nvPr/>
            </p:nvSpPr>
            <p:spPr bwMode="auto">
              <a:xfrm>
                <a:off x="104" y="586"/>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4" name="Line 2159">
                <a:extLst>
                  <a:ext uri="{FF2B5EF4-FFF2-40B4-BE49-F238E27FC236}">
                    <a16:creationId xmlns:a16="http://schemas.microsoft.com/office/drawing/2014/main" id="{457473B0-A183-FCAA-1F7B-D3B7CE751C4B}"/>
                  </a:ext>
                </a:extLst>
              </p:cNvPr>
              <p:cNvSpPr>
                <a:spLocks noChangeShapeType="1"/>
              </p:cNvSpPr>
              <p:nvPr/>
            </p:nvSpPr>
            <p:spPr bwMode="auto">
              <a:xfrm>
                <a:off x="77" y="586"/>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15" name="Freeform 2160">
                <a:extLst>
                  <a:ext uri="{FF2B5EF4-FFF2-40B4-BE49-F238E27FC236}">
                    <a16:creationId xmlns:a16="http://schemas.microsoft.com/office/drawing/2014/main" id="{A5053490-B082-8AF2-49C4-FC85F9983426}"/>
                  </a:ext>
                </a:extLst>
              </p:cNvPr>
              <p:cNvSpPr>
                <a:spLocks/>
              </p:cNvSpPr>
              <p:nvPr/>
            </p:nvSpPr>
            <p:spPr bwMode="auto">
              <a:xfrm>
                <a:off x="63" y="578"/>
                <a:ext cx="11" cy="10"/>
              </a:xfrm>
              <a:custGeom>
                <a:avLst/>
                <a:gdLst>
                  <a:gd name="T0" fmla="*/ 4 w 11"/>
                  <a:gd name="T1" fmla="*/ 10 h 10"/>
                  <a:gd name="T2" fmla="*/ 3 w 11"/>
                  <a:gd name="T3" fmla="*/ 9 h 10"/>
                  <a:gd name="T4" fmla="*/ 1 w 11"/>
                  <a:gd name="T5" fmla="*/ 9 h 10"/>
                  <a:gd name="T6" fmla="*/ 1 w 11"/>
                  <a:gd name="T7" fmla="*/ 7 h 10"/>
                  <a:gd name="T8" fmla="*/ 0 w 11"/>
                  <a:gd name="T9" fmla="*/ 6 h 10"/>
                  <a:gd name="T10" fmla="*/ 2 w 11"/>
                  <a:gd name="T11" fmla="*/ 4 h 10"/>
                  <a:gd name="T12" fmla="*/ 8 w 11"/>
                  <a:gd name="T13" fmla="*/ 1 h 10"/>
                  <a:gd name="T14" fmla="*/ 11 w 11"/>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0">
                    <a:moveTo>
                      <a:pt x="4" y="10"/>
                    </a:moveTo>
                    <a:lnTo>
                      <a:pt x="3" y="9"/>
                    </a:lnTo>
                    <a:lnTo>
                      <a:pt x="1" y="9"/>
                    </a:lnTo>
                    <a:lnTo>
                      <a:pt x="1" y="7"/>
                    </a:lnTo>
                    <a:lnTo>
                      <a:pt x="0" y="6"/>
                    </a:lnTo>
                    <a:lnTo>
                      <a:pt x="2" y="4"/>
                    </a:lnTo>
                    <a:lnTo>
                      <a:pt x="8" y="1"/>
                    </a:lnTo>
                    <a:lnTo>
                      <a:pt x="1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6" name="Freeform 2161">
                <a:extLst>
                  <a:ext uri="{FF2B5EF4-FFF2-40B4-BE49-F238E27FC236}">
                    <a16:creationId xmlns:a16="http://schemas.microsoft.com/office/drawing/2014/main" id="{2EFA38C9-16AA-329E-8C94-E7207F653F4A}"/>
                  </a:ext>
                </a:extLst>
              </p:cNvPr>
              <p:cNvSpPr>
                <a:spLocks/>
              </p:cNvSpPr>
              <p:nvPr/>
            </p:nvSpPr>
            <p:spPr bwMode="auto">
              <a:xfrm>
                <a:off x="65" y="588"/>
                <a:ext cx="2" cy="0"/>
              </a:xfrm>
              <a:custGeom>
                <a:avLst/>
                <a:gdLst>
                  <a:gd name="T0" fmla="*/ 0 w 2"/>
                  <a:gd name="T1" fmla="*/ 2 w 2"/>
                  <a:gd name="T2" fmla="*/ 2 w 2"/>
                  <a:gd name="T3" fmla="*/ 2 w 2"/>
                </a:gdLst>
                <a:ahLst/>
                <a:cxnLst>
                  <a:cxn ang="0">
                    <a:pos x="T0" y="0"/>
                  </a:cxn>
                  <a:cxn ang="0">
                    <a:pos x="T1" y="0"/>
                  </a:cxn>
                  <a:cxn ang="0">
                    <a:pos x="T2" y="0"/>
                  </a:cxn>
                  <a:cxn ang="0">
                    <a:pos x="T3" y="0"/>
                  </a:cxn>
                </a:cxnLst>
                <a:rect l="0" t="0" r="r" b="b"/>
                <a:pathLst>
                  <a:path w="2">
                    <a:moveTo>
                      <a:pt x="0" y="0"/>
                    </a:moveTo>
                    <a:lnTo>
                      <a:pt x="2" y="0"/>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7" name="Freeform 2162">
                <a:extLst>
                  <a:ext uri="{FF2B5EF4-FFF2-40B4-BE49-F238E27FC236}">
                    <a16:creationId xmlns:a16="http://schemas.microsoft.com/office/drawing/2014/main" id="{73101DFF-F5EC-44BF-C719-637DCC74A7B9}"/>
                  </a:ext>
                </a:extLst>
              </p:cNvPr>
              <p:cNvSpPr>
                <a:spLocks/>
              </p:cNvSpPr>
              <p:nvPr/>
            </p:nvSpPr>
            <p:spPr bwMode="auto">
              <a:xfrm>
                <a:off x="98" y="588"/>
                <a:ext cx="4" cy="1"/>
              </a:xfrm>
              <a:custGeom>
                <a:avLst/>
                <a:gdLst>
                  <a:gd name="T0" fmla="*/ 0 w 4"/>
                  <a:gd name="T1" fmla="*/ 0 h 1"/>
                  <a:gd name="T2" fmla="*/ 1 w 4"/>
                  <a:gd name="T3" fmla="*/ 0 h 1"/>
                  <a:gd name="T4" fmla="*/ 3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0" y="0"/>
                    </a:moveTo>
                    <a:lnTo>
                      <a:pt x="1" y="0"/>
                    </a:lnTo>
                    <a:lnTo>
                      <a:pt x="3"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8" name="Freeform 2163">
                <a:extLst>
                  <a:ext uri="{FF2B5EF4-FFF2-40B4-BE49-F238E27FC236}">
                    <a16:creationId xmlns:a16="http://schemas.microsoft.com/office/drawing/2014/main" id="{E690D0D2-B80B-7048-D097-CF1A193FEAF5}"/>
                  </a:ext>
                </a:extLst>
              </p:cNvPr>
              <p:cNvSpPr>
                <a:spLocks/>
              </p:cNvSpPr>
              <p:nvPr/>
            </p:nvSpPr>
            <p:spPr bwMode="auto">
              <a:xfrm>
                <a:off x="104" y="586"/>
                <a:ext cx="3" cy="3"/>
              </a:xfrm>
              <a:custGeom>
                <a:avLst/>
                <a:gdLst>
                  <a:gd name="T0" fmla="*/ 3 w 3"/>
                  <a:gd name="T1" fmla="*/ 3 h 3"/>
                  <a:gd name="T2" fmla="*/ 2 w 3"/>
                  <a:gd name="T3" fmla="*/ 2 h 3"/>
                  <a:gd name="T4" fmla="*/ 0 w 3"/>
                  <a:gd name="T5" fmla="*/ 0 h 3"/>
                </a:gdLst>
                <a:ahLst/>
                <a:cxnLst>
                  <a:cxn ang="0">
                    <a:pos x="T0" y="T1"/>
                  </a:cxn>
                  <a:cxn ang="0">
                    <a:pos x="T2" y="T3"/>
                  </a:cxn>
                  <a:cxn ang="0">
                    <a:pos x="T4" y="T5"/>
                  </a:cxn>
                </a:cxnLst>
                <a:rect l="0" t="0" r="r" b="b"/>
                <a:pathLst>
                  <a:path w="3" h="3">
                    <a:moveTo>
                      <a:pt x="3" y="3"/>
                    </a:moveTo>
                    <a:lnTo>
                      <a:pt x="2"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9" name="Freeform 2164">
                <a:extLst>
                  <a:ext uri="{FF2B5EF4-FFF2-40B4-BE49-F238E27FC236}">
                    <a16:creationId xmlns:a16="http://schemas.microsoft.com/office/drawing/2014/main" id="{F094F1FD-431C-6DB1-1252-77E162587C9F}"/>
                  </a:ext>
                </a:extLst>
              </p:cNvPr>
              <p:cNvSpPr>
                <a:spLocks/>
              </p:cNvSpPr>
              <p:nvPr/>
            </p:nvSpPr>
            <p:spPr bwMode="auto">
              <a:xfrm>
                <a:off x="79" y="586"/>
                <a:ext cx="3" cy="4"/>
              </a:xfrm>
              <a:custGeom>
                <a:avLst/>
                <a:gdLst>
                  <a:gd name="T0" fmla="*/ 3 w 3"/>
                  <a:gd name="T1" fmla="*/ 4 h 4"/>
                  <a:gd name="T2" fmla="*/ 2 w 3"/>
                  <a:gd name="T3" fmla="*/ 3 h 4"/>
                  <a:gd name="T4" fmla="*/ 1 w 3"/>
                  <a:gd name="T5" fmla="*/ 3 h 4"/>
                  <a:gd name="T6" fmla="*/ 0 w 3"/>
                  <a:gd name="T7" fmla="*/ 0 h 4"/>
                </a:gdLst>
                <a:ahLst/>
                <a:cxnLst>
                  <a:cxn ang="0">
                    <a:pos x="T0" y="T1"/>
                  </a:cxn>
                  <a:cxn ang="0">
                    <a:pos x="T2" y="T3"/>
                  </a:cxn>
                  <a:cxn ang="0">
                    <a:pos x="T4" y="T5"/>
                  </a:cxn>
                  <a:cxn ang="0">
                    <a:pos x="T6" y="T7"/>
                  </a:cxn>
                </a:cxnLst>
                <a:rect l="0" t="0" r="r" b="b"/>
                <a:pathLst>
                  <a:path w="3" h="4">
                    <a:moveTo>
                      <a:pt x="3" y="4"/>
                    </a:moveTo>
                    <a:lnTo>
                      <a:pt x="2" y="3"/>
                    </a:lnTo>
                    <a:lnTo>
                      <a:pt x="1" y="3"/>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0" name="Freeform 2165">
                <a:extLst>
                  <a:ext uri="{FF2B5EF4-FFF2-40B4-BE49-F238E27FC236}">
                    <a16:creationId xmlns:a16="http://schemas.microsoft.com/office/drawing/2014/main" id="{499EDE22-75AB-C393-9E59-C78F1AB11329}"/>
                  </a:ext>
                </a:extLst>
              </p:cNvPr>
              <p:cNvSpPr>
                <a:spLocks/>
              </p:cNvSpPr>
              <p:nvPr/>
            </p:nvSpPr>
            <p:spPr bwMode="auto">
              <a:xfrm>
                <a:off x="78" y="588"/>
                <a:ext cx="0" cy="2"/>
              </a:xfrm>
              <a:custGeom>
                <a:avLst/>
                <a:gdLst>
                  <a:gd name="T0" fmla="*/ 0 h 2"/>
                  <a:gd name="T1" fmla="*/ 0 h 2"/>
                  <a:gd name="T2" fmla="*/ 2 h 2"/>
                </a:gdLst>
                <a:ahLst/>
                <a:cxnLst>
                  <a:cxn ang="0">
                    <a:pos x="0" y="T0"/>
                  </a:cxn>
                  <a:cxn ang="0">
                    <a:pos x="0" y="T1"/>
                  </a:cxn>
                  <a:cxn ang="0">
                    <a:pos x="0" y="T2"/>
                  </a:cxn>
                </a:cxnLst>
                <a:rect l="0" t="0" r="r" b="b"/>
                <a:pathLst>
                  <a:path h="2">
                    <a:moveTo>
                      <a:pt x="0" y="0"/>
                    </a:moveTo>
                    <a:lnTo>
                      <a:pt x="0"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1" name="Line 2166">
                <a:extLst>
                  <a:ext uri="{FF2B5EF4-FFF2-40B4-BE49-F238E27FC236}">
                    <a16:creationId xmlns:a16="http://schemas.microsoft.com/office/drawing/2014/main" id="{4E490D85-A88B-A1DA-3983-4EE106CE3DF4}"/>
                  </a:ext>
                </a:extLst>
              </p:cNvPr>
              <p:cNvSpPr>
                <a:spLocks noChangeShapeType="1"/>
              </p:cNvSpPr>
              <p:nvPr/>
            </p:nvSpPr>
            <p:spPr bwMode="auto">
              <a:xfrm>
                <a:off x="80" y="590"/>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22" name="Freeform 2167">
                <a:extLst>
                  <a:ext uri="{FF2B5EF4-FFF2-40B4-BE49-F238E27FC236}">
                    <a16:creationId xmlns:a16="http://schemas.microsoft.com/office/drawing/2014/main" id="{9A8A0EDB-311C-713E-AA56-3AB5084F9377}"/>
                  </a:ext>
                </a:extLst>
              </p:cNvPr>
              <p:cNvSpPr>
                <a:spLocks/>
              </p:cNvSpPr>
              <p:nvPr/>
            </p:nvSpPr>
            <p:spPr bwMode="auto">
              <a:xfrm>
                <a:off x="107" y="589"/>
                <a:ext cx="0" cy="1"/>
              </a:xfrm>
              <a:custGeom>
                <a:avLst/>
                <a:gdLst>
                  <a:gd name="T0" fmla="*/ 1 h 1"/>
                  <a:gd name="T1" fmla="*/ 1 h 1"/>
                  <a:gd name="T2" fmla="*/ 0 h 1"/>
                </a:gdLst>
                <a:ahLst/>
                <a:cxnLst>
                  <a:cxn ang="0">
                    <a:pos x="0" y="T0"/>
                  </a:cxn>
                  <a:cxn ang="0">
                    <a:pos x="0" y="T1"/>
                  </a:cxn>
                  <a:cxn ang="0">
                    <a:pos x="0" y="T2"/>
                  </a:cxn>
                </a:cxnLst>
                <a:rect l="0" t="0" r="r" b="b"/>
                <a:pathLst>
                  <a:path h="1">
                    <a:moveTo>
                      <a:pt x="0" y="1"/>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3" name="Line 2168">
                <a:extLst>
                  <a:ext uri="{FF2B5EF4-FFF2-40B4-BE49-F238E27FC236}">
                    <a16:creationId xmlns:a16="http://schemas.microsoft.com/office/drawing/2014/main" id="{5D40719A-B91A-027C-D957-DB168879CE1B}"/>
                  </a:ext>
                </a:extLst>
              </p:cNvPr>
              <p:cNvSpPr>
                <a:spLocks noChangeShapeType="1"/>
              </p:cNvSpPr>
              <p:nvPr/>
            </p:nvSpPr>
            <p:spPr bwMode="auto">
              <a:xfrm flipV="1">
                <a:off x="106" y="590"/>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24" name="Freeform 2169">
                <a:extLst>
                  <a:ext uri="{FF2B5EF4-FFF2-40B4-BE49-F238E27FC236}">
                    <a16:creationId xmlns:a16="http://schemas.microsoft.com/office/drawing/2014/main" id="{8EECBDE8-9BC1-F21C-99AE-8DE38CBA263E}"/>
                  </a:ext>
                </a:extLst>
              </p:cNvPr>
              <p:cNvSpPr>
                <a:spLocks/>
              </p:cNvSpPr>
              <p:nvPr/>
            </p:nvSpPr>
            <p:spPr bwMode="auto">
              <a:xfrm>
                <a:off x="102" y="588"/>
                <a:ext cx="4" cy="3"/>
              </a:xfrm>
              <a:custGeom>
                <a:avLst/>
                <a:gdLst>
                  <a:gd name="T0" fmla="*/ 0 w 4"/>
                  <a:gd name="T1" fmla="*/ 0 h 3"/>
                  <a:gd name="T2" fmla="*/ 2 w 4"/>
                  <a:gd name="T3" fmla="*/ 0 h 3"/>
                  <a:gd name="T4" fmla="*/ 3 w 4"/>
                  <a:gd name="T5" fmla="*/ 1 h 3"/>
                  <a:gd name="T6" fmla="*/ 4 w 4"/>
                  <a:gd name="T7" fmla="*/ 3 h 3"/>
                  <a:gd name="T8" fmla="*/ 4 w 4"/>
                  <a:gd name="T9" fmla="*/ 3 h 3"/>
                </a:gdLst>
                <a:ahLst/>
                <a:cxnLst>
                  <a:cxn ang="0">
                    <a:pos x="T0" y="T1"/>
                  </a:cxn>
                  <a:cxn ang="0">
                    <a:pos x="T2" y="T3"/>
                  </a:cxn>
                  <a:cxn ang="0">
                    <a:pos x="T4" y="T5"/>
                  </a:cxn>
                  <a:cxn ang="0">
                    <a:pos x="T6" y="T7"/>
                  </a:cxn>
                  <a:cxn ang="0">
                    <a:pos x="T8" y="T9"/>
                  </a:cxn>
                </a:cxnLst>
                <a:rect l="0" t="0" r="r" b="b"/>
                <a:pathLst>
                  <a:path w="4" h="3">
                    <a:moveTo>
                      <a:pt x="0" y="0"/>
                    </a:moveTo>
                    <a:lnTo>
                      <a:pt x="2" y="0"/>
                    </a:lnTo>
                    <a:lnTo>
                      <a:pt x="3" y="1"/>
                    </a:lnTo>
                    <a:lnTo>
                      <a:pt x="4" y="3"/>
                    </a:lnTo>
                    <a:lnTo>
                      <a:pt x="4"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5" name="Freeform 2170">
                <a:extLst>
                  <a:ext uri="{FF2B5EF4-FFF2-40B4-BE49-F238E27FC236}">
                    <a16:creationId xmlns:a16="http://schemas.microsoft.com/office/drawing/2014/main" id="{1E1CF2AF-F069-6E73-045F-1EF9F374A3EE}"/>
                  </a:ext>
                </a:extLst>
              </p:cNvPr>
              <p:cNvSpPr>
                <a:spLocks/>
              </p:cNvSpPr>
              <p:nvPr/>
            </p:nvSpPr>
            <p:spPr bwMode="auto">
              <a:xfrm>
                <a:off x="54" y="591"/>
                <a:ext cx="1" cy="3"/>
              </a:xfrm>
              <a:custGeom>
                <a:avLst/>
                <a:gdLst>
                  <a:gd name="T0" fmla="*/ 0 w 1"/>
                  <a:gd name="T1" fmla="*/ 3 h 3"/>
                  <a:gd name="T2" fmla="*/ 1 w 1"/>
                  <a:gd name="T3" fmla="*/ 2 h 3"/>
                  <a:gd name="T4" fmla="*/ 0 w 1"/>
                  <a:gd name="T5" fmla="*/ 0 h 3"/>
                </a:gdLst>
                <a:ahLst/>
                <a:cxnLst>
                  <a:cxn ang="0">
                    <a:pos x="T0" y="T1"/>
                  </a:cxn>
                  <a:cxn ang="0">
                    <a:pos x="T2" y="T3"/>
                  </a:cxn>
                  <a:cxn ang="0">
                    <a:pos x="T4" y="T5"/>
                  </a:cxn>
                </a:cxnLst>
                <a:rect l="0" t="0" r="r" b="b"/>
                <a:pathLst>
                  <a:path w="1" h="3">
                    <a:moveTo>
                      <a:pt x="0" y="3"/>
                    </a:moveTo>
                    <a:lnTo>
                      <a:pt x="1"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6" name="Freeform 2171">
                <a:extLst>
                  <a:ext uri="{FF2B5EF4-FFF2-40B4-BE49-F238E27FC236}">
                    <a16:creationId xmlns:a16="http://schemas.microsoft.com/office/drawing/2014/main" id="{77E36035-A6A1-E278-9EEE-24EB1E8C8B29}"/>
                  </a:ext>
                </a:extLst>
              </p:cNvPr>
              <p:cNvSpPr>
                <a:spLocks/>
              </p:cNvSpPr>
              <p:nvPr/>
            </p:nvSpPr>
            <p:spPr bwMode="auto">
              <a:xfrm>
                <a:off x="78" y="590"/>
                <a:ext cx="2" cy="5"/>
              </a:xfrm>
              <a:custGeom>
                <a:avLst/>
                <a:gdLst>
                  <a:gd name="T0" fmla="*/ 0 w 2"/>
                  <a:gd name="T1" fmla="*/ 0 h 5"/>
                  <a:gd name="T2" fmla="*/ 1 w 2"/>
                  <a:gd name="T3" fmla="*/ 1 h 5"/>
                  <a:gd name="T4" fmla="*/ 2 w 2"/>
                  <a:gd name="T5" fmla="*/ 3 h 5"/>
                  <a:gd name="T6" fmla="*/ 1 w 2"/>
                  <a:gd name="T7" fmla="*/ 4 h 5"/>
                  <a:gd name="T8" fmla="*/ 0 w 2"/>
                  <a:gd name="T9" fmla="*/ 5 h 5"/>
                </a:gdLst>
                <a:ahLst/>
                <a:cxnLst>
                  <a:cxn ang="0">
                    <a:pos x="T0" y="T1"/>
                  </a:cxn>
                  <a:cxn ang="0">
                    <a:pos x="T2" y="T3"/>
                  </a:cxn>
                  <a:cxn ang="0">
                    <a:pos x="T4" y="T5"/>
                  </a:cxn>
                  <a:cxn ang="0">
                    <a:pos x="T6" y="T7"/>
                  </a:cxn>
                  <a:cxn ang="0">
                    <a:pos x="T8" y="T9"/>
                  </a:cxn>
                </a:cxnLst>
                <a:rect l="0" t="0" r="r" b="b"/>
                <a:pathLst>
                  <a:path w="2" h="5">
                    <a:moveTo>
                      <a:pt x="0" y="0"/>
                    </a:moveTo>
                    <a:lnTo>
                      <a:pt x="1" y="1"/>
                    </a:lnTo>
                    <a:lnTo>
                      <a:pt x="2" y="3"/>
                    </a:lnTo>
                    <a:lnTo>
                      <a:pt x="1" y="4"/>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7" name="Freeform 2172">
                <a:extLst>
                  <a:ext uri="{FF2B5EF4-FFF2-40B4-BE49-F238E27FC236}">
                    <a16:creationId xmlns:a16="http://schemas.microsoft.com/office/drawing/2014/main" id="{508FB1F5-276B-73B0-0138-4E96F759FC68}"/>
                  </a:ext>
                </a:extLst>
              </p:cNvPr>
              <p:cNvSpPr>
                <a:spLocks/>
              </p:cNvSpPr>
              <p:nvPr/>
            </p:nvSpPr>
            <p:spPr bwMode="auto">
              <a:xfrm>
                <a:off x="78" y="590"/>
                <a:ext cx="3" cy="5"/>
              </a:xfrm>
              <a:custGeom>
                <a:avLst/>
                <a:gdLst>
                  <a:gd name="T0" fmla="*/ 0 w 3"/>
                  <a:gd name="T1" fmla="*/ 5 h 5"/>
                  <a:gd name="T2" fmla="*/ 2 w 3"/>
                  <a:gd name="T3" fmla="*/ 5 h 5"/>
                  <a:gd name="T4" fmla="*/ 2 w 3"/>
                  <a:gd name="T5" fmla="*/ 5 h 5"/>
                  <a:gd name="T6" fmla="*/ 3 w 3"/>
                  <a:gd name="T7" fmla="*/ 5 h 5"/>
                  <a:gd name="T8" fmla="*/ 3 w 3"/>
                  <a:gd name="T9" fmla="*/ 3 h 5"/>
                  <a:gd name="T10" fmla="*/ 2 w 3"/>
                  <a:gd name="T11" fmla="*/ 0 h 5"/>
                  <a:gd name="T12" fmla="*/ 2 w 3"/>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5"/>
                    </a:moveTo>
                    <a:lnTo>
                      <a:pt x="2" y="5"/>
                    </a:lnTo>
                    <a:lnTo>
                      <a:pt x="2" y="5"/>
                    </a:lnTo>
                    <a:lnTo>
                      <a:pt x="3" y="5"/>
                    </a:lnTo>
                    <a:lnTo>
                      <a:pt x="3" y="3"/>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8" name="Freeform 2173">
                <a:extLst>
                  <a:ext uri="{FF2B5EF4-FFF2-40B4-BE49-F238E27FC236}">
                    <a16:creationId xmlns:a16="http://schemas.microsoft.com/office/drawing/2014/main" id="{49D3CD5F-C97D-C50B-C927-D55C9C1BFF15}"/>
                  </a:ext>
                </a:extLst>
              </p:cNvPr>
              <p:cNvSpPr>
                <a:spLocks/>
              </p:cNvSpPr>
              <p:nvPr/>
            </p:nvSpPr>
            <p:spPr bwMode="auto">
              <a:xfrm>
                <a:off x="45" y="586"/>
                <a:ext cx="9" cy="10"/>
              </a:xfrm>
              <a:custGeom>
                <a:avLst/>
                <a:gdLst>
                  <a:gd name="T0" fmla="*/ 2 w 9"/>
                  <a:gd name="T1" fmla="*/ 10 h 10"/>
                  <a:gd name="T2" fmla="*/ 3 w 9"/>
                  <a:gd name="T3" fmla="*/ 10 h 10"/>
                  <a:gd name="T4" fmla="*/ 3 w 9"/>
                  <a:gd name="T5" fmla="*/ 8 h 10"/>
                  <a:gd name="T6" fmla="*/ 3 w 9"/>
                  <a:gd name="T7" fmla="*/ 8 h 10"/>
                  <a:gd name="T8" fmla="*/ 5 w 9"/>
                  <a:gd name="T9" fmla="*/ 8 h 10"/>
                  <a:gd name="T10" fmla="*/ 5 w 9"/>
                  <a:gd name="T11" fmla="*/ 7 h 10"/>
                  <a:gd name="T12" fmla="*/ 4 w 9"/>
                  <a:gd name="T13" fmla="*/ 7 h 10"/>
                  <a:gd name="T14" fmla="*/ 4 w 9"/>
                  <a:gd name="T15" fmla="*/ 6 h 10"/>
                  <a:gd name="T16" fmla="*/ 1 w 9"/>
                  <a:gd name="T17" fmla="*/ 5 h 10"/>
                  <a:gd name="T18" fmla="*/ 0 w 9"/>
                  <a:gd name="T19" fmla="*/ 3 h 10"/>
                  <a:gd name="T20" fmla="*/ 2 w 9"/>
                  <a:gd name="T21" fmla="*/ 0 h 10"/>
                  <a:gd name="T22" fmla="*/ 4 w 9"/>
                  <a:gd name="T23" fmla="*/ 0 h 10"/>
                  <a:gd name="T24" fmla="*/ 5 w 9"/>
                  <a:gd name="T25" fmla="*/ 2 h 10"/>
                  <a:gd name="T26" fmla="*/ 7 w 9"/>
                  <a:gd name="T27" fmla="*/ 2 h 10"/>
                  <a:gd name="T28" fmla="*/ 7 w 9"/>
                  <a:gd name="T29" fmla="*/ 2 h 10"/>
                  <a:gd name="T30" fmla="*/ 7 w 9"/>
                  <a:gd name="T31" fmla="*/ 4 h 10"/>
                  <a:gd name="T32" fmla="*/ 8 w 9"/>
                  <a:gd name="T33" fmla="*/ 6 h 10"/>
                  <a:gd name="T34" fmla="*/ 9 w 9"/>
                  <a:gd name="T35"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10">
                    <a:moveTo>
                      <a:pt x="2" y="10"/>
                    </a:moveTo>
                    <a:lnTo>
                      <a:pt x="3" y="10"/>
                    </a:lnTo>
                    <a:lnTo>
                      <a:pt x="3" y="8"/>
                    </a:lnTo>
                    <a:lnTo>
                      <a:pt x="3" y="8"/>
                    </a:lnTo>
                    <a:lnTo>
                      <a:pt x="5" y="8"/>
                    </a:lnTo>
                    <a:lnTo>
                      <a:pt x="5" y="7"/>
                    </a:lnTo>
                    <a:lnTo>
                      <a:pt x="4" y="7"/>
                    </a:lnTo>
                    <a:lnTo>
                      <a:pt x="4" y="6"/>
                    </a:lnTo>
                    <a:lnTo>
                      <a:pt x="1" y="5"/>
                    </a:lnTo>
                    <a:lnTo>
                      <a:pt x="0" y="3"/>
                    </a:lnTo>
                    <a:lnTo>
                      <a:pt x="2" y="0"/>
                    </a:lnTo>
                    <a:lnTo>
                      <a:pt x="4" y="0"/>
                    </a:lnTo>
                    <a:lnTo>
                      <a:pt x="5" y="2"/>
                    </a:lnTo>
                    <a:lnTo>
                      <a:pt x="7" y="2"/>
                    </a:lnTo>
                    <a:lnTo>
                      <a:pt x="7" y="2"/>
                    </a:lnTo>
                    <a:lnTo>
                      <a:pt x="7" y="4"/>
                    </a:lnTo>
                    <a:lnTo>
                      <a:pt x="8" y="6"/>
                    </a:lnTo>
                    <a:lnTo>
                      <a:pt x="9"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9" name="Freeform 2174">
                <a:extLst>
                  <a:ext uri="{FF2B5EF4-FFF2-40B4-BE49-F238E27FC236}">
                    <a16:creationId xmlns:a16="http://schemas.microsoft.com/office/drawing/2014/main" id="{BC2DB9A7-D42F-6CE1-0721-F7F58C7CD800}"/>
                  </a:ext>
                </a:extLst>
              </p:cNvPr>
              <p:cNvSpPr>
                <a:spLocks/>
              </p:cNvSpPr>
              <p:nvPr/>
            </p:nvSpPr>
            <p:spPr bwMode="auto">
              <a:xfrm>
                <a:off x="44" y="592"/>
                <a:ext cx="2" cy="4"/>
              </a:xfrm>
              <a:custGeom>
                <a:avLst/>
                <a:gdLst>
                  <a:gd name="T0" fmla="*/ 0 w 2"/>
                  <a:gd name="T1" fmla="*/ 0 h 4"/>
                  <a:gd name="T2" fmla="*/ 2 w 2"/>
                  <a:gd name="T3" fmla="*/ 2 h 4"/>
                  <a:gd name="T4" fmla="*/ 2 w 2"/>
                  <a:gd name="T5" fmla="*/ 4 h 4"/>
                </a:gdLst>
                <a:ahLst/>
                <a:cxnLst>
                  <a:cxn ang="0">
                    <a:pos x="T0" y="T1"/>
                  </a:cxn>
                  <a:cxn ang="0">
                    <a:pos x="T2" y="T3"/>
                  </a:cxn>
                  <a:cxn ang="0">
                    <a:pos x="T4" y="T5"/>
                  </a:cxn>
                </a:cxnLst>
                <a:rect l="0" t="0" r="r" b="b"/>
                <a:pathLst>
                  <a:path w="2" h="4">
                    <a:moveTo>
                      <a:pt x="0" y="0"/>
                    </a:moveTo>
                    <a:lnTo>
                      <a:pt x="2" y="2"/>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0" name="Freeform 2175">
                <a:extLst>
                  <a:ext uri="{FF2B5EF4-FFF2-40B4-BE49-F238E27FC236}">
                    <a16:creationId xmlns:a16="http://schemas.microsoft.com/office/drawing/2014/main" id="{4D6D9385-6DFF-F05A-6854-59E97BA80211}"/>
                  </a:ext>
                </a:extLst>
              </p:cNvPr>
              <p:cNvSpPr>
                <a:spLocks/>
              </p:cNvSpPr>
              <p:nvPr/>
            </p:nvSpPr>
            <p:spPr bwMode="auto">
              <a:xfrm>
                <a:off x="36" y="584"/>
                <a:ext cx="8" cy="12"/>
              </a:xfrm>
              <a:custGeom>
                <a:avLst/>
                <a:gdLst>
                  <a:gd name="T0" fmla="*/ 8 w 8"/>
                  <a:gd name="T1" fmla="*/ 12 h 12"/>
                  <a:gd name="T2" fmla="*/ 6 w 8"/>
                  <a:gd name="T3" fmla="*/ 11 h 12"/>
                  <a:gd name="T4" fmla="*/ 5 w 8"/>
                  <a:gd name="T5" fmla="*/ 8 h 12"/>
                  <a:gd name="T6" fmla="*/ 4 w 8"/>
                  <a:gd name="T7" fmla="*/ 6 h 12"/>
                  <a:gd name="T8" fmla="*/ 0 w 8"/>
                  <a:gd name="T9" fmla="*/ 5 h 12"/>
                  <a:gd name="T10" fmla="*/ 0 w 8"/>
                  <a:gd name="T11" fmla="*/ 4 h 12"/>
                  <a:gd name="T12" fmla="*/ 2 w 8"/>
                  <a:gd name="T13" fmla="*/ 4 h 12"/>
                  <a:gd name="T14" fmla="*/ 0 w 8"/>
                  <a:gd name="T15" fmla="*/ 2 h 12"/>
                  <a:gd name="T16" fmla="*/ 1 w 8"/>
                  <a:gd name="T17" fmla="*/ 0 h 12"/>
                  <a:gd name="T18" fmla="*/ 4 w 8"/>
                  <a:gd name="T19" fmla="*/ 0 h 12"/>
                  <a:gd name="T20" fmla="*/ 5 w 8"/>
                  <a:gd name="T21" fmla="*/ 2 h 12"/>
                  <a:gd name="T22" fmla="*/ 7 w 8"/>
                  <a:gd name="T23" fmla="*/ 3 h 12"/>
                  <a:gd name="T24" fmla="*/ 6 w 8"/>
                  <a:gd name="T25" fmla="*/ 5 h 12"/>
                  <a:gd name="T26" fmla="*/ 8 w 8"/>
                  <a:gd name="T27" fmla="*/ 8 h 12"/>
                  <a:gd name="T28" fmla="*/ 8 w 8"/>
                  <a:gd name="T2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 h="12">
                    <a:moveTo>
                      <a:pt x="8" y="12"/>
                    </a:moveTo>
                    <a:lnTo>
                      <a:pt x="6" y="11"/>
                    </a:lnTo>
                    <a:lnTo>
                      <a:pt x="5" y="8"/>
                    </a:lnTo>
                    <a:lnTo>
                      <a:pt x="4" y="6"/>
                    </a:lnTo>
                    <a:lnTo>
                      <a:pt x="0" y="5"/>
                    </a:lnTo>
                    <a:lnTo>
                      <a:pt x="0" y="4"/>
                    </a:lnTo>
                    <a:lnTo>
                      <a:pt x="2" y="4"/>
                    </a:lnTo>
                    <a:lnTo>
                      <a:pt x="0" y="2"/>
                    </a:lnTo>
                    <a:lnTo>
                      <a:pt x="1" y="0"/>
                    </a:lnTo>
                    <a:lnTo>
                      <a:pt x="4" y="0"/>
                    </a:lnTo>
                    <a:lnTo>
                      <a:pt x="5" y="2"/>
                    </a:lnTo>
                    <a:lnTo>
                      <a:pt x="7" y="3"/>
                    </a:lnTo>
                    <a:lnTo>
                      <a:pt x="6" y="5"/>
                    </a:lnTo>
                    <a:lnTo>
                      <a:pt x="8" y="8"/>
                    </a:lnTo>
                    <a:lnTo>
                      <a:pt x="8"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1" name="Freeform 2176">
                <a:extLst>
                  <a:ext uri="{FF2B5EF4-FFF2-40B4-BE49-F238E27FC236}">
                    <a16:creationId xmlns:a16="http://schemas.microsoft.com/office/drawing/2014/main" id="{1BD3625C-CDB5-E8ED-A90E-1B6E0387394B}"/>
                  </a:ext>
                </a:extLst>
              </p:cNvPr>
              <p:cNvSpPr>
                <a:spLocks/>
              </p:cNvSpPr>
              <p:nvPr/>
            </p:nvSpPr>
            <p:spPr bwMode="auto">
              <a:xfrm>
                <a:off x="44" y="596"/>
                <a:ext cx="0" cy="1"/>
              </a:xfrm>
              <a:custGeom>
                <a:avLst/>
                <a:gdLst>
                  <a:gd name="T0" fmla="*/ 1 h 1"/>
                  <a:gd name="T1" fmla="*/ 1 h 1"/>
                  <a:gd name="T2" fmla="*/ 0 h 1"/>
                </a:gdLst>
                <a:ahLst/>
                <a:cxnLst>
                  <a:cxn ang="0">
                    <a:pos x="0" y="T0"/>
                  </a:cxn>
                  <a:cxn ang="0">
                    <a:pos x="0" y="T1"/>
                  </a:cxn>
                  <a:cxn ang="0">
                    <a:pos x="0" y="T2"/>
                  </a:cxn>
                </a:cxnLst>
                <a:rect l="0" t="0" r="r" b="b"/>
                <a:pathLst>
                  <a:path h="1">
                    <a:moveTo>
                      <a:pt x="0" y="1"/>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2" name="Freeform 2177">
                <a:extLst>
                  <a:ext uri="{FF2B5EF4-FFF2-40B4-BE49-F238E27FC236}">
                    <a16:creationId xmlns:a16="http://schemas.microsoft.com/office/drawing/2014/main" id="{55B6C278-F57F-1659-BA80-37FF34604DC9}"/>
                  </a:ext>
                </a:extLst>
              </p:cNvPr>
              <p:cNvSpPr>
                <a:spLocks/>
              </p:cNvSpPr>
              <p:nvPr/>
            </p:nvSpPr>
            <p:spPr bwMode="auto">
              <a:xfrm>
                <a:off x="46" y="596"/>
                <a:ext cx="1" cy="1"/>
              </a:xfrm>
              <a:custGeom>
                <a:avLst/>
                <a:gdLst>
                  <a:gd name="T0" fmla="*/ 0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0" y="0"/>
                    </a:moveTo>
                    <a:lnTo>
                      <a:pt x="0" y="1"/>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3" name="Freeform 2178">
                <a:extLst>
                  <a:ext uri="{FF2B5EF4-FFF2-40B4-BE49-F238E27FC236}">
                    <a16:creationId xmlns:a16="http://schemas.microsoft.com/office/drawing/2014/main" id="{93DB31C2-95E5-845B-0DC4-12DDDCD1F529}"/>
                  </a:ext>
                </a:extLst>
              </p:cNvPr>
              <p:cNvSpPr>
                <a:spLocks/>
              </p:cNvSpPr>
              <p:nvPr/>
            </p:nvSpPr>
            <p:spPr bwMode="auto">
              <a:xfrm>
                <a:off x="64" y="596"/>
                <a:ext cx="2" cy="1"/>
              </a:xfrm>
              <a:custGeom>
                <a:avLst/>
                <a:gdLst>
                  <a:gd name="T0" fmla="*/ 0 w 2"/>
                  <a:gd name="T1" fmla="*/ 1 h 1"/>
                  <a:gd name="T2" fmla="*/ 1 w 2"/>
                  <a:gd name="T3" fmla="*/ 0 h 1"/>
                  <a:gd name="T4" fmla="*/ 2 w 2"/>
                  <a:gd name="T5" fmla="*/ 0 h 1"/>
                </a:gdLst>
                <a:ahLst/>
                <a:cxnLst>
                  <a:cxn ang="0">
                    <a:pos x="T0" y="T1"/>
                  </a:cxn>
                  <a:cxn ang="0">
                    <a:pos x="T2" y="T3"/>
                  </a:cxn>
                  <a:cxn ang="0">
                    <a:pos x="T4" y="T5"/>
                  </a:cxn>
                </a:cxnLst>
                <a:rect l="0" t="0" r="r" b="b"/>
                <a:pathLst>
                  <a:path w="2" h="1">
                    <a:moveTo>
                      <a:pt x="0" y="1"/>
                    </a:move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4" name="Freeform 2179">
                <a:extLst>
                  <a:ext uri="{FF2B5EF4-FFF2-40B4-BE49-F238E27FC236}">
                    <a16:creationId xmlns:a16="http://schemas.microsoft.com/office/drawing/2014/main" id="{46E27716-2280-35FC-3A7E-119F54AD8936}"/>
                  </a:ext>
                </a:extLst>
              </p:cNvPr>
              <p:cNvSpPr>
                <a:spLocks/>
              </p:cNvSpPr>
              <p:nvPr/>
            </p:nvSpPr>
            <p:spPr bwMode="auto">
              <a:xfrm>
                <a:off x="66" y="596"/>
                <a:ext cx="5" cy="1"/>
              </a:xfrm>
              <a:custGeom>
                <a:avLst/>
                <a:gdLst>
                  <a:gd name="T0" fmla="*/ 0 w 5"/>
                  <a:gd name="T1" fmla="*/ 0 h 1"/>
                  <a:gd name="T2" fmla="*/ 0 w 5"/>
                  <a:gd name="T3" fmla="*/ 0 h 1"/>
                  <a:gd name="T4" fmla="*/ 2 w 5"/>
                  <a:gd name="T5" fmla="*/ 0 h 1"/>
                  <a:gd name="T6" fmla="*/ 4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0" y="0"/>
                    </a:moveTo>
                    <a:lnTo>
                      <a:pt x="0" y="0"/>
                    </a:lnTo>
                    <a:lnTo>
                      <a:pt x="2" y="0"/>
                    </a:lnTo>
                    <a:lnTo>
                      <a:pt x="4" y="1"/>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5" name="Freeform 2180">
                <a:extLst>
                  <a:ext uri="{FF2B5EF4-FFF2-40B4-BE49-F238E27FC236}">
                    <a16:creationId xmlns:a16="http://schemas.microsoft.com/office/drawing/2014/main" id="{D95BB0E6-3455-BCFF-958A-B57BE3DF6AEF}"/>
                  </a:ext>
                </a:extLst>
              </p:cNvPr>
              <p:cNvSpPr>
                <a:spLocks/>
              </p:cNvSpPr>
              <p:nvPr/>
            </p:nvSpPr>
            <p:spPr bwMode="auto">
              <a:xfrm>
                <a:off x="92" y="587"/>
                <a:ext cx="6" cy="11"/>
              </a:xfrm>
              <a:custGeom>
                <a:avLst/>
                <a:gdLst>
                  <a:gd name="T0" fmla="*/ 5 w 6"/>
                  <a:gd name="T1" fmla="*/ 9 h 11"/>
                  <a:gd name="T2" fmla="*/ 4 w 6"/>
                  <a:gd name="T3" fmla="*/ 9 h 11"/>
                  <a:gd name="T4" fmla="*/ 3 w 6"/>
                  <a:gd name="T5" fmla="*/ 11 h 11"/>
                  <a:gd name="T6" fmla="*/ 1 w 6"/>
                  <a:gd name="T7" fmla="*/ 10 h 11"/>
                  <a:gd name="T8" fmla="*/ 0 w 6"/>
                  <a:gd name="T9" fmla="*/ 9 h 11"/>
                  <a:gd name="T10" fmla="*/ 1 w 6"/>
                  <a:gd name="T11" fmla="*/ 8 h 11"/>
                  <a:gd name="T12" fmla="*/ 3 w 6"/>
                  <a:gd name="T13" fmla="*/ 7 h 11"/>
                  <a:gd name="T14" fmla="*/ 3 w 6"/>
                  <a:gd name="T15" fmla="*/ 6 h 11"/>
                  <a:gd name="T16" fmla="*/ 3 w 6"/>
                  <a:gd name="T17" fmla="*/ 5 h 11"/>
                  <a:gd name="T18" fmla="*/ 3 w 6"/>
                  <a:gd name="T19" fmla="*/ 3 h 11"/>
                  <a:gd name="T20" fmla="*/ 4 w 6"/>
                  <a:gd name="T21" fmla="*/ 0 h 11"/>
                  <a:gd name="T22" fmla="*/ 4 w 6"/>
                  <a:gd name="T23" fmla="*/ 0 h 11"/>
                  <a:gd name="T24" fmla="*/ 5 w 6"/>
                  <a:gd name="T25" fmla="*/ 0 h 11"/>
                  <a:gd name="T26" fmla="*/ 6 w 6"/>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1">
                    <a:moveTo>
                      <a:pt x="5" y="9"/>
                    </a:moveTo>
                    <a:lnTo>
                      <a:pt x="4" y="9"/>
                    </a:lnTo>
                    <a:lnTo>
                      <a:pt x="3" y="11"/>
                    </a:lnTo>
                    <a:lnTo>
                      <a:pt x="1" y="10"/>
                    </a:lnTo>
                    <a:lnTo>
                      <a:pt x="0" y="9"/>
                    </a:lnTo>
                    <a:lnTo>
                      <a:pt x="1" y="8"/>
                    </a:lnTo>
                    <a:lnTo>
                      <a:pt x="3" y="7"/>
                    </a:lnTo>
                    <a:lnTo>
                      <a:pt x="3" y="6"/>
                    </a:lnTo>
                    <a:lnTo>
                      <a:pt x="3" y="5"/>
                    </a:lnTo>
                    <a:lnTo>
                      <a:pt x="3" y="3"/>
                    </a:lnTo>
                    <a:lnTo>
                      <a:pt x="4" y="0"/>
                    </a:lnTo>
                    <a:lnTo>
                      <a:pt x="4" y="0"/>
                    </a:lnTo>
                    <a:lnTo>
                      <a:pt x="5" y="0"/>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6" name="Freeform 2181">
                <a:extLst>
                  <a:ext uri="{FF2B5EF4-FFF2-40B4-BE49-F238E27FC236}">
                    <a16:creationId xmlns:a16="http://schemas.microsoft.com/office/drawing/2014/main" id="{644F011A-3939-4040-8AAB-9CDAF3A9F037}"/>
                  </a:ext>
                </a:extLst>
              </p:cNvPr>
              <p:cNvSpPr>
                <a:spLocks/>
              </p:cNvSpPr>
              <p:nvPr/>
            </p:nvSpPr>
            <p:spPr bwMode="auto">
              <a:xfrm>
                <a:off x="88" y="585"/>
                <a:ext cx="6" cy="13"/>
              </a:xfrm>
              <a:custGeom>
                <a:avLst/>
                <a:gdLst>
                  <a:gd name="T0" fmla="*/ 5 w 6"/>
                  <a:gd name="T1" fmla="*/ 0 h 13"/>
                  <a:gd name="T2" fmla="*/ 6 w 6"/>
                  <a:gd name="T3" fmla="*/ 1 h 13"/>
                  <a:gd name="T4" fmla="*/ 5 w 6"/>
                  <a:gd name="T5" fmla="*/ 5 h 13"/>
                  <a:gd name="T6" fmla="*/ 5 w 6"/>
                  <a:gd name="T7" fmla="*/ 8 h 13"/>
                  <a:gd name="T8" fmla="*/ 3 w 6"/>
                  <a:gd name="T9" fmla="*/ 10 h 13"/>
                  <a:gd name="T10" fmla="*/ 2 w 6"/>
                  <a:gd name="T11" fmla="*/ 11 h 13"/>
                  <a:gd name="T12" fmla="*/ 0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5" y="0"/>
                    </a:moveTo>
                    <a:lnTo>
                      <a:pt x="6" y="1"/>
                    </a:lnTo>
                    <a:lnTo>
                      <a:pt x="5" y="5"/>
                    </a:lnTo>
                    <a:lnTo>
                      <a:pt x="5" y="8"/>
                    </a:lnTo>
                    <a:lnTo>
                      <a:pt x="3" y="10"/>
                    </a:lnTo>
                    <a:lnTo>
                      <a:pt x="2" y="11"/>
                    </a:lnTo>
                    <a:lnTo>
                      <a:pt x="0" y="1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7" name="Freeform 2182">
                <a:extLst>
                  <a:ext uri="{FF2B5EF4-FFF2-40B4-BE49-F238E27FC236}">
                    <a16:creationId xmlns:a16="http://schemas.microsoft.com/office/drawing/2014/main" id="{21019D35-B559-1C35-0E78-2F24ACBFFF83}"/>
                  </a:ext>
                </a:extLst>
              </p:cNvPr>
              <p:cNvSpPr>
                <a:spLocks/>
              </p:cNvSpPr>
              <p:nvPr/>
            </p:nvSpPr>
            <p:spPr bwMode="auto">
              <a:xfrm>
                <a:off x="88" y="598"/>
                <a:ext cx="2" cy="0"/>
              </a:xfrm>
              <a:custGeom>
                <a:avLst/>
                <a:gdLst>
                  <a:gd name="T0" fmla="*/ 0 w 2"/>
                  <a:gd name="T1" fmla="*/ 0 w 2"/>
                  <a:gd name="T2" fmla="*/ 1 w 2"/>
                  <a:gd name="T3" fmla="*/ 2 w 2"/>
                </a:gdLst>
                <a:ahLst/>
                <a:cxnLst>
                  <a:cxn ang="0">
                    <a:pos x="T0" y="0"/>
                  </a:cxn>
                  <a:cxn ang="0">
                    <a:pos x="T1" y="0"/>
                  </a:cxn>
                  <a:cxn ang="0">
                    <a:pos x="T2" y="0"/>
                  </a:cxn>
                  <a:cxn ang="0">
                    <a:pos x="T3" y="0"/>
                  </a:cxn>
                </a:cxnLst>
                <a:rect l="0" t="0" r="r" b="b"/>
                <a:pathLst>
                  <a:path w="2">
                    <a:moveTo>
                      <a:pt x="0" y="0"/>
                    </a:moveTo>
                    <a:lnTo>
                      <a:pt x="0" y="0"/>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8" name="Freeform 2183">
                <a:extLst>
                  <a:ext uri="{FF2B5EF4-FFF2-40B4-BE49-F238E27FC236}">
                    <a16:creationId xmlns:a16="http://schemas.microsoft.com/office/drawing/2014/main" id="{D96FCE9B-7D43-6512-35F4-35A379FD164C}"/>
                  </a:ext>
                </a:extLst>
              </p:cNvPr>
              <p:cNvSpPr>
                <a:spLocks/>
              </p:cNvSpPr>
              <p:nvPr/>
            </p:nvSpPr>
            <p:spPr bwMode="auto">
              <a:xfrm>
                <a:off x="54" y="588"/>
                <a:ext cx="6" cy="10"/>
              </a:xfrm>
              <a:custGeom>
                <a:avLst/>
                <a:gdLst>
                  <a:gd name="T0" fmla="*/ 0 w 6"/>
                  <a:gd name="T1" fmla="*/ 3 h 10"/>
                  <a:gd name="T2" fmla="*/ 0 w 6"/>
                  <a:gd name="T3" fmla="*/ 1 h 10"/>
                  <a:gd name="T4" fmla="*/ 0 w 6"/>
                  <a:gd name="T5" fmla="*/ 0 h 10"/>
                  <a:gd name="T6" fmla="*/ 2 w 6"/>
                  <a:gd name="T7" fmla="*/ 0 h 10"/>
                  <a:gd name="T8" fmla="*/ 5 w 6"/>
                  <a:gd name="T9" fmla="*/ 0 h 10"/>
                  <a:gd name="T10" fmla="*/ 6 w 6"/>
                  <a:gd name="T11" fmla="*/ 0 h 10"/>
                  <a:gd name="T12" fmla="*/ 6 w 6"/>
                  <a:gd name="T13" fmla="*/ 2 h 10"/>
                  <a:gd name="T14" fmla="*/ 6 w 6"/>
                  <a:gd name="T15" fmla="*/ 4 h 10"/>
                  <a:gd name="T16" fmla="*/ 5 w 6"/>
                  <a:gd name="T17" fmla="*/ 5 h 10"/>
                  <a:gd name="T18" fmla="*/ 4 w 6"/>
                  <a:gd name="T19" fmla="*/ 8 h 10"/>
                  <a:gd name="T20" fmla="*/ 3 w 6"/>
                  <a:gd name="T21" fmla="*/ 9 h 10"/>
                  <a:gd name="T22" fmla="*/ 2 w 6"/>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0">
                    <a:moveTo>
                      <a:pt x="0" y="3"/>
                    </a:moveTo>
                    <a:lnTo>
                      <a:pt x="0" y="1"/>
                    </a:lnTo>
                    <a:lnTo>
                      <a:pt x="0" y="0"/>
                    </a:lnTo>
                    <a:lnTo>
                      <a:pt x="2" y="0"/>
                    </a:lnTo>
                    <a:lnTo>
                      <a:pt x="5" y="0"/>
                    </a:lnTo>
                    <a:lnTo>
                      <a:pt x="6" y="0"/>
                    </a:lnTo>
                    <a:lnTo>
                      <a:pt x="6" y="2"/>
                    </a:lnTo>
                    <a:lnTo>
                      <a:pt x="6" y="4"/>
                    </a:lnTo>
                    <a:lnTo>
                      <a:pt x="5" y="5"/>
                    </a:lnTo>
                    <a:lnTo>
                      <a:pt x="4" y="8"/>
                    </a:lnTo>
                    <a:lnTo>
                      <a:pt x="3" y="9"/>
                    </a:lnTo>
                    <a:lnTo>
                      <a:pt x="2"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9" name="Freeform 2184">
                <a:extLst>
                  <a:ext uri="{FF2B5EF4-FFF2-40B4-BE49-F238E27FC236}">
                    <a16:creationId xmlns:a16="http://schemas.microsoft.com/office/drawing/2014/main" id="{0F344519-E199-C75D-6D8C-08173717C957}"/>
                  </a:ext>
                </a:extLst>
              </p:cNvPr>
              <p:cNvSpPr>
                <a:spLocks/>
              </p:cNvSpPr>
              <p:nvPr/>
            </p:nvSpPr>
            <p:spPr bwMode="auto">
              <a:xfrm>
                <a:off x="95" y="598"/>
                <a:ext cx="2" cy="1"/>
              </a:xfrm>
              <a:custGeom>
                <a:avLst/>
                <a:gdLst>
                  <a:gd name="T0" fmla="*/ 0 w 2"/>
                  <a:gd name="T1" fmla="*/ 1 h 1"/>
                  <a:gd name="T2" fmla="*/ 0 w 2"/>
                  <a:gd name="T3" fmla="*/ 1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1"/>
                    </a:moveTo>
                    <a:lnTo>
                      <a:pt x="0" y="1"/>
                    </a:ln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0" name="Freeform 2185">
                <a:extLst>
                  <a:ext uri="{FF2B5EF4-FFF2-40B4-BE49-F238E27FC236}">
                    <a16:creationId xmlns:a16="http://schemas.microsoft.com/office/drawing/2014/main" id="{FFCB618B-08D8-7D40-52EE-A9F631C5ADE0}"/>
                  </a:ext>
                </a:extLst>
              </p:cNvPr>
              <p:cNvSpPr>
                <a:spLocks/>
              </p:cNvSpPr>
              <p:nvPr/>
            </p:nvSpPr>
            <p:spPr bwMode="auto">
              <a:xfrm>
                <a:off x="97" y="596"/>
                <a:ext cx="2" cy="3"/>
              </a:xfrm>
              <a:custGeom>
                <a:avLst/>
                <a:gdLst>
                  <a:gd name="T0" fmla="*/ 1 w 2"/>
                  <a:gd name="T1" fmla="*/ 3 h 3"/>
                  <a:gd name="T2" fmla="*/ 2 w 2"/>
                  <a:gd name="T3" fmla="*/ 3 h 3"/>
                  <a:gd name="T4" fmla="*/ 2 w 2"/>
                  <a:gd name="T5" fmla="*/ 2 h 3"/>
                  <a:gd name="T6" fmla="*/ 1 w 2"/>
                  <a:gd name="T7" fmla="*/ 0 h 3"/>
                  <a:gd name="T8" fmla="*/ 0 w 2"/>
                  <a:gd name="T9" fmla="*/ 0 h 3"/>
                </a:gdLst>
                <a:ahLst/>
                <a:cxnLst>
                  <a:cxn ang="0">
                    <a:pos x="T0" y="T1"/>
                  </a:cxn>
                  <a:cxn ang="0">
                    <a:pos x="T2" y="T3"/>
                  </a:cxn>
                  <a:cxn ang="0">
                    <a:pos x="T4" y="T5"/>
                  </a:cxn>
                  <a:cxn ang="0">
                    <a:pos x="T6" y="T7"/>
                  </a:cxn>
                  <a:cxn ang="0">
                    <a:pos x="T8" y="T9"/>
                  </a:cxn>
                </a:cxnLst>
                <a:rect l="0" t="0" r="r" b="b"/>
                <a:pathLst>
                  <a:path w="2" h="3">
                    <a:moveTo>
                      <a:pt x="1" y="3"/>
                    </a:moveTo>
                    <a:lnTo>
                      <a:pt x="2" y="3"/>
                    </a:lnTo>
                    <a:lnTo>
                      <a:pt x="2"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1" name="Freeform 2186">
                <a:extLst>
                  <a:ext uri="{FF2B5EF4-FFF2-40B4-BE49-F238E27FC236}">
                    <a16:creationId xmlns:a16="http://schemas.microsoft.com/office/drawing/2014/main" id="{90058931-EA61-1C77-DAAD-45CED59E6C67}"/>
                  </a:ext>
                </a:extLst>
              </p:cNvPr>
              <p:cNvSpPr>
                <a:spLocks/>
              </p:cNvSpPr>
              <p:nvPr/>
            </p:nvSpPr>
            <p:spPr bwMode="auto">
              <a:xfrm>
                <a:off x="97" y="599"/>
                <a:ext cx="1" cy="0"/>
              </a:xfrm>
              <a:custGeom>
                <a:avLst/>
                <a:gdLst>
                  <a:gd name="T0" fmla="*/ 0 w 1"/>
                  <a:gd name="T1" fmla="*/ 1 w 1"/>
                  <a:gd name="T2" fmla="*/ 1 w 1"/>
                  <a:gd name="T3" fmla="*/ 1 w 1"/>
                </a:gdLst>
                <a:ahLst/>
                <a:cxnLst>
                  <a:cxn ang="0">
                    <a:pos x="T0" y="0"/>
                  </a:cxn>
                  <a:cxn ang="0">
                    <a:pos x="T1" y="0"/>
                  </a:cxn>
                  <a:cxn ang="0">
                    <a:pos x="T2" y="0"/>
                  </a:cxn>
                  <a:cxn ang="0">
                    <a:pos x="T3" y="0"/>
                  </a:cxn>
                </a:cxnLst>
                <a:rect l="0" t="0" r="r" b="b"/>
                <a:pathLst>
                  <a:path w="1">
                    <a:moveTo>
                      <a:pt x="0" y="0"/>
                    </a:moveTo>
                    <a:lnTo>
                      <a:pt x="1" y="0"/>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2" name="Freeform 2187">
                <a:extLst>
                  <a:ext uri="{FF2B5EF4-FFF2-40B4-BE49-F238E27FC236}">
                    <a16:creationId xmlns:a16="http://schemas.microsoft.com/office/drawing/2014/main" id="{F573819C-12B3-F23E-51F2-19D25CC7A642}"/>
                  </a:ext>
                </a:extLst>
              </p:cNvPr>
              <p:cNvSpPr>
                <a:spLocks/>
              </p:cNvSpPr>
              <p:nvPr/>
            </p:nvSpPr>
            <p:spPr bwMode="auto">
              <a:xfrm>
                <a:off x="56" y="598"/>
                <a:ext cx="1" cy="1"/>
              </a:xfrm>
              <a:custGeom>
                <a:avLst/>
                <a:gdLst>
                  <a:gd name="T0" fmla="*/ 0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0"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3" name="Freeform 2188">
                <a:extLst>
                  <a:ext uri="{FF2B5EF4-FFF2-40B4-BE49-F238E27FC236}">
                    <a16:creationId xmlns:a16="http://schemas.microsoft.com/office/drawing/2014/main" id="{6550F4C9-3FE5-1E96-A9CA-A6D297B2F99E}"/>
                  </a:ext>
                </a:extLst>
              </p:cNvPr>
              <p:cNvSpPr>
                <a:spLocks/>
              </p:cNvSpPr>
              <p:nvPr/>
            </p:nvSpPr>
            <p:spPr bwMode="auto">
              <a:xfrm>
                <a:off x="57" y="592"/>
                <a:ext cx="7" cy="7"/>
              </a:xfrm>
              <a:custGeom>
                <a:avLst/>
                <a:gdLst>
                  <a:gd name="T0" fmla="*/ 0 w 7"/>
                  <a:gd name="T1" fmla="*/ 7 h 7"/>
                  <a:gd name="T2" fmla="*/ 2 w 7"/>
                  <a:gd name="T3" fmla="*/ 5 h 7"/>
                  <a:gd name="T4" fmla="*/ 5 w 7"/>
                  <a:gd name="T5" fmla="*/ 2 h 7"/>
                  <a:gd name="T6" fmla="*/ 6 w 7"/>
                  <a:gd name="T7" fmla="*/ 0 h 7"/>
                  <a:gd name="T8" fmla="*/ 7 w 7"/>
                  <a:gd name="T9" fmla="*/ 1 h 7"/>
                  <a:gd name="T10" fmla="*/ 7 w 7"/>
                  <a:gd name="T11" fmla="*/ 3 h 7"/>
                  <a:gd name="T12" fmla="*/ 7 w 7"/>
                  <a:gd name="T13" fmla="*/ 5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0" y="7"/>
                    </a:moveTo>
                    <a:lnTo>
                      <a:pt x="2" y="5"/>
                    </a:lnTo>
                    <a:lnTo>
                      <a:pt x="5" y="2"/>
                    </a:lnTo>
                    <a:lnTo>
                      <a:pt x="6" y="0"/>
                    </a:lnTo>
                    <a:lnTo>
                      <a:pt x="7" y="1"/>
                    </a:lnTo>
                    <a:lnTo>
                      <a:pt x="7" y="3"/>
                    </a:lnTo>
                    <a:lnTo>
                      <a:pt x="7"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4" name="Freeform 2189">
                <a:extLst>
                  <a:ext uri="{FF2B5EF4-FFF2-40B4-BE49-F238E27FC236}">
                    <a16:creationId xmlns:a16="http://schemas.microsoft.com/office/drawing/2014/main" id="{865B75DE-BDDC-2D32-E937-7E7B2E99418D}"/>
                  </a:ext>
                </a:extLst>
              </p:cNvPr>
              <p:cNvSpPr>
                <a:spLocks/>
              </p:cNvSpPr>
              <p:nvPr/>
            </p:nvSpPr>
            <p:spPr bwMode="auto">
              <a:xfrm>
                <a:off x="90" y="598"/>
                <a:ext cx="5" cy="2"/>
              </a:xfrm>
              <a:custGeom>
                <a:avLst/>
                <a:gdLst>
                  <a:gd name="T0" fmla="*/ 0 w 5"/>
                  <a:gd name="T1" fmla="*/ 0 h 2"/>
                  <a:gd name="T2" fmla="*/ 0 w 5"/>
                  <a:gd name="T3" fmla="*/ 0 h 2"/>
                  <a:gd name="T4" fmla="*/ 2 w 5"/>
                  <a:gd name="T5" fmla="*/ 0 h 2"/>
                  <a:gd name="T6" fmla="*/ 3 w 5"/>
                  <a:gd name="T7" fmla="*/ 1 h 2"/>
                  <a:gd name="T8" fmla="*/ 4 w 5"/>
                  <a:gd name="T9" fmla="*/ 2 h 2"/>
                  <a:gd name="T10" fmla="*/ 5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0" y="0"/>
                    </a:moveTo>
                    <a:lnTo>
                      <a:pt x="0" y="0"/>
                    </a:lnTo>
                    <a:lnTo>
                      <a:pt x="2" y="0"/>
                    </a:lnTo>
                    <a:lnTo>
                      <a:pt x="3" y="1"/>
                    </a:lnTo>
                    <a:lnTo>
                      <a:pt x="4" y="2"/>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5" name="Freeform 2190">
                <a:extLst>
                  <a:ext uri="{FF2B5EF4-FFF2-40B4-BE49-F238E27FC236}">
                    <a16:creationId xmlns:a16="http://schemas.microsoft.com/office/drawing/2014/main" id="{44912E3A-D1C6-BFEF-2FB5-547D848952D6}"/>
                  </a:ext>
                </a:extLst>
              </p:cNvPr>
              <p:cNvSpPr>
                <a:spLocks/>
              </p:cNvSpPr>
              <p:nvPr/>
            </p:nvSpPr>
            <p:spPr bwMode="auto">
              <a:xfrm>
                <a:off x="31" y="594"/>
                <a:ext cx="5" cy="7"/>
              </a:xfrm>
              <a:custGeom>
                <a:avLst/>
                <a:gdLst>
                  <a:gd name="T0" fmla="*/ 2 w 5"/>
                  <a:gd name="T1" fmla="*/ 7 h 7"/>
                  <a:gd name="T2" fmla="*/ 3 w 5"/>
                  <a:gd name="T3" fmla="*/ 7 h 7"/>
                  <a:gd name="T4" fmla="*/ 3 w 5"/>
                  <a:gd name="T5" fmla="*/ 6 h 7"/>
                  <a:gd name="T6" fmla="*/ 5 w 5"/>
                  <a:gd name="T7" fmla="*/ 4 h 7"/>
                  <a:gd name="T8" fmla="*/ 5 w 5"/>
                  <a:gd name="T9" fmla="*/ 1 h 7"/>
                  <a:gd name="T10" fmla="*/ 3 w 5"/>
                  <a:gd name="T11" fmla="*/ 2 h 7"/>
                  <a:gd name="T12" fmla="*/ 2 w 5"/>
                  <a:gd name="T13" fmla="*/ 0 h 7"/>
                  <a:gd name="T14" fmla="*/ 1 w 5"/>
                  <a:gd name="T15" fmla="*/ 0 h 7"/>
                  <a:gd name="T16" fmla="*/ 0 w 5"/>
                  <a:gd name="T17" fmla="*/ 2 h 7"/>
                  <a:gd name="T18" fmla="*/ 1 w 5"/>
                  <a:gd name="T19" fmla="*/ 2 h 7"/>
                  <a:gd name="T20" fmla="*/ 1 w 5"/>
                  <a:gd name="T21" fmla="*/ 4 h 7"/>
                  <a:gd name="T22" fmla="*/ 0 w 5"/>
                  <a:gd name="T23" fmla="*/ 5 h 7"/>
                  <a:gd name="T24" fmla="*/ 0 w 5"/>
                  <a:gd name="T25" fmla="*/ 6 h 7"/>
                  <a:gd name="T26" fmla="*/ 1 w 5"/>
                  <a:gd name="T27" fmla="*/ 7 h 7"/>
                  <a:gd name="T28" fmla="*/ 1 w 5"/>
                  <a:gd name="T29" fmla="*/ 7 h 7"/>
                  <a:gd name="T30" fmla="*/ 2 w 5"/>
                  <a:gd name="T31"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 h="7">
                    <a:moveTo>
                      <a:pt x="2" y="7"/>
                    </a:moveTo>
                    <a:lnTo>
                      <a:pt x="3" y="7"/>
                    </a:lnTo>
                    <a:lnTo>
                      <a:pt x="3" y="6"/>
                    </a:lnTo>
                    <a:lnTo>
                      <a:pt x="5" y="4"/>
                    </a:lnTo>
                    <a:lnTo>
                      <a:pt x="5" y="1"/>
                    </a:lnTo>
                    <a:lnTo>
                      <a:pt x="3" y="2"/>
                    </a:lnTo>
                    <a:lnTo>
                      <a:pt x="2" y="0"/>
                    </a:lnTo>
                    <a:lnTo>
                      <a:pt x="1" y="0"/>
                    </a:lnTo>
                    <a:lnTo>
                      <a:pt x="0" y="2"/>
                    </a:lnTo>
                    <a:lnTo>
                      <a:pt x="1" y="2"/>
                    </a:lnTo>
                    <a:lnTo>
                      <a:pt x="1" y="4"/>
                    </a:lnTo>
                    <a:lnTo>
                      <a:pt x="0" y="5"/>
                    </a:lnTo>
                    <a:lnTo>
                      <a:pt x="0" y="6"/>
                    </a:lnTo>
                    <a:lnTo>
                      <a:pt x="1" y="7"/>
                    </a:lnTo>
                    <a:lnTo>
                      <a:pt x="1" y="7"/>
                    </a:lnTo>
                    <a:lnTo>
                      <a:pt x="2"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6" name="Freeform 2191">
                <a:extLst>
                  <a:ext uri="{FF2B5EF4-FFF2-40B4-BE49-F238E27FC236}">
                    <a16:creationId xmlns:a16="http://schemas.microsoft.com/office/drawing/2014/main" id="{115CEEF8-AF38-69F1-7D92-B57BEAA87AF7}"/>
                  </a:ext>
                </a:extLst>
              </p:cNvPr>
              <p:cNvSpPr>
                <a:spLocks/>
              </p:cNvSpPr>
              <p:nvPr/>
            </p:nvSpPr>
            <p:spPr bwMode="auto">
              <a:xfrm>
                <a:off x="35" y="596"/>
                <a:ext cx="9" cy="7"/>
              </a:xfrm>
              <a:custGeom>
                <a:avLst/>
                <a:gdLst>
                  <a:gd name="T0" fmla="*/ 2 w 9"/>
                  <a:gd name="T1" fmla="*/ 7 h 7"/>
                  <a:gd name="T2" fmla="*/ 0 w 9"/>
                  <a:gd name="T3" fmla="*/ 7 h 7"/>
                  <a:gd name="T4" fmla="*/ 0 w 9"/>
                  <a:gd name="T5" fmla="*/ 5 h 7"/>
                  <a:gd name="T6" fmla="*/ 0 w 9"/>
                  <a:gd name="T7" fmla="*/ 5 h 7"/>
                  <a:gd name="T8" fmla="*/ 2 w 9"/>
                  <a:gd name="T9" fmla="*/ 2 h 7"/>
                  <a:gd name="T10" fmla="*/ 4 w 9"/>
                  <a:gd name="T11" fmla="*/ 3 h 7"/>
                  <a:gd name="T12" fmla="*/ 5 w 9"/>
                  <a:gd name="T13" fmla="*/ 3 h 7"/>
                  <a:gd name="T14" fmla="*/ 7 w 9"/>
                  <a:gd name="T15" fmla="*/ 0 h 7"/>
                  <a:gd name="T16" fmla="*/ 9 w 9"/>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7">
                    <a:moveTo>
                      <a:pt x="2" y="7"/>
                    </a:moveTo>
                    <a:lnTo>
                      <a:pt x="0" y="7"/>
                    </a:lnTo>
                    <a:lnTo>
                      <a:pt x="0" y="5"/>
                    </a:lnTo>
                    <a:lnTo>
                      <a:pt x="0" y="5"/>
                    </a:lnTo>
                    <a:lnTo>
                      <a:pt x="2" y="2"/>
                    </a:lnTo>
                    <a:lnTo>
                      <a:pt x="4" y="3"/>
                    </a:lnTo>
                    <a:lnTo>
                      <a:pt x="5" y="3"/>
                    </a:lnTo>
                    <a:lnTo>
                      <a:pt x="7" y="0"/>
                    </a:lnTo>
                    <a:lnTo>
                      <a:pt x="9"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7" name="Freeform 2192">
                <a:extLst>
                  <a:ext uri="{FF2B5EF4-FFF2-40B4-BE49-F238E27FC236}">
                    <a16:creationId xmlns:a16="http://schemas.microsoft.com/office/drawing/2014/main" id="{73171BC6-7147-E33B-F9CB-592F0A269094}"/>
                  </a:ext>
                </a:extLst>
              </p:cNvPr>
              <p:cNvSpPr>
                <a:spLocks/>
              </p:cNvSpPr>
              <p:nvPr/>
            </p:nvSpPr>
            <p:spPr bwMode="auto">
              <a:xfrm>
                <a:off x="37" y="602"/>
                <a:ext cx="7" cy="1"/>
              </a:xfrm>
              <a:custGeom>
                <a:avLst/>
                <a:gdLst>
                  <a:gd name="T0" fmla="*/ 7 w 7"/>
                  <a:gd name="T1" fmla="*/ 0 h 1"/>
                  <a:gd name="T2" fmla="*/ 6 w 7"/>
                  <a:gd name="T3" fmla="*/ 0 h 1"/>
                  <a:gd name="T4" fmla="*/ 4 w 7"/>
                  <a:gd name="T5" fmla="*/ 1 h 1"/>
                  <a:gd name="T6" fmla="*/ 2 w 7"/>
                  <a:gd name="T7" fmla="*/ 1 h 1"/>
                  <a:gd name="T8" fmla="*/ 0 w 7"/>
                  <a:gd name="T9" fmla="*/ 1 h 1"/>
                  <a:gd name="T10" fmla="*/ 0 w 7"/>
                  <a:gd name="T11" fmla="*/ 1 h 1"/>
                </a:gdLst>
                <a:ahLst/>
                <a:cxnLst>
                  <a:cxn ang="0">
                    <a:pos x="T0" y="T1"/>
                  </a:cxn>
                  <a:cxn ang="0">
                    <a:pos x="T2" y="T3"/>
                  </a:cxn>
                  <a:cxn ang="0">
                    <a:pos x="T4" y="T5"/>
                  </a:cxn>
                  <a:cxn ang="0">
                    <a:pos x="T6" y="T7"/>
                  </a:cxn>
                  <a:cxn ang="0">
                    <a:pos x="T8" y="T9"/>
                  </a:cxn>
                  <a:cxn ang="0">
                    <a:pos x="T10" y="T11"/>
                  </a:cxn>
                </a:cxnLst>
                <a:rect l="0" t="0" r="r" b="b"/>
                <a:pathLst>
                  <a:path w="7" h="1">
                    <a:moveTo>
                      <a:pt x="7" y="0"/>
                    </a:moveTo>
                    <a:lnTo>
                      <a:pt x="6" y="0"/>
                    </a:lnTo>
                    <a:lnTo>
                      <a:pt x="4" y="1"/>
                    </a:lnTo>
                    <a:lnTo>
                      <a:pt x="2" y="1"/>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8" name="Freeform 2193">
                <a:extLst>
                  <a:ext uri="{FF2B5EF4-FFF2-40B4-BE49-F238E27FC236}">
                    <a16:creationId xmlns:a16="http://schemas.microsoft.com/office/drawing/2014/main" id="{C8F6BC35-5A34-14D0-0724-FC5CCDC919ED}"/>
                  </a:ext>
                </a:extLst>
              </p:cNvPr>
              <p:cNvSpPr>
                <a:spLocks/>
              </p:cNvSpPr>
              <p:nvPr/>
            </p:nvSpPr>
            <p:spPr bwMode="auto">
              <a:xfrm>
                <a:off x="40" y="604"/>
                <a:ext cx="4" cy="2"/>
              </a:xfrm>
              <a:custGeom>
                <a:avLst/>
                <a:gdLst>
                  <a:gd name="T0" fmla="*/ 0 w 4"/>
                  <a:gd name="T1" fmla="*/ 2 h 2"/>
                  <a:gd name="T2" fmla="*/ 1 w 4"/>
                  <a:gd name="T3" fmla="*/ 1 h 2"/>
                  <a:gd name="T4" fmla="*/ 2 w 4"/>
                  <a:gd name="T5" fmla="*/ 0 h 2"/>
                  <a:gd name="T6" fmla="*/ 4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0" y="2"/>
                    </a:moveTo>
                    <a:lnTo>
                      <a:pt x="1" y="1"/>
                    </a:lnTo>
                    <a:lnTo>
                      <a:pt x="2"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9" name="Freeform 2194">
                <a:extLst>
                  <a:ext uri="{FF2B5EF4-FFF2-40B4-BE49-F238E27FC236}">
                    <a16:creationId xmlns:a16="http://schemas.microsoft.com/office/drawing/2014/main" id="{B1A5876F-8D41-8825-5F71-9B25C4A96440}"/>
                  </a:ext>
                </a:extLst>
              </p:cNvPr>
              <p:cNvSpPr>
                <a:spLocks/>
              </p:cNvSpPr>
              <p:nvPr/>
            </p:nvSpPr>
            <p:spPr bwMode="auto">
              <a:xfrm>
                <a:off x="44" y="604"/>
                <a:ext cx="7" cy="4"/>
              </a:xfrm>
              <a:custGeom>
                <a:avLst/>
                <a:gdLst>
                  <a:gd name="T0" fmla="*/ 0 w 7"/>
                  <a:gd name="T1" fmla="*/ 0 h 4"/>
                  <a:gd name="T2" fmla="*/ 1 w 7"/>
                  <a:gd name="T3" fmla="*/ 1 h 4"/>
                  <a:gd name="T4" fmla="*/ 3 w 7"/>
                  <a:gd name="T5" fmla="*/ 1 h 4"/>
                  <a:gd name="T6" fmla="*/ 5 w 7"/>
                  <a:gd name="T7" fmla="*/ 2 h 4"/>
                  <a:gd name="T8" fmla="*/ 7 w 7"/>
                  <a:gd name="T9" fmla="*/ 3 h 4"/>
                  <a:gd name="T10" fmla="*/ 7 w 7"/>
                  <a:gd name="T11" fmla="*/ 4 h 4"/>
                </a:gdLst>
                <a:ahLst/>
                <a:cxnLst>
                  <a:cxn ang="0">
                    <a:pos x="T0" y="T1"/>
                  </a:cxn>
                  <a:cxn ang="0">
                    <a:pos x="T2" y="T3"/>
                  </a:cxn>
                  <a:cxn ang="0">
                    <a:pos x="T4" y="T5"/>
                  </a:cxn>
                  <a:cxn ang="0">
                    <a:pos x="T6" y="T7"/>
                  </a:cxn>
                  <a:cxn ang="0">
                    <a:pos x="T8" y="T9"/>
                  </a:cxn>
                  <a:cxn ang="0">
                    <a:pos x="T10" y="T11"/>
                  </a:cxn>
                </a:cxnLst>
                <a:rect l="0" t="0" r="r" b="b"/>
                <a:pathLst>
                  <a:path w="7" h="4">
                    <a:moveTo>
                      <a:pt x="0" y="0"/>
                    </a:moveTo>
                    <a:lnTo>
                      <a:pt x="1" y="1"/>
                    </a:lnTo>
                    <a:lnTo>
                      <a:pt x="3" y="1"/>
                    </a:lnTo>
                    <a:lnTo>
                      <a:pt x="5" y="2"/>
                    </a:lnTo>
                    <a:lnTo>
                      <a:pt x="7" y="3"/>
                    </a:lnTo>
                    <a:lnTo>
                      <a:pt x="7"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0" name="Freeform 2195">
                <a:extLst>
                  <a:ext uri="{FF2B5EF4-FFF2-40B4-BE49-F238E27FC236}">
                    <a16:creationId xmlns:a16="http://schemas.microsoft.com/office/drawing/2014/main" id="{D9E58945-6989-BE41-28B7-45F185F1F2DF}"/>
                  </a:ext>
                </a:extLst>
              </p:cNvPr>
              <p:cNvSpPr>
                <a:spLocks/>
              </p:cNvSpPr>
              <p:nvPr/>
            </p:nvSpPr>
            <p:spPr bwMode="auto">
              <a:xfrm>
                <a:off x="40" y="606"/>
                <a:ext cx="0" cy="2"/>
              </a:xfrm>
              <a:custGeom>
                <a:avLst/>
                <a:gdLst>
                  <a:gd name="T0" fmla="*/ 2 h 2"/>
                  <a:gd name="T1" fmla="*/ 1 h 2"/>
                  <a:gd name="T2" fmla="*/ 0 h 2"/>
                  <a:gd name="T3" fmla="*/ 0 h 2"/>
                </a:gdLst>
                <a:ahLst/>
                <a:cxnLst>
                  <a:cxn ang="0">
                    <a:pos x="0" y="T0"/>
                  </a:cxn>
                  <a:cxn ang="0">
                    <a:pos x="0" y="T1"/>
                  </a:cxn>
                  <a:cxn ang="0">
                    <a:pos x="0" y="T2"/>
                  </a:cxn>
                  <a:cxn ang="0">
                    <a:pos x="0" y="T3"/>
                  </a:cxn>
                </a:cxnLst>
                <a:rect l="0" t="0" r="r" b="b"/>
                <a:pathLst>
                  <a:path h="2">
                    <a:moveTo>
                      <a:pt x="0" y="2"/>
                    </a:moveTo>
                    <a:lnTo>
                      <a:pt x="0"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1" name="Freeform 2196">
                <a:extLst>
                  <a:ext uri="{FF2B5EF4-FFF2-40B4-BE49-F238E27FC236}">
                    <a16:creationId xmlns:a16="http://schemas.microsoft.com/office/drawing/2014/main" id="{DFD2E8F9-F23D-5AA7-1062-ED26D1CD254A}"/>
                  </a:ext>
                </a:extLst>
              </p:cNvPr>
              <p:cNvSpPr>
                <a:spLocks/>
              </p:cNvSpPr>
              <p:nvPr/>
            </p:nvSpPr>
            <p:spPr bwMode="auto">
              <a:xfrm>
                <a:off x="37" y="608"/>
                <a:ext cx="3" cy="1"/>
              </a:xfrm>
              <a:custGeom>
                <a:avLst/>
                <a:gdLst>
                  <a:gd name="T0" fmla="*/ 0 w 3"/>
                  <a:gd name="T1" fmla="*/ 1 h 1"/>
                  <a:gd name="T2" fmla="*/ 2 w 3"/>
                  <a:gd name="T3" fmla="*/ 1 h 1"/>
                  <a:gd name="T4" fmla="*/ 3 w 3"/>
                  <a:gd name="T5" fmla="*/ 1 h 1"/>
                  <a:gd name="T6" fmla="*/ 3 w 3"/>
                  <a:gd name="T7" fmla="*/ 0 h 1"/>
                </a:gdLst>
                <a:ahLst/>
                <a:cxnLst>
                  <a:cxn ang="0">
                    <a:pos x="T0" y="T1"/>
                  </a:cxn>
                  <a:cxn ang="0">
                    <a:pos x="T2" y="T3"/>
                  </a:cxn>
                  <a:cxn ang="0">
                    <a:pos x="T4" y="T5"/>
                  </a:cxn>
                  <a:cxn ang="0">
                    <a:pos x="T6" y="T7"/>
                  </a:cxn>
                </a:cxnLst>
                <a:rect l="0" t="0" r="r" b="b"/>
                <a:pathLst>
                  <a:path w="3" h="1">
                    <a:moveTo>
                      <a:pt x="0" y="1"/>
                    </a:moveTo>
                    <a:lnTo>
                      <a:pt x="2" y="1"/>
                    </a:lnTo>
                    <a:lnTo>
                      <a:pt x="3"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2" name="Freeform 2197">
                <a:extLst>
                  <a:ext uri="{FF2B5EF4-FFF2-40B4-BE49-F238E27FC236}">
                    <a16:creationId xmlns:a16="http://schemas.microsoft.com/office/drawing/2014/main" id="{1873627B-603E-A319-13B7-5757F050BF09}"/>
                  </a:ext>
                </a:extLst>
              </p:cNvPr>
              <p:cNvSpPr>
                <a:spLocks/>
              </p:cNvSpPr>
              <p:nvPr/>
            </p:nvSpPr>
            <p:spPr bwMode="auto">
              <a:xfrm>
                <a:off x="25" y="602"/>
                <a:ext cx="12" cy="8"/>
              </a:xfrm>
              <a:custGeom>
                <a:avLst/>
                <a:gdLst>
                  <a:gd name="T0" fmla="*/ 3 w 12"/>
                  <a:gd name="T1" fmla="*/ 8 h 8"/>
                  <a:gd name="T2" fmla="*/ 8 w 12"/>
                  <a:gd name="T3" fmla="*/ 6 h 8"/>
                  <a:gd name="T4" fmla="*/ 12 w 12"/>
                  <a:gd name="T5" fmla="*/ 6 h 8"/>
                  <a:gd name="T6" fmla="*/ 12 w 12"/>
                  <a:gd name="T7" fmla="*/ 4 h 8"/>
                  <a:gd name="T8" fmla="*/ 7 w 12"/>
                  <a:gd name="T9" fmla="*/ 3 h 8"/>
                  <a:gd name="T10" fmla="*/ 4 w 12"/>
                  <a:gd name="T11" fmla="*/ 0 h 8"/>
                  <a:gd name="T12" fmla="*/ 2 w 12"/>
                  <a:gd name="T13" fmla="*/ 0 h 8"/>
                  <a:gd name="T14" fmla="*/ 3 w 12"/>
                  <a:gd name="T15" fmla="*/ 2 h 8"/>
                  <a:gd name="T16" fmla="*/ 0 w 12"/>
                  <a:gd name="T17" fmla="*/ 2 h 8"/>
                  <a:gd name="T18" fmla="*/ 4 w 12"/>
                  <a:gd name="T19" fmla="*/ 4 h 8"/>
                  <a:gd name="T20" fmla="*/ 2 w 12"/>
                  <a:gd name="T21" fmla="*/ 6 h 8"/>
                  <a:gd name="T22" fmla="*/ 3 w 12"/>
                  <a:gd name="T23" fmla="*/ 8 h 8"/>
                  <a:gd name="T24" fmla="*/ 3 w 12"/>
                  <a:gd name="T2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
                    <a:moveTo>
                      <a:pt x="3" y="8"/>
                    </a:moveTo>
                    <a:lnTo>
                      <a:pt x="8" y="6"/>
                    </a:lnTo>
                    <a:lnTo>
                      <a:pt x="12" y="6"/>
                    </a:lnTo>
                    <a:lnTo>
                      <a:pt x="12" y="4"/>
                    </a:lnTo>
                    <a:lnTo>
                      <a:pt x="7" y="3"/>
                    </a:lnTo>
                    <a:lnTo>
                      <a:pt x="4" y="0"/>
                    </a:lnTo>
                    <a:lnTo>
                      <a:pt x="2" y="0"/>
                    </a:lnTo>
                    <a:lnTo>
                      <a:pt x="3" y="2"/>
                    </a:lnTo>
                    <a:lnTo>
                      <a:pt x="0" y="2"/>
                    </a:lnTo>
                    <a:lnTo>
                      <a:pt x="4" y="4"/>
                    </a:lnTo>
                    <a:lnTo>
                      <a:pt x="2" y="6"/>
                    </a:lnTo>
                    <a:lnTo>
                      <a:pt x="3" y="8"/>
                    </a:lnTo>
                    <a:lnTo>
                      <a:pt x="3"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3" name="Freeform 2198">
                <a:extLst>
                  <a:ext uri="{FF2B5EF4-FFF2-40B4-BE49-F238E27FC236}">
                    <a16:creationId xmlns:a16="http://schemas.microsoft.com/office/drawing/2014/main" id="{563AD2C5-B2EC-262D-1AE3-D3F4EBAB0A3D}"/>
                  </a:ext>
                </a:extLst>
              </p:cNvPr>
              <p:cNvSpPr>
                <a:spLocks/>
              </p:cNvSpPr>
              <p:nvPr/>
            </p:nvSpPr>
            <p:spPr bwMode="auto">
              <a:xfrm>
                <a:off x="48" y="608"/>
                <a:ext cx="3" cy="3"/>
              </a:xfrm>
              <a:custGeom>
                <a:avLst/>
                <a:gdLst>
                  <a:gd name="T0" fmla="*/ 3 w 3"/>
                  <a:gd name="T1" fmla="*/ 0 h 3"/>
                  <a:gd name="T2" fmla="*/ 3 w 3"/>
                  <a:gd name="T3" fmla="*/ 1 h 3"/>
                  <a:gd name="T4" fmla="*/ 2 w 3"/>
                  <a:gd name="T5" fmla="*/ 1 h 3"/>
                  <a:gd name="T6" fmla="*/ 0 w 3"/>
                  <a:gd name="T7" fmla="*/ 2 h 3"/>
                  <a:gd name="T8" fmla="*/ 0 w 3"/>
                  <a:gd name="T9" fmla="*/ 3 h 3"/>
                </a:gdLst>
                <a:ahLst/>
                <a:cxnLst>
                  <a:cxn ang="0">
                    <a:pos x="T0" y="T1"/>
                  </a:cxn>
                  <a:cxn ang="0">
                    <a:pos x="T2" y="T3"/>
                  </a:cxn>
                  <a:cxn ang="0">
                    <a:pos x="T4" y="T5"/>
                  </a:cxn>
                  <a:cxn ang="0">
                    <a:pos x="T6" y="T7"/>
                  </a:cxn>
                  <a:cxn ang="0">
                    <a:pos x="T8" y="T9"/>
                  </a:cxn>
                </a:cxnLst>
                <a:rect l="0" t="0" r="r" b="b"/>
                <a:pathLst>
                  <a:path w="3" h="3">
                    <a:moveTo>
                      <a:pt x="3" y="0"/>
                    </a:moveTo>
                    <a:lnTo>
                      <a:pt x="3" y="1"/>
                    </a:lnTo>
                    <a:lnTo>
                      <a:pt x="2" y="1"/>
                    </a:lnTo>
                    <a:lnTo>
                      <a:pt x="0"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4" name="Freeform 2199">
                <a:extLst>
                  <a:ext uri="{FF2B5EF4-FFF2-40B4-BE49-F238E27FC236}">
                    <a16:creationId xmlns:a16="http://schemas.microsoft.com/office/drawing/2014/main" id="{78181CC5-4FD5-4E5C-9E7F-E4C57FBA8B80}"/>
                  </a:ext>
                </a:extLst>
              </p:cNvPr>
              <p:cNvSpPr>
                <a:spLocks/>
              </p:cNvSpPr>
              <p:nvPr/>
            </p:nvSpPr>
            <p:spPr bwMode="auto">
              <a:xfrm>
                <a:off x="23" y="608"/>
                <a:ext cx="3" cy="3"/>
              </a:xfrm>
              <a:custGeom>
                <a:avLst/>
                <a:gdLst>
                  <a:gd name="T0" fmla="*/ 1 w 3"/>
                  <a:gd name="T1" fmla="*/ 3 h 3"/>
                  <a:gd name="T2" fmla="*/ 3 w 3"/>
                  <a:gd name="T3" fmla="*/ 2 h 3"/>
                  <a:gd name="T4" fmla="*/ 2 w 3"/>
                  <a:gd name="T5" fmla="*/ 0 h 3"/>
                  <a:gd name="T6" fmla="*/ 0 w 3"/>
                  <a:gd name="T7" fmla="*/ 0 h 3"/>
                  <a:gd name="T8" fmla="*/ 1 w 3"/>
                  <a:gd name="T9" fmla="*/ 3 h 3"/>
                </a:gdLst>
                <a:ahLst/>
                <a:cxnLst>
                  <a:cxn ang="0">
                    <a:pos x="T0" y="T1"/>
                  </a:cxn>
                  <a:cxn ang="0">
                    <a:pos x="T2" y="T3"/>
                  </a:cxn>
                  <a:cxn ang="0">
                    <a:pos x="T4" y="T5"/>
                  </a:cxn>
                  <a:cxn ang="0">
                    <a:pos x="T6" y="T7"/>
                  </a:cxn>
                  <a:cxn ang="0">
                    <a:pos x="T8" y="T9"/>
                  </a:cxn>
                </a:cxnLst>
                <a:rect l="0" t="0" r="r" b="b"/>
                <a:pathLst>
                  <a:path w="3" h="3">
                    <a:moveTo>
                      <a:pt x="1" y="3"/>
                    </a:moveTo>
                    <a:lnTo>
                      <a:pt x="3" y="2"/>
                    </a:lnTo>
                    <a:lnTo>
                      <a:pt x="2" y="0"/>
                    </a:lnTo>
                    <a:lnTo>
                      <a:pt x="0" y="0"/>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5" name="Freeform 2200">
                <a:extLst>
                  <a:ext uri="{FF2B5EF4-FFF2-40B4-BE49-F238E27FC236}">
                    <a16:creationId xmlns:a16="http://schemas.microsoft.com/office/drawing/2014/main" id="{1FAED59B-3CF1-0D80-65ED-E86F877296E7}"/>
                  </a:ext>
                </a:extLst>
              </p:cNvPr>
              <p:cNvSpPr>
                <a:spLocks/>
              </p:cNvSpPr>
              <p:nvPr/>
            </p:nvSpPr>
            <p:spPr bwMode="auto">
              <a:xfrm>
                <a:off x="32" y="609"/>
                <a:ext cx="5" cy="3"/>
              </a:xfrm>
              <a:custGeom>
                <a:avLst/>
                <a:gdLst>
                  <a:gd name="T0" fmla="*/ 3 w 5"/>
                  <a:gd name="T1" fmla="*/ 3 h 3"/>
                  <a:gd name="T2" fmla="*/ 4 w 5"/>
                  <a:gd name="T3" fmla="*/ 3 h 3"/>
                  <a:gd name="T4" fmla="*/ 4 w 5"/>
                  <a:gd name="T5" fmla="*/ 3 h 3"/>
                  <a:gd name="T6" fmla="*/ 3 w 5"/>
                  <a:gd name="T7" fmla="*/ 2 h 3"/>
                  <a:gd name="T8" fmla="*/ 1 w 5"/>
                  <a:gd name="T9" fmla="*/ 2 h 3"/>
                  <a:gd name="T10" fmla="*/ 0 w 5"/>
                  <a:gd name="T11" fmla="*/ 2 h 3"/>
                  <a:gd name="T12" fmla="*/ 0 w 5"/>
                  <a:gd name="T13" fmla="*/ 2 h 3"/>
                  <a:gd name="T14" fmla="*/ 0 w 5"/>
                  <a:gd name="T15" fmla="*/ 2 h 3"/>
                  <a:gd name="T16" fmla="*/ 2 w 5"/>
                  <a:gd name="T17" fmla="*/ 0 h 3"/>
                  <a:gd name="T18" fmla="*/ 3 w 5"/>
                  <a:gd name="T19" fmla="*/ 0 h 3"/>
                  <a:gd name="T20" fmla="*/ 5 w 5"/>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3">
                    <a:moveTo>
                      <a:pt x="3" y="3"/>
                    </a:moveTo>
                    <a:lnTo>
                      <a:pt x="4" y="3"/>
                    </a:lnTo>
                    <a:lnTo>
                      <a:pt x="4" y="3"/>
                    </a:lnTo>
                    <a:lnTo>
                      <a:pt x="3" y="2"/>
                    </a:lnTo>
                    <a:lnTo>
                      <a:pt x="1" y="2"/>
                    </a:lnTo>
                    <a:lnTo>
                      <a:pt x="0" y="2"/>
                    </a:lnTo>
                    <a:lnTo>
                      <a:pt x="0" y="2"/>
                    </a:lnTo>
                    <a:lnTo>
                      <a:pt x="0" y="2"/>
                    </a:lnTo>
                    <a:lnTo>
                      <a:pt x="2" y="0"/>
                    </a:lnTo>
                    <a:lnTo>
                      <a:pt x="3"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6" name="Freeform 2201">
                <a:extLst>
                  <a:ext uri="{FF2B5EF4-FFF2-40B4-BE49-F238E27FC236}">
                    <a16:creationId xmlns:a16="http://schemas.microsoft.com/office/drawing/2014/main" id="{D62943D3-31FE-3C23-8DF2-78E34F0DCDB0}"/>
                  </a:ext>
                </a:extLst>
              </p:cNvPr>
              <p:cNvSpPr>
                <a:spLocks/>
              </p:cNvSpPr>
              <p:nvPr/>
            </p:nvSpPr>
            <p:spPr bwMode="auto">
              <a:xfrm>
                <a:off x="64" y="612"/>
                <a:ext cx="1" cy="1"/>
              </a:xfrm>
              <a:custGeom>
                <a:avLst/>
                <a:gdLst>
                  <a:gd name="T0" fmla="*/ 0 w 1"/>
                  <a:gd name="T1" fmla="*/ 1 h 1"/>
                  <a:gd name="T2" fmla="*/ 0 w 1"/>
                  <a:gd name="T3" fmla="*/ 0 h 1"/>
                  <a:gd name="T4" fmla="*/ 1 w 1"/>
                  <a:gd name="T5" fmla="*/ 0 h 1"/>
                </a:gdLst>
                <a:ahLst/>
                <a:cxnLst>
                  <a:cxn ang="0">
                    <a:pos x="T0" y="T1"/>
                  </a:cxn>
                  <a:cxn ang="0">
                    <a:pos x="T2" y="T3"/>
                  </a:cxn>
                  <a:cxn ang="0">
                    <a:pos x="T4" y="T5"/>
                  </a:cxn>
                </a:cxnLst>
                <a:rect l="0" t="0" r="r" b="b"/>
                <a:pathLst>
                  <a:path w="1" h="1">
                    <a:moveTo>
                      <a:pt x="0" y="1"/>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7" name="Freeform 2202">
                <a:extLst>
                  <a:ext uri="{FF2B5EF4-FFF2-40B4-BE49-F238E27FC236}">
                    <a16:creationId xmlns:a16="http://schemas.microsoft.com/office/drawing/2014/main" id="{139171D4-3A30-82F7-DE91-920443776DD1}"/>
                  </a:ext>
                </a:extLst>
              </p:cNvPr>
              <p:cNvSpPr>
                <a:spLocks/>
              </p:cNvSpPr>
              <p:nvPr/>
            </p:nvSpPr>
            <p:spPr bwMode="auto">
              <a:xfrm>
                <a:off x="29" y="612"/>
                <a:ext cx="3" cy="1"/>
              </a:xfrm>
              <a:custGeom>
                <a:avLst/>
                <a:gdLst>
                  <a:gd name="T0" fmla="*/ 0 w 3"/>
                  <a:gd name="T1" fmla="*/ 1 h 1"/>
                  <a:gd name="T2" fmla="*/ 0 w 3"/>
                  <a:gd name="T3" fmla="*/ 0 h 1"/>
                  <a:gd name="T4" fmla="*/ 2 w 3"/>
                  <a:gd name="T5" fmla="*/ 0 h 1"/>
                  <a:gd name="T6" fmla="*/ 3 w 3"/>
                  <a:gd name="T7" fmla="*/ 1 h 1"/>
                  <a:gd name="T8" fmla="*/ 3 w 3"/>
                  <a:gd name="T9" fmla="*/ 1 h 1"/>
                </a:gdLst>
                <a:ahLst/>
                <a:cxnLst>
                  <a:cxn ang="0">
                    <a:pos x="T0" y="T1"/>
                  </a:cxn>
                  <a:cxn ang="0">
                    <a:pos x="T2" y="T3"/>
                  </a:cxn>
                  <a:cxn ang="0">
                    <a:pos x="T4" y="T5"/>
                  </a:cxn>
                  <a:cxn ang="0">
                    <a:pos x="T6" y="T7"/>
                  </a:cxn>
                  <a:cxn ang="0">
                    <a:pos x="T8" y="T9"/>
                  </a:cxn>
                </a:cxnLst>
                <a:rect l="0" t="0" r="r" b="b"/>
                <a:pathLst>
                  <a:path w="3" h="1">
                    <a:moveTo>
                      <a:pt x="0" y="1"/>
                    </a:moveTo>
                    <a:lnTo>
                      <a:pt x="0" y="0"/>
                    </a:lnTo>
                    <a:lnTo>
                      <a:pt x="2" y="0"/>
                    </a:lnTo>
                    <a:lnTo>
                      <a:pt x="3" y="1"/>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8" name="Freeform 2203">
                <a:extLst>
                  <a:ext uri="{FF2B5EF4-FFF2-40B4-BE49-F238E27FC236}">
                    <a16:creationId xmlns:a16="http://schemas.microsoft.com/office/drawing/2014/main" id="{285D3329-D238-7E50-7C46-2D54ABB42EA6}"/>
                  </a:ext>
                </a:extLst>
              </p:cNvPr>
              <p:cNvSpPr>
                <a:spLocks/>
              </p:cNvSpPr>
              <p:nvPr/>
            </p:nvSpPr>
            <p:spPr bwMode="auto">
              <a:xfrm>
                <a:off x="81" y="612"/>
                <a:ext cx="3" cy="1"/>
              </a:xfrm>
              <a:custGeom>
                <a:avLst/>
                <a:gdLst>
                  <a:gd name="T0" fmla="*/ 0 w 3"/>
                  <a:gd name="T1" fmla="*/ 0 h 1"/>
                  <a:gd name="T2" fmla="*/ 2 w 3"/>
                  <a:gd name="T3" fmla="*/ 1 h 1"/>
                  <a:gd name="T4" fmla="*/ 3 w 3"/>
                  <a:gd name="T5" fmla="*/ 1 h 1"/>
                </a:gdLst>
                <a:ahLst/>
                <a:cxnLst>
                  <a:cxn ang="0">
                    <a:pos x="T0" y="T1"/>
                  </a:cxn>
                  <a:cxn ang="0">
                    <a:pos x="T2" y="T3"/>
                  </a:cxn>
                  <a:cxn ang="0">
                    <a:pos x="T4" y="T5"/>
                  </a:cxn>
                </a:cxnLst>
                <a:rect l="0" t="0" r="r" b="b"/>
                <a:pathLst>
                  <a:path w="3" h="1">
                    <a:moveTo>
                      <a:pt x="0" y="0"/>
                    </a:moveTo>
                    <a:lnTo>
                      <a:pt x="2" y="1"/>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9" name="Freeform 2204">
                <a:extLst>
                  <a:ext uri="{FF2B5EF4-FFF2-40B4-BE49-F238E27FC236}">
                    <a16:creationId xmlns:a16="http://schemas.microsoft.com/office/drawing/2014/main" id="{E690D3B1-BADB-E2C2-51B7-F751FC593999}"/>
                  </a:ext>
                </a:extLst>
              </p:cNvPr>
              <p:cNvSpPr>
                <a:spLocks/>
              </p:cNvSpPr>
              <p:nvPr/>
            </p:nvSpPr>
            <p:spPr bwMode="auto">
              <a:xfrm>
                <a:off x="44" y="602"/>
                <a:ext cx="41" cy="12"/>
              </a:xfrm>
              <a:custGeom>
                <a:avLst/>
                <a:gdLst>
                  <a:gd name="T0" fmla="*/ 40 w 41"/>
                  <a:gd name="T1" fmla="*/ 11 h 12"/>
                  <a:gd name="T2" fmla="*/ 40 w 41"/>
                  <a:gd name="T3" fmla="*/ 12 h 12"/>
                  <a:gd name="T4" fmla="*/ 41 w 41"/>
                  <a:gd name="T5" fmla="*/ 10 h 12"/>
                  <a:gd name="T6" fmla="*/ 40 w 41"/>
                  <a:gd name="T7" fmla="*/ 10 h 12"/>
                  <a:gd name="T8" fmla="*/ 38 w 41"/>
                  <a:gd name="T9" fmla="*/ 9 h 12"/>
                  <a:gd name="T10" fmla="*/ 38 w 41"/>
                  <a:gd name="T11" fmla="*/ 8 h 12"/>
                  <a:gd name="T12" fmla="*/ 36 w 41"/>
                  <a:gd name="T13" fmla="*/ 8 h 12"/>
                  <a:gd name="T14" fmla="*/ 33 w 41"/>
                  <a:gd name="T15" fmla="*/ 8 h 12"/>
                  <a:gd name="T16" fmla="*/ 33 w 41"/>
                  <a:gd name="T17" fmla="*/ 9 h 12"/>
                  <a:gd name="T18" fmla="*/ 32 w 41"/>
                  <a:gd name="T19" fmla="*/ 10 h 12"/>
                  <a:gd name="T20" fmla="*/ 32 w 41"/>
                  <a:gd name="T21" fmla="*/ 10 h 12"/>
                  <a:gd name="T22" fmla="*/ 31 w 41"/>
                  <a:gd name="T23" fmla="*/ 11 h 12"/>
                  <a:gd name="T24" fmla="*/ 29 w 41"/>
                  <a:gd name="T25" fmla="*/ 11 h 12"/>
                  <a:gd name="T26" fmla="*/ 27 w 41"/>
                  <a:gd name="T27" fmla="*/ 9 h 12"/>
                  <a:gd name="T28" fmla="*/ 26 w 41"/>
                  <a:gd name="T29" fmla="*/ 8 h 12"/>
                  <a:gd name="T30" fmla="*/ 24 w 41"/>
                  <a:gd name="T31" fmla="*/ 8 h 12"/>
                  <a:gd name="T32" fmla="*/ 24 w 41"/>
                  <a:gd name="T33" fmla="*/ 8 h 12"/>
                  <a:gd name="T34" fmla="*/ 21 w 41"/>
                  <a:gd name="T35" fmla="*/ 9 h 12"/>
                  <a:gd name="T36" fmla="*/ 20 w 41"/>
                  <a:gd name="T37" fmla="*/ 9 h 12"/>
                  <a:gd name="T38" fmla="*/ 19 w 41"/>
                  <a:gd name="T39" fmla="*/ 7 h 12"/>
                  <a:gd name="T40" fmla="*/ 18 w 41"/>
                  <a:gd name="T41" fmla="*/ 7 h 12"/>
                  <a:gd name="T42" fmla="*/ 16 w 41"/>
                  <a:gd name="T43" fmla="*/ 6 h 12"/>
                  <a:gd name="T44" fmla="*/ 13 w 41"/>
                  <a:gd name="T45" fmla="*/ 6 h 12"/>
                  <a:gd name="T46" fmla="*/ 11 w 41"/>
                  <a:gd name="T47" fmla="*/ 7 h 12"/>
                  <a:gd name="T48" fmla="*/ 10 w 41"/>
                  <a:gd name="T49" fmla="*/ 4 h 12"/>
                  <a:gd name="T50" fmla="*/ 16 w 41"/>
                  <a:gd name="T51" fmla="*/ 5 h 12"/>
                  <a:gd name="T52" fmla="*/ 16 w 41"/>
                  <a:gd name="T53" fmla="*/ 4 h 12"/>
                  <a:gd name="T54" fmla="*/ 16 w 41"/>
                  <a:gd name="T55" fmla="*/ 4 h 12"/>
                  <a:gd name="T56" fmla="*/ 14 w 41"/>
                  <a:gd name="T57" fmla="*/ 3 h 12"/>
                  <a:gd name="T58" fmla="*/ 12 w 41"/>
                  <a:gd name="T59" fmla="*/ 3 h 12"/>
                  <a:gd name="T60" fmla="*/ 9 w 41"/>
                  <a:gd name="T61" fmla="*/ 3 h 12"/>
                  <a:gd name="T62" fmla="*/ 6 w 41"/>
                  <a:gd name="T63" fmla="*/ 2 h 12"/>
                  <a:gd name="T64" fmla="*/ 3 w 41"/>
                  <a:gd name="T65" fmla="*/ 1 h 12"/>
                  <a:gd name="T66" fmla="*/ 1 w 41"/>
                  <a:gd name="T67" fmla="*/ 1 h 12"/>
                  <a:gd name="T68" fmla="*/ 0 w 41"/>
                  <a:gd name="T69" fmla="*/ 0 h 12"/>
                  <a:gd name="T70" fmla="*/ 0 w 41"/>
                  <a:gd name="T7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 h="12">
                    <a:moveTo>
                      <a:pt x="40" y="11"/>
                    </a:moveTo>
                    <a:lnTo>
                      <a:pt x="40" y="12"/>
                    </a:lnTo>
                    <a:lnTo>
                      <a:pt x="41" y="10"/>
                    </a:lnTo>
                    <a:lnTo>
                      <a:pt x="40" y="10"/>
                    </a:lnTo>
                    <a:lnTo>
                      <a:pt x="38" y="9"/>
                    </a:lnTo>
                    <a:lnTo>
                      <a:pt x="38" y="8"/>
                    </a:lnTo>
                    <a:lnTo>
                      <a:pt x="36" y="8"/>
                    </a:lnTo>
                    <a:lnTo>
                      <a:pt x="33" y="8"/>
                    </a:lnTo>
                    <a:lnTo>
                      <a:pt x="33" y="9"/>
                    </a:lnTo>
                    <a:lnTo>
                      <a:pt x="32" y="10"/>
                    </a:lnTo>
                    <a:lnTo>
                      <a:pt x="32" y="10"/>
                    </a:lnTo>
                    <a:lnTo>
                      <a:pt x="31" y="11"/>
                    </a:lnTo>
                    <a:lnTo>
                      <a:pt x="29" y="11"/>
                    </a:lnTo>
                    <a:lnTo>
                      <a:pt x="27" y="9"/>
                    </a:lnTo>
                    <a:lnTo>
                      <a:pt x="26" y="8"/>
                    </a:lnTo>
                    <a:lnTo>
                      <a:pt x="24" y="8"/>
                    </a:lnTo>
                    <a:lnTo>
                      <a:pt x="24" y="8"/>
                    </a:lnTo>
                    <a:lnTo>
                      <a:pt x="21" y="9"/>
                    </a:lnTo>
                    <a:lnTo>
                      <a:pt x="20" y="9"/>
                    </a:lnTo>
                    <a:lnTo>
                      <a:pt x="19" y="7"/>
                    </a:lnTo>
                    <a:lnTo>
                      <a:pt x="18" y="7"/>
                    </a:lnTo>
                    <a:lnTo>
                      <a:pt x="16" y="6"/>
                    </a:lnTo>
                    <a:lnTo>
                      <a:pt x="13" y="6"/>
                    </a:lnTo>
                    <a:lnTo>
                      <a:pt x="11" y="7"/>
                    </a:lnTo>
                    <a:lnTo>
                      <a:pt x="10" y="4"/>
                    </a:lnTo>
                    <a:lnTo>
                      <a:pt x="16" y="5"/>
                    </a:lnTo>
                    <a:lnTo>
                      <a:pt x="16" y="4"/>
                    </a:lnTo>
                    <a:lnTo>
                      <a:pt x="16" y="4"/>
                    </a:lnTo>
                    <a:lnTo>
                      <a:pt x="14" y="3"/>
                    </a:lnTo>
                    <a:lnTo>
                      <a:pt x="12" y="3"/>
                    </a:lnTo>
                    <a:lnTo>
                      <a:pt x="9" y="3"/>
                    </a:lnTo>
                    <a:lnTo>
                      <a:pt x="6" y="2"/>
                    </a:lnTo>
                    <a:lnTo>
                      <a:pt x="3" y="1"/>
                    </a:ln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0" name="Freeform 2205">
                <a:extLst>
                  <a:ext uri="{FF2B5EF4-FFF2-40B4-BE49-F238E27FC236}">
                    <a16:creationId xmlns:a16="http://schemas.microsoft.com/office/drawing/2014/main" id="{0DCC8CD1-E8BA-84DE-E433-3EDE5476D7B9}"/>
                  </a:ext>
                </a:extLst>
              </p:cNvPr>
              <p:cNvSpPr>
                <a:spLocks/>
              </p:cNvSpPr>
              <p:nvPr/>
            </p:nvSpPr>
            <p:spPr bwMode="auto">
              <a:xfrm>
                <a:off x="59" y="611"/>
                <a:ext cx="2" cy="3"/>
              </a:xfrm>
              <a:custGeom>
                <a:avLst/>
                <a:gdLst>
                  <a:gd name="T0" fmla="*/ 0 w 2"/>
                  <a:gd name="T1" fmla="*/ 3 h 3"/>
                  <a:gd name="T2" fmla="*/ 0 w 2"/>
                  <a:gd name="T3" fmla="*/ 3 h 3"/>
                  <a:gd name="T4" fmla="*/ 1 w 2"/>
                  <a:gd name="T5" fmla="*/ 1 h 3"/>
                  <a:gd name="T6" fmla="*/ 2 w 2"/>
                  <a:gd name="T7" fmla="*/ 0 h 3"/>
                  <a:gd name="T8" fmla="*/ 2 w 2"/>
                  <a:gd name="T9" fmla="*/ 1 h 3"/>
                </a:gdLst>
                <a:ahLst/>
                <a:cxnLst>
                  <a:cxn ang="0">
                    <a:pos x="T0" y="T1"/>
                  </a:cxn>
                  <a:cxn ang="0">
                    <a:pos x="T2" y="T3"/>
                  </a:cxn>
                  <a:cxn ang="0">
                    <a:pos x="T4" y="T5"/>
                  </a:cxn>
                  <a:cxn ang="0">
                    <a:pos x="T6" y="T7"/>
                  </a:cxn>
                  <a:cxn ang="0">
                    <a:pos x="T8" y="T9"/>
                  </a:cxn>
                </a:cxnLst>
                <a:rect l="0" t="0" r="r" b="b"/>
                <a:pathLst>
                  <a:path w="2" h="3">
                    <a:moveTo>
                      <a:pt x="0" y="3"/>
                    </a:moveTo>
                    <a:lnTo>
                      <a:pt x="0" y="3"/>
                    </a:lnTo>
                    <a:lnTo>
                      <a:pt x="1" y="1"/>
                    </a:lnTo>
                    <a:lnTo>
                      <a:pt x="2"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1" name="Freeform 2206">
                <a:extLst>
                  <a:ext uri="{FF2B5EF4-FFF2-40B4-BE49-F238E27FC236}">
                    <a16:creationId xmlns:a16="http://schemas.microsoft.com/office/drawing/2014/main" id="{564A9607-399C-C97F-EC77-2B5508BF5362}"/>
                  </a:ext>
                </a:extLst>
              </p:cNvPr>
              <p:cNvSpPr>
                <a:spLocks/>
              </p:cNvSpPr>
              <p:nvPr/>
            </p:nvSpPr>
            <p:spPr bwMode="auto">
              <a:xfrm>
                <a:off x="34" y="612"/>
                <a:ext cx="1" cy="3"/>
              </a:xfrm>
              <a:custGeom>
                <a:avLst/>
                <a:gdLst>
                  <a:gd name="T0" fmla="*/ 0 w 1"/>
                  <a:gd name="T1" fmla="*/ 3 h 3"/>
                  <a:gd name="T2" fmla="*/ 1 w 1"/>
                  <a:gd name="T3" fmla="*/ 2 h 3"/>
                  <a:gd name="T4" fmla="*/ 0 w 1"/>
                  <a:gd name="T5" fmla="*/ 1 h 3"/>
                  <a:gd name="T6" fmla="*/ 0 w 1"/>
                  <a:gd name="T7" fmla="*/ 0 h 3"/>
                  <a:gd name="T8" fmla="*/ 1 w 1"/>
                  <a:gd name="T9" fmla="*/ 0 h 3"/>
                </a:gdLst>
                <a:ahLst/>
                <a:cxnLst>
                  <a:cxn ang="0">
                    <a:pos x="T0" y="T1"/>
                  </a:cxn>
                  <a:cxn ang="0">
                    <a:pos x="T2" y="T3"/>
                  </a:cxn>
                  <a:cxn ang="0">
                    <a:pos x="T4" y="T5"/>
                  </a:cxn>
                  <a:cxn ang="0">
                    <a:pos x="T6" y="T7"/>
                  </a:cxn>
                  <a:cxn ang="0">
                    <a:pos x="T8" y="T9"/>
                  </a:cxn>
                </a:cxnLst>
                <a:rect l="0" t="0" r="r" b="b"/>
                <a:pathLst>
                  <a:path w="1" h="3">
                    <a:moveTo>
                      <a:pt x="0" y="3"/>
                    </a:moveTo>
                    <a:lnTo>
                      <a:pt x="1" y="2"/>
                    </a:lnTo>
                    <a:lnTo>
                      <a:pt x="0" y="1"/>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2" name="Freeform 2207">
                <a:extLst>
                  <a:ext uri="{FF2B5EF4-FFF2-40B4-BE49-F238E27FC236}">
                    <a16:creationId xmlns:a16="http://schemas.microsoft.com/office/drawing/2014/main" id="{3D003ADD-66A1-280C-A683-B2861F37C3ED}"/>
                  </a:ext>
                </a:extLst>
              </p:cNvPr>
              <p:cNvSpPr>
                <a:spLocks/>
              </p:cNvSpPr>
              <p:nvPr/>
            </p:nvSpPr>
            <p:spPr bwMode="auto">
              <a:xfrm>
                <a:off x="65" y="612"/>
                <a:ext cx="8" cy="3"/>
              </a:xfrm>
              <a:custGeom>
                <a:avLst/>
                <a:gdLst>
                  <a:gd name="T0" fmla="*/ 0 w 8"/>
                  <a:gd name="T1" fmla="*/ 0 h 3"/>
                  <a:gd name="T2" fmla="*/ 1 w 8"/>
                  <a:gd name="T3" fmla="*/ 0 h 3"/>
                  <a:gd name="T4" fmla="*/ 3 w 8"/>
                  <a:gd name="T5" fmla="*/ 0 h 3"/>
                  <a:gd name="T6" fmla="*/ 4 w 8"/>
                  <a:gd name="T7" fmla="*/ 0 h 3"/>
                  <a:gd name="T8" fmla="*/ 7 w 8"/>
                  <a:gd name="T9" fmla="*/ 2 h 3"/>
                  <a:gd name="T10" fmla="*/ 8 w 8"/>
                  <a:gd name="T11" fmla="*/ 3 h 3"/>
                </a:gdLst>
                <a:ahLst/>
                <a:cxnLst>
                  <a:cxn ang="0">
                    <a:pos x="T0" y="T1"/>
                  </a:cxn>
                  <a:cxn ang="0">
                    <a:pos x="T2" y="T3"/>
                  </a:cxn>
                  <a:cxn ang="0">
                    <a:pos x="T4" y="T5"/>
                  </a:cxn>
                  <a:cxn ang="0">
                    <a:pos x="T6" y="T7"/>
                  </a:cxn>
                  <a:cxn ang="0">
                    <a:pos x="T8" y="T9"/>
                  </a:cxn>
                  <a:cxn ang="0">
                    <a:pos x="T10" y="T11"/>
                  </a:cxn>
                </a:cxnLst>
                <a:rect l="0" t="0" r="r" b="b"/>
                <a:pathLst>
                  <a:path w="8" h="3">
                    <a:moveTo>
                      <a:pt x="0" y="0"/>
                    </a:moveTo>
                    <a:lnTo>
                      <a:pt x="1" y="0"/>
                    </a:lnTo>
                    <a:lnTo>
                      <a:pt x="3" y="0"/>
                    </a:lnTo>
                    <a:lnTo>
                      <a:pt x="4" y="0"/>
                    </a:lnTo>
                    <a:lnTo>
                      <a:pt x="7" y="2"/>
                    </a:lnTo>
                    <a:lnTo>
                      <a:pt x="8"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3" name="Freeform 2208">
                <a:extLst>
                  <a:ext uri="{FF2B5EF4-FFF2-40B4-BE49-F238E27FC236}">
                    <a16:creationId xmlns:a16="http://schemas.microsoft.com/office/drawing/2014/main" id="{2AF9FE41-CFE0-F52F-3778-0D549E1CECDF}"/>
                  </a:ext>
                </a:extLst>
              </p:cNvPr>
              <p:cNvSpPr>
                <a:spLocks/>
              </p:cNvSpPr>
              <p:nvPr/>
            </p:nvSpPr>
            <p:spPr bwMode="auto">
              <a:xfrm>
                <a:off x="32" y="613"/>
                <a:ext cx="2" cy="2"/>
              </a:xfrm>
              <a:custGeom>
                <a:avLst/>
                <a:gdLst>
                  <a:gd name="T0" fmla="*/ 0 w 2"/>
                  <a:gd name="T1" fmla="*/ 0 h 2"/>
                  <a:gd name="T2" fmla="*/ 0 w 2"/>
                  <a:gd name="T3" fmla="*/ 1 h 2"/>
                  <a:gd name="T4" fmla="*/ 1 w 2"/>
                  <a:gd name="T5" fmla="*/ 2 h 2"/>
                  <a:gd name="T6" fmla="*/ 2 w 2"/>
                  <a:gd name="T7" fmla="*/ 2 h 2"/>
                </a:gdLst>
                <a:ahLst/>
                <a:cxnLst>
                  <a:cxn ang="0">
                    <a:pos x="T0" y="T1"/>
                  </a:cxn>
                  <a:cxn ang="0">
                    <a:pos x="T2" y="T3"/>
                  </a:cxn>
                  <a:cxn ang="0">
                    <a:pos x="T4" y="T5"/>
                  </a:cxn>
                  <a:cxn ang="0">
                    <a:pos x="T6" y="T7"/>
                  </a:cxn>
                </a:cxnLst>
                <a:rect l="0" t="0" r="r" b="b"/>
                <a:pathLst>
                  <a:path w="2" h="2">
                    <a:moveTo>
                      <a:pt x="0" y="0"/>
                    </a:moveTo>
                    <a:lnTo>
                      <a:pt x="0" y="1"/>
                    </a:lnTo>
                    <a:lnTo>
                      <a:pt x="1"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4" name="Freeform 2209">
                <a:extLst>
                  <a:ext uri="{FF2B5EF4-FFF2-40B4-BE49-F238E27FC236}">
                    <a16:creationId xmlns:a16="http://schemas.microsoft.com/office/drawing/2014/main" id="{40A986D0-1BDB-DCEC-C016-A2113C24EDE1}"/>
                  </a:ext>
                </a:extLst>
              </p:cNvPr>
              <p:cNvSpPr>
                <a:spLocks/>
              </p:cNvSpPr>
              <p:nvPr/>
            </p:nvSpPr>
            <p:spPr bwMode="auto">
              <a:xfrm>
                <a:off x="73" y="612"/>
                <a:ext cx="8" cy="3"/>
              </a:xfrm>
              <a:custGeom>
                <a:avLst/>
                <a:gdLst>
                  <a:gd name="T0" fmla="*/ 0 w 8"/>
                  <a:gd name="T1" fmla="*/ 3 h 3"/>
                  <a:gd name="T2" fmla="*/ 2 w 8"/>
                  <a:gd name="T3" fmla="*/ 3 h 3"/>
                  <a:gd name="T4" fmla="*/ 2 w 8"/>
                  <a:gd name="T5" fmla="*/ 3 h 3"/>
                  <a:gd name="T6" fmla="*/ 4 w 8"/>
                  <a:gd name="T7" fmla="*/ 2 h 3"/>
                  <a:gd name="T8" fmla="*/ 5 w 8"/>
                  <a:gd name="T9" fmla="*/ 1 h 3"/>
                  <a:gd name="T10" fmla="*/ 6 w 8"/>
                  <a:gd name="T11" fmla="*/ 0 h 3"/>
                  <a:gd name="T12" fmla="*/ 6 w 8"/>
                  <a:gd name="T13" fmla="*/ 0 h 3"/>
                  <a:gd name="T14" fmla="*/ 6 w 8"/>
                  <a:gd name="T15" fmla="*/ 0 h 3"/>
                  <a:gd name="T16" fmla="*/ 5 w 8"/>
                  <a:gd name="T17" fmla="*/ 0 h 3"/>
                  <a:gd name="T18" fmla="*/ 8 w 8"/>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3">
                    <a:moveTo>
                      <a:pt x="0" y="3"/>
                    </a:moveTo>
                    <a:lnTo>
                      <a:pt x="2" y="3"/>
                    </a:lnTo>
                    <a:lnTo>
                      <a:pt x="2" y="3"/>
                    </a:lnTo>
                    <a:lnTo>
                      <a:pt x="4" y="2"/>
                    </a:lnTo>
                    <a:lnTo>
                      <a:pt x="5" y="1"/>
                    </a:lnTo>
                    <a:lnTo>
                      <a:pt x="6" y="0"/>
                    </a:lnTo>
                    <a:lnTo>
                      <a:pt x="6" y="0"/>
                    </a:lnTo>
                    <a:lnTo>
                      <a:pt x="6" y="0"/>
                    </a:lnTo>
                    <a:lnTo>
                      <a:pt x="5" y="0"/>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5" name="Freeform 2210">
                <a:extLst>
                  <a:ext uri="{FF2B5EF4-FFF2-40B4-BE49-F238E27FC236}">
                    <a16:creationId xmlns:a16="http://schemas.microsoft.com/office/drawing/2014/main" id="{10FE5C2E-009B-4CD7-CAD6-17BE04714199}"/>
                  </a:ext>
                </a:extLst>
              </p:cNvPr>
              <p:cNvSpPr>
                <a:spLocks/>
              </p:cNvSpPr>
              <p:nvPr/>
            </p:nvSpPr>
            <p:spPr bwMode="auto">
              <a:xfrm>
                <a:off x="48" y="610"/>
                <a:ext cx="11" cy="5"/>
              </a:xfrm>
              <a:custGeom>
                <a:avLst/>
                <a:gdLst>
                  <a:gd name="T0" fmla="*/ 0 w 11"/>
                  <a:gd name="T1" fmla="*/ 1 h 5"/>
                  <a:gd name="T2" fmla="*/ 1 w 11"/>
                  <a:gd name="T3" fmla="*/ 1 h 5"/>
                  <a:gd name="T4" fmla="*/ 2 w 11"/>
                  <a:gd name="T5" fmla="*/ 0 h 5"/>
                  <a:gd name="T6" fmla="*/ 5 w 11"/>
                  <a:gd name="T7" fmla="*/ 0 h 5"/>
                  <a:gd name="T8" fmla="*/ 7 w 11"/>
                  <a:gd name="T9" fmla="*/ 0 h 5"/>
                  <a:gd name="T10" fmla="*/ 7 w 11"/>
                  <a:gd name="T11" fmla="*/ 0 h 5"/>
                  <a:gd name="T12" fmla="*/ 9 w 11"/>
                  <a:gd name="T13" fmla="*/ 0 h 5"/>
                  <a:gd name="T14" fmla="*/ 11 w 11"/>
                  <a:gd name="T15" fmla="*/ 0 h 5"/>
                  <a:gd name="T16" fmla="*/ 9 w 11"/>
                  <a:gd name="T17" fmla="*/ 3 h 5"/>
                  <a:gd name="T18" fmla="*/ 9 w 11"/>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0" y="1"/>
                    </a:moveTo>
                    <a:lnTo>
                      <a:pt x="1" y="1"/>
                    </a:lnTo>
                    <a:lnTo>
                      <a:pt x="2" y="0"/>
                    </a:lnTo>
                    <a:lnTo>
                      <a:pt x="5" y="0"/>
                    </a:lnTo>
                    <a:lnTo>
                      <a:pt x="7" y="0"/>
                    </a:lnTo>
                    <a:lnTo>
                      <a:pt x="7" y="0"/>
                    </a:lnTo>
                    <a:lnTo>
                      <a:pt x="9" y="0"/>
                    </a:lnTo>
                    <a:lnTo>
                      <a:pt x="11" y="0"/>
                    </a:lnTo>
                    <a:lnTo>
                      <a:pt x="9" y="3"/>
                    </a:lnTo>
                    <a:lnTo>
                      <a:pt x="9"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6" name="Freeform 2211">
                <a:extLst>
                  <a:ext uri="{FF2B5EF4-FFF2-40B4-BE49-F238E27FC236}">
                    <a16:creationId xmlns:a16="http://schemas.microsoft.com/office/drawing/2014/main" id="{BCD2D721-75F0-99D8-1E14-5E18D9AE69CB}"/>
                  </a:ext>
                </a:extLst>
              </p:cNvPr>
              <p:cNvSpPr>
                <a:spLocks/>
              </p:cNvSpPr>
              <p:nvPr/>
            </p:nvSpPr>
            <p:spPr bwMode="auto">
              <a:xfrm>
                <a:off x="64" y="613"/>
                <a:ext cx="1" cy="3"/>
              </a:xfrm>
              <a:custGeom>
                <a:avLst/>
                <a:gdLst>
                  <a:gd name="T0" fmla="*/ 0 w 1"/>
                  <a:gd name="T1" fmla="*/ 3 h 3"/>
                  <a:gd name="T2" fmla="*/ 1 w 1"/>
                  <a:gd name="T3" fmla="*/ 3 h 3"/>
                  <a:gd name="T4" fmla="*/ 0 w 1"/>
                  <a:gd name="T5" fmla="*/ 0 h 3"/>
                  <a:gd name="T6" fmla="*/ 0 w 1"/>
                  <a:gd name="T7" fmla="*/ 0 h 3"/>
                </a:gdLst>
                <a:ahLst/>
                <a:cxnLst>
                  <a:cxn ang="0">
                    <a:pos x="T0" y="T1"/>
                  </a:cxn>
                  <a:cxn ang="0">
                    <a:pos x="T2" y="T3"/>
                  </a:cxn>
                  <a:cxn ang="0">
                    <a:pos x="T4" y="T5"/>
                  </a:cxn>
                  <a:cxn ang="0">
                    <a:pos x="T6" y="T7"/>
                  </a:cxn>
                </a:cxnLst>
                <a:rect l="0" t="0" r="r" b="b"/>
                <a:pathLst>
                  <a:path w="1" h="3">
                    <a:moveTo>
                      <a:pt x="0" y="3"/>
                    </a:moveTo>
                    <a:lnTo>
                      <a:pt x="1"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7" name="Freeform 2212">
                <a:extLst>
                  <a:ext uri="{FF2B5EF4-FFF2-40B4-BE49-F238E27FC236}">
                    <a16:creationId xmlns:a16="http://schemas.microsoft.com/office/drawing/2014/main" id="{9FE32288-E71B-8339-9E73-720103908E1C}"/>
                  </a:ext>
                </a:extLst>
              </p:cNvPr>
              <p:cNvSpPr>
                <a:spLocks/>
              </p:cNvSpPr>
              <p:nvPr/>
            </p:nvSpPr>
            <p:spPr bwMode="auto">
              <a:xfrm>
                <a:off x="61" y="612"/>
                <a:ext cx="3" cy="4"/>
              </a:xfrm>
              <a:custGeom>
                <a:avLst/>
                <a:gdLst>
                  <a:gd name="T0" fmla="*/ 0 w 3"/>
                  <a:gd name="T1" fmla="*/ 0 h 4"/>
                  <a:gd name="T2" fmla="*/ 1 w 3"/>
                  <a:gd name="T3" fmla="*/ 0 h 4"/>
                  <a:gd name="T4" fmla="*/ 1 w 3"/>
                  <a:gd name="T5" fmla="*/ 2 h 4"/>
                  <a:gd name="T6" fmla="*/ 2 w 3"/>
                  <a:gd name="T7" fmla="*/ 3 h 4"/>
                  <a:gd name="T8" fmla="*/ 3 w 3"/>
                  <a:gd name="T9" fmla="*/ 4 h 4"/>
                  <a:gd name="T10" fmla="*/ 3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0" y="0"/>
                    </a:moveTo>
                    <a:lnTo>
                      <a:pt x="1" y="0"/>
                    </a:lnTo>
                    <a:lnTo>
                      <a:pt x="1" y="2"/>
                    </a:lnTo>
                    <a:lnTo>
                      <a:pt x="2" y="3"/>
                    </a:lnTo>
                    <a:lnTo>
                      <a:pt x="3" y="4"/>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8" name="Freeform 2213">
                <a:extLst>
                  <a:ext uri="{FF2B5EF4-FFF2-40B4-BE49-F238E27FC236}">
                    <a16:creationId xmlns:a16="http://schemas.microsoft.com/office/drawing/2014/main" id="{851F14D7-0518-A777-747F-3554F7CF3B97}"/>
                  </a:ext>
                </a:extLst>
              </p:cNvPr>
              <p:cNvSpPr>
                <a:spLocks/>
              </p:cNvSpPr>
              <p:nvPr/>
            </p:nvSpPr>
            <p:spPr bwMode="auto">
              <a:xfrm>
                <a:off x="56" y="614"/>
                <a:ext cx="3" cy="2"/>
              </a:xfrm>
              <a:custGeom>
                <a:avLst/>
                <a:gdLst>
                  <a:gd name="T0" fmla="*/ 1 w 3"/>
                  <a:gd name="T1" fmla="*/ 1 h 2"/>
                  <a:gd name="T2" fmla="*/ 0 w 3"/>
                  <a:gd name="T3" fmla="*/ 2 h 2"/>
                  <a:gd name="T4" fmla="*/ 2 w 3"/>
                  <a:gd name="T5" fmla="*/ 2 h 2"/>
                  <a:gd name="T6" fmla="*/ 3 w 3"/>
                  <a:gd name="T7" fmla="*/ 0 h 2"/>
                </a:gdLst>
                <a:ahLst/>
                <a:cxnLst>
                  <a:cxn ang="0">
                    <a:pos x="T0" y="T1"/>
                  </a:cxn>
                  <a:cxn ang="0">
                    <a:pos x="T2" y="T3"/>
                  </a:cxn>
                  <a:cxn ang="0">
                    <a:pos x="T4" y="T5"/>
                  </a:cxn>
                  <a:cxn ang="0">
                    <a:pos x="T6" y="T7"/>
                  </a:cxn>
                </a:cxnLst>
                <a:rect l="0" t="0" r="r" b="b"/>
                <a:pathLst>
                  <a:path w="3" h="2">
                    <a:moveTo>
                      <a:pt x="1" y="1"/>
                    </a:moveTo>
                    <a:lnTo>
                      <a:pt x="0" y="2"/>
                    </a:lnTo>
                    <a:lnTo>
                      <a:pt x="2" y="2"/>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9" name="Freeform 2214">
                <a:extLst>
                  <a:ext uri="{FF2B5EF4-FFF2-40B4-BE49-F238E27FC236}">
                    <a16:creationId xmlns:a16="http://schemas.microsoft.com/office/drawing/2014/main" id="{21303A45-40AA-2A58-40F6-F68E2CC2C4AE}"/>
                  </a:ext>
                </a:extLst>
              </p:cNvPr>
              <p:cNvSpPr>
                <a:spLocks/>
              </p:cNvSpPr>
              <p:nvPr/>
            </p:nvSpPr>
            <p:spPr bwMode="auto">
              <a:xfrm>
                <a:off x="23" y="614"/>
                <a:ext cx="2" cy="4"/>
              </a:xfrm>
              <a:custGeom>
                <a:avLst/>
                <a:gdLst>
                  <a:gd name="T0" fmla="*/ 2 w 2"/>
                  <a:gd name="T1" fmla="*/ 4 h 4"/>
                  <a:gd name="T2" fmla="*/ 2 w 2"/>
                  <a:gd name="T3" fmla="*/ 3 h 4"/>
                  <a:gd name="T4" fmla="*/ 2 w 2"/>
                  <a:gd name="T5" fmla="*/ 0 h 4"/>
                  <a:gd name="T6" fmla="*/ 1 w 2"/>
                  <a:gd name="T7" fmla="*/ 1 h 4"/>
                  <a:gd name="T8" fmla="*/ 0 w 2"/>
                  <a:gd name="T9" fmla="*/ 4 h 4"/>
                  <a:gd name="T10" fmla="*/ 2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2" y="4"/>
                    </a:moveTo>
                    <a:lnTo>
                      <a:pt x="2" y="3"/>
                    </a:lnTo>
                    <a:lnTo>
                      <a:pt x="2" y="0"/>
                    </a:lnTo>
                    <a:lnTo>
                      <a:pt x="1" y="1"/>
                    </a:lnTo>
                    <a:lnTo>
                      <a:pt x="0" y="4"/>
                    </a:lnTo>
                    <a:lnTo>
                      <a:pt x="2"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0" name="Freeform 2215">
                <a:extLst>
                  <a:ext uri="{FF2B5EF4-FFF2-40B4-BE49-F238E27FC236}">
                    <a16:creationId xmlns:a16="http://schemas.microsoft.com/office/drawing/2014/main" id="{0248DD52-A3F8-3F3F-037A-03898F7D705B}"/>
                  </a:ext>
                </a:extLst>
              </p:cNvPr>
              <p:cNvSpPr>
                <a:spLocks/>
              </p:cNvSpPr>
              <p:nvPr/>
            </p:nvSpPr>
            <p:spPr bwMode="auto">
              <a:xfrm>
                <a:off x="28" y="613"/>
                <a:ext cx="1" cy="5"/>
              </a:xfrm>
              <a:custGeom>
                <a:avLst/>
                <a:gdLst>
                  <a:gd name="T0" fmla="*/ 1 w 1"/>
                  <a:gd name="T1" fmla="*/ 5 h 5"/>
                  <a:gd name="T2" fmla="*/ 0 w 1"/>
                  <a:gd name="T3" fmla="*/ 5 h 5"/>
                  <a:gd name="T4" fmla="*/ 0 w 1"/>
                  <a:gd name="T5" fmla="*/ 4 h 5"/>
                  <a:gd name="T6" fmla="*/ 0 w 1"/>
                  <a:gd name="T7" fmla="*/ 3 h 5"/>
                  <a:gd name="T8" fmla="*/ 1 w 1"/>
                  <a:gd name="T9" fmla="*/ 1 h 5"/>
                  <a:gd name="T10" fmla="*/ 1 w 1"/>
                  <a:gd name="T11" fmla="*/ 0 h 5"/>
                </a:gdLst>
                <a:ahLst/>
                <a:cxnLst>
                  <a:cxn ang="0">
                    <a:pos x="T0" y="T1"/>
                  </a:cxn>
                  <a:cxn ang="0">
                    <a:pos x="T2" y="T3"/>
                  </a:cxn>
                  <a:cxn ang="0">
                    <a:pos x="T4" y="T5"/>
                  </a:cxn>
                  <a:cxn ang="0">
                    <a:pos x="T6" y="T7"/>
                  </a:cxn>
                  <a:cxn ang="0">
                    <a:pos x="T8" y="T9"/>
                  </a:cxn>
                  <a:cxn ang="0">
                    <a:pos x="T10" y="T11"/>
                  </a:cxn>
                </a:cxnLst>
                <a:rect l="0" t="0" r="r" b="b"/>
                <a:pathLst>
                  <a:path w="1" h="5">
                    <a:moveTo>
                      <a:pt x="1" y="5"/>
                    </a:moveTo>
                    <a:lnTo>
                      <a:pt x="0" y="5"/>
                    </a:lnTo>
                    <a:lnTo>
                      <a:pt x="0" y="4"/>
                    </a:lnTo>
                    <a:lnTo>
                      <a:pt x="0" y="3"/>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1" name="Freeform 2216">
                <a:extLst>
                  <a:ext uri="{FF2B5EF4-FFF2-40B4-BE49-F238E27FC236}">
                    <a16:creationId xmlns:a16="http://schemas.microsoft.com/office/drawing/2014/main" id="{2E07C8FC-CB1E-36DD-EBAF-04452A2D3E48}"/>
                  </a:ext>
                </a:extLst>
              </p:cNvPr>
              <p:cNvSpPr>
                <a:spLocks/>
              </p:cNvSpPr>
              <p:nvPr/>
            </p:nvSpPr>
            <p:spPr bwMode="auto">
              <a:xfrm>
                <a:off x="29" y="618"/>
                <a:ext cx="8" cy="1"/>
              </a:xfrm>
              <a:custGeom>
                <a:avLst/>
                <a:gdLst>
                  <a:gd name="T0" fmla="*/ 8 w 8"/>
                  <a:gd name="T1" fmla="*/ 1 h 1"/>
                  <a:gd name="T2" fmla="*/ 5 w 8"/>
                  <a:gd name="T3" fmla="*/ 1 h 1"/>
                  <a:gd name="T4" fmla="*/ 3 w 8"/>
                  <a:gd name="T5" fmla="*/ 1 h 1"/>
                  <a:gd name="T6" fmla="*/ 1 w 8"/>
                  <a:gd name="T7" fmla="*/ 1 h 1"/>
                  <a:gd name="T8" fmla="*/ 0 w 8"/>
                  <a:gd name="T9" fmla="*/ 0 h 1"/>
                </a:gdLst>
                <a:ahLst/>
                <a:cxnLst>
                  <a:cxn ang="0">
                    <a:pos x="T0" y="T1"/>
                  </a:cxn>
                  <a:cxn ang="0">
                    <a:pos x="T2" y="T3"/>
                  </a:cxn>
                  <a:cxn ang="0">
                    <a:pos x="T4" y="T5"/>
                  </a:cxn>
                  <a:cxn ang="0">
                    <a:pos x="T6" y="T7"/>
                  </a:cxn>
                  <a:cxn ang="0">
                    <a:pos x="T8" y="T9"/>
                  </a:cxn>
                </a:cxnLst>
                <a:rect l="0" t="0" r="r" b="b"/>
                <a:pathLst>
                  <a:path w="8" h="1">
                    <a:moveTo>
                      <a:pt x="8" y="1"/>
                    </a:moveTo>
                    <a:lnTo>
                      <a:pt x="5" y="1"/>
                    </a:lnTo>
                    <a:lnTo>
                      <a:pt x="3" y="1"/>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2" name="Freeform 2217">
                <a:extLst>
                  <a:ext uri="{FF2B5EF4-FFF2-40B4-BE49-F238E27FC236}">
                    <a16:creationId xmlns:a16="http://schemas.microsoft.com/office/drawing/2014/main" id="{9B6AA2E6-2000-8907-F16E-5B239612DBFA}"/>
                  </a:ext>
                </a:extLst>
              </p:cNvPr>
              <p:cNvSpPr>
                <a:spLocks/>
              </p:cNvSpPr>
              <p:nvPr/>
            </p:nvSpPr>
            <p:spPr bwMode="auto">
              <a:xfrm>
                <a:off x="27" y="619"/>
                <a:ext cx="15" cy="12"/>
              </a:xfrm>
              <a:custGeom>
                <a:avLst/>
                <a:gdLst>
                  <a:gd name="T0" fmla="*/ 14 w 15"/>
                  <a:gd name="T1" fmla="*/ 12 h 12"/>
                  <a:gd name="T2" fmla="*/ 15 w 15"/>
                  <a:gd name="T3" fmla="*/ 12 h 12"/>
                  <a:gd name="T4" fmla="*/ 13 w 15"/>
                  <a:gd name="T5" fmla="*/ 11 h 12"/>
                  <a:gd name="T6" fmla="*/ 11 w 15"/>
                  <a:gd name="T7" fmla="*/ 11 h 12"/>
                  <a:gd name="T8" fmla="*/ 9 w 15"/>
                  <a:gd name="T9" fmla="*/ 10 h 12"/>
                  <a:gd name="T10" fmla="*/ 7 w 15"/>
                  <a:gd name="T11" fmla="*/ 10 h 12"/>
                  <a:gd name="T12" fmla="*/ 6 w 15"/>
                  <a:gd name="T13" fmla="*/ 9 h 12"/>
                  <a:gd name="T14" fmla="*/ 5 w 15"/>
                  <a:gd name="T15" fmla="*/ 9 h 12"/>
                  <a:gd name="T16" fmla="*/ 5 w 15"/>
                  <a:gd name="T17" fmla="*/ 9 h 12"/>
                  <a:gd name="T18" fmla="*/ 5 w 15"/>
                  <a:gd name="T19" fmla="*/ 8 h 12"/>
                  <a:gd name="T20" fmla="*/ 5 w 15"/>
                  <a:gd name="T21" fmla="*/ 8 h 12"/>
                  <a:gd name="T22" fmla="*/ 6 w 15"/>
                  <a:gd name="T23" fmla="*/ 6 h 12"/>
                  <a:gd name="T24" fmla="*/ 8 w 15"/>
                  <a:gd name="T25" fmla="*/ 8 h 12"/>
                  <a:gd name="T26" fmla="*/ 9 w 15"/>
                  <a:gd name="T27" fmla="*/ 8 h 12"/>
                  <a:gd name="T28" fmla="*/ 10 w 15"/>
                  <a:gd name="T29" fmla="*/ 7 h 12"/>
                  <a:gd name="T30" fmla="*/ 8 w 15"/>
                  <a:gd name="T31" fmla="*/ 5 h 12"/>
                  <a:gd name="T32" fmla="*/ 7 w 15"/>
                  <a:gd name="T33" fmla="*/ 5 h 12"/>
                  <a:gd name="T34" fmla="*/ 12 w 15"/>
                  <a:gd name="T35" fmla="*/ 5 h 12"/>
                  <a:gd name="T36" fmla="*/ 13 w 15"/>
                  <a:gd name="T37" fmla="*/ 4 h 12"/>
                  <a:gd name="T38" fmla="*/ 10 w 15"/>
                  <a:gd name="T39" fmla="*/ 4 h 12"/>
                  <a:gd name="T40" fmla="*/ 8 w 15"/>
                  <a:gd name="T41" fmla="*/ 3 h 12"/>
                  <a:gd name="T42" fmla="*/ 5 w 15"/>
                  <a:gd name="T43" fmla="*/ 3 h 12"/>
                  <a:gd name="T44" fmla="*/ 0 w 15"/>
                  <a:gd name="T45" fmla="*/ 4 h 12"/>
                  <a:gd name="T46" fmla="*/ 0 w 15"/>
                  <a:gd name="T47" fmla="*/ 4 h 12"/>
                  <a:gd name="T48" fmla="*/ 0 w 15"/>
                  <a:gd name="T49" fmla="*/ 3 h 12"/>
                  <a:gd name="T50" fmla="*/ 1 w 15"/>
                  <a:gd name="T51" fmla="*/ 2 h 12"/>
                  <a:gd name="T52" fmla="*/ 5 w 15"/>
                  <a:gd name="T53" fmla="*/ 2 h 12"/>
                  <a:gd name="T54" fmla="*/ 7 w 15"/>
                  <a:gd name="T55" fmla="*/ 2 h 12"/>
                  <a:gd name="T56" fmla="*/ 9 w 15"/>
                  <a:gd name="T57" fmla="*/ 2 h 12"/>
                  <a:gd name="T58" fmla="*/ 11 w 15"/>
                  <a:gd name="T59" fmla="*/ 2 h 12"/>
                  <a:gd name="T60" fmla="*/ 12 w 15"/>
                  <a:gd name="T61" fmla="*/ 2 h 12"/>
                  <a:gd name="T62" fmla="*/ 12 w 15"/>
                  <a:gd name="T63" fmla="*/ 2 h 12"/>
                  <a:gd name="T64" fmla="*/ 12 w 15"/>
                  <a:gd name="T65" fmla="*/ 1 h 12"/>
                  <a:gd name="T66" fmla="*/ 10 w 15"/>
                  <a:gd name="T6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 h="12">
                    <a:moveTo>
                      <a:pt x="14" y="12"/>
                    </a:moveTo>
                    <a:lnTo>
                      <a:pt x="15" y="12"/>
                    </a:lnTo>
                    <a:lnTo>
                      <a:pt x="13" y="11"/>
                    </a:lnTo>
                    <a:lnTo>
                      <a:pt x="11" y="11"/>
                    </a:lnTo>
                    <a:lnTo>
                      <a:pt x="9" y="10"/>
                    </a:lnTo>
                    <a:lnTo>
                      <a:pt x="7" y="10"/>
                    </a:lnTo>
                    <a:lnTo>
                      <a:pt x="6" y="9"/>
                    </a:lnTo>
                    <a:lnTo>
                      <a:pt x="5" y="9"/>
                    </a:lnTo>
                    <a:lnTo>
                      <a:pt x="5" y="9"/>
                    </a:lnTo>
                    <a:lnTo>
                      <a:pt x="5" y="8"/>
                    </a:lnTo>
                    <a:lnTo>
                      <a:pt x="5" y="8"/>
                    </a:lnTo>
                    <a:lnTo>
                      <a:pt x="6" y="6"/>
                    </a:lnTo>
                    <a:lnTo>
                      <a:pt x="8" y="8"/>
                    </a:lnTo>
                    <a:lnTo>
                      <a:pt x="9" y="8"/>
                    </a:lnTo>
                    <a:lnTo>
                      <a:pt x="10" y="7"/>
                    </a:lnTo>
                    <a:lnTo>
                      <a:pt x="8" y="5"/>
                    </a:lnTo>
                    <a:lnTo>
                      <a:pt x="7" y="5"/>
                    </a:lnTo>
                    <a:lnTo>
                      <a:pt x="12" y="5"/>
                    </a:lnTo>
                    <a:lnTo>
                      <a:pt x="13" y="4"/>
                    </a:lnTo>
                    <a:lnTo>
                      <a:pt x="10" y="4"/>
                    </a:lnTo>
                    <a:lnTo>
                      <a:pt x="8" y="3"/>
                    </a:lnTo>
                    <a:lnTo>
                      <a:pt x="5" y="3"/>
                    </a:lnTo>
                    <a:lnTo>
                      <a:pt x="0" y="4"/>
                    </a:lnTo>
                    <a:lnTo>
                      <a:pt x="0" y="4"/>
                    </a:lnTo>
                    <a:lnTo>
                      <a:pt x="0" y="3"/>
                    </a:lnTo>
                    <a:lnTo>
                      <a:pt x="1" y="2"/>
                    </a:lnTo>
                    <a:lnTo>
                      <a:pt x="5" y="2"/>
                    </a:lnTo>
                    <a:lnTo>
                      <a:pt x="7" y="2"/>
                    </a:lnTo>
                    <a:lnTo>
                      <a:pt x="9" y="2"/>
                    </a:lnTo>
                    <a:lnTo>
                      <a:pt x="11" y="2"/>
                    </a:lnTo>
                    <a:lnTo>
                      <a:pt x="12" y="2"/>
                    </a:lnTo>
                    <a:lnTo>
                      <a:pt x="12" y="2"/>
                    </a:lnTo>
                    <a:lnTo>
                      <a:pt x="12" y="1"/>
                    </a:lnTo>
                    <a:lnTo>
                      <a:pt x="1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3" name="Freeform 2218">
                <a:extLst>
                  <a:ext uri="{FF2B5EF4-FFF2-40B4-BE49-F238E27FC236}">
                    <a16:creationId xmlns:a16="http://schemas.microsoft.com/office/drawing/2014/main" id="{1C74BEEF-7EAE-1D07-5418-2D97F9BD1CA6}"/>
                  </a:ext>
                </a:extLst>
              </p:cNvPr>
              <p:cNvSpPr>
                <a:spLocks/>
              </p:cNvSpPr>
              <p:nvPr/>
            </p:nvSpPr>
            <p:spPr bwMode="auto">
              <a:xfrm>
                <a:off x="30" y="631"/>
                <a:ext cx="2" cy="1"/>
              </a:xfrm>
              <a:custGeom>
                <a:avLst/>
                <a:gdLst>
                  <a:gd name="T0" fmla="*/ 0 w 2"/>
                  <a:gd name="T1" fmla="*/ 0 h 1"/>
                  <a:gd name="T2" fmla="*/ 1 w 2"/>
                  <a:gd name="T3" fmla="*/ 0 h 1"/>
                  <a:gd name="T4" fmla="*/ 2 w 2"/>
                  <a:gd name="T5" fmla="*/ 1 h 1"/>
                </a:gdLst>
                <a:ahLst/>
                <a:cxnLst>
                  <a:cxn ang="0">
                    <a:pos x="T0" y="T1"/>
                  </a:cxn>
                  <a:cxn ang="0">
                    <a:pos x="T2" y="T3"/>
                  </a:cxn>
                  <a:cxn ang="0">
                    <a:pos x="T4" y="T5"/>
                  </a:cxn>
                </a:cxnLst>
                <a:rect l="0" t="0" r="r" b="b"/>
                <a:pathLst>
                  <a:path w="2" h="1">
                    <a:moveTo>
                      <a:pt x="0" y="0"/>
                    </a:move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4" name="Freeform 2219">
                <a:extLst>
                  <a:ext uri="{FF2B5EF4-FFF2-40B4-BE49-F238E27FC236}">
                    <a16:creationId xmlns:a16="http://schemas.microsoft.com/office/drawing/2014/main" id="{62659F01-C4E2-C86B-DF8A-2415D772C8CB}"/>
                  </a:ext>
                </a:extLst>
              </p:cNvPr>
              <p:cNvSpPr>
                <a:spLocks/>
              </p:cNvSpPr>
              <p:nvPr/>
            </p:nvSpPr>
            <p:spPr bwMode="auto">
              <a:xfrm>
                <a:off x="46" y="630"/>
                <a:ext cx="2" cy="2"/>
              </a:xfrm>
              <a:custGeom>
                <a:avLst/>
                <a:gdLst>
                  <a:gd name="T0" fmla="*/ 2 w 2"/>
                  <a:gd name="T1" fmla="*/ 0 h 2"/>
                  <a:gd name="T2" fmla="*/ 0 w 2"/>
                  <a:gd name="T3" fmla="*/ 1 h 2"/>
                  <a:gd name="T4" fmla="*/ 0 w 2"/>
                  <a:gd name="T5" fmla="*/ 2 h 2"/>
                </a:gdLst>
                <a:ahLst/>
                <a:cxnLst>
                  <a:cxn ang="0">
                    <a:pos x="T0" y="T1"/>
                  </a:cxn>
                  <a:cxn ang="0">
                    <a:pos x="T2" y="T3"/>
                  </a:cxn>
                  <a:cxn ang="0">
                    <a:pos x="T4" y="T5"/>
                  </a:cxn>
                </a:cxnLst>
                <a:rect l="0" t="0" r="r" b="b"/>
                <a:pathLst>
                  <a:path w="2" h="2">
                    <a:moveTo>
                      <a:pt x="2" y="0"/>
                    </a:move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5" name="Freeform 2220">
                <a:extLst>
                  <a:ext uri="{FF2B5EF4-FFF2-40B4-BE49-F238E27FC236}">
                    <a16:creationId xmlns:a16="http://schemas.microsoft.com/office/drawing/2014/main" id="{852A069C-D794-04B6-89FA-EBBA98E20CA6}"/>
                  </a:ext>
                </a:extLst>
              </p:cNvPr>
              <p:cNvSpPr>
                <a:spLocks/>
              </p:cNvSpPr>
              <p:nvPr/>
            </p:nvSpPr>
            <p:spPr bwMode="auto">
              <a:xfrm>
                <a:off x="32" y="632"/>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6" name="Freeform 2221">
                <a:extLst>
                  <a:ext uri="{FF2B5EF4-FFF2-40B4-BE49-F238E27FC236}">
                    <a16:creationId xmlns:a16="http://schemas.microsoft.com/office/drawing/2014/main" id="{48B0B9BD-4DAB-1111-9550-7831866A11B4}"/>
                  </a:ext>
                </a:extLst>
              </p:cNvPr>
              <p:cNvSpPr>
                <a:spLocks/>
              </p:cNvSpPr>
              <p:nvPr/>
            </p:nvSpPr>
            <p:spPr bwMode="auto">
              <a:xfrm>
                <a:off x="40" y="631"/>
                <a:ext cx="2" cy="2"/>
              </a:xfrm>
              <a:custGeom>
                <a:avLst/>
                <a:gdLst>
                  <a:gd name="T0" fmla="*/ 2 w 2"/>
                  <a:gd name="T1" fmla="*/ 2 h 2"/>
                  <a:gd name="T2" fmla="*/ 1 w 2"/>
                  <a:gd name="T3" fmla="*/ 2 h 2"/>
                  <a:gd name="T4" fmla="*/ 0 w 2"/>
                  <a:gd name="T5" fmla="*/ 1 h 2"/>
                  <a:gd name="T6" fmla="*/ 1 w 2"/>
                  <a:gd name="T7" fmla="*/ 0 h 2"/>
                </a:gdLst>
                <a:ahLst/>
                <a:cxnLst>
                  <a:cxn ang="0">
                    <a:pos x="T0" y="T1"/>
                  </a:cxn>
                  <a:cxn ang="0">
                    <a:pos x="T2" y="T3"/>
                  </a:cxn>
                  <a:cxn ang="0">
                    <a:pos x="T4" y="T5"/>
                  </a:cxn>
                  <a:cxn ang="0">
                    <a:pos x="T6" y="T7"/>
                  </a:cxn>
                </a:cxnLst>
                <a:rect l="0" t="0" r="r" b="b"/>
                <a:pathLst>
                  <a:path w="2" h="2">
                    <a:moveTo>
                      <a:pt x="2" y="2"/>
                    </a:moveTo>
                    <a:lnTo>
                      <a:pt x="1" y="2"/>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7" name="Line 2222">
                <a:extLst>
                  <a:ext uri="{FF2B5EF4-FFF2-40B4-BE49-F238E27FC236}">
                    <a16:creationId xmlns:a16="http://schemas.microsoft.com/office/drawing/2014/main" id="{5FC1EFCD-78E2-F43B-F4C2-A04FDF92FC27}"/>
                  </a:ext>
                </a:extLst>
              </p:cNvPr>
              <p:cNvSpPr>
                <a:spLocks noChangeShapeType="1"/>
              </p:cNvSpPr>
              <p:nvPr/>
            </p:nvSpPr>
            <p:spPr bwMode="auto">
              <a:xfrm flipH="1">
                <a:off x="42" y="633"/>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78" name="Freeform 2223">
                <a:extLst>
                  <a:ext uri="{FF2B5EF4-FFF2-40B4-BE49-F238E27FC236}">
                    <a16:creationId xmlns:a16="http://schemas.microsoft.com/office/drawing/2014/main" id="{2EDDB7B9-0B98-1F6F-8EF6-7792D3CE96C5}"/>
                  </a:ext>
                </a:extLst>
              </p:cNvPr>
              <p:cNvSpPr>
                <a:spLocks/>
              </p:cNvSpPr>
              <p:nvPr/>
            </p:nvSpPr>
            <p:spPr bwMode="auto">
              <a:xfrm>
                <a:off x="44" y="632"/>
                <a:ext cx="2" cy="1"/>
              </a:xfrm>
              <a:custGeom>
                <a:avLst/>
                <a:gdLst>
                  <a:gd name="T0" fmla="*/ 2 w 2"/>
                  <a:gd name="T1" fmla="*/ 0 h 1"/>
                  <a:gd name="T2" fmla="*/ 1 w 2"/>
                  <a:gd name="T3" fmla="*/ 1 h 1"/>
                  <a:gd name="T4" fmla="*/ 0 w 2"/>
                  <a:gd name="T5" fmla="*/ 1 h 1"/>
                </a:gdLst>
                <a:ahLst/>
                <a:cxnLst>
                  <a:cxn ang="0">
                    <a:pos x="T0" y="T1"/>
                  </a:cxn>
                  <a:cxn ang="0">
                    <a:pos x="T2" y="T3"/>
                  </a:cxn>
                  <a:cxn ang="0">
                    <a:pos x="T4" y="T5"/>
                  </a:cxn>
                </a:cxnLst>
                <a:rect l="0" t="0" r="r" b="b"/>
                <a:pathLst>
                  <a:path w="2" h="1">
                    <a:moveTo>
                      <a:pt x="2" y="0"/>
                    </a:move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9" name="Freeform 2224">
                <a:extLst>
                  <a:ext uri="{FF2B5EF4-FFF2-40B4-BE49-F238E27FC236}">
                    <a16:creationId xmlns:a16="http://schemas.microsoft.com/office/drawing/2014/main" id="{5B3C02BC-6714-5195-36B3-82B55FF63D9A}"/>
                  </a:ext>
                </a:extLst>
              </p:cNvPr>
              <p:cNvSpPr>
                <a:spLocks/>
              </p:cNvSpPr>
              <p:nvPr/>
            </p:nvSpPr>
            <p:spPr bwMode="auto">
              <a:xfrm>
                <a:off x="33" y="630"/>
                <a:ext cx="6" cy="3"/>
              </a:xfrm>
              <a:custGeom>
                <a:avLst/>
                <a:gdLst>
                  <a:gd name="T0" fmla="*/ 0 w 6"/>
                  <a:gd name="T1" fmla="*/ 2 h 3"/>
                  <a:gd name="T2" fmla="*/ 1 w 6"/>
                  <a:gd name="T3" fmla="*/ 0 h 3"/>
                  <a:gd name="T4" fmla="*/ 4 w 6"/>
                  <a:gd name="T5" fmla="*/ 2 h 3"/>
                  <a:gd name="T6" fmla="*/ 4 w 6"/>
                  <a:gd name="T7" fmla="*/ 1 h 3"/>
                  <a:gd name="T8" fmla="*/ 6 w 6"/>
                  <a:gd name="T9" fmla="*/ 2 h 3"/>
                  <a:gd name="T10" fmla="*/ 6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0" y="2"/>
                    </a:moveTo>
                    <a:lnTo>
                      <a:pt x="1" y="0"/>
                    </a:lnTo>
                    <a:lnTo>
                      <a:pt x="4" y="2"/>
                    </a:lnTo>
                    <a:lnTo>
                      <a:pt x="4" y="1"/>
                    </a:lnTo>
                    <a:lnTo>
                      <a:pt x="6" y="2"/>
                    </a:lnTo>
                    <a:lnTo>
                      <a:pt x="6"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0" name="Freeform 2225">
                <a:extLst>
                  <a:ext uri="{FF2B5EF4-FFF2-40B4-BE49-F238E27FC236}">
                    <a16:creationId xmlns:a16="http://schemas.microsoft.com/office/drawing/2014/main" id="{B073E55C-43E4-4944-3794-D1F1A3CB16C0}"/>
                  </a:ext>
                </a:extLst>
              </p:cNvPr>
              <p:cNvSpPr>
                <a:spLocks/>
              </p:cNvSpPr>
              <p:nvPr/>
            </p:nvSpPr>
            <p:spPr bwMode="auto">
              <a:xfrm>
                <a:off x="46" y="633"/>
                <a:ext cx="4" cy="1"/>
              </a:xfrm>
              <a:custGeom>
                <a:avLst/>
                <a:gdLst>
                  <a:gd name="T0" fmla="*/ 0 w 4"/>
                  <a:gd name="T1" fmla="*/ 1 h 1"/>
                  <a:gd name="T2" fmla="*/ 2 w 4"/>
                  <a:gd name="T3" fmla="*/ 0 h 1"/>
                  <a:gd name="T4" fmla="*/ 3 w 4"/>
                  <a:gd name="T5" fmla="*/ 0 h 1"/>
                  <a:gd name="T6" fmla="*/ 4 w 4"/>
                  <a:gd name="T7" fmla="*/ 0 h 1"/>
                </a:gdLst>
                <a:ahLst/>
                <a:cxnLst>
                  <a:cxn ang="0">
                    <a:pos x="T0" y="T1"/>
                  </a:cxn>
                  <a:cxn ang="0">
                    <a:pos x="T2" y="T3"/>
                  </a:cxn>
                  <a:cxn ang="0">
                    <a:pos x="T4" y="T5"/>
                  </a:cxn>
                  <a:cxn ang="0">
                    <a:pos x="T6" y="T7"/>
                  </a:cxn>
                </a:cxnLst>
                <a:rect l="0" t="0" r="r" b="b"/>
                <a:pathLst>
                  <a:path w="4" h="1">
                    <a:moveTo>
                      <a:pt x="0" y="1"/>
                    </a:moveTo>
                    <a:lnTo>
                      <a:pt x="2" y="0"/>
                    </a:lnTo>
                    <a:lnTo>
                      <a:pt x="3"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1" name="Freeform 2226">
                <a:extLst>
                  <a:ext uri="{FF2B5EF4-FFF2-40B4-BE49-F238E27FC236}">
                    <a16:creationId xmlns:a16="http://schemas.microsoft.com/office/drawing/2014/main" id="{31BAABC9-1B91-02A5-D22E-3ED8AF925B69}"/>
                  </a:ext>
                </a:extLst>
              </p:cNvPr>
              <p:cNvSpPr>
                <a:spLocks/>
              </p:cNvSpPr>
              <p:nvPr/>
            </p:nvSpPr>
            <p:spPr bwMode="auto">
              <a:xfrm>
                <a:off x="29" y="633"/>
                <a:ext cx="2" cy="1"/>
              </a:xfrm>
              <a:custGeom>
                <a:avLst/>
                <a:gdLst>
                  <a:gd name="T0" fmla="*/ 2 w 2"/>
                  <a:gd name="T1" fmla="*/ 1 h 1"/>
                  <a:gd name="T2" fmla="*/ 1 w 2"/>
                  <a:gd name="T3" fmla="*/ 0 h 1"/>
                  <a:gd name="T4" fmla="*/ 0 w 2"/>
                  <a:gd name="T5" fmla="*/ 0 h 1"/>
                </a:gdLst>
                <a:ahLst/>
                <a:cxnLst>
                  <a:cxn ang="0">
                    <a:pos x="T0" y="T1"/>
                  </a:cxn>
                  <a:cxn ang="0">
                    <a:pos x="T2" y="T3"/>
                  </a:cxn>
                  <a:cxn ang="0">
                    <a:pos x="T4" y="T5"/>
                  </a:cxn>
                </a:cxnLst>
                <a:rect l="0" t="0" r="r" b="b"/>
                <a:pathLst>
                  <a:path w="2" h="1">
                    <a:moveTo>
                      <a:pt x="2" y="1"/>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2" name="Freeform 2227">
                <a:extLst>
                  <a:ext uri="{FF2B5EF4-FFF2-40B4-BE49-F238E27FC236}">
                    <a16:creationId xmlns:a16="http://schemas.microsoft.com/office/drawing/2014/main" id="{CD86256C-EF22-B53B-B935-5715A86841B5}"/>
                  </a:ext>
                </a:extLst>
              </p:cNvPr>
              <p:cNvSpPr>
                <a:spLocks/>
              </p:cNvSpPr>
              <p:nvPr/>
            </p:nvSpPr>
            <p:spPr bwMode="auto">
              <a:xfrm>
                <a:off x="25" y="631"/>
                <a:ext cx="5" cy="3"/>
              </a:xfrm>
              <a:custGeom>
                <a:avLst/>
                <a:gdLst>
                  <a:gd name="T0" fmla="*/ 4 w 5"/>
                  <a:gd name="T1" fmla="*/ 2 h 3"/>
                  <a:gd name="T2" fmla="*/ 1 w 5"/>
                  <a:gd name="T3" fmla="*/ 3 h 3"/>
                  <a:gd name="T4" fmla="*/ 0 w 5"/>
                  <a:gd name="T5" fmla="*/ 2 h 3"/>
                  <a:gd name="T6" fmla="*/ 3 w 5"/>
                  <a:gd name="T7" fmla="*/ 0 h 3"/>
                  <a:gd name="T8" fmla="*/ 5 w 5"/>
                  <a:gd name="T9" fmla="*/ 0 h 3"/>
                </a:gdLst>
                <a:ahLst/>
                <a:cxnLst>
                  <a:cxn ang="0">
                    <a:pos x="T0" y="T1"/>
                  </a:cxn>
                  <a:cxn ang="0">
                    <a:pos x="T2" y="T3"/>
                  </a:cxn>
                  <a:cxn ang="0">
                    <a:pos x="T4" y="T5"/>
                  </a:cxn>
                  <a:cxn ang="0">
                    <a:pos x="T6" y="T7"/>
                  </a:cxn>
                  <a:cxn ang="0">
                    <a:pos x="T8" y="T9"/>
                  </a:cxn>
                </a:cxnLst>
                <a:rect l="0" t="0" r="r" b="b"/>
                <a:pathLst>
                  <a:path w="5" h="3">
                    <a:moveTo>
                      <a:pt x="4" y="2"/>
                    </a:moveTo>
                    <a:lnTo>
                      <a:pt x="1" y="3"/>
                    </a:lnTo>
                    <a:lnTo>
                      <a:pt x="0" y="2"/>
                    </a:lnTo>
                    <a:lnTo>
                      <a:pt x="3"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3" name="Freeform 2228">
                <a:extLst>
                  <a:ext uri="{FF2B5EF4-FFF2-40B4-BE49-F238E27FC236}">
                    <a16:creationId xmlns:a16="http://schemas.microsoft.com/office/drawing/2014/main" id="{45AED910-7D9A-F853-9E3E-34242A8662F9}"/>
                  </a:ext>
                </a:extLst>
              </p:cNvPr>
              <p:cNvSpPr>
                <a:spLocks/>
              </p:cNvSpPr>
              <p:nvPr/>
            </p:nvSpPr>
            <p:spPr bwMode="auto">
              <a:xfrm>
                <a:off x="48" y="630"/>
                <a:ext cx="4" cy="5"/>
              </a:xfrm>
              <a:custGeom>
                <a:avLst/>
                <a:gdLst>
                  <a:gd name="T0" fmla="*/ 2 w 4"/>
                  <a:gd name="T1" fmla="*/ 3 h 5"/>
                  <a:gd name="T2" fmla="*/ 3 w 4"/>
                  <a:gd name="T3" fmla="*/ 5 h 5"/>
                  <a:gd name="T4" fmla="*/ 4 w 4"/>
                  <a:gd name="T5" fmla="*/ 4 h 5"/>
                  <a:gd name="T6" fmla="*/ 4 w 4"/>
                  <a:gd name="T7" fmla="*/ 4 h 5"/>
                  <a:gd name="T8" fmla="*/ 4 w 4"/>
                  <a:gd name="T9" fmla="*/ 4 h 5"/>
                  <a:gd name="T10" fmla="*/ 3 w 4"/>
                  <a:gd name="T11" fmla="*/ 3 h 5"/>
                  <a:gd name="T12" fmla="*/ 3 w 4"/>
                  <a:gd name="T13" fmla="*/ 2 h 5"/>
                  <a:gd name="T14" fmla="*/ 2 w 4"/>
                  <a:gd name="T15" fmla="*/ 1 h 5"/>
                  <a:gd name="T16" fmla="*/ 1 w 4"/>
                  <a:gd name="T17" fmla="*/ 1 h 5"/>
                  <a:gd name="T18" fmla="*/ 0 w 4"/>
                  <a:gd name="T19" fmla="*/ 0 h 5"/>
                  <a:gd name="T20" fmla="*/ 0 w 4"/>
                  <a:gd name="T21" fmla="*/ 0 h 5"/>
                  <a:gd name="T22" fmla="*/ 0 w 4"/>
                  <a:gd name="T2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5">
                    <a:moveTo>
                      <a:pt x="2" y="3"/>
                    </a:moveTo>
                    <a:lnTo>
                      <a:pt x="3" y="5"/>
                    </a:lnTo>
                    <a:lnTo>
                      <a:pt x="4" y="4"/>
                    </a:lnTo>
                    <a:lnTo>
                      <a:pt x="4" y="4"/>
                    </a:lnTo>
                    <a:lnTo>
                      <a:pt x="4" y="4"/>
                    </a:lnTo>
                    <a:lnTo>
                      <a:pt x="3" y="3"/>
                    </a:lnTo>
                    <a:lnTo>
                      <a:pt x="3" y="2"/>
                    </a:lnTo>
                    <a:lnTo>
                      <a:pt x="2" y="1"/>
                    </a:lnTo>
                    <a:lnTo>
                      <a:pt x="1" y="1"/>
                    </a:lnTo>
                    <a:lnTo>
                      <a:pt x="0"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4" name="Freeform 2229">
                <a:extLst>
                  <a:ext uri="{FF2B5EF4-FFF2-40B4-BE49-F238E27FC236}">
                    <a16:creationId xmlns:a16="http://schemas.microsoft.com/office/drawing/2014/main" id="{7C827E5B-E381-E0DD-8B8B-98BC3C9A0B9C}"/>
                  </a:ext>
                </a:extLst>
              </p:cNvPr>
              <p:cNvSpPr>
                <a:spLocks/>
              </p:cNvSpPr>
              <p:nvPr/>
            </p:nvSpPr>
            <p:spPr bwMode="auto">
              <a:xfrm>
                <a:off x="44" y="634"/>
                <a:ext cx="2" cy="1"/>
              </a:xfrm>
              <a:custGeom>
                <a:avLst/>
                <a:gdLst>
                  <a:gd name="T0" fmla="*/ 0 w 2"/>
                  <a:gd name="T1" fmla="*/ 1 h 1"/>
                  <a:gd name="T2" fmla="*/ 2 w 2"/>
                  <a:gd name="T3" fmla="*/ 0 h 1"/>
                  <a:gd name="T4" fmla="*/ 2 w 2"/>
                  <a:gd name="T5" fmla="*/ 0 h 1"/>
                </a:gdLst>
                <a:ahLst/>
                <a:cxnLst>
                  <a:cxn ang="0">
                    <a:pos x="T0" y="T1"/>
                  </a:cxn>
                  <a:cxn ang="0">
                    <a:pos x="T2" y="T3"/>
                  </a:cxn>
                  <a:cxn ang="0">
                    <a:pos x="T4" y="T5"/>
                  </a:cxn>
                </a:cxnLst>
                <a:rect l="0" t="0" r="r" b="b"/>
                <a:pathLst>
                  <a:path w="2" h="1">
                    <a:moveTo>
                      <a:pt x="0" y="1"/>
                    </a:move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5" name="Line 2230">
                <a:extLst>
                  <a:ext uri="{FF2B5EF4-FFF2-40B4-BE49-F238E27FC236}">
                    <a16:creationId xmlns:a16="http://schemas.microsoft.com/office/drawing/2014/main" id="{08DA6BB5-CE0F-4B0F-B143-ED5CD71D6262}"/>
                  </a:ext>
                </a:extLst>
              </p:cNvPr>
              <p:cNvSpPr>
                <a:spLocks noChangeShapeType="1"/>
              </p:cNvSpPr>
              <p:nvPr/>
            </p:nvSpPr>
            <p:spPr bwMode="auto">
              <a:xfrm>
                <a:off x="44" y="635"/>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86" name="Freeform 2231">
                <a:extLst>
                  <a:ext uri="{FF2B5EF4-FFF2-40B4-BE49-F238E27FC236}">
                    <a16:creationId xmlns:a16="http://schemas.microsoft.com/office/drawing/2014/main" id="{1E3A13A6-A43A-0BB6-5781-D6AB50766E4B}"/>
                  </a:ext>
                </a:extLst>
              </p:cNvPr>
              <p:cNvSpPr>
                <a:spLocks/>
              </p:cNvSpPr>
              <p:nvPr/>
            </p:nvSpPr>
            <p:spPr bwMode="auto">
              <a:xfrm>
                <a:off x="39" y="633"/>
                <a:ext cx="5" cy="2"/>
              </a:xfrm>
              <a:custGeom>
                <a:avLst/>
                <a:gdLst>
                  <a:gd name="T0" fmla="*/ 0 w 5"/>
                  <a:gd name="T1" fmla="*/ 0 h 2"/>
                  <a:gd name="T2" fmla="*/ 0 w 5"/>
                  <a:gd name="T3" fmla="*/ 0 h 2"/>
                  <a:gd name="T4" fmla="*/ 1 w 5"/>
                  <a:gd name="T5" fmla="*/ 1 h 2"/>
                  <a:gd name="T6" fmla="*/ 3 w 5"/>
                  <a:gd name="T7" fmla="*/ 1 h 2"/>
                  <a:gd name="T8" fmla="*/ 3 w 5"/>
                  <a:gd name="T9" fmla="*/ 2 h 2"/>
                  <a:gd name="T10" fmla="*/ 5 w 5"/>
                  <a:gd name="T11" fmla="*/ 2 h 2"/>
                  <a:gd name="T12" fmla="*/ 5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lnTo>
                      <a:pt x="0" y="0"/>
                    </a:lnTo>
                    <a:lnTo>
                      <a:pt x="1" y="1"/>
                    </a:lnTo>
                    <a:lnTo>
                      <a:pt x="3" y="1"/>
                    </a:lnTo>
                    <a:lnTo>
                      <a:pt x="3" y="2"/>
                    </a:lnTo>
                    <a:lnTo>
                      <a:pt x="5" y="2"/>
                    </a:lnTo>
                    <a:lnTo>
                      <a:pt x="5"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7" name="Freeform 2232">
                <a:extLst>
                  <a:ext uri="{FF2B5EF4-FFF2-40B4-BE49-F238E27FC236}">
                    <a16:creationId xmlns:a16="http://schemas.microsoft.com/office/drawing/2014/main" id="{81929025-9449-4F6D-08C5-AEF823A70C51}"/>
                  </a:ext>
                </a:extLst>
              </p:cNvPr>
              <p:cNvSpPr>
                <a:spLocks/>
              </p:cNvSpPr>
              <p:nvPr/>
            </p:nvSpPr>
            <p:spPr bwMode="auto">
              <a:xfrm>
                <a:off x="35" y="637"/>
                <a:ext cx="3" cy="0"/>
              </a:xfrm>
              <a:custGeom>
                <a:avLst/>
                <a:gdLst>
                  <a:gd name="T0" fmla="*/ 3 w 3"/>
                  <a:gd name="T1" fmla="*/ 1 w 3"/>
                  <a:gd name="T2" fmla="*/ 0 w 3"/>
                </a:gdLst>
                <a:ahLst/>
                <a:cxnLst>
                  <a:cxn ang="0">
                    <a:pos x="T0" y="0"/>
                  </a:cxn>
                  <a:cxn ang="0">
                    <a:pos x="T1" y="0"/>
                  </a:cxn>
                  <a:cxn ang="0">
                    <a:pos x="T2" y="0"/>
                  </a:cxn>
                </a:cxnLst>
                <a:rect l="0" t="0" r="r" b="b"/>
                <a:pathLst>
                  <a:path w="3">
                    <a:moveTo>
                      <a:pt x="3"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8" name="Freeform 2233">
                <a:extLst>
                  <a:ext uri="{FF2B5EF4-FFF2-40B4-BE49-F238E27FC236}">
                    <a16:creationId xmlns:a16="http://schemas.microsoft.com/office/drawing/2014/main" id="{9A0A53DE-34EC-F295-6EBF-21A53E6DA10C}"/>
                  </a:ext>
                </a:extLst>
              </p:cNvPr>
              <p:cNvSpPr>
                <a:spLocks/>
              </p:cNvSpPr>
              <p:nvPr/>
            </p:nvSpPr>
            <p:spPr bwMode="auto">
              <a:xfrm>
                <a:off x="31" y="637"/>
                <a:ext cx="4" cy="0"/>
              </a:xfrm>
              <a:custGeom>
                <a:avLst/>
                <a:gdLst>
                  <a:gd name="T0" fmla="*/ 4 w 4"/>
                  <a:gd name="T1" fmla="*/ 2 w 4"/>
                  <a:gd name="T2" fmla="*/ 0 w 4"/>
                  <a:gd name="T3" fmla="*/ 0 w 4"/>
                </a:gdLst>
                <a:ahLst/>
                <a:cxnLst>
                  <a:cxn ang="0">
                    <a:pos x="T0" y="0"/>
                  </a:cxn>
                  <a:cxn ang="0">
                    <a:pos x="T1" y="0"/>
                  </a:cxn>
                  <a:cxn ang="0">
                    <a:pos x="T2" y="0"/>
                  </a:cxn>
                  <a:cxn ang="0">
                    <a:pos x="T3" y="0"/>
                  </a:cxn>
                </a:cxnLst>
                <a:rect l="0" t="0" r="r" b="b"/>
                <a:pathLst>
                  <a:path w="4">
                    <a:moveTo>
                      <a:pt x="4" y="0"/>
                    </a:moveTo>
                    <a:lnTo>
                      <a:pt x="2"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9" name="Freeform 2234">
                <a:extLst>
                  <a:ext uri="{FF2B5EF4-FFF2-40B4-BE49-F238E27FC236}">
                    <a16:creationId xmlns:a16="http://schemas.microsoft.com/office/drawing/2014/main" id="{F1CCEEDA-DD84-7881-D890-EFCA5963088C}"/>
                  </a:ext>
                </a:extLst>
              </p:cNvPr>
              <p:cNvSpPr>
                <a:spLocks/>
              </p:cNvSpPr>
              <p:nvPr/>
            </p:nvSpPr>
            <p:spPr bwMode="auto">
              <a:xfrm>
                <a:off x="38" y="637"/>
                <a:ext cx="6" cy="1"/>
              </a:xfrm>
              <a:custGeom>
                <a:avLst/>
                <a:gdLst>
                  <a:gd name="T0" fmla="*/ 6 w 6"/>
                  <a:gd name="T1" fmla="*/ 1 h 1"/>
                  <a:gd name="T2" fmla="*/ 5 w 6"/>
                  <a:gd name="T3" fmla="*/ 1 h 1"/>
                  <a:gd name="T4" fmla="*/ 1 w 6"/>
                  <a:gd name="T5" fmla="*/ 0 h 1"/>
                  <a:gd name="T6" fmla="*/ 0 w 6"/>
                  <a:gd name="T7" fmla="*/ 0 h 1"/>
                  <a:gd name="T8" fmla="*/ 0 w 6"/>
                  <a:gd name="T9" fmla="*/ 0 h 1"/>
                </a:gdLst>
                <a:ahLst/>
                <a:cxnLst>
                  <a:cxn ang="0">
                    <a:pos x="T0" y="T1"/>
                  </a:cxn>
                  <a:cxn ang="0">
                    <a:pos x="T2" y="T3"/>
                  </a:cxn>
                  <a:cxn ang="0">
                    <a:pos x="T4" y="T5"/>
                  </a:cxn>
                  <a:cxn ang="0">
                    <a:pos x="T6" y="T7"/>
                  </a:cxn>
                  <a:cxn ang="0">
                    <a:pos x="T8" y="T9"/>
                  </a:cxn>
                </a:cxnLst>
                <a:rect l="0" t="0" r="r" b="b"/>
                <a:pathLst>
                  <a:path w="6" h="1">
                    <a:moveTo>
                      <a:pt x="6" y="1"/>
                    </a:moveTo>
                    <a:lnTo>
                      <a:pt x="5" y="1"/>
                    </a:lnTo>
                    <a:lnTo>
                      <a:pt x="1"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0" name="Freeform 2235">
                <a:extLst>
                  <a:ext uri="{FF2B5EF4-FFF2-40B4-BE49-F238E27FC236}">
                    <a16:creationId xmlns:a16="http://schemas.microsoft.com/office/drawing/2014/main" id="{82E3B9FE-DC66-46A3-0B0D-6A6CD6FD3E21}"/>
                  </a:ext>
                </a:extLst>
              </p:cNvPr>
              <p:cNvSpPr>
                <a:spLocks/>
              </p:cNvSpPr>
              <p:nvPr/>
            </p:nvSpPr>
            <p:spPr bwMode="auto">
              <a:xfrm>
                <a:off x="26" y="634"/>
                <a:ext cx="5" cy="5"/>
              </a:xfrm>
              <a:custGeom>
                <a:avLst/>
                <a:gdLst>
                  <a:gd name="T0" fmla="*/ 5 w 5"/>
                  <a:gd name="T1" fmla="*/ 3 h 5"/>
                  <a:gd name="T2" fmla="*/ 4 w 5"/>
                  <a:gd name="T3" fmla="*/ 5 h 5"/>
                  <a:gd name="T4" fmla="*/ 2 w 5"/>
                  <a:gd name="T5" fmla="*/ 5 h 5"/>
                  <a:gd name="T6" fmla="*/ 1 w 5"/>
                  <a:gd name="T7" fmla="*/ 5 h 5"/>
                  <a:gd name="T8" fmla="*/ 2 w 5"/>
                  <a:gd name="T9" fmla="*/ 4 h 5"/>
                  <a:gd name="T10" fmla="*/ 0 w 5"/>
                  <a:gd name="T11" fmla="*/ 4 h 5"/>
                  <a:gd name="T12" fmla="*/ 0 w 5"/>
                  <a:gd name="T13" fmla="*/ 1 h 5"/>
                  <a:gd name="T14" fmla="*/ 3 w 5"/>
                  <a:gd name="T15" fmla="*/ 2 h 5"/>
                  <a:gd name="T16" fmla="*/ 3 w 5"/>
                  <a:gd name="T17" fmla="*/ 0 h 5"/>
                  <a:gd name="T18" fmla="*/ 5 w 5"/>
                  <a:gd name="T19" fmla="*/ 0 h 5"/>
                  <a:gd name="T20" fmla="*/ 5 w 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5">
                    <a:moveTo>
                      <a:pt x="5" y="3"/>
                    </a:moveTo>
                    <a:lnTo>
                      <a:pt x="4" y="5"/>
                    </a:lnTo>
                    <a:lnTo>
                      <a:pt x="2" y="5"/>
                    </a:lnTo>
                    <a:lnTo>
                      <a:pt x="1" y="5"/>
                    </a:lnTo>
                    <a:lnTo>
                      <a:pt x="2" y="4"/>
                    </a:lnTo>
                    <a:lnTo>
                      <a:pt x="0" y="4"/>
                    </a:lnTo>
                    <a:lnTo>
                      <a:pt x="0" y="1"/>
                    </a:lnTo>
                    <a:lnTo>
                      <a:pt x="3" y="2"/>
                    </a:lnTo>
                    <a:lnTo>
                      <a:pt x="3" y="0"/>
                    </a:ln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1" name="Freeform 2236">
                <a:extLst>
                  <a:ext uri="{FF2B5EF4-FFF2-40B4-BE49-F238E27FC236}">
                    <a16:creationId xmlns:a16="http://schemas.microsoft.com/office/drawing/2014/main" id="{8E6980F4-A40F-5E40-5489-EC19244AB84E}"/>
                  </a:ext>
                </a:extLst>
              </p:cNvPr>
              <p:cNvSpPr>
                <a:spLocks/>
              </p:cNvSpPr>
              <p:nvPr/>
            </p:nvSpPr>
            <p:spPr bwMode="auto">
              <a:xfrm>
                <a:off x="21" y="635"/>
                <a:ext cx="4" cy="5"/>
              </a:xfrm>
              <a:custGeom>
                <a:avLst/>
                <a:gdLst>
                  <a:gd name="T0" fmla="*/ 3 w 4"/>
                  <a:gd name="T1" fmla="*/ 5 h 5"/>
                  <a:gd name="T2" fmla="*/ 4 w 4"/>
                  <a:gd name="T3" fmla="*/ 4 h 5"/>
                  <a:gd name="T4" fmla="*/ 4 w 4"/>
                  <a:gd name="T5" fmla="*/ 3 h 5"/>
                  <a:gd name="T6" fmla="*/ 4 w 4"/>
                  <a:gd name="T7" fmla="*/ 1 h 5"/>
                  <a:gd name="T8" fmla="*/ 2 w 4"/>
                  <a:gd name="T9" fmla="*/ 0 h 5"/>
                  <a:gd name="T10" fmla="*/ 0 w 4"/>
                  <a:gd name="T11" fmla="*/ 2 h 5"/>
                  <a:gd name="T12" fmla="*/ 3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3" y="5"/>
                    </a:moveTo>
                    <a:lnTo>
                      <a:pt x="4" y="4"/>
                    </a:lnTo>
                    <a:lnTo>
                      <a:pt x="4" y="3"/>
                    </a:lnTo>
                    <a:lnTo>
                      <a:pt x="4" y="1"/>
                    </a:lnTo>
                    <a:lnTo>
                      <a:pt x="2" y="0"/>
                    </a:lnTo>
                    <a:lnTo>
                      <a:pt x="0" y="2"/>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2" name="Line 2237">
                <a:extLst>
                  <a:ext uri="{FF2B5EF4-FFF2-40B4-BE49-F238E27FC236}">
                    <a16:creationId xmlns:a16="http://schemas.microsoft.com/office/drawing/2014/main" id="{B02C0FCD-3D3D-9C47-A43E-AE6D8572E493}"/>
                  </a:ext>
                </a:extLst>
              </p:cNvPr>
              <p:cNvSpPr>
                <a:spLocks noChangeShapeType="1"/>
              </p:cNvSpPr>
              <p:nvPr/>
            </p:nvSpPr>
            <p:spPr bwMode="auto">
              <a:xfrm>
                <a:off x="44" y="640"/>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393" name="Freeform 2238">
                <a:extLst>
                  <a:ext uri="{FF2B5EF4-FFF2-40B4-BE49-F238E27FC236}">
                    <a16:creationId xmlns:a16="http://schemas.microsoft.com/office/drawing/2014/main" id="{EF0B2782-8E1D-088A-C992-E22123352B00}"/>
                  </a:ext>
                </a:extLst>
              </p:cNvPr>
              <p:cNvSpPr>
                <a:spLocks/>
              </p:cNvSpPr>
              <p:nvPr/>
            </p:nvSpPr>
            <p:spPr bwMode="auto">
              <a:xfrm>
                <a:off x="44" y="638"/>
                <a:ext cx="2" cy="2"/>
              </a:xfrm>
              <a:custGeom>
                <a:avLst/>
                <a:gdLst>
                  <a:gd name="T0" fmla="*/ 1 w 2"/>
                  <a:gd name="T1" fmla="*/ 2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1" y="2"/>
                    </a:moveTo>
                    <a:lnTo>
                      <a:pt x="2"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4" name="Freeform 2239">
                <a:extLst>
                  <a:ext uri="{FF2B5EF4-FFF2-40B4-BE49-F238E27FC236}">
                    <a16:creationId xmlns:a16="http://schemas.microsoft.com/office/drawing/2014/main" id="{5609F3CF-3513-6238-22AB-946509C46CDC}"/>
                  </a:ext>
                </a:extLst>
              </p:cNvPr>
              <p:cNvSpPr>
                <a:spLocks/>
              </p:cNvSpPr>
              <p:nvPr/>
            </p:nvSpPr>
            <p:spPr bwMode="auto">
              <a:xfrm>
                <a:off x="28" y="638"/>
                <a:ext cx="10" cy="3"/>
              </a:xfrm>
              <a:custGeom>
                <a:avLst/>
                <a:gdLst>
                  <a:gd name="T0" fmla="*/ 0 w 10"/>
                  <a:gd name="T1" fmla="*/ 3 h 3"/>
                  <a:gd name="T2" fmla="*/ 2 w 10"/>
                  <a:gd name="T3" fmla="*/ 3 h 3"/>
                  <a:gd name="T4" fmla="*/ 3 w 10"/>
                  <a:gd name="T5" fmla="*/ 3 h 3"/>
                  <a:gd name="T6" fmla="*/ 4 w 10"/>
                  <a:gd name="T7" fmla="*/ 2 h 3"/>
                  <a:gd name="T8" fmla="*/ 4 w 10"/>
                  <a:gd name="T9" fmla="*/ 1 h 3"/>
                  <a:gd name="T10" fmla="*/ 4 w 10"/>
                  <a:gd name="T11" fmla="*/ 1 h 3"/>
                  <a:gd name="T12" fmla="*/ 6 w 10"/>
                  <a:gd name="T13" fmla="*/ 1 h 3"/>
                  <a:gd name="T14" fmla="*/ 6 w 10"/>
                  <a:gd name="T15" fmla="*/ 3 h 3"/>
                  <a:gd name="T16" fmla="*/ 7 w 10"/>
                  <a:gd name="T17" fmla="*/ 3 h 3"/>
                  <a:gd name="T18" fmla="*/ 6 w 10"/>
                  <a:gd name="T19" fmla="*/ 1 h 3"/>
                  <a:gd name="T20" fmla="*/ 9 w 10"/>
                  <a:gd name="T21" fmla="*/ 0 h 3"/>
                  <a:gd name="T22" fmla="*/ 10 w 10"/>
                  <a:gd name="T23"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3">
                    <a:moveTo>
                      <a:pt x="0" y="3"/>
                    </a:moveTo>
                    <a:lnTo>
                      <a:pt x="2" y="3"/>
                    </a:lnTo>
                    <a:lnTo>
                      <a:pt x="3" y="3"/>
                    </a:lnTo>
                    <a:lnTo>
                      <a:pt x="4" y="2"/>
                    </a:lnTo>
                    <a:lnTo>
                      <a:pt x="4" y="1"/>
                    </a:lnTo>
                    <a:lnTo>
                      <a:pt x="4" y="1"/>
                    </a:lnTo>
                    <a:lnTo>
                      <a:pt x="6" y="1"/>
                    </a:lnTo>
                    <a:lnTo>
                      <a:pt x="6" y="3"/>
                    </a:lnTo>
                    <a:lnTo>
                      <a:pt x="7" y="3"/>
                    </a:lnTo>
                    <a:lnTo>
                      <a:pt x="6" y="1"/>
                    </a:lnTo>
                    <a:lnTo>
                      <a:pt x="9" y="0"/>
                    </a:lnTo>
                    <a:lnTo>
                      <a:pt x="1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5" name="Freeform 2240">
                <a:extLst>
                  <a:ext uri="{FF2B5EF4-FFF2-40B4-BE49-F238E27FC236}">
                    <a16:creationId xmlns:a16="http://schemas.microsoft.com/office/drawing/2014/main" id="{F2D1DE9E-0A93-0A19-9755-C26B4686CA45}"/>
                  </a:ext>
                </a:extLst>
              </p:cNvPr>
              <p:cNvSpPr>
                <a:spLocks/>
              </p:cNvSpPr>
              <p:nvPr/>
            </p:nvSpPr>
            <p:spPr bwMode="auto">
              <a:xfrm>
                <a:off x="79" y="641"/>
                <a:ext cx="1" cy="2"/>
              </a:xfrm>
              <a:custGeom>
                <a:avLst/>
                <a:gdLst>
                  <a:gd name="T0" fmla="*/ 0 w 1"/>
                  <a:gd name="T1" fmla="*/ 2 h 2"/>
                  <a:gd name="T2" fmla="*/ 1 w 1"/>
                  <a:gd name="T3" fmla="*/ 2 h 2"/>
                  <a:gd name="T4" fmla="*/ 1 w 1"/>
                  <a:gd name="T5" fmla="*/ 0 h 2"/>
                </a:gdLst>
                <a:ahLst/>
                <a:cxnLst>
                  <a:cxn ang="0">
                    <a:pos x="T0" y="T1"/>
                  </a:cxn>
                  <a:cxn ang="0">
                    <a:pos x="T2" y="T3"/>
                  </a:cxn>
                  <a:cxn ang="0">
                    <a:pos x="T4" y="T5"/>
                  </a:cxn>
                </a:cxnLst>
                <a:rect l="0" t="0" r="r" b="b"/>
                <a:pathLst>
                  <a:path w="1" h="2">
                    <a:moveTo>
                      <a:pt x="0" y="2"/>
                    </a:moveTo>
                    <a:lnTo>
                      <a:pt x="1"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6" name="Freeform 2241">
                <a:extLst>
                  <a:ext uri="{FF2B5EF4-FFF2-40B4-BE49-F238E27FC236}">
                    <a16:creationId xmlns:a16="http://schemas.microsoft.com/office/drawing/2014/main" id="{D28AD6BF-5590-7A1E-308E-21E8E6019212}"/>
                  </a:ext>
                </a:extLst>
              </p:cNvPr>
              <p:cNvSpPr>
                <a:spLocks/>
              </p:cNvSpPr>
              <p:nvPr/>
            </p:nvSpPr>
            <p:spPr bwMode="auto">
              <a:xfrm>
                <a:off x="102" y="640"/>
                <a:ext cx="4" cy="4"/>
              </a:xfrm>
              <a:custGeom>
                <a:avLst/>
                <a:gdLst>
                  <a:gd name="T0" fmla="*/ 0 w 4"/>
                  <a:gd name="T1" fmla="*/ 4 h 4"/>
                  <a:gd name="T2" fmla="*/ 1 w 4"/>
                  <a:gd name="T3" fmla="*/ 2 h 4"/>
                  <a:gd name="T4" fmla="*/ 3 w 4"/>
                  <a:gd name="T5" fmla="*/ 1 h 4"/>
                  <a:gd name="T6" fmla="*/ 4 w 4"/>
                  <a:gd name="T7" fmla="*/ 0 h 4"/>
                </a:gdLst>
                <a:ahLst/>
                <a:cxnLst>
                  <a:cxn ang="0">
                    <a:pos x="T0" y="T1"/>
                  </a:cxn>
                  <a:cxn ang="0">
                    <a:pos x="T2" y="T3"/>
                  </a:cxn>
                  <a:cxn ang="0">
                    <a:pos x="T4" y="T5"/>
                  </a:cxn>
                  <a:cxn ang="0">
                    <a:pos x="T6" y="T7"/>
                  </a:cxn>
                </a:cxnLst>
                <a:rect l="0" t="0" r="r" b="b"/>
                <a:pathLst>
                  <a:path w="4" h="4">
                    <a:moveTo>
                      <a:pt x="0" y="4"/>
                    </a:moveTo>
                    <a:lnTo>
                      <a:pt x="1" y="2"/>
                    </a:lnTo>
                    <a:lnTo>
                      <a:pt x="3"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7" name="Freeform 2242">
                <a:extLst>
                  <a:ext uri="{FF2B5EF4-FFF2-40B4-BE49-F238E27FC236}">
                    <a16:creationId xmlns:a16="http://schemas.microsoft.com/office/drawing/2014/main" id="{F7B9B435-2AD3-23BD-8B8F-F7993D6CDA17}"/>
                  </a:ext>
                </a:extLst>
              </p:cNvPr>
              <p:cNvSpPr>
                <a:spLocks/>
              </p:cNvSpPr>
              <p:nvPr/>
            </p:nvSpPr>
            <p:spPr bwMode="auto">
              <a:xfrm>
                <a:off x="24" y="641"/>
                <a:ext cx="4" cy="3"/>
              </a:xfrm>
              <a:custGeom>
                <a:avLst/>
                <a:gdLst>
                  <a:gd name="T0" fmla="*/ 1 w 4"/>
                  <a:gd name="T1" fmla="*/ 3 h 3"/>
                  <a:gd name="T2" fmla="*/ 1 w 4"/>
                  <a:gd name="T3" fmla="*/ 3 h 3"/>
                  <a:gd name="T4" fmla="*/ 0 w 4"/>
                  <a:gd name="T5" fmla="*/ 1 h 3"/>
                  <a:gd name="T6" fmla="*/ 3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1" y="3"/>
                    </a:moveTo>
                    <a:lnTo>
                      <a:pt x="1" y="3"/>
                    </a:lnTo>
                    <a:lnTo>
                      <a:pt x="0" y="1"/>
                    </a:lnTo>
                    <a:lnTo>
                      <a:pt x="3"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8" name="Freeform 2243">
                <a:extLst>
                  <a:ext uri="{FF2B5EF4-FFF2-40B4-BE49-F238E27FC236}">
                    <a16:creationId xmlns:a16="http://schemas.microsoft.com/office/drawing/2014/main" id="{02D84206-F4C2-9BAD-EB3D-9827E63675ED}"/>
                  </a:ext>
                </a:extLst>
              </p:cNvPr>
              <p:cNvSpPr>
                <a:spLocks/>
              </p:cNvSpPr>
              <p:nvPr/>
            </p:nvSpPr>
            <p:spPr bwMode="auto">
              <a:xfrm>
                <a:off x="76" y="641"/>
                <a:ext cx="4" cy="5"/>
              </a:xfrm>
              <a:custGeom>
                <a:avLst/>
                <a:gdLst>
                  <a:gd name="T0" fmla="*/ 4 w 4"/>
                  <a:gd name="T1" fmla="*/ 0 h 5"/>
                  <a:gd name="T2" fmla="*/ 4 w 4"/>
                  <a:gd name="T3" fmla="*/ 0 h 5"/>
                  <a:gd name="T4" fmla="*/ 3 w 4"/>
                  <a:gd name="T5" fmla="*/ 0 h 5"/>
                  <a:gd name="T6" fmla="*/ 2 w 4"/>
                  <a:gd name="T7" fmla="*/ 3 h 5"/>
                  <a:gd name="T8" fmla="*/ 2 w 4"/>
                  <a:gd name="T9" fmla="*/ 4 h 5"/>
                  <a:gd name="T10" fmla="*/ 0 w 4"/>
                  <a:gd name="T11" fmla="*/ 5 h 5"/>
                  <a:gd name="T12" fmla="*/ 0 w 4"/>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4" y="0"/>
                    </a:moveTo>
                    <a:lnTo>
                      <a:pt x="4" y="0"/>
                    </a:lnTo>
                    <a:lnTo>
                      <a:pt x="3" y="0"/>
                    </a:lnTo>
                    <a:lnTo>
                      <a:pt x="2" y="3"/>
                    </a:lnTo>
                    <a:lnTo>
                      <a:pt x="2" y="4"/>
                    </a:lnTo>
                    <a:lnTo>
                      <a:pt x="0" y="5"/>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9" name="Freeform 2244">
                <a:extLst>
                  <a:ext uri="{FF2B5EF4-FFF2-40B4-BE49-F238E27FC236}">
                    <a16:creationId xmlns:a16="http://schemas.microsoft.com/office/drawing/2014/main" id="{91035DB8-C0E3-AEFA-AC48-57151DB19911}"/>
                  </a:ext>
                </a:extLst>
              </p:cNvPr>
              <p:cNvSpPr>
                <a:spLocks/>
              </p:cNvSpPr>
              <p:nvPr/>
            </p:nvSpPr>
            <p:spPr bwMode="auto">
              <a:xfrm>
                <a:off x="24" y="644"/>
                <a:ext cx="6" cy="3"/>
              </a:xfrm>
              <a:custGeom>
                <a:avLst/>
                <a:gdLst>
                  <a:gd name="T0" fmla="*/ 6 w 6"/>
                  <a:gd name="T1" fmla="*/ 3 h 3"/>
                  <a:gd name="T2" fmla="*/ 5 w 6"/>
                  <a:gd name="T3" fmla="*/ 2 h 3"/>
                  <a:gd name="T4" fmla="*/ 4 w 6"/>
                  <a:gd name="T5" fmla="*/ 2 h 3"/>
                  <a:gd name="T6" fmla="*/ 0 w 6"/>
                  <a:gd name="T7" fmla="*/ 2 h 3"/>
                  <a:gd name="T8" fmla="*/ 2 w 6"/>
                  <a:gd name="T9" fmla="*/ 1 h 3"/>
                  <a:gd name="T10" fmla="*/ 1 w 6"/>
                  <a:gd name="T11" fmla="*/ 0 h 3"/>
                </a:gdLst>
                <a:ahLst/>
                <a:cxnLst>
                  <a:cxn ang="0">
                    <a:pos x="T0" y="T1"/>
                  </a:cxn>
                  <a:cxn ang="0">
                    <a:pos x="T2" y="T3"/>
                  </a:cxn>
                  <a:cxn ang="0">
                    <a:pos x="T4" y="T5"/>
                  </a:cxn>
                  <a:cxn ang="0">
                    <a:pos x="T6" y="T7"/>
                  </a:cxn>
                  <a:cxn ang="0">
                    <a:pos x="T8" y="T9"/>
                  </a:cxn>
                  <a:cxn ang="0">
                    <a:pos x="T10" y="T11"/>
                  </a:cxn>
                </a:cxnLst>
                <a:rect l="0" t="0" r="r" b="b"/>
                <a:pathLst>
                  <a:path w="6" h="3">
                    <a:moveTo>
                      <a:pt x="6" y="3"/>
                    </a:moveTo>
                    <a:lnTo>
                      <a:pt x="5" y="2"/>
                    </a:lnTo>
                    <a:lnTo>
                      <a:pt x="4" y="2"/>
                    </a:lnTo>
                    <a:lnTo>
                      <a:pt x="0" y="2"/>
                    </a:lnTo>
                    <a:lnTo>
                      <a:pt x="2"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0" name="Freeform 2245">
                <a:extLst>
                  <a:ext uri="{FF2B5EF4-FFF2-40B4-BE49-F238E27FC236}">
                    <a16:creationId xmlns:a16="http://schemas.microsoft.com/office/drawing/2014/main" id="{776D571E-0822-59BA-CC4B-B8B387A76B15}"/>
                  </a:ext>
                </a:extLst>
              </p:cNvPr>
              <p:cNvSpPr>
                <a:spLocks/>
              </p:cNvSpPr>
              <p:nvPr/>
            </p:nvSpPr>
            <p:spPr bwMode="auto">
              <a:xfrm>
                <a:off x="73" y="647"/>
                <a:ext cx="0" cy="2"/>
              </a:xfrm>
              <a:custGeom>
                <a:avLst/>
                <a:gdLst>
                  <a:gd name="T0" fmla="*/ 2 h 2"/>
                  <a:gd name="T1" fmla="*/ 0 h 2"/>
                  <a:gd name="T2" fmla="*/ 1 h 2"/>
                </a:gdLst>
                <a:ahLst/>
                <a:cxnLst>
                  <a:cxn ang="0">
                    <a:pos x="0" y="T0"/>
                  </a:cxn>
                  <a:cxn ang="0">
                    <a:pos x="0" y="T1"/>
                  </a:cxn>
                  <a:cxn ang="0">
                    <a:pos x="0" y="T2"/>
                  </a:cxn>
                </a:cxnLst>
                <a:rect l="0" t="0" r="r" b="b"/>
                <a:pathLst>
                  <a:path h="2">
                    <a:moveTo>
                      <a:pt x="0" y="2"/>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1" name="Freeform 2246">
                <a:extLst>
                  <a:ext uri="{FF2B5EF4-FFF2-40B4-BE49-F238E27FC236}">
                    <a16:creationId xmlns:a16="http://schemas.microsoft.com/office/drawing/2014/main" id="{C4193FA3-B14C-99F8-E831-C7ACD22208D8}"/>
                  </a:ext>
                </a:extLst>
              </p:cNvPr>
              <p:cNvSpPr>
                <a:spLocks/>
              </p:cNvSpPr>
              <p:nvPr/>
            </p:nvSpPr>
            <p:spPr bwMode="auto">
              <a:xfrm>
                <a:off x="75" y="646"/>
                <a:ext cx="1" cy="3"/>
              </a:xfrm>
              <a:custGeom>
                <a:avLst/>
                <a:gdLst>
                  <a:gd name="T0" fmla="*/ 1 w 1"/>
                  <a:gd name="T1" fmla="*/ 0 h 3"/>
                  <a:gd name="T2" fmla="*/ 0 w 1"/>
                  <a:gd name="T3" fmla="*/ 3 h 3"/>
                  <a:gd name="T4" fmla="*/ 0 w 1"/>
                  <a:gd name="T5" fmla="*/ 3 h 3"/>
                </a:gdLst>
                <a:ahLst/>
                <a:cxnLst>
                  <a:cxn ang="0">
                    <a:pos x="T0" y="T1"/>
                  </a:cxn>
                  <a:cxn ang="0">
                    <a:pos x="T2" y="T3"/>
                  </a:cxn>
                  <a:cxn ang="0">
                    <a:pos x="T4" y="T5"/>
                  </a:cxn>
                </a:cxnLst>
                <a:rect l="0" t="0" r="r" b="b"/>
                <a:pathLst>
                  <a:path w="1" h="3">
                    <a:moveTo>
                      <a:pt x="1" y="0"/>
                    </a:move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2" name="Freeform 2247">
                <a:extLst>
                  <a:ext uri="{FF2B5EF4-FFF2-40B4-BE49-F238E27FC236}">
                    <a16:creationId xmlns:a16="http://schemas.microsoft.com/office/drawing/2014/main" id="{71FC3A99-E0AE-78DC-DF91-190932B0826F}"/>
                  </a:ext>
                </a:extLst>
              </p:cNvPr>
              <p:cNvSpPr>
                <a:spLocks/>
              </p:cNvSpPr>
              <p:nvPr/>
            </p:nvSpPr>
            <p:spPr bwMode="auto">
              <a:xfrm>
                <a:off x="77" y="643"/>
                <a:ext cx="2" cy="6"/>
              </a:xfrm>
              <a:custGeom>
                <a:avLst/>
                <a:gdLst>
                  <a:gd name="T0" fmla="*/ 0 w 2"/>
                  <a:gd name="T1" fmla="*/ 6 h 6"/>
                  <a:gd name="T2" fmla="*/ 1 w 2"/>
                  <a:gd name="T3" fmla="*/ 3 h 6"/>
                  <a:gd name="T4" fmla="*/ 2 w 2"/>
                  <a:gd name="T5" fmla="*/ 0 h 6"/>
                </a:gdLst>
                <a:ahLst/>
                <a:cxnLst>
                  <a:cxn ang="0">
                    <a:pos x="T0" y="T1"/>
                  </a:cxn>
                  <a:cxn ang="0">
                    <a:pos x="T2" y="T3"/>
                  </a:cxn>
                  <a:cxn ang="0">
                    <a:pos x="T4" y="T5"/>
                  </a:cxn>
                </a:cxnLst>
                <a:rect l="0" t="0" r="r" b="b"/>
                <a:pathLst>
                  <a:path w="2" h="6">
                    <a:moveTo>
                      <a:pt x="0" y="6"/>
                    </a:moveTo>
                    <a:lnTo>
                      <a:pt x="1" y="3"/>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3" name="Line 2248">
                <a:extLst>
                  <a:ext uri="{FF2B5EF4-FFF2-40B4-BE49-F238E27FC236}">
                    <a16:creationId xmlns:a16="http://schemas.microsoft.com/office/drawing/2014/main" id="{4F767537-83B0-9590-1ABB-E4FCB3BFB7C8}"/>
                  </a:ext>
                </a:extLst>
              </p:cNvPr>
              <p:cNvSpPr>
                <a:spLocks noChangeShapeType="1"/>
              </p:cNvSpPr>
              <p:nvPr/>
            </p:nvSpPr>
            <p:spPr bwMode="auto">
              <a:xfrm flipH="1" flipV="1">
                <a:off x="30" y="647"/>
                <a:ext cx="2"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04" name="Freeform 2249">
                <a:extLst>
                  <a:ext uri="{FF2B5EF4-FFF2-40B4-BE49-F238E27FC236}">
                    <a16:creationId xmlns:a16="http://schemas.microsoft.com/office/drawing/2014/main" id="{D313D62D-EF9D-AFAB-E072-4041517038A8}"/>
                  </a:ext>
                </a:extLst>
              </p:cNvPr>
              <p:cNvSpPr>
                <a:spLocks/>
              </p:cNvSpPr>
              <p:nvPr/>
            </p:nvSpPr>
            <p:spPr bwMode="auto">
              <a:xfrm>
                <a:off x="28" y="648"/>
                <a:ext cx="2" cy="1"/>
              </a:xfrm>
              <a:custGeom>
                <a:avLst/>
                <a:gdLst>
                  <a:gd name="T0" fmla="*/ 0 w 2"/>
                  <a:gd name="T1" fmla="*/ 0 h 1"/>
                  <a:gd name="T2" fmla="*/ 1 w 2"/>
                  <a:gd name="T3" fmla="*/ 0 h 1"/>
                  <a:gd name="T4" fmla="*/ 2 w 2"/>
                  <a:gd name="T5" fmla="*/ 1 h 1"/>
                  <a:gd name="T6" fmla="*/ 2 w 2"/>
                  <a:gd name="T7" fmla="*/ 1 h 1"/>
                </a:gdLst>
                <a:ahLst/>
                <a:cxnLst>
                  <a:cxn ang="0">
                    <a:pos x="T0" y="T1"/>
                  </a:cxn>
                  <a:cxn ang="0">
                    <a:pos x="T2" y="T3"/>
                  </a:cxn>
                  <a:cxn ang="0">
                    <a:pos x="T4" y="T5"/>
                  </a:cxn>
                  <a:cxn ang="0">
                    <a:pos x="T6" y="T7"/>
                  </a:cxn>
                </a:cxnLst>
                <a:rect l="0" t="0" r="r" b="b"/>
                <a:pathLst>
                  <a:path w="2" h="1">
                    <a:moveTo>
                      <a:pt x="0" y="0"/>
                    </a:moveTo>
                    <a:lnTo>
                      <a:pt x="1" y="0"/>
                    </a:ln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5" name="Freeform 2250">
                <a:extLst>
                  <a:ext uri="{FF2B5EF4-FFF2-40B4-BE49-F238E27FC236}">
                    <a16:creationId xmlns:a16="http://schemas.microsoft.com/office/drawing/2014/main" id="{B9C1605A-25AF-C6D0-558A-CAB3C8D06DC7}"/>
                  </a:ext>
                </a:extLst>
              </p:cNvPr>
              <p:cNvSpPr>
                <a:spLocks/>
              </p:cNvSpPr>
              <p:nvPr/>
            </p:nvSpPr>
            <p:spPr bwMode="auto">
              <a:xfrm>
                <a:off x="71" y="648"/>
                <a:ext cx="2" cy="2"/>
              </a:xfrm>
              <a:custGeom>
                <a:avLst/>
                <a:gdLst>
                  <a:gd name="T0" fmla="*/ 2 w 2"/>
                  <a:gd name="T1" fmla="*/ 0 h 2"/>
                  <a:gd name="T2" fmla="*/ 1 w 2"/>
                  <a:gd name="T3" fmla="*/ 0 h 2"/>
                  <a:gd name="T4" fmla="*/ 1 w 2"/>
                  <a:gd name="T5" fmla="*/ 1 h 2"/>
                  <a:gd name="T6" fmla="*/ 0 w 2"/>
                  <a:gd name="T7" fmla="*/ 1 h 2"/>
                  <a:gd name="T8" fmla="*/ 0 w 2"/>
                  <a:gd name="T9" fmla="*/ 2 h 2"/>
                </a:gdLst>
                <a:ahLst/>
                <a:cxnLst>
                  <a:cxn ang="0">
                    <a:pos x="T0" y="T1"/>
                  </a:cxn>
                  <a:cxn ang="0">
                    <a:pos x="T2" y="T3"/>
                  </a:cxn>
                  <a:cxn ang="0">
                    <a:pos x="T4" y="T5"/>
                  </a:cxn>
                  <a:cxn ang="0">
                    <a:pos x="T6" y="T7"/>
                  </a:cxn>
                  <a:cxn ang="0">
                    <a:pos x="T8" y="T9"/>
                  </a:cxn>
                </a:cxnLst>
                <a:rect l="0" t="0" r="r" b="b"/>
                <a:pathLst>
                  <a:path w="2" h="2">
                    <a:moveTo>
                      <a:pt x="2" y="0"/>
                    </a:moveTo>
                    <a:lnTo>
                      <a:pt x="1" y="0"/>
                    </a:lnTo>
                    <a:lnTo>
                      <a:pt x="1" y="1"/>
                    </a:ln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6" name="Freeform 2251">
                <a:extLst>
                  <a:ext uri="{FF2B5EF4-FFF2-40B4-BE49-F238E27FC236}">
                    <a16:creationId xmlns:a16="http://schemas.microsoft.com/office/drawing/2014/main" id="{21F3695B-0667-1BA1-C942-3784C6C518DD}"/>
                  </a:ext>
                </a:extLst>
              </p:cNvPr>
              <p:cNvSpPr>
                <a:spLocks/>
              </p:cNvSpPr>
              <p:nvPr/>
            </p:nvSpPr>
            <p:spPr bwMode="auto">
              <a:xfrm>
                <a:off x="26" y="648"/>
                <a:ext cx="2" cy="2"/>
              </a:xfrm>
              <a:custGeom>
                <a:avLst/>
                <a:gdLst>
                  <a:gd name="T0" fmla="*/ 1 w 2"/>
                  <a:gd name="T1" fmla="*/ 2 h 2"/>
                  <a:gd name="T2" fmla="*/ 0 w 2"/>
                  <a:gd name="T3" fmla="*/ 1 h 2"/>
                  <a:gd name="T4" fmla="*/ 0 w 2"/>
                  <a:gd name="T5" fmla="*/ 1 h 2"/>
                  <a:gd name="T6" fmla="*/ 1 w 2"/>
                  <a:gd name="T7" fmla="*/ 0 h 2"/>
                  <a:gd name="T8" fmla="*/ 1 w 2"/>
                  <a:gd name="T9" fmla="*/ 0 h 2"/>
                  <a:gd name="T10" fmla="*/ 2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1" y="2"/>
                    </a:moveTo>
                    <a:lnTo>
                      <a:pt x="0" y="1"/>
                    </a:lnTo>
                    <a:lnTo>
                      <a:pt x="0" y="1"/>
                    </a:lnTo>
                    <a:lnTo>
                      <a:pt x="1" y="0"/>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7" name="Freeform 2252">
                <a:extLst>
                  <a:ext uri="{FF2B5EF4-FFF2-40B4-BE49-F238E27FC236}">
                    <a16:creationId xmlns:a16="http://schemas.microsoft.com/office/drawing/2014/main" id="{C11079ED-4149-D956-ABC7-AD26A544E974}"/>
                  </a:ext>
                </a:extLst>
              </p:cNvPr>
              <p:cNvSpPr>
                <a:spLocks/>
              </p:cNvSpPr>
              <p:nvPr/>
            </p:nvSpPr>
            <p:spPr bwMode="auto">
              <a:xfrm>
                <a:off x="30" y="649"/>
                <a:ext cx="2" cy="1"/>
              </a:xfrm>
              <a:custGeom>
                <a:avLst/>
                <a:gdLst>
                  <a:gd name="T0" fmla="*/ 0 w 2"/>
                  <a:gd name="T1" fmla="*/ 0 h 1"/>
                  <a:gd name="T2" fmla="*/ 2 w 2"/>
                  <a:gd name="T3" fmla="*/ 1 h 1"/>
                  <a:gd name="T4" fmla="*/ 2 w 2"/>
                  <a:gd name="T5" fmla="*/ 0 h 1"/>
                  <a:gd name="T6" fmla="*/ 2 w 2"/>
                  <a:gd name="T7" fmla="*/ 0 h 1"/>
                </a:gdLst>
                <a:ahLst/>
                <a:cxnLst>
                  <a:cxn ang="0">
                    <a:pos x="T0" y="T1"/>
                  </a:cxn>
                  <a:cxn ang="0">
                    <a:pos x="T2" y="T3"/>
                  </a:cxn>
                  <a:cxn ang="0">
                    <a:pos x="T4" y="T5"/>
                  </a:cxn>
                  <a:cxn ang="0">
                    <a:pos x="T6" y="T7"/>
                  </a:cxn>
                </a:cxnLst>
                <a:rect l="0" t="0" r="r" b="b"/>
                <a:pathLst>
                  <a:path w="2" h="1">
                    <a:moveTo>
                      <a:pt x="0" y="0"/>
                    </a:moveTo>
                    <a:lnTo>
                      <a:pt x="2" y="1"/>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8" name="Freeform 2253">
                <a:extLst>
                  <a:ext uri="{FF2B5EF4-FFF2-40B4-BE49-F238E27FC236}">
                    <a16:creationId xmlns:a16="http://schemas.microsoft.com/office/drawing/2014/main" id="{B0BD0809-0E51-F1F5-2AE2-733E23CAFF79}"/>
                  </a:ext>
                </a:extLst>
              </p:cNvPr>
              <p:cNvSpPr>
                <a:spLocks/>
              </p:cNvSpPr>
              <p:nvPr/>
            </p:nvSpPr>
            <p:spPr bwMode="auto">
              <a:xfrm>
                <a:off x="73" y="649"/>
                <a:ext cx="2" cy="2"/>
              </a:xfrm>
              <a:custGeom>
                <a:avLst/>
                <a:gdLst>
                  <a:gd name="T0" fmla="*/ 2 w 2"/>
                  <a:gd name="T1" fmla="*/ 0 h 2"/>
                  <a:gd name="T2" fmla="*/ 1 w 2"/>
                  <a:gd name="T3" fmla="*/ 0 h 2"/>
                  <a:gd name="T4" fmla="*/ 1 w 2"/>
                  <a:gd name="T5" fmla="*/ 1 h 2"/>
                  <a:gd name="T6" fmla="*/ 0 w 2"/>
                  <a:gd name="T7" fmla="*/ 2 h 2"/>
                  <a:gd name="T8" fmla="*/ 0 w 2"/>
                  <a:gd name="T9" fmla="*/ 0 h 2"/>
                </a:gdLst>
                <a:ahLst/>
                <a:cxnLst>
                  <a:cxn ang="0">
                    <a:pos x="T0" y="T1"/>
                  </a:cxn>
                  <a:cxn ang="0">
                    <a:pos x="T2" y="T3"/>
                  </a:cxn>
                  <a:cxn ang="0">
                    <a:pos x="T4" y="T5"/>
                  </a:cxn>
                  <a:cxn ang="0">
                    <a:pos x="T6" y="T7"/>
                  </a:cxn>
                  <a:cxn ang="0">
                    <a:pos x="T8" y="T9"/>
                  </a:cxn>
                </a:cxnLst>
                <a:rect l="0" t="0" r="r" b="b"/>
                <a:pathLst>
                  <a:path w="2" h="2">
                    <a:moveTo>
                      <a:pt x="2" y="0"/>
                    </a:moveTo>
                    <a:lnTo>
                      <a:pt x="1" y="0"/>
                    </a:lnTo>
                    <a:lnTo>
                      <a:pt x="1" y="1"/>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9" name="Freeform 2254">
                <a:extLst>
                  <a:ext uri="{FF2B5EF4-FFF2-40B4-BE49-F238E27FC236}">
                    <a16:creationId xmlns:a16="http://schemas.microsoft.com/office/drawing/2014/main" id="{D544C387-5F8D-6BCF-CD28-C2A34E30A176}"/>
                  </a:ext>
                </a:extLst>
              </p:cNvPr>
              <p:cNvSpPr>
                <a:spLocks/>
              </p:cNvSpPr>
              <p:nvPr/>
            </p:nvSpPr>
            <p:spPr bwMode="auto">
              <a:xfrm>
                <a:off x="27" y="650"/>
                <a:ext cx="3" cy="1"/>
              </a:xfrm>
              <a:custGeom>
                <a:avLst/>
                <a:gdLst>
                  <a:gd name="T0" fmla="*/ 3 w 3"/>
                  <a:gd name="T1" fmla="*/ 1 h 1"/>
                  <a:gd name="T2" fmla="*/ 2 w 3"/>
                  <a:gd name="T3" fmla="*/ 1 h 1"/>
                  <a:gd name="T4" fmla="*/ 0 w 3"/>
                  <a:gd name="T5" fmla="*/ 0 h 1"/>
                </a:gdLst>
                <a:ahLst/>
                <a:cxnLst>
                  <a:cxn ang="0">
                    <a:pos x="T0" y="T1"/>
                  </a:cxn>
                  <a:cxn ang="0">
                    <a:pos x="T2" y="T3"/>
                  </a:cxn>
                  <a:cxn ang="0">
                    <a:pos x="T4" y="T5"/>
                  </a:cxn>
                </a:cxnLst>
                <a:rect l="0" t="0" r="r" b="b"/>
                <a:pathLst>
                  <a:path w="3" h="1">
                    <a:moveTo>
                      <a:pt x="3" y="1"/>
                    </a:moveTo>
                    <a:lnTo>
                      <a:pt x="2"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0" name="Freeform 2255">
                <a:extLst>
                  <a:ext uri="{FF2B5EF4-FFF2-40B4-BE49-F238E27FC236}">
                    <a16:creationId xmlns:a16="http://schemas.microsoft.com/office/drawing/2014/main" id="{B80FDCEC-AA01-9186-4825-9F8EAFED808E}"/>
                  </a:ext>
                </a:extLst>
              </p:cNvPr>
              <p:cNvSpPr>
                <a:spLocks/>
              </p:cNvSpPr>
              <p:nvPr/>
            </p:nvSpPr>
            <p:spPr bwMode="auto">
              <a:xfrm>
                <a:off x="71" y="650"/>
                <a:ext cx="0" cy="1"/>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1" name="Line 2256">
                <a:extLst>
                  <a:ext uri="{FF2B5EF4-FFF2-40B4-BE49-F238E27FC236}">
                    <a16:creationId xmlns:a16="http://schemas.microsoft.com/office/drawing/2014/main" id="{B8C4382D-EFD0-7ABA-4B46-2AC203536BDF}"/>
                  </a:ext>
                </a:extLst>
              </p:cNvPr>
              <p:cNvSpPr>
                <a:spLocks noChangeShapeType="1"/>
              </p:cNvSpPr>
              <p:nvPr/>
            </p:nvSpPr>
            <p:spPr bwMode="auto">
              <a:xfrm flipH="1" flipV="1">
                <a:off x="30" y="651"/>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12" name="Freeform 2257">
                <a:extLst>
                  <a:ext uri="{FF2B5EF4-FFF2-40B4-BE49-F238E27FC236}">
                    <a16:creationId xmlns:a16="http://schemas.microsoft.com/office/drawing/2014/main" id="{CDECD648-7235-5109-7501-07A5832C0C49}"/>
                  </a:ext>
                </a:extLst>
              </p:cNvPr>
              <p:cNvSpPr>
                <a:spLocks/>
              </p:cNvSpPr>
              <p:nvPr/>
            </p:nvSpPr>
            <p:spPr bwMode="auto">
              <a:xfrm>
                <a:off x="48" y="651"/>
                <a:ext cx="1" cy="1"/>
              </a:xfrm>
              <a:custGeom>
                <a:avLst/>
                <a:gdLst>
                  <a:gd name="T0" fmla="*/ 1 w 1"/>
                  <a:gd name="T1" fmla="*/ 1 h 1"/>
                  <a:gd name="T2" fmla="*/ 1 w 1"/>
                  <a:gd name="T3" fmla="*/ 0 h 1"/>
                  <a:gd name="T4" fmla="*/ 0 w 1"/>
                  <a:gd name="T5" fmla="*/ 1 h 1"/>
                  <a:gd name="T6" fmla="*/ 0 w 1"/>
                  <a:gd name="T7" fmla="*/ 1 h 1"/>
                </a:gdLst>
                <a:ahLst/>
                <a:cxnLst>
                  <a:cxn ang="0">
                    <a:pos x="T0" y="T1"/>
                  </a:cxn>
                  <a:cxn ang="0">
                    <a:pos x="T2" y="T3"/>
                  </a:cxn>
                  <a:cxn ang="0">
                    <a:pos x="T4" y="T5"/>
                  </a:cxn>
                  <a:cxn ang="0">
                    <a:pos x="T6" y="T7"/>
                  </a:cxn>
                </a:cxnLst>
                <a:rect l="0" t="0" r="r" b="b"/>
                <a:pathLst>
                  <a:path w="1" h="1">
                    <a:moveTo>
                      <a:pt x="1" y="1"/>
                    </a:moveTo>
                    <a:lnTo>
                      <a:pt x="1"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3" name="Freeform 2258">
                <a:extLst>
                  <a:ext uri="{FF2B5EF4-FFF2-40B4-BE49-F238E27FC236}">
                    <a16:creationId xmlns:a16="http://schemas.microsoft.com/office/drawing/2014/main" id="{C7554585-C9E5-7AD3-9263-3EECCD60C23A}"/>
                  </a:ext>
                </a:extLst>
              </p:cNvPr>
              <p:cNvSpPr>
                <a:spLocks/>
              </p:cNvSpPr>
              <p:nvPr/>
            </p:nvSpPr>
            <p:spPr bwMode="auto">
              <a:xfrm>
                <a:off x="30" y="652"/>
                <a:ext cx="1" cy="1"/>
              </a:xfrm>
              <a:custGeom>
                <a:avLst/>
                <a:gdLst>
                  <a:gd name="T0" fmla="*/ 0 w 1"/>
                  <a:gd name="T1" fmla="*/ 1 h 1"/>
                  <a:gd name="T2" fmla="*/ 0 w 1"/>
                  <a:gd name="T3" fmla="*/ 0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0" y="1"/>
                    </a:moveTo>
                    <a:lnTo>
                      <a:pt x="0" y="0"/>
                    </a:lnTo>
                    <a:lnTo>
                      <a:pt x="1" y="0"/>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4" name="Freeform 2259">
                <a:extLst>
                  <a:ext uri="{FF2B5EF4-FFF2-40B4-BE49-F238E27FC236}">
                    <a16:creationId xmlns:a16="http://schemas.microsoft.com/office/drawing/2014/main" id="{6D13DDAF-F284-4849-425B-10652D63E6B1}"/>
                  </a:ext>
                </a:extLst>
              </p:cNvPr>
              <p:cNvSpPr>
                <a:spLocks/>
              </p:cNvSpPr>
              <p:nvPr/>
            </p:nvSpPr>
            <p:spPr bwMode="auto">
              <a:xfrm>
                <a:off x="70" y="651"/>
                <a:ext cx="2" cy="2"/>
              </a:xfrm>
              <a:custGeom>
                <a:avLst/>
                <a:gdLst>
                  <a:gd name="T0" fmla="*/ 1 w 2"/>
                  <a:gd name="T1" fmla="*/ 0 h 2"/>
                  <a:gd name="T2" fmla="*/ 2 w 2"/>
                  <a:gd name="T3" fmla="*/ 2 h 2"/>
                  <a:gd name="T4" fmla="*/ 0 w 2"/>
                  <a:gd name="T5" fmla="*/ 1 h 2"/>
                  <a:gd name="T6" fmla="*/ 0 w 2"/>
                  <a:gd name="T7" fmla="*/ 2 h 2"/>
                </a:gdLst>
                <a:ahLst/>
                <a:cxnLst>
                  <a:cxn ang="0">
                    <a:pos x="T0" y="T1"/>
                  </a:cxn>
                  <a:cxn ang="0">
                    <a:pos x="T2" y="T3"/>
                  </a:cxn>
                  <a:cxn ang="0">
                    <a:pos x="T4" y="T5"/>
                  </a:cxn>
                  <a:cxn ang="0">
                    <a:pos x="T6" y="T7"/>
                  </a:cxn>
                </a:cxnLst>
                <a:rect l="0" t="0" r="r" b="b"/>
                <a:pathLst>
                  <a:path w="2" h="2">
                    <a:moveTo>
                      <a:pt x="1" y="0"/>
                    </a:moveTo>
                    <a:lnTo>
                      <a:pt x="2" y="2"/>
                    </a:ln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5" name="Line 2260">
                <a:extLst>
                  <a:ext uri="{FF2B5EF4-FFF2-40B4-BE49-F238E27FC236}">
                    <a16:creationId xmlns:a16="http://schemas.microsoft.com/office/drawing/2014/main" id="{DFE0ED0A-E257-73F9-06AA-AE7F38492EC3}"/>
                  </a:ext>
                </a:extLst>
              </p:cNvPr>
              <p:cNvSpPr>
                <a:spLocks noChangeShapeType="1"/>
              </p:cNvSpPr>
              <p:nvPr/>
            </p:nvSpPr>
            <p:spPr bwMode="auto">
              <a:xfrm flipH="1" flipV="1">
                <a:off x="42" y="653"/>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16" name="Freeform 2261">
                <a:extLst>
                  <a:ext uri="{FF2B5EF4-FFF2-40B4-BE49-F238E27FC236}">
                    <a16:creationId xmlns:a16="http://schemas.microsoft.com/office/drawing/2014/main" id="{82E05187-AB1B-F0A1-85FC-5772CD64FBBB}"/>
                  </a:ext>
                </a:extLst>
              </p:cNvPr>
              <p:cNvSpPr>
                <a:spLocks/>
              </p:cNvSpPr>
              <p:nvPr/>
            </p:nvSpPr>
            <p:spPr bwMode="auto">
              <a:xfrm>
                <a:off x="44" y="652"/>
                <a:ext cx="4" cy="2"/>
              </a:xfrm>
              <a:custGeom>
                <a:avLst/>
                <a:gdLst>
                  <a:gd name="T0" fmla="*/ 4 w 4"/>
                  <a:gd name="T1" fmla="*/ 0 h 2"/>
                  <a:gd name="T2" fmla="*/ 3 w 4"/>
                  <a:gd name="T3" fmla="*/ 1 h 2"/>
                  <a:gd name="T4" fmla="*/ 1 w 4"/>
                  <a:gd name="T5" fmla="*/ 0 h 2"/>
                  <a:gd name="T6" fmla="*/ 1 w 4"/>
                  <a:gd name="T7" fmla="*/ 2 h 2"/>
                  <a:gd name="T8" fmla="*/ 0 w 4"/>
                  <a:gd name="T9" fmla="*/ 2 h 2"/>
                </a:gdLst>
                <a:ahLst/>
                <a:cxnLst>
                  <a:cxn ang="0">
                    <a:pos x="T0" y="T1"/>
                  </a:cxn>
                  <a:cxn ang="0">
                    <a:pos x="T2" y="T3"/>
                  </a:cxn>
                  <a:cxn ang="0">
                    <a:pos x="T4" y="T5"/>
                  </a:cxn>
                  <a:cxn ang="0">
                    <a:pos x="T6" y="T7"/>
                  </a:cxn>
                  <a:cxn ang="0">
                    <a:pos x="T8" y="T9"/>
                  </a:cxn>
                </a:cxnLst>
                <a:rect l="0" t="0" r="r" b="b"/>
                <a:pathLst>
                  <a:path w="4" h="2">
                    <a:moveTo>
                      <a:pt x="4" y="0"/>
                    </a:moveTo>
                    <a:lnTo>
                      <a:pt x="3" y="1"/>
                    </a:lnTo>
                    <a:lnTo>
                      <a:pt x="1" y="0"/>
                    </a:lnTo>
                    <a:lnTo>
                      <a:pt x="1"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7" name="Freeform 2262">
                <a:extLst>
                  <a:ext uri="{FF2B5EF4-FFF2-40B4-BE49-F238E27FC236}">
                    <a16:creationId xmlns:a16="http://schemas.microsoft.com/office/drawing/2014/main" id="{BE8F2437-35D4-4FF2-1B4A-44BAB318CD78}"/>
                  </a:ext>
                </a:extLst>
              </p:cNvPr>
              <p:cNvSpPr>
                <a:spLocks/>
              </p:cNvSpPr>
              <p:nvPr/>
            </p:nvSpPr>
            <p:spPr bwMode="auto">
              <a:xfrm>
                <a:off x="29" y="652"/>
                <a:ext cx="5" cy="2"/>
              </a:xfrm>
              <a:custGeom>
                <a:avLst/>
                <a:gdLst>
                  <a:gd name="T0" fmla="*/ 5 w 5"/>
                  <a:gd name="T1" fmla="*/ 2 h 2"/>
                  <a:gd name="T2" fmla="*/ 5 w 5"/>
                  <a:gd name="T3" fmla="*/ 0 h 2"/>
                  <a:gd name="T4" fmla="*/ 3 w 5"/>
                  <a:gd name="T5" fmla="*/ 1 h 2"/>
                  <a:gd name="T6" fmla="*/ 2 w 5"/>
                  <a:gd name="T7" fmla="*/ 2 h 2"/>
                  <a:gd name="T8" fmla="*/ 1 w 5"/>
                  <a:gd name="T9" fmla="*/ 2 h 2"/>
                  <a:gd name="T10" fmla="*/ 0 w 5"/>
                  <a:gd name="T11" fmla="*/ 2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2"/>
                    </a:moveTo>
                    <a:lnTo>
                      <a:pt x="5" y="0"/>
                    </a:lnTo>
                    <a:lnTo>
                      <a:pt x="3" y="1"/>
                    </a:lnTo>
                    <a:lnTo>
                      <a:pt x="2" y="2"/>
                    </a:lnTo>
                    <a:lnTo>
                      <a:pt x="1" y="2"/>
                    </a:lnTo>
                    <a:lnTo>
                      <a:pt x="0" y="2"/>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8" name="Freeform 2263">
                <a:extLst>
                  <a:ext uri="{FF2B5EF4-FFF2-40B4-BE49-F238E27FC236}">
                    <a16:creationId xmlns:a16="http://schemas.microsoft.com/office/drawing/2014/main" id="{782E9B12-F9AF-017E-84C3-F6D2956E6462}"/>
                  </a:ext>
                </a:extLst>
              </p:cNvPr>
              <p:cNvSpPr>
                <a:spLocks/>
              </p:cNvSpPr>
              <p:nvPr/>
            </p:nvSpPr>
            <p:spPr bwMode="auto">
              <a:xfrm>
                <a:off x="73" y="649"/>
                <a:ext cx="4" cy="6"/>
              </a:xfrm>
              <a:custGeom>
                <a:avLst/>
                <a:gdLst>
                  <a:gd name="T0" fmla="*/ 3 w 4"/>
                  <a:gd name="T1" fmla="*/ 6 h 6"/>
                  <a:gd name="T2" fmla="*/ 2 w 4"/>
                  <a:gd name="T3" fmla="*/ 5 h 6"/>
                  <a:gd name="T4" fmla="*/ 0 w 4"/>
                  <a:gd name="T5" fmla="*/ 4 h 6"/>
                  <a:gd name="T6" fmla="*/ 0 w 4"/>
                  <a:gd name="T7" fmla="*/ 4 h 6"/>
                  <a:gd name="T8" fmla="*/ 0 w 4"/>
                  <a:gd name="T9" fmla="*/ 4 h 6"/>
                  <a:gd name="T10" fmla="*/ 0 w 4"/>
                  <a:gd name="T11" fmla="*/ 3 h 6"/>
                  <a:gd name="T12" fmla="*/ 0 w 4"/>
                  <a:gd name="T13" fmla="*/ 3 h 6"/>
                  <a:gd name="T14" fmla="*/ 1 w 4"/>
                  <a:gd name="T15" fmla="*/ 2 h 6"/>
                  <a:gd name="T16" fmla="*/ 2 w 4"/>
                  <a:gd name="T17" fmla="*/ 1 h 6"/>
                  <a:gd name="T18" fmla="*/ 3 w 4"/>
                  <a:gd name="T19" fmla="*/ 1 h 6"/>
                  <a:gd name="T20" fmla="*/ 4 w 4"/>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6">
                    <a:moveTo>
                      <a:pt x="3" y="6"/>
                    </a:moveTo>
                    <a:lnTo>
                      <a:pt x="2" y="5"/>
                    </a:lnTo>
                    <a:lnTo>
                      <a:pt x="0" y="4"/>
                    </a:lnTo>
                    <a:lnTo>
                      <a:pt x="0" y="4"/>
                    </a:lnTo>
                    <a:lnTo>
                      <a:pt x="0" y="4"/>
                    </a:lnTo>
                    <a:lnTo>
                      <a:pt x="0" y="3"/>
                    </a:lnTo>
                    <a:lnTo>
                      <a:pt x="0" y="3"/>
                    </a:lnTo>
                    <a:lnTo>
                      <a:pt x="1" y="2"/>
                    </a:lnTo>
                    <a:lnTo>
                      <a:pt x="2" y="1"/>
                    </a:lnTo>
                    <a:lnTo>
                      <a:pt x="3" y="1"/>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9" name="Freeform 2264">
                <a:extLst>
                  <a:ext uri="{FF2B5EF4-FFF2-40B4-BE49-F238E27FC236}">
                    <a16:creationId xmlns:a16="http://schemas.microsoft.com/office/drawing/2014/main" id="{E6044255-1EBB-C347-2E2A-1C4817712151}"/>
                  </a:ext>
                </a:extLst>
              </p:cNvPr>
              <p:cNvSpPr>
                <a:spLocks/>
              </p:cNvSpPr>
              <p:nvPr/>
            </p:nvSpPr>
            <p:spPr bwMode="auto">
              <a:xfrm>
                <a:off x="56" y="655"/>
                <a:ext cx="2" cy="0"/>
              </a:xfrm>
              <a:custGeom>
                <a:avLst/>
                <a:gdLst>
                  <a:gd name="T0" fmla="*/ 2 w 2"/>
                  <a:gd name="T1" fmla="*/ 1 w 2"/>
                  <a:gd name="T2" fmla="*/ 0 w 2"/>
                </a:gdLst>
                <a:ahLst/>
                <a:cxnLst>
                  <a:cxn ang="0">
                    <a:pos x="T0" y="0"/>
                  </a:cxn>
                  <a:cxn ang="0">
                    <a:pos x="T1" y="0"/>
                  </a:cxn>
                  <a:cxn ang="0">
                    <a:pos x="T2" y="0"/>
                  </a:cxn>
                </a:cxnLst>
                <a:rect l="0" t="0" r="r" b="b"/>
                <a:pathLst>
                  <a:path w="2">
                    <a:moveTo>
                      <a:pt x="2"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0" name="Freeform 2265">
                <a:extLst>
                  <a:ext uri="{FF2B5EF4-FFF2-40B4-BE49-F238E27FC236}">
                    <a16:creationId xmlns:a16="http://schemas.microsoft.com/office/drawing/2014/main" id="{111F4493-1D38-4D23-235C-DFCB26EF59F2}"/>
                  </a:ext>
                </a:extLst>
              </p:cNvPr>
              <p:cNvSpPr>
                <a:spLocks/>
              </p:cNvSpPr>
              <p:nvPr/>
            </p:nvSpPr>
            <p:spPr bwMode="auto">
              <a:xfrm>
                <a:off x="49" y="651"/>
                <a:ext cx="8" cy="4"/>
              </a:xfrm>
              <a:custGeom>
                <a:avLst/>
                <a:gdLst>
                  <a:gd name="T0" fmla="*/ 7 w 8"/>
                  <a:gd name="T1" fmla="*/ 4 h 4"/>
                  <a:gd name="T2" fmla="*/ 6 w 8"/>
                  <a:gd name="T3" fmla="*/ 3 h 4"/>
                  <a:gd name="T4" fmla="*/ 7 w 8"/>
                  <a:gd name="T5" fmla="*/ 2 h 4"/>
                  <a:gd name="T6" fmla="*/ 8 w 8"/>
                  <a:gd name="T7" fmla="*/ 1 h 4"/>
                  <a:gd name="T8" fmla="*/ 8 w 8"/>
                  <a:gd name="T9" fmla="*/ 0 h 4"/>
                  <a:gd name="T10" fmla="*/ 7 w 8"/>
                  <a:gd name="T11" fmla="*/ 0 h 4"/>
                  <a:gd name="T12" fmla="*/ 7 w 8"/>
                  <a:gd name="T13" fmla="*/ 1 h 4"/>
                  <a:gd name="T14" fmla="*/ 5 w 8"/>
                  <a:gd name="T15" fmla="*/ 2 h 4"/>
                  <a:gd name="T16" fmla="*/ 3 w 8"/>
                  <a:gd name="T17" fmla="*/ 3 h 4"/>
                  <a:gd name="T18" fmla="*/ 1 w 8"/>
                  <a:gd name="T19" fmla="*/ 3 h 4"/>
                  <a:gd name="T20" fmla="*/ 0 w 8"/>
                  <a:gd name="T21" fmla="*/ 2 h 4"/>
                  <a:gd name="T22" fmla="*/ 0 w 8"/>
                  <a:gd name="T23" fmla="*/ 1 h 4"/>
                  <a:gd name="T24" fmla="*/ 0 w 8"/>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4">
                    <a:moveTo>
                      <a:pt x="7" y="4"/>
                    </a:moveTo>
                    <a:lnTo>
                      <a:pt x="6" y="3"/>
                    </a:lnTo>
                    <a:lnTo>
                      <a:pt x="7" y="2"/>
                    </a:lnTo>
                    <a:lnTo>
                      <a:pt x="8" y="1"/>
                    </a:lnTo>
                    <a:lnTo>
                      <a:pt x="8" y="0"/>
                    </a:lnTo>
                    <a:lnTo>
                      <a:pt x="7" y="0"/>
                    </a:lnTo>
                    <a:lnTo>
                      <a:pt x="7" y="1"/>
                    </a:lnTo>
                    <a:lnTo>
                      <a:pt x="5" y="2"/>
                    </a:lnTo>
                    <a:lnTo>
                      <a:pt x="3" y="3"/>
                    </a:lnTo>
                    <a:lnTo>
                      <a:pt x="1" y="3"/>
                    </a:lnTo>
                    <a:lnTo>
                      <a:pt x="0" y="2"/>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1" name="Freeform 2266">
                <a:extLst>
                  <a:ext uri="{FF2B5EF4-FFF2-40B4-BE49-F238E27FC236}">
                    <a16:creationId xmlns:a16="http://schemas.microsoft.com/office/drawing/2014/main" id="{99CAFC60-DECC-FD5B-9F01-C7FB68E74731}"/>
                  </a:ext>
                </a:extLst>
              </p:cNvPr>
              <p:cNvSpPr>
                <a:spLocks/>
              </p:cNvSpPr>
              <p:nvPr/>
            </p:nvSpPr>
            <p:spPr bwMode="auto">
              <a:xfrm>
                <a:off x="58" y="653"/>
                <a:ext cx="3" cy="3"/>
              </a:xfrm>
              <a:custGeom>
                <a:avLst/>
                <a:gdLst>
                  <a:gd name="T0" fmla="*/ 3 w 3"/>
                  <a:gd name="T1" fmla="*/ 3 h 3"/>
                  <a:gd name="T2" fmla="*/ 3 w 3"/>
                  <a:gd name="T3" fmla="*/ 2 h 3"/>
                  <a:gd name="T4" fmla="*/ 3 w 3"/>
                  <a:gd name="T5" fmla="*/ 0 h 3"/>
                  <a:gd name="T6" fmla="*/ 1 w 3"/>
                  <a:gd name="T7" fmla="*/ 1 h 3"/>
                  <a:gd name="T8" fmla="*/ 0 w 3"/>
                  <a:gd name="T9" fmla="*/ 2 h 3"/>
                  <a:gd name="T10" fmla="*/ 0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2"/>
                    </a:lnTo>
                    <a:lnTo>
                      <a:pt x="3" y="0"/>
                    </a:lnTo>
                    <a:lnTo>
                      <a:pt x="1" y="1"/>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2" name="Freeform 2267">
                <a:extLst>
                  <a:ext uri="{FF2B5EF4-FFF2-40B4-BE49-F238E27FC236}">
                    <a16:creationId xmlns:a16="http://schemas.microsoft.com/office/drawing/2014/main" id="{64B29385-D75A-E8E8-55EB-A8BFDCD0CF9C}"/>
                  </a:ext>
                </a:extLst>
              </p:cNvPr>
              <p:cNvSpPr>
                <a:spLocks/>
              </p:cNvSpPr>
              <p:nvPr/>
            </p:nvSpPr>
            <p:spPr bwMode="auto">
              <a:xfrm>
                <a:off x="36" y="653"/>
                <a:ext cx="6" cy="4"/>
              </a:xfrm>
              <a:custGeom>
                <a:avLst/>
                <a:gdLst>
                  <a:gd name="T0" fmla="*/ 6 w 6"/>
                  <a:gd name="T1" fmla="*/ 0 h 4"/>
                  <a:gd name="T2" fmla="*/ 5 w 6"/>
                  <a:gd name="T3" fmla="*/ 2 h 4"/>
                  <a:gd name="T4" fmla="*/ 2 w 6"/>
                  <a:gd name="T5" fmla="*/ 3 h 4"/>
                  <a:gd name="T6" fmla="*/ 2 w 6"/>
                  <a:gd name="T7" fmla="*/ 4 h 4"/>
                  <a:gd name="T8" fmla="*/ 0 w 6"/>
                  <a:gd name="T9" fmla="*/ 4 h 4"/>
                  <a:gd name="T10" fmla="*/ 0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6" y="0"/>
                    </a:moveTo>
                    <a:lnTo>
                      <a:pt x="5" y="2"/>
                    </a:lnTo>
                    <a:lnTo>
                      <a:pt x="2" y="3"/>
                    </a:lnTo>
                    <a:lnTo>
                      <a:pt x="2" y="4"/>
                    </a:lnTo>
                    <a:lnTo>
                      <a:pt x="0" y="4"/>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3" name="Freeform 2268">
                <a:extLst>
                  <a:ext uri="{FF2B5EF4-FFF2-40B4-BE49-F238E27FC236}">
                    <a16:creationId xmlns:a16="http://schemas.microsoft.com/office/drawing/2014/main" id="{39E28E31-88F3-5F84-4C62-D2DC0D6103C6}"/>
                  </a:ext>
                </a:extLst>
              </p:cNvPr>
              <p:cNvSpPr>
                <a:spLocks/>
              </p:cNvSpPr>
              <p:nvPr/>
            </p:nvSpPr>
            <p:spPr bwMode="auto">
              <a:xfrm>
                <a:off x="70" y="653"/>
                <a:ext cx="1" cy="4"/>
              </a:xfrm>
              <a:custGeom>
                <a:avLst/>
                <a:gdLst>
                  <a:gd name="T0" fmla="*/ 0 w 1"/>
                  <a:gd name="T1" fmla="*/ 0 h 4"/>
                  <a:gd name="T2" fmla="*/ 1 w 1"/>
                  <a:gd name="T3" fmla="*/ 1 h 4"/>
                  <a:gd name="T4" fmla="*/ 1 w 1"/>
                  <a:gd name="T5" fmla="*/ 3 h 4"/>
                  <a:gd name="T6" fmla="*/ 1 w 1"/>
                  <a:gd name="T7" fmla="*/ 4 h 4"/>
                </a:gdLst>
                <a:ahLst/>
                <a:cxnLst>
                  <a:cxn ang="0">
                    <a:pos x="T0" y="T1"/>
                  </a:cxn>
                  <a:cxn ang="0">
                    <a:pos x="T2" y="T3"/>
                  </a:cxn>
                  <a:cxn ang="0">
                    <a:pos x="T4" y="T5"/>
                  </a:cxn>
                  <a:cxn ang="0">
                    <a:pos x="T6" y="T7"/>
                  </a:cxn>
                </a:cxnLst>
                <a:rect l="0" t="0" r="r" b="b"/>
                <a:pathLst>
                  <a:path w="1" h="4">
                    <a:moveTo>
                      <a:pt x="0" y="0"/>
                    </a:moveTo>
                    <a:lnTo>
                      <a:pt x="1" y="1"/>
                    </a:lnTo>
                    <a:lnTo>
                      <a:pt x="1"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4" name="Freeform 2269">
                <a:extLst>
                  <a:ext uri="{FF2B5EF4-FFF2-40B4-BE49-F238E27FC236}">
                    <a16:creationId xmlns:a16="http://schemas.microsoft.com/office/drawing/2014/main" id="{62FC7058-F86D-10FA-0952-C73717239B6C}"/>
                  </a:ext>
                </a:extLst>
              </p:cNvPr>
              <p:cNvSpPr>
                <a:spLocks/>
              </p:cNvSpPr>
              <p:nvPr/>
            </p:nvSpPr>
            <p:spPr bwMode="auto">
              <a:xfrm>
                <a:off x="34" y="654"/>
                <a:ext cx="2" cy="3"/>
              </a:xfrm>
              <a:custGeom>
                <a:avLst/>
                <a:gdLst>
                  <a:gd name="T0" fmla="*/ 2 w 2"/>
                  <a:gd name="T1" fmla="*/ 3 h 3"/>
                  <a:gd name="T2" fmla="*/ 1 w 2"/>
                  <a:gd name="T3" fmla="*/ 3 h 3"/>
                  <a:gd name="T4" fmla="*/ 0 w 2"/>
                  <a:gd name="T5" fmla="*/ 0 h 3"/>
                </a:gdLst>
                <a:ahLst/>
                <a:cxnLst>
                  <a:cxn ang="0">
                    <a:pos x="T0" y="T1"/>
                  </a:cxn>
                  <a:cxn ang="0">
                    <a:pos x="T2" y="T3"/>
                  </a:cxn>
                  <a:cxn ang="0">
                    <a:pos x="T4" y="T5"/>
                  </a:cxn>
                </a:cxnLst>
                <a:rect l="0" t="0" r="r" b="b"/>
                <a:pathLst>
                  <a:path w="2" h="3">
                    <a:moveTo>
                      <a:pt x="2" y="3"/>
                    </a:moveTo>
                    <a:lnTo>
                      <a:pt x="1" y="3"/>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5" name="Freeform 2270">
                <a:extLst>
                  <a:ext uri="{FF2B5EF4-FFF2-40B4-BE49-F238E27FC236}">
                    <a16:creationId xmlns:a16="http://schemas.microsoft.com/office/drawing/2014/main" id="{C4AA9B02-CEE5-FFAF-D850-0D9142955126}"/>
                  </a:ext>
                </a:extLst>
              </p:cNvPr>
              <p:cNvSpPr>
                <a:spLocks/>
              </p:cNvSpPr>
              <p:nvPr/>
            </p:nvSpPr>
            <p:spPr bwMode="auto">
              <a:xfrm>
                <a:off x="15" y="646"/>
                <a:ext cx="9" cy="11"/>
              </a:xfrm>
              <a:custGeom>
                <a:avLst/>
                <a:gdLst>
                  <a:gd name="T0" fmla="*/ 0 w 9"/>
                  <a:gd name="T1" fmla="*/ 11 h 11"/>
                  <a:gd name="T2" fmla="*/ 2 w 9"/>
                  <a:gd name="T3" fmla="*/ 9 h 11"/>
                  <a:gd name="T4" fmla="*/ 4 w 9"/>
                  <a:gd name="T5" fmla="*/ 7 h 11"/>
                  <a:gd name="T6" fmla="*/ 5 w 9"/>
                  <a:gd name="T7" fmla="*/ 9 h 11"/>
                  <a:gd name="T8" fmla="*/ 6 w 9"/>
                  <a:gd name="T9" fmla="*/ 8 h 11"/>
                  <a:gd name="T10" fmla="*/ 8 w 9"/>
                  <a:gd name="T11" fmla="*/ 7 h 11"/>
                  <a:gd name="T12" fmla="*/ 9 w 9"/>
                  <a:gd name="T13" fmla="*/ 3 h 11"/>
                  <a:gd name="T14" fmla="*/ 9 w 9"/>
                  <a:gd name="T15" fmla="*/ 2 h 11"/>
                  <a:gd name="T16" fmla="*/ 5 w 9"/>
                  <a:gd name="T17" fmla="*/ 0 h 11"/>
                  <a:gd name="T18" fmla="*/ 5 w 9"/>
                  <a:gd name="T19" fmla="*/ 5 h 11"/>
                  <a:gd name="T20" fmla="*/ 3 w 9"/>
                  <a:gd name="T21" fmla="*/ 3 h 11"/>
                  <a:gd name="T22" fmla="*/ 2 w 9"/>
                  <a:gd name="T23" fmla="*/ 3 h 11"/>
                  <a:gd name="T24" fmla="*/ 2 w 9"/>
                  <a:gd name="T25" fmla="*/ 6 h 11"/>
                  <a:gd name="T26" fmla="*/ 0 w 9"/>
                  <a:gd name="T27" fmla="*/ 7 h 11"/>
                  <a:gd name="T28" fmla="*/ 0 w 9"/>
                  <a:gd name="T29"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11">
                    <a:moveTo>
                      <a:pt x="0" y="11"/>
                    </a:moveTo>
                    <a:lnTo>
                      <a:pt x="2" y="9"/>
                    </a:lnTo>
                    <a:lnTo>
                      <a:pt x="4" y="7"/>
                    </a:lnTo>
                    <a:lnTo>
                      <a:pt x="5" y="9"/>
                    </a:lnTo>
                    <a:lnTo>
                      <a:pt x="6" y="8"/>
                    </a:lnTo>
                    <a:lnTo>
                      <a:pt x="8" y="7"/>
                    </a:lnTo>
                    <a:lnTo>
                      <a:pt x="9" y="3"/>
                    </a:lnTo>
                    <a:lnTo>
                      <a:pt x="9" y="2"/>
                    </a:lnTo>
                    <a:lnTo>
                      <a:pt x="5" y="0"/>
                    </a:lnTo>
                    <a:lnTo>
                      <a:pt x="5" y="5"/>
                    </a:lnTo>
                    <a:lnTo>
                      <a:pt x="3" y="3"/>
                    </a:lnTo>
                    <a:lnTo>
                      <a:pt x="2" y="3"/>
                    </a:lnTo>
                    <a:lnTo>
                      <a:pt x="2" y="6"/>
                    </a:lnTo>
                    <a:lnTo>
                      <a:pt x="0" y="7"/>
                    </a:lnTo>
                    <a:lnTo>
                      <a:pt x="0" y="1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6" name="Line 2271">
                <a:extLst>
                  <a:ext uri="{FF2B5EF4-FFF2-40B4-BE49-F238E27FC236}">
                    <a16:creationId xmlns:a16="http://schemas.microsoft.com/office/drawing/2014/main" id="{2621D7C4-01C4-1F0D-BBF5-C7503328370B}"/>
                  </a:ext>
                </a:extLst>
              </p:cNvPr>
              <p:cNvSpPr>
                <a:spLocks noChangeShapeType="1"/>
              </p:cNvSpPr>
              <p:nvPr/>
            </p:nvSpPr>
            <p:spPr bwMode="auto">
              <a:xfrm>
                <a:off x="44" y="657"/>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27" name="Freeform 2272">
                <a:extLst>
                  <a:ext uri="{FF2B5EF4-FFF2-40B4-BE49-F238E27FC236}">
                    <a16:creationId xmlns:a16="http://schemas.microsoft.com/office/drawing/2014/main" id="{597E6E7C-23C6-AAAF-DA80-157447421D1A}"/>
                  </a:ext>
                </a:extLst>
              </p:cNvPr>
              <p:cNvSpPr>
                <a:spLocks/>
              </p:cNvSpPr>
              <p:nvPr/>
            </p:nvSpPr>
            <p:spPr bwMode="auto">
              <a:xfrm>
                <a:off x="24" y="655"/>
                <a:ext cx="7" cy="2"/>
              </a:xfrm>
              <a:custGeom>
                <a:avLst/>
                <a:gdLst>
                  <a:gd name="T0" fmla="*/ 0 w 7"/>
                  <a:gd name="T1" fmla="*/ 1 h 2"/>
                  <a:gd name="T2" fmla="*/ 3 w 7"/>
                  <a:gd name="T3" fmla="*/ 0 h 2"/>
                  <a:gd name="T4" fmla="*/ 4 w 7"/>
                  <a:gd name="T5" fmla="*/ 1 h 2"/>
                  <a:gd name="T6" fmla="*/ 4 w 7"/>
                  <a:gd name="T7" fmla="*/ 1 h 2"/>
                  <a:gd name="T8" fmla="*/ 6 w 7"/>
                  <a:gd name="T9" fmla="*/ 2 h 2"/>
                  <a:gd name="T10" fmla="*/ 7 w 7"/>
                  <a:gd name="T11" fmla="*/ 2 h 2"/>
                </a:gdLst>
                <a:ahLst/>
                <a:cxnLst>
                  <a:cxn ang="0">
                    <a:pos x="T0" y="T1"/>
                  </a:cxn>
                  <a:cxn ang="0">
                    <a:pos x="T2" y="T3"/>
                  </a:cxn>
                  <a:cxn ang="0">
                    <a:pos x="T4" y="T5"/>
                  </a:cxn>
                  <a:cxn ang="0">
                    <a:pos x="T6" y="T7"/>
                  </a:cxn>
                  <a:cxn ang="0">
                    <a:pos x="T8" y="T9"/>
                  </a:cxn>
                  <a:cxn ang="0">
                    <a:pos x="T10" y="T11"/>
                  </a:cxn>
                </a:cxnLst>
                <a:rect l="0" t="0" r="r" b="b"/>
                <a:pathLst>
                  <a:path w="7" h="2">
                    <a:moveTo>
                      <a:pt x="0" y="1"/>
                    </a:moveTo>
                    <a:lnTo>
                      <a:pt x="3" y="0"/>
                    </a:lnTo>
                    <a:lnTo>
                      <a:pt x="4" y="1"/>
                    </a:lnTo>
                    <a:lnTo>
                      <a:pt x="4" y="1"/>
                    </a:lnTo>
                    <a:lnTo>
                      <a:pt x="6" y="2"/>
                    </a:lnTo>
                    <a:lnTo>
                      <a:pt x="7"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8" name="Line 2273">
                <a:extLst>
                  <a:ext uri="{FF2B5EF4-FFF2-40B4-BE49-F238E27FC236}">
                    <a16:creationId xmlns:a16="http://schemas.microsoft.com/office/drawing/2014/main" id="{85043D76-7B2D-A2E5-D39F-BF309F6E43EC}"/>
                  </a:ext>
                </a:extLst>
              </p:cNvPr>
              <p:cNvSpPr>
                <a:spLocks noChangeShapeType="1"/>
              </p:cNvSpPr>
              <p:nvPr/>
            </p:nvSpPr>
            <p:spPr bwMode="auto">
              <a:xfrm>
                <a:off x="31" y="657"/>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29" name="Freeform 2274">
                <a:extLst>
                  <a:ext uri="{FF2B5EF4-FFF2-40B4-BE49-F238E27FC236}">
                    <a16:creationId xmlns:a16="http://schemas.microsoft.com/office/drawing/2014/main" id="{DB59581F-4FF1-DCEE-633C-DFBB6AD741F5}"/>
                  </a:ext>
                </a:extLst>
              </p:cNvPr>
              <p:cNvSpPr>
                <a:spLocks/>
              </p:cNvSpPr>
              <p:nvPr/>
            </p:nvSpPr>
            <p:spPr bwMode="auto">
              <a:xfrm>
                <a:off x="23" y="656"/>
                <a:ext cx="1" cy="2"/>
              </a:xfrm>
              <a:custGeom>
                <a:avLst/>
                <a:gdLst>
                  <a:gd name="T0" fmla="*/ 0 w 1"/>
                  <a:gd name="T1" fmla="*/ 2 h 2"/>
                  <a:gd name="T2" fmla="*/ 0 w 1"/>
                  <a:gd name="T3" fmla="*/ 1 h 2"/>
                  <a:gd name="T4" fmla="*/ 1 w 1"/>
                  <a:gd name="T5" fmla="*/ 0 h 2"/>
                  <a:gd name="T6" fmla="*/ 1 w 1"/>
                  <a:gd name="T7" fmla="*/ 0 h 2"/>
                </a:gdLst>
                <a:ahLst/>
                <a:cxnLst>
                  <a:cxn ang="0">
                    <a:pos x="T0" y="T1"/>
                  </a:cxn>
                  <a:cxn ang="0">
                    <a:pos x="T2" y="T3"/>
                  </a:cxn>
                  <a:cxn ang="0">
                    <a:pos x="T4" y="T5"/>
                  </a:cxn>
                  <a:cxn ang="0">
                    <a:pos x="T6" y="T7"/>
                  </a:cxn>
                </a:cxnLst>
                <a:rect l="0" t="0" r="r" b="b"/>
                <a:pathLst>
                  <a:path w="1" h="2">
                    <a:moveTo>
                      <a:pt x="0" y="2"/>
                    </a:moveTo>
                    <a:lnTo>
                      <a:pt x="0" y="1"/>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0" name="Freeform 2275">
                <a:extLst>
                  <a:ext uri="{FF2B5EF4-FFF2-40B4-BE49-F238E27FC236}">
                    <a16:creationId xmlns:a16="http://schemas.microsoft.com/office/drawing/2014/main" id="{8C0D978B-E654-072B-60DD-CF7FFD9BA455}"/>
                  </a:ext>
                </a:extLst>
              </p:cNvPr>
              <p:cNvSpPr>
                <a:spLocks/>
              </p:cNvSpPr>
              <p:nvPr/>
            </p:nvSpPr>
            <p:spPr bwMode="auto">
              <a:xfrm>
                <a:off x="49" y="656"/>
                <a:ext cx="4" cy="2"/>
              </a:xfrm>
              <a:custGeom>
                <a:avLst/>
                <a:gdLst>
                  <a:gd name="T0" fmla="*/ 0 w 4"/>
                  <a:gd name="T1" fmla="*/ 2 h 2"/>
                  <a:gd name="T2" fmla="*/ 0 w 4"/>
                  <a:gd name="T3" fmla="*/ 1 h 2"/>
                  <a:gd name="T4" fmla="*/ 1 w 4"/>
                  <a:gd name="T5" fmla="*/ 0 h 2"/>
                  <a:gd name="T6" fmla="*/ 4 w 4"/>
                  <a:gd name="T7" fmla="*/ 0 h 2"/>
                  <a:gd name="T8" fmla="*/ 4 w 4"/>
                  <a:gd name="T9" fmla="*/ 1 h 2"/>
                </a:gdLst>
                <a:ahLst/>
                <a:cxnLst>
                  <a:cxn ang="0">
                    <a:pos x="T0" y="T1"/>
                  </a:cxn>
                  <a:cxn ang="0">
                    <a:pos x="T2" y="T3"/>
                  </a:cxn>
                  <a:cxn ang="0">
                    <a:pos x="T4" y="T5"/>
                  </a:cxn>
                  <a:cxn ang="0">
                    <a:pos x="T6" y="T7"/>
                  </a:cxn>
                  <a:cxn ang="0">
                    <a:pos x="T8" y="T9"/>
                  </a:cxn>
                </a:cxnLst>
                <a:rect l="0" t="0" r="r" b="b"/>
                <a:pathLst>
                  <a:path w="4" h="2">
                    <a:moveTo>
                      <a:pt x="0" y="2"/>
                    </a:moveTo>
                    <a:lnTo>
                      <a:pt x="0" y="1"/>
                    </a:lnTo>
                    <a:lnTo>
                      <a:pt x="1" y="0"/>
                    </a:lnTo>
                    <a:lnTo>
                      <a:pt x="4" y="0"/>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1" name="Freeform 2276">
                <a:extLst>
                  <a:ext uri="{FF2B5EF4-FFF2-40B4-BE49-F238E27FC236}">
                    <a16:creationId xmlns:a16="http://schemas.microsoft.com/office/drawing/2014/main" id="{8245AC34-DCBF-86EC-7BDC-3878BBE9662B}"/>
                  </a:ext>
                </a:extLst>
              </p:cNvPr>
              <p:cNvSpPr>
                <a:spLocks/>
              </p:cNvSpPr>
              <p:nvPr/>
            </p:nvSpPr>
            <p:spPr bwMode="auto">
              <a:xfrm>
                <a:off x="53" y="657"/>
                <a:ext cx="5" cy="1"/>
              </a:xfrm>
              <a:custGeom>
                <a:avLst/>
                <a:gdLst>
                  <a:gd name="T0" fmla="*/ 0 w 5"/>
                  <a:gd name="T1" fmla="*/ 0 h 1"/>
                  <a:gd name="T2" fmla="*/ 2 w 5"/>
                  <a:gd name="T3" fmla="*/ 1 h 1"/>
                  <a:gd name="T4" fmla="*/ 3 w 5"/>
                  <a:gd name="T5" fmla="*/ 1 h 1"/>
                  <a:gd name="T6" fmla="*/ 5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0" y="0"/>
                    </a:moveTo>
                    <a:lnTo>
                      <a:pt x="2" y="1"/>
                    </a:lnTo>
                    <a:lnTo>
                      <a:pt x="3" y="1"/>
                    </a:lnTo>
                    <a:lnTo>
                      <a:pt x="5" y="1"/>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2" name="Line 2277">
                <a:extLst>
                  <a:ext uri="{FF2B5EF4-FFF2-40B4-BE49-F238E27FC236}">
                    <a16:creationId xmlns:a16="http://schemas.microsoft.com/office/drawing/2014/main" id="{4B69AA5D-9764-FEA3-54E8-1E45D57B5021}"/>
                  </a:ext>
                </a:extLst>
              </p:cNvPr>
              <p:cNvSpPr>
                <a:spLocks noChangeShapeType="1"/>
              </p:cNvSpPr>
              <p:nvPr/>
            </p:nvSpPr>
            <p:spPr bwMode="auto">
              <a:xfrm flipV="1">
                <a:off x="23" y="658"/>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33" name="Freeform 2278">
                <a:extLst>
                  <a:ext uri="{FF2B5EF4-FFF2-40B4-BE49-F238E27FC236}">
                    <a16:creationId xmlns:a16="http://schemas.microsoft.com/office/drawing/2014/main" id="{0C1C1C85-BCFE-485B-2F89-046751E7FD37}"/>
                  </a:ext>
                </a:extLst>
              </p:cNvPr>
              <p:cNvSpPr>
                <a:spLocks/>
              </p:cNvSpPr>
              <p:nvPr/>
            </p:nvSpPr>
            <p:spPr bwMode="auto">
              <a:xfrm>
                <a:off x="61" y="656"/>
                <a:ext cx="10" cy="3"/>
              </a:xfrm>
              <a:custGeom>
                <a:avLst/>
                <a:gdLst>
                  <a:gd name="T0" fmla="*/ 10 w 10"/>
                  <a:gd name="T1" fmla="*/ 1 h 3"/>
                  <a:gd name="T2" fmla="*/ 10 w 10"/>
                  <a:gd name="T3" fmla="*/ 2 h 3"/>
                  <a:gd name="T4" fmla="*/ 7 w 10"/>
                  <a:gd name="T5" fmla="*/ 2 h 3"/>
                  <a:gd name="T6" fmla="*/ 7 w 10"/>
                  <a:gd name="T7" fmla="*/ 3 h 3"/>
                  <a:gd name="T8" fmla="*/ 5 w 10"/>
                  <a:gd name="T9" fmla="*/ 3 h 3"/>
                  <a:gd name="T10" fmla="*/ 0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10" y="1"/>
                    </a:moveTo>
                    <a:lnTo>
                      <a:pt x="10" y="2"/>
                    </a:lnTo>
                    <a:lnTo>
                      <a:pt x="7" y="2"/>
                    </a:lnTo>
                    <a:lnTo>
                      <a:pt x="7" y="3"/>
                    </a:lnTo>
                    <a:lnTo>
                      <a:pt x="5" y="3"/>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4" name="Freeform 2279">
                <a:extLst>
                  <a:ext uri="{FF2B5EF4-FFF2-40B4-BE49-F238E27FC236}">
                    <a16:creationId xmlns:a16="http://schemas.microsoft.com/office/drawing/2014/main" id="{F5A38369-D57E-405A-9D77-495A0602CEF9}"/>
                  </a:ext>
                </a:extLst>
              </p:cNvPr>
              <p:cNvSpPr>
                <a:spLocks/>
              </p:cNvSpPr>
              <p:nvPr/>
            </p:nvSpPr>
            <p:spPr bwMode="auto">
              <a:xfrm>
                <a:off x="58" y="658"/>
                <a:ext cx="3" cy="1"/>
              </a:xfrm>
              <a:custGeom>
                <a:avLst/>
                <a:gdLst>
                  <a:gd name="T0" fmla="*/ 0 w 3"/>
                  <a:gd name="T1" fmla="*/ 0 h 1"/>
                  <a:gd name="T2" fmla="*/ 1 w 3"/>
                  <a:gd name="T3" fmla="*/ 1 h 1"/>
                  <a:gd name="T4" fmla="*/ 2 w 3"/>
                  <a:gd name="T5" fmla="*/ 1 h 1"/>
                  <a:gd name="T6" fmla="*/ 3 w 3"/>
                  <a:gd name="T7" fmla="*/ 1 h 1"/>
                </a:gdLst>
                <a:ahLst/>
                <a:cxnLst>
                  <a:cxn ang="0">
                    <a:pos x="T0" y="T1"/>
                  </a:cxn>
                  <a:cxn ang="0">
                    <a:pos x="T2" y="T3"/>
                  </a:cxn>
                  <a:cxn ang="0">
                    <a:pos x="T4" y="T5"/>
                  </a:cxn>
                  <a:cxn ang="0">
                    <a:pos x="T6" y="T7"/>
                  </a:cxn>
                </a:cxnLst>
                <a:rect l="0" t="0" r="r" b="b"/>
                <a:pathLst>
                  <a:path w="3" h="1">
                    <a:moveTo>
                      <a:pt x="0" y="0"/>
                    </a:moveTo>
                    <a:lnTo>
                      <a:pt x="1" y="1"/>
                    </a:lnTo>
                    <a:lnTo>
                      <a:pt x="2" y="1"/>
                    </a:lnTo>
                    <a:lnTo>
                      <a:pt x="3"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5" name="Freeform 2280">
                <a:extLst>
                  <a:ext uri="{FF2B5EF4-FFF2-40B4-BE49-F238E27FC236}">
                    <a16:creationId xmlns:a16="http://schemas.microsoft.com/office/drawing/2014/main" id="{8ACF4625-2AA1-D91E-4DDB-21EF600D9E8B}"/>
                  </a:ext>
                </a:extLst>
              </p:cNvPr>
              <p:cNvSpPr>
                <a:spLocks/>
              </p:cNvSpPr>
              <p:nvPr/>
            </p:nvSpPr>
            <p:spPr bwMode="auto">
              <a:xfrm>
                <a:off x="10" y="653"/>
                <a:ext cx="4" cy="6"/>
              </a:xfrm>
              <a:custGeom>
                <a:avLst/>
                <a:gdLst>
                  <a:gd name="T0" fmla="*/ 3 w 4"/>
                  <a:gd name="T1" fmla="*/ 6 h 6"/>
                  <a:gd name="T2" fmla="*/ 4 w 4"/>
                  <a:gd name="T3" fmla="*/ 4 h 6"/>
                  <a:gd name="T4" fmla="*/ 4 w 4"/>
                  <a:gd name="T5" fmla="*/ 3 h 6"/>
                  <a:gd name="T6" fmla="*/ 3 w 4"/>
                  <a:gd name="T7" fmla="*/ 3 h 6"/>
                  <a:gd name="T8" fmla="*/ 3 w 4"/>
                  <a:gd name="T9" fmla="*/ 1 h 6"/>
                  <a:gd name="T10" fmla="*/ 2 w 4"/>
                  <a:gd name="T11" fmla="*/ 0 h 6"/>
                  <a:gd name="T12" fmla="*/ 0 w 4"/>
                  <a:gd name="T13" fmla="*/ 3 h 6"/>
                  <a:gd name="T14" fmla="*/ 1 w 4"/>
                  <a:gd name="T15" fmla="*/ 6 h 6"/>
                  <a:gd name="T16" fmla="*/ 3 w 4"/>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6"/>
                    </a:moveTo>
                    <a:lnTo>
                      <a:pt x="4" y="4"/>
                    </a:lnTo>
                    <a:lnTo>
                      <a:pt x="4" y="3"/>
                    </a:lnTo>
                    <a:lnTo>
                      <a:pt x="3" y="3"/>
                    </a:lnTo>
                    <a:lnTo>
                      <a:pt x="3" y="1"/>
                    </a:lnTo>
                    <a:lnTo>
                      <a:pt x="2" y="0"/>
                    </a:lnTo>
                    <a:lnTo>
                      <a:pt x="0" y="3"/>
                    </a:lnTo>
                    <a:lnTo>
                      <a:pt x="1" y="6"/>
                    </a:lnTo>
                    <a:lnTo>
                      <a:pt x="3"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6" name="Freeform 2281">
                <a:extLst>
                  <a:ext uri="{FF2B5EF4-FFF2-40B4-BE49-F238E27FC236}">
                    <a16:creationId xmlns:a16="http://schemas.microsoft.com/office/drawing/2014/main" id="{294D7202-187F-B29D-FAF2-413056EE2D38}"/>
                  </a:ext>
                </a:extLst>
              </p:cNvPr>
              <p:cNvSpPr>
                <a:spLocks/>
              </p:cNvSpPr>
              <p:nvPr/>
            </p:nvSpPr>
            <p:spPr bwMode="auto">
              <a:xfrm>
                <a:off x="47" y="658"/>
                <a:ext cx="2" cy="2"/>
              </a:xfrm>
              <a:custGeom>
                <a:avLst/>
                <a:gdLst>
                  <a:gd name="T0" fmla="*/ 0 w 2"/>
                  <a:gd name="T1" fmla="*/ 2 h 2"/>
                  <a:gd name="T2" fmla="*/ 1 w 2"/>
                  <a:gd name="T3" fmla="*/ 2 h 2"/>
                  <a:gd name="T4" fmla="*/ 1 w 2"/>
                  <a:gd name="T5" fmla="*/ 0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2"/>
                    </a:moveTo>
                    <a:lnTo>
                      <a:pt x="1" y="2"/>
                    </a:lnTo>
                    <a:lnTo>
                      <a:pt x="1" y="0"/>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7" name="Freeform 2282">
                <a:extLst>
                  <a:ext uri="{FF2B5EF4-FFF2-40B4-BE49-F238E27FC236}">
                    <a16:creationId xmlns:a16="http://schemas.microsoft.com/office/drawing/2014/main" id="{E8A78541-38AE-3EAC-5E49-90F943071688}"/>
                  </a:ext>
                </a:extLst>
              </p:cNvPr>
              <p:cNvSpPr>
                <a:spLocks/>
              </p:cNvSpPr>
              <p:nvPr/>
            </p:nvSpPr>
            <p:spPr bwMode="auto">
              <a:xfrm>
                <a:off x="44" y="656"/>
                <a:ext cx="4" cy="4"/>
              </a:xfrm>
              <a:custGeom>
                <a:avLst/>
                <a:gdLst>
                  <a:gd name="T0" fmla="*/ 0 w 4"/>
                  <a:gd name="T1" fmla="*/ 1 h 4"/>
                  <a:gd name="T2" fmla="*/ 3 w 4"/>
                  <a:gd name="T3" fmla="*/ 1 h 4"/>
                  <a:gd name="T4" fmla="*/ 3 w 4"/>
                  <a:gd name="T5" fmla="*/ 0 h 4"/>
                  <a:gd name="T6" fmla="*/ 4 w 4"/>
                  <a:gd name="T7" fmla="*/ 0 h 4"/>
                  <a:gd name="T8" fmla="*/ 4 w 4"/>
                  <a:gd name="T9" fmla="*/ 2 h 4"/>
                  <a:gd name="T10" fmla="*/ 3 w 4"/>
                  <a:gd name="T11" fmla="*/ 3 h 4"/>
                  <a:gd name="T12" fmla="*/ 3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1"/>
                    </a:moveTo>
                    <a:lnTo>
                      <a:pt x="3" y="1"/>
                    </a:lnTo>
                    <a:lnTo>
                      <a:pt x="3" y="0"/>
                    </a:lnTo>
                    <a:lnTo>
                      <a:pt x="4" y="0"/>
                    </a:lnTo>
                    <a:lnTo>
                      <a:pt x="4" y="2"/>
                    </a:lnTo>
                    <a:lnTo>
                      <a:pt x="3" y="3"/>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8" name="Freeform 2283">
                <a:extLst>
                  <a:ext uri="{FF2B5EF4-FFF2-40B4-BE49-F238E27FC236}">
                    <a16:creationId xmlns:a16="http://schemas.microsoft.com/office/drawing/2014/main" id="{2FB64DE5-A284-20D7-AE3A-37FF81880650}"/>
                  </a:ext>
                </a:extLst>
              </p:cNvPr>
              <p:cNvSpPr>
                <a:spLocks/>
              </p:cNvSpPr>
              <p:nvPr/>
            </p:nvSpPr>
            <p:spPr bwMode="auto">
              <a:xfrm>
                <a:off x="31" y="658"/>
                <a:ext cx="4" cy="2"/>
              </a:xfrm>
              <a:custGeom>
                <a:avLst/>
                <a:gdLst>
                  <a:gd name="T0" fmla="*/ 0 w 4"/>
                  <a:gd name="T1" fmla="*/ 0 h 2"/>
                  <a:gd name="T2" fmla="*/ 1 w 4"/>
                  <a:gd name="T3" fmla="*/ 0 h 2"/>
                  <a:gd name="T4" fmla="*/ 1 w 4"/>
                  <a:gd name="T5" fmla="*/ 2 h 2"/>
                  <a:gd name="T6" fmla="*/ 4 w 4"/>
                  <a:gd name="T7" fmla="*/ 2 h 2"/>
                </a:gdLst>
                <a:ahLst/>
                <a:cxnLst>
                  <a:cxn ang="0">
                    <a:pos x="T0" y="T1"/>
                  </a:cxn>
                  <a:cxn ang="0">
                    <a:pos x="T2" y="T3"/>
                  </a:cxn>
                  <a:cxn ang="0">
                    <a:pos x="T4" y="T5"/>
                  </a:cxn>
                  <a:cxn ang="0">
                    <a:pos x="T6" y="T7"/>
                  </a:cxn>
                </a:cxnLst>
                <a:rect l="0" t="0" r="r" b="b"/>
                <a:pathLst>
                  <a:path w="4" h="2">
                    <a:moveTo>
                      <a:pt x="0" y="0"/>
                    </a:moveTo>
                    <a:lnTo>
                      <a:pt x="1" y="0"/>
                    </a:lnTo>
                    <a:lnTo>
                      <a:pt x="1" y="2"/>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9" name="Freeform 2284">
                <a:extLst>
                  <a:ext uri="{FF2B5EF4-FFF2-40B4-BE49-F238E27FC236}">
                    <a16:creationId xmlns:a16="http://schemas.microsoft.com/office/drawing/2014/main" id="{728DF072-5E2D-7A58-43C8-3F9F95EA6169}"/>
                  </a:ext>
                </a:extLst>
              </p:cNvPr>
              <p:cNvSpPr>
                <a:spLocks/>
              </p:cNvSpPr>
              <p:nvPr/>
            </p:nvSpPr>
            <p:spPr bwMode="auto">
              <a:xfrm>
                <a:off x="35" y="660"/>
                <a:ext cx="1" cy="1"/>
              </a:xfrm>
              <a:custGeom>
                <a:avLst/>
                <a:gdLst>
                  <a:gd name="T0" fmla="*/ 0 w 1"/>
                  <a:gd name="T1" fmla="*/ 0 h 1"/>
                  <a:gd name="T2" fmla="*/ 1 w 1"/>
                  <a:gd name="T3" fmla="*/ 0 h 1"/>
                  <a:gd name="T4" fmla="*/ 1 w 1"/>
                  <a:gd name="T5" fmla="*/ 1 h 1"/>
                </a:gdLst>
                <a:ahLst/>
                <a:cxnLst>
                  <a:cxn ang="0">
                    <a:pos x="T0" y="T1"/>
                  </a:cxn>
                  <a:cxn ang="0">
                    <a:pos x="T2" y="T3"/>
                  </a:cxn>
                  <a:cxn ang="0">
                    <a:pos x="T4" y="T5"/>
                  </a:cxn>
                </a:cxnLst>
                <a:rect l="0" t="0" r="r" b="b"/>
                <a:pathLst>
                  <a:path w="1" h="1">
                    <a:moveTo>
                      <a:pt x="0" y="0"/>
                    </a:moveTo>
                    <a:lnTo>
                      <a:pt x="1" y="0"/>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0" name="Freeform 2285">
                <a:extLst>
                  <a:ext uri="{FF2B5EF4-FFF2-40B4-BE49-F238E27FC236}">
                    <a16:creationId xmlns:a16="http://schemas.microsoft.com/office/drawing/2014/main" id="{D6C1CBA6-D3AC-E4F7-153E-47DFB1201B21}"/>
                  </a:ext>
                </a:extLst>
              </p:cNvPr>
              <p:cNvSpPr>
                <a:spLocks/>
              </p:cNvSpPr>
              <p:nvPr/>
            </p:nvSpPr>
            <p:spPr bwMode="auto">
              <a:xfrm>
                <a:off x="69" y="656"/>
                <a:ext cx="9" cy="5"/>
              </a:xfrm>
              <a:custGeom>
                <a:avLst/>
                <a:gdLst>
                  <a:gd name="T0" fmla="*/ 0 w 9"/>
                  <a:gd name="T1" fmla="*/ 5 h 5"/>
                  <a:gd name="T2" fmla="*/ 1 w 9"/>
                  <a:gd name="T3" fmla="*/ 4 h 5"/>
                  <a:gd name="T4" fmla="*/ 2 w 9"/>
                  <a:gd name="T5" fmla="*/ 5 h 5"/>
                  <a:gd name="T6" fmla="*/ 3 w 9"/>
                  <a:gd name="T7" fmla="*/ 5 h 5"/>
                  <a:gd name="T8" fmla="*/ 3 w 9"/>
                  <a:gd name="T9" fmla="*/ 4 h 5"/>
                  <a:gd name="T10" fmla="*/ 4 w 9"/>
                  <a:gd name="T11" fmla="*/ 1 h 5"/>
                  <a:gd name="T12" fmla="*/ 5 w 9"/>
                  <a:gd name="T13" fmla="*/ 0 h 5"/>
                  <a:gd name="T14" fmla="*/ 5 w 9"/>
                  <a:gd name="T15" fmla="*/ 1 h 5"/>
                  <a:gd name="T16" fmla="*/ 7 w 9"/>
                  <a:gd name="T17" fmla="*/ 2 h 5"/>
                  <a:gd name="T18" fmla="*/ 8 w 9"/>
                  <a:gd name="T19" fmla="*/ 3 h 5"/>
                  <a:gd name="T20" fmla="*/ 8 w 9"/>
                  <a:gd name="T21" fmla="*/ 3 h 5"/>
                  <a:gd name="T22" fmla="*/ 9 w 9"/>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5">
                    <a:moveTo>
                      <a:pt x="0" y="5"/>
                    </a:moveTo>
                    <a:lnTo>
                      <a:pt x="1" y="4"/>
                    </a:lnTo>
                    <a:lnTo>
                      <a:pt x="2" y="5"/>
                    </a:lnTo>
                    <a:lnTo>
                      <a:pt x="3" y="5"/>
                    </a:lnTo>
                    <a:lnTo>
                      <a:pt x="3" y="4"/>
                    </a:lnTo>
                    <a:lnTo>
                      <a:pt x="4" y="1"/>
                    </a:lnTo>
                    <a:lnTo>
                      <a:pt x="5" y="0"/>
                    </a:lnTo>
                    <a:lnTo>
                      <a:pt x="5" y="1"/>
                    </a:lnTo>
                    <a:lnTo>
                      <a:pt x="7" y="2"/>
                    </a:lnTo>
                    <a:lnTo>
                      <a:pt x="8" y="3"/>
                    </a:lnTo>
                    <a:lnTo>
                      <a:pt x="8" y="3"/>
                    </a:lnTo>
                    <a:lnTo>
                      <a:pt x="9"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1" name="Freeform 2286">
                <a:extLst>
                  <a:ext uri="{FF2B5EF4-FFF2-40B4-BE49-F238E27FC236}">
                    <a16:creationId xmlns:a16="http://schemas.microsoft.com/office/drawing/2014/main" id="{D11BAA97-9356-36C7-0DA7-0A1E391E2E8E}"/>
                  </a:ext>
                </a:extLst>
              </p:cNvPr>
              <p:cNvSpPr>
                <a:spLocks/>
              </p:cNvSpPr>
              <p:nvPr/>
            </p:nvSpPr>
            <p:spPr bwMode="auto">
              <a:xfrm>
                <a:off x="76" y="639"/>
                <a:ext cx="30" cy="22"/>
              </a:xfrm>
              <a:custGeom>
                <a:avLst/>
                <a:gdLst>
                  <a:gd name="T0" fmla="*/ 30 w 30"/>
                  <a:gd name="T1" fmla="*/ 0 h 22"/>
                  <a:gd name="T2" fmla="*/ 27 w 30"/>
                  <a:gd name="T3" fmla="*/ 2 h 22"/>
                  <a:gd name="T4" fmla="*/ 25 w 30"/>
                  <a:gd name="T5" fmla="*/ 3 h 22"/>
                  <a:gd name="T6" fmla="*/ 25 w 30"/>
                  <a:gd name="T7" fmla="*/ 4 h 22"/>
                  <a:gd name="T8" fmla="*/ 22 w 30"/>
                  <a:gd name="T9" fmla="*/ 6 h 22"/>
                  <a:gd name="T10" fmla="*/ 22 w 30"/>
                  <a:gd name="T11" fmla="*/ 6 h 22"/>
                  <a:gd name="T12" fmla="*/ 21 w 30"/>
                  <a:gd name="T13" fmla="*/ 5 h 22"/>
                  <a:gd name="T14" fmla="*/ 20 w 30"/>
                  <a:gd name="T15" fmla="*/ 5 h 22"/>
                  <a:gd name="T16" fmla="*/ 20 w 30"/>
                  <a:gd name="T17" fmla="*/ 6 h 22"/>
                  <a:gd name="T18" fmla="*/ 20 w 30"/>
                  <a:gd name="T19" fmla="*/ 7 h 22"/>
                  <a:gd name="T20" fmla="*/ 20 w 30"/>
                  <a:gd name="T21" fmla="*/ 9 h 22"/>
                  <a:gd name="T22" fmla="*/ 18 w 30"/>
                  <a:gd name="T23" fmla="*/ 11 h 22"/>
                  <a:gd name="T24" fmla="*/ 20 w 30"/>
                  <a:gd name="T25" fmla="*/ 14 h 22"/>
                  <a:gd name="T26" fmla="*/ 20 w 30"/>
                  <a:gd name="T27" fmla="*/ 18 h 22"/>
                  <a:gd name="T28" fmla="*/ 21 w 30"/>
                  <a:gd name="T29" fmla="*/ 19 h 22"/>
                  <a:gd name="T30" fmla="*/ 21 w 30"/>
                  <a:gd name="T31" fmla="*/ 20 h 22"/>
                  <a:gd name="T32" fmla="*/ 20 w 30"/>
                  <a:gd name="T33" fmla="*/ 20 h 22"/>
                  <a:gd name="T34" fmla="*/ 19 w 30"/>
                  <a:gd name="T35" fmla="*/ 21 h 22"/>
                  <a:gd name="T36" fmla="*/ 17 w 30"/>
                  <a:gd name="T37" fmla="*/ 19 h 22"/>
                  <a:gd name="T38" fmla="*/ 15 w 30"/>
                  <a:gd name="T39" fmla="*/ 19 h 22"/>
                  <a:gd name="T40" fmla="*/ 14 w 30"/>
                  <a:gd name="T41" fmla="*/ 21 h 22"/>
                  <a:gd name="T42" fmla="*/ 11 w 30"/>
                  <a:gd name="T43" fmla="*/ 21 h 22"/>
                  <a:gd name="T44" fmla="*/ 10 w 30"/>
                  <a:gd name="T45" fmla="*/ 21 h 22"/>
                  <a:gd name="T46" fmla="*/ 8 w 30"/>
                  <a:gd name="T47" fmla="*/ 22 h 22"/>
                  <a:gd name="T48" fmla="*/ 7 w 30"/>
                  <a:gd name="T49" fmla="*/ 20 h 22"/>
                  <a:gd name="T50" fmla="*/ 9 w 30"/>
                  <a:gd name="T51" fmla="*/ 20 h 22"/>
                  <a:gd name="T52" fmla="*/ 10 w 30"/>
                  <a:gd name="T53" fmla="*/ 19 h 22"/>
                  <a:gd name="T54" fmla="*/ 13 w 30"/>
                  <a:gd name="T55" fmla="*/ 18 h 22"/>
                  <a:gd name="T56" fmla="*/ 14 w 30"/>
                  <a:gd name="T57" fmla="*/ 17 h 22"/>
                  <a:gd name="T58" fmla="*/ 13 w 30"/>
                  <a:gd name="T59" fmla="*/ 16 h 22"/>
                  <a:gd name="T60" fmla="*/ 14 w 30"/>
                  <a:gd name="T61" fmla="*/ 15 h 22"/>
                  <a:gd name="T62" fmla="*/ 15 w 30"/>
                  <a:gd name="T63" fmla="*/ 13 h 22"/>
                  <a:gd name="T64" fmla="*/ 13 w 30"/>
                  <a:gd name="T65" fmla="*/ 14 h 22"/>
                  <a:gd name="T66" fmla="*/ 13 w 30"/>
                  <a:gd name="T67" fmla="*/ 15 h 22"/>
                  <a:gd name="T68" fmla="*/ 12 w 30"/>
                  <a:gd name="T69" fmla="*/ 16 h 22"/>
                  <a:gd name="T70" fmla="*/ 9 w 30"/>
                  <a:gd name="T71" fmla="*/ 19 h 22"/>
                  <a:gd name="T72" fmla="*/ 6 w 30"/>
                  <a:gd name="T73" fmla="*/ 18 h 22"/>
                  <a:gd name="T74" fmla="*/ 5 w 30"/>
                  <a:gd name="T75" fmla="*/ 18 h 22"/>
                  <a:gd name="T76" fmla="*/ 1 w 30"/>
                  <a:gd name="T77" fmla="*/ 17 h 22"/>
                  <a:gd name="T78" fmla="*/ 0 w 30"/>
                  <a:gd name="T79"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 h="22">
                    <a:moveTo>
                      <a:pt x="30" y="1"/>
                    </a:moveTo>
                    <a:lnTo>
                      <a:pt x="30" y="0"/>
                    </a:lnTo>
                    <a:lnTo>
                      <a:pt x="30" y="0"/>
                    </a:lnTo>
                    <a:lnTo>
                      <a:pt x="27" y="2"/>
                    </a:lnTo>
                    <a:lnTo>
                      <a:pt x="26" y="2"/>
                    </a:lnTo>
                    <a:lnTo>
                      <a:pt x="25" y="3"/>
                    </a:lnTo>
                    <a:lnTo>
                      <a:pt x="25" y="3"/>
                    </a:lnTo>
                    <a:lnTo>
                      <a:pt x="25" y="4"/>
                    </a:lnTo>
                    <a:lnTo>
                      <a:pt x="25" y="5"/>
                    </a:lnTo>
                    <a:lnTo>
                      <a:pt x="22" y="6"/>
                    </a:lnTo>
                    <a:lnTo>
                      <a:pt x="22" y="6"/>
                    </a:lnTo>
                    <a:lnTo>
                      <a:pt x="22" y="6"/>
                    </a:lnTo>
                    <a:lnTo>
                      <a:pt x="21" y="6"/>
                    </a:lnTo>
                    <a:lnTo>
                      <a:pt x="21" y="5"/>
                    </a:lnTo>
                    <a:lnTo>
                      <a:pt x="20" y="5"/>
                    </a:lnTo>
                    <a:lnTo>
                      <a:pt x="20" y="5"/>
                    </a:lnTo>
                    <a:lnTo>
                      <a:pt x="20" y="5"/>
                    </a:lnTo>
                    <a:lnTo>
                      <a:pt x="20" y="6"/>
                    </a:lnTo>
                    <a:lnTo>
                      <a:pt x="20" y="6"/>
                    </a:lnTo>
                    <a:lnTo>
                      <a:pt x="20" y="7"/>
                    </a:lnTo>
                    <a:lnTo>
                      <a:pt x="21" y="8"/>
                    </a:lnTo>
                    <a:lnTo>
                      <a:pt x="20" y="9"/>
                    </a:lnTo>
                    <a:lnTo>
                      <a:pt x="18" y="11"/>
                    </a:lnTo>
                    <a:lnTo>
                      <a:pt x="18" y="11"/>
                    </a:lnTo>
                    <a:lnTo>
                      <a:pt x="18" y="12"/>
                    </a:lnTo>
                    <a:lnTo>
                      <a:pt x="20" y="14"/>
                    </a:lnTo>
                    <a:lnTo>
                      <a:pt x="20" y="17"/>
                    </a:lnTo>
                    <a:lnTo>
                      <a:pt x="20" y="18"/>
                    </a:lnTo>
                    <a:lnTo>
                      <a:pt x="20" y="19"/>
                    </a:lnTo>
                    <a:lnTo>
                      <a:pt x="21" y="19"/>
                    </a:lnTo>
                    <a:lnTo>
                      <a:pt x="21" y="19"/>
                    </a:lnTo>
                    <a:lnTo>
                      <a:pt x="21" y="20"/>
                    </a:lnTo>
                    <a:lnTo>
                      <a:pt x="21" y="20"/>
                    </a:lnTo>
                    <a:lnTo>
                      <a:pt x="20" y="20"/>
                    </a:lnTo>
                    <a:lnTo>
                      <a:pt x="19" y="20"/>
                    </a:lnTo>
                    <a:lnTo>
                      <a:pt x="19" y="21"/>
                    </a:lnTo>
                    <a:lnTo>
                      <a:pt x="18" y="20"/>
                    </a:lnTo>
                    <a:lnTo>
                      <a:pt x="17" y="19"/>
                    </a:lnTo>
                    <a:lnTo>
                      <a:pt x="16" y="19"/>
                    </a:lnTo>
                    <a:lnTo>
                      <a:pt x="15" y="19"/>
                    </a:lnTo>
                    <a:lnTo>
                      <a:pt x="14" y="20"/>
                    </a:lnTo>
                    <a:lnTo>
                      <a:pt x="14" y="21"/>
                    </a:lnTo>
                    <a:lnTo>
                      <a:pt x="12" y="21"/>
                    </a:lnTo>
                    <a:lnTo>
                      <a:pt x="11" y="21"/>
                    </a:lnTo>
                    <a:lnTo>
                      <a:pt x="10" y="21"/>
                    </a:lnTo>
                    <a:lnTo>
                      <a:pt x="10" y="21"/>
                    </a:lnTo>
                    <a:lnTo>
                      <a:pt x="8" y="22"/>
                    </a:lnTo>
                    <a:lnTo>
                      <a:pt x="8" y="22"/>
                    </a:lnTo>
                    <a:lnTo>
                      <a:pt x="7" y="22"/>
                    </a:lnTo>
                    <a:lnTo>
                      <a:pt x="7" y="20"/>
                    </a:lnTo>
                    <a:lnTo>
                      <a:pt x="7" y="20"/>
                    </a:lnTo>
                    <a:lnTo>
                      <a:pt x="9" y="20"/>
                    </a:lnTo>
                    <a:lnTo>
                      <a:pt x="9" y="20"/>
                    </a:lnTo>
                    <a:lnTo>
                      <a:pt x="10" y="19"/>
                    </a:lnTo>
                    <a:lnTo>
                      <a:pt x="12" y="18"/>
                    </a:lnTo>
                    <a:lnTo>
                      <a:pt x="13" y="18"/>
                    </a:lnTo>
                    <a:lnTo>
                      <a:pt x="14" y="17"/>
                    </a:lnTo>
                    <a:lnTo>
                      <a:pt x="14" y="17"/>
                    </a:lnTo>
                    <a:lnTo>
                      <a:pt x="13" y="17"/>
                    </a:lnTo>
                    <a:lnTo>
                      <a:pt x="13" y="16"/>
                    </a:lnTo>
                    <a:lnTo>
                      <a:pt x="13" y="16"/>
                    </a:lnTo>
                    <a:lnTo>
                      <a:pt x="14" y="15"/>
                    </a:lnTo>
                    <a:lnTo>
                      <a:pt x="15" y="14"/>
                    </a:lnTo>
                    <a:lnTo>
                      <a:pt x="15" y="13"/>
                    </a:lnTo>
                    <a:lnTo>
                      <a:pt x="15" y="13"/>
                    </a:lnTo>
                    <a:lnTo>
                      <a:pt x="13" y="14"/>
                    </a:lnTo>
                    <a:lnTo>
                      <a:pt x="13" y="15"/>
                    </a:lnTo>
                    <a:lnTo>
                      <a:pt x="13" y="15"/>
                    </a:lnTo>
                    <a:lnTo>
                      <a:pt x="12" y="16"/>
                    </a:lnTo>
                    <a:lnTo>
                      <a:pt x="12" y="16"/>
                    </a:lnTo>
                    <a:lnTo>
                      <a:pt x="11" y="17"/>
                    </a:lnTo>
                    <a:lnTo>
                      <a:pt x="9" y="19"/>
                    </a:lnTo>
                    <a:lnTo>
                      <a:pt x="8" y="19"/>
                    </a:lnTo>
                    <a:lnTo>
                      <a:pt x="6" y="18"/>
                    </a:lnTo>
                    <a:lnTo>
                      <a:pt x="5" y="18"/>
                    </a:lnTo>
                    <a:lnTo>
                      <a:pt x="5" y="18"/>
                    </a:lnTo>
                    <a:lnTo>
                      <a:pt x="3" y="17"/>
                    </a:lnTo>
                    <a:lnTo>
                      <a:pt x="1" y="17"/>
                    </a:lnTo>
                    <a:lnTo>
                      <a:pt x="0" y="17"/>
                    </a:lnTo>
                    <a:lnTo>
                      <a:pt x="0"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2" name="Freeform 2287">
                <a:extLst>
                  <a:ext uri="{FF2B5EF4-FFF2-40B4-BE49-F238E27FC236}">
                    <a16:creationId xmlns:a16="http://schemas.microsoft.com/office/drawing/2014/main" id="{E644470D-00BC-EC63-ECA4-065D70F6D723}"/>
                  </a:ext>
                </a:extLst>
              </p:cNvPr>
              <p:cNvSpPr>
                <a:spLocks/>
              </p:cNvSpPr>
              <p:nvPr/>
            </p:nvSpPr>
            <p:spPr bwMode="auto">
              <a:xfrm>
                <a:off x="61" y="659"/>
                <a:ext cx="2" cy="2"/>
              </a:xfrm>
              <a:custGeom>
                <a:avLst/>
                <a:gdLst>
                  <a:gd name="T0" fmla="*/ 0 w 2"/>
                  <a:gd name="T1" fmla="*/ 0 h 2"/>
                  <a:gd name="T2" fmla="*/ 2 w 2"/>
                  <a:gd name="T3" fmla="*/ 1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0" y="0"/>
                    </a:moveTo>
                    <a:lnTo>
                      <a:pt x="2" y="1"/>
                    </a:lnTo>
                    <a:lnTo>
                      <a:pt x="2"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3" name="Freeform 2288">
                <a:extLst>
                  <a:ext uri="{FF2B5EF4-FFF2-40B4-BE49-F238E27FC236}">
                    <a16:creationId xmlns:a16="http://schemas.microsoft.com/office/drawing/2014/main" id="{B2DCBE06-F1E2-7DE6-BEA3-16DC3C85DD52}"/>
                  </a:ext>
                </a:extLst>
              </p:cNvPr>
              <p:cNvSpPr>
                <a:spLocks/>
              </p:cNvSpPr>
              <p:nvPr/>
            </p:nvSpPr>
            <p:spPr bwMode="auto">
              <a:xfrm>
                <a:off x="94" y="661"/>
                <a:ext cx="2" cy="1"/>
              </a:xfrm>
              <a:custGeom>
                <a:avLst/>
                <a:gdLst>
                  <a:gd name="T0" fmla="*/ 0 w 2"/>
                  <a:gd name="T1" fmla="*/ 0 h 1"/>
                  <a:gd name="T2" fmla="*/ 0 w 2"/>
                  <a:gd name="T3" fmla="*/ 0 h 1"/>
                  <a:gd name="T4" fmla="*/ 1 w 2"/>
                  <a:gd name="T5" fmla="*/ 0 h 1"/>
                  <a:gd name="T6" fmla="*/ 2 w 2"/>
                  <a:gd name="T7" fmla="*/ 1 h 1"/>
                </a:gdLst>
                <a:ahLst/>
                <a:cxnLst>
                  <a:cxn ang="0">
                    <a:pos x="T0" y="T1"/>
                  </a:cxn>
                  <a:cxn ang="0">
                    <a:pos x="T2" y="T3"/>
                  </a:cxn>
                  <a:cxn ang="0">
                    <a:pos x="T4" y="T5"/>
                  </a:cxn>
                  <a:cxn ang="0">
                    <a:pos x="T6" y="T7"/>
                  </a:cxn>
                </a:cxnLst>
                <a:rect l="0" t="0" r="r" b="b"/>
                <a:pathLst>
                  <a:path w="2" h="1">
                    <a:moveTo>
                      <a:pt x="0" y="0"/>
                    </a:moveTo>
                    <a:lnTo>
                      <a:pt x="0" y="0"/>
                    </a:lnTo>
                    <a:lnTo>
                      <a:pt x="1"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4" name="Freeform 2289">
                <a:extLst>
                  <a:ext uri="{FF2B5EF4-FFF2-40B4-BE49-F238E27FC236}">
                    <a16:creationId xmlns:a16="http://schemas.microsoft.com/office/drawing/2014/main" id="{87391DA3-30F9-BF9A-9396-3263A213562E}"/>
                  </a:ext>
                </a:extLst>
              </p:cNvPr>
              <p:cNvSpPr>
                <a:spLocks/>
              </p:cNvSpPr>
              <p:nvPr/>
            </p:nvSpPr>
            <p:spPr bwMode="auto">
              <a:xfrm>
                <a:off x="23" y="659"/>
                <a:ext cx="4" cy="3"/>
              </a:xfrm>
              <a:custGeom>
                <a:avLst/>
                <a:gdLst>
                  <a:gd name="T0" fmla="*/ 4 w 4"/>
                  <a:gd name="T1" fmla="*/ 3 h 3"/>
                  <a:gd name="T2" fmla="*/ 4 w 4"/>
                  <a:gd name="T3" fmla="*/ 3 h 3"/>
                  <a:gd name="T4" fmla="*/ 4 w 4"/>
                  <a:gd name="T5" fmla="*/ 2 h 3"/>
                  <a:gd name="T6" fmla="*/ 4 w 4"/>
                  <a:gd name="T7" fmla="*/ 2 h 3"/>
                  <a:gd name="T8" fmla="*/ 1 w 4"/>
                  <a:gd name="T9" fmla="*/ 2 h 3"/>
                  <a:gd name="T10" fmla="*/ 1 w 4"/>
                  <a:gd name="T11" fmla="*/ 3 h 3"/>
                  <a:gd name="T12" fmla="*/ 0 w 4"/>
                  <a:gd name="T13" fmla="*/ 3 h 3"/>
                  <a:gd name="T14" fmla="*/ 0 w 4"/>
                  <a:gd name="T15" fmla="*/ 2 h 3"/>
                  <a:gd name="T16" fmla="*/ 0 w 4"/>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3">
                    <a:moveTo>
                      <a:pt x="4" y="3"/>
                    </a:moveTo>
                    <a:lnTo>
                      <a:pt x="4" y="3"/>
                    </a:lnTo>
                    <a:lnTo>
                      <a:pt x="4" y="2"/>
                    </a:lnTo>
                    <a:lnTo>
                      <a:pt x="4" y="2"/>
                    </a:lnTo>
                    <a:lnTo>
                      <a:pt x="1" y="2"/>
                    </a:lnTo>
                    <a:lnTo>
                      <a:pt x="1" y="3"/>
                    </a:lnTo>
                    <a:lnTo>
                      <a:pt x="0" y="3"/>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5" name="Freeform 2290">
                <a:extLst>
                  <a:ext uri="{FF2B5EF4-FFF2-40B4-BE49-F238E27FC236}">
                    <a16:creationId xmlns:a16="http://schemas.microsoft.com/office/drawing/2014/main" id="{78F39822-E04B-3F97-9605-ABA8E6D8CF48}"/>
                  </a:ext>
                </a:extLst>
              </p:cNvPr>
              <p:cNvSpPr>
                <a:spLocks/>
              </p:cNvSpPr>
              <p:nvPr/>
            </p:nvSpPr>
            <p:spPr bwMode="auto">
              <a:xfrm>
                <a:off x="90" y="661"/>
                <a:ext cx="4" cy="1"/>
              </a:xfrm>
              <a:custGeom>
                <a:avLst/>
                <a:gdLst>
                  <a:gd name="T0" fmla="*/ 0 w 4"/>
                  <a:gd name="T1" fmla="*/ 1 h 1"/>
                  <a:gd name="T2" fmla="*/ 1 w 4"/>
                  <a:gd name="T3" fmla="*/ 1 h 1"/>
                  <a:gd name="T4" fmla="*/ 3 w 4"/>
                  <a:gd name="T5" fmla="*/ 0 h 1"/>
                  <a:gd name="T6" fmla="*/ 4 w 4"/>
                  <a:gd name="T7" fmla="*/ 0 h 1"/>
                </a:gdLst>
                <a:ahLst/>
                <a:cxnLst>
                  <a:cxn ang="0">
                    <a:pos x="T0" y="T1"/>
                  </a:cxn>
                  <a:cxn ang="0">
                    <a:pos x="T2" y="T3"/>
                  </a:cxn>
                  <a:cxn ang="0">
                    <a:pos x="T4" y="T5"/>
                  </a:cxn>
                  <a:cxn ang="0">
                    <a:pos x="T6" y="T7"/>
                  </a:cxn>
                </a:cxnLst>
                <a:rect l="0" t="0" r="r" b="b"/>
                <a:pathLst>
                  <a:path w="4" h="1">
                    <a:moveTo>
                      <a:pt x="0" y="1"/>
                    </a:moveTo>
                    <a:lnTo>
                      <a:pt x="1" y="1"/>
                    </a:lnTo>
                    <a:lnTo>
                      <a:pt x="3"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6" name="Line 2291">
                <a:extLst>
                  <a:ext uri="{FF2B5EF4-FFF2-40B4-BE49-F238E27FC236}">
                    <a16:creationId xmlns:a16="http://schemas.microsoft.com/office/drawing/2014/main" id="{AAA7CE87-D9BB-D0B9-15C5-B66BB6688A75}"/>
                  </a:ext>
                </a:extLst>
              </p:cNvPr>
              <p:cNvSpPr>
                <a:spLocks noChangeShapeType="1"/>
              </p:cNvSpPr>
              <p:nvPr/>
            </p:nvSpPr>
            <p:spPr bwMode="auto">
              <a:xfrm flipH="1">
                <a:off x="27" y="662"/>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47" name="Freeform 2292">
                <a:extLst>
                  <a:ext uri="{FF2B5EF4-FFF2-40B4-BE49-F238E27FC236}">
                    <a16:creationId xmlns:a16="http://schemas.microsoft.com/office/drawing/2014/main" id="{F0E50136-4A20-B728-8C1B-77DA77648F49}"/>
                  </a:ext>
                </a:extLst>
              </p:cNvPr>
              <p:cNvSpPr>
                <a:spLocks/>
              </p:cNvSpPr>
              <p:nvPr/>
            </p:nvSpPr>
            <p:spPr bwMode="auto">
              <a:xfrm>
                <a:off x="36" y="661"/>
                <a:ext cx="0" cy="1"/>
              </a:xfrm>
              <a:custGeom>
                <a:avLst/>
                <a:gdLst>
                  <a:gd name="T0" fmla="*/ 0 h 1"/>
                  <a:gd name="T1" fmla="*/ 1 h 1"/>
                  <a:gd name="T2" fmla="*/ 1 h 1"/>
                </a:gdLst>
                <a:ahLst/>
                <a:cxnLst>
                  <a:cxn ang="0">
                    <a:pos x="0" y="T0"/>
                  </a:cxn>
                  <a:cxn ang="0">
                    <a:pos x="0" y="T1"/>
                  </a:cxn>
                  <a:cxn ang="0">
                    <a:pos x="0" y="T2"/>
                  </a:cxn>
                </a:cxnLst>
                <a:rect l="0" t="0" r="r" b="b"/>
                <a:pathLst>
                  <a:path h="1">
                    <a:moveTo>
                      <a:pt x="0" y="0"/>
                    </a:move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8" name="Freeform 2293">
                <a:extLst>
                  <a:ext uri="{FF2B5EF4-FFF2-40B4-BE49-F238E27FC236}">
                    <a16:creationId xmlns:a16="http://schemas.microsoft.com/office/drawing/2014/main" id="{182AF212-126D-8AD5-5722-4E58F7135C78}"/>
                  </a:ext>
                </a:extLst>
              </p:cNvPr>
              <p:cNvSpPr>
                <a:spLocks/>
              </p:cNvSpPr>
              <p:nvPr/>
            </p:nvSpPr>
            <p:spPr bwMode="auto">
              <a:xfrm>
                <a:off x="37" y="656"/>
                <a:ext cx="7" cy="6"/>
              </a:xfrm>
              <a:custGeom>
                <a:avLst/>
                <a:gdLst>
                  <a:gd name="T0" fmla="*/ 0 w 7"/>
                  <a:gd name="T1" fmla="*/ 6 h 6"/>
                  <a:gd name="T2" fmla="*/ 0 w 7"/>
                  <a:gd name="T3" fmla="*/ 4 h 6"/>
                  <a:gd name="T4" fmla="*/ 0 w 7"/>
                  <a:gd name="T5" fmla="*/ 3 h 6"/>
                  <a:gd name="T6" fmla="*/ 1 w 7"/>
                  <a:gd name="T7" fmla="*/ 3 h 6"/>
                  <a:gd name="T8" fmla="*/ 2 w 7"/>
                  <a:gd name="T9" fmla="*/ 3 h 6"/>
                  <a:gd name="T10" fmla="*/ 3 w 7"/>
                  <a:gd name="T11" fmla="*/ 2 h 6"/>
                  <a:gd name="T12" fmla="*/ 3 w 7"/>
                  <a:gd name="T13" fmla="*/ 2 h 6"/>
                  <a:gd name="T14" fmla="*/ 4 w 7"/>
                  <a:gd name="T15" fmla="*/ 2 h 6"/>
                  <a:gd name="T16" fmla="*/ 5 w 7"/>
                  <a:gd name="T17" fmla="*/ 3 h 6"/>
                  <a:gd name="T18" fmla="*/ 5 w 7"/>
                  <a:gd name="T19" fmla="*/ 3 h 6"/>
                  <a:gd name="T20" fmla="*/ 6 w 7"/>
                  <a:gd name="T21" fmla="*/ 3 h 6"/>
                  <a:gd name="T22" fmla="*/ 5 w 7"/>
                  <a:gd name="T23" fmla="*/ 2 h 6"/>
                  <a:gd name="T24" fmla="*/ 5 w 7"/>
                  <a:gd name="T25" fmla="*/ 2 h 6"/>
                  <a:gd name="T26" fmla="*/ 6 w 7"/>
                  <a:gd name="T27" fmla="*/ 0 h 6"/>
                  <a:gd name="T28" fmla="*/ 7 w 7"/>
                  <a:gd name="T29"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0" y="6"/>
                    </a:moveTo>
                    <a:lnTo>
                      <a:pt x="0" y="4"/>
                    </a:lnTo>
                    <a:lnTo>
                      <a:pt x="0" y="3"/>
                    </a:lnTo>
                    <a:lnTo>
                      <a:pt x="1" y="3"/>
                    </a:lnTo>
                    <a:lnTo>
                      <a:pt x="2" y="3"/>
                    </a:lnTo>
                    <a:lnTo>
                      <a:pt x="3" y="2"/>
                    </a:lnTo>
                    <a:lnTo>
                      <a:pt x="3" y="2"/>
                    </a:lnTo>
                    <a:lnTo>
                      <a:pt x="4" y="2"/>
                    </a:lnTo>
                    <a:lnTo>
                      <a:pt x="5" y="3"/>
                    </a:lnTo>
                    <a:lnTo>
                      <a:pt x="5" y="3"/>
                    </a:lnTo>
                    <a:lnTo>
                      <a:pt x="6" y="3"/>
                    </a:lnTo>
                    <a:lnTo>
                      <a:pt x="5" y="2"/>
                    </a:lnTo>
                    <a:lnTo>
                      <a:pt x="5" y="2"/>
                    </a:lnTo>
                    <a:lnTo>
                      <a:pt x="6" y="0"/>
                    </a:lnTo>
                    <a:lnTo>
                      <a:pt x="7"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9" name="Line 2294">
                <a:extLst>
                  <a:ext uri="{FF2B5EF4-FFF2-40B4-BE49-F238E27FC236}">
                    <a16:creationId xmlns:a16="http://schemas.microsoft.com/office/drawing/2014/main" id="{4C6D0DF2-2ED2-FAA1-6299-C20F132D3A77}"/>
                  </a:ext>
                </a:extLst>
              </p:cNvPr>
              <p:cNvSpPr>
                <a:spLocks noChangeShapeType="1"/>
              </p:cNvSpPr>
              <p:nvPr/>
            </p:nvSpPr>
            <p:spPr bwMode="auto">
              <a:xfrm flipH="1">
                <a:off x="62" y="661"/>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50" name="Freeform 2295">
                <a:extLst>
                  <a:ext uri="{FF2B5EF4-FFF2-40B4-BE49-F238E27FC236}">
                    <a16:creationId xmlns:a16="http://schemas.microsoft.com/office/drawing/2014/main" id="{EB97ACF1-836C-BCEE-93D6-F7C26DE31E68}"/>
                  </a:ext>
                </a:extLst>
              </p:cNvPr>
              <p:cNvSpPr>
                <a:spLocks/>
              </p:cNvSpPr>
              <p:nvPr/>
            </p:nvSpPr>
            <p:spPr bwMode="auto">
              <a:xfrm>
                <a:off x="63" y="662"/>
                <a:ext cx="2" cy="0"/>
              </a:xfrm>
              <a:custGeom>
                <a:avLst/>
                <a:gdLst>
                  <a:gd name="T0" fmla="*/ 0 w 2"/>
                  <a:gd name="T1" fmla="*/ 1 w 2"/>
                  <a:gd name="T2" fmla="*/ 2 w 2"/>
                  <a:gd name="T3" fmla="*/ 2 w 2"/>
                </a:gdLst>
                <a:ahLst/>
                <a:cxnLst>
                  <a:cxn ang="0">
                    <a:pos x="T0" y="0"/>
                  </a:cxn>
                  <a:cxn ang="0">
                    <a:pos x="T1" y="0"/>
                  </a:cxn>
                  <a:cxn ang="0">
                    <a:pos x="T2" y="0"/>
                  </a:cxn>
                  <a:cxn ang="0">
                    <a:pos x="T3" y="0"/>
                  </a:cxn>
                </a:cxnLst>
                <a:rect l="0" t="0" r="r" b="b"/>
                <a:pathLst>
                  <a:path w="2">
                    <a:moveTo>
                      <a:pt x="0" y="0"/>
                    </a:moveTo>
                    <a:lnTo>
                      <a:pt x="1" y="0"/>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1" name="Line 2296">
                <a:extLst>
                  <a:ext uri="{FF2B5EF4-FFF2-40B4-BE49-F238E27FC236}">
                    <a16:creationId xmlns:a16="http://schemas.microsoft.com/office/drawing/2014/main" id="{50E80FD8-4E23-EC3F-E7D6-6658D6A84532}"/>
                  </a:ext>
                </a:extLst>
              </p:cNvPr>
              <p:cNvSpPr>
                <a:spLocks noChangeShapeType="1"/>
              </p:cNvSpPr>
              <p:nvPr/>
            </p:nvSpPr>
            <p:spPr bwMode="auto">
              <a:xfrm flipV="1">
                <a:off x="67" y="661"/>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52" name="Freeform 2297">
                <a:extLst>
                  <a:ext uri="{FF2B5EF4-FFF2-40B4-BE49-F238E27FC236}">
                    <a16:creationId xmlns:a16="http://schemas.microsoft.com/office/drawing/2014/main" id="{A7CFBA87-31DA-A8D2-387A-23B9274856E4}"/>
                  </a:ext>
                </a:extLst>
              </p:cNvPr>
              <p:cNvSpPr>
                <a:spLocks/>
              </p:cNvSpPr>
              <p:nvPr/>
            </p:nvSpPr>
            <p:spPr bwMode="auto">
              <a:xfrm>
                <a:off x="78" y="659"/>
                <a:ext cx="2" cy="3"/>
              </a:xfrm>
              <a:custGeom>
                <a:avLst/>
                <a:gdLst>
                  <a:gd name="T0" fmla="*/ 0 w 2"/>
                  <a:gd name="T1" fmla="*/ 0 h 3"/>
                  <a:gd name="T2" fmla="*/ 1 w 2"/>
                  <a:gd name="T3" fmla="*/ 0 h 3"/>
                  <a:gd name="T4" fmla="*/ 2 w 2"/>
                  <a:gd name="T5" fmla="*/ 1 h 3"/>
                  <a:gd name="T6" fmla="*/ 2 w 2"/>
                  <a:gd name="T7" fmla="*/ 3 h 3"/>
                  <a:gd name="T8" fmla="*/ 2 w 2"/>
                  <a:gd name="T9" fmla="*/ 3 h 3"/>
                </a:gdLst>
                <a:ahLst/>
                <a:cxnLst>
                  <a:cxn ang="0">
                    <a:pos x="T0" y="T1"/>
                  </a:cxn>
                  <a:cxn ang="0">
                    <a:pos x="T2" y="T3"/>
                  </a:cxn>
                  <a:cxn ang="0">
                    <a:pos x="T4" y="T5"/>
                  </a:cxn>
                  <a:cxn ang="0">
                    <a:pos x="T6" y="T7"/>
                  </a:cxn>
                  <a:cxn ang="0">
                    <a:pos x="T8" y="T9"/>
                  </a:cxn>
                </a:cxnLst>
                <a:rect l="0" t="0" r="r" b="b"/>
                <a:pathLst>
                  <a:path w="2" h="3">
                    <a:moveTo>
                      <a:pt x="0" y="0"/>
                    </a:moveTo>
                    <a:lnTo>
                      <a:pt x="1" y="0"/>
                    </a:lnTo>
                    <a:lnTo>
                      <a:pt x="2" y="1"/>
                    </a:lnTo>
                    <a:lnTo>
                      <a:pt x="2" y="3"/>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3" name="Freeform 2298">
                <a:extLst>
                  <a:ext uri="{FF2B5EF4-FFF2-40B4-BE49-F238E27FC236}">
                    <a16:creationId xmlns:a16="http://schemas.microsoft.com/office/drawing/2014/main" id="{398F5A47-6618-9FA3-408C-21A56FD94538}"/>
                  </a:ext>
                </a:extLst>
              </p:cNvPr>
              <p:cNvSpPr>
                <a:spLocks/>
              </p:cNvSpPr>
              <p:nvPr/>
            </p:nvSpPr>
            <p:spPr bwMode="auto">
              <a:xfrm>
                <a:off x="86" y="662"/>
                <a:ext cx="4" cy="0"/>
              </a:xfrm>
              <a:custGeom>
                <a:avLst/>
                <a:gdLst>
                  <a:gd name="T0" fmla="*/ 0 w 4"/>
                  <a:gd name="T1" fmla="*/ 1 w 4"/>
                  <a:gd name="T2" fmla="*/ 4 w 4"/>
                </a:gdLst>
                <a:ahLst/>
                <a:cxnLst>
                  <a:cxn ang="0">
                    <a:pos x="T0" y="0"/>
                  </a:cxn>
                  <a:cxn ang="0">
                    <a:pos x="T1" y="0"/>
                  </a:cxn>
                  <a:cxn ang="0">
                    <a:pos x="T2" y="0"/>
                  </a:cxn>
                </a:cxnLst>
                <a:rect l="0" t="0" r="r" b="b"/>
                <a:pathLst>
                  <a:path w="4">
                    <a:moveTo>
                      <a:pt x="0" y="0"/>
                    </a:moveTo>
                    <a:lnTo>
                      <a:pt x="1"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4" name="Freeform 2299">
                <a:extLst>
                  <a:ext uri="{FF2B5EF4-FFF2-40B4-BE49-F238E27FC236}">
                    <a16:creationId xmlns:a16="http://schemas.microsoft.com/office/drawing/2014/main" id="{F4E57B37-DFC5-3365-D1F4-51BDAA147808}"/>
                  </a:ext>
                </a:extLst>
              </p:cNvPr>
              <p:cNvSpPr>
                <a:spLocks/>
              </p:cNvSpPr>
              <p:nvPr/>
            </p:nvSpPr>
            <p:spPr bwMode="auto">
              <a:xfrm>
                <a:off x="96" y="6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5" name="Freeform 2300">
                <a:extLst>
                  <a:ext uri="{FF2B5EF4-FFF2-40B4-BE49-F238E27FC236}">
                    <a16:creationId xmlns:a16="http://schemas.microsoft.com/office/drawing/2014/main" id="{EF172659-13AB-F0C3-FE49-9B9049EA3368}"/>
                  </a:ext>
                </a:extLst>
              </p:cNvPr>
              <p:cNvSpPr>
                <a:spLocks/>
              </p:cNvSpPr>
              <p:nvPr/>
            </p:nvSpPr>
            <p:spPr bwMode="auto">
              <a:xfrm>
                <a:off x="96" y="644"/>
                <a:ext cx="11" cy="18"/>
              </a:xfrm>
              <a:custGeom>
                <a:avLst/>
                <a:gdLst>
                  <a:gd name="T0" fmla="*/ 2 w 11"/>
                  <a:gd name="T1" fmla="*/ 18 h 18"/>
                  <a:gd name="T2" fmla="*/ 1 w 11"/>
                  <a:gd name="T3" fmla="*/ 17 h 18"/>
                  <a:gd name="T4" fmla="*/ 0 w 11"/>
                  <a:gd name="T5" fmla="*/ 17 h 18"/>
                  <a:gd name="T6" fmla="*/ 0 w 11"/>
                  <a:gd name="T7" fmla="*/ 16 h 18"/>
                  <a:gd name="T8" fmla="*/ 1 w 11"/>
                  <a:gd name="T9" fmla="*/ 16 h 18"/>
                  <a:gd name="T10" fmla="*/ 4 w 11"/>
                  <a:gd name="T11" fmla="*/ 15 h 18"/>
                  <a:gd name="T12" fmla="*/ 4 w 11"/>
                  <a:gd name="T13" fmla="*/ 15 h 18"/>
                  <a:gd name="T14" fmla="*/ 7 w 11"/>
                  <a:gd name="T15" fmla="*/ 15 h 18"/>
                  <a:gd name="T16" fmla="*/ 8 w 11"/>
                  <a:gd name="T17" fmla="*/ 15 h 18"/>
                  <a:gd name="T18" fmla="*/ 9 w 11"/>
                  <a:gd name="T19" fmla="*/ 15 h 18"/>
                  <a:gd name="T20" fmla="*/ 10 w 11"/>
                  <a:gd name="T21" fmla="*/ 13 h 18"/>
                  <a:gd name="T22" fmla="*/ 11 w 11"/>
                  <a:gd name="T23" fmla="*/ 13 h 18"/>
                  <a:gd name="T24" fmla="*/ 11 w 11"/>
                  <a:gd name="T25" fmla="*/ 12 h 18"/>
                  <a:gd name="T26" fmla="*/ 9 w 11"/>
                  <a:gd name="T27" fmla="*/ 12 h 18"/>
                  <a:gd name="T28" fmla="*/ 8 w 11"/>
                  <a:gd name="T29" fmla="*/ 13 h 18"/>
                  <a:gd name="T30" fmla="*/ 6 w 11"/>
                  <a:gd name="T31" fmla="*/ 13 h 18"/>
                  <a:gd name="T32" fmla="*/ 3 w 11"/>
                  <a:gd name="T33" fmla="*/ 13 h 18"/>
                  <a:gd name="T34" fmla="*/ 2 w 11"/>
                  <a:gd name="T35" fmla="*/ 13 h 18"/>
                  <a:gd name="T36" fmla="*/ 1 w 11"/>
                  <a:gd name="T37" fmla="*/ 12 h 18"/>
                  <a:gd name="T38" fmla="*/ 2 w 11"/>
                  <a:gd name="T39" fmla="*/ 9 h 18"/>
                  <a:gd name="T40" fmla="*/ 0 w 11"/>
                  <a:gd name="T41" fmla="*/ 7 h 18"/>
                  <a:gd name="T42" fmla="*/ 0 w 11"/>
                  <a:gd name="T43" fmla="*/ 7 h 18"/>
                  <a:gd name="T44" fmla="*/ 2 w 11"/>
                  <a:gd name="T45" fmla="*/ 5 h 18"/>
                  <a:gd name="T46" fmla="*/ 2 w 11"/>
                  <a:gd name="T47" fmla="*/ 5 h 18"/>
                  <a:gd name="T48" fmla="*/ 3 w 11"/>
                  <a:gd name="T49" fmla="*/ 3 h 18"/>
                  <a:gd name="T50" fmla="*/ 4 w 11"/>
                  <a:gd name="T51" fmla="*/ 1 h 18"/>
                  <a:gd name="T52" fmla="*/ 6 w 11"/>
                  <a:gd name="T53"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 h="18">
                    <a:moveTo>
                      <a:pt x="2" y="18"/>
                    </a:moveTo>
                    <a:lnTo>
                      <a:pt x="1" y="17"/>
                    </a:lnTo>
                    <a:lnTo>
                      <a:pt x="0" y="17"/>
                    </a:lnTo>
                    <a:lnTo>
                      <a:pt x="0" y="16"/>
                    </a:lnTo>
                    <a:lnTo>
                      <a:pt x="1" y="16"/>
                    </a:lnTo>
                    <a:lnTo>
                      <a:pt x="4" y="15"/>
                    </a:lnTo>
                    <a:lnTo>
                      <a:pt x="4" y="15"/>
                    </a:lnTo>
                    <a:lnTo>
                      <a:pt x="7" y="15"/>
                    </a:lnTo>
                    <a:lnTo>
                      <a:pt x="8" y="15"/>
                    </a:lnTo>
                    <a:lnTo>
                      <a:pt x="9" y="15"/>
                    </a:lnTo>
                    <a:lnTo>
                      <a:pt x="10" y="13"/>
                    </a:lnTo>
                    <a:lnTo>
                      <a:pt x="11" y="13"/>
                    </a:lnTo>
                    <a:lnTo>
                      <a:pt x="11" y="12"/>
                    </a:lnTo>
                    <a:lnTo>
                      <a:pt x="9" y="12"/>
                    </a:lnTo>
                    <a:lnTo>
                      <a:pt x="8" y="13"/>
                    </a:lnTo>
                    <a:lnTo>
                      <a:pt x="6" y="13"/>
                    </a:lnTo>
                    <a:lnTo>
                      <a:pt x="3" y="13"/>
                    </a:lnTo>
                    <a:lnTo>
                      <a:pt x="2" y="13"/>
                    </a:lnTo>
                    <a:lnTo>
                      <a:pt x="1" y="12"/>
                    </a:lnTo>
                    <a:lnTo>
                      <a:pt x="2" y="9"/>
                    </a:lnTo>
                    <a:lnTo>
                      <a:pt x="0" y="7"/>
                    </a:lnTo>
                    <a:lnTo>
                      <a:pt x="0" y="7"/>
                    </a:lnTo>
                    <a:lnTo>
                      <a:pt x="2" y="5"/>
                    </a:lnTo>
                    <a:lnTo>
                      <a:pt x="2" y="5"/>
                    </a:lnTo>
                    <a:lnTo>
                      <a:pt x="3" y="3"/>
                    </a:lnTo>
                    <a:lnTo>
                      <a:pt x="4"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6" name="Freeform 2301">
                <a:extLst>
                  <a:ext uri="{FF2B5EF4-FFF2-40B4-BE49-F238E27FC236}">
                    <a16:creationId xmlns:a16="http://schemas.microsoft.com/office/drawing/2014/main" id="{1366B927-CE64-A474-7D97-D671A4A79626}"/>
                  </a:ext>
                </a:extLst>
              </p:cNvPr>
              <p:cNvSpPr>
                <a:spLocks/>
              </p:cNvSpPr>
              <p:nvPr/>
            </p:nvSpPr>
            <p:spPr bwMode="auto">
              <a:xfrm>
                <a:off x="36" y="662"/>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7" name="Freeform 2302">
                <a:extLst>
                  <a:ext uri="{FF2B5EF4-FFF2-40B4-BE49-F238E27FC236}">
                    <a16:creationId xmlns:a16="http://schemas.microsoft.com/office/drawing/2014/main" id="{570BEC9C-841D-61B0-AC08-1FA4C7B1961E}"/>
                  </a:ext>
                </a:extLst>
              </p:cNvPr>
              <p:cNvSpPr>
                <a:spLocks/>
              </p:cNvSpPr>
              <p:nvPr/>
            </p:nvSpPr>
            <p:spPr bwMode="auto">
              <a:xfrm>
                <a:off x="28" y="662"/>
                <a:ext cx="1" cy="1"/>
              </a:xfrm>
              <a:custGeom>
                <a:avLst/>
                <a:gdLst>
                  <a:gd name="T0" fmla="*/ 1 w 1"/>
                  <a:gd name="T1" fmla="*/ 1 h 1"/>
                  <a:gd name="T2" fmla="*/ 1 w 1"/>
                  <a:gd name="T3" fmla="*/ 1 h 1"/>
                  <a:gd name="T4" fmla="*/ 0 w 1"/>
                  <a:gd name="T5" fmla="*/ 1 h 1"/>
                  <a:gd name="T6" fmla="*/ 0 w 1"/>
                  <a:gd name="T7" fmla="*/ 0 h 1"/>
                </a:gdLst>
                <a:ahLst/>
                <a:cxnLst>
                  <a:cxn ang="0">
                    <a:pos x="T0" y="T1"/>
                  </a:cxn>
                  <a:cxn ang="0">
                    <a:pos x="T2" y="T3"/>
                  </a:cxn>
                  <a:cxn ang="0">
                    <a:pos x="T4" y="T5"/>
                  </a:cxn>
                  <a:cxn ang="0">
                    <a:pos x="T6" y="T7"/>
                  </a:cxn>
                </a:cxnLst>
                <a:rect l="0" t="0" r="r" b="b"/>
                <a:pathLst>
                  <a:path w="1" h="1">
                    <a:moveTo>
                      <a:pt x="1" y="1"/>
                    </a:moveTo>
                    <a:lnTo>
                      <a:pt x="1" y="1"/>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8" name="Freeform 2303">
                <a:extLst>
                  <a:ext uri="{FF2B5EF4-FFF2-40B4-BE49-F238E27FC236}">
                    <a16:creationId xmlns:a16="http://schemas.microsoft.com/office/drawing/2014/main" id="{58F411A7-C5CA-D627-7131-D2E48ECF4FD6}"/>
                  </a:ext>
                </a:extLst>
              </p:cNvPr>
              <p:cNvSpPr>
                <a:spLocks/>
              </p:cNvSpPr>
              <p:nvPr/>
            </p:nvSpPr>
            <p:spPr bwMode="auto">
              <a:xfrm>
                <a:off x="62" y="662"/>
                <a:ext cx="1" cy="1"/>
              </a:xfrm>
              <a:custGeom>
                <a:avLst/>
                <a:gdLst>
                  <a:gd name="T0" fmla="*/ 0 w 1"/>
                  <a:gd name="T1" fmla="*/ 0 h 1"/>
                  <a:gd name="T2" fmla="*/ 0 w 1"/>
                  <a:gd name="T3" fmla="*/ 1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0" y="0"/>
                    </a:moveTo>
                    <a:lnTo>
                      <a:pt x="0" y="1"/>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9" name="Line 2304">
                <a:extLst>
                  <a:ext uri="{FF2B5EF4-FFF2-40B4-BE49-F238E27FC236}">
                    <a16:creationId xmlns:a16="http://schemas.microsoft.com/office/drawing/2014/main" id="{995FC3F9-B74E-E48B-1DC0-9E615947C232}"/>
                  </a:ext>
                </a:extLst>
              </p:cNvPr>
              <p:cNvSpPr>
                <a:spLocks noChangeShapeType="1"/>
              </p:cNvSpPr>
              <p:nvPr/>
            </p:nvSpPr>
            <p:spPr bwMode="auto">
              <a:xfrm>
                <a:off x="96" y="662"/>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60" name="Freeform 2305">
                <a:extLst>
                  <a:ext uri="{FF2B5EF4-FFF2-40B4-BE49-F238E27FC236}">
                    <a16:creationId xmlns:a16="http://schemas.microsoft.com/office/drawing/2014/main" id="{031A2EB3-1378-1EE7-4D30-55E23E887737}"/>
                  </a:ext>
                </a:extLst>
              </p:cNvPr>
              <p:cNvSpPr>
                <a:spLocks/>
              </p:cNvSpPr>
              <p:nvPr/>
            </p:nvSpPr>
            <p:spPr bwMode="auto">
              <a:xfrm>
                <a:off x="80" y="662"/>
                <a:ext cx="1" cy="2"/>
              </a:xfrm>
              <a:custGeom>
                <a:avLst/>
                <a:gdLst>
                  <a:gd name="T0" fmla="*/ 0 w 1"/>
                  <a:gd name="T1" fmla="*/ 0 h 2"/>
                  <a:gd name="T2" fmla="*/ 1 w 1"/>
                  <a:gd name="T3" fmla="*/ 2 h 2"/>
                  <a:gd name="T4" fmla="*/ 1 w 1"/>
                  <a:gd name="T5" fmla="*/ 2 h 2"/>
                </a:gdLst>
                <a:ahLst/>
                <a:cxnLst>
                  <a:cxn ang="0">
                    <a:pos x="T0" y="T1"/>
                  </a:cxn>
                  <a:cxn ang="0">
                    <a:pos x="T2" y="T3"/>
                  </a:cxn>
                  <a:cxn ang="0">
                    <a:pos x="T4" y="T5"/>
                  </a:cxn>
                </a:cxnLst>
                <a:rect l="0" t="0" r="r" b="b"/>
                <a:pathLst>
                  <a:path w="1" h="2">
                    <a:moveTo>
                      <a:pt x="0" y="0"/>
                    </a:moveTo>
                    <a:lnTo>
                      <a:pt x="1" y="2"/>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1" name="Freeform 2306">
                <a:extLst>
                  <a:ext uri="{FF2B5EF4-FFF2-40B4-BE49-F238E27FC236}">
                    <a16:creationId xmlns:a16="http://schemas.microsoft.com/office/drawing/2014/main" id="{8C326720-97A0-0A8B-3CF8-4CC36063D664}"/>
                  </a:ext>
                </a:extLst>
              </p:cNvPr>
              <p:cNvSpPr>
                <a:spLocks/>
              </p:cNvSpPr>
              <p:nvPr/>
            </p:nvSpPr>
            <p:spPr bwMode="auto">
              <a:xfrm>
                <a:off x="97" y="662"/>
                <a:ext cx="2" cy="2"/>
              </a:xfrm>
              <a:custGeom>
                <a:avLst/>
                <a:gdLst>
                  <a:gd name="T0" fmla="*/ 0 w 2"/>
                  <a:gd name="T1" fmla="*/ 1 h 2"/>
                  <a:gd name="T2" fmla="*/ 0 w 2"/>
                  <a:gd name="T3" fmla="*/ 2 h 2"/>
                  <a:gd name="T4" fmla="*/ 2 w 2"/>
                  <a:gd name="T5" fmla="*/ 2 h 2"/>
                  <a:gd name="T6" fmla="*/ 1 w 2"/>
                  <a:gd name="T7" fmla="*/ 0 h 2"/>
                </a:gdLst>
                <a:ahLst/>
                <a:cxnLst>
                  <a:cxn ang="0">
                    <a:pos x="T0" y="T1"/>
                  </a:cxn>
                  <a:cxn ang="0">
                    <a:pos x="T2" y="T3"/>
                  </a:cxn>
                  <a:cxn ang="0">
                    <a:pos x="T4" y="T5"/>
                  </a:cxn>
                  <a:cxn ang="0">
                    <a:pos x="T6" y="T7"/>
                  </a:cxn>
                </a:cxnLst>
                <a:rect l="0" t="0" r="r" b="b"/>
                <a:pathLst>
                  <a:path w="2" h="2">
                    <a:moveTo>
                      <a:pt x="0" y="1"/>
                    </a:moveTo>
                    <a:lnTo>
                      <a:pt x="0" y="2"/>
                    </a:lnTo>
                    <a:lnTo>
                      <a:pt x="2"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2" name="Freeform 2307">
                <a:extLst>
                  <a:ext uri="{FF2B5EF4-FFF2-40B4-BE49-F238E27FC236}">
                    <a16:creationId xmlns:a16="http://schemas.microsoft.com/office/drawing/2014/main" id="{322FF12F-C0E9-306F-20B7-843DFA4711B2}"/>
                  </a:ext>
                </a:extLst>
              </p:cNvPr>
              <p:cNvSpPr>
                <a:spLocks/>
              </p:cNvSpPr>
              <p:nvPr/>
            </p:nvSpPr>
            <p:spPr bwMode="auto">
              <a:xfrm>
                <a:off x="64" y="662"/>
                <a:ext cx="1" cy="3"/>
              </a:xfrm>
              <a:custGeom>
                <a:avLst/>
                <a:gdLst>
                  <a:gd name="T0" fmla="*/ 1 w 1"/>
                  <a:gd name="T1" fmla="*/ 0 h 3"/>
                  <a:gd name="T2" fmla="*/ 0 w 1"/>
                  <a:gd name="T3" fmla="*/ 3 h 3"/>
                  <a:gd name="T4" fmla="*/ 0 w 1"/>
                  <a:gd name="T5" fmla="*/ 3 h 3"/>
                </a:gdLst>
                <a:ahLst/>
                <a:cxnLst>
                  <a:cxn ang="0">
                    <a:pos x="T0" y="T1"/>
                  </a:cxn>
                  <a:cxn ang="0">
                    <a:pos x="T2" y="T3"/>
                  </a:cxn>
                  <a:cxn ang="0">
                    <a:pos x="T4" y="T5"/>
                  </a:cxn>
                </a:cxnLst>
                <a:rect l="0" t="0" r="r" b="b"/>
                <a:pathLst>
                  <a:path w="1" h="3">
                    <a:moveTo>
                      <a:pt x="1" y="0"/>
                    </a:move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3" name="Freeform 2308">
                <a:extLst>
                  <a:ext uri="{FF2B5EF4-FFF2-40B4-BE49-F238E27FC236}">
                    <a16:creationId xmlns:a16="http://schemas.microsoft.com/office/drawing/2014/main" id="{6C274137-2D3C-C671-E1E3-43C11B29A288}"/>
                  </a:ext>
                </a:extLst>
              </p:cNvPr>
              <p:cNvSpPr>
                <a:spLocks/>
              </p:cNvSpPr>
              <p:nvPr/>
            </p:nvSpPr>
            <p:spPr bwMode="auto">
              <a:xfrm>
                <a:off x="65" y="662"/>
                <a:ext cx="2" cy="3"/>
              </a:xfrm>
              <a:custGeom>
                <a:avLst/>
                <a:gdLst>
                  <a:gd name="T0" fmla="*/ 0 w 2"/>
                  <a:gd name="T1" fmla="*/ 3 h 3"/>
                  <a:gd name="T2" fmla="*/ 1 w 2"/>
                  <a:gd name="T3" fmla="*/ 2 h 3"/>
                  <a:gd name="T4" fmla="*/ 2 w 2"/>
                  <a:gd name="T5" fmla="*/ 0 h 3"/>
                </a:gdLst>
                <a:ahLst/>
                <a:cxnLst>
                  <a:cxn ang="0">
                    <a:pos x="T0" y="T1"/>
                  </a:cxn>
                  <a:cxn ang="0">
                    <a:pos x="T2" y="T3"/>
                  </a:cxn>
                  <a:cxn ang="0">
                    <a:pos x="T4" y="T5"/>
                  </a:cxn>
                </a:cxnLst>
                <a:rect l="0" t="0" r="r" b="b"/>
                <a:pathLst>
                  <a:path w="2" h="3">
                    <a:moveTo>
                      <a:pt x="0" y="3"/>
                    </a:moveTo>
                    <a:lnTo>
                      <a:pt x="1" y="2"/>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4" name="Freeform 2309">
                <a:extLst>
                  <a:ext uri="{FF2B5EF4-FFF2-40B4-BE49-F238E27FC236}">
                    <a16:creationId xmlns:a16="http://schemas.microsoft.com/office/drawing/2014/main" id="{9D930E71-2307-0A57-0B08-5EA5499EB4F0}"/>
                  </a:ext>
                </a:extLst>
              </p:cNvPr>
              <p:cNvSpPr>
                <a:spLocks/>
              </p:cNvSpPr>
              <p:nvPr/>
            </p:nvSpPr>
            <p:spPr bwMode="auto">
              <a:xfrm>
                <a:off x="64" y="665"/>
                <a:ext cx="1" cy="0"/>
              </a:xfrm>
              <a:custGeom>
                <a:avLst/>
                <a:gdLst>
                  <a:gd name="T0" fmla="*/ 0 w 1"/>
                  <a:gd name="T1" fmla="*/ 1 w 1"/>
                  <a:gd name="T2" fmla="*/ 1 w 1"/>
                </a:gdLst>
                <a:ahLst/>
                <a:cxnLst>
                  <a:cxn ang="0">
                    <a:pos x="T0" y="0"/>
                  </a:cxn>
                  <a:cxn ang="0">
                    <a:pos x="T1" y="0"/>
                  </a:cxn>
                  <a:cxn ang="0">
                    <a:pos x="T2" y="0"/>
                  </a:cxn>
                </a:cxnLst>
                <a:rect l="0" t="0" r="r" b="b"/>
                <a:pathLst>
                  <a:path w="1">
                    <a:moveTo>
                      <a:pt x="0" y="0"/>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5" name="Freeform 2310">
                <a:extLst>
                  <a:ext uri="{FF2B5EF4-FFF2-40B4-BE49-F238E27FC236}">
                    <a16:creationId xmlns:a16="http://schemas.microsoft.com/office/drawing/2014/main" id="{8B759748-71D6-3229-3880-AC29C1A1A888}"/>
                  </a:ext>
                </a:extLst>
              </p:cNvPr>
              <p:cNvSpPr>
                <a:spLocks/>
              </p:cNvSpPr>
              <p:nvPr/>
            </p:nvSpPr>
            <p:spPr bwMode="auto">
              <a:xfrm>
                <a:off x="85" y="662"/>
                <a:ext cx="1" cy="4"/>
              </a:xfrm>
              <a:custGeom>
                <a:avLst/>
                <a:gdLst>
                  <a:gd name="T0" fmla="*/ 1 w 1"/>
                  <a:gd name="T1" fmla="*/ 4 h 4"/>
                  <a:gd name="T2" fmla="*/ 0 w 1"/>
                  <a:gd name="T3" fmla="*/ 4 h 4"/>
                  <a:gd name="T4" fmla="*/ 1 w 1"/>
                  <a:gd name="T5" fmla="*/ 3 h 4"/>
                  <a:gd name="T6" fmla="*/ 1 w 1"/>
                  <a:gd name="T7" fmla="*/ 3 h 4"/>
                  <a:gd name="T8" fmla="*/ 0 w 1"/>
                  <a:gd name="T9" fmla="*/ 1 h 4"/>
                  <a:gd name="T10" fmla="*/ 1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4"/>
                    </a:moveTo>
                    <a:lnTo>
                      <a:pt x="0" y="4"/>
                    </a:lnTo>
                    <a:lnTo>
                      <a:pt x="1" y="3"/>
                    </a:lnTo>
                    <a:lnTo>
                      <a:pt x="1" y="3"/>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6" name="Freeform 2311">
                <a:extLst>
                  <a:ext uri="{FF2B5EF4-FFF2-40B4-BE49-F238E27FC236}">
                    <a16:creationId xmlns:a16="http://schemas.microsoft.com/office/drawing/2014/main" id="{4197F52F-210C-52E2-7A8C-B7A50532D709}"/>
                  </a:ext>
                </a:extLst>
              </p:cNvPr>
              <p:cNvSpPr>
                <a:spLocks/>
              </p:cNvSpPr>
              <p:nvPr/>
            </p:nvSpPr>
            <p:spPr bwMode="auto">
              <a:xfrm>
                <a:off x="81" y="664"/>
                <a:ext cx="3" cy="3"/>
              </a:xfrm>
              <a:custGeom>
                <a:avLst/>
                <a:gdLst>
                  <a:gd name="T0" fmla="*/ 0 w 3"/>
                  <a:gd name="T1" fmla="*/ 0 h 3"/>
                  <a:gd name="T2" fmla="*/ 1 w 3"/>
                  <a:gd name="T3" fmla="*/ 0 h 3"/>
                  <a:gd name="T4" fmla="*/ 2 w 3"/>
                  <a:gd name="T5" fmla="*/ 0 h 3"/>
                  <a:gd name="T6" fmla="*/ 2 w 3"/>
                  <a:gd name="T7" fmla="*/ 0 h 3"/>
                  <a:gd name="T8" fmla="*/ 3 w 3"/>
                  <a:gd name="T9" fmla="*/ 2 h 3"/>
                  <a:gd name="T10" fmla="*/ 3 w 3"/>
                  <a:gd name="T11" fmla="*/ 3 h 3"/>
                </a:gdLst>
                <a:ahLst/>
                <a:cxnLst>
                  <a:cxn ang="0">
                    <a:pos x="T0" y="T1"/>
                  </a:cxn>
                  <a:cxn ang="0">
                    <a:pos x="T2" y="T3"/>
                  </a:cxn>
                  <a:cxn ang="0">
                    <a:pos x="T4" y="T5"/>
                  </a:cxn>
                  <a:cxn ang="0">
                    <a:pos x="T6" y="T7"/>
                  </a:cxn>
                  <a:cxn ang="0">
                    <a:pos x="T8" y="T9"/>
                  </a:cxn>
                  <a:cxn ang="0">
                    <a:pos x="T10" y="T11"/>
                  </a:cxn>
                </a:cxnLst>
                <a:rect l="0" t="0" r="r" b="b"/>
                <a:pathLst>
                  <a:path w="3" h="3">
                    <a:moveTo>
                      <a:pt x="0" y="0"/>
                    </a:moveTo>
                    <a:lnTo>
                      <a:pt x="1" y="0"/>
                    </a:lnTo>
                    <a:lnTo>
                      <a:pt x="2" y="0"/>
                    </a:lnTo>
                    <a:lnTo>
                      <a:pt x="2" y="0"/>
                    </a:lnTo>
                    <a:lnTo>
                      <a:pt x="3" y="2"/>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7" name="Freeform 2312">
                <a:extLst>
                  <a:ext uri="{FF2B5EF4-FFF2-40B4-BE49-F238E27FC236}">
                    <a16:creationId xmlns:a16="http://schemas.microsoft.com/office/drawing/2014/main" id="{F0C4D66D-C77E-7403-4497-A33B080178E4}"/>
                  </a:ext>
                </a:extLst>
              </p:cNvPr>
              <p:cNvSpPr>
                <a:spLocks/>
              </p:cNvSpPr>
              <p:nvPr/>
            </p:nvSpPr>
            <p:spPr bwMode="auto">
              <a:xfrm>
                <a:off x="14" y="665"/>
                <a:ext cx="4" cy="4"/>
              </a:xfrm>
              <a:custGeom>
                <a:avLst/>
                <a:gdLst>
                  <a:gd name="T0" fmla="*/ 3 w 4"/>
                  <a:gd name="T1" fmla="*/ 4 h 4"/>
                  <a:gd name="T2" fmla="*/ 4 w 4"/>
                  <a:gd name="T3" fmla="*/ 2 h 4"/>
                  <a:gd name="T4" fmla="*/ 3 w 4"/>
                  <a:gd name="T5" fmla="*/ 0 h 4"/>
                  <a:gd name="T6" fmla="*/ 1 w 4"/>
                  <a:gd name="T7" fmla="*/ 0 h 4"/>
                  <a:gd name="T8" fmla="*/ 0 w 4"/>
                  <a:gd name="T9" fmla="*/ 0 h 4"/>
                  <a:gd name="T10" fmla="*/ 1 w 4"/>
                  <a:gd name="T11" fmla="*/ 1 h 4"/>
                  <a:gd name="T12" fmla="*/ 1 w 4"/>
                  <a:gd name="T13" fmla="*/ 2 h 4"/>
                  <a:gd name="T14" fmla="*/ 2 w 4"/>
                  <a:gd name="T15" fmla="*/ 2 h 4"/>
                  <a:gd name="T16" fmla="*/ 2 w 4"/>
                  <a:gd name="T17" fmla="*/ 3 h 4"/>
                  <a:gd name="T18" fmla="*/ 3 w 4"/>
                  <a:gd name="T19" fmla="*/ 4 h 4"/>
                  <a:gd name="T20" fmla="*/ 3 w 4"/>
                  <a:gd name="T2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4">
                    <a:moveTo>
                      <a:pt x="3" y="4"/>
                    </a:moveTo>
                    <a:lnTo>
                      <a:pt x="4" y="2"/>
                    </a:lnTo>
                    <a:lnTo>
                      <a:pt x="3" y="0"/>
                    </a:lnTo>
                    <a:lnTo>
                      <a:pt x="1" y="0"/>
                    </a:lnTo>
                    <a:lnTo>
                      <a:pt x="0" y="0"/>
                    </a:lnTo>
                    <a:lnTo>
                      <a:pt x="1" y="1"/>
                    </a:lnTo>
                    <a:lnTo>
                      <a:pt x="1" y="2"/>
                    </a:lnTo>
                    <a:lnTo>
                      <a:pt x="2" y="2"/>
                    </a:lnTo>
                    <a:lnTo>
                      <a:pt x="2" y="3"/>
                    </a:lnTo>
                    <a:lnTo>
                      <a:pt x="3" y="4"/>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8" name="Freeform 2313">
                <a:extLst>
                  <a:ext uri="{FF2B5EF4-FFF2-40B4-BE49-F238E27FC236}">
                    <a16:creationId xmlns:a16="http://schemas.microsoft.com/office/drawing/2014/main" id="{CEB1C421-D4C0-320F-7063-3FD1FE8BBAD2}"/>
                  </a:ext>
                </a:extLst>
              </p:cNvPr>
              <p:cNvSpPr>
                <a:spLocks/>
              </p:cNvSpPr>
              <p:nvPr/>
            </p:nvSpPr>
            <p:spPr bwMode="auto">
              <a:xfrm>
                <a:off x="17" y="664"/>
                <a:ext cx="4" cy="6"/>
              </a:xfrm>
              <a:custGeom>
                <a:avLst/>
                <a:gdLst>
                  <a:gd name="T0" fmla="*/ 4 w 4"/>
                  <a:gd name="T1" fmla="*/ 6 h 6"/>
                  <a:gd name="T2" fmla="*/ 2 w 4"/>
                  <a:gd name="T3" fmla="*/ 5 h 6"/>
                  <a:gd name="T4" fmla="*/ 1 w 4"/>
                  <a:gd name="T5" fmla="*/ 3 h 6"/>
                  <a:gd name="T6" fmla="*/ 0 w 4"/>
                  <a:gd name="T7" fmla="*/ 0 h 6"/>
                  <a:gd name="T8" fmla="*/ 3 w 4"/>
                  <a:gd name="T9" fmla="*/ 0 h 6"/>
                  <a:gd name="T10" fmla="*/ 4 w 4"/>
                  <a:gd name="T11" fmla="*/ 3 h 6"/>
                  <a:gd name="T12" fmla="*/ 4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4" y="6"/>
                    </a:moveTo>
                    <a:lnTo>
                      <a:pt x="2" y="5"/>
                    </a:lnTo>
                    <a:lnTo>
                      <a:pt x="1" y="3"/>
                    </a:lnTo>
                    <a:lnTo>
                      <a:pt x="0" y="0"/>
                    </a:lnTo>
                    <a:lnTo>
                      <a:pt x="3" y="0"/>
                    </a:lnTo>
                    <a:lnTo>
                      <a:pt x="4" y="3"/>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9" name="Freeform 2314">
                <a:extLst>
                  <a:ext uri="{FF2B5EF4-FFF2-40B4-BE49-F238E27FC236}">
                    <a16:creationId xmlns:a16="http://schemas.microsoft.com/office/drawing/2014/main" id="{E283B35D-4177-042B-7AEE-35870F9EFECF}"/>
                  </a:ext>
                </a:extLst>
              </p:cNvPr>
              <p:cNvSpPr>
                <a:spLocks/>
              </p:cNvSpPr>
              <p:nvPr/>
            </p:nvSpPr>
            <p:spPr bwMode="auto">
              <a:xfrm>
                <a:off x="32" y="671"/>
                <a:ext cx="3" cy="0"/>
              </a:xfrm>
              <a:custGeom>
                <a:avLst/>
                <a:gdLst>
                  <a:gd name="T0" fmla="*/ 0 w 3"/>
                  <a:gd name="T1" fmla="*/ 3 w 3"/>
                  <a:gd name="T2" fmla="*/ 3 w 3"/>
                </a:gdLst>
                <a:ahLst/>
                <a:cxnLst>
                  <a:cxn ang="0">
                    <a:pos x="T0" y="0"/>
                  </a:cxn>
                  <a:cxn ang="0">
                    <a:pos x="T1" y="0"/>
                  </a:cxn>
                  <a:cxn ang="0">
                    <a:pos x="T2" y="0"/>
                  </a:cxn>
                </a:cxnLst>
                <a:rect l="0" t="0" r="r" b="b"/>
                <a:pathLst>
                  <a:path w="3">
                    <a:moveTo>
                      <a:pt x="0" y="0"/>
                    </a:move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0" name="Freeform 2315">
                <a:extLst>
                  <a:ext uri="{FF2B5EF4-FFF2-40B4-BE49-F238E27FC236}">
                    <a16:creationId xmlns:a16="http://schemas.microsoft.com/office/drawing/2014/main" id="{7D3BCD56-2BEE-62FD-C8A3-40D740BA698F}"/>
                  </a:ext>
                </a:extLst>
              </p:cNvPr>
              <p:cNvSpPr>
                <a:spLocks/>
              </p:cNvSpPr>
              <p:nvPr/>
            </p:nvSpPr>
            <p:spPr bwMode="auto">
              <a:xfrm>
                <a:off x="22" y="663"/>
                <a:ext cx="7" cy="8"/>
              </a:xfrm>
              <a:custGeom>
                <a:avLst/>
                <a:gdLst>
                  <a:gd name="T0" fmla="*/ 3 w 7"/>
                  <a:gd name="T1" fmla="*/ 8 h 8"/>
                  <a:gd name="T2" fmla="*/ 2 w 7"/>
                  <a:gd name="T3" fmla="*/ 8 h 8"/>
                  <a:gd name="T4" fmla="*/ 1 w 7"/>
                  <a:gd name="T5" fmla="*/ 8 h 8"/>
                  <a:gd name="T6" fmla="*/ 0 w 7"/>
                  <a:gd name="T7" fmla="*/ 7 h 8"/>
                  <a:gd name="T8" fmla="*/ 0 w 7"/>
                  <a:gd name="T9" fmla="*/ 7 h 8"/>
                  <a:gd name="T10" fmla="*/ 0 w 7"/>
                  <a:gd name="T11" fmla="*/ 5 h 8"/>
                  <a:gd name="T12" fmla="*/ 1 w 7"/>
                  <a:gd name="T13" fmla="*/ 3 h 8"/>
                  <a:gd name="T14" fmla="*/ 0 w 7"/>
                  <a:gd name="T15" fmla="*/ 1 h 8"/>
                  <a:gd name="T16" fmla="*/ 0 w 7"/>
                  <a:gd name="T17" fmla="*/ 0 h 8"/>
                  <a:gd name="T18" fmla="*/ 2 w 7"/>
                  <a:gd name="T19" fmla="*/ 1 h 8"/>
                  <a:gd name="T20" fmla="*/ 2 w 7"/>
                  <a:gd name="T21" fmla="*/ 2 h 8"/>
                  <a:gd name="T22" fmla="*/ 3 w 7"/>
                  <a:gd name="T23" fmla="*/ 2 h 8"/>
                  <a:gd name="T24" fmla="*/ 3 w 7"/>
                  <a:gd name="T25" fmla="*/ 2 h 8"/>
                  <a:gd name="T26" fmla="*/ 3 w 7"/>
                  <a:gd name="T27" fmla="*/ 1 h 8"/>
                  <a:gd name="T28" fmla="*/ 3 w 7"/>
                  <a:gd name="T29" fmla="*/ 0 h 8"/>
                  <a:gd name="T30" fmla="*/ 4 w 7"/>
                  <a:gd name="T31" fmla="*/ 0 h 8"/>
                  <a:gd name="T32" fmla="*/ 4 w 7"/>
                  <a:gd name="T33" fmla="*/ 0 h 8"/>
                  <a:gd name="T34" fmla="*/ 7 w 7"/>
                  <a:gd name="T35" fmla="*/ 0 h 8"/>
                  <a:gd name="T36" fmla="*/ 7 w 7"/>
                  <a:gd name="T3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8">
                    <a:moveTo>
                      <a:pt x="3" y="8"/>
                    </a:moveTo>
                    <a:lnTo>
                      <a:pt x="2" y="8"/>
                    </a:lnTo>
                    <a:lnTo>
                      <a:pt x="1" y="8"/>
                    </a:lnTo>
                    <a:lnTo>
                      <a:pt x="0" y="7"/>
                    </a:lnTo>
                    <a:lnTo>
                      <a:pt x="0" y="7"/>
                    </a:lnTo>
                    <a:lnTo>
                      <a:pt x="0" y="5"/>
                    </a:lnTo>
                    <a:lnTo>
                      <a:pt x="1" y="3"/>
                    </a:lnTo>
                    <a:lnTo>
                      <a:pt x="0" y="1"/>
                    </a:lnTo>
                    <a:lnTo>
                      <a:pt x="0" y="0"/>
                    </a:lnTo>
                    <a:lnTo>
                      <a:pt x="2" y="1"/>
                    </a:lnTo>
                    <a:lnTo>
                      <a:pt x="2" y="2"/>
                    </a:lnTo>
                    <a:lnTo>
                      <a:pt x="3" y="2"/>
                    </a:lnTo>
                    <a:lnTo>
                      <a:pt x="3" y="2"/>
                    </a:lnTo>
                    <a:lnTo>
                      <a:pt x="3" y="1"/>
                    </a:lnTo>
                    <a:lnTo>
                      <a:pt x="3" y="0"/>
                    </a:lnTo>
                    <a:lnTo>
                      <a:pt x="4" y="0"/>
                    </a:lnTo>
                    <a:lnTo>
                      <a:pt x="4" y="0"/>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1" name="Freeform 2316">
                <a:extLst>
                  <a:ext uri="{FF2B5EF4-FFF2-40B4-BE49-F238E27FC236}">
                    <a16:creationId xmlns:a16="http://schemas.microsoft.com/office/drawing/2014/main" id="{D3532693-2CCF-754C-3382-E6896DF9D50C}"/>
                  </a:ext>
                </a:extLst>
              </p:cNvPr>
              <p:cNvSpPr>
                <a:spLocks/>
              </p:cNvSpPr>
              <p:nvPr/>
            </p:nvSpPr>
            <p:spPr bwMode="auto">
              <a:xfrm>
                <a:off x="37" y="671"/>
                <a:ext cx="2"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2" name="Freeform 2317">
                <a:extLst>
                  <a:ext uri="{FF2B5EF4-FFF2-40B4-BE49-F238E27FC236}">
                    <a16:creationId xmlns:a16="http://schemas.microsoft.com/office/drawing/2014/main" id="{AEA030A0-5828-2F17-2E83-827744DA96D4}"/>
                  </a:ext>
                </a:extLst>
              </p:cNvPr>
              <p:cNvSpPr>
                <a:spLocks/>
              </p:cNvSpPr>
              <p:nvPr/>
            </p:nvSpPr>
            <p:spPr bwMode="auto">
              <a:xfrm>
                <a:off x="35" y="671"/>
                <a:ext cx="2" cy="1"/>
              </a:xfrm>
              <a:custGeom>
                <a:avLst/>
                <a:gdLst>
                  <a:gd name="T0" fmla="*/ 0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0" y="0"/>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3" name="Freeform 2318">
                <a:extLst>
                  <a:ext uri="{FF2B5EF4-FFF2-40B4-BE49-F238E27FC236}">
                    <a16:creationId xmlns:a16="http://schemas.microsoft.com/office/drawing/2014/main" id="{7ED58E2B-BB34-762E-52B8-A2066114F6B3}"/>
                  </a:ext>
                </a:extLst>
              </p:cNvPr>
              <p:cNvSpPr>
                <a:spLocks/>
              </p:cNvSpPr>
              <p:nvPr/>
            </p:nvSpPr>
            <p:spPr bwMode="auto">
              <a:xfrm>
                <a:off x="25" y="668"/>
                <a:ext cx="14" cy="5"/>
              </a:xfrm>
              <a:custGeom>
                <a:avLst/>
                <a:gdLst>
                  <a:gd name="T0" fmla="*/ 14 w 14"/>
                  <a:gd name="T1" fmla="*/ 3 h 5"/>
                  <a:gd name="T2" fmla="*/ 14 w 14"/>
                  <a:gd name="T3" fmla="*/ 3 h 5"/>
                  <a:gd name="T4" fmla="*/ 13 w 14"/>
                  <a:gd name="T5" fmla="*/ 3 h 5"/>
                  <a:gd name="T6" fmla="*/ 12 w 14"/>
                  <a:gd name="T7" fmla="*/ 2 h 5"/>
                  <a:gd name="T8" fmla="*/ 12 w 14"/>
                  <a:gd name="T9" fmla="*/ 2 h 5"/>
                  <a:gd name="T10" fmla="*/ 11 w 14"/>
                  <a:gd name="T11" fmla="*/ 2 h 5"/>
                  <a:gd name="T12" fmla="*/ 12 w 14"/>
                  <a:gd name="T13" fmla="*/ 0 h 5"/>
                  <a:gd name="T14" fmla="*/ 11 w 14"/>
                  <a:gd name="T15" fmla="*/ 0 h 5"/>
                  <a:gd name="T16" fmla="*/ 9 w 14"/>
                  <a:gd name="T17" fmla="*/ 1 h 5"/>
                  <a:gd name="T18" fmla="*/ 7 w 14"/>
                  <a:gd name="T19" fmla="*/ 1 h 5"/>
                  <a:gd name="T20" fmla="*/ 6 w 14"/>
                  <a:gd name="T21" fmla="*/ 1 h 5"/>
                  <a:gd name="T22" fmla="*/ 5 w 14"/>
                  <a:gd name="T23" fmla="*/ 4 h 5"/>
                  <a:gd name="T24" fmla="*/ 4 w 14"/>
                  <a:gd name="T25" fmla="*/ 5 h 5"/>
                  <a:gd name="T26" fmla="*/ 3 w 14"/>
                  <a:gd name="T27" fmla="*/ 4 h 5"/>
                  <a:gd name="T28" fmla="*/ 1 w 14"/>
                  <a:gd name="T29" fmla="*/ 4 h 5"/>
                  <a:gd name="T30" fmla="*/ 1 w 14"/>
                  <a:gd name="T31" fmla="*/ 2 h 5"/>
                  <a:gd name="T32" fmla="*/ 0 w 14"/>
                  <a:gd name="T3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5">
                    <a:moveTo>
                      <a:pt x="14" y="3"/>
                    </a:moveTo>
                    <a:lnTo>
                      <a:pt x="14" y="3"/>
                    </a:lnTo>
                    <a:lnTo>
                      <a:pt x="13" y="3"/>
                    </a:lnTo>
                    <a:lnTo>
                      <a:pt x="12" y="2"/>
                    </a:lnTo>
                    <a:lnTo>
                      <a:pt x="12" y="2"/>
                    </a:lnTo>
                    <a:lnTo>
                      <a:pt x="11" y="2"/>
                    </a:lnTo>
                    <a:lnTo>
                      <a:pt x="12" y="0"/>
                    </a:lnTo>
                    <a:lnTo>
                      <a:pt x="11" y="0"/>
                    </a:lnTo>
                    <a:lnTo>
                      <a:pt x="9" y="1"/>
                    </a:lnTo>
                    <a:lnTo>
                      <a:pt x="7" y="1"/>
                    </a:lnTo>
                    <a:lnTo>
                      <a:pt x="6" y="1"/>
                    </a:lnTo>
                    <a:lnTo>
                      <a:pt x="5" y="4"/>
                    </a:lnTo>
                    <a:lnTo>
                      <a:pt x="4" y="5"/>
                    </a:lnTo>
                    <a:lnTo>
                      <a:pt x="3" y="4"/>
                    </a:lnTo>
                    <a:lnTo>
                      <a:pt x="1" y="4"/>
                    </a:ln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4" name="Freeform 2319">
                <a:extLst>
                  <a:ext uri="{FF2B5EF4-FFF2-40B4-BE49-F238E27FC236}">
                    <a16:creationId xmlns:a16="http://schemas.microsoft.com/office/drawing/2014/main" id="{59133EA4-3C92-8360-EE83-6DF49D365973}"/>
                  </a:ext>
                </a:extLst>
              </p:cNvPr>
              <p:cNvSpPr>
                <a:spLocks/>
              </p:cNvSpPr>
              <p:nvPr/>
            </p:nvSpPr>
            <p:spPr bwMode="auto">
              <a:xfrm>
                <a:off x="86" y="666"/>
                <a:ext cx="3" cy="7"/>
              </a:xfrm>
              <a:custGeom>
                <a:avLst/>
                <a:gdLst>
                  <a:gd name="T0" fmla="*/ 3 w 3"/>
                  <a:gd name="T1" fmla="*/ 7 h 7"/>
                  <a:gd name="T2" fmla="*/ 3 w 3"/>
                  <a:gd name="T3" fmla="*/ 7 h 7"/>
                  <a:gd name="T4" fmla="*/ 2 w 3"/>
                  <a:gd name="T5" fmla="*/ 6 h 7"/>
                  <a:gd name="T6" fmla="*/ 1 w 3"/>
                  <a:gd name="T7" fmla="*/ 5 h 7"/>
                  <a:gd name="T8" fmla="*/ 0 w 3"/>
                  <a:gd name="T9" fmla="*/ 2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7"/>
                    </a:moveTo>
                    <a:lnTo>
                      <a:pt x="3" y="7"/>
                    </a:lnTo>
                    <a:lnTo>
                      <a:pt x="2" y="6"/>
                    </a:lnTo>
                    <a:lnTo>
                      <a:pt x="1" y="5"/>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5" name="Freeform 2320">
                <a:extLst>
                  <a:ext uri="{FF2B5EF4-FFF2-40B4-BE49-F238E27FC236}">
                    <a16:creationId xmlns:a16="http://schemas.microsoft.com/office/drawing/2014/main" id="{16B7CDDF-7AEC-2506-3FB3-376D87A6F3CE}"/>
                  </a:ext>
                </a:extLst>
              </p:cNvPr>
              <p:cNvSpPr>
                <a:spLocks/>
              </p:cNvSpPr>
              <p:nvPr/>
            </p:nvSpPr>
            <p:spPr bwMode="auto">
              <a:xfrm>
                <a:off x="10" y="672"/>
                <a:ext cx="1" cy="3"/>
              </a:xfrm>
              <a:custGeom>
                <a:avLst/>
                <a:gdLst>
                  <a:gd name="T0" fmla="*/ 1 w 1"/>
                  <a:gd name="T1" fmla="*/ 3 h 3"/>
                  <a:gd name="T2" fmla="*/ 1 w 1"/>
                  <a:gd name="T3" fmla="*/ 2 h 3"/>
                  <a:gd name="T4" fmla="*/ 1 w 1"/>
                  <a:gd name="T5" fmla="*/ 1 h 3"/>
                  <a:gd name="T6" fmla="*/ 1 w 1"/>
                  <a:gd name="T7" fmla="*/ 0 h 3"/>
                  <a:gd name="T8" fmla="*/ 1 w 1"/>
                  <a:gd name="T9" fmla="*/ 1 h 3"/>
                  <a:gd name="T10" fmla="*/ 0 w 1"/>
                  <a:gd name="T11" fmla="*/ 0 h 3"/>
                  <a:gd name="T12" fmla="*/ 0 w 1"/>
                  <a:gd name="T13" fmla="*/ 0 h 3"/>
                  <a:gd name="T14" fmla="*/ 0 w 1"/>
                  <a:gd name="T15" fmla="*/ 1 h 3"/>
                  <a:gd name="T16" fmla="*/ 0 w 1"/>
                  <a:gd name="T17" fmla="*/ 2 h 3"/>
                  <a:gd name="T18" fmla="*/ 0 w 1"/>
                  <a:gd name="T19" fmla="*/ 3 h 3"/>
                  <a:gd name="T20" fmla="*/ 1 w 1"/>
                  <a:gd name="T21"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3">
                    <a:moveTo>
                      <a:pt x="1" y="3"/>
                    </a:moveTo>
                    <a:lnTo>
                      <a:pt x="1" y="2"/>
                    </a:lnTo>
                    <a:lnTo>
                      <a:pt x="1" y="1"/>
                    </a:lnTo>
                    <a:lnTo>
                      <a:pt x="1" y="0"/>
                    </a:lnTo>
                    <a:lnTo>
                      <a:pt x="1" y="1"/>
                    </a:lnTo>
                    <a:lnTo>
                      <a:pt x="0" y="0"/>
                    </a:lnTo>
                    <a:lnTo>
                      <a:pt x="0" y="0"/>
                    </a:lnTo>
                    <a:lnTo>
                      <a:pt x="0" y="1"/>
                    </a:lnTo>
                    <a:lnTo>
                      <a:pt x="0" y="2"/>
                    </a:lnTo>
                    <a:lnTo>
                      <a:pt x="0"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6" name="Line 2321">
                <a:extLst>
                  <a:ext uri="{FF2B5EF4-FFF2-40B4-BE49-F238E27FC236}">
                    <a16:creationId xmlns:a16="http://schemas.microsoft.com/office/drawing/2014/main" id="{5330B3D8-3AF8-F8B9-1F83-91C0842F2F52}"/>
                  </a:ext>
                </a:extLst>
              </p:cNvPr>
              <p:cNvSpPr>
                <a:spLocks noChangeShapeType="1"/>
              </p:cNvSpPr>
              <p:nvPr/>
            </p:nvSpPr>
            <p:spPr bwMode="auto">
              <a:xfrm>
                <a:off x="78" y="675"/>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77" name="Freeform 2322">
                <a:extLst>
                  <a:ext uri="{FF2B5EF4-FFF2-40B4-BE49-F238E27FC236}">
                    <a16:creationId xmlns:a16="http://schemas.microsoft.com/office/drawing/2014/main" id="{5ADF5FCF-293C-10D7-53D9-FB72D35B1979}"/>
                  </a:ext>
                </a:extLst>
              </p:cNvPr>
              <p:cNvSpPr>
                <a:spLocks/>
              </p:cNvSpPr>
              <p:nvPr/>
            </p:nvSpPr>
            <p:spPr bwMode="auto">
              <a:xfrm>
                <a:off x="78" y="667"/>
                <a:ext cx="6" cy="8"/>
              </a:xfrm>
              <a:custGeom>
                <a:avLst/>
                <a:gdLst>
                  <a:gd name="T0" fmla="*/ 6 w 6"/>
                  <a:gd name="T1" fmla="*/ 0 h 8"/>
                  <a:gd name="T2" fmla="*/ 6 w 6"/>
                  <a:gd name="T3" fmla="*/ 0 h 8"/>
                  <a:gd name="T4" fmla="*/ 6 w 6"/>
                  <a:gd name="T5" fmla="*/ 2 h 8"/>
                  <a:gd name="T6" fmla="*/ 5 w 6"/>
                  <a:gd name="T7" fmla="*/ 3 h 8"/>
                  <a:gd name="T8" fmla="*/ 2 w 6"/>
                  <a:gd name="T9" fmla="*/ 4 h 8"/>
                  <a:gd name="T10" fmla="*/ 1 w 6"/>
                  <a:gd name="T11" fmla="*/ 5 h 8"/>
                  <a:gd name="T12" fmla="*/ 0 w 6"/>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6" y="0"/>
                    </a:moveTo>
                    <a:lnTo>
                      <a:pt x="6" y="0"/>
                    </a:lnTo>
                    <a:lnTo>
                      <a:pt x="6" y="2"/>
                    </a:lnTo>
                    <a:lnTo>
                      <a:pt x="5" y="3"/>
                    </a:lnTo>
                    <a:lnTo>
                      <a:pt x="2" y="4"/>
                    </a:lnTo>
                    <a:lnTo>
                      <a:pt x="1" y="5"/>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8" name="Freeform 2323">
                <a:extLst>
                  <a:ext uri="{FF2B5EF4-FFF2-40B4-BE49-F238E27FC236}">
                    <a16:creationId xmlns:a16="http://schemas.microsoft.com/office/drawing/2014/main" id="{C8D1C913-A706-EFA6-B0B3-E72894D24216}"/>
                  </a:ext>
                </a:extLst>
              </p:cNvPr>
              <p:cNvSpPr>
                <a:spLocks/>
              </p:cNvSpPr>
              <p:nvPr/>
            </p:nvSpPr>
            <p:spPr bwMode="auto">
              <a:xfrm>
                <a:off x="88" y="673"/>
                <a:ext cx="1" cy="3"/>
              </a:xfrm>
              <a:custGeom>
                <a:avLst/>
                <a:gdLst>
                  <a:gd name="T0" fmla="*/ 0 w 1"/>
                  <a:gd name="T1" fmla="*/ 3 h 3"/>
                  <a:gd name="T2" fmla="*/ 1 w 1"/>
                  <a:gd name="T3" fmla="*/ 3 h 3"/>
                  <a:gd name="T4" fmla="*/ 1 w 1"/>
                  <a:gd name="T5" fmla="*/ 1 h 3"/>
                  <a:gd name="T6" fmla="*/ 1 w 1"/>
                  <a:gd name="T7" fmla="*/ 0 h 3"/>
                </a:gdLst>
                <a:ahLst/>
                <a:cxnLst>
                  <a:cxn ang="0">
                    <a:pos x="T0" y="T1"/>
                  </a:cxn>
                  <a:cxn ang="0">
                    <a:pos x="T2" y="T3"/>
                  </a:cxn>
                  <a:cxn ang="0">
                    <a:pos x="T4" y="T5"/>
                  </a:cxn>
                  <a:cxn ang="0">
                    <a:pos x="T6" y="T7"/>
                  </a:cxn>
                </a:cxnLst>
                <a:rect l="0" t="0" r="r" b="b"/>
                <a:pathLst>
                  <a:path w="1" h="3">
                    <a:moveTo>
                      <a:pt x="0" y="3"/>
                    </a:moveTo>
                    <a:lnTo>
                      <a:pt x="1" y="3"/>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9" name="Freeform 2324">
                <a:extLst>
                  <a:ext uri="{FF2B5EF4-FFF2-40B4-BE49-F238E27FC236}">
                    <a16:creationId xmlns:a16="http://schemas.microsoft.com/office/drawing/2014/main" id="{E2A116B1-73FE-B525-4B03-C498D8A4AF4C}"/>
                  </a:ext>
                </a:extLst>
              </p:cNvPr>
              <p:cNvSpPr>
                <a:spLocks/>
              </p:cNvSpPr>
              <p:nvPr/>
            </p:nvSpPr>
            <p:spPr bwMode="auto">
              <a:xfrm>
                <a:off x="44" y="675"/>
                <a:ext cx="0" cy="1"/>
              </a:xfrm>
              <a:custGeom>
                <a:avLst/>
                <a:gdLst>
                  <a:gd name="T0" fmla="*/ 1 h 1"/>
                  <a:gd name="T1" fmla="*/ 0 h 1"/>
                  <a:gd name="T2" fmla="*/ 1 h 1"/>
                </a:gdLst>
                <a:ahLst/>
                <a:cxnLst>
                  <a:cxn ang="0">
                    <a:pos x="0" y="T0"/>
                  </a:cxn>
                  <a:cxn ang="0">
                    <a:pos x="0" y="T1"/>
                  </a:cxn>
                  <a:cxn ang="0">
                    <a:pos x="0" y="T2"/>
                  </a:cxn>
                </a:cxnLst>
                <a:rect l="0" t="0" r="r" b="b"/>
                <a:pathLst>
                  <a:path h="1">
                    <a:moveTo>
                      <a:pt x="0" y="1"/>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0" name="Freeform 2325">
                <a:extLst>
                  <a:ext uri="{FF2B5EF4-FFF2-40B4-BE49-F238E27FC236}">
                    <a16:creationId xmlns:a16="http://schemas.microsoft.com/office/drawing/2014/main" id="{92E83CD4-E5F8-62AD-8A5E-0837093A7CBA}"/>
                  </a:ext>
                </a:extLst>
              </p:cNvPr>
              <p:cNvSpPr>
                <a:spLocks/>
              </p:cNvSpPr>
              <p:nvPr/>
            </p:nvSpPr>
            <p:spPr bwMode="auto">
              <a:xfrm>
                <a:off x="79" y="670"/>
                <a:ext cx="9" cy="6"/>
              </a:xfrm>
              <a:custGeom>
                <a:avLst/>
                <a:gdLst>
                  <a:gd name="T0" fmla="*/ 0 w 9"/>
                  <a:gd name="T1" fmla="*/ 5 h 6"/>
                  <a:gd name="T2" fmla="*/ 1 w 9"/>
                  <a:gd name="T3" fmla="*/ 3 h 6"/>
                  <a:gd name="T4" fmla="*/ 3 w 9"/>
                  <a:gd name="T5" fmla="*/ 2 h 6"/>
                  <a:gd name="T6" fmla="*/ 4 w 9"/>
                  <a:gd name="T7" fmla="*/ 1 h 6"/>
                  <a:gd name="T8" fmla="*/ 6 w 9"/>
                  <a:gd name="T9" fmla="*/ 0 h 6"/>
                  <a:gd name="T10" fmla="*/ 7 w 9"/>
                  <a:gd name="T11" fmla="*/ 2 h 6"/>
                  <a:gd name="T12" fmla="*/ 9 w 9"/>
                  <a:gd name="T13" fmla="*/ 4 h 6"/>
                  <a:gd name="T14" fmla="*/ 9 w 9"/>
                  <a:gd name="T15" fmla="*/ 5 h 6"/>
                  <a:gd name="T16" fmla="*/ 8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0" y="5"/>
                    </a:moveTo>
                    <a:lnTo>
                      <a:pt x="1" y="3"/>
                    </a:lnTo>
                    <a:lnTo>
                      <a:pt x="3" y="2"/>
                    </a:lnTo>
                    <a:lnTo>
                      <a:pt x="4" y="1"/>
                    </a:lnTo>
                    <a:lnTo>
                      <a:pt x="6" y="0"/>
                    </a:lnTo>
                    <a:lnTo>
                      <a:pt x="7" y="2"/>
                    </a:lnTo>
                    <a:lnTo>
                      <a:pt x="9" y="4"/>
                    </a:lnTo>
                    <a:lnTo>
                      <a:pt x="9" y="5"/>
                    </a:lnTo>
                    <a:lnTo>
                      <a:pt x="8"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1" name="Freeform 2326">
                <a:extLst>
                  <a:ext uri="{FF2B5EF4-FFF2-40B4-BE49-F238E27FC236}">
                    <a16:creationId xmlns:a16="http://schemas.microsoft.com/office/drawing/2014/main" id="{5BB37421-C376-7E6F-A2A1-DEA39B19EB17}"/>
                  </a:ext>
                </a:extLst>
              </p:cNvPr>
              <p:cNvSpPr>
                <a:spLocks/>
              </p:cNvSpPr>
              <p:nvPr/>
            </p:nvSpPr>
            <p:spPr bwMode="auto">
              <a:xfrm>
                <a:off x="15" y="672"/>
                <a:ext cx="3" cy="4"/>
              </a:xfrm>
              <a:custGeom>
                <a:avLst/>
                <a:gdLst>
                  <a:gd name="T0" fmla="*/ 3 w 3"/>
                  <a:gd name="T1" fmla="*/ 4 h 4"/>
                  <a:gd name="T2" fmla="*/ 2 w 3"/>
                  <a:gd name="T3" fmla="*/ 1 h 4"/>
                  <a:gd name="T4" fmla="*/ 0 w 3"/>
                  <a:gd name="T5" fmla="*/ 0 h 4"/>
                  <a:gd name="T6" fmla="*/ 1 w 3"/>
                  <a:gd name="T7" fmla="*/ 3 h 4"/>
                  <a:gd name="T8" fmla="*/ 3 w 3"/>
                  <a:gd name="T9" fmla="*/ 4 h 4"/>
                </a:gdLst>
                <a:ahLst/>
                <a:cxnLst>
                  <a:cxn ang="0">
                    <a:pos x="T0" y="T1"/>
                  </a:cxn>
                  <a:cxn ang="0">
                    <a:pos x="T2" y="T3"/>
                  </a:cxn>
                  <a:cxn ang="0">
                    <a:pos x="T4" y="T5"/>
                  </a:cxn>
                  <a:cxn ang="0">
                    <a:pos x="T6" y="T7"/>
                  </a:cxn>
                  <a:cxn ang="0">
                    <a:pos x="T8" y="T9"/>
                  </a:cxn>
                </a:cxnLst>
                <a:rect l="0" t="0" r="r" b="b"/>
                <a:pathLst>
                  <a:path w="3" h="4">
                    <a:moveTo>
                      <a:pt x="3" y="4"/>
                    </a:moveTo>
                    <a:lnTo>
                      <a:pt x="2" y="1"/>
                    </a:lnTo>
                    <a:lnTo>
                      <a:pt x="0" y="0"/>
                    </a:lnTo>
                    <a:lnTo>
                      <a:pt x="1" y="3"/>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2" name="Freeform 2327">
                <a:extLst>
                  <a:ext uri="{FF2B5EF4-FFF2-40B4-BE49-F238E27FC236}">
                    <a16:creationId xmlns:a16="http://schemas.microsoft.com/office/drawing/2014/main" id="{997442F3-F7FC-943F-DAFE-9635168698A6}"/>
                  </a:ext>
                </a:extLst>
              </p:cNvPr>
              <p:cNvSpPr>
                <a:spLocks/>
              </p:cNvSpPr>
              <p:nvPr/>
            </p:nvSpPr>
            <p:spPr bwMode="auto">
              <a:xfrm>
                <a:off x="44" y="676"/>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3" name="Freeform 2328">
                <a:extLst>
                  <a:ext uri="{FF2B5EF4-FFF2-40B4-BE49-F238E27FC236}">
                    <a16:creationId xmlns:a16="http://schemas.microsoft.com/office/drawing/2014/main" id="{0D994D93-5932-4918-EC2F-9CE58F319EF3}"/>
                  </a:ext>
                </a:extLst>
              </p:cNvPr>
              <p:cNvSpPr>
                <a:spLocks/>
              </p:cNvSpPr>
              <p:nvPr/>
            </p:nvSpPr>
            <p:spPr bwMode="auto">
              <a:xfrm>
                <a:off x="87" y="676"/>
                <a:ext cx="1" cy="2"/>
              </a:xfrm>
              <a:custGeom>
                <a:avLst/>
                <a:gdLst>
                  <a:gd name="T0" fmla="*/ 0 w 1"/>
                  <a:gd name="T1" fmla="*/ 2 h 2"/>
                  <a:gd name="T2" fmla="*/ 1 w 1"/>
                  <a:gd name="T3" fmla="*/ 0 h 2"/>
                  <a:gd name="T4" fmla="*/ 1 w 1"/>
                  <a:gd name="T5" fmla="*/ 0 h 2"/>
                </a:gdLst>
                <a:ahLst/>
                <a:cxnLst>
                  <a:cxn ang="0">
                    <a:pos x="T0" y="T1"/>
                  </a:cxn>
                  <a:cxn ang="0">
                    <a:pos x="T2" y="T3"/>
                  </a:cxn>
                  <a:cxn ang="0">
                    <a:pos x="T4" y="T5"/>
                  </a:cxn>
                </a:cxnLst>
                <a:rect l="0" t="0" r="r" b="b"/>
                <a:pathLst>
                  <a:path w="1" h="2">
                    <a:moveTo>
                      <a:pt x="0" y="2"/>
                    </a:move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4" name="Freeform 2329">
                <a:extLst>
                  <a:ext uri="{FF2B5EF4-FFF2-40B4-BE49-F238E27FC236}">
                    <a16:creationId xmlns:a16="http://schemas.microsoft.com/office/drawing/2014/main" id="{4F5D9032-A3B6-0086-612B-FCB6747BCCF0}"/>
                  </a:ext>
                </a:extLst>
              </p:cNvPr>
              <p:cNvSpPr>
                <a:spLocks/>
              </p:cNvSpPr>
              <p:nvPr/>
            </p:nvSpPr>
            <p:spPr bwMode="auto">
              <a:xfrm>
                <a:off x="87" y="676"/>
                <a:ext cx="0" cy="2"/>
              </a:xfrm>
              <a:custGeom>
                <a:avLst/>
                <a:gdLst>
                  <a:gd name="T0" fmla="*/ 0 h 2"/>
                  <a:gd name="T1" fmla="*/ 1 h 2"/>
                  <a:gd name="T2" fmla="*/ 2 h 2"/>
                </a:gdLst>
                <a:ahLst/>
                <a:cxnLst>
                  <a:cxn ang="0">
                    <a:pos x="0" y="T0"/>
                  </a:cxn>
                  <a:cxn ang="0">
                    <a:pos x="0" y="T1"/>
                  </a:cxn>
                  <a:cxn ang="0">
                    <a:pos x="0" y="T2"/>
                  </a:cxn>
                </a:cxnLst>
                <a:rect l="0" t="0" r="r" b="b"/>
                <a:pathLst>
                  <a:path h="2">
                    <a:moveTo>
                      <a:pt x="0" y="0"/>
                    </a:move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5" name="Freeform 2330">
                <a:extLst>
                  <a:ext uri="{FF2B5EF4-FFF2-40B4-BE49-F238E27FC236}">
                    <a16:creationId xmlns:a16="http://schemas.microsoft.com/office/drawing/2014/main" id="{4A38957C-28FD-761E-7C46-1A7F388352BB}"/>
                  </a:ext>
                </a:extLst>
              </p:cNvPr>
              <p:cNvSpPr>
                <a:spLocks/>
              </p:cNvSpPr>
              <p:nvPr/>
            </p:nvSpPr>
            <p:spPr bwMode="auto">
              <a:xfrm>
                <a:off x="18" y="672"/>
                <a:ext cx="7" cy="7"/>
              </a:xfrm>
              <a:custGeom>
                <a:avLst/>
                <a:gdLst>
                  <a:gd name="T0" fmla="*/ 7 w 7"/>
                  <a:gd name="T1" fmla="*/ 7 h 7"/>
                  <a:gd name="T2" fmla="*/ 6 w 7"/>
                  <a:gd name="T3" fmla="*/ 6 h 7"/>
                  <a:gd name="T4" fmla="*/ 4 w 7"/>
                  <a:gd name="T5" fmla="*/ 6 h 7"/>
                  <a:gd name="T6" fmla="*/ 3 w 7"/>
                  <a:gd name="T7" fmla="*/ 4 h 7"/>
                  <a:gd name="T8" fmla="*/ 2 w 7"/>
                  <a:gd name="T9" fmla="*/ 3 h 7"/>
                  <a:gd name="T10" fmla="*/ 2 w 7"/>
                  <a:gd name="T11" fmla="*/ 2 h 7"/>
                  <a:gd name="T12" fmla="*/ 0 w 7"/>
                  <a:gd name="T13" fmla="*/ 0 h 7"/>
                  <a:gd name="T14" fmla="*/ 1 w 7"/>
                  <a:gd name="T15" fmla="*/ 0 h 7"/>
                  <a:gd name="T16" fmla="*/ 1 w 7"/>
                  <a:gd name="T17" fmla="*/ 0 h 7"/>
                  <a:gd name="T18" fmla="*/ 3 w 7"/>
                  <a:gd name="T19" fmla="*/ 0 h 7"/>
                  <a:gd name="T20" fmla="*/ 5 w 7"/>
                  <a:gd name="T21" fmla="*/ 3 h 7"/>
                  <a:gd name="T22" fmla="*/ 6 w 7"/>
                  <a:gd name="T23" fmla="*/ 3 h 7"/>
                  <a:gd name="T24" fmla="*/ 7 w 7"/>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7"/>
                    </a:moveTo>
                    <a:lnTo>
                      <a:pt x="6" y="6"/>
                    </a:lnTo>
                    <a:lnTo>
                      <a:pt x="4" y="6"/>
                    </a:lnTo>
                    <a:lnTo>
                      <a:pt x="3" y="4"/>
                    </a:lnTo>
                    <a:lnTo>
                      <a:pt x="2" y="3"/>
                    </a:lnTo>
                    <a:lnTo>
                      <a:pt x="2" y="2"/>
                    </a:lnTo>
                    <a:lnTo>
                      <a:pt x="0" y="0"/>
                    </a:lnTo>
                    <a:lnTo>
                      <a:pt x="1" y="0"/>
                    </a:lnTo>
                    <a:lnTo>
                      <a:pt x="1" y="0"/>
                    </a:lnTo>
                    <a:lnTo>
                      <a:pt x="3" y="0"/>
                    </a:lnTo>
                    <a:lnTo>
                      <a:pt x="5" y="3"/>
                    </a:lnTo>
                    <a:lnTo>
                      <a:pt x="6" y="3"/>
                    </a:lnTo>
                    <a:lnTo>
                      <a:pt x="7"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6" name="Line 2331">
                <a:extLst>
                  <a:ext uri="{FF2B5EF4-FFF2-40B4-BE49-F238E27FC236}">
                    <a16:creationId xmlns:a16="http://schemas.microsoft.com/office/drawing/2014/main" id="{A42DCD70-55C1-3AA6-CCBA-53AC1F8661F2}"/>
                  </a:ext>
                </a:extLst>
              </p:cNvPr>
              <p:cNvSpPr>
                <a:spLocks noChangeShapeType="1"/>
              </p:cNvSpPr>
              <p:nvPr/>
            </p:nvSpPr>
            <p:spPr bwMode="auto">
              <a:xfrm flipV="1">
                <a:off x="42" y="677"/>
                <a:ext cx="2"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87" name="Freeform 2332">
                <a:extLst>
                  <a:ext uri="{FF2B5EF4-FFF2-40B4-BE49-F238E27FC236}">
                    <a16:creationId xmlns:a16="http://schemas.microsoft.com/office/drawing/2014/main" id="{14561999-EBA3-E2B5-0F50-6DBC480EF922}"/>
                  </a:ext>
                </a:extLst>
              </p:cNvPr>
              <p:cNvSpPr>
                <a:spLocks/>
              </p:cNvSpPr>
              <p:nvPr/>
            </p:nvSpPr>
            <p:spPr bwMode="auto">
              <a:xfrm>
                <a:off x="28" y="671"/>
                <a:ext cx="4" cy="9"/>
              </a:xfrm>
              <a:custGeom>
                <a:avLst/>
                <a:gdLst>
                  <a:gd name="T0" fmla="*/ 4 w 4"/>
                  <a:gd name="T1" fmla="*/ 9 h 9"/>
                  <a:gd name="T2" fmla="*/ 3 w 4"/>
                  <a:gd name="T3" fmla="*/ 8 h 9"/>
                  <a:gd name="T4" fmla="*/ 2 w 4"/>
                  <a:gd name="T5" fmla="*/ 6 h 9"/>
                  <a:gd name="T6" fmla="*/ 1 w 4"/>
                  <a:gd name="T7" fmla="*/ 6 h 9"/>
                  <a:gd name="T8" fmla="*/ 0 w 4"/>
                  <a:gd name="T9" fmla="*/ 5 h 9"/>
                  <a:gd name="T10" fmla="*/ 1 w 4"/>
                  <a:gd name="T11" fmla="*/ 3 h 9"/>
                  <a:gd name="T12" fmla="*/ 1 w 4"/>
                  <a:gd name="T13" fmla="*/ 3 h 9"/>
                  <a:gd name="T14" fmla="*/ 3 w 4"/>
                  <a:gd name="T15" fmla="*/ 3 h 9"/>
                  <a:gd name="T16" fmla="*/ 4 w 4"/>
                  <a:gd name="T17" fmla="*/ 2 h 9"/>
                  <a:gd name="T18" fmla="*/ 3 w 4"/>
                  <a:gd name="T19" fmla="*/ 1 h 9"/>
                  <a:gd name="T20" fmla="*/ 4 w 4"/>
                  <a:gd name="T21" fmla="*/ 0 h 9"/>
                  <a:gd name="T22" fmla="*/ 4 w 4"/>
                  <a:gd name="T23" fmla="*/ 0 h 9"/>
                  <a:gd name="T24" fmla="*/ 4 w 4"/>
                  <a:gd name="T25"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9">
                    <a:moveTo>
                      <a:pt x="4" y="9"/>
                    </a:moveTo>
                    <a:lnTo>
                      <a:pt x="3" y="8"/>
                    </a:lnTo>
                    <a:lnTo>
                      <a:pt x="2" y="6"/>
                    </a:lnTo>
                    <a:lnTo>
                      <a:pt x="1" y="6"/>
                    </a:lnTo>
                    <a:lnTo>
                      <a:pt x="0" y="5"/>
                    </a:lnTo>
                    <a:lnTo>
                      <a:pt x="1" y="3"/>
                    </a:lnTo>
                    <a:lnTo>
                      <a:pt x="1" y="3"/>
                    </a:lnTo>
                    <a:lnTo>
                      <a:pt x="3" y="3"/>
                    </a:lnTo>
                    <a:lnTo>
                      <a:pt x="4" y="2"/>
                    </a:lnTo>
                    <a:lnTo>
                      <a:pt x="3" y="1"/>
                    </a:lnTo>
                    <a:lnTo>
                      <a:pt x="4"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8" name="Freeform 2333">
                <a:extLst>
                  <a:ext uri="{FF2B5EF4-FFF2-40B4-BE49-F238E27FC236}">
                    <a16:creationId xmlns:a16="http://schemas.microsoft.com/office/drawing/2014/main" id="{2FBBAD40-F3E6-221F-80EE-D61472CA9E26}"/>
                  </a:ext>
                </a:extLst>
              </p:cNvPr>
              <p:cNvSpPr>
                <a:spLocks/>
              </p:cNvSpPr>
              <p:nvPr/>
            </p:nvSpPr>
            <p:spPr bwMode="auto">
              <a:xfrm>
                <a:off x="32" y="680"/>
                <a:ext cx="1" cy="3"/>
              </a:xfrm>
              <a:custGeom>
                <a:avLst/>
                <a:gdLst>
                  <a:gd name="T0" fmla="*/ 1 w 1"/>
                  <a:gd name="T1" fmla="*/ 3 h 3"/>
                  <a:gd name="T2" fmla="*/ 0 w 1"/>
                  <a:gd name="T3" fmla="*/ 1 h 3"/>
                  <a:gd name="T4" fmla="*/ 0 w 1"/>
                  <a:gd name="T5" fmla="*/ 0 h 3"/>
                </a:gdLst>
                <a:ahLst/>
                <a:cxnLst>
                  <a:cxn ang="0">
                    <a:pos x="T0" y="T1"/>
                  </a:cxn>
                  <a:cxn ang="0">
                    <a:pos x="T2" y="T3"/>
                  </a:cxn>
                  <a:cxn ang="0">
                    <a:pos x="T4" y="T5"/>
                  </a:cxn>
                </a:cxnLst>
                <a:rect l="0" t="0" r="r" b="b"/>
                <a:pathLst>
                  <a:path w="1" h="3">
                    <a:moveTo>
                      <a:pt x="1" y="3"/>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89" name="Freeform 2334">
                <a:extLst>
                  <a:ext uri="{FF2B5EF4-FFF2-40B4-BE49-F238E27FC236}">
                    <a16:creationId xmlns:a16="http://schemas.microsoft.com/office/drawing/2014/main" id="{AD97F6AD-A322-657A-97D6-B6D928CE8E83}"/>
                  </a:ext>
                </a:extLst>
              </p:cNvPr>
              <p:cNvSpPr>
                <a:spLocks/>
              </p:cNvSpPr>
              <p:nvPr/>
            </p:nvSpPr>
            <p:spPr bwMode="auto">
              <a:xfrm>
                <a:off x="25" y="676"/>
                <a:ext cx="8" cy="8"/>
              </a:xfrm>
              <a:custGeom>
                <a:avLst/>
                <a:gdLst>
                  <a:gd name="T0" fmla="*/ 0 w 8"/>
                  <a:gd name="T1" fmla="*/ 0 h 8"/>
                  <a:gd name="T2" fmla="*/ 1 w 8"/>
                  <a:gd name="T3" fmla="*/ 2 h 8"/>
                  <a:gd name="T4" fmla="*/ 4 w 8"/>
                  <a:gd name="T5" fmla="*/ 3 h 8"/>
                  <a:gd name="T6" fmla="*/ 4 w 8"/>
                  <a:gd name="T7" fmla="*/ 7 h 8"/>
                  <a:gd name="T8" fmla="*/ 6 w 8"/>
                  <a:gd name="T9" fmla="*/ 8 h 8"/>
                  <a:gd name="T10" fmla="*/ 6 w 8"/>
                  <a:gd name="T11" fmla="*/ 5 h 8"/>
                  <a:gd name="T12" fmla="*/ 6 w 8"/>
                  <a:gd name="T13" fmla="*/ 5 h 8"/>
                  <a:gd name="T14" fmla="*/ 7 w 8"/>
                  <a:gd name="T15" fmla="*/ 7 h 8"/>
                  <a:gd name="T16" fmla="*/ 8 w 8"/>
                  <a:gd name="T17"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0" y="0"/>
                    </a:moveTo>
                    <a:lnTo>
                      <a:pt x="1" y="2"/>
                    </a:lnTo>
                    <a:lnTo>
                      <a:pt x="4" y="3"/>
                    </a:lnTo>
                    <a:lnTo>
                      <a:pt x="4" y="7"/>
                    </a:lnTo>
                    <a:lnTo>
                      <a:pt x="6" y="8"/>
                    </a:lnTo>
                    <a:lnTo>
                      <a:pt x="6" y="5"/>
                    </a:lnTo>
                    <a:lnTo>
                      <a:pt x="6" y="5"/>
                    </a:lnTo>
                    <a:lnTo>
                      <a:pt x="7" y="7"/>
                    </a:lnTo>
                    <a:lnTo>
                      <a:pt x="8"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0" name="Freeform 2335">
                <a:extLst>
                  <a:ext uri="{FF2B5EF4-FFF2-40B4-BE49-F238E27FC236}">
                    <a16:creationId xmlns:a16="http://schemas.microsoft.com/office/drawing/2014/main" id="{65C9A8BE-64BB-88DD-0CF8-63E19684F8D0}"/>
                  </a:ext>
                </a:extLst>
              </p:cNvPr>
              <p:cNvSpPr>
                <a:spLocks/>
              </p:cNvSpPr>
              <p:nvPr/>
            </p:nvSpPr>
            <p:spPr bwMode="auto">
              <a:xfrm>
                <a:off x="11" y="680"/>
                <a:ext cx="3" cy="6"/>
              </a:xfrm>
              <a:custGeom>
                <a:avLst/>
                <a:gdLst>
                  <a:gd name="T0" fmla="*/ 2 w 3"/>
                  <a:gd name="T1" fmla="*/ 6 h 6"/>
                  <a:gd name="T2" fmla="*/ 2 w 3"/>
                  <a:gd name="T3" fmla="*/ 4 h 6"/>
                  <a:gd name="T4" fmla="*/ 3 w 3"/>
                  <a:gd name="T5" fmla="*/ 4 h 6"/>
                  <a:gd name="T6" fmla="*/ 1 w 3"/>
                  <a:gd name="T7" fmla="*/ 3 h 6"/>
                  <a:gd name="T8" fmla="*/ 2 w 3"/>
                  <a:gd name="T9" fmla="*/ 2 h 6"/>
                  <a:gd name="T10" fmla="*/ 0 w 3"/>
                  <a:gd name="T11" fmla="*/ 0 h 6"/>
                  <a:gd name="T12" fmla="*/ 0 w 3"/>
                  <a:gd name="T13" fmla="*/ 5 h 6"/>
                  <a:gd name="T14" fmla="*/ 2 w 3"/>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6"/>
                    </a:moveTo>
                    <a:lnTo>
                      <a:pt x="2" y="4"/>
                    </a:lnTo>
                    <a:lnTo>
                      <a:pt x="3" y="4"/>
                    </a:lnTo>
                    <a:lnTo>
                      <a:pt x="1" y="3"/>
                    </a:lnTo>
                    <a:lnTo>
                      <a:pt x="2" y="2"/>
                    </a:lnTo>
                    <a:lnTo>
                      <a:pt x="0" y="0"/>
                    </a:lnTo>
                    <a:lnTo>
                      <a:pt x="0" y="5"/>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1" name="Freeform 2336">
                <a:extLst>
                  <a:ext uri="{FF2B5EF4-FFF2-40B4-BE49-F238E27FC236}">
                    <a16:creationId xmlns:a16="http://schemas.microsoft.com/office/drawing/2014/main" id="{D80C43D9-1868-8A78-65A1-ADB8993EB8E1}"/>
                  </a:ext>
                </a:extLst>
              </p:cNvPr>
              <p:cNvSpPr>
                <a:spLocks/>
              </p:cNvSpPr>
              <p:nvPr/>
            </p:nvSpPr>
            <p:spPr bwMode="auto">
              <a:xfrm>
                <a:off x="16" y="677"/>
                <a:ext cx="8" cy="10"/>
              </a:xfrm>
              <a:custGeom>
                <a:avLst/>
                <a:gdLst>
                  <a:gd name="T0" fmla="*/ 7 w 8"/>
                  <a:gd name="T1" fmla="*/ 10 h 10"/>
                  <a:gd name="T2" fmla="*/ 8 w 8"/>
                  <a:gd name="T3" fmla="*/ 9 h 10"/>
                  <a:gd name="T4" fmla="*/ 5 w 8"/>
                  <a:gd name="T5" fmla="*/ 6 h 10"/>
                  <a:gd name="T6" fmla="*/ 5 w 8"/>
                  <a:gd name="T7" fmla="*/ 4 h 10"/>
                  <a:gd name="T8" fmla="*/ 4 w 8"/>
                  <a:gd name="T9" fmla="*/ 3 h 10"/>
                  <a:gd name="T10" fmla="*/ 4 w 8"/>
                  <a:gd name="T11" fmla="*/ 2 h 10"/>
                  <a:gd name="T12" fmla="*/ 0 w 8"/>
                  <a:gd name="T13" fmla="*/ 0 h 10"/>
                  <a:gd name="T14" fmla="*/ 0 w 8"/>
                  <a:gd name="T15" fmla="*/ 1 h 10"/>
                  <a:gd name="T16" fmla="*/ 0 w 8"/>
                  <a:gd name="T17" fmla="*/ 3 h 10"/>
                  <a:gd name="T18" fmla="*/ 0 w 8"/>
                  <a:gd name="T19" fmla="*/ 4 h 10"/>
                  <a:gd name="T20" fmla="*/ 2 w 8"/>
                  <a:gd name="T21" fmla="*/ 6 h 10"/>
                  <a:gd name="T22" fmla="*/ 7 w 8"/>
                  <a:gd name="T23"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7" y="10"/>
                    </a:moveTo>
                    <a:lnTo>
                      <a:pt x="8" y="9"/>
                    </a:lnTo>
                    <a:lnTo>
                      <a:pt x="5" y="6"/>
                    </a:lnTo>
                    <a:lnTo>
                      <a:pt x="5" y="4"/>
                    </a:lnTo>
                    <a:lnTo>
                      <a:pt x="4" y="3"/>
                    </a:lnTo>
                    <a:lnTo>
                      <a:pt x="4" y="2"/>
                    </a:lnTo>
                    <a:lnTo>
                      <a:pt x="0" y="0"/>
                    </a:lnTo>
                    <a:lnTo>
                      <a:pt x="0" y="1"/>
                    </a:lnTo>
                    <a:lnTo>
                      <a:pt x="0" y="3"/>
                    </a:lnTo>
                    <a:lnTo>
                      <a:pt x="0" y="4"/>
                    </a:lnTo>
                    <a:lnTo>
                      <a:pt x="2" y="6"/>
                    </a:lnTo>
                    <a:lnTo>
                      <a:pt x="7" y="1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2" name="Freeform 2337">
                <a:extLst>
                  <a:ext uri="{FF2B5EF4-FFF2-40B4-BE49-F238E27FC236}">
                    <a16:creationId xmlns:a16="http://schemas.microsoft.com/office/drawing/2014/main" id="{81C1CE9F-FD5A-091D-557A-404D5E4B5E2B}"/>
                  </a:ext>
                </a:extLst>
              </p:cNvPr>
              <p:cNvSpPr>
                <a:spLocks/>
              </p:cNvSpPr>
              <p:nvPr/>
            </p:nvSpPr>
            <p:spPr bwMode="auto">
              <a:xfrm>
                <a:off x="16" y="685"/>
                <a:ext cx="4" cy="5"/>
              </a:xfrm>
              <a:custGeom>
                <a:avLst/>
                <a:gdLst>
                  <a:gd name="T0" fmla="*/ 4 w 4"/>
                  <a:gd name="T1" fmla="*/ 1 h 5"/>
                  <a:gd name="T2" fmla="*/ 2 w 4"/>
                  <a:gd name="T3" fmla="*/ 1 h 5"/>
                  <a:gd name="T4" fmla="*/ 0 w 4"/>
                  <a:gd name="T5" fmla="*/ 0 h 5"/>
                  <a:gd name="T6" fmla="*/ 2 w 4"/>
                  <a:gd name="T7" fmla="*/ 4 h 5"/>
                  <a:gd name="T8" fmla="*/ 3 w 4"/>
                  <a:gd name="T9" fmla="*/ 5 h 5"/>
                </a:gdLst>
                <a:ahLst/>
                <a:cxnLst>
                  <a:cxn ang="0">
                    <a:pos x="T0" y="T1"/>
                  </a:cxn>
                  <a:cxn ang="0">
                    <a:pos x="T2" y="T3"/>
                  </a:cxn>
                  <a:cxn ang="0">
                    <a:pos x="T4" y="T5"/>
                  </a:cxn>
                  <a:cxn ang="0">
                    <a:pos x="T6" y="T7"/>
                  </a:cxn>
                  <a:cxn ang="0">
                    <a:pos x="T8" y="T9"/>
                  </a:cxn>
                </a:cxnLst>
                <a:rect l="0" t="0" r="r" b="b"/>
                <a:pathLst>
                  <a:path w="4" h="5">
                    <a:moveTo>
                      <a:pt x="4" y="1"/>
                    </a:moveTo>
                    <a:lnTo>
                      <a:pt x="2" y="1"/>
                    </a:lnTo>
                    <a:lnTo>
                      <a:pt x="0" y="0"/>
                    </a:lnTo>
                    <a:lnTo>
                      <a:pt x="2" y="4"/>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3" name="Freeform 2338">
                <a:extLst>
                  <a:ext uri="{FF2B5EF4-FFF2-40B4-BE49-F238E27FC236}">
                    <a16:creationId xmlns:a16="http://schemas.microsoft.com/office/drawing/2014/main" id="{2FCD77B4-A5F5-8941-B410-BE48E0065E83}"/>
                  </a:ext>
                </a:extLst>
              </p:cNvPr>
              <p:cNvSpPr>
                <a:spLocks/>
              </p:cNvSpPr>
              <p:nvPr/>
            </p:nvSpPr>
            <p:spPr bwMode="auto">
              <a:xfrm>
                <a:off x="23" y="676"/>
                <a:ext cx="21" cy="14"/>
              </a:xfrm>
              <a:custGeom>
                <a:avLst/>
                <a:gdLst>
                  <a:gd name="T0" fmla="*/ 21 w 21"/>
                  <a:gd name="T1" fmla="*/ 0 h 14"/>
                  <a:gd name="T2" fmla="*/ 20 w 21"/>
                  <a:gd name="T3" fmla="*/ 1 h 14"/>
                  <a:gd name="T4" fmla="*/ 18 w 21"/>
                  <a:gd name="T5" fmla="*/ 2 h 14"/>
                  <a:gd name="T6" fmla="*/ 17 w 21"/>
                  <a:gd name="T7" fmla="*/ 4 h 14"/>
                  <a:gd name="T8" fmla="*/ 17 w 21"/>
                  <a:gd name="T9" fmla="*/ 5 h 14"/>
                  <a:gd name="T10" fmla="*/ 16 w 21"/>
                  <a:gd name="T11" fmla="*/ 4 h 14"/>
                  <a:gd name="T12" fmla="*/ 14 w 21"/>
                  <a:gd name="T13" fmla="*/ 6 h 14"/>
                  <a:gd name="T14" fmla="*/ 13 w 21"/>
                  <a:gd name="T15" fmla="*/ 6 h 14"/>
                  <a:gd name="T16" fmla="*/ 13 w 21"/>
                  <a:gd name="T17" fmla="*/ 6 h 14"/>
                  <a:gd name="T18" fmla="*/ 13 w 21"/>
                  <a:gd name="T19" fmla="*/ 6 h 14"/>
                  <a:gd name="T20" fmla="*/ 13 w 21"/>
                  <a:gd name="T21" fmla="*/ 8 h 14"/>
                  <a:gd name="T22" fmla="*/ 12 w 21"/>
                  <a:gd name="T23" fmla="*/ 9 h 14"/>
                  <a:gd name="T24" fmla="*/ 11 w 21"/>
                  <a:gd name="T25" fmla="*/ 10 h 14"/>
                  <a:gd name="T26" fmla="*/ 9 w 21"/>
                  <a:gd name="T27" fmla="*/ 11 h 14"/>
                  <a:gd name="T28" fmla="*/ 7 w 21"/>
                  <a:gd name="T29" fmla="*/ 11 h 14"/>
                  <a:gd name="T30" fmla="*/ 6 w 21"/>
                  <a:gd name="T31" fmla="*/ 12 h 14"/>
                  <a:gd name="T32" fmla="*/ 6 w 21"/>
                  <a:gd name="T33" fmla="*/ 13 h 14"/>
                  <a:gd name="T34" fmla="*/ 3 w 21"/>
                  <a:gd name="T35" fmla="*/ 14 h 14"/>
                  <a:gd name="T36" fmla="*/ 3 w 21"/>
                  <a:gd name="T37" fmla="*/ 14 h 14"/>
                  <a:gd name="T38" fmla="*/ 2 w 21"/>
                  <a:gd name="T39" fmla="*/ 13 h 14"/>
                  <a:gd name="T40" fmla="*/ 2 w 21"/>
                  <a:gd name="T41" fmla="*/ 13 h 14"/>
                  <a:gd name="T42" fmla="*/ 2 w 21"/>
                  <a:gd name="T43" fmla="*/ 10 h 14"/>
                  <a:gd name="T44" fmla="*/ 1 w 21"/>
                  <a:gd name="T45" fmla="*/ 8 h 14"/>
                  <a:gd name="T46" fmla="*/ 0 w 21"/>
                  <a:gd name="T47" fmla="*/ 7 h 14"/>
                  <a:gd name="T48" fmla="*/ 0 w 21"/>
                  <a:gd name="T49" fmla="*/ 6 h 14"/>
                  <a:gd name="T50" fmla="*/ 1 w 21"/>
                  <a:gd name="T51" fmla="*/ 7 h 14"/>
                  <a:gd name="T52" fmla="*/ 2 w 21"/>
                  <a:gd name="T53" fmla="*/ 8 h 14"/>
                  <a:gd name="T54" fmla="*/ 2 w 21"/>
                  <a:gd name="T55" fmla="*/ 7 h 14"/>
                  <a:gd name="T56" fmla="*/ 2 w 21"/>
                  <a:gd name="T57" fmla="*/ 6 h 14"/>
                  <a:gd name="T58" fmla="*/ 0 w 21"/>
                  <a:gd name="T59" fmla="*/ 3 h 14"/>
                  <a:gd name="T60" fmla="*/ 2 w 21"/>
                  <a:gd name="T61" fmla="*/ 3 h 14"/>
                  <a:gd name="T62" fmla="*/ 2 w 21"/>
                  <a:gd name="T63" fmla="*/ 3 h 14"/>
                  <a:gd name="T64" fmla="*/ 2 w 21"/>
                  <a:gd name="T6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 h="14">
                    <a:moveTo>
                      <a:pt x="21" y="0"/>
                    </a:moveTo>
                    <a:lnTo>
                      <a:pt x="20" y="1"/>
                    </a:lnTo>
                    <a:lnTo>
                      <a:pt x="18" y="2"/>
                    </a:lnTo>
                    <a:lnTo>
                      <a:pt x="17" y="4"/>
                    </a:lnTo>
                    <a:lnTo>
                      <a:pt x="17" y="5"/>
                    </a:lnTo>
                    <a:lnTo>
                      <a:pt x="16" y="4"/>
                    </a:lnTo>
                    <a:lnTo>
                      <a:pt x="14" y="6"/>
                    </a:lnTo>
                    <a:lnTo>
                      <a:pt x="13" y="6"/>
                    </a:lnTo>
                    <a:lnTo>
                      <a:pt x="13" y="6"/>
                    </a:lnTo>
                    <a:lnTo>
                      <a:pt x="13" y="6"/>
                    </a:lnTo>
                    <a:lnTo>
                      <a:pt x="13" y="8"/>
                    </a:lnTo>
                    <a:lnTo>
                      <a:pt x="12" y="9"/>
                    </a:lnTo>
                    <a:lnTo>
                      <a:pt x="11" y="10"/>
                    </a:lnTo>
                    <a:lnTo>
                      <a:pt x="9" y="11"/>
                    </a:lnTo>
                    <a:lnTo>
                      <a:pt x="7" y="11"/>
                    </a:lnTo>
                    <a:lnTo>
                      <a:pt x="6" y="12"/>
                    </a:lnTo>
                    <a:lnTo>
                      <a:pt x="6" y="13"/>
                    </a:lnTo>
                    <a:lnTo>
                      <a:pt x="3" y="14"/>
                    </a:lnTo>
                    <a:lnTo>
                      <a:pt x="3" y="14"/>
                    </a:lnTo>
                    <a:lnTo>
                      <a:pt x="2" y="13"/>
                    </a:lnTo>
                    <a:lnTo>
                      <a:pt x="2" y="13"/>
                    </a:lnTo>
                    <a:lnTo>
                      <a:pt x="2" y="10"/>
                    </a:lnTo>
                    <a:lnTo>
                      <a:pt x="1" y="8"/>
                    </a:lnTo>
                    <a:lnTo>
                      <a:pt x="0" y="7"/>
                    </a:lnTo>
                    <a:lnTo>
                      <a:pt x="0" y="6"/>
                    </a:lnTo>
                    <a:lnTo>
                      <a:pt x="1" y="7"/>
                    </a:lnTo>
                    <a:lnTo>
                      <a:pt x="2" y="8"/>
                    </a:lnTo>
                    <a:lnTo>
                      <a:pt x="2" y="7"/>
                    </a:lnTo>
                    <a:lnTo>
                      <a:pt x="2" y="6"/>
                    </a:lnTo>
                    <a:lnTo>
                      <a:pt x="0" y="3"/>
                    </a:lnTo>
                    <a:lnTo>
                      <a:pt x="2" y="3"/>
                    </a:lnTo>
                    <a:lnTo>
                      <a:pt x="2" y="3"/>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4" name="Line 2339">
                <a:extLst>
                  <a:ext uri="{FF2B5EF4-FFF2-40B4-BE49-F238E27FC236}">
                    <a16:creationId xmlns:a16="http://schemas.microsoft.com/office/drawing/2014/main" id="{B011515C-769D-516E-EBAF-C67E4D8D398B}"/>
                  </a:ext>
                </a:extLst>
              </p:cNvPr>
              <p:cNvSpPr>
                <a:spLocks noChangeShapeType="1"/>
              </p:cNvSpPr>
              <p:nvPr/>
            </p:nvSpPr>
            <p:spPr bwMode="auto">
              <a:xfrm flipV="1">
                <a:off x="39" y="686"/>
                <a:ext cx="1" cy="4"/>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grpSp>
        <p:grpSp>
          <p:nvGrpSpPr>
            <p:cNvPr id="10" name="Group 2541">
              <a:extLst>
                <a:ext uri="{FF2B5EF4-FFF2-40B4-BE49-F238E27FC236}">
                  <a16:creationId xmlns:a16="http://schemas.microsoft.com/office/drawing/2014/main" id="{664F1042-0645-448A-5963-5076F3BF4B13}"/>
                </a:ext>
              </a:extLst>
            </p:cNvPr>
            <p:cNvGrpSpPr>
              <a:grpSpLocks/>
            </p:cNvGrpSpPr>
            <p:nvPr/>
          </p:nvGrpSpPr>
          <p:grpSpPr bwMode="auto">
            <a:xfrm>
              <a:off x="0" y="679"/>
              <a:ext cx="217" cy="173"/>
              <a:chOff x="0" y="679"/>
              <a:chExt cx="217" cy="173"/>
            </a:xfrm>
          </p:grpSpPr>
          <p:sp>
            <p:nvSpPr>
              <p:cNvPr id="95" name="Freeform 2341">
                <a:extLst>
                  <a:ext uri="{FF2B5EF4-FFF2-40B4-BE49-F238E27FC236}">
                    <a16:creationId xmlns:a16="http://schemas.microsoft.com/office/drawing/2014/main" id="{0F360987-ECCC-3A3A-085B-3CF2E209DDF6}"/>
                  </a:ext>
                </a:extLst>
              </p:cNvPr>
              <p:cNvSpPr>
                <a:spLocks/>
              </p:cNvSpPr>
              <p:nvPr/>
            </p:nvSpPr>
            <p:spPr bwMode="auto">
              <a:xfrm>
                <a:off x="40" y="679"/>
                <a:ext cx="3" cy="13"/>
              </a:xfrm>
              <a:custGeom>
                <a:avLst/>
                <a:gdLst>
                  <a:gd name="T0" fmla="*/ 0 w 3"/>
                  <a:gd name="T1" fmla="*/ 13 h 13"/>
                  <a:gd name="T2" fmla="*/ 1 w 3"/>
                  <a:gd name="T3" fmla="*/ 11 h 13"/>
                  <a:gd name="T4" fmla="*/ 1 w 3"/>
                  <a:gd name="T5" fmla="*/ 9 h 13"/>
                  <a:gd name="T6" fmla="*/ 2 w 3"/>
                  <a:gd name="T7" fmla="*/ 7 h 13"/>
                  <a:gd name="T8" fmla="*/ 2 w 3"/>
                  <a:gd name="T9" fmla="*/ 5 h 13"/>
                  <a:gd name="T10" fmla="*/ 2 w 3"/>
                  <a:gd name="T11" fmla="*/ 4 h 13"/>
                  <a:gd name="T12" fmla="*/ 3 w 3"/>
                  <a:gd name="T13" fmla="*/ 4 h 13"/>
                  <a:gd name="T14" fmla="*/ 0 w 3"/>
                  <a:gd name="T15" fmla="*/ 3 h 13"/>
                  <a:gd name="T16" fmla="*/ 0 w 3"/>
                  <a:gd name="T17" fmla="*/ 2 h 13"/>
                  <a:gd name="T18" fmla="*/ 0 w 3"/>
                  <a:gd name="T19" fmla="*/ 1 h 13"/>
                  <a:gd name="T20" fmla="*/ 1 w 3"/>
                  <a:gd name="T21" fmla="*/ 1 h 13"/>
                  <a:gd name="T22" fmla="*/ 2 w 3"/>
                  <a:gd name="T23"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3">
                    <a:moveTo>
                      <a:pt x="0" y="13"/>
                    </a:moveTo>
                    <a:lnTo>
                      <a:pt x="1" y="11"/>
                    </a:lnTo>
                    <a:lnTo>
                      <a:pt x="1" y="9"/>
                    </a:lnTo>
                    <a:lnTo>
                      <a:pt x="2" y="7"/>
                    </a:lnTo>
                    <a:lnTo>
                      <a:pt x="2" y="5"/>
                    </a:lnTo>
                    <a:lnTo>
                      <a:pt x="2" y="4"/>
                    </a:lnTo>
                    <a:lnTo>
                      <a:pt x="3" y="4"/>
                    </a:lnTo>
                    <a:lnTo>
                      <a:pt x="0" y="3"/>
                    </a:lnTo>
                    <a:lnTo>
                      <a:pt x="0" y="2"/>
                    </a:lnTo>
                    <a:lnTo>
                      <a:pt x="0" y="1"/>
                    </a:ln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6" name="Line 2342">
                <a:extLst>
                  <a:ext uri="{FF2B5EF4-FFF2-40B4-BE49-F238E27FC236}">
                    <a16:creationId xmlns:a16="http://schemas.microsoft.com/office/drawing/2014/main" id="{F766A609-38E5-C83C-445D-FC179948FB69}"/>
                  </a:ext>
                </a:extLst>
              </p:cNvPr>
              <p:cNvSpPr>
                <a:spLocks noChangeShapeType="1"/>
              </p:cNvSpPr>
              <p:nvPr/>
            </p:nvSpPr>
            <p:spPr bwMode="auto">
              <a:xfrm flipV="1">
                <a:off x="38" y="690"/>
                <a:ext cx="1"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97" name="Freeform 2343">
                <a:extLst>
                  <a:ext uri="{FF2B5EF4-FFF2-40B4-BE49-F238E27FC236}">
                    <a16:creationId xmlns:a16="http://schemas.microsoft.com/office/drawing/2014/main" id="{D8823ED3-AB60-BE7F-B127-EF766AC21575}"/>
                  </a:ext>
                </a:extLst>
              </p:cNvPr>
              <p:cNvSpPr>
                <a:spLocks/>
              </p:cNvSpPr>
              <p:nvPr/>
            </p:nvSpPr>
            <p:spPr bwMode="auto">
              <a:xfrm>
                <a:off x="19" y="686"/>
                <a:ext cx="5" cy="6"/>
              </a:xfrm>
              <a:custGeom>
                <a:avLst/>
                <a:gdLst>
                  <a:gd name="T0" fmla="*/ 0 w 5"/>
                  <a:gd name="T1" fmla="*/ 4 h 6"/>
                  <a:gd name="T2" fmla="*/ 5 w 5"/>
                  <a:gd name="T3" fmla="*/ 6 h 6"/>
                  <a:gd name="T4" fmla="*/ 5 w 5"/>
                  <a:gd name="T5" fmla="*/ 5 h 6"/>
                  <a:gd name="T6" fmla="*/ 5 w 5"/>
                  <a:gd name="T7" fmla="*/ 4 h 6"/>
                  <a:gd name="T8" fmla="*/ 4 w 5"/>
                  <a:gd name="T9" fmla="*/ 2 h 6"/>
                  <a:gd name="T10" fmla="*/ 3 w 5"/>
                  <a:gd name="T11" fmla="*/ 1 h 6"/>
                  <a:gd name="T12" fmla="*/ 3 w 5"/>
                  <a:gd name="T13" fmla="*/ 1 h 6"/>
                  <a:gd name="T14" fmla="*/ 2 w 5"/>
                  <a:gd name="T15" fmla="*/ 1 h 6"/>
                  <a:gd name="T16" fmla="*/ 1 w 5"/>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0" y="4"/>
                    </a:moveTo>
                    <a:lnTo>
                      <a:pt x="5" y="6"/>
                    </a:lnTo>
                    <a:lnTo>
                      <a:pt x="5" y="5"/>
                    </a:lnTo>
                    <a:lnTo>
                      <a:pt x="5" y="4"/>
                    </a:lnTo>
                    <a:lnTo>
                      <a:pt x="4" y="2"/>
                    </a:lnTo>
                    <a:lnTo>
                      <a:pt x="3" y="1"/>
                    </a:lnTo>
                    <a:lnTo>
                      <a:pt x="3" y="1"/>
                    </a:lnTo>
                    <a:lnTo>
                      <a:pt x="2"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8" name="Freeform 2344">
                <a:extLst>
                  <a:ext uri="{FF2B5EF4-FFF2-40B4-BE49-F238E27FC236}">
                    <a16:creationId xmlns:a16="http://schemas.microsoft.com/office/drawing/2014/main" id="{989B2F1E-DCFA-9661-CA24-28AE7DF8EFDC}"/>
                  </a:ext>
                </a:extLst>
              </p:cNvPr>
              <p:cNvSpPr>
                <a:spLocks/>
              </p:cNvSpPr>
              <p:nvPr/>
            </p:nvSpPr>
            <p:spPr bwMode="auto">
              <a:xfrm>
                <a:off x="11" y="686"/>
                <a:ext cx="4" cy="8"/>
              </a:xfrm>
              <a:custGeom>
                <a:avLst/>
                <a:gdLst>
                  <a:gd name="T0" fmla="*/ 4 w 4"/>
                  <a:gd name="T1" fmla="*/ 8 h 8"/>
                  <a:gd name="T2" fmla="*/ 2 w 4"/>
                  <a:gd name="T3" fmla="*/ 6 h 8"/>
                  <a:gd name="T4" fmla="*/ 0 w 4"/>
                  <a:gd name="T5" fmla="*/ 1 h 8"/>
                  <a:gd name="T6" fmla="*/ 2 w 4"/>
                  <a:gd name="T7" fmla="*/ 0 h 8"/>
                  <a:gd name="T8" fmla="*/ 4 w 4"/>
                  <a:gd name="T9" fmla="*/ 8 h 8"/>
                </a:gdLst>
                <a:ahLst/>
                <a:cxnLst>
                  <a:cxn ang="0">
                    <a:pos x="T0" y="T1"/>
                  </a:cxn>
                  <a:cxn ang="0">
                    <a:pos x="T2" y="T3"/>
                  </a:cxn>
                  <a:cxn ang="0">
                    <a:pos x="T4" y="T5"/>
                  </a:cxn>
                  <a:cxn ang="0">
                    <a:pos x="T6" y="T7"/>
                  </a:cxn>
                  <a:cxn ang="0">
                    <a:pos x="T8" y="T9"/>
                  </a:cxn>
                </a:cxnLst>
                <a:rect l="0" t="0" r="r" b="b"/>
                <a:pathLst>
                  <a:path w="4" h="8">
                    <a:moveTo>
                      <a:pt x="4" y="8"/>
                    </a:moveTo>
                    <a:lnTo>
                      <a:pt x="2" y="6"/>
                    </a:lnTo>
                    <a:lnTo>
                      <a:pt x="0" y="1"/>
                    </a:lnTo>
                    <a:lnTo>
                      <a:pt x="2" y="0"/>
                    </a:lnTo>
                    <a:lnTo>
                      <a:pt x="4"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9" name="Freeform 2345">
                <a:extLst>
                  <a:ext uri="{FF2B5EF4-FFF2-40B4-BE49-F238E27FC236}">
                    <a16:creationId xmlns:a16="http://schemas.microsoft.com/office/drawing/2014/main" id="{D1E8E709-8FFF-7782-D14C-7056193739C0}"/>
                  </a:ext>
                </a:extLst>
              </p:cNvPr>
              <p:cNvSpPr>
                <a:spLocks/>
              </p:cNvSpPr>
              <p:nvPr/>
            </p:nvSpPr>
            <p:spPr bwMode="auto">
              <a:xfrm>
                <a:off x="19" y="691"/>
                <a:ext cx="4" cy="5"/>
              </a:xfrm>
              <a:custGeom>
                <a:avLst/>
                <a:gdLst>
                  <a:gd name="T0" fmla="*/ 4 w 4"/>
                  <a:gd name="T1" fmla="*/ 5 h 5"/>
                  <a:gd name="T2" fmla="*/ 4 w 4"/>
                  <a:gd name="T3" fmla="*/ 3 h 5"/>
                  <a:gd name="T4" fmla="*/ 0 w 4"/>
                  <a:gd name="T5" fmla="*/ 0 h 5"/>
                </a:gdLst>
                <a:ahLst/>
                <a:cxnLst>
                  <a:cxn ang="0">
                    <a:pos x="T0" y="T1"/>
                  </a:cxn>
                  <a:cxn ang="0">
                    <a:pos x="T2" y="T3"/>
                  </a:cxn>
                  <a:cxn ang="0">
                    <a:pos x="T4" y="T5"/>
                  </a:cxn>
                </a:cxnLst>
                <a:rect l="0" t="0" r="r" b="b"/>
                <a:pathLst>
                  <a:path w="4" h="5">
                    <a:moveTo>
                      <a:pt x="4" y="5"/>
                    </a:moveTo>
                    <a:lnTo>
                      <a:pt x="4" y="3"/>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0" name="Freeform 2346">
                <a:extLst>
                  <a:ext uri="{FF2B5EF4-FFF2-40B4-BE49-F238E27FC236}">
                    <a16:creationId xmlns:a16="http://schemas.microsoft.com/office/drawing/2014/main" id="{413B623F-16FA-9134-D56A-94B96B4374A8}"/>
                  </a:ext>
                </a:extLst>
              </p:cNvPr>
              <p:cNvSpPr>
                <a:spLocks/>
              </p:cNvSpPr>
              <p:nvPr/>
            </p:nvSpPr>
            <p:spPr bwMode="auto">
              <a:xfrm>
                <a:off x="28" y="683"/>
                <a:ext cx="12" cy="15"/>
              </a:xfrm>
              <a:custGeom>
                <a:avLst/>
                <a:gdLst>
                  <a:gd name="T0" fmla="*/ 12 w 12"/>
                  <a:gd name="T1" fmla="*/ 3 h 15"/>
                  <a:gd name="T2" fmla="*/ 12 w 12"/>
                  <a:gd name="T3" fmla="*/ 1 h 15"/>
                  <a:gd name="T4" fmla="*/ 11 w 12"/>
                  <a:gd name="T5" fmla="*/ 0 h 15"/>
                  <a:gd name="T6" fmla="*/ 11 w 12"/>
                  <a:gd name="T7" fmla="*/ 0 h 15"/>
                  <a:gd name="T8" fmla="*/ 8 w 12"/>
                  <a:gd name="T9" fmla="*/ 4 h 15"/>
                  <a:gd name="T10" fmla="*/ 4 w 12"/>
                  <a:gd name="T11" fmla="*/ 6 h 15"/>
                  <a:gd name="T12" fmla="*/ 4 w 12"/>
                  <a:gd name="T13" fmla="*/ 8 h 15"/>
                  <a:gd name="T14" fmla="*/ 0 w 12"/>
                  <a:gd name="T15" fmla="*/ 9 h 15"/>
                  <a:gd name="T16" fmla="*/ 2 w 12"/>
                  <a:gd name="T17" fmla="*/ 11 h 15"/>
                  <a:gd name="T18" fmla="*/ 5 w 12"/>
                  <a:gd name="T1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5">
                    <a:moveTo>
                      <a:pt x="12" y="3"/>
                    </a:moveTo>
                    <a:lnTo>
                      <a:pt x="12" y="1"/>
                    </a:lnTo>
                    <a:lnTo>
                      <a:pt x="11" y="0"/>
                    </a:lnTo>
                    <a:lnTo>
                      <a:pt x="11" y="0"/>
                    </a:lnTo>
                    <a:lnTo>
                      <a:pt x="8" y="4"/>
                    </a:lnTo>
                    <a:lnTo>
                      <a:pt x="4" y="6"/>
                    </a:lnTo>
                    <a:lnTo>
                      <a:pt x="4" y="8"/>
                    </a:lnTo>
                    <a:lnTo>
                      <a:pt x="0" y="9"/>
                    </a:lnTo>
                    <a:lnTo>
                      <a:pt x="2" y="11"/>
                    </a:lnTo>
                    <a:lnTo>
                      <a:pt x="5" y="1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1" name="Freeform 2347">
                <a:extLst>
                  <a:ext uri="{FF2B5EF4-FFF2-40B4-BE49-F238E27FC236}">
                    <a16:creationId xmlns:a16="http://schemas.microsoft.com/office/drawing/2014/main" id="{76416761-6C4E-4633-A3B6-43451092F538}"/>
                  </a:ext>
                </a:extLst>
              </p:cNvPr>
              <p:cNvSpPr>
                <a:spLocks/>
              </p:cNvSpPr>
              <p:nvPr/>
            </p:nvSpPr>
            <p:spPr bwMode="auto">
              <a:xfrm>
                <a:off x="33" y="692"/>
                <a:ext cx="5" cy="7"/>
              </a:xfrm>
              <a:custGeom>
                <a:avLst/>
                <a:gdLst>
                  <a:gd name="T0" fmla="*/ 0 w 5"/>
                  <a:gd name="T1" fmla="*/ 6 h 7"/>
                  <a:gd name="T2" fmla="*/ 1 w 5"/>
                  <a:gd name="T3" fmla="*/ 7 h 7"/>
                  <a:gd name="T4" fmla="*/ 2 w 5"/>
                  <a:gd name="T5" fmla="*/ 6 h 7"/>
                  <a:gd name="T6" fmla="*/ 2 w 5"/>
                  <a:gd name="T7" fmla="*/ 5 h 7"/>
                  <a:gd name="T8" fmla="*/ 5 w 5"/>
                  <a:gd name="T9" fmla="*/ 4 h 7"/>
                  <a:gd name="T10" fmla="*/ 5 w 5"/>
                  <a:gd name="T11" fmla="*/ 1 h 7"/>
                  <a:gd name="T12" fmla="*/ 5 w 5"/>
                  <a:gd name="T13" fmla="*/ 0 h 7"/>
                  <a:gd name="T14" fmla="*/ 5 w 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7">
                    <a:moveTo>
                      <a:pt x="0" y="6"/>
                    </a:moveTo>
                    <a:lnTo>
                      <a:pt x="1" y="7"/>
                    </a:lnTo>
                    <a:lnTo>
                      <a:pt x="2" y="6"/>
                    </a:lnTo>
                    <a:lnTo>
                      <a:pt x="2" y="5"/>
                    </a:lnTo>
                    <a:lnTo>
                      <a:pt x="5" y="4"/>
                    </a:lnTo>
                    <a:lnTo>
                      <a:pt x="5" y="1"/>
                    </a:lnTo>
                    <a:lnTo>
                      <a:pt x="5" y="0"/>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2" name="Freeform 2348">
                <a:extLst>
                  <a:ext uri="{FF2B5EF4-FFF2-40B4-BE49-F238E27FC236}">
                    <a16:creationId xmlns:a16="http://schemas.microsoft.com/office/drawing/2014/main" id="{3F058A62-9333-26B3-6281-1787EDF8147D}"/>
                  </a:ext>
                </a:extLst>
              </p:cNvPr>
              <p:cNvSpPr>
                <a:spLocks/>
              </p:cNvSpPr>
              <p:nvPr/>
            </p:nvSpPr>
            <p:spPr bwMode="auto">
              <a:xfrm>
                <a:off x="25" y="692"/>
                <a:ext cx="6" cy="7"/>
              </a:xfrm>
              <a:custGeom>
                <a:avLst/>
                <a:gdLst>
                  <a:gd name="T0" fmla="*/ 0 w 6"/>
                  <a:gd name="T1" fmla="*/ 1 h 7"/>
                  <a:gd name="T2" fmla="*/ 1 w 6"/>
                  <a:gd name="T3" fmla="*/ 0 h 7"/>
                  <a:gd name="T4" fmla="*/ 1 w 6"/>
                  <a:gd name="T5" fmla="*/ 0 h 7"/>
                  <a:gd name="T6" fmla="*/ 3 w 6"/>
                  <a:gd name="T7" fmla="*/ 1 h 7"/>
                  <a:gd name="T8" fmla="*/ 4 w 6"/>
                  <a:gd name="T9" fmla="*/ 3 h 7"/>
                  <a:gd name="T10" fmla="*/ 5 w 6"/>
                  <a:gd name="T11" fmla="*/ 5 h 7"/>
                  <a:gd name="T12" fmla="*/ 6 w 6"/>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6" h="7">
                    <a:moveTo>
                      <a:pt x="0" y="1"/>
                    </a:moveTo>
                    <a:lnTo>
                      <a:pt x="1" y="0"/>
                    </a:lnTo>
                    <a:lnTo>
                      <a:pt x="1" y="0"/>
                    </a:lnTo>
                    <a:lnTo>
                      <a:pt x="3" y="1"/>
                    </a:lnTo>
                    <a:lnTo>
                      <a:pt x="4" y="3"/>
                    </a:lnTo>
                    <a:lnTo>
                      <a:pt x="5" y="5"/>
                    </a:lnTo>
                    <a:lnTo>
                      <a:pt x="6"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3" name="Freeform 2349">
                <a:extLst>
                  <a:ext uri="{FF2B5EF4-FFF2-40B4-BE49-F238E27FC236}">
                    <a16:creationId xmlns:a16="http://schemas.microsoft.com/office/drawing/2014/main" id="{DE041AE8-776C-756A-4530-A1BDB6F2DE69}"/>
                  </a:ext>
                </a:extLst>
              </p:cNvPr>
              <p:cNvSpPr>
                <a:spLocks/>
              </p:cNvSpPr>
              <p:nvPr/>
            </p:nvSpPr>
            <p:spPr bwMode="auto">
              <a:xfrm>
                <a:off x="16" y="689"/>
                <a:ext cx="8" cy="11"/>
              </a:xfrm>
              <a:custGeom>
                <a:avLst/>
                <a:gdLst>
                  <a:gd name="T0" fmla="*/ 3 w 8"/>
                  <a:gd name="T1" fmla="*/ 2 h 11"/>
                  <a:gd name="T2" fmla="*/ 0 w 8"/>
                  <a:gd name="T3" fmla="*/ 0 h 11"/>
                  <a:gd name="T4" fmla="*/ 6 w 8"/>
                  <a:gd name="T5" fmla="*/ 11 h 11"/>
                  <a:gd name="T6" fmla="*/ 8 w 8"/>
                  <a:gd name="T7" fmla="*/ 10 h 11"/>
                  <a:gd name="T8" fmla="*/ 7 w 8"/>
                  <a:gd name="T9" fmla="*/ 8 h 11"/>
                  <a:gd name="T10" fmla="*/ 7 w 8"/>
                  <a:gd name="T11" fmla="*/ 7 h 11"/>
                </a:gdLst>
                <a:ahLst/>
                <a:cxnLst>
                  <a:cxn ang="0">
                    <a:pos x="T0" y="T1"/>
                  </a:cxn>
                  <a:cxn ang="0">
                    <a:pos x="T2" y="T3"/>
                  </a:cxn>
                  <a:cxn ang="0">
                    <a:pos x="T4" y="T5"/>
                  </a:cxn>
                  <a:cxn ang="0">
                    <a:pos x="T6" y="T7"/>
                  </a:cxn>
                  <a:cxn ang="0">
                    <a:pos x="T8" y="T9"/>
                  </a:cxn>
                  <a:cxn ang="0">
                    <a:pos x="T10" y="T11"/>
                  </a:cxn>
                </a:cxnLst>
                <a:rect l="0" t="0" r="r" b="b"/>
                <a:pathLst>
                  <a:path w="8" h="11">
                    <a:moveTo>
                      <a:pt x="3" y="2"/>
                    </a:moveTo>
                    <a:lnTo>
                      <a:pt x="0" y="0"/>
                    </a:lnTo>
                    <a:lnTo>
                      <a:pt x="6" y="11"/>
                    </a:lnTo>
                    <a:lnTo>
                      <a:pt x="8" y="10"/>
                    </a:lnTo>
                    <a:lnTo>
                      <a:pt x="7" y="8"/>
                    </a:lnTo>
                    <a:lnTo>
                      <a:pt x="7"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4" name="Freeform 2350">
                <a:extLst>
                  <a:ext uri="{FF2B5EF4-FFF2-40B4-BE49-F238E27FC236}">
                    <a16:creationId xmlns:a16="http://schemas.microsoft.com/office/drawing/2014/main" id="{C688DF1E-CD9A-17A8-E769-B168B60FAF18}"/>
                  </a:ext>
                </a:extLst>
              </p:cNvPr>
              <p:cNvSpPr>
                <a:spLocks/>
              </p:cNvSpPr>
              <p:nvPr/>
            </p:nvSpPr>
            <p:spPr bwMode="auto">
              <a:xfrm>
                <a:off x="31" y="692"/>
                <a:ext cx="9" cy="8"/>
              </a:xfrm>
              <a:custGeom>
                <a:avLst/>
                <a:gdLst>
                  <a:gd name="T0" fmla="*/ 0 w 9"/>
                  <a:gd name="T1" fmla="*/ 7 h 8"/>
                  <a:gd name="T2" fmla="*/ 1 w 9"/>
                  <a:gd name="T3" fmla="*/ 8 h 8"/>
                  <a:gd name="T4" fmla="*/ 2 w 9"/>
                  <a:gd name="T5" fmla="*/ 8 h 8"/>
                  <a:gd name="T6" fmla="*/ 3 w 9"/>
                  <a:gd name="T7" fmla="*/ 8 h 8"/>
                  <a:gd name="T8" fmla="*/ 4 w 9"/>
                  <a:gd name="T9" fmla="*/ 8 h 8"/>
                  <a:gd name="T10" fmla="*/ 5 w 9"/>
                  <a:gd name="T11" fmla="*/ 7 h 8"/>
                  <a:gd name="T12" fmla="*/ 5 w 9"/>
                  <a:gd name="T13" fmla="*/ 7 h 8"/>
                  <a:gd name="T14" fmla="*/ 6 w 9"/>
                  <a:gd name="T15" fmla="*/ 6 h 8"/>
                  <a:gd name="T16" fmla="*/ 8 w 9"/>
                  <a:gd name="T17" fmla="*/ 6 h 8"/>
                  <a:gd name="T18" fmla="*/ 8 w 9"/>
                  <a:gd name="T19" fmla="*/ 5 h 8"/>
                  <a:gd name="T20" fmla="*/ 8 w 9"/>
                  <a:gd name="T21" fmla="*/ 4 h 8"/>
                  <a:gd name="T22" fmla="*/ 9 w 9"/>
                  <a:gd name="T23" fmla="*/ 0 h 8"/>
                  <a:gd name="T24" fmla="*/ 9 w 9"/>
                  <a:gd name="T2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8">
                    <a:moveTo>
                      <a:pt x="0" y="7"/>
                    </a:moveTo>
                    <a:lnTo>
                      <a:pt x="1" y="8"/>
                    </a:lnTo>
                    <a:lnTo>
                      <a:pt x="2" y="8"/>
                    </a:lnTo>
                    <a:lnTo>
                      <a:pt x="3" y="8"/>
                    </a:lnTo>
                    <a:lnTo>
                      <a:pt x="4" y="8"/>
                    </a:lnTo>
                    <a:lnTo>
                      <a:pt x="5" y="7"/>
                    </a:lnTo>
                    <a:lnTo>
                      <a:pt x="5" y="7"/>
                    </a:lnTo>
                    <a:lnTo>
                      <a:pt x="6" y="6"/>
                    </a:lnTo>
                    <a:lnTo>
                      <a:pt x="8" y="6"/>
                    </a:lnTo>
                    <a:lnTo>
                      <a:pt x="8" y="5"/>
                    </a:lnTo>
                    <a:lnTo>
                      <a:pt x="8" y="4"/>
                    </a:lnTo>
                    <a:lnTo>
                      <a:pt x="9" y="0"/>
                    </a:lnTo>
                    <a:lnTo>
                      <a:pt x="9"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5" name="Freeform 2351">
                <a:extLst>
                  <a:ext uri="{FF2B5EF4-FFF2-40B4-BE49-F238E27FC236}">
                    <a16:creationId xmlns:a16="http://schemas.microsoft.com/office/drawing/2014/main" id="{ABD2D4EB-1564-CD5F-4163-46A4A9FBB9C0}"/>
                  </a:ext>
                </a:extLst>
              </p:cNvPr>
              <p:cNvSpPr>
                <a:spLocks/>
              </p:cNvSpPr>
              <p:nvPr/>
            </p:nvSpPr>
            <p:spPr bwMode="auto">
              <a:xfrm>
                <a:off x="83" y="701"/>
                <a:ext cx="1" cy="2"/>
              </a:xfrm>
              <a:custGeom>
                <a:avLst/>
                <a:gdLst>
                  <a:gd name="T0" fmla="*/ 0 w 1"/>
                  <a:gd name="T1" fmla="*/ 2 h 2"/>
                  <a:gd name="T2" fmla="*/ 1 w 1"/>
                  <a:gd name="T3" fmla="*/ 1 h 2"/>
                  <a:gd name="T4" fmla="*/ 0 w 1"/>
                  <a:gd name="T5" fmla="*/ 0 h 2"/>
                  <a:gd name="T6" fmla="*/ 0 w 1"/>
                  <a:gd name="T7" fmla="*/ 0 h 2"/>
                </a:gdLst>
                <a:ahLst/>
                <a:cxnLst>
                  <a:cxn ang="0">
                    <a:pos x="T0" y="T1"/>
                  </a:cxn>
                  <a:cxn ang="0">
                    <a:pos x="T2" y="T3"/>
                  </a:cxn>
                  <a:cxn ang="0">
                    <a:pos x="T4" y="T5"/>
                  </a:cxn>
                  <a:cxn ang="0">
                    <a:pos x="T6" y="T7"/>
                  </a:cxn>
                </a:cxnLst>
                <a:rect l="0" t="0" r="r" b="b"/>
                <a:pathLst>
                  <a:path w="1" h="2">
                    <a:moveTo>
                      <a:pt x="0" y="2"/>
                    </a:moveTo>
                    <a:lnTo>
                      <a:pt x="1"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6" name="Freeform 2352">
                <a:extLst>
                  <a:ext uri="{FF2B5EF4-FFF2-40B4-BE49-F238E27FC236}">
                    <a16:creationId xmlns:a16="http://schemas.microsoft.com/office/drawing/2014/main" id="{66304A20-72D5-2476-3EC8-357A360E8D6C}"/>
                  </a:ext>
                </a:extLst>
              </p:cNvPr>
              <p:cNvSpPr>
                <a:spLocks/>
              </p:cNvSpPr>
              <p:nvPr/>
            </p:nvSpPr>
            <p:spPr bwMode="auto">
              <a:xfrm>
                <a:off x="81" y="703"/>
                <a:ext cx="2" cy="1"/>
              </a:xfrm>
              <a:custGeom>
                <a:avLst/>
                <a:gdLst>
                  <a:gd name="T0" fmla="*/ 0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0" y="0"/>
                    </a:move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7" name="Freeform 2353">
                <a:extLst>
                  <a:ext uri="{FF2B5EF4-FFF2-40B4-BE49-F238E27FC236}">
                    <a16:creationId xmlns:a16="http://schemas.microsoft.com/office/drawing/2014/main" id="{4D12996A-31D0-B1F0-0939-5830081913D4}"/>
                  </a:ext>
                </a:extLst>
              </p:cNvPr>
              <p:cNvSpPr>
                <a:spLocks/>
              </p:cNvSpPr>
              <p:nvPr/>
            </p:nvSpPr>
            <p:spPr bwMode="auto">
              <a:xfrm>
                <a:off x="67" y="696"/>
                <a:ext cx="16" cy="8"/>
              </a:xfrm>
              <a:custGeom>
                <a:avLst/>
                <a:gdLst>
                  <a:gd name="T0" fmla="*/ 16 w 16"/>
                  <a:gd name="T1" fmla="*/ 5 h 8"/>
                  <a:gd name="T2" fmla="*/ 15 w 16"/>
                  <a:gd name="T3" fmla="*/ 5 h 8"/>
                  <a:gd name="T4" fmla="*/ 13 w 16"/>
                  <a:gd name="T5" fmla="*/ 4 h 8"/>
                  <a:gd name="T6" fmla="*/ 12 w 16"/>
                  <a:gd name="T7" fmla="*/ 5 h 8"/>
                  <a:gd name="T8" fmla="*/ 11 w 16"/>
                  <a:gd name="T9" fmla="*/ 5 h 8"/>
                  <a:gd name="T10" fmla="*/ 10 w 16"/>
                  <a:gd name="T11" fmla="*/ 5 h 8"/>
                  <a:gd name="T12" fmla="*/ 12 w 16"/>
                  <a:gd name="T13" fmla="*/ 3 h 8"/>
                  <a:gd name="T14" fmla="*/ 13 w 16"/>
                  <a:gd name="T15" fmla="*/ 1 h 8"/>
                  <a:gd name="T16" fmla="*/ 14 w 16"/>
                  <a:gd name="T17" fmla="*/ 0 h 8"/>
                  <a:gd name="T18" fmla="*/ 13 w 16"/>
                  <a:gd name="T19" fmla="*/ 0 h 8"/>
                  <a:gd name="T20" fmla="*/ 12 w 16"/>
                  <a:gd name="T21" fmla="*/ 1 h 8"/>
                  <a:gd name="T22" fmla="*/ 11 w 16"/>
                  <a:gd name="T23" fmla="*/ 2 h 8"/>
                  <a:gd name="T24" fmla="*/ 11 w 16"/>
                  <a:gd name="T25" fmla="*/ 1 h 8"/>
                  <a:gd name="T26" fmla="*/ 10 w 16"/>
                  <a:gd name="T27" fmla="*/ 1 h 8"/>
                  <a:gd name="T28" fmla="*/ 10 w 16"/>
                  <a:gd name="T29" fmla="*/ 3 h 8"/>
                  <a:gd name="T30" fmla="*/ 10 w 16"/>
                  <a:gd name="T31" fmla="*/ 3 h 8"/>
                  <a:gd name="T32" fmla="*/ 9 w 16"/>
                  <a:gd name="T33" fmla="*/ 5 h 8"/>
                  <a:gd name="T34" fmla="*/ 9 w 16"/>
                  <a:gd name="T35" fmla="*/ 5 h 8"/>
                  <a:gd name="T36" fmla="*/ 7 w 16"/>
                  <a:gd name="T37" fmla="*/ 5 h 8"/>
                  <a:gd name="T38" fmla="*/ 6 w 16"/>
                  <a:gd name="T39" fmla="*/ 5 h 8"/>
                  <a:gd name="T40" fmla="*/ 5 w 16"/>
                  <a:gd name="T41" fmla="*/ 6 h 8"/>
                  <a:gd name="T42" fmla="*/ 3 w 16"/>
                  <a:gd name="T43" fmla="*/ 8 h 8"/>
                  <a:gd name="T44" fmla="*/ 2 w 16"/>
                  <a:gd name="T45" fmla="*/ 7 h 8"/>
                  <a:gd name="T46" fmla="*/ 1 w 16"/>
                  <a:gd name="T47" fmla="*/ 6 h 8"/>
                  <a:gd name="T48" fmla="*/ 1 w 16"/>
                  <a:gd name="T49" fmla="*/ 6 h 8"/>
                  <a:gd name="T50" fmla="*/ 3 w 16"/>
                  <a:gd name="T51" fmla="*/ 4 h 8"/>
                  <a:gd name="T52" fmla="*/ 4 w 16"/>
                  <a:gd name="T53" fmla="*/ 3 h 8"/>
                  <a:gd name="T54" fmla="*/ 4 w 16"/>
                  <a:gd name="T55" fmla="*/ 2 h 8"/>
                  <a:gd name="T56" fmla="*/ 2 w 16"/>
                  <a:gd name="T57" fmla="*/ 4 h 8"/>
                  <a:gd name="T58" fmla="*/ 1 w 16"/>
                  <a:gd name="T59" fmla="*/ 5 h 8"/>
                  <a:gd name="T60" fmla="*/ 0 w 16"/>
                  <a:gd name="T6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 h="8">
                    <a:moveTo>
                      <a:pt x="16" y="5"/>
                    </a:moveTo>
                    <a:lnTo>
                      <a:pt x="15" y="5"/>
                    </a:lnTo>
                    <a:lnTo>
                      <a:pt x="13" y="4"/>
                    </a:lnTo>
                    <a:lnTo>
                      <a:pt x="12" y="5"/>
                    </a:lnTo>
                    <a:lnTo>
                      <a:pt x="11" y="5"/>
                    </a:lnTo>
                    <a:lnTo>
                      <a:pt x="10" y="5"/>
                    </a:lnTo>
                    <a:lnTo>
                      <a:pt x="12" y="3"/>
                    </a:lnTo>
                    <a:lnTo>
                      <a:pt x="13" y="1"/>
                    </a:lnTo>
                    <a:lnTo>
                      <a:pt x="14" y="0"/>
                    </a:lnTo>
                    <a:lnTo>
                      <a:pt x="13" y="0"/>
                    </a:lnTo>
                    <a:lnTo>
                      <a:pt x="12" y="1"/>
                    </a:lnTo>
                    <a:lnTo>
                      <a:pt x="11" y="2"/>
                    </a:lnTo>
                    <a:lnTo>
                      <a:pt x="11" y="1"/>
                    </a:lnTo>
                    <a:lnTo>
                      <a:pt x="10" y="1"/>
                    </a:lnTo>
                    <a:lnTo>
                      <a:pt x="10" y="3"/>
                    </a:lnTo>
                    <a:lnTo>
                      <a:pt x="10" y="3"/>
                    </a:lnTo>
                    <a:lnTo>
                      <a:pt x="9" y="5"/>
                    </a:lnTo>
                    <a:lnTo>
                      <a:pt x="9" y="5"/>
                    </a:lnTo>
                    <a:lnTo>
                      <a:pt x="7" y="5"/>
                    </a:lnTo>
                    <a:lnTo>
                      <a:pt x="6" y="5"/>
                    </a:lnTo>
                    <a:lnTo>
                      <a:pt x="5" y="6"/>
                    </a:lnTo>
                    <a:lnTo>
                      <a:pt x="3" y="8"/>
                    </a:lnTo>
                    <a:lnTo>
                      <a:pt x="2" y="7"/>
                    </a:lnTo>
                    <a:lnTo>
                      <a:pt x="1" y="6"/>
                    </a:lnTo>
                    <a:lnTo>
                      <a:pt x="1" y="6"/>
                    </a:lnTo>
                    <a:lnTo>
                      <a:pt x="3" y="4"/>
                    </a:lnTo>
                    <a:lnTo>
                      <a:pt x="4" y="3"/>
                    </a:lnTo>
                    <a:lnTo>
                      <a:pt x="4" y="2"/>
                    </a:lnTo>
                    <a:lnTo>
                      <a:pt x="2" y="4"/>
                    </a:lnTo>
                    <a:lnTo>
                      <a:pt x="1" y="5"/>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8" name="Freeform 2354">
                <a:extLst>
                  <a:ext uri="{FF2B5EF4-FFF2-40B4-BE49-F238E27FC236}">
                    <a16:creationId xmlns:a16="http://schemas.microsoft.com/office/drawing/2014/main" id="{26CB48A3-59AF-8F13-5211-869398630EFE}"/>
                  </a:ext>
                </a:extLst>
              </p:cNvPr>
              <p:cNvSpPr>
                <a:spLocks/>
              </p:cNvSpPr>
              <p:nvPr/>
            </p:nvSpPr>
            <p:spPr bwMode="auto">
              <a:xfrm>
                <a:off x="58" y="701"/>
                <a:ext cx="9" cy="3"/>
              </a:xfrm>
              <a:custGeom>
                <a:avLst/>
                <a:gdLst>
                  <a:gd name="T0" fmla="*/ 9 w 9"/>
                  <a:gd name="T1" fmla="*/ 0 h 3"/>
                  <a:gd name="T2" fmla="*/ 9 w 9"/>
                  <a:gd name="T3" fmla="*/ 1 h 3"/>
                  <a:gd name="T4" fmla="*/ 7 w 9"/>
                  <a:gd name="T5" fmla="*/ 1 h 3"/>
                  <a:gd name="T6" fmla="*/ 6 w 9"/>
                  <a:gd name="T7" fmla="*/ 1 h 3"/>
                  <a:gd name="T8" fmla="*/ 5 w 9"/>
                  <a:gd name="T9" fmla="*/ 1 h 3"/>
                  <a:gd name="T10" fmla="*/ 4 w 9"/>
                  <a:gd name="T11" fmla="*/ 2 h 3"/>
                  <a:gd name="T12" fmla="*/ 3 w 9"/>
                  <a:gd name="T13" fmla="*/ 2 h 3"/>
                  <a:gd name="T14" fmla="*/ 2 w 9"/>
                  <a:gd name="T15" fmla="*/ 3 h 3"/>
                  <a:gd name="T16" fmla="*/ 0 w 9"/>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3">
                    <a:moveTo>
                      <a:pt x="9" y="0"/>
                    </a:moveTo>
                    <a:lnTo>
                      <a:pt x="9" y="1"/>
                    </a:lnTo>
                    <a:lnTo>
                      <a:pt x="7" y="1"/>
                    </a:lnTo>
                    <a:lnTo>
                      <a:pt x="6" y="1"/>
                    </a:lnTo>
                    <a:lnTo>
                      <a:pt x="5" y="1"/>
                    </a:lnTo>
                    <a:lnTo>
                      <a:pt x="4" y="2"/>
                    </a:lnTo>
                    <a:lnTo>
                      <a:pt x="3" y="2"/>
                    </a:lnTo>
                    <a:lnTo>
                      <a:pt x="2"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09" name="Freeform 2355">
                <a:extLst>
                  <a:ext uri="{FF2B5EF4-FFF2-40B4-BE49-F238E27FC236}">
                    <a16:creationId xmlns:a16="http://schemas.microsoft.com/office/drawing/2014/main" id="{D7B4D374-310A-9E7E-5E10-C05EE131D6B4}"/>
                  </a:ext>
                </a:extLst>
              </p:cNvPr>
              <p:cNvSpPr>
                <a:spLocks/>
              </p:cNvSpPr>
              <p:nvPr/>
            </p:nvSpPr>
            <p:spPr bwMode="auto">
              <a:xfrm>
                <a:off x="71" y="702"/>
                <a:ext cx="10" cy="3"/>
              </a:xfrm>
              <a:custGeom>
                <a:avLst/>
                <a:gdLst>
                  <a:gd name="T0" fmla="*/ 0 w 10"/>
                  <a:gd name="T1" fmla="*/ 3 h 3"/>
                  <a:gd name="T2" fmla="*/ 1 w 10"/>
                  <a:gd name="T3" fmla="*/ 2 h 3"/>
                  <a:gd name="T4" fmla="*/ 3 w 10"/>
                  <a:gd name="T5" fmla="*/ 0 h 3"/>
                  <a:gd name="T6" fmla="*/ 4 w 10"/>
                  <a:gd name="T7" fmla="*/ 0 h 3"/>
                  <a:gd name="T8" fmla="*/ 5 w 10"/>
                  <a:gd name="T9" fmla="*/ 0 h 3"/>
                  <a:gd name="T10" fmla="*/ 5 w 10"/>
                  <a:gd name="T11" fmla="*/ 0 h 3"/>
                  <a:gd name="T12" fmla="*/ 8 w 10"/>
                  <a:gd name="T13" fmla="*/ 0 h 3"/>
                  <a:gd name="T14" fmla="*/ 10 w 10"/>
                  <a:gd name="T15" fmla="*/ 1 h 3"/>
                  <a:gd name="T16" fmla="*/ 10 w 10"/>
                  <a:gd name="T17"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3">
                    <a:moveTo>
                      <a:pt x="0" y="3"/>
                    </a:moveTo>
                    <a:lnTo>
                      <a:pt x="1" y="2"/>
                    </a:lnTo>
                    <a:lnTo>
                      <a:pt x="3" y="0"/>
                    </a:lnTo>
                    <a:lnTo>
                      <a:pt x="4" y="0"/>
                    </a:lnTo>
                    <a:lnTo>
                      <a:pt x="5" y="0"/>
                    </a:lnTo>
                    <a:lnTo>
                      <a:pt x="5" y="0"/>
                    </a:lnTo>
                    <a:lnTo>
                      <a:pt x="8" y="0"/>
                    </a:lnTo>
                    <a:lnTo>
                      <a:pt x="10" y="1"/>
                    </a:lnTo>
                    <a:lnTo>
                      <a:pt x="1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0" name="Freeform 2356">
                <a:extLst>
                  <a:ext uri="{FF2B5EF4-FFF2-40B4-BE49-F238E27FC236}">
                    <a16:creationId xmlns:a16="http://schemas.microsoft.com/office/drawing/2014/main" id="{56764C02-6878-9255-A106-07816C8C3BEF}"/>
                  </a:ext>
                </a:extLst>
              </p:cNvPr>
              <p:cNvSpPr>
                <a:spLocks/>
              </p:cNvSpPr>
              <p:nvPr/>
            </p:nvSpPr>
            <p:spPr bwMode="auto">
              <a:xfrm>
                <a:off x="65" y="703"/>
                <a:ext cx="3" cy="3"/>
              </a:xfrm>
              <a:custGeom>
                <a:avLst/>
                <a:gdLst>
                  <a:gd name="T0" fmla="*/ 0 w 3"/>
                  <a:gd name="T1" fmla="*/ 1 h 3"/>
                  <a:gd name="T2" fmla="*/ 0 w 3"/>
                  <a:gd name="T3" fmla="*/ 0 h 3"/>
                  <a:gd name="T4" fmla="*/ 2 w 3"/>
                  <a:gd name="T5" fmla="*/ 1 h 3"/>
                  <a:gd name="T6" fmla="*/ 3 w 3"/>
                  <a:gd name="T7" fmla="*/ 3 h 3"/>
                  <a:gd name="T8" fmla="*/ 3 w 3"/>
                  <a:gd name="T9" fmla="*/ 3 h 3"/>
                </a:gdLst>
                <a:ahLst/>
                <a:cxnLst>
                  <a:cxn ang="0">
                    <a:pos x="T0" y="T1"/>
                  </a:cxn>
                  <a:cxn ang="0">
                    <a:pos x="T2" y="T3"/>
                  </a:cxn>
                  <a:cxn ang="0">
                    <a:pos x="T4" y="T5"/>
                  </a:cxn>
                  <a:cxn ang="0">
                    <a:pos x="T6" y="T7"/>
                  </a:cxn>
                  <a:cxn ang="0">
                    <a:pos x="T8" y="T9"/>
                  </a:cxn>
                </a:cxnLst>
                <a:rect l="0" t="0" r="r" b="b"/>
                <a:pathLst>
                  <a:path w="3" h="3">
                    <a:moveTo>
                      <a:pt x="0" y="1"/>
                    </a:moveTo>
                    <a:lnTo>
                      <a:pt x="0" y="0"/>
                    </a:lnTo>
                    <a:lnTo>
                      <a:pt x="2" y="1"/>
                    </a:lnTo>
                    <a:lnTo>
                      <a:pt x="3" y="3"/>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1" name="Freeform 2357">
                <a:extLst>
                  <a:ext uri="{FF2B5EF4-FFF2-40B4-BE49-F238E27FC236}">
                    <a16:creationId xmlns:a16="http://schemas.microsoft.com/office/drawing/2014/main" id="{E7E43DA9-CF72-6DFA-666F-89C949F88FB4}"/>
                  </a:ext>
                </a:extLst>
              </p:cNvPr>
              <p:cNvSpPr>
                <a:spLocks/>
              </p:cNvSpPr>
              <p:nvPr/>
            </p:nvSpPr>
            <p:spPr bwMode="auto">
              <a:xfrm>
                <a:off x="68" y="705"/>
                <a:ext cx="3" cy="3"/>
              </a:xfrm>
              <a:custGeom>
                <a:avLst/>
                <a:gdLst>
                  <a:gd name="T0" fmla="*/ 0 w 3"/>
                  <a:gd name="T1" fmla="*/ 3 h 3"/>
                  <a:gd name="T2" fmla="*/ 1 w 3"/>
                  <a:gd name="T3" fmla="*/ 2 h 3"/>
                  <a:gd name="T4" fmla="*/ 2 w 3"/>
                  <a:gd name="T5" fmla="*/ 3 h 3"/>
                  <a:gd name="T6" fmla="*/ 2 w 3"/>
                  <a:gd name="T7" fmla="*/ 2 h 3"/>
                  <a:gd name="T8" fmla="*/ 2 w 3"/>
                  <a:gd name="T9" fmla="*/ 2 h 3"/>
                  <a:gd name="T10" fmla="*/ 3 w 3"/>
                  <a:gd name="T11" fmla="*/ 0 h 3"/>
                </a:gdLst>
                <a:ahLst/>
                <a:cxnLst>
                  <a:cxn ang="0">
                    <a:pos x="T0" y="T1"/>
                  </a:cxn>
                  <a:cxn ang="0">
                    <a:pos x="T2" y="T3"/>
                  </a:cxn>
                  <a:cxn ang="0">
                    <a:pos x="T4" y="T5"/>
                  </a:cxn>
                  <a:cxn ang="0">
                    <a:pos x="T6" y="T7"/>
                  </a:cxn>
                  <a:cxn ang="0">
                    <a:pos x="T8" y="T9"/>
                  </a:cxn>
                  <a:cxn ang="0">
                    <a:pos x="T10" y="T11"/>
                  </a:cxn>
                </a:cxnLst>
                <a:rect l="0" t="0" r="r" b="b"/>
                <a:pathLst>
                  <a:path w="3" h="3">
                    <a:moveTo>
                      <a:pt x="0" y="3"/>
                    </a:moveTo>
                    <a:lnTo>
                      <a:pt x="1" y="2"/>
                    </a:lnTo>
                    <a:lnTo>
                      <a:pt x="2" y="3"/>
                    </a:lnTo>
                    <a:lnTo>
                      <a:pt x="2" y="2"/>
                    </a:lnTo>
                    <a:lnTo>
                      <a:pt x="2" y="2"/>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2" name="Freeform 2358">
                <a:extLst>
                  <a:ext uri="{FF2B5EF4-FFF2-40B4-BE49-F238E27FC236}">
                    <a16:creationId xmlns:a16="http://schemas.microsoft.com/office/drawing/2014/main" id="{B6159DDD-0707-67B8-FB63-01796DBEEF0F}"/>
                  </a:ext>
                </a:extLst>
              </p:cNvPr>
              <p:cNvSpPr>
                <a:spLocks/>
              </p:cNvSpPr>
              <p:nvPr/>
            </p:nvSpPr>
            <p:spPr bwMode="auto">
              <a:xfrm>
                <a:off x="23" y="708"/>
                <a:ext cx="1" cy="1"/>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3" name="Freeform 2359">
                <a:extLst>
                  <a:ext uri="{FF2B5EF4-FFF2-40B4-BE49-F238E27FC236}">
                    <a16:creationId xmlns:a16="http://schemas.microsoft.com/office/drawing/2014/main" id="{E3C95C0A-F9FD-8F36-7854-B58C0F74E26F}"/>
                  </a:ext>
                </a:extLst>
              </p:cNvPr>
              <p:cNvSpPr>
                <a:spLocks/>
              </p:cNvSpPr>
              <p:nvPr/>
            </p:nvSpPr>
            <p:spPr bwMode="auto">
              <a:xfrm>
                <a:off x="21" y="705"/>
                <a:ext cx="2" cy="5"/>
              </a:xfrm>
              <a:custGeom>
                <a:avLst/>
                <a:gdLst>
                  <a:gd name="T0" fmla="*/ 2 w 2"/>
                  <a:gd name="T1" fmla="*/ 3 h 5"/>
                  <a:gd name="T2" fmla="*/ 1 w 2"/>
                  <a:gd name="T3" fmla="*/ 5 h 5"/>
                  <a:gd name="T4" fmla="*/ 0 w 2"/>
                  <a:gd name="T5" fmla="*/ 5 h 5"/>
                  <a:gd name="T6" fmla="*/ 0 w 2"/>
                  <a:gd name="T7" fmla="*/ 4 h 5"/>
                  <a:gd name="T8" fmla="*/ 0 w 2"/>
                  <a:gd name="T9" fmla="*/ 4 h 5"/>
                  <a:gd name="T10" fmla="*/ 0 w 2"/>
                  <a:gd name="T11" fmla="*/ 3 h 5"/>
                  <a:gd name="T12" fmla="*/ 0 w 2"/>
                  <a:gd name="T13" fmla="*/ 1 h 5"/>
                  <a:gd name="T14" fmla="*/ 0 w 2"/>
                  <a:gd name="T15" fmla="*/ 0 h 5"/>
                  <a:gd name="T16" fmla="*/ 1 w 2"/>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5">
                    <a:moveTo>
                      <a:pt x="2" y="3"/>
                    </a:moveTo>
                    <a:lnTo>
                      <a:pt x="1" y="5"/>
                    </a:lnTo>
                    <a:lnTo>
                      <a:pt x="0" y="5"/>
                    </a:lnTo>
                    <a:lnTo>
                      <a:pt x="0" y="4"/>
                    </a:lnTo>
                    <a:lnTo>
                      <a:pt x="0" y="4"/>
                    </a:lnTo>
                    <a:lnTo>
                      <a:pt x="0" y="3"/>
                    </a:lnTo>
                    <a:lnTo>
                      <a:pt x="0" y="1"/>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4" name="Freeform 2360">
                <a:extLst>
                  <a:ext uri="{FF2B5EF4-FFF2-40B4-BE49-F238E27FC236}">
                    <a16:creationId xmlns:a16="http://schemas.microsoft.com/office/drawing/2014/main" id="{DA0DB33D-E866-FC80-50C8-B720417328AA}"/>
                  </a:ext>
                </a:extLst>
              </p:cNvPr>
              <p:cNvSpPr>
                <a:spLocks/>
              </p:cNvSpPr>
              <p:nvPr/>
            </p:nvSpPr>
            <p:spPr bwMode="auto">
              <a:xfrm>
                <a:off x="50" y="704"/>
                <a:ext cx="15" cy="12"/>
              </a:xfrm>
              <a:custGeom>
                <a:avLst/>
                <a:gdLst>
                  <a:gd name="T0" fmla="*/ 0 w 15"/>
                  <a:gd name="T1" fmla="*/ 12 h 12"/>
                  <a:gd name="T2" fmla="*/ 0 w 15"/>
                  <a:gd name="T3" fmla="*/ 12 h 12"/>
                  <a:gd name="T4" fmla="*/ 2 w 15"/>
                  <a:gd name="T5" fmla="*/ 11 h 12"/>
                  <a:gd name="T6" fmla="*/ 3 w 15"/>
                  <a:gd name="T7" fmla="*/ 10 h 12"/>
                  <a:gd name="T8" fmla="*/ 3 w 15"/>
                  <a:gd name="T9" fmla="*/ 9 h 12"/>
                  <a:gd name="T10" fmla="*/ 4 w 15"/>
                  <a:gd name="T11" fmla="*/ 7 h 12"/>
                  <a:gd name="T12" fmla="*/ 6 w 15"/>
                  <a:gd name="T13" fmla="*/ 6 h 12"/>
                  <a:gd name="T14" fmla="*/ 8 w 15"/>
                  <a:gd name="T15" fmla="*/ 5 h 12"/>
                  <a:gd name="T16" fmla="*/ 8 w 15"/>
                  <a:gd name="T17" fmla="*/ 4 h 12"/>
                  <a:gd name="T18" fmla="*/ 8 w 15"/>
                  <a:gd name="T19" fmla="*/ 3 h 12"/>
                  <a:gd name="T20" fmla="*/ 9 w 15"/>
                  <a:gd name="T21" fmla="*/ 3 h 12"/>
                  <a:gd name="T22" fmla="*/ 9 w 15"/>
                  <a:gd name="T23" fmla="*/ 3 h 12"/>
                  <a:gd name="T24" fmla="*/ 11 w 15"/>
                  <a:gd name="T25" fmla="*/ 3 h 12"/>
                  <a:gd name="T26" fmla="*/ 13 w 15"/>
                  <a:gd name="T27" fmla="*/ 3 h 12"/>
                  <a:gd name="T28" fmla="*/ 13 w 15"/>
                  <a:gd name="T29" fmla="*/ 1 h 12"/>
                  <a:gd name="T30" fmla="*/ 15 w 15"/>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12">
                    <a:moveTo>
                      <a:pt x="0" y="12"/>
                    </a:moveTo>
                    <a:lnTo>
                      <a:pt x="0" y="12"/>
                    </a:lnTo>
                    <a:lnTo>
                      <a:pt x="2" y="11"/>
                    </a:lnTo>
                    <a:lnTo>
                      <a:pt x="3" y="10"/>
                    </a:lnTo>
                    <a:lnTo>
                      <a:pt x="3" y="9"/>
                    </a:lnTo>
                    <a:lnTo>
                      <a:pt x="4" y="7"/>
                    </a:lnTo>
                    <a:lnTo>
                      <a:pt x="6" y="6"/>
                    </a:lnTo>
                    <a:lnTo>
                      <a:pt x="8" y="5"/>
                    </a:lnTo>
                    <a:lnTo>
                      <a:pt x="8" y="4"/>
                    </a:lnTo>
                    <a:lnTo>
                      <a:pt x="8" y="3"/>
                    </a:lnTo>
                    <a:lnTo>
                      <a:pt x="9" y="3"/>
                    </a:lnTo>
                    <a:lnTo>
                      <a:pt x="9" y="3"/>
                    </a:lnTo>
                    <a:lnTo>
                      <a:pt x="11" y="3"/>
                    </a:lnTo>
                    <a:lnTo>
                      <a:pt x="13" y="3"/>
                    </a:lnTo>
                    <a:lnTo>
                      <a:pt x="13" y="1"/>
                    </a:lnTo>
                    <a:lnTo>
                      <a:pt x="1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5" name="Freeform 2361">
                <a:extLst>
                  <a:ext uri="{FF2B5EF4-FFF2-40B4-BE49-F238E27FC236}">
                    <a16:creationId xmlns:a16="http://schemas.microsoft.com/office/drawing/2014/main" id="{B4D415FA-DB93-EF1D-5E0B-466A635D5C85}"/>
                  </a:ext>
                </a:extLst>
              </p:cNvPr>
              <p:cNvSpPr>
                <a:spLocks/>
              </p:cNvSpPr>
              <p:nvPr/>
            </p:nvSpPr>
            <p:spPr bwMode="auto">
              <a:xfrm>
                <a:off x="44" y="700"/>
                <a:ext cx="14" cy="16"/>
              </a:xfrm>
              <a:custGeom>
                <a:avLst/>
                <a:gdLst>
                  <a:gd name="T0" fmla="*/ 14 w 14"/>
                  <a:gd name="T1" fmla="*/ 4 h 16"/>
                  <a:gd name="T2" fmla="*/ 12 w 14"/>
                  <a:gd name="T3" fmla="*/ 5 h 16"/>
                  <a:gd name="T4" fmla="*/ 12 w 14"/>
                  <a:gd name="T5" fmla="*/ 5 h 16"/>
                  <a:gd name="T6" fmla="*/ 11 w 14"/>
                  <a:gd name="T7" fmla="*/ 3 h 16"/>
                  <a:gd name="T8" fmla="*/ 11 w 14"/>
                  <a:gd name="T9" fmla="*/ 2 h 16"/>
                  <a:gd name="T10" fmla="*/ 11 w 14"/>
                  <a:gd name="T11" fmla="*/ 0 h 16"/>
                  <a:gd name="T12" fmla="*/ 10 w 14"/>
                  <a:gd name="T13" fmla="*/ 0 h 16"/>
                  <a:gd name="T14" fmla="*/ 10 w 14"/>
                  <a:gd name="T15" fmla="*/ 3 h 16"/>
                  <a:gd name="T16" fmla="*/ 11 w 14"/>
                  <a:gd name="T17" fmla="*/ 4 h 16"/>
                  <a:gd name="T18" fmla="*/ 11 w 14"/>
                  <a:gd name="T19" fmla="*/ 5 h 16"/>
                  <a:gd name="T20" fmla="*/ 12 w 14"/>
                  <a:gd name="T21" fmla="*/ 6 h 16"/>
                  <a:gd name="T22" fmla="*/ 9 w 14"/>
                  <a:gd name="T23" fmla="*/ 6 h 16"/>
                  <a:gd name="T24" fmla="*/ 8 w 14"/>
                  <a:gd name="T25" fmla="*/ 6 h 16"/>
                  <a:gd name="T26" fmla="*/ 9 w 14"/>
                  <a:gd name="T27" fmla="*/ 8 h 16"/>
                  <a:gd name="T28" fmla="*/ 9 w 14"/>
                  <a:gd name="T29" fmla="*/ 9 h 16"/>
                  <a:gd name="T30" fmla="*/ 8 w 14"/>
                  <a:gd name="T31" fmla="*/ 9 h 16"/>
                  <a:gd name="T32" fmla="*/ 8 w 14"/>
                  <a:gd name="T33" fmla="*/ 9 h 16"/>
                  <a:gd name="T34" fmla="*/ 8 w 14"/>
                  <a:gd name="T35" fmla="*/ 10 h 16"/>
                  <a:gd name="T36" fmla="*/ 8 w 14"/>
                  <a:gd name="T37" fmla="*/ 12 h 16"/>
                  <a:gd name="T38" fmla="*/ 7 w 14"/>
                  <a:gd name="T39" fmla="*/ 14 h 16"/>
                  <a:gd name="T40" fmla="*/ 6 w 14"/>
                  <a:gd name="T41" fmla="*/ 14 h 16"/>
                  <a:gd name="T42" fmla="*/ 3 w 14"/>
                  <a:gd name="T43" fmla="*/ 11 h 16"/>
                  <a:gd name="T44" fmla="*/ 3 w 14"/>
                  <a:gd name="T45" fmla="*/ 12 h 16"/>
                  <a:gd name="T46" fmla="*/ 3 w 14"/>
                  <a:gd name="T47" fmla="*/ 12 h 16"/>
                  <a:gd name="T48" fmla="*/ 2 w 14"/>
                  <a:gd name="T49" fmla="*/ 14 h 16"/>
                  <a:gd name="T50" fmla="*/ 0 w 14"/>
                  <a:gd name="T51"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 h="16">
                    <a:moveTo>
                      <a:pt x="14" y="4"/>
                    </a:moveTo>
                    <a:lnTo>
                      <a:pt x="12" y="5"/>
                    </a:lnTo>
                    <a:lnTo>
                      <a:pt x="12" y="5"/>
                    </a:lnTo>
                    <a:lnTo>
                      <a:pt x="11" y="3"/>
                    </a:lnTo>
                    <a:lnTo>
                      <a:pt x="11" y="2"/>
                    </a:lnTo>
                    <a:lnTo>
                      <a:pt x="11" y="0"/>
                    </a:lnTo>
                    <a:lnTo>
                      <a:pt x="10" y="0"/>
                    </a:lnTo>
                    <a:lnTo>
                      <a:pt x="10" y="3"/>
                    </a:lnTo>
                    <a:lnTo>
                      <a:pt x="11" y="4"/>
                    </a:lnTo>
                    <a:lnTo>
                      <a:pt x="11" y="5"/>
                    </a:lnTo>
                    <a:lnTo>
                      <a:pt x="12" y="6"/>
                    </a:lnTo>
                    <a:lnTo>
                      <a:pt x="9" y="6"/>
                    </a:lnTo>
                    <a:lnTo>
                      <a:pt x="8" y="6"/>
                    </a:lnTo>
                    <a:lnTo>
                      <a:pt x="9" y="8"/>
                    </a:lnTo>
                    <a:lnTo>
                      <a:pt x="9" y="9"/>
                    </a:lnTo>
                    <a:lnTo>
                      <a:pt x="8" y="9"/>
                    </a:lnTo>
                    <a:lnTo>
                      <a:pt x="8" y="9"/>
                    </a:lnTo>
                    <a:lnTo>
                      <a:pt x="8" y="10"/>
                    </a:lnTo>
                    <a:lnTo>
                      <a:pt x="8" y="12"/>
                    </a:lnTo>
                    <a:lnTo>
                      <a:pt x="7" y="14"/>
                    </a:lnTo>
                    <a:lnTo>
                      <a:pt x="6" y="14"/>
                    </a:lnTo>
                    <a:lnTo>
                      <a:pt x="3" y="11"/>
                    </a:lnTo>
                    <a:lnTo>
                      <a:pt x="3" y="12"/>
                    </a:lnTo>
                    <a:lnTo>
                      <a:pt x="3" y="12"/>
                    </a:lnTo>
                    <a:lnTo>
                      <a:pt x="2" y="14"/>
                    </a:lnTo>
                    <a:lnTo>
                      <a:pt x="0"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6" name="Line 2362">
                <a:extLst>
                  <a:ext uri="{FF2B5EF4-FFF2-40B4-BE49-F238E27FC236}">
                    <a16:creationId xmlns:a16="http://schemas.microsoft.com/office/drawing/2014/main" id="{5330E08F-57D5-FBCE-096F-FD77F832519F}"/>
                  </a:ext>
                </a:extLst>
              </p:cNvPr>
              <p:cNvSpPr>
                <a:spLocks noChangeShapeType="1"/>
              </p:cNvSpPr>
              <p:nvPr/>
            </p:nvSpPr>
            <p:spPr bwMode="auto">
              <a:xfrm>
                <a:off x="38" y="716"/>
                <a:ext cx="2"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17" name="Freeform 2363">
                <a:extLst>
                  <a:ext uri="{FF2B5EF4-FFF2-40B4-BE49-F238E27FC236}">
                    <a16:creationId xmlns:a16="http://schemas.microsoft.com/office/drawing/2014/main" id="{0176DFE2-DB7F-4C11-A29C-9A205F0292D9}"/>
                  </a:ext>
                </a:extLst>
              </p:cNvPr>
              <p:cNvSpPr>
                <a:spLocks/>
              </p:cNvSpPr>
              <p:nvPr/>
            </p:nvSpPr>
            <p:spPr bwMode="auto">
              <a:xfrm>
                <a:off x="48" y="716"/>
                <a:ext cx="2" cy="1"/>
              </a:xfrm>
              <a:custGeom>
                <a:avLst/>
                <a:gdLst>
                  <a:gd name="T0" fmla="*/ 0 w 2"/>
                  <a:gd name="T1" fmla="*/ 1 h 1"/>
                  <a:gd name="T2" fmla="*/ 0 w 2"/>
                  <a:gd name="T3" fmla="*/ 1 h 1"/>
                  <a:gd name="T4" fmla="*/ 1 w 2"/>
                  <a:gd name="T5" fmla="*/ 0 h 1"/>
                  <a:gd name="T6" fmla="*/ 2 w 2"/>
                  <a:gd name="T7" fmla="*/ 0 h 1"/>
                </a:gdLst>
                <a:ahLst/>
                <a:cxnLst>
                  <a:cxn ang="0">
                    <a:pos x="T0" y="T1"/>
                  </a:cxn>
                  <a:cxn ang="0">
                    <a:pos x="T2" y="T3"/>
                  </a:cxn>
                  <a:cxn ang="0">
                    <a:pos x="T4" y="T5"/>
                  </a:cxn>
                  <a:cxn ang="0">
                    <a:pos x="T6" y="T7"/>
                  </a:cxn>
                </a:cxnLst>
                <a:rect l="0" t="0" r="r" b="b"/>
                <a:pathLst>
                  <a:path w="2" h="1">
                    <a:moveTo>
                      <a:pt x="0" y="1"/>
                    </a:moveTo>
                    <a:lnTo>
                      <a:pt x="0" y="1"/>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8" name="Freeform 2364">
                <a:extLst>
                  <a:ext uri="{FF2B5EF4-FFF2-40B4-BE49-F238E27FC236}">
                    <a16:creationId xmlns:a16="http://schemas.microsoft.com/office/drawing/2014/main" id="{F51A21DE-5F7D-0420-A066-180C83A7C592}"/>
                  </a:ext>
                </a:extLst>
              </p:cNvPr>
              <p:cNvSpPr>
                <a:spLocks/>
              </p:cNvSpPr>
              <p:nvPr/>
            </p:nvSpPr>
            <p:spPr bwMode="auto">
              <a:xfrm>
                <a:off x="44" y="716"/>
                <a:ext cx="0" cy="1"/>
              </a:xfrm>
              <a:custGeom>
                <a:avLst/>
                <a:gdLst>
                  <a:gd name="T0" fmla="*/ 0 h 1"/>
                  <a:gd name="T1" fmla="*/ 0 h 1"/>
                  <a:gd name="T2" fmla="*/ 1 h 1"/>
                </a:gdLst>
                <a:ahLst/>
                <a:cxnLst>
                  <a:cxn ang="0">
                    <a:pos x="0" y="T0"/>
                  </a:cxn>
                  <a:cxn ang="0">
                    <a:pos x="0" y="T1"/>
                  </a:cxn>
                  <a:cxn ang="0">
                    <a:pos x="0" y="T2"/>
                  </a:cxn>
                </a:cxnLst>
                <a:rect l="0" t="0" r="r" b="b"/>
                <a:pathLst>
                  <a:path h="1">
                    <a:moveTo>
                      <a:pt x="0" y="0"/>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19" name="Freeform 2365">
                <a:extLst>
                  <a:ext uri="{FF2B5EF4-FFF2-40B4-BE49-F238E27FC236}">
                    <a16:creationId xmlns:a16="http://schemas.microsoft.com/office/drawing/2014/main" id="{C21C4554-D54F-43EB-FD27-E7C4A2C467A0}"/>
                  </a:ext>
                </a:extLst>
              </p:cNvPr>
              <p:cNvSpPr>
                <a:spLocks/>
              </p:cNvSpPr>
              <p:nvPr/>
            </p:nvSpPr>
            <p:spPr bwMode="auto">
              <a:xfrm>
                <a:off x="22" y="701"/>
                <a:ext cx="18" cy="17"/>
              </a:xfrm>
              <a:custGeom>
                <a:avLst/>
                <a:gdLst>
                  <a:gd name="T0" fmla="*/ 18 w 18"/>
                  <a:gd name="T1" fmla="*/ 15 h 17"/>
                  <a:gd name="T2" fmla="*/ 18 w 18"/>
                  <a:gd name="T3" fmla="*/ 14 h 17"/>
                  <a:gd name="T4" fmla="*/ 18 w 18"/>
                  <a:gd name="T5" fmla="*/ 14 h 17"/>
                  <a:gd name="T6" fmla="*/ 18 w 18"/>
                  <a:gd name="T7" fmla="*/ 14 h 17"/>
                  <a:gd name="T8" fmla="*/ 14 w 18"/>
                  <a:gd name="T9" fmla="*/ 15 h 17"/>
                  <a:gd name="T10" fmla="*/ 13 w 18"/>
                  <a:gd name="T11" fmla="*/ 15 h 17"/>
                  <a:gd name="T12" fmla="*/ 12 w 18"/>
                  <a:gd name="T13" fmla="*/ 16 h 17"/>
                  <a:gd name="T14" fmla="*/ 10 w 18"/>
                  <a:gd name="T15" fmla="*/ 16 h 17"/>
                  <a:gd name="T16" fmla="*/ 10 w 18"/>
                  <a:gd name="T17" fmla="*/ 16 h 17"/>
                  <a:gd name="T18" fmla="*/ 10 w 18"/>
                  <a:gd name="T19" fmla="*/ 15 h 17"/>
                  <a:gd name="T20" fmla="*/ 10 w 18"/>
                  <a:gd name="T21" fmla="*/ 13 h 17"/>
                  <a:gd name="T22" fmla="*/ 12 w 18"/>
                  <a:gd name="T23" fmla="*/ 12 h 17"/>
                  <a:gd name="T24" fmla="*/ 13 w 18"/>
                  <a:gd name="T25" fmla="*/ 12 h 17"/>
                  <a:gd name="T26" fmla="*/ 15 w 18"/>
                  <a:gd name="T27" fmla="*/ 12 h 17"/>
                  <a:gd name="T28" fmla="*/ 15 w 18"/>
                  <a:gd name="T29" fmla="*/ 11 h 17"/>
                  <a:gd name="T30" fmla="*/ 12 w 18"/>
                  <a:gd name="T31" fmla="*/ 11 h 17"/>
                  <a:gd name="T32" fmla="*/ 13 w 18"/>
                  <a:gd name="T33" fmla="*/ 9 h 17"/>
                  <a:gd name="T34" fmla="*/ 12 w 18"/>
                  <a:gd name="T35" fmla="*/ 9 h 17"/>
                  <a:gd name="T36" fmla="*/ 13 w 18"/>
                  <a:gd name="T37" fmla="*/ 7 h 17"/>
                  <a:gd name="T38" fmla="*/ 13 w 18"/>
                  <a:gd name="T39" fmla="*/ 7 h 17"/>
                  <a:gd name="T40" fmla="*/ 14 w 18"/>
                  <a:gd name="T41" fmla="*/ 6 h 17"/>
                  <a:gd name="T42" fmla="*/ 14 w 18"/>
                  <a:gd name="T43" fmla="*/ 5 h 17"/>
                  <a:gd name="T44" fmla="*/ 15 w 18"/>
                  <a:gd name="T45" fmla="*/ 4 h 17"/>
                  <a:gd name="T46" fmla="*/ 15 w 18"/>
                  <a:gd name="T47" fmla="*/ 3 h 17"/>
                  <a:gd name="T48" fmla="*/ 17 w 18"/>
                  <a:gd name="T49" fmla="*/ 3 h 17"/>
                  <a:gd name="T50" fmla="*/ 18 w 18"/>
                  <a:gd name="T51" fmla="*/ 2 h 17"/>
                  <a:gd name="T52" fmla="*/ 17 w 18"/>
                  <a:gd name="T53" fmla="*/ 1 h 17"/>
                  <a:gd name="T54" fmla="*/ 17 w 18"/>
                  <a:gd name="T55" fmla="*/ 0 h 17"/>
                  <a:gd name="T56" fmla="*/ 16 w 18"/>
                  <a:gd name="T57" fmla="*/ 1 h 17"/>
                  <a:gd name="T58" fmla="*/ 16 w 18"/>
                  <a:gd name="T59" fmla="*/ 2 h 17"/>
                  <a:gd name="T60" fmla="*/ 14 w 18"/>
                  <a:gd name="T61" fmla="*/ 2 h 17"/>
                  <a:gd name="T62" fmla="*/ 13 w 18"/>
                  <a:gd name="T63" fmla="*/ 5 h 17"/>
                  <a:gd name="T64" fmla="*/ 11 w 18"/>
                  <a:gd name="T65" fmla="*/ 7 h 17"/>
                  <a:gd name="T66" fmla="*/ 11 w 18"/>
                  <a:gd name="T67" fmla="*/ 8 h 17"/>
                  <a:gd name="T68" fmla="*/ 10 w 18"/>
                  <a:gd name="T69" fmla="*/ 8 h 17"/>
                  <a:gd name="T70" fmla="*/ 10 w 18"/>
                  <a:gd name="T71" fmla="*/ 9 h 17"/>
                  <a:gd name="T72" fmla="*/ 10 w 18"/>
                  <a:gd name="T73" fmla="*/ 9 h 17"/>
                  <a:gd name="T74" fmla="*/ 9 w 18"/>
                  <a:gd name="T75" fmla="*/ 11 h 17"/>
                  <a:gd name="T76" fmla="*/ 9 w 18"/>
                  <a:gd name="T77" fmla="*/ 13 h 17"/>
                  <a:gd name="T78" fmla="*/ 8 w 18"/>
                  <a:gd name="T79" fmla="*/ 13 h 17"/>
                  <a:gd name="T80" fmla="*/ 8 w 18"/>
                  <a:gd name="T81" fmla="*/ 13 h 17"/>
                  <a:gd name="T82" fmla="*/ 7 w 18"/>
                  <a:gd name="T83" fmla="*/ 14 h 17"/>
                  <a:gd name="T84" fmla="*/ 6 w 18"/>
                  <a:gd name="T85" fmla="*/ 14 h 17"/>
                  <a:gd name="T86" fmla="*/ 6 w 18"/>
                  <a:gd name="T87" fmla="*/ 15 h 17"/>
                  <a:gd name="T88" fmla="*/ 5 w 18"/>
                  <a:gd name="T89" fmla="*/ 17 h 17"/>
                  <a:gd name="T90" fmla="*/ 5 w 18"/>
                  <a:gd name="T91" fmla="*/ 15 h 17"/>
                  <a:gd name="T92" fmla="*/ 4 w 18"/>
                  <a:gd name="T93" fmla="*/ 15 h 17"/>
                  <a:gd name="T94" fmla="*/ 3 w 18"/>
                  <a:gd name="T95" fmla="*/ 14 h 17"/>
                  <a:gd name="T96" fmla="*/ 2 w 18"/>
                  <a:gd name="T97" fmla="*/ 13 h 17"/>
                  <a:gd name="T98" fmla="*/ 3 w 18"/>
                  <a:gd name="T99" fmla="*/ 12 h 17"/>
                  <a:gd name="T100" fmla="*/ 3 w 18"/>
                  <a:gd name="T101" fmla="*/ 11 h 17"/>
                  <a:gd name="T102" fmla="*/ 3 w 18"/>
                  <a:gd name="T103" fmla="*/ 10 h 17"/>
                  <a:gd name="T104" fmla="*/ 1 w 18"/>
                  <a:gd name="T105" fmla="*/ 11 h 17"/>
                  <a:gd name="T106" fmla="*/ 0 w 18"/>
                  <a:gd name="T107" fmla="*/ 11 h 17"/>
                  <a:gd name="T108" fmla="*/ 0 w 18"/>
                  <a:gd name="T109" fmla="*/ 10 h 17"/>
                  <a:gd name="T110" fmla="*/ 0 w 18"/>
                  <a:gd name="T111" fmla="*/ 9 h 17"/>
                  <a:gd name="T112" fmla="*/ 1 w 18"/>
                  <a:gd name="T113" fmla="*/ 9 h 17"/>
                  <a:gd name="T114" fmla="*/ 2 w 18"/>
                  <a:gd name="T115" fmla="*/ 9 h 17"/>
                  <a:gd name="T116" fmla="*/ 2 w 18"/>
                  <a:gd name="T1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 h="17">
                    <a:moveTo>
                      <a:pt x="18" y="15"/>
                    </a:moveTo>
                    <a:lnTo>
                      <a:pt x="18" y="14"/>
                    </a:lnTo>
                    <a:lnTo>
                      <a:pt x="18" y="14"/>
                    </a:lnTo>
                    <a:lnTo>
                      <a:pt x="18" y="14"/>
                    </a:lnTo>
                    <a:lnTo>
                      <a:pt x="14" y="15"/>
                    </a:lnTo>
                    <a:lnTo>
                      <a:pt x="13" y="15"/>
                    </a:lnTo>
                    <a:lnTo>
                      <a:pt x="12" y="16"/>
                    </a:lnTo>
                    <a:lnTo>
                      <a:pt x="10" y="16"/>
                    </a:lnTo>
                    <a:lnTo>
                      <a:pt x="10" y="16"/>
                    </a:lnTo>
                    <a:lnTo>
                      <a:pt x="10" y="15"/>
                    </a:lnTo>
                    <a:lnTo>
                      <a:pt x="10" y="13"/>
                    </a:lnTo>
                    <a:lnTo>
                      <a:pt x="12" y="12"/>
                    </a:lnTo>
                    <a:lnTo>
                      <a:pt x="13" y="12"/>
                    </a:lnTo>
                    <a:lnTo>
                      <a:pt x="15" y="12"/>
                    </a:lnTo>
                    <a:lnTo>
                      <a:pt x="15" y="11"/>
                    </a:lnTo>
                    <a:lnTo>
                      <a:pt x="12" y="11"/>
                    </a:lnTo>
                    <a:lnTo>
                      <a:pt x="13" y="9"/>
                    </a:lnTo>
                    <a:lnTo>
                      <a:pt x="12" y="9"/>
                    </a:lnTo>
                    <a:lnTo>
                      <a:pt x="13" y="7"/>
                    </a:lnTo>
                    <a:lnTo>
                      <a:pt x="13" y="7"/>
                    </a:lnTo>
                    <a:lnTo>
                      <a:pt x="14" y="6"/>
                    </a:lnTo>
                    <a:lnTo>
                      <a:pt x="14" y="5"/>
                    </a:lnTo>
                    <a:lnTo>
                      <a:pt x="15" y="4"/>
                    </a:lnTo>
                    <a:lnTo>
                      <a:pt x="15" y="3"/>
                    </a:lnTo>
                    <a:lnTo>
                      <a:pt x="17" y="3"/>
                    </a:lnTo>
                    <a:lnTo>
                      <a:pt x="18" y="2"/>
                    </a:lnTo>
                    <a:lnTo>
                      <a:pt x="17" y="1"/>
                    </a:lnTo>
                    <a:lnTo>
                      <a:pt x="17" y="0"/>
                    </a:lnTo>
                    <a:lnTo>
                      <a:pt x="16" y="1"/>
                    </a:lnTo>
                    <a:lnTo>
                      <a:pt x="16" y="2"/>
                    </a:lnTo>
                    <a:lnTo>
                      <a:pt x="14" y="2"/>
                    </a:lnTo>
                    <a:lnTo>
                      <a:pt x="13" y="5"/>
                    </a:lnTo>
                    <a:lnTo>
                      <a:pt x="11" y="7"/>
                    </a:lnTo>
                    <a:lnTo>
                      <a:pt x="11" y="8"/>
                    </a:lnTo>
                    <a:lnTo>
                      <a:pt x="10" y="8"/>
                    </a:lnTo>
                    <a:lnTo>
                      <a:pt x="10" y="9"/>
                    </a:lnTo>
                    <a:lnTo>
                      <a:pt x="10" y="9"/>
                    </a:lnTo>
                    <a:lnTo>
                      <a:pt x="9" y="11"/>
                    </a:lnTo>
                    <a:lnTo>
                      <a:pt x="9" y="13"/>
                    </a:lnTo>
                    <a:lnTo>
                      <a:pt x="8" y="13"/>
                    </a:lnTo>
                    <a:lnTo>
                      <a:pt x="8" y="13"/>
                    </a:lnTo>
                    <a:lnTo>
                      <a:pt x="7" y="14"/>
                    </a:lnTo>
                    <a:lnTo>
                      <a:pt x="6" y="14"/>
                    </a:lnTo>
                    <a:lnTo>
                      <a:pt x="6" y="15"/>
                    </a:lnTo>
                    <a:lnTo>
                      <a:pt x="5" y="17"/>
                    </a:lnTo>
                    <a:lnTo>
                      <a:pt x="5" y="15"/>
                    </a:lnTo>
                    <a:lnTo>
                      <a:pt x="4" y="15"/>
                    </a:lnTo>
                    <a:lnTo>
                      <a:pt x="3" y="14"/>
                    </a:lnTo>
                    <a:lnTo>
                      <a:pt x="2" y="13"/>
                    </a:lnTo>
                    <a:lnTo>
                      <a:pt x="3" y="12"/>
                    </a:lnTo>
                    <a:lnTo>
                      <a:pt x="3" y="11"/>
                    </a:lnTo>
                    <a:lnTo>
                      <a:pt x="3" y="10"/>
                    </a:lnTo>
                    <a:lnTo>
                      <a:pt x="1" y="11"/>
                    </a:lnTo>
                    <a:lnTo>
                      <a:pt x="0" y="11"/>
                    </a:lnTo>
                    <a:lnTo>
                      <a:pt x="0" y="10"/>
                    </a:lnTo>
                    <a:lnTo>
                      <a:pt x="0" y="9"/>
                    </a:lnTo>
                    <a:lnTo>
                      <a:pt x="1" y="9"/>
                    </a:lnTo>
                    <a:lnTo>
                      <a:pt x="2" y="9"/>
                    </a:lnTo>
                    <a:lnTo>
                      <a:pt x="2"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0" name="Freeform 2366">
                <a:extLst>
                  <a:ext uri="{FF2B5EF4-FFF2-40B4-BE49-F238E27FC236}">
                    <a16:creationId xmlns:a16="http://schemas.microsoft.com/office/drawing/2014/main" id="{20089CB3-C2FA-E09C-2654-E53B7A587E42}"/>
                  </a:ext>
                </a:extLst>
              </p:cNvPr>
              <p:cNvSpPr>
                <a:spLocks/>
              </p:cNvSpPr>
              <p:nvPr/>
            </p:nvSpPr>
            <p:spPr bwMode="auto">
              <a:xfrm>
                <a:off x="16" y="716"/>
                <a:ext cx="2" cy="3"/>
              </a:xfrm>
              <a:custGeom>
                <a:avLst/>
                <a:gdLst>
                  <a:gd name="T0" fmla="*/ 2 w 2"/>
                  <a:gd name="T1" fmla="*/ 3 h 3"/>
                  <a:gd name="T2" fmla="*/ 1 w 2"/>
                  <a:gd name="T3" fmla="*/ 3 h 3"/>
                  <a:gd name="T4" fmla="*/ 0 w 2"/>
                  <a:gd name="T5" fmla="*/ 0 h 3"/>
                  <a:gd name="T6" fmla="*/ 1 w 2"/>
                  <a:gd name="T7" fmla="*/ 0 h 3"/>
                  <a:gd name="T8" fmla="*/ 2 w 2"/>
                  <a:gd name="T9" fmla="*/ 3 h 3"/>
                </a:gdLst>
                <a:ahLst/>
                <a:cxnLst>
                  <a:cxn ang="0">
                    <a:pos x="T0" y="T1"/>
                  </a:cxn>
                  <a:cxn ang="0">
                    <a:pos x="T2" y="T3"/>
                  </a:cxn>
                  <a:cxn ang="0">
                    <a:pos x="T4" y="T5"/>
                  </a:cxn>
                  <a:cxn ang="0">
                    <a:pos x="T6" y="T7"/>
                  </a:cxn>
                  <a:cxn ang="0">
                    <a:pos x="T8" y="T9"/>
                  </a:cxn>
                </a:cxnLst>
                <a:rect l="0" t="0" r="r" b="b"/>
                <a:pathLst>
                  <a:path w="2" h="3">
                    <a:moveTo>
                      <a:pt x="2" y="3"/>
                    </a:moveTo>
                    <a:lnTo>
                      <a:pt x="1" y="3"/>
                    </a:lnTo>
                    <a:lnTo>
                      <a:pt x="0" y="0"/>
                    </a:lnTo>
                    <a:lnTo>
                      <a:pt x="1" y="0"/>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1" name="Freeform 2367">
                <a:extLst>
                  <a:ext uri="{FF2B5EF4-FFF2-40B4-BE49-F238E27FC236}">
                    <a16:creationId xmlns:a16="http://schemas.microsoft.com/office/drawing/2014/main" id="{08ECEE7C-D7F5-54F6-811C-AAB09F3EA55C}"/>
                  </a:ext>
                </a:extLst>
              </p:cNvPr>
              <p:cNvSpPr>
                <a:spLocks/>
              </p:cNvSpPr>
              <p:nvPr/>
            </p:nvSpPr>
            <p:spPr bwMode="auto">
              <a:xfrm>
                <a:off x="41" y="717"/>
                <a:ext cx="3" cy="3"/>
              </a:xfrm>
              <a:custGeom>
                <a:avLst/>
                <a:gdLst>
                  <a:gd name="T0" fmla="*/ 3 w 3"/>
                  <a:gd name="T1" fmla="*/ 0 h 3"/>
                  <a:gd name="T2" fmla="*/ 2 w 3"/>
                  <a:gd name="T3" fmla="*/ 1 h 3"/>
                  <a:gd name="T4" fmla="*/ 0 w 3"/>
                  <a:gd name="T5" fmla="*/ 1 h 3"/>
                  <a:gd name="T6" fmla="*/ 0 w 3"/>
                  <a:gd name="T7" fmla="*/ 3 h 3"/>
                </a:gdLst>
                <a:ahLst/>
                <a:cxnLst>
                  <a:cxn ang="0">
                    <a:pos x="T0" y="T1"/>
                  </a:cxn>
                  <a:cxn ang="0">
                    <a:pos x="T2" y="T3"/>
                  </a:cxn>
                  <a:cxn ang="0">
                    <a:pos x="T4" y="T5"/>
                  </a:cxn>
                  <a:cxn ang="0">
                    <a:pos x="T6" y="T7"/>
                  </a:cxn>
                </a:cxnLst>
                <a:rect l="0" t="0" r="r" b="b"/>
                <a:pathLst>
                  <a:path w="3" h="3">
                    <a:moveTo>
                      <a:pt x="3" y="0"/>
                    </a:moveTo>
                    <a:lnTo>
                      <a:pt x="2" y="1"/>
                    </a:lnTo>
                    <a:lnTo>
                      <a:pt x="0"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2" name="Freeform 2368">
                <a:extLst>
                  <a:ext uri="{FF2B5EF4-FFF2-40B4-BE49-F238E27FC236}">
                    <a16:creationId xmlns:a16="http://schemas.microsoft.com/office/drawing/2014/main" id="{C9B6E63C-E689-E23B-9D5A-0F4AB1AFD1B2}"/>
                  </a:ext>
                </a:extLst>
              </p:cNvPr>
              <p:cNvSpPr>
                <a:spLocks/>
              </p:cNvSpPr>
              <p:nvPr/>
            </p:nvSpPr>
            <p:spPr bwMode="auto">
              <a:xfrm>
                <a:off x="62" y="706"/>
                <a:ext cx="6" cy="16"/>
              </a:xfrm>
              <a:custGeom>
                <a:avLst/>
                <a:gdLst>
                  <a:gd name="T0" fmla="*/ 6 w 6"/>
                  <a:gd name="T1" fmla="*/ 0 h 16"/>
                  <a:gd name="T2" fmla="*/ 5 w 6"/>
                  <a:gd name="T3" fmla="*/ 3 h 16"/>
                  <a:gd name="T4" fmla="*/ 3 w 6"/>
                  <a:gd name="T5" fmla="*/ 6 h 16"/>
                  <a:gd name="T6" fmla="*/ 3 w 6"/>
                  <a:gd name="T7" fmla="*/ 8 h 16"/>
                  <a:gd name="T8" fmla="*/ 2 w 6"/>
                  <a:gd name="T9" fmla="*/ 10 h 16"/>
                  <a:gd name="T10" fmla="*/ 1 w 6"/>
                  <a:gd name="T11" fmla="*/ 12 h 16"/>
                  <a:gd name="T12" fmla="*/ 1 w 6"/>
                  <a:gd name="T13" fmla="*/ 14 h 16"/>
                  <a:gd name="T14" fmla="*/ 1 w 6"/>
                  <a:gd name="T15" fmla="*/ 14 h 16"/>
                  <a:gd name="T16" fmla="*/ 0 w 6"/>
                  <a:gd name="T17"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6">
                    <a:moveTo>
                      <a:pt x="6" y="0"/>
                    </a:moveTo>
                    <a:lnTo>
                      <a:pt x="5" y="3"/>
                    </a:lnTo>
                    <a:lnTo>
                      <a:pt x="3" y="6"/>
                    </a:lnTo>
                    <a:lnTo>
                      <a:pt x="3" y="8"/>
                    </a:lnTo>
                    <a:lnTo>
                      <a:pt x="2" y="10"/>
                    </a:lnTo>
                    <a:lnTo>
                      <a:pt x="1" y="12"/>
                    </a:lnTo>
                    <a:lnTo>
                      <a:pt x="1" y="14"/>
                    </a:lnTo>
                    <a:lnTo>
                      <a:pt x="1" y="14"/>
                    </a:lnTo>
                    <a:lnTo>
                      <a:pt x="0"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3" name="Freeform 2369">
                <a:extLst>
                  <a:ext uri="{FF2B5EF4-FFF2-40B4-BE49-F238E27FC236}">
                    <a16:creationId xmlns:a16="http://schemas.microsoft.com/office/drawing/2014/main" id="{BBB6005B-D337-245D-38C2-8FCE825C9B11}"/>
                  </a:ext>
                </a:extLst>
              </p:cNvPr>
              <p:cNvSpPr>
                <a:spLocks/>
              </p:cNvSpPr>
              <p:nvPr/>
            </p:nvSpPr>
            <p:spPr bwMode="auto">
              <a:xfrm>
                <a:off x="48" y="717"/>
                <a:ext cx="2" cy="5"/>
              </a:xfrm>
              <a:custGeom>
                <a:avLst/>
                <a:gdLst>
                  <a:gd name="T0" fmla="*/ 2 w 2"/>
                  <a:gd name="T1" fmla="*/ 5 h 5"/>
                  <a:gd name="T2" fmla="*/ 2 w 2"/>
                  <a:gd name="T3" fmla="*/ 5 h 5"/>
                  <a:gd name="T4" fmla="*/ 1 w 2"/>
                  <a:gd name="T5" fmla="*/ 3 h 5"/>
                  <a:gd name="T6" fmla="*/ 1 w 2"/>
                  <a:gd name="T7" fmla="*/ 3 h 5"/>
                  <a:gd name="T8" fmla="*/ 0 w 2"/>
                  <a:gd name="T9" fmla="*/ 0 h 5"/>
                  <a:gd name="T10" fmla="*/ 0 w 2"/>
                  <a:gd name="T11" fmla="*/ 0 h 5"/>
                </a:gdLst>
                <a:ahLst/>
                <a:cxnLst>
                  <a:cxn ang="0">
                    <a:pos x="T0" y="T1"/>
                  </a:cxn>
                  <a:cxn ang="0">
                    <a:pos x="T2" y="T3"/>
                  </a:cxn>
                  <a:cxn ang="0">
                    <a:pos x="T4" y="T5"/>
                  </a:cxn>
                  <a:cxn ang="0">
                    <a:pos x="T6" y="T7"/>
                  </a:cxn>
                  <a:cxn ang="0">
                    <a:pos x="T8" y="T9"/>
                  </a:cxn>
                  <a:cxn ang="0">
                    <a:pos x="T10" y="T11"/>
                  </a:cxn>
                </a:cxnLst>
                <a:rect l="0" t="0" r="r" b="b"/>
                <a:pathLst>
                  <a:path w="2" h="5">
                    <a:moveTo>
                      <a:pt x="2" y="5"/>
                    </a:moveTo>
                    <a:lnTo>
                      <a:pt x="2" y="5"/>
                    </a:lnTo>
                    <a:lnTo>
                      <a:pt x="1" y="3"/>
                    </a:lnTo>
                    <a:lnTo>
                      <a:pt x="1"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4" name="Freeform 2370">
                <a:extLst>
                  <a:ext uri="{FF2B5EF4-FFF2-40B4-BE49-F238E27FC236}">
                    <a16:creationId xmlns:a16="http://schemas.microsoft.com/office/drawing/2014/main" id="{3C0415F8-F0D3-1E14-6804-3EBA5FA1FF35}"/>
                  </a:ext>
                </a:extLst>
              </p:cNvPr>
              <p:cNvSpPr>
                <a:spLocks/>
              </p:cNvSpPr>
              <p:nvPr/>
            </p:nvSpPr>
            <p:spPr bwMode="auto">
              <a:xfrm>
                <a:off x="50" y="719"/>
                <a:ext cx="5" cy="4"/>
              </a:xfrm>
              <a:custGeom>
                <a:avLst/>
                <a:gdLst>
                  <a:gd name="T0" fmla="*/ 4 w 5"/>
                  <a:gd name="T1" fmla="*/ 2 h 4"/>
                  <a:gd name="T2" fmla="*/ 5 w 5"/>
                  <a:gd name="T3" fmla="*/ 1 h 4"/>
                  <a:gd name="T4" fmla="*/ 4 w 5"/>
                  <a:gd name="T5" fmla="*/ 0 h 4"/>
                  <a:gd name="T6" fmla="*/ 3 w 5"/>
                  <a:gd name="T7" fmla="*/ 1 h 4"/>
                  <a:gd name="T8" fmla="*/ 3 w 5"/>
                  <a:gd name="T9" fmla="*/ 2 h 4"/>
                  <a:gd name="T10" fmla="*/ 0 w 5"/>
                  <a:gd name="T11" fmla="*/ 4 h 4"/>
                  <a:gd name="T12" fmla="*/ 0 w 5"/>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lnTo>
                      <a:pt x="5" y="1"/>
                    </a:lnTo>
                    <a:lnTo>
                      <a:pt x="4" y="0"/>
                    </a:lnTo>
                    <a:lnTo>
                      <a:pt x="3" y="1"/>
                    </a:lnTo>
                    <a:lnTo>
                      <a:pt x="3" y="2"/>
                    </a:lnTo>
                    <a:lnTo>
                      <a:pt x="0" y="4"/>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5" name="Freeform 2371">
                <a:extLst>
                  <a:ext uri="{FF2B5EF4-FFF2-40B4-BE49-F238E27FC236}">
                    <a16:creationId xmlns:a16="http://schemas.microsoft.com/office/drawing/2014/main" id="{B8CAB880-D3B3-D92C-AD8A-4D3C57DCC6B0}"/>
                  </a:ext>
                </a:extLst>
              </p:cNvPr>
              <p:cNvSpPr>
                <a:spLocks/>
              </p:cNvSpPr>
              <p:nvPr/>
            </p:nvSpPr>
            <p:spPr bwMode="auto">
              <a:xfrm>
                <a:off x="52" y="721"/>
                <a:ext cx="2" cy="2"/>
              </a:xfrm>
              <a:custGeom>
                <a:avLst/>
                <a:gdLst>
                  <a:gd name="T0" fmla="*/ 0 w 2"/>
                  <a:gd name="T1" fmla="*/ 2 h 2"/>
                  <a:gd name="T2" fmla="*/ 1 w 2"/>
                  <a:gd name="T3" fmla="*/ 2 h 2"/>
                  <a:gd name="T4" fmla="*/ 2 w 2"/>
                  <a:gd name="T5" fmla="*/ 1 h 2"/>
                  <a:gd name="T6" fmla="*/ 2 w 2"/>
                  <a:gd name="T7" fmla="*/ 0 h 2"/>
                </a:gdLst>
                <a:ahLst/>
                <a:cxnLst>
                  <a:cxn ang="0">
                    <a:pos x="T0" y="T1"/>
                  </a:cxn>
                  <a:cxn ang="0">
                    <a:pos x="T2" y="T3"/>
                  </a:cxn>
                  <a:cxn ang="0">
                    <a:pos x="T4" y="T5"/>
                  </a:cxn>
                  <a:cxn ang="0">
                    <a:pos x="T6" y="T7"/>
                  </a:cxn>
                </a:cxnLst>
                <a:rect l="0" t="0" r="r" b="b"/>
                <a:pathLst>
                  <a:path w="2" h="2">
                    <a:moveTo>
                      <a:pt x="0" y="2"/>
                    </a:moveTo>
                    <a:lnTo>
                      <a:pt x="1" y="2"/>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6" name="Freeform 2372">
                <a:extLst>
                  <a:ext uri="{FF2B5EF4-FFF2-40B4-BE49-F238E27FC236}">
                    <a16:creationId xmlns:a16="http://schemas.microsoft.com/office/drawing/2014/main" id="{AE6194AE-1138-DFE1-021B-74B5A18AB5BC}"/>
                  </a:ext>
                </a:extLst>
              </p:cNvPr>
              <p:cNvSpPr>
                <a:spLocks/>
              </p:cNvSpPr>
              <p:nvPr/>
            </p:nvSpPr>
            <p:spPr bwMode="auto">
              <a:xfrm>
                <a:off x="44" y="718"/>
                <a:ext cx="3" cy="6"/>
              </a:xfrm>
              <a:custGeom>
                <a:avLst/>
                <a:gdLst>
                  <a:gd name="T0" fmla="*/ 0 w 3"/>
                  <a:gd name="T1" fmla="*/ 6 h 6"/>
                  <a:gd name="T2" fmla="*/ 2 w 3"/>
                  <a:gd name="T3" fmla="*/ 4 h 6"/>
                  <a:gd name="T4" fmla="*/ 3 w 3"/>
                  <a:gd name="T5" fmla="*/ 3 h 6"/>
                  <a:gd name="T6" fmla="*/ 3 w 3"/>
                  <a:gd name="T7" fmla="*/ 2 h 6"/>
                  <a:gd name="T8" fmla="*/ 3 w 3"/>
                  <a:gd name="T9" fmla="*/ 2 h 6"/>
                  <a:gd name="T10" fmla="*/ 3 w 3"/>
                  <a:gd name="T11" fmla="*/ 2 h 6"/>
                  <a:gd name="T12" fmla="*/ 3 w 3"/>
                  <a:gd name="T13" fmla="*/ 1 h 6"/>
                  <a:gd name="T14" fmla="*/ 2 w 3"/>
                  <a:gd name="T15" fmla="*/ 1 h 6"/>
                  <a:gd name="T16" fmla="*/ 2 w 3"/>
                  <a:gd name="T17" fmla="*/ 0 h 6"/>
                  <a:gd name="T18" fmla="*/ 1 w 3"/>
                  <a:gd name="T19" fmla="*/ 0 h 6"/>
                  <a:gd name="T20" fmla="*/ 0 w 3"/>
                  <a:gd name="T21"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6">
                    <a:moveTo>
                      <a:pt x="0" y="6"/>
                    </a:moveTo>
                    <a:lnTo>
                      <a:pt x="2" y="4"/>
                    </a:lnTo>
                    <a:lnTo>
                      <a:pt x="3" y="3"/>
                    </a:lnTo>
                    <a:lnTo>
                      <a:pt x="3" y="2"/>
                    </a:lnTo>
                    <a:lnTo>
                      <a:pt x="3" y="2"/>
                    </a:lnTo>
                    <a:lnTo>
                      <a:pt x="3" y="2"/>
                    </a:lnTo>
                    <a:lnTo>
                      <a:pt x="3" y="1"/>
                    </a:lnTo>
                    <a:lnTo>
                      <a:pt x="2" y="1"/>
                    </a:lnTo>
                    <a:lnTo>
                      <a:pt x="2" y="0"/>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7" name="Freeform 2373">
                <a:extLst>
                  <a:ext uri="{FF2B5EF4-FFF2-40B4-BE49-F238E27FC236}">
                    <a16:creationId xmlns:a16="http://schemas.microsoft.com/office/drawing/2014/main" id="{F71B8B2C-FAF0-9DE1-7C02-937F809E0719}"/>
                  </a:ext>
                </a:extLst>
              </p:cNvPr>
              <p:cNvSpPr>
                <a:spLocks/>
              </p:cNvSpPr>
              <p:nvPr/>
            </p:nvSpPr>
            <p:spPr bwMode="auto">
              <a:xfrm>
                <a:off x="51" y="723"/>
                <a:ext cx="1" cy="1"/>
              </a:xfrm>
              <a:custGeom>
                <a:avLst/>
                <a:gdLst>
                  <a:gd name="T0" fmla="*/ 0 w 1"/>
                  <a:gd name="T1" fmla="*/ 1 h 1"/>
                  <a:gd name="T2" fmla="*/ 0 w 1"/>
                  <a:gd name="T3" fmla="*/ 1 h 1"/>
                  <a:gd name="T4" fmla="*/ 1 w 1"/>
                  <a:gd name="T5" fmla="*/ 0 h 1"/>
                </a:gdLst>
                <a:ahLst/>
                <a:cxnLst>
                  <a:cxn ang="0">
                    <a:pos x="T0" y="T1"/>
                  </a:cxn>
                  <a:cxn ang="0">
                    <a:pos x="T2" y="T3"/>
                  </a:cxn>
                  <a:cxn ang="0">
                    <a:pos x="T4" y="T5"/>
                  </a:cxn>
                </a:cxnLst>
                <a:rect l="0" t="0" r="r" b="b"/>
                <a:pathLst>
                  <a:path w="1" h="1">
                    <a:moveTo>
                      <a:pt x="0" y="1"/>
                    </a:move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8" name="Freeform 2374">
                <a:extLst>
                  <a:ext uri="{FF2B5EF4-FFF2-40B4-BE49-F238E27FC236}">
                    <a16:creationId xmlns:a16="http://schemas.microsoft.com/office/drawing/2014/main" id="{722F4D49-7839-50BC-D435-2C8DAD955736}"/>
                  </a:ext>
                </a:extLst>
              </p:cNvPr>
              <p:cNvSpPr>
                <a:spLocks/>
              </p:cNvSpPr>
              <p:nvPr/>
            </p:nvSpPr>
            <p:spPr bwMode="auto">
              <a:xfrm>
                <a:off x="47" y="724"/>
                <a:ext cx="4" cy="0"/>
              </a:xfrm>
              <a:custGeom>
                <a:avLst/>
                <a:gdLst>
                  <a:gd name="T0" fmla="*/ 0 w 4"/>
                  <a:gd name="T1" fmla="*/ 2 w 4"/>
                  <a:gd name="T2" fmla="*/ 4 w 4"/>
                </a:gdLst>
                <a:ahLst/>
                <a:cxnLst>
                  <a:cxn ang="0">
                    <a:pos x="T0" y="0"/>
                  </a:cxn>
                  <a:cxn ang="0">
                    <a:pos x="T1" y="0"/>
                  </a:cxn>
                  <a:cxn ang="0">
                    <a:pos x="T2" y="0"/>
                  </a:cxn>
                </a:cxnLst>
                <a:rect l="0" t="0" r="r" b="b"/>
                <a:pathLst>
                  <a:path w="4">
                    <a:moveTo>
                      <a:pt x="0" y="0"/>
                    </a:moveTo>
                    <a:lnTo>
                      <a:pt x="2"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9" name="Freeform 2375">
                <a:extLst>
                  <a:ext uri="{FF2B5EF4-FFF2-40B4-BE49-F238E27FC236}">
                    <a16:creationId xmlns:a16="http://schemas.microsoft.com/office/drawing/2014/main" id="{4478B9C0-1D2D-1617-95C9-0252577B39AC}"/>
                  </a:ext>
                </a:extLst>
              </p:cNvPr>
              <p:cNvSpPr>
                <a:spLocks/>
              </p:cNvSpPr>
              <p:nvPr/>
            </p:nvSpPr>
            <p:spPr bwMode="auto">
              <a:xfrm>
                <a:off x="43" y="719"/>
                <a:ext cx="1" cy="5"/>
              </a:xfrm>
              <a:custGeom>
                <a:avLst/>
                <a:gdLst>
                  <a:gd name="T0" fmla="*/ 1 w 1"/>
                  <a:gd name="T1" fmla="*/ 0 h 5"/>
                  <a:gd name="T2" fmla="*/ 0 w 1"/>
                  <a:gd name="T3" fmla="*/ 1 h 5"/>
                  <a:gd name="T4" fmla="*/ 1 w 1"/>
                  <a:gd name="T5" fmla="*/ 5 h 5"/>
                  <a:gd name="T6" fmla="*/ 1 w 1"/>
                  <a:gd name="T7" fmla="*/ 5 h 5"/>
                  <a:gd name="T8" fmla="*/ 1 w 1"/>
                  <a:gd name="T9" fmla="*/ 5 h 5"/>
                </a:gdLst>
                <a:ahLst/>
                <a:cxnLst>
                  <a:cxn ang="0">
                    <a:pos x="T0" y="T1"/>
                  </a:cxn>
                  <a:cxn ang="0">
                    <a:pos x="T2" y="T3"/>
                  </a:cxn>
                  <a:cxn ang="0">
                    <a:pos x="T4" y="T5"/>
                  </a:cxn>
                  <a:cxn ang="0">
                    <a:pos x="T6" y="T7"/>
                  </a:cxn>
                  <a:cxn ang="0">
                    <a:pos x="T8" y="T9"/>
                  </a:cxn>
                </a:cxnLst>
                <a:rect l="0" t="0" r="r" b="b"/>
                <a:pathLst>
                  <a:path w="1" h="5">
                    <a:moveTo>
                      <a:pt x="1" y="0"/>
                    </a:moveTo>
                    <a:lnTo>
                      <a:pt x="0" y="1"/>
                    </a:lnTo>
                    <a:lnTo>
                      <a:pt x="1" y="5"/>
                    </a:lnTo>
                    <a:lnTo>
                      <a:pt x="1" y="5"/>
                    </a:lnTo>
                    <a:lnTo>
                      <a:pt x="1"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0" name="Freeform 2376">
                <a:extLst>
                  <a:ext uri="{FF2B5EF4-FFF2-40B4-BE49-F238E27FC236}">
                    <a16:creationId xmlns:a16="http://schemas.microsoft.com/office/drawing/2014/main" id="{7D143E25-AEC3-0446-7D1D-29172D536D8D}"/>
                  </a:ext>
                </a:extLst>
              </p:cNvPr>
              <p:cNvSpPr>
                <a:spLocks/>
              </p:cNvSpPr>
              <p:nvPr/>
            </p:nvSpPr>
            <p:spPr bwMode="auto">
              <a:xfrm>
                <a:off x="61" y="722"/>
                <a:ext cx="1" cy="2"/>
              </a:xfrm>
              <a:custGeom>
                <a:avLst/>
                <a:gdLst>
                  <a:gd name="T0" fmla="*/ 1 w 1"/>
                  <a:gd name="T1" fmla="*/ 0 h 2"/>
                  <a:gd name="T2" fmla="*/ 1 w 1"/>
                  <a:gd name="T3" fmla="*/ 1 h 2"/>
                  <a:gd name="T4" fmla="*/ 0 w 1"/>
                  <a:gd name="T5" fmla="*/ 2 h 2"/>
                  <a:gd name="T6" fmla="*/ 0 w 1"/>
                  <a:gd name="T7" fmla="*/ 2 h 2"/>
                </a:gdLst>
                <a:ahLst/>
                <a:cxnLst>
                  <a:cxn ang="0">
                    <a:pos x="T0" y="T1"/>
                  </a:cxn>
                  <a:cxn ang="0">
                    <a:pos x="T2" y="T3"/>
                  </a:cxn>
                  <a:cxn ang="0">
                    <a:pos x="T4" y="T5"/>
                  </a:cxn>
                  <a:cxn ang="0">
                    <a:pos x="T6" y="T7"/>
                  </a:cxn>
                </a:cxnLst>
                <a:rect l="0" t="0" r="r" b="b"/>
                <a:pathLst>
                  <a:path w="1" h="2">
                    <a:moveTo>
                      <a:pt x="1" y="0"/>
                    </a:moveTo>
                    <a:lnTo>
                      <a:pt x="1" y="1"/>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1" name="Freeform 2377">
                <a:extLst>
                  <a:ext uri="{FF2B5EF4-FFF2-40B4-BE49-F238E27FC236}">
                    <a16:creationId xmlns:a16="http://schemas.microsoft.com/office/drawing/2014/main" id="{E623F666-2699-A774-81D2-B05085DF8A3E}"/>
                  </a:ext>
                </a:extLst>
              </p:cNvPr>
              <p:cNvSpPr>
                <a:spLocks/>
              </p:cNvSpPr>
              <p:nvPr/>
            </p:nvSpPr>
            <p:spPr bwMode="auto">
              <a:xfrm>
                <a:off x="18" y="718"/>
                <a:ext cx="3" cy="7"/>
              </a:xfrm>
              <a:custGeom>
                <a:avLst/>
                <a:gdLst>
                  <a:gd name="T0" fmla="*/ 3 w 3"/>
                  <a:gd name="T1" fmla="*/ 1 h 7"/>
                  <a:gd name="T2" fmla="*/ 2 w 3"/>
                  <a:gd name="T3" fmla="*/ 0 h 7"/>
                  <a:gd name="T4" fmla="*/ 1 w 3"/>
                  <a:gd name="T5" fmla="*/ 0 h 7"/>
                  <a:gd name="T6" fmla="*/ 0 w 3"/>
                  <a:gd name="T7" fmla="*/ 3 h 7"/>
                  <a:gd name="T8" fmla="*/ 0 w 3"/>
                  <a:gd name="T9" fmla="*/ 6 h 7"/>
                  <a:gd name="T10" fmla="*/ 1 w 3"/>
                  <a:gd name="T11" fmla="*/ 7 h 7"/>
                </a:gdLst>
                <a:ahLst/>
                <a:cxnLst>
                  <a:cxn ang="0">
                    <a:pos x="T0" y="T1"/>
                  </a:cxn>
                  <a:cxn ang="0">
                    <a:pos x="T2" y="T3"/>
                  </a:cxn>
                  <a:cxn ang="0">
                    <a:pos x="T4" y="T5"/>
                  </a:cxn>
                  <a:cxn ang="0">
                    <a:pos x="T6" y="T7"/>
                  </a:cxn>
                  <a:cxn ang="0">
                    <a:pos x="T8" y="T9"/>
                  </a:cxn>
                  <a:cxn ang="0">
                    <a:pos x="T10" y="T11"/>
                  </a:cxn>
                </a:cxnLst>
                <a:rect l="0" t="0" r="r" b="b"/>
                <a:pathLst>
                  <a:path w="3" h="7">
                    <a:moveTo>
                      <a:pt x="3" y="1"/>
                    </a:moveTo>
                    <a:lnTo>
                      <a:pt x="2" y="0"/>
                    </a:lnTo>
                    <a:lnTo>
                      <a:pt x="1" y="0"/>
                    </a:lnTo>
                    <a:lnTo>
                      <a:pt x="0" y="3"/>
                    </a:lnTo>
                    <a:lnTo>
                      <a:pt x="0" y="6"/>
                    </a:lnTo>
                    <a:lnTo>
                      <a:pt x="1"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2" name="Freeform 2378">
                <a:extLst>
                  <a:ext uri="{FF2B5EF4-FFF2-40B4-BE49-F238E27FC236}">
                    <a16:creationId xmlns:a16="http://schemas.microsoft.com/office/drawing/2014/main" id="{A1F641D8-095D-A60C-40AC-24302F507CBF}"/>
                  </a:ext>
                </a:extLst>
              </p:cNvPr>
              <p:cNvSpPr>
                <a:spLocks/>
              </p:cNvSpPr>
              <p:nvPr/>
            </p:nvSpPr>
            <p:spPr bwMode="auto">
              <a:xfrm>
                <a:off x="19" y="719"/>
                <a:ext cx="3" cy="7"/>
              </a:xfrm>
              <a:custGeom>
                <a:avLst/>
                <a:gdLst>
                  <a:gd name="T0" fmla="*/ 0 w 3"/>
                  <a:gd name="T1" fmla="*/ 6 h 7"/>
                  <a:gd name="T2" fmla="*/ 1 w 3"/>
                  <a:gd name="T3" fmla="*/ 6 h 7"/>
                  <a:gd name="T4" fmla="*/ 1 w 3"/>
                  <a:gd name="T5" fmla="*/ 7 h 7"/>
                  <a:gd name="T6" fmla="*/ 1 w 3"/>
                  <a:gd name="T7" fmla="*/ 6 h 7"/>
                  <a:gd name="T8" fmla="*/ 3 w 3"/>
                  <a:gd name="T9" fmla="*/ 3 h 7"/>
                  <a:gd name="T10" fmla="*/ 2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6"/>
                    </a:moveTo>
                    <a:lnTo>
                      <a:pt x="1" y="6"/>
                    </a:lnTo>
                    <a:lnTo>
                      <a:pt x="1" y="7"/>
                    </a:lnTo>
                    <a:lnTo>
                      <a:pt x="1" y="6"/>
                    </a:lnTo>
                    <a:lnTo>
                      <a:pt x="3" y="3"/>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3" name="Freeform 2379">
                <a:extLst>
                  <a:ext uri="{FF2B5EF4-FFF2-40B4-BE49-F238E27FC236}">
                    <a16:creationId xmlns:a16="http://schemas.microsoft.com/office/drawing/2014/main" id="{4342A365-A9BD-AAD9-BD2C-AE67BA5E6446}"/>
                  </a:ext>
                </a:extLst>
              </p:cNvPr>
              <p:cNvSpPr>
                <a:spLocks/>
              </p:cNvSpPr>
              <p:nvPr/>
            </p:nvSpPr>
            <p:spPr bwMode="auto">
              <a:xfrm>
                <a:off x="62" y="708"/>
                <a:ext cx="6" cy="18"/>
              </a:xfrm>
              <a:custGeom>
                <a:avLst/>
                <a:gdLst>
                  <a:gd name="T0" fmla="*/ 0 w 6"/>
                  <a:gd name="T1" fmla="*/ 18 h 18"/>
                  <a:gd name="T2" fmla="*/ 1 w 6"/>
                  <a:gd name="T3" fmla="*/ 15 h 18"/>
                  <a:gd name="T4" fmla="*/ 1 w 6"/>
                  <a:gd name="T5" fmla="*/ 14 h 18"/>
                  <a:gd name="T6" fmla="*/ 2 w 6"/>
                  <a:gd name="T7" fmla="*/ 13 h 18"/>
                  <a:gd name="T8" fmla="*/ 2 w 6"/>
                  <a:gd name="T9" fmla="*/ 12 h 18"/>
                  <a:gd name="T10" fmla="*/ 3 w 6"/>
                  <a:gd name="T11" fmla="*/ 8 h 18"/>
                  <a:gd name="T12" fmla="*/ 4 w 6"/>
                  <a:gd name="T13" fmla="*/ 5 h 18"/>
                  <a:gd name="T14" fmla="*/ 5 w 6"/>
                  <a:gd name="T15" fmla="*/ 2 h 18"/>
                  <a:gd name="T16" fmla="*/ 6 w 6"/>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8">
                    <a:moveTo>
                      <a:pt x="0" y="18"/>
                    </a:moveTo>
                    <a:lnTo>
                      <a:pt x="1" y="15"/>
                    </a:lnTo>
                    <a:lnTo>
                      <a:pt x="1" y="14"/>
                    </a:lnTo>
                    <a:lnTo>
                      <a:pt x="2" y="13"/>
                    </a:lnTo>
                    <a:lnTo>
                      <a:pt x="2" y="12"/>
                    </a:lnTo>
                    <a:lnTo>
                      <a:pt x="3" y="8"/>
                    </a:lnTo>
                    <a:lnTo>
                      <a:pt x="4" y="5"/>
                    </a:lnTo>
                    <a:lnTo>
                      <a:pt x="5" y="2"/>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4" name="Freeform 2380">
                <a:extLst>
                  <a:ext uri="{FF2B5EF4-FFF2-40B4-BE49-F238E27FC236}">
                    <a16:creationId xmlns:a16="http://schemas.microsoft.com/office/drawing/2014/main" id="{5C1AC2C1-8B08-D29C-1A37-19B8CDF9D4A6}"/>
                  </a:ext>
                </a:extLst>
              </p:cNvPr>
              <p:cNvSpPr>
                <a:spLocks/>
              </p:cNvSpPr>
              <p:nvPr/>
            </p:nvSpPr>
            <p:spPr bwMode="auto">
              <a:xfrm>
                <a:off x="61" y="724"/>
                <a:ext cx="1" cy="2"/>
              </a:xfrm>
              <a:custGeom>
                <a:avLst/>
                <a:gdLst>
                  <a:gd name="T0" fmla="*/ 0 w 1"/>
                  <a:gd name="T1" fmla="*/ 0 h 2"/>
                  <a:gd name="T2" fmla="*/ 1 w 1"/>
                  <a:gd name="T3" fmla="*/ 1 h 2"/>
                  <a:gd name="T4" fmla="*/ 1 w 1"/>
                  <a:gd name="T5" fmla="*/ 2 h 2"/>
                </a:gdLst>
                <a:ahLst/>
                <a:cxnLst>
                  <a:cxn ang="0">
                    <a:pos x="T0" y="T1"/>
                  </a:cxn>
                  <a:cxn ang="0">
                    <a:pos x="T2" y="T3"/>
                  </a:cxn>
                  <a:cxn ang="0">
                    <a:pos x="T4" y="T5"/>
                  </a:cxn>
                </a:cxnLst>
                <a:rect l="0" t="0" r="r" b="b"/>
                <a:pathLst>
                  <a:path w="1" h="2">
                    <a:moveTo>
                      <a:pt x="0" y="0"/>
                    </a:moveTo>
                    <a:lnTo>
                      <a:pt x="1" y="1"/>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5" name="Freeform 2381">
                <a:extLst>
                  <a:ext uri="{FF2B5EF4-FFF2-40B4-BE49-F238E27FC236}">
                    <a16:creationId xmlns:a16="http://schemas.microsoft.com/office/drawing/2014/main" id="{D6C28D65-13E9-46C9-D264-A631666B3510}"/>
                  </a:ext>
                </a:extLst>
              </p:cNvPr>
              <p:cNvSpPr>
                <a:spLocks/>
              </p:cNvSpPr>
              <p:nvPr/>
            </p:nvSpPr>
            <p:spPr bwMode="auto">
              <a:xfrm>
                <a:off x="23" y="721"/>
                <a:ext cx="3" cy="5"/>
              </a:xfrm>
              <a:custGeom>
                <a:avLst/>
                <a:gdLst>
                  <a:gd name="T0" fmla="*/ 1 w 3"/>
                  <a:gd name="T1" fmla="*/ 5 h 5"/>
                  <a:gd name="T2" fmla="*/ 1 w 3"/>
                  <a:gd name="T3" fmla="*/ 4 h 5"/>
                  <a:gd name="T4" fmla="*/ 3 w 3"/>
                  <a:gd name="T5" fmla="*/ 4 h 5"/>
                  <a:gd name="T6" fmla="*/ 3 w 3"/>
                  <a:gd name="T7" fmla="*/ 3 h 5"/>
                  <a:gd name="T8" fmla="*/ 3 w 3"/>
                  <a:gd name="T9" fmla="*/ 2 h 5"/>
                  <a:gd name="T10" fmla="*/ 3 w 3"/>
                  <a:gd name="T11" fmla="*/ 0 h 5"/>
                  <a:gd name="T12" fmla="*/ 1 w 3"/>
                  <a:gd name="T13" fmla="*/ 0 h 5"/>
                  <a:gd name="T14" fmla="*/ 1 w 3"/>
                  <a:gd name="T15" fmla="*/ 0 h 5"/>
                  <a:gd name="T16" fmla="*/ 0 w 3"/>
                  <a:gd name="T17" fmla="*/ 5 h 5"/>
                  <a:gd name="T18" fmla="*/ 1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1" y="5"/>
                    </a:moveTo>
                    <a:lnTo>
                      <a:pt x="1" y="4"/>
                    </a:lnTo>
                    <a:lnTo>
                      <a:pt x="3" y="4"/>
                    </a:lnTo>
                    <a:lnTo>
                      <a:pt x="3" y="3"/>
                    </a:lnTo>
                    <a:lnTo>
                      <a:pt x="3" y="2"/>
                    </a:lnTo>
                    <a:lnTo>
                      <a:pt x="3" y="0"/>
                    </a:lnTo>
                    <a:lnTo>
                      <a:pt x="1" y="0"/>
                    </a:lnTo>
                    <a:lnTo>
                      <a:pt x="1" y="0"/>
                    </a:lnTo>
                    <a:lnTo>
                      <a:pt x="0" y="5"/>
                    </a:lnTo>
                    <a:lnTo>
                      <a:pt x="1"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6" name="Freeform 2382">
                <a:extLst>
                  <a:ext uri="{FF2B5EF4-FFF2-40B4-BE49-F238E27FC236}">
                    <a16:creationId xmlns:a16="http://schemas.microsoft.com/office/drawing/2014/main" id="{A5CD0390-BED2-44C7-6D19-B7B87318F830}"/>
                  </a:ext>
                </a:extLst>
              </p:cNvPr>
              <p:cNvSpPr>
                <a:spLocks/>
              </p:cNvSpPr>
              <p:nvPr/>
            </p:nvSpPr>
            <p:spPr bwMode="auto">
              <a:xfrm>
                <a:off x="15" y="724"/>
                <a:ext cx="3" cy="3"/>
              </a:xfrm>
              <a:custGeom>
                <a:avLst/>
                <a:gdLst>
                  <a:gd name="T0" fmla="*/ 0 w 3"/>
                  <a:gd name="T1" fmla="*/ 3 h 3"/>
                  <a:gd name="T2" fmla="*/ 3 w 3"/>
                  <a:gd name="T3" fmla="*/ 3 h 3"/>
                  <a:gd name="T4" fmla="*/ 3 w 3"/>
                  <a:gd name="T5" fmla="*/ 2 h 3"/>
                  <a:gd name="T6" fmla="*/ 3 w 3"/>
                  <a:gd name="T7" fmla="*/ 0 h 3"/>
                  <a:gd name="T8" fmla="*/ 3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3" y="3"/>
                    </a:lnTo>
                    <a:lnTo>
                      <a:pt x="3" y="2"/>
                    </a:lnTo>
                    <a:lnTo>
                      <a:pt x="3" y="0"/>
                    </a:lnTo>
                    <a:lnTo>
                      <a:pt x="3" y="0"/>
                    </a:lnTo>
                    <a:lnTo>
                      <a:pt x="0"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7" name="Freeform 2383">
                <a:extLst>
                  <a:ext uri="{FF2B5EF4-FFF2-40B4-BE49-F238E27FC236}">
                    <a16:creationId xmlns:a16="http://schemas.microsoft.com/office/drawing/2014/main" id="{10E4E570-65F3-EC65-07E9-D9005D0B62C4}"/>
                  </a:ext>
                </a:extLst>
              </p:cNvPr>
              <p:cNvSpPr>
                <a:spLocks/>
              </p:cNvSpPr>
              <p:nvPr/>
            </p:nvSpPr>
            <p:spPr bwMode="auto">
              <a:xfrm>
                <a:off x="44" y="724"/>
                <a:ext cx="3" cy="3"/>
              </a:xfrm>
              <a:custGeom>
                <a:avLst/>
                <a:gdLst>
                  <a:gd name="T0" fmla="*/ 0 w 3"/>
                  <a:gd name="T1" fmla="*/ 3 h 3"/>
                  <a:gd name="T2" fmla="*/ 1 w 3"/>
                  <a:gd name="T3" fmla="*/ 1 h 3"/>
                  <a:gd name="T4" fmla="*/ 3 w 3"/>
                  <a:gd name="T5" fmla="*/ 0 h 3"/>
                  <a:gd name="T6" fmla="*/ 3 w 3"/>
                  <a:gd name="T7" fmla="*/ 0 h 3"/>
                </a:gdLst>
                <a:ahLst/>
                <a:cxnLst>
                  <a:cxn ang="0">
                    <a:pos x="T0" y="T1"/>
                  </a:cxn>
                  <a:cxn ang="0">
                    <a:pos x="T2" y="T3"/>
                  </a:cxn>
                  <a:cxn ang="0">
                    <a:pos x="T4" y="T5"/>
                  </a:cxn>
                  <a:cxn ang="0">
                    <a:pos x="T6" y="T7"/>
                  </a:cxn>
                </a:cxnLst>
                <a:rect l="0" t="0" r="r" b="b"/>
                <a:pathLst>
                  <a:path w="3" h="3">
                    <a:moveTo>
                      <a:pt x="0" y="3"/>
                    </a:moveTo>
                    <a:lnTo>
                      <a:pt x="1"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8" name="Line 2384">
                <a:extLst>
                  <a:ext uri="{FF2B5EF4-FFF2-40B4-BE49-F238E27FC236}">
                    <a16:creationId xmlns:a16="http://schemas.microsoft.com/office/drawing/2014/main" id="{C2D2A4F3-F63B-4457-F80A-66B51FA223C2}"/>
                  </a:ext>
                </a:extLst>
              </p:cNvPr>
              <p:cNvSpPr>
                <a:spLocks noChangeShapeType="1"/>
              </p:cNvSpPr>
              <p:nvPr/>
            </p:nvSpPr>
            <p:spPr bwMode="auto">
              <a:xfrm flipV="1">
                <a:off x="44" y="727"/>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39" name="Freeform 2385">
                <a:extLst>
                  <a:ext uri="{FF2B5EF4-FFF2-40B4-BE49-F238E27FC236}">
                    <a16:creationId xmlns:a16="http://schemas.microsoft.com/office/drawing/2014/main" id="{9384B105-96DD-1C8F-ECCB-9B98EE59B5E2}"/>
                  </a:ext>
                </a:extLst>
              </p:cNvPr>
              <p:cNvSpPr>
                <a:spLocks/>
              </p:cNvSpPr>
              <p:nvPr/>
            </p:nvSpPr>
            <p:spPr bwMode="auto">
              <a:xfrm>
                <a:off x="35" y="716"/>
                <a:ext cx="7" cy="13"/>
              </a:xfrm>
              <a:custGeom>
                <a:avLst/>
                <a:gdLst>
                  <a:gd name="T0" fmla="*/ 6 w 7"/>
                  <a:gd name="T1" fmla="*/ 4 h 13"/>
                  <a:gd name="T2" fmla="*/ 6 w 7"/>
                  <a:gd name="T3" fmla="*/ 5 h 13"/>
                  <a:gd name="T4" fmla="*/ 7 w 7"/>
                  <a:gd name="T5" fmla="*/ 7 h 13"/>
                  <a:gd name="T6" fmla="*/ 6 w 7"/>
                  <a:gd name="T7" fmla="*/ 8 h 13"/>
                  <a:gd name="T8" fmla="*/ 6 w 7"/>
                  <a:gd name="T9" fmla="*/ 9 h 13"/>
                  <a:gd name="T10" fmla="*/ 6 w 7"/>
                  <a:gd name="T11" fmla="*/ 10 h 13"/>
                  <a:gd name="T12" fmla="*/ 5 w 7"/>
                  <a:gd name="T13" fmla="*/ 12 h 13"/>
                  <a:gd name="T14" fmla="*/ 4 w 7"/>
                  <a:gd name="T15" fmla="*/ 13 h 13"/>
                  <a:gd name="T16" fmla="*/ 3 w 7"/>
                  <a:gd name="T17" fmla="*/ 13 h 13"/>
                  <a:gd name="T18" fmla="*/ 3 w 7"/>
                  <a:gd name="T19" fmla="*/ 12 h 13"/>
                  <a:gd name="T20" fmla="*/ 1 w 7"/>
                  <a:gd name="T21" fmla="*/ 13 h 13"/>
                  <a:gd name="T22" fmla="*/ 1 w 7"/>
                  <a:gd name="T23" fmla="*/ 13 h 13"/>
                  <a:gd name="T24" fmla="*/ 0 w 7"/>
                  <a:gd name="T25" fmla="*/ 13 h 13"/>
                  <a:gd name="T26" fmla="*/ 1 w 7"/>
                  <a:gd name="T27" fmla="*/ 12 h 13"/>
                  <a:gd name="T28" fmla="*/ 1 w 7"/>
                  <a:gd name="T29" fmla="*/ 11 h 13"/>
                  <a:gd name="T30" fmla="*/ 1 w 7"/>
                  <a:gd name="T31" fmla="*/ 10 h 13"/>
                  <a:gd name="T32" fmla="*/ 0 w 7"/>
                  <a:gd name="T33" fmla="*/ 8 h 13"/>
                  <a:gd name="T34" fmla="*/ 1 w 7"/>
                  <a:gd name="T35" fmla="*/ 8 h 13"/>
                  <a:gd name="T36" fmla="*/ 2 w 7"/>
                  <a:gd name="T37" fmla="*/ 8 h 13"/>
                  <a:gd name="T38" fmla="*/ 3 w 7"/>
                  <a:gd name="T39" fmla="*/ 8 h 13"/>
                  <a:gd name="T40" fmla="*/ 4 w 7"/>
                  <a:gd name="T41" fmla="*/ 7 h 13"/>
                  <a:gd name="T42" fmla="*/ 3 w 7"/>
                  <a:gd name="T43" fmla="*/ 6 h 13"/>
                  <a:gd name="T44" fmla="*/ 2 w 7"/>
                  <a:gd name="T45" fmla="*/ 7 h 13"/>
                  <a:gd name="T46" fmla="*/ 1 w 7"/>
                  <a:gd name="T47" fmla="*/ 6 h 13"/>
                  <a:gd name="T48" fmla="*/ 1 w 7"/>
                  <a:gd name="T49" fmla="*/ 4 h 13"/>
                  <a:gd name="T50" fmla="*/ 2 w 7"/>
                  <a:gd name="T51" fmla="*/ 1 h 13"/>
                  <a:gd name="T52" fmla="*/ 3 w 7"/>
                  <a:gd name="T53" fmla="*/ 0 h 13"/>
                  <a:gd name="T54" fmla="*/ 3 w 7"/>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13">
                    <a:moveTo>
                      <a:pt x="6" y="4"/>
                    </a:moveTo>
                    <a:lnTo>
                      <a:pt x="6" y="5"/>
                    </a:lnTo>
                    <a:lnTo>
                      <a:pt x="7" y="7"/>
                    </a:lnTo>
                    <a:lnTo>
                      <a:pt x="6" y="8"/>
                    </a:lnTo>
                    <a:lnTo>
                      <a:pt x="6" y="9"/>
                    </a:lnTo>
                    <a:lnTo>
                      <a:pt x="6" y="10"/>
                    </a:lnTo>
                    <a:lnTo>
                      <a:pt x="5" y="12"/>
                    </a:lnTo>
                    <a:lnTo>
                      <a:pt x="4" y="13"/>
                    </a:lnTo>
                    <a:lnTo>
                      <a:pt x="3" y="13"/>
                    </a:lnTo>
                    <a:lnTo>
                      <a:pt x="3" y="12"/>
                    </a:lnTo>
                    <a:lnTo>
                      <a:pt x="1" y="13"/>
                    </a:lnTo>
                    <a:lnTo>
                      <a:pt x="1" y="13"/>
                    </a:lnTo>
                    <a:lnTo>
                      <a:pt x="0" y="13"/>
                    </a:lnTo>
                    <a:lnTo>
                      <a:pt x="1" y="12"/>
                    </a:lnTo>
                    <a:lnTo>
                      <a:pt x="1" y="11"/>
                    </a:lnTo>
                    <a:lnTo>
                      <a:pt x="1" y="10"/>
                    </a:lnTo>
                    <a:lnTo>
                      <a:pt x="0" y="8"/>
                    </a:lnTo>
                    <a:lnTo>
                      <a:pt x="1" y="8"/>
                    </a:lnTo>
                    <a:lnTo>
                      <a:pt x="2" y="8"/>
                    </a:lnTo>
                    <a:lnTo>
                      <a:pt x="3" y="8"/>
                    </a:lnTo>
                    <a:lnTo>
                      <a:pt x="4" y="7"/>
                    </a:lnTo>
                    <a:lnTo>
                      <a:pt x="3" y="6"/>
                    </a:lnTo>
                    <a:lnTo>
                      <a:pt x="2" y="7"/>
                    </a:lnTo>
                    <a:lnTo>
                      <a:pt x="1" y="6"/>
                    </a:lnTo>
                    <a:lnTo>
                      <a:pt x="1" y="4"/>
                    </a:lnTo>
                    <a:lnTo>
                      <a:pt x="2"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0" name="Freeform 2386">
                <a:extLst>
                  <a:ext uri="{FF2B5EF4-FFF2-40B4-BE49-F238E27FC236}">
                    <a16:creationId xmlns:a16="http://schemas.microsoft.com/office/drawing/2014/main" id="{96FB94E1-A0D3-C176-7E5B-26A63C174163}"/>
                  </a:ext>
                </a:extLst>
              </p:cNvPr>
              <p:cNvSpPr>
                <a:spLocks/>
              </p:cNvSpPr>
              <p:nvPr/>
            </p:nvSpPr>
            <p:spPr bwMode="auto">
              <a:xfrm>
                <a:off x="43" y="728"/>
                <a:ext cx="1" cy="2"/>
              </a:xfrm>
              <a:custGeom>
                <a:avLst/>
                <a:gdLst>
                  <a:gd name="T0" fmla="*/ 1 w 1"/>
                  <a:gd name="T1" fmla="*/ 2 h 2"/>
                  <a:gd name="T2" fmla="*/ 1 w 1"/>
                  <a:gd name="T3" fmla="*/ 2 h 2"/>
                  <a:gd name="T4" fmla="*/ 0 w 1"/>
                  <a:gd name="T5" fmla="*/ 1 h 2"/>
                  <a:gd name="T6" fmla="*/ 1 w 1"/>
                  <a:gd name="T7" fmla="*/ 0 h 2"/>
                </a:gdLst>
                <a:ahLst/>
                <a:cxnLst>
                  <a:cxn ang="0">
                    <a:pos x="T0" y="T1"/>
                  </a:cxn>
                  <a:cxn ang="0">
                    <a:pos x="T2" y="T3"/>
                  </a:cxn>
                  <a:cxn ang="0">
                    <a:pos x="T4" y="T5"/>
                  </a:cxn>
                  <a:cxn ang="0">
                    <a:pos x="T6" y="T7"/>
                  </a:cxn>
                </a:cxnLst>
                <a:rect l="0" t="0" r="r" b="b"/>
                <a:pathLst>
                  <a:path w="1" h="2">
                    <a:moveTo>
                      <a:pt x="1" y="2"/>
                    </a:moveTo>
                    <a:lnTo>
                      <a:pt x="1" y="2"/>
                    </a:lnTo>
                    <a:lnTo>
                      <a:pt x="0"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1" name="Freeform 2387">
                <a:extLst>
                  <a:ext uri="{FF2B5EF4-FFF2-40B4-BE49-F238E27FC236}">
                    <a16:creationId xmlns:a16="http://schemas.microsoft.com/office/drawing/2014/main" id="{630EF370-DA7E-BDE8-DC41-EB9DDCED5105}"/>
                  </a:ext>
                </a:extLst>
              </p:cNvPr>
              <p:cNvSpPr>
                <a:spLocks/>
              </p:cNvSpPr>
              <p:nvPr/>
            </p:nvSpPr>
            <p:spPr bwMode="auto">
              <a:xfrm>
                <a:off x="42" y="730"/>
                <a:ext cx="2" cy="2"/>
              </a:xfrm>
              <a:custGeom>
                <a:avLst/>
                <a:gdLst>
                  <a:gd name="T0" fmla="*/ 0 w 2"/>
                  <a:gd name="T1" fmla="*/ 2 h 2"/>
                  <a:gd name="T2" fmla="*/ 1 w 2"/>
                  <a:gd name="T3" fmla="*/ 2 h 2"/>
                  <a:gd name="T4" fmla="*/ 1 w 2"/>
                  <a:gd name="T5" fmla="*/ 1 h 2"/>
                  <a:gd name="T6" fmla="*/ 2 w 2"/>
                  <a:gd name="T7" fmla="*/ 0 h 2"/>
                </a:gdLst>
                <a:ahLst/>
                <a:cxnLst>
                  <a:cxn ang="0">
                    <a:pos x="T0" y="T1"/>
                  </a:cxn>
                  <a:cxn ang="0">
                    <a:pos x="T2" y="T3"/>
                  </a:cxn>
                  <a:cxn ang="0">
                    <a:pos x="T4" y="T5"/>
                  </a:cxn>
                  <a:cxn ang="0">
                    <a:pos x="T6" y="T7"/>
                  </a:cxn>
                </a:cxnLst>
                <a:rect l="0" t="0" r="r" b="b"/>
                <a:pathLst>
                  <a:path w="2" h="2">
                    <a:moveTo>
                      <a:pt x="0" y="2"/>
                    </a:moveTo>
                    <a:lnTo>
                      <a:pt x="1" y="2"/>
                    </a:ln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2" name="Freeform 2388">
                <a:extLst>
                  <a:ext uri="{FF2B5EF4-FFF2-40B4-BE49-F238E27FC236}">
                    <a16:creationId xmlns:a16="http://schemas.microsoft.com/office/drawing/2014/main" id="{6D675820-9D3C-95F5-CFFF-5AB31D091991}"/>
                  </a:ext>
                </a:extLst>
              </p:cNvPr>
              <p:cNvSpPr>
                <a:spLocks/>
              </p:cNvSpPr>
              <p:nvPr/>
            </p:nvSpPr>
            <p:spPr bwMode="auto">
              <a:xfrm>
                <a:off x="41" y="732"/>
                <a:ext cx="1" cy="0"/>
              </a:xfrm>
              <a:custGeom>
                <a:avLst/>
                <a:gdLst>
                  <a:gd name="T0" fmla="*/ 0 w 1"/>
                  <a:gd name="T1" fmla="*/ 0 w 1"/>
                  <a:gd name="T2" fmla="*/ 0 w 1"/>
                  <a:gd name="T3" fmla="*/ 1 w 1"/>
                </a:gdLst>
                <a:ahLst/>
                <a:cxnLst>
                  <a:cxn ang="0">
                    <a:pos x="T0" y="0"/>
                  </a:cxn>
                  <a:cxn ang="0">
                    <a:pos x="T1" y="0"/>
                  </a:cxn>
                  <a:cxn ang="0">
                    <a:pos x="T2" y="0"/>
                  </a:cxn>
                  <a:cxn ang="0">
                    <a:pos x="T3" y="0"/>
                  </a:cxn>
                </a:cxnLst>
                <a:rect l="0" t="0" r="r" b="b"/>
                <a:pathLst>
                  <a:path w="1">
                    <a:moveTo>
                      <a:pt x="0" y="0"/>
                    </a:moveTo>
                    <a:lnTo>
                      <a:pt x="0" y="0"/>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3" name="Freeform 2389">
                <a:extLst>
                  <a:ext uri="{FF2B5EF4-FFF2-40B4-BE49-F238E27FC236}">
                    <a16:creationId xmlns:a16="http://schemas.microsoft.com/office/drawing/2014/main" id="{F94A65AC-A80D-0882-90D0-68752EF9BAA8}"/>
                  </a:ext>
                </a:extLst>
              </p:cNvPr>
              <p:cNvSpPr>
                <a:spLocks/>
              </p:cNvSpPr>
              <p:nvPr/>
            </p:nvSpPr>
            <p:spPr bwMode="auto">
              <a:xfrm>
                <a:off x="39" y="732"/>
                <a:ext cx="2" cy="0"/>
              </a:xfrm>
              <a:custGeom>
                <a:avLst/>
                <a:gdLst>
                  <a:gd name="T0" fmla="*/ 0 w 2"/>
                  <a:gd name="T1" fmla="*/ 1 w 2"/>
                  <a:gd name="T2" fmla="*/ 2 w 2"/>
                </a:gdLst>
                <a:ahLst/>
                <a:cxnLst>
                  <a:cxn ang="0">
                    <a:pos x="T0" y="0"/>
                  </a:cxn>
                  <a:cxn ang="0">
                    <a:pos x="T1" y="0"/>
                  </a:cxn>
                  <a:cxn ang="0">
                    <a:pos x="T2" y="0"/>
                  </a:cxn>
                </a:cxnLst>
                <a:rect l="0" t="0" r="r" b="b"/>
                <a:pathLst>
                  <a:path w="2">
                    <a:moveTo>
                      <a:pt x="0" y="0"/>
                    </a:move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4" name="Freeform 2390">
                <a:extLst>
                  <a:ext uri="{FF2B5EF4-FFF2-40B4-BE49-F238E27FC236}">
                    <a16:creationId xmlns:a16="http://schemas.microsoft.com/office/drawing/2014/main" id="{3A6C10F4-B455-C8CF-59AA-391F8FC57284}"/>
                  </a:ext>
                </a:extLst>
              </p:cNvPr>
              <p:cNvSpPr>
                <a:spLocks/>
              </p:cNvSpPr>
              <p:nvPr/>
            </p:nvSpPr>
            <p:spPr bwMode="auto">
              <a:xfrm>
                <a:off x="19" y="727"/>
                <a:ext cx="8" cy="8"/>
              </a:xfrm>
              <a:custGeom>
                <a:avLst/>
                <a:gdLst>
                  <a:gd name="T0" fmla="*/ 8 w 8"/>
                  <a:gd name="T1" fmla="*/ 8 h 8"/>
                  <a:gd name="T2" fmla="*/ 8 w 8"/>
                  <a:gd name="T3" fmla="*/ 7 h 8"/>
                  <a:gd name="T4" fmla="*/ 8 w 8"/>
                  <a:gd name="T5" fmla="*/ 6 h 8"/>
                  <a:gd name="T6" fmla="*/ 7 w 8"/>
                  <a:gd name="T7" fmla="*/ 5 h 8"/>
                  <a:gd name="T8" fmla="*/ 7 w 8"/>
                  <a:gd name="T9" fmla="*/ 4 h 8"/>
                  <a:gd name="T10" fmla="*/ 4 w 8"/>
                  <a:gd name="T11" fmla="*/ 1 h 8"/>
                  <a:gd name="T12" fmla="*/ 3 w 8"/>
                  <a:gd name="T13" fmla="*/ 0 h 8"/>
                  <a:gd name="T14" fmla="*/ 2 w 8"/>
                  <a:gd name="T15" fmla="*/ 0 h 8"/>
                  <a:gd name="T16" fmla="*/ 1 w 8"/>
                  <a:gd name="T17" fmla="*/ 1 h 8"/>
                  <a:gd name="T18" fmla="*/ 2 w 8"/>
                  <a:gd name="T19" fmla="*/ 2 h 8"/>
                  <a:gd name="T20" fmla="*/ 1 w 8"/>
                  <a:gd name="T21" fmla="*/ 5 h 8"/>
                  <a:gd name="T22" fmla="*/ 0 w 8"/>
                  <a:gd name="T23" fmla="*/ 6 h 8"/>
                  <a:gd name="T24" fmla="*/ 0 w 8"/>
                  <a:gd name="T25"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8">
                    <a:moveTo>
                      <a:pt x="8" y="8"/>
                    </a:moveTo>
                    <a:lnTo>
                      <a:pt x="8" y="7"/>
                    </a:lnTo>
                    <a:lnTo>
                      <a:pt x="8" y="6"/>
                    </a:lnTo>
                    <a:lnTo>
                      <a:pt x="7" y="5"/>
                    </a:lnTo>
                    <a:lnTo>
                      <a:pt x="7" y="4"/>
                    </a:lnTo>
                    <a:lnTo>
                      <a:pt x="4" y="1"/>
                    </a:lnTo>
                    <a:lnTo>
                      <a:pt x="3" y="0"/>
                    </a:lnTo>
                    <a:lnTo>
                      <a:pt x="2" y="0"/>
                    </a:lnTo>
                    <a:lnTo>
                      <a:pt x="1" y="1"/>
                    </a:lnTo>
                    <a:lnTo>
                      <a:pt x="2" y="2"/>
                    </a:lnTo>
                    <a:lnTo>
                      <a:pt x="1" y="5"/>
                    </a:lnTo>
                    <a:lnTo>
                      <a:pt x="0" y="6"/>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5" name="Freeform 2391">
                <a:extLst>
                  <a:ext uri="{FF2B5EF4-FFF2-40B4-BE49-F238E27FC236}">
                    <a16:creationId xmlns:a16="http://schemas.microsoft.com/office/drawing/2014/main" id="{3B0F96DE-A4A8-CDCB-2852-95C7AF195069}"/>
                  </a:ext>
                </a:extLst>
              </p:cNvPr>
              <p:cNvSpPr>
                <a:spLocks/>
              </p:cNvSpPr>
              <p:nvPr/>
            </p:nvSpPr>
            <p:spPr bwMode="auto">
              <a:xfrm>
                <a:off x="24" y="723"/>
                <a:ext cx="10" cy="12"/>
              </a:xfrm>
              <a:custGeom>
                <a:avLst/>
                <a:gdLst>
                  <a:gd name="T0" fmla="*/ 6 w 10"/>
                  <a:gd name="T1" fmla="*/ 12 h 12"/>
                  <a:gd name="T2" fmla="*/ 6 w 10"/>
                  <a:gd name="T3" fmla="*/ 12 h 12"/>
                  <a:gd name="T4" fmla="*/ 8 w 10"/>
                  <a:gd name="T5" fmla="*/ 10 h 12"/>
                  <a:gd name="T6" fmla="*/ 8 w 10"/>
                  <a:gd name="T7" fmla="*/ 9 h 12"/>
                  <a:gd name="T8" fmla="*/ 7 w 10"/>
                  <a:gd name="T9" fmla="*/ 9 h 12"/>
                  <a:gd name="T10" fmla="*/ 9 w 10"/>
                  <a:gd name="T11" fmla="*/ 6 h 12"/>
                  <a:gd name="T12" fmla="*/ 10 w 10"/>
                  <a:gd name="T13" fmla="*/ 0 h 12"/>
                  <a:gd name="T14" fmla="*/ 10 w 10"/>
                  <a:gd name="T15" fmla="*/ 0 h 12"/>
                  <a:gd name="T16" fmla="*/ 5 w 10"/>
                  <a:gd name="T17" fmla="*/ 1 h 12"/>
                  <a:gd name="T18" fmla="*/ 4 w 10"/>
                  <a:gd name="T19" fmla="*/ 1 h 12"/>
                  <a:gd name="T20" fmla="*/ 3 w 10"/>
                  <a:gd name="T21" fmla="*/ 3 h 12"/>
                  <a:gd name="T22" fmla="*/ 3 w 10"/>
                  <a:gd name="T23" fmla="*/ 4 h 12"/>
                  <a:gd name="T24" fmla="*/ 2 w 10"/>
                  <a:gd name="T25" fmla="*/ 4 h 12"/>
                  <a:gd name="T26" fmla="*/ 1 w 10"/>
                  <a:gd name="T27" fmla="*/ 3 h 12"/>
                  <a:gd name="T28" fmla="*/ 0 w 10"/>
                  <a:gd name="T29" fmla="*/ 5 h 12"/>
                  <a:gd name="T30" fmla="*/ 1 w 10"/>
                  <a:gd name="T31" fmla="*/ 6 h 12"/>
                  <a:gd name="T32" fmla="*/ 2 w 10"/>
                  <a:gd name="T33" fmla="*/ 7 h 12"/>
                  <a:gd name="T34" fmla="*/ 3 w 10"/>
                  <a:gd name="T35" fmla="*/ 7 h 12"/>
                  <a:gd name="T36" fmla="*/ 4 w 10"/>
                  <a:gd name="T37" fmla="*/ 10 h 12"/>
                  <a:gd name="T38" fmla="*/ 5 w 10"/>
                  <a:gd name="T39" fmla="*/ 11 h 12"/>
                  <a:gd name="T40" fmla="*/ 5 w 10"/>
                  <a:gd name="T41" fmla="*/ 11 h 12"/>
                  <a:gd name="T42" fmla="*/ 6 w 10"/>
                  <a:gd name="T43"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12">
                    <a:moveTo>
                      <a:pt x="6" y="12"/>
                    </a:moveTo>
                    <a:lnTo>
                      <a:pt x="6" y="12"/>
                    </a:lnTo>
                    <a:lnTo>
                      <a:pt x="8" y="10"/>
                    </a:lnTo>
                    <a:lnTo>
                      <a:pt x="8" y="9"/>
                    </a:lnTo>
                    <a:lnTo>
                      <a:pt x="7" y="9"/>
                    </a:lnTo>
                    <a:lnTo>
                      <a:pt x="9" y="6"/>
                    </a:lnTo>
                    <a:lnTo>
                      <a:pt x="10" y="0"/>
                    </a:lnTo>
                    <a:lnTo>
                      <a:pt x="10" y="0"/>
                    </a:lnTo>
                    <a:lnTo>
                      <a:pt x="5" y="1"/>
                    </a:lnTo>
                    <a:lnTo>
                      <a:pt x="4" y="1"/>
                    </a:lnTo>
                    <a:lnTo>
                      <a:pt x="3" y="3"/>
                    </a:lnTo>
                    <a:lnTo>
                      <a:pt x="3" y="4"/>
                    </a:lnTo>
                    <a:lnTo>
                      <a:pt x="2" y="4"/>
                    </a:lnTo>
                    <a:lnTo>
                      <a:pt x="1" y="3"/>
                    </a:lnTo>
                    <a:lnTo>
                      <a:pt x="0" y="5"/>
                    </a:lnTo>
                    <a:lnTo>
                      <a:pt x="1" y="6"/>
                    </a:lnTo>
                    <a:lnTo>
                      <a:pt x="2" y="7"/>
                    </a:lnTo>
                    <a:lnTo>
                      <a:pt x="3" y="7"/>
                    </a:lnTo>
                    <a:lnTo>
                      <a:pt x="4" y="10"/>
                    </a:lnTo>
                    <a:lnTo>
                      <a:pt x="5" y="11"/>
                    </a:lnTo>
                    <a:lnTo>
                      <a:pt x="5" y="11"/>
                    </a:lnTo>
                    <a:lnTo>
                      <a:pt x="6" y="1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6" name="Freeform 2392">
                <a:extLst>
                  <a:ext uri="{FF2B5EF4-FFF2-40B4-BE49-F238E27FC236}">
                    <a16:creationId xmlns:a16="http://schemas.microsoft.com/office/drawing/2014/main" id="{7C426D54-0FB7-3B09-8358-A8BEB7787719}"/>
                  </a:ext>
                </a:extLst>
              </p:cNvPr>
              <p:cNvSpPr>
                <a:spLocks/>
              </p:cNvSpPr>
              <p:nvPr/>
            </p:nvSpPr>
            <p:spPr bwMode="auto">
              <a:xfrm>
                <a:off x="28" y="735"/>
                <a:ext cx="2" cy="4"/>
              </a:xfrm>
              <a:custGeom>
                <a:avLst/>
                <a:gdLst>
                  <a:gd name="T0" fmla="*/ 1 w 2"/>
                  <a:gd name="T1" fmla="*/ 4 h 4"/>
                  <a:gd name="T2" fmla="*/ 1 w 2"/>
                  <a:gd name="T3" fmla="*/ 3 h 4"/>
                  <a:gd name="T4" fmla="*/ 1 w 2"/>
                  <a:gd name="T5" fmla="*/ 3 h 4"/>
                  <a:gd name="T6" fmla="*/ 2 w 2"/>
                  <a:gd name="T7" fmla="*/ 2 h 4"/>
                  <a:gd name="T8" fmla="*/ 2 w 2"/>
                  <a:gd name="T9" fmla="*/ 1 h 4"/>
                  <a:gd name="T10" fmla="*/ 1 w 2"/>
                  <a:gd name="T11" fmla="*/ 0 h 4"/>
                  <a:gd name="T12" fmla="*/ 0 w 2"/>
                  <a:gd name="T13" fmla="*/ 1 h 4"/>
                  <a:gd name="T14" fmla="*/ 0 w 2"/>
                  <a:gd name="T15" fmla="*/ 3 h 4"/>
                  <a:gd name="T16" fmla="*/ 0 w 2"/>
                  <a:gd name="T17" fmla="*/ 4 h 4"/>
                  <a:gd name="T18" fmla="*/ 1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1" y="4"/>
                    </a:moveTo>
                    <a:lnTo>
                      <a:pt x="1" y="3"/>
                    </a:lnTo>
                    <a:lnTo>
                      <a:pt x="1" y="3"/>
                    </a:lnTo>
                    <a:lnTo>
                      <a:pt x="2" y="2"/>
                    </a:lnTo>
                    <a:lnTo>
                      <a:pt x="2" y="1"/>
                    </a:lnTo>
                    <a:lnTo>
                      <a:pt x="1" y="0"/>
                    </a:lnTo>
                    <a:lnTo>
                      <a:pt x="0" y="1"/>
                    </a:lnTo>
                    <a:lnTo>
                      <a:pt x="0" y="3"/>
                    </a:lnTo>
                    <a:lnTo>
                      <a:pt x="0" y="4"/>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7" name="Freeform 2393">
                <a:extLst>
                  <a:ext uri="{FF2B5EF4-FFF2-40B4-BE49-F238E27FC236}">
                    <a16:creationId xmlns:a16="http://schemas.microsoft.com/office/drawing/2014/main" id="{352B441E-7A3F-9770-0492-1EB64E417D3B}"/>
                  </a:ext>
                </a:extLst>
              </p:cNvPr>
              <p:cNvSpPr>
                <a:spLocks/>
              </p:cNvSpPr>
              <p:nvPr/>
            </p:nvSpPr>
            <p:spPr bwMode="auto">
              <a:xfrm>
                <a:off x="19" y="734"/>
                <a:ext cx="1" cy="6"/>
              </a:xfrm>
              <a:custGeom>
                <a:avLst/>
                <a:gdLst>
                  <a:gd name="T0" fmla="*/ 0 w 1"/>
                  <a:gd name="T1" fmla="*/ 0 h 6"/>
                  <a:gd name="T2" fmla="*/ 1 w 1"/>
                  <a:gd name="T3" fmla="*/ 4 h 6"/>
                  <a:gd name="T4" fmla="*/ 1 w 1"/>
                  <a:gd name="T5" fmla="*/ 6 h 6"/>
                </a:gdLst>
                <a:ahLst/>
                <a:cxnLst>
                  <a:cxn ang="0">
                    <a:pos x="T0" y="T1"/>
                  </a:cxn>
                  <a:cxn ang="0">
                    <a:pos x="T2" y="T3"/>
                  </a:cxn>
                  <a:cxn ang="0">
                    <a:pos x="T4" y="T5"/>
                  </a:cxn>
                </a:cxnLst>
                <a:rect l="0" t="0" r="r" b="b"/>
                <a:pathLst>
                  <a:path w="1" h="6">
                    <a:moveTo>
                      <a:pt x="0" y="0"/>
                    </a:moveTo>
                    <a:lnTo>
                      <a:pt x="1" y="4"/>
                    </a:lnTo>
                    <a:lnTo>
                      <a:pt x="1"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8" name="Line 2394">
                <a:extLst>
                  <a:ext uri="{FF2B5EF4-FFF2-40B4-BE49-F238E27FC236}">
                    <a16:creationId xmlns:a16="http://schemas.microsoft.com/office/drawing/2014/main" id="{C04F2C6B-AA76-69CA-26F4-933860FCACCA}"/>
                  </a:ext>
                </a:extLst>
              </p:cNvPr>
              <p:cNvSpPr>
                <a:spLocks noChangeShapeType="1"/>
              </p:cNvSpPr>
              <p:nvPr/>
            </p:nvSpPr>
            <p:spPr bwMode="auto">
              <a:xfrm flipV="1">
                <a:off x="27" y="735"/>
                <a:ext cx="0" cy="5"/>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49" name="Freeform 2395">
                <a:extLst>
                  <a:ext uri="{FF2B5EF4-FFF2-40B4-BE49-F238E27FC236}">
                    <a16:creationId xmlns:a16="http://schemas.microsoft.com/office/drawing/2014/main" id="{1FF25E40-A83A-4D74-05C4-E0E16E1DD784}"/>
                  </a:ext>
                </a:extLst>
              </p:cNvPr>
              <p:cNvSpPr>
                <a:spLocks/>
              </p:cNvSpPr>
              <p:nvPr/>
            </p:nvSpPr>
            <p:spPr bwMode="auto">
              <a:xfrm>
                <a:off x="30" y="740"/>
                <a:ext cx="3" cy="0"/>
              </a:xfrm>
              <a:custGeom>
                <a:avLst/>
                <a:gdLst>
                  <a:gd name="T0" fmla="*/ 3 w 3"/>
                  <a:gd name="T1" fmla="*/ 1 w 3"/>
                  <a:gd name="T2" fmla="*/ 0 w 3"/>
                  <a:gd name="T3" fmla="*/ 0 w 3"/>
                </a:gdLst>
                <a:ahLst/>
                <a:cxnLst>
                  <a:cxn ang="0">
                    <a:pos x="T0" y="0"/>
                  </a:cxn>
                  <a:cxn ang="0">
                    <a:pos x="T1" y="0"/>
                  </a:cxn>
                  <a:cxn ang="0">
                    <a:pos x="T2" y="0"/>
                  </a:cxn>
                  <a:cxn ang="0">
                    <a:pos x="T3" y="0"/>
                  </a:cxn>
                </a:cxnLst>
                <a:rect l="0" t="0" r="r" b="b"/>
                <a:pathLst>
                  <a:path w="3">
                    <a:moveTo>
                      <a:pt x="3" y="0"/>
                    </a:moveTo>
                    <a:lnTo>
                      <a:pt x="1"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0" name="Freeform 2396">
                <a:extLst>
                  <a:ext uri="{FF2B5EF4-FFF2-40B4-BE49-F238E27FC236}">
                    <a16:creationId xmlns:a16="http://schemas.microsoft.com/office/drawing/2014/main" id="{42026152-1EEE-C8B0-32D5-066071724CA0}"/>
                  </a:ext>
                </a:extLst>
              </p:cNvPr>
              <p:cNvSpPr>
                <a:spLocks/>
              </p:cNvSpPr>
              <p:nvPr/>
            </p:nvSpPr>
            <p:spPr bwMode="auto">
              <a:xfrm>
                <a:off x="40" y="738"/>
                <a:ext cx="2" cy="2"/>
              </a:xfrm>
              <a:custGeom>
                <a:avLst/>
                <a:gdLst>
                  <a:gd name="T0" fmla="*/ 2 w 2"/>
                  <a:gd name="T1" fmla="*/ 2 h 2"/>
                  <a:gd name="T2" fmla="*/ 2 w 2"/>
                  <a:gd name="T3" fmla="*/ 2 h 2"/>
                  <a:gd name="T4" fmla="*/ 2 w 2"/>
                  <a:gd name="T5" fmla="*/ 1 h 2"/>
                  <a:gd name="T6" fmla="*/ 2 w 2"/>
                  <a:gd name="T7" fmla="*/ 0 h 2"/>
                  <a:gd name="T8" fmla="*/ 1 w 2"/>
                  <a:gd name="T9" fmla="*/ 0 h 2"/>
                  <a:gd name="T10" fmla="*/ 0 w 2"/>
                  <a:gd name="T11" fmla="*/ 2 h 2"/>
                </a:gdLst>
                <a:ahLst/>
                <a:cxnLst>
                  <a:cxn ang="0">
                    <a:pos x="T0" y="T1"/>
                  </a:cxn>
                  <a:cxn ang="0">
                    <a:pos x="T2" y="T3"/>
                  </a:cxn>
                  <a:cxn ang="0">
                    <a:pos x="T4" y="T5"/>
                  </a:cxn>
                  <a:cxn ang="0">
                    <a:pos x="T6" y="T7"/>
                  </a:cxn>
                  <a:cxn ang="0">
                    <a:pos x="T8" y="T9"/>
                  </a:cxn>
                  <a:cxn ang="0">
                    <a:pos x="T10" y="T11"/>
                  </a:cxn>
                </a:cxnLst>
                <a:rect l="0" t="0" r="r" b="b"/>
                <a:pathLst>
                  <a:path w="2" h="2">
                    <a:moveTo>
                      <a:pt x="2" y="2"/>
                    </a:moveTo>
                    <a:lnTo>
                      <a:pt x="2" y="2"/>
                    </a:lnTo>
                    <a:lnTo>
                      <a:pt x="2" y="1"/>
                    </a:lnTo>
                    <a:lnTo>
                      <a:pt x="2" y="0"/>
                    </a:lnTo>
                    <a:lnTo>
                      <a:pt x="1"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1" name="Freeform 2397">
                <a:extLst>
                  <a:ext uri="{FF2B5EF4-FFF2-40B4-BE49-F238E27FC236}">
                    <a16:creationId xmlns:a16="http://schemas.microsoft.com/office/drawing/2014/main" id="{D2879149-5EE9-64C5-35D1-3298B9AC4A29}"/>
                  </a:ext>
                </a:extLst>
              </p:cNvPr>
              <p:cNvSpPr>
                <a:spLocks/>
              </p:cNvSpPr>
              <p:nvPr/>
            </p:nvSpPr>
            <p:spPr bwMode="auto">
              <a:xfrm>
                <a:off x="49" y="739"/>
                <a:ext cx="5" cy="2"/>
              </a:xfrm>
              <a:custGeom>
                <a:avLst/>
                <a:gdLst>
                  <a:gd name="T0" fmla="*/ 5 w 5"/>
                  <a:gd name="T1" fmla="*/ 1 h 2"/>
                  <a:gd name="T2" fmla="*/ 5 w 5"/>
                  <a:gd name="T3" fmla="*/ 1 h 2"/>
                  <a:gd name="T4" fmla="*/ 5 w 5"/>
                  <a:gd name="T5" fmla="*/ 0 h 2"/>
                  <a:gd name="T6" fmla="*/ 4 w 5"/>
                  <a:gd name="T7" fmla="*/ 0 h 2"/>
                  <a:gd name="T8" fmla="*/ 4 w 5"/>
                  <a:gd name="T9" fmla="*/ 1 h 2"/>
                  <a:gd name="T10" fmla="*/ 3 w 5"/>
                  <a:gd name="T11" fmla="*/ 1 h 2"/>
                  <a:gd name="T12" fmla="*/ 1 w 5"/>
                  <a:gd name="T13" fmla="*/ 2 h 2"/>
                  <a:gd name="T14" fmla="*/ 0 w 5"/>
                  <a:gd name="T15" fmla="*/ 2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1"/>
                    </a:moveTo>
                    <a:lnTo>
                      <a:pt x="5" y="1"/>
                    </a:lnTo>
                    <a:lnTo>
                      <a:pt x="5" y="0"/>
                    </a:lnTo>
                    <a:lnTo>
                      <a:pt x="4" y="0"/>
                    </a:lnTo>
                    <a:lnTo>
                      <a:pt x="4" y="1"/>
                    </a:lnTo>
                    <a:lnTo>
                      <a:pt x="3" y="1"/>
                    </a:lnTo>
                    <a:lnTo>
                      <a:pt x="1"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2" name="Line 2398">
                <a:extLst>
                  <a:ext uri="{FF2B5EF4-FFF2-40B4-BE49-F238E27FC236}">
                    <a16:creationId xmlns:a16="http://schemas.microsoft.com/office/drawing/2014/main" id="{F22F72F0-5519-070D-403A-2BF085E1BF28}"/>
                  </a:ext>
                </a:extLst>
              </p:cNvPr>
              <p:cNvSpPr>
                <a:spLocks noChangeShapeType="1"/>
              </p:cNvSpPr>
              <p:nvPr/>
            </p:nvSpPr>
            <p:spPr bwMode="auto">
              <a:xfrm>
                <a:off x="25" y="742"/>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53" name="Freeform 2399">
                <a:extLst>
                  <a:ext uri="{FF2B5EF4-FFF2-40B4-BE49-F238E27FC236}">
                    <a16:creationId xmlns:a16="http://schemas.microsoft.com/office/drawing/2014/main" id="{88213073-281D-427D-ABCE-0C4C92A1C4B6}"/>
                  </a:ext>
                </a:extLst>
              </p:cNvPr>
              <p:cNvSpPr>
                <a:spLocks/>
              </p:cNvSpPr>
              <p:nvPr/>
            </p:nvSpPr>
            <p:spPr bwMode="auto">
              <a:xfrm>
                <a:off x="30" y="740"/>
                <a:ext cx="3" cy="2"/>
              </a:xfrm>
              <a:custGeom>
                <a:avLst/>
                <a:gdLst>
                  <a:gd name="T0" fmla="*/ 0 w 3"/>
                  <a:gd name="T1" fmla="*/ 0 h 2"/>
                  <a:gd name="T2" fmla="*/ 1 w 3"/>
                  <a:gd name="T3" fmla="*/ 2 h 2"/>
                  <a:gd name="T4" fmla="*/ 3 w 3"/>
                  <a:gd name="T5" fmla="*/ 2 h 2"/>
                </a:gdLst>
                <a:ahLst/>
                <a:cxnLst>
                  <a:cxn ang="0">
                    <a:pos x="T0" y="T1"/>
                  </a:cxn>
                  <a:cxn ang="0">
                    <a:pos x="T2" y="T3"/>
                  </a:cxn>
                  <a:cxn ang="0">
                    <a:pos x="T4" y="T5"/>
                  </a:cxn>
                </a:cxnLst>
                <a:rect l="0" t="0" r="r" b="b"/>
                <a:pathLst>
                  <a:path w="3" h="2">
                    <a:moveTo>
                      <a:pt x="0" y="0"/>
                    </a:moveTo>
                    <a:lnTo>
                      <a:pt x="1" y="2"/>
                    </a:lnTo>
                    <a:lnTo>
                      <a:pt x="3"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4" name="Freeform 2400">
                <a:extLst>
                  <a:ext uri="{FF2B5EF4-FFF2-40B4-BE49-F238E27FC236}">
                    <a16:creationId xmlns:a16="http://schemas.microsoft.com/office/drawing/2014/main" id="{EBE9253A-FA56-7A21-CA9A-2F6B828EBB28}"/>
                  </a:ext>
                </a:extLst>
              </p:cNvPr>
              <p:cNvSpPr>
                <a:spLocks/>
              </p:cNvSpPr>
              <p:nvPr/>
            </p:nvSpPr>
            <p:spPr bwMode="auto">
              <a:xfrm>
                <a:off x="47" y="741"/>
                <a:ext cx="2" cy="1"/>
              </a:xfrm>
              <a:custGeom>
                <a:avLst/>
                <a:gdLst>
                  <a:gd name="T0" fmla="*/ 2 w 2"/>
                  <a:gd name="T1" fmla="*/ 0 h 1"/>
                  <a:gd name="T2" fmla="*/ 1 w 2"/>
                  <a:gd name="T3" fmla="*/ 1 h 1"/>
                  <a:gd name="T4" fmla="*/ 0 w 2"/>
                  <a:gd name="T5" fmla="*/ 1 h 1"/>
                  <a:gd name="T6" fmla="*/ 0 w 2"/>
                  <a:gd name="T7" fmla="*/ 1 h 1"/>
                </a:gdLst>
                <a:ahLst/>
                <a:cxnLst>
                  <a:cxn ang="0">
                    <a:pos x="T0" y="T1"/>
                  </a:cxn>
                  <a:cxn ang="0">
                    <a:pos x="T2" y="T3"/>
                  </a:cxn>
                  <a:cxn ang="0">
                    <a:pos x="T4" y="T5"/>
                  </a:cxn>
                  <a:cxn ang="0">
                    <a:pos x="T6" y="T7"/>
                  </a:cxn>
                </a:cxnLst>
                <a:rect l="0" t="0" r="r" b="b"/>
                <a:pathLst>
                  <a:path w="2" h="1">
                    <a:moveTo>
                      <a:pt x="2" y="0"/>
                    </a:moveTo>
                    <a:lnTo>
                      <a:pt x="1" y="1"/>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5" name="Freeform 2401">
                <a:extLst>
                  <a:ext uri="{FF2B5EF4-FFF2-40B4-BE49-F238E27FC236}">
                    <a16:creationId xmlns:a16="http://schemas.microsoft.com/office/drawing/2014/main" id="{50FA9734-669B-47CB-76B5-CFEC29185069}"/>
                  </a:ext>
                </a:extLst>
              </p:cNvPr>
              <p:cNvSpPr>
                <a:spLocks/>
              </p:cNvSpPr>
              <p:nvPr/>
            </p:nvSpPr>
            <p:spPr bwMode="auto">
              <a:xfrm>
                <a:off x="20" y="740"/>
                <a:ext cx="5" cy="3"/>
              </a:xfrm>
              <a:custGeom>
                <a:avLst/>
                <a:gdLst>
                  <a:gd name="T0" fmla="*/ 0 w 5"/>
                  <a:gd name="T1" fmla="*/ 0 h 3"/>
                  <a:gd name="T2" fmla="*/ 2 w 5"/>
                  <a:gd name="T3" fmla="*/ 1 h 3"/>
                  <a:gd name="T4" fmla="*/ 2 w 5"/>
                  <a:gd name="T5" fmla="*/ 2 h 3"/>
                  <a:gd name="T6" fmla="*/ 4 w 5"/>
                  <a:gd name="T7" fmla="*/ 3 h 3"/>
                  <a:gd name="T8" fmla="*/ 5 w 5"/>
                  <a:gd name="T9" fmla="*/ 2 h 3"/>
                </a:gdLst>
                <a:ahLst/>
                <a:cxnLst>
                  <a:cxn ang="0">
                    <a:pos x="T0" y="T1"/>
                  </a:cxn>
                  <a:cxn ang="0">
                    <a:pos x="T2" y="T3"/>
                  </a:cxn>
                  <a:cxn ang="0">
                    <a:pos x="T4" y="T5"/>
                  </a:cxn>
                  <a:cxn ang="0">
                    <a:pos x="T6" y="T7"/>
                  </a:cxn>
                  <a:cxn ang="0">
                    <a:pos x="T8" y="T9"/>
                  </a:cxn>
                </a:cxnLst>
                <a:rect l="0" t="0" r="r" b="b"/>
                <a:pathLst>
                  <a:path w="5" h="3">
                    <a:moveTo>
                      <a:pt x="0" y="0"/>
                    </a:moveTo>
                    <a:lnTo>
                      <a:pt x="2" y="1"/>
                    </a:lnTo>
                    <a:lnTo>
                      <a:pt x="2" y="2"/>
                    </a:lnTo>
                    <a:lnTo>
                      <a:pt x="4" y="3"/>
                    </a:lnTo>
                    <a:lnTo>
                      <a:pt x="5"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6" name="Freeform 2402">
                <a:extLst>
                  <a:ext uri="{FF2B5EF4-FFF2-40B4-BE49-F238E27FC236}">
                    <a16:creationId xmlns:a16="http://schemas.microsoft.com/office/drawing/2014/main" id="{57CFA4EE-C515-14C7-F8E1-649FFF3F7EAB}"/>
                  </a:ext>
                </a:extLst>
              </p:cNvPr>
              <p:cNvSpPr>
                <a:spLocks/>
              </p:cNvSpPr>
              <p:nvPr/>
            </p:nvSpPr>
            <p:spPr bwMode="auto">
              <a:xfrm>
                <a:off x="33" y="740"/>
                <a:ext cx="3" cy="4"/>
              </a:xfrm>
              <a:custGeom>
                <a:avLst/>
                <a:gdLst>
                  <a:gd name="T0" fmla="*/ 3 w 3"/>
                  <a:gd name="T1" fmla="*/ 4 h 4"/>
                  <a:gd name="T2" fmla="*/ 3 w 3"/>
                  <a:gd name="T3" fmla="*/ 3 h 4"/>
                  <a:gd name="T4" fmla="*/ 0 w 3"/>
                  <a:gd name="T5" fmla="*/ 0 h 4"/>
                  <a:gd name="T6" fmla="*/ 0 w 3"/>
                  <a:gd name="T7" fmla="*/ 0 h 4"/>
                </a:gdLst>
                <a:ahLst/>
                <a:cxnLst>
                  <a:cxn ang="0">
                    <a:pos x="T0" y="T1"/>
                  </a:cxn>
                  <a:cxn ang="0">
                    <a:pos x="T2" y="T3"/>
                  </a:cxn>
                  <a:cxn ang="0">
                    <a:pos x="T4" y="T5"/>
                  </a:cxn>
                  <a:cxn ang="0">
                    <a:pos x="T6" y="T7"/>
                  </a:cxn>
                </a:cxnLst>
                <a:rect l="0" t="0" r="r" b="b"/>
                <a:pathLst>
                  <a:path w="3" h="4">
                    <a:moveTo>
                      <a:pt x="3" y="4"/>
                    </a:moveTo>
                    <a:lnTo>
                      <a:pt x="3"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7" name="Freeform 2403">
                <a:extLst>
                  <a:ext uri="{FF2B5EF4-FFF2-40B4-BE49-F238E27FC236}">
                    <a16:creationId xmlns:a16="http://schemas.microsoft.com/office/drawing/2014/main" id="{3E06A8B0-F2C8-A3D6-EC86-86ACA588B458}"/>
                  </a:ext>
                </a:extLst>
              </p:cNvPr>
              <p:cNvSpPr>
                <a:spLocks/>
              </p:cNvSpPr>
              <p:nvPr/>
            </p:nvSpPr>
            <p:spPr bwMode="auto">
              <a:xfrm>
                <a:off x="44" y="742"/>
                <a:ext cx="3" cy="2"/>
              </a:xfrm>
              <a:custGeom>
                <a:avLst/>
                <a:gdLst>
                  <a:gd name="T0" fmla="*/ 3 w 3"/>
                  <a:gd name="T1" fmla="*/ 0 h 2"/>
                  <a:gd name="T2" fmla="*/ 3 w 3"/>
                  <a:gd name="T3" fmla="*/ 1 h 2"/>
                  <a:gd name="T4" fmla="*/ 1 w 3"/>
                  <a:gd name="T5" fmla="*/ 1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3" y="0"/>
                    </a:moveTo>
                    <a:lnTo>
                      <a:pt x="3" y="1"/>
                    </a:lnTo>
                    <a:lnTo>
                      <a:pt x="1" y="1"/>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8" name="Freeform 2404">
                <a:extLst>
                  <a:ext uri="{FF2B5EF4-FFF2-40B4-BE49-F238E27FC236}">
                    <a16:creationId xmlns:a16="http://schemas.microsoft.com/office/drawing/2014/main" id="{5F34D30D-C75D-FEE0-A9C5-B53746BF6481}"/>
                  </a:ext>
                </a:extLst>
              </p:cNvPr>
              <p:cNvSpPr>
                <a:spLocks/>
              </p:cNvSpPr>
              <p:nvPr/>
            </p:nvSpPr>
            <p:spPr bwMode="auto">
              <a:xfrm>
                <a:off x="40" y="740"/>
                <a:ext cx="4" cy="5"/>
              </a:xfrm>
              <a:custGeom>
                <a:avLst/>
                <a:gdLst>
                  <a:gd name="T0" fmla="*/ 4 w 4"/>
                  <a:gd name="T1" fmla="*/ 4 h 5"/>
                  <a:gd name="T2" fmla="*/ 2 w 4"/>
                  <a:gd name="T3" fmla="*/ 5 h 5"/>
                  <a:gd name="T4" fmla="*/ 1 w 4"/>
                  <a:gd name="T5" fmla="*/ 4 h 5"/>
                  <a:gd name="T6" fmla="*/ 0 w 4"/>
                  <a:gd name="T7" fmla="*/ 3 h 5"/>
                  <a:gd name="T8" fmla="*/ 1 w 4"/>
                  <a:gd name="T9" fmla="*/ 2 h 5"/>
                  <a:gd name="T10" fmla="*/ 2 w 4"/>
                  <a:gd name="T11" fmla="*/ 0 h 5"/>
                </a:gdLst>
                <a:ahLst/>
                <a:cxnLst>
                  <a:cxn ang="0">
                    <a:pos x="T0" y="T1"/>
                  </a:cxn>
                  <a:cxn ang="0">
                    <a:pos x="T2" y="T3"/>
                  </a:cxn>
                  <a:cxn ang="0">
                    <a:pos x="T4" y="T5"/>
                  </a:cxn>
                  <a:cxn ang="0">
                    <a:pos x="T6" y="T7"/>
                  </a:cxn>
                  <a:cxn ang="0">
                    <a:pos x="T8" y="T9"/>
                  </a:cxn>
                  <a:cxn ang="0">
                    <a:pos x="T10" y="T11"/>
                  </a:cxn>
                </a:cxnLst>
                <a:rect l="0" t="0" r="r" b="b"/>
                <a:pathLst>
                  <a:path w="4" h="5">
                    <a:moveTo>
                      <a:pt x="4" y="4"/>
                    </a:moveTo>
                    <a:lnTo>
                      <a:pt x="2" y="5"/>
                    </a:lnTo>
                    <a:lnTo>
                      <a:pt x="1" y="4"/>
                    </a:lnTo>
                    <a:lnTo>
                      <a:pt x="0" y="3"/>
                    </a:lnTo>
                    <a:lnTo>
                      <a:pt x="1" y="2"/>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9" name="Freeform 2405">
                <a:extLst>
                  <a:ext uri="{FF2B5EF4-FFF2-40B4-BE49-F238E27FC236}">
                    <a16:creationId xmlns:a16="http://schemas.microsoft.com/office/drawing/2014/main" id="{5F08A1A7-2390-4753-EE7C-33936343B459}"/>
                  </a:ext>
                </a:extLst>
              </p:cNvPr>
              <p:cNvSpPr>
                <a:spLocks/>
              </p:cNvSpPr>
              <p:nvPr/>
            </p:nvSpPr>
            <p:spPr bwMode="auto">
              <a:xfrm>
                <a:off x="45" y="740"/>
                <a:ext cx="9" cy="6"/>
              </a:xfrm>
              <a:custGeom>
                <a:avLst/>
                <a:gdLst>
                  <a:gd name="T0" fmla="*/ 0 w 9"/>
                  <a:gd name="T1" fmla="*/ 6 h 6"/>
                  <a:gd name="T2" fmla="*/ 1 w 9"/>
                  <a:gd name="T3" fmla="*/ 4 h 6"/>
                  <a:gd name="T4" fmla="*/ 4 w 9"/>
                  <a:gd name="T5" fmla="*/ 2 h 6"/>
                  <a:gd name="T6" fmla="*/ 5 w 9"/>
                  <a:gd name="T7" fmla="*/ 1 h 6"/>
                  <a:gd name="T8" fmla="*/ 7 w 9"/>
                  <a:gd name="T9" fmla="*/ 1 h 6"/>
                  <a:gd name="T10" fmla="*/ 7 w 9"/>
                  <a:gd name="T11" fmla="*/ 1 h 6"/>
                  <a:gd name="T12" fmla="*/ 9 w 9"/>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0" y="6"/>
                    </a:moveTo>
                    <a:lnTo>
                      <a:pt x="1" y="4"/>
                    </a:lnTo>
                    <a:lnTo>
                      <a:pt x="4" y="2"/>
                    </a:lnTo>
                    <a:lnTo>
                      <a:pt x="5" y="1"/>
                    </a:lnTo>
                    <a:lnTo>
                      <a:pt x="7" y="1"/>
                    </a:lnTo>
                    <a:lnTo>
                      <a:pt x="7" y="1"/>
                    </a:lnTo>
                    <a:lnTo>
                      <a:pt x="9"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0" name="Freeform 2406">
                <a:extLst>
                  <a:ext uri="{FF2B5EF4-FFF2-40B4-BE49-F238E27FC236}">
                    <a16:creationId xmlns:a16="http://schemas.microsoft.com/office/drawing/2014/main" id="{54AF446C-F233-302F-F946-5178D64AA588}"/>
                  </a:ext>
                </a:extLst>
              </p:cNvPr>
              <p:cNvSpPr>
                <a:spLocks/>
              </p:cNvSpPr>
              <p:nvPr/>
            </p:nvSpPr>
            <p:spPr bwMode="auto">
              <a:xfrm>
                <a:off x="44" y="746"/>
                <a:ext cx="1" cy="0"/>
              </a:xfrm>
              <a:custGeom>
                <a:avLst/>
                <a:gdLst>
                  <a:gd name="T0" fmla="*/ 0 w 1"/>
                  <a:gd name="T1" fmla="*/ 0 w 1"/>
                  <a:gd name="T2" fmla="*/ 1 w 1"/>
                  <a:gd name="T3" fmla="*/ 1 w 1"/>
                </a:gdLst>
                <a:ahLst/>
                <a:cxnLst>
                  <a:cxn ang="0">
                    <a:pos x="T0" y="0"/>
                  </a:cxn>
                  <a:cxn ang="0">
                    <a:pos x="T1" y="0"/>
                  </a:cxn>
                  <a:cxn ang="0">
                    <a:pos x="T2" y="0"/>
                  </a:cxn>
                  <a:cxn ang="0">
                    <a:pos x="T3" y="0"/>
                  </a:cxn>
                </a:cxnLst>
                <a:rect l="0" t="0" r="r" b="b"/>
                <a:pathLst>
                  <a:path w="1">
                    <a:moveTo>
                      <a:pt x="0" y="0"/>
                    </a:moveTo>
                    <a:lnTo>
                      <a:pt x="0" y="0"/>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1" name="Freeform 2407">
                <a:extLst>
                  <a:ext uri="{FF2B5EF4-FFF2-40B4-BE49-F238E27FC236}">
                    <a16:creationId xmlns:a16="http://schemas.microsoft.com/office/drawing/2014/main" id="{0CF61E62-9D4C-0BF6-A23D-1E2710AAF29F}"/>
                  </a:ext>
                </a:extLst>
              </p:cNvPr>
              <p:cNvSpPr>
                <a:spLocks/>
              </p:cNvSpPr>
              <p:nvPr/>
            </p:nvSpPr>
            <p:spPr bwMode="auto">
              <a:xfrm>
                <a:off x="30" y="742"/>
                <a:ext cx="6" cy="5"/>
              </a:xfrm>
              <a:custGeom>
                <a:avLst/>
                <a:gdLst>
                  <a:gd name="T0" fmla="*/ 3 w 6"/>
                  <a:gd name="T1" fmla="*/ 0 h 5"/>
                  <a:gd name="T2" fmla="*/ 3 w 6"/>
                  <a:gd name="T3" fmla="*/ 1 h 5"/>
                  <a:gd name="T4" fmla="*/ 0 w 6"/>
                  <a:gd name="T5" fmla="*/ 2 h 5"/>
                  <a:gd name="T6" fmla="*/ 1 w 6"/>
                  <a:gd name="T7" fmla="*/ 5 h 5"/>
                  <a:gd name="T8" fmla="*/ 2 w 6"/>
                  <a:gd name="T9" fmla="*/ 5 h 5"/>
                  <a:gd name="T10" fmla="*/ 6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0"/>
                    </a:moveTo>
                    <a:lnTo>
                      <a:pt x="3" y="1"/>
                    </a:lnTo>
                    <a:lnTo>
                      <a:pt x="0" y="2"/>
                    </a:lnTo>
                    <a:lnTo>
                      <a:pt x="1" y="5"/>
                    </a:lnTo>
                    <a:lnTo>
                      <a:pt x="2" y="5"/>
                    </a:lnTo>
                    <a:lnTo>
                      <a:pt x="6"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2" name="Freeform 2408">
                <a:extLst>
                  <a:ext uri="{FF2B5EF4-FFF2-40B4-BE49-F238E27FC236}">
                    <a16:creationId xmlns:a16="http://schemas.microsoft.com/office/drawing/2014/main" id="{89DE484E-1E6C-EFA7-E609-23D6958106CE}"/>
                  </a:ext>
                </a:extLst>
              </p:cNvPr>
              <p:cNvSpPr>
                <a:spLocks/>
              </p:cNvSpPr>
              <p:nvPr/>
            </p:nvSpPr>
            <p:spPr bwMode="auto">
              <a:xfrm>
                <a:off x="12" y="734"/>
                <a:ext cx="9" cy="14"/>
              </a:xfrm>
              <a:custGeom>
                <a:avLst/>
                <a:gdLst>
                  <a:gd name="T0" fmla="*/ 6 w 9"/>
                  <a:gd name="T1" fmla="*/ 13 h 14"/>
                  <a:gd name="T2" fmla="*/ 6 w 9"/>
                  <a:gd name="T3" fmla="*/ 13 h 14"/>
                  <a:gd name="T4" fmla="*/ 8 w 9"/>
                  <a:gd name="T5" fmla="*/ 13 h 14"/>
                  <a:gd name="T6" fmla="*/ 9 w 9"/>
                  <a:gd name="T7" fmla="*/ 11 h 14"/>
                  <a:gd name="T8" fmla="*/ 8 w 9"/>
                  <a:gd name="T9" fmla="*/ 8 h 14"/>
                  <a:gd name="T10" fmla="*/ 8 w 9"/>
                  <a:gd name="T11" fmla="*/ 7 h 14"/>
                  <a:gd name="T12" fmla="*/ 8 w 9"/>
                  <a:gd name="T13" fmla="*/ 6 h 14"/>
                  <a:gd name="T14" fmla="*/ 7 w 9"/>
                  <a:gd name="T15" fmla="*/ 5 h 14"/>
                  <a:gd name="T16" fmla="*/ 6 w 9"/>
                  <a:gd name="T17" fmla="*/ 3 h 14"/>
                  <a:gd name="T18" fmla="*/ 6 w 9"/>
                  <a:gd name="T19" fmla="*/ 2 h 14"/>
                  <a:gd name="T20" fmla="*/ 4 w 9"/>
                  <a:gd name="T21" fmla="*/ 0 h 14"/>
                  <a:gd name="T22" fmla="*/ 1 w 9"/>
                  <a:gd name="T23" fmla="*/ 0 h 14"/>
                  <a:gd name="T24" fmla="*/ 0 w 9"/>
                  <a:gd name="T25" fmla="*/ 6 h 14"/>
                  <a:gd name="T26" fmla="*/ 2 w 9"/>
                  <a:gd name="T27" fmla="*/ 6 h 14"/>
                  <a:gd name="T28" fmla="*/ 4 w 9"/>
                  <a:gd name="T29" fmla="*/ 8 h 14"/>
                  <a:gd name="T30" fmla="*/ 2 w 9"/>
                  <a:gd name="T31" fmla="*/ 9 h 14"/>
                  <a:gd name="T32" fmla="*/ 2 w 9"/>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4">
                    <a:moveTo>
                      <a:pt x="6" y="13"/>
                    </a:moveTo>
                    <a:lnTo>
                      <a:pt x="6" y="13"/>
                    </a:lnTo>
                    <a:lnTo>
                      <a:pt x="8" y="13"/>
                    </a:lnTo>
                    <a:lnTo>
                      <a:pt x="9" y="11"/>
                    </a:lnTo>
                    <a:lnTo>
                      <a:pt x="8" y="8"/>
                    </a:lnTo>
                    <a:lnTo>
                      <a:pt x="8" y="7"/>
                    </a:lnTo>
                    <a:lnTo>
                      <a:pt x="8" y="6"/>
                    </a:lnTo>
                    <a:lnTo>
                      <a:pt x="7" y="5"/>
                    </a:lnTo>
                    <a:lnTo>
                      <a:pt x="6" y="3"/>
                    </a:lnTo>
                    <a:lnTo>
                      <a:pt x="6" y="2"/>
                    </a:lnTo>
                    <a:lnTo>
                      <a:pt x="4" y="0"/>
                    </a:lnTo>
                    <a:lnTo>
                      <a:pt x="1" y="0"/>
                    </a:lnTo>
                    <a:lnTo>
                      <a:pt x="0" y="6"/>
                    </a:lnTo>
                    <a:lnTo>
                      <a:pt x="2" y="6"/>
                    </a:lnTo>
                    <a:lnTo>
                      <a:pt x="4" y="8"/>
                    </a:lnTo>
                    <a:lnTo>
                      <a:pt x="2" y="9"/>
                    </a:lnTo>
                    <a:lnTo>
                      <a:pt x="2" y="1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3" name="Line 2409">
                <a:extLst>
                  <a:ext uri="{FF2B5EF4-FFF2-40B4-BE49-F238E27FC236}">
                    <a16:creationId xmlns:a16="http://schemas.microsoft.com/office/drawing/2014/main" id="{5F8AC489-312C-7207-FE19-37A047C63E5B}"/>
                  </a:ext>
                </a:extLst>
              </p:cNvPr>
              <p:cNvSpPr>
                <a:spLocks noChangeShapeType="1"/>
              </p:cNvSpPr>
              <p:nvPr/>
            </p:nvSpPr>
            <p:spPr bwMode="auto">
              <a:xfrm>
                <a:off x="14" y="748"/>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64" name="Freeform 2410">
                <a:extLst>
                  <a:ext uri="{FF2B5EF4-FFF2-40B4-BE49-F238E27FC236}">
                    <a16:creationId xmlns:a16="http://schemas.microsoft.com/office/drawing/2014/main" id="{84FF0874-9799-8EFC-73D7-4197010026EB}"/>
                  </a:ext>
                </a:extLst>
              </p:cNvPr>
              <p:cNvSpPr>
                <a:spLocks/>
              </p:cNvSpPr>
              <p:nvPr/>
            </p:nvSpPr>
            <p:spPr bwMode="auto">
              <a:xfrm>
                <a:off x="15" y="742"/>
                <a:ext cx="3" cy="8"/>
              </a:xfrm>
              <a:custGeom>
                <a:avLst/>
                <a:gdLst>
                  <a:gd name="T0" fmla="*/ 0 w 3"/>
                  <a:gd name="T1" fmla="*/ 8 h 8"/>
                  <a:gd name="T2" fmla="*/ 1 w 3"/>
                  <a:gd name="T3" fmla="*/ 4 h 8"/>
                  <a:gd name="T4" fmla="*/ 3 w 3"/>
                  <a:gd name="T5" fmla="*/ 0 h 8"/>
                  <a:gd name="T6" fmla="*/ 3 w 3"/>
                  <a:gd name="T7" fmla="*/ 3 h 8"/>
                  <a:gd name="T8" fmla="*/ 3 w 3"/>
                  <a:gd name="T9" fmla="*/ 5 h 8"/>
                </a:gdLst>
                <a:ahLst/>
                <a:cxnLst>
                  <a:cxn ang="0">
                    <a:pos x="T0" y="T1"/>
                  </a:cxn>
                  <a:cxn ang="0">
                    <a:pos x="T2" y="T3"/>
                  </a:cxn>
                  <a:cxn ang="0">
                    <a:pos x="T4" y="T5"/>
                  </a:cxn>
                  <a:cxn ang="0">
                    <a:pos x="T6" y="T7"/>
                  </a:cxn>
                  <a:cxn ang="0">
                    <a:pos x="T8" y="T9"/>
                  </a:cxn>
                </a:cxnLst>
                <a:rect l="0" t="0" r="r" b="b"/>
                <a:pathLst>
                  <a:path w="3" h="8">
                    <a:moveTo>
                      <a:pt x="0" y="8"/>
                    </a:moveTo>
                    <a:lnTo>
                      <a:pt x="1" y="4"/>
                    </a:lnTo>
                    <a:lnTo>
                      <a:pt x="3" y="0"/>
                    </a:lnTo>
                    <a:lnTo>
                      <a:pt x="3" y="3"/>
                    </a:lnTo>
                    <a:lnTo>
                      <a:pt x="3"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5" name="Freeform 2411">
                <a:extLst>
                  <a:ext uri="{FF2B5EF4-FFF2-40B4-BE49-F238E27FC236}">
                    <a16:creationId xmlns:a16="http://schemas.microsoft.com/office/drawing/2014/main" id="{C02A9234-44C6-54E2-7A3F-697535A2D265}"/>
                  </a:ext>
                </a:extLst>
              </p:cNvPr>
              <p:cNvSpPr>
                <a:spLocks/>
              </p:cNvSpPr>
              <p:nvPr/>
            </p:nvSpPr>
            <p:spPr bwMode="auto">
              <a:xfrm>
                <a:off x="34" y="744"/>
                <a:ext cx="10" cy="8"/>
              </a:xfrm>
              <a:custGeom>
                <a:avLst/>
                <a:gdLst>
                  <a:gd name="T0" fmla="*/ 0 w 10"/>
                  <a:gd name="T1" fmla="*/ 8 h 8"/>
                  <a:gd name="T2" fmla="*/ 0 w 10"/>
                  <a:gd name="T3" fmla="*/ 8 h 8"/>
                  <a:gd name="T4" fmla="*/ 0 w 10"/>
                  <a:gd name="T5" fmla="*/ 7 h 8"/>
                  <a:gd name="T6" fmla="*/ 1 w 10"/>
                  <a:gd name="T7" fmla="*/ 7 h 8"/>
                  <a:gd name="T8" fmla="*/ 3 w 10"/>
                  <a:gd name="T9" fmla="*/ 8 h 8"/>
                  <a:gd name="T10" fmla="*/ 5 w 10"/>
                  <a:gd name="T11" fmla="*/ 6 h 8"/>
                  <a:gd name="T12" fmla="*/ 4 w 10"/>
                  <a:gd name="T13" fmla="*/ 5 h 8"/>
                  <a:gd name="T14" fmla="*/ 2 w 10"/>
                  <a:gd name="T15" fmla="*/ 6 h 8"/>
                  <a:gd name="T16" fmla="*/ 0 w 10"/>
                  <a:gd name="T17" fmla="*/ 6 h 8"/>
                  <a:gd name="T18" fmla="*/ 0 w 10"/>
                  <a:gd name="T19" fmla="*/ 5 h 8"/>
                  <a:gd name="T20" fmla="*/ 1 w 10"/>
                  <a:gd name="T21" fmla="*/ 4 h 8"/>
                  <a:gd name="T22" fmla="*/ 3 w 10"/>
                  <a:gd name="T23" fmla="*/ 3 h 8"/>
                  <a:gd name="T24" fmla="*/ 5 w 10"/>
                  <a:gd name="T25" fmla="*/ 2 h 8"/>
                  <a:gd name="T26" fmla="*/ 5 w 10"/>
                  <a:gd name="T27" fmla="*/ 1 h 8"/>
                  <a:gd name="T28" fmla="*/ 5 w 10"/>
                  <a:gd name="T29" fmla="*/ 0 h 8"/>
                  <a:gd name="T30" fmla="*/ 6 w 10"/>
                  <a:gd name="T31" fmla="*/ 0 h 8"/>
                  <a:gd name="T32" fmla="*/ 6 w 10"/>
                  <a:gd name="T33" fmla="*/ 1 h 8"/>
                  <a:gd name="T34" fmla="*/ 7 w 10"/>
                  <a:gd name="T35" fmla="*/ 2 h 8"/>
                  <a:gd name="T36" fmla="*/ 10 w 10"/>
                  <a:gd name="T3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8">
                    <a:moveTo>
                      <a:pt x="0" y="8"/>
                    </a:moveTo>
                    <a:lnTo>
                      <a:pt x="0" y="8"/>
                    </a:lnTo>
                    <a:lnTo>
                      <a:pt x="0" y="7"/>
                    </a:lnTo>
                    <a:lnTo>
                      <a:pt x="1" y="7"/>
                    </a:lnTo>
                    <a:lnTo>
                      <a:pt x="3" y="8"/>
                    </a:lnTo>
                    <a:lnTo>
                      <a:pt x="5" y="6"/>
                    </a:lnTo>
                    <a:lnTo>
                      <a:pt x="4" y="5"/>
                    </a:lnTo>
                    <a:lnTo>
                      <a:pt x="2" y="6"/>
                    </a:lnTo>
                    <a:lnTo>
                      <a:pt x="0" y="6"/>
                    </a:lnTo>
                    <a:lnTo>
                      <a:pt x="0" y="5"/>
                    </a:lnTo>
                    <a:lnTo>
                      <a:pt x="1" y="4"/>
                    </a:lnTo>
                    <a:lnTo>
                      <a:pt x="3" y="3"/>
                    </a:lnTo>
                    <a:lnTo>
                      <a:pt x="5" y="2"/>
                    </a:lnTo>
                    <a:lnTo>
                      <a:pt x="5" y="1"/>
                    </a:lnTo>
                    <a:lnTo>
                      <a:pt x="5" y="0"/>
                    </a:lnTo>
                    <a:lnTo>
                      <a:pt x="6" y="0"/>
                    </a:lnTo>
                    <a:lnTo>
                      <a:pt x="6" y="1"/>
                    </a:lnTo>
                    <a:lnTo>
                      <a:pt x="7" y="2"/>
                    </a:lnTo>
                    <a:lnTo>
                      <a:pt x="1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6" name="Freeform 2412">
                <a:extLst>
                  <a:ext uri="{FF2B5EF4-FFF2-40B4-BE49-F238E27FC236}">
                    <a16:creationId xmlns:a16="http://schemas.microsoft.com/office/drawing/2014/main" id="{E9FC55D7-7DC8-6DE9-ADC6-F450C8ABCB85}"/>
                  </a:ext>
                </a:extLst>
              </p:cNvPr>
              <p:cNvSpPr>
                <a:spLocks/>
              </p:cNvSpPr>
              <p:nvPr/>
            </p:nvSpPr>
            <p:spPr bwMode="auto">
              <a:xfrm>
                <a:off x="14" y="748"/>
                <a:ext cx="1" cy="4"/>
              </a:xfrm>
              <a:custGeom>
                <a:avLst/>
                <a:gdLst>
                  <a:gd name="T0" fmla="*/ 0 w 1"/>
                  <a:gd name="T1" fmla="*/ 0 h 4"/>
                  <a:gd name="T2" fmla="*/ 0 w 1"/>
                  <a:gd name="T3" fmla="*/ 4 h 4"/>
                  <a:gd name="T4" fmla="*/ 1 w 1"/>
                  <a:gd name="T5" fmla="*/ 4 h 4"/>
                  <a:gd name="T6" fmla="*/ 1 w 1"/>
                  <a:gd name="T7" fmla="*/ 2 h 4"/>
                </a:gdLst>
                <a:ahLst/>
                <a:cxnLst>
                  <a:cxn ang="0">
                    <a:pos x="T0" y="T1"/>
                  </a:cxn>
                  <a:cxn ang="0">
                    <a:pos x="T2" y="T3"/>
                  </a:cxn>
                  <a:cxn ang="0">
                    <a:pos x="T4" y="T5"/>
                  </a:cxn>
                  <a:cxn ang="0">
                    <a:pos x="T6" y="T7"/>
                  </a:cxn>
                </a:cxnLst>
                <a:rect l="0" t="0" r="r" b="b"/>
                <a:pathLst>
                  <a:path w="1" h="4">
                    <a:moveTo>
                      <a:pt x="0" y="0"/>
                    </a:moveTo>
                    <a:lnTo>
                      <a:pt x="0" y="4"/>
                    </a:lnTo>
                    <a:lnTo>
                      <a:pt x="1" y="4"/>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7" name="Freeform 2413">
                <a:extLst>
                  <a:ext uri="{FF2B5EF4-FFF2-40B4-BE49-F238E27FC236}">
                    <a16:creationId xmlns:a16="http://schemas.microsoft.com/office/drawing/2014/main" id="{5A0CE3E4-9AAA-B182-3733-38FAF24B2240}"/>
                  </a:ext>
                </a:extLst>
              </p:cNvPr>
              <p:cNvSpPr>
                <a:spLocks/>
              </p:cNvSpPr>
              <p:nvPr/>
            </p:nvSpPr>
            <p:spPr bwMode="auto">
              <a:xfrm>
                <a:off x="32" y="750"/>
                <a:ext cx="1" cy="3"/>
              </a:xfrm>
              <a:custGeom>
                <a:avLst/>
                <a:gdLst>
                  <a:gd name="T0" fmla="*/ 0 w 1"/>
                  <a:gd name="T1" fmla="*/ 0 h 3"/>
                  <a:gd name="T2" fmla="*/ 1 w 1"/>
                  <a:gd name="T3" fmla="*/ 2 h 3"/>
                  <a:gd name="T4" fmla="*/ 0 w 1"/>
                  <a:gd name="T5" fmla="*/ 3 h 3"/>
                </a:gdLst>
                <a:ahLst/>
                <a:cxnLst>
                  <a:cxn ang="0">
                    <a:pos x="T0" y="T1"/>
                  </a:cxn>
                  <a:cxn ang="0">
                    <a:pos x="T2" y="T3"/>
                  </a:cxn>
                  <a:cxn ang="0">
                    <a:pos x="T4" y="T5"/>
                  </a:cxn>
                </a:cxnLst>
                <a:rect l="0" t="0" r="r" b="b"/>
                <a:pathLst>
                  <a:path w="1" h="3">
                    <a:moveTo>
                      <a:pt x="0" y="0"/>
                    </a:move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8" name="Freeform 2414">
                <a:extLst>
                  <a:ext uri="{FF2B5EF4-FFF2-40B4-BE49-F238E27FC236}">
                    <a16:creationId xmlns:a16="http://schemas.microsoft.com/office/drawing/2014/main" id="{85BE3D26-629D-02C7-49CE-31C2AFDEBF0F}"/>
                  </a:ext>
                </a:extLst>
              </p:cNvPr>
              <p:cNvSpPr>
                <a:spLocks/>
              </p:cNvSpPr>
              <p:nvPr/>
            </p:nvSpPr>
            <p:spPr bwMode="auto">
              <a:xfrm>
                <a:off x="32" y="752"/>
                <a:ext cx="2" cy="2"/>
              </a:xfrm>
              <a:custGeom>
                <a:avLst/>
                <a:gdLst>
                  <a:gd name="T0" fmla="*/ 0 w 2"/>
                  <a:gd name="T1" fmla="*/ 2 h 2"/>
                  <a:gd name="T2" fmla="*/ 2 w 2"/>
                  <a:gd name="T3" fmla="*/ 1 h 2"/>
                  <a:gd name="T4" fmla="*/ 2 w 2"/>
                  <a:gd name="T5" fmla="*/ 0 h 2"/>
                </a:gdLst>
                <a:ahLst/>
                <a:cxnLst>
                  <a:cxn ang="0">
                    <a:pos x="T0" y="T1"/>
                  </a:cxn>
                  <a:cxn ang="0">
                    <a:pos x="T2" y="T3"/>
                  </a:cxn>
                  <a:cxn ang="0">
                    <a:pos x="T4" y="T5"/>
                  </a:cxn>
                </a:cxnLst>
                <a:rect l="0" t="0" r="r" b="b"/>
                <a:pathLst>
                  <a:path w="2" h="2">
                    <a:moveTo>
                      <a:pt x="0" y="2"/>
                    </a:move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9" name="Freeform 2415">
                <a:extLst>
                  <a:ext uri="{FF2B5EF4-FFF2-40B4-BE49-F238E27FC236}">
                    <a16:creationId xmlns:a16="http://schemas.microsoft.com/office/drawing/2014/main" id="{329FB378-F133-FAB6-D87F-75676771A789}"/>
                  </a:ext>
                </a:extLst>
              </p:cNvPr>
              <p:cNvSpPr>
                <a:spLocks/>
              </p:cNvSpPr>
              <p:nvPr/>
            </p:nvSpPr>
            <p:spPr bwMode="auto">
              <a:xfrm>
                <a:off x="32" y="753"/>
                <a:ext cx="0" cy="1"/>
              </a:xfrm>
              <a:custGeom>
                <a:avLst/>
                <a:gdLst>
                  <a:gd name="T0" fmla="*/ 0 h 1"/>
                  <a:gd name="T1" fmla="*/ 0 h 1"/>
                  <a:gd name="T2" fmla="*/ 0 h 1"/>
                  <a:gd name="T3" fmla="*/ 1 h 1"/>
                </a:gdLst>
                <a:ahLst/>
                <a:cxnLst>
                  <a:cxn ang="0">
                    <a:pos x="0" y="T0"/>
                  </a:cxn>
                  <a:cxn ang="0">
                    <a:pos x="0" y="T1"/>
                  </a:cxn>
                  <a:cxn ang="0">
                    <a:pos x="0" y="T2"/>
                  </a:cxn>
                  <a:cxn ang="0">
                    <a:pos x="0" y="T3"/>
                  </a:cxn>
                </a:cxnLst>
                <a:rect l="0" t="0" r="r" b="b"/>
                <a:pathLst>
                  <a:path h="1">
                    <a:moveTo>
                      <a:pt x="0" y="0"/>
                    </a:moveTo>
                    <a:lnTo>
                      <a:pt x="0" y="0"/>
                    </a:ln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0" name="Freeform 2416">
                <a:extLst>
                  <a:ext uri="{FF2B5EF4-FFF2-40B4-BE49-F238E27FC236}">
                    <a16:creationId xmlns:a16="http://schemas.microsoft.com/office/drawing/2014/main" id="{D4D00BA0-5D29-D4B3-8D24-D59A5509369B}"/>
                  </a:ext>
                </a:extLst>
              </p:cNvPr>
              <p:cNvSpPr>
                <a:spLocks/>
              </p:cNvSpPr>
              <p:nvPr/>
            </p:nvSpPr>
            <p:spPr bwMode="auto">
              <a:xfrm>
                <a:off x="192" y="753"/>
                <a:ext cx="3" cy="3"/>
              </a:xfrm>
              <a:custGeom>
                <a:avLst/>
                <a:gdLst>
                  <a:gd name="T0" fmla="*/ 0 w 3"/>
                  <a:gd name="T1" fmla="*/ 3 h 3"/>
                  <a:gd name="T2" fmla="*/ 0 w 3"/>
                  <a:gd name="T3" fmla="*/ 2 h 3"/>
                  <a:gd name="T4" fmla="*/ 1 w 3"/>
                  <a:gd name="T5" fmla="*/ 1 h 3"/>
                  <a:gd name="T6" fmla="*/ 1 w 3"/>
                  <a:gd name="T7" fmla="*/ 0 h 3"/>
                  <a:gd name="T8" fmla="*/ 2 w 3"/>
                  <a:gd name="T9" fmla="*/ 0 h 3"/>
                  <a:gd name="T10" fmla="*/ 2 w 3"/>
                  <a:gd name="T11" fmla="*/ 0 h 3"/>
                  <a:gd name="T12" fmla="*/ 3 w 3"/>
                  <a:gd name="T13" fmla="*/ 2 h 3"/>
                  <a:gd name="T14" fmla="*/ 2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lnTo>
                      <a:pt x="0" y="2"/>
                    </a:lnTo>
                    <a:lnTo>
                      <a:pt x="1" y="1"/>
                    </a:lnTo>
                    <a:lnTo>
                      <a:pt x="1" y="0"/>
                    </a:lnTo>
                    <a:lnTo>
                      <a:pt x="2" y="0"/>
                    </a:lnTo>
                    <a:lnTo>
                      <a:pt x="2" y="0"/>
                    </a:lnTo>
                    <a:lnTo>
                      <a:pt x="3" y="2"/>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1" name="Freeform 2417">
                <a:extLst>
                  <a:ext uri="{FF2B5EF4-FFF2-40B4-BE49-F238E27FC236}">
                    <a16:creationId xmlns:a16="http://schemas.microsoft.com/office/drawing/2014/main" id="{4670A48E-31FF-999F-23C1-43B8C0B6918C}"/>
                  </a:ext>
                </a:extLst>
              </p:cNvPr>
              <p:cNvSpPr>
                <a:spLocks/>
              </p:cNvSpPr>
              <p:nvPr/>
            </p:nvSpPr>
            <p:spPr bwMode="auto">
              <a:xfrm>
                <a:off x="19" y="744"/>
                <a:ext cx="7" cy="12"/>
              </a:xfrm>
              <a:custGeom>
                <a:avLst/>
                <a:gdLst>
                  <a:gd name="T0" fmla="*/ 0 w 7"/>
                  <a:gd name="T1" fmla="*/ 6 h 12"/>
                  <a:gd name="T2" fmla="*/ 1 w 7"/>
                  <a:gd name="T3" fmla="*/ 5 h 12"/>
                  <a:gd name="T4" fmla="*/ 2 w 7"/>
                  <a:gd name="T5" fmla="*/ 5 h 12"/>
                  <a:gd name="T6" fmla="*/ 2 w 7"/>
                  <a:gd name="T7" fmla="*/ 5 h 12"/>
                  <a:gd name="T8" fmla="*/ 2 w 7"/>
                  <a:gd name="T9" fmla="*/ 7 h 12"/>
                  <a:gd name="T10" fmla="*/ 3 w 7"/>
                  <a:gd name="T11" fmla="*/ 8 h 12"/>
                  <a:gd name="T12" fmla="*/ 4 w 7"/>
                  <a:gd name="T13" fmla="*/ 7 h 12"/>
                  <a:gd name="T14" fmla="*/ 4 w 7"/>
                  <a:gd name="T15" fmla="*/ 6 h 12"/>
                  <a:gd name="T16" fmla="*/ 3 w 7"/>
                  <a:gd name="T17" fmla="*/ 4 h 12"/>
                  <a:gd name="T18" fmla="*/ 4 w 7"/>
                  <a:gd name="T19" fmla="*/ 3 h 12"/>
                  <a:gd name="T20" fmla="*/ 5 w 7"/>
                  <a:gd name="T21" fmla="*/ 2 h 12"/>
                  <a:gd name="T22" fmla="*/ 6 w 7"/>
                  <a:gd name="T23" fmla="*/ 1 h 12"/>
                  <a:gd name="T24" fmla="*/ 6 w 7"/>
                  <a:gd name="T25" fmla="*/ 1 h 12"/>
                  <a:gd name="T26" fmla="*/ 7 w 7"/>
                  <a:gd name="T27" fmla="*/ 0 h 12"/>
                  <a:gd name="T28" fmla="*/ 7 w 7"/>
                  <a:gd name="T29" fmla="*/ 1 h 12"/>
                  <a:gd name="T30" fmla="*/ 7 w 7"/>
                  <a:gd name="T31" fmla="*/ 3 h 12"/>
                  <a:gd name="T32" fmla="*/ 6 w 7"/>
                  <a:gd name="T33" fmla="*/ 5 h 12"/>
                  <a:gd name="T34" fmla="*/ 5 w 7"/>
                  <a:gd name="T35" fmla="*/ 8 h 12"/>
                  <a:gd name="T36" fmla="*/ 5 w 7"/>
                  <a:gd name="T37" fmla="*/ 11 h 12"/>
                  <a:gd name="T38" fmla="*/ 4 w 7"/>
                  <a:gd name="T39" fmla="*/ 12 h 12"/>
                  <a:gd name="T40" fmla="*/ 3 w 7"/>
                  <a:gd name="T4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 h="12">
                    <a:moveTo>
                      <a:pt x="0" y="6"/>
                    </a:moveTo>
                    <a:lnTo>
                      <a:pt x="1" y="5"/>
                    </a:lnTo>
                    <a:lnTo>
                      <a:pt x="2" y="5"/>
                    </a:lnTo>
                    <a:lnTo>
                      <a:pt x="2" y="5"/>
                    </a:lnTo>
                    <a:lnTo>
                      <a:pt x="2" y="7"/>
                    </a:lnTo>
                    <a:lnTo>
                      <a:pt x="3" y="8"/>
                    </a:lnTo>
                    <a:lnTo>
                      <a:pt x="4" y="7"/>
                    </a:lnTo>
                    <a:lnTo>
                      <a:pt x="4" y="6"/>
                    </a:lnTo>
                    <a:lnTo>
                      <a:pt x="3" y="4"/>
                    </a:lnTo>
                    <a:lnTo>
                      <a:pt x="4" y="3"/>
                    </a:lnTo>
                    <a:lnTo>
                      <a:pt x="5" y="2"/>
                    </a:lnTo>
                    <a:lnTo>
                      <a:pt x="6" y="1"/>
                    </a:lnTo>
                    <a:lnTo>
                      <a:pt x="6" y="1"/>
                    </a:lnTo>
                    <a:lnTo>
                      <a:pt x="7" y="0"/>
                    </a:lnTo>
                    <a:lnTo>
                      <a:pt x="7" y="1"/>
                    </a:lnTo>
                    <a:lnTo>
                      <a:pt x="7" y="3"/>
                    </a:lnTo>
                    <a:lnTo>
                      <a:pt x="6" y="5"/>
                    </a:lnTo>
                    <a:lnTo>
                      <a:pt x="5" y="8"/>
                    </a:lnTo>
                    <a:lnTo>
                      <a:pt x="5" y="11"/>
                    </a:lnTo>
                    <a:lnTo>
                      <a:pt x="4" y="12"/>
                    </a:lnTo>
                    <a:lnTo>
                      <a:pt x="3" y="1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2" name="Freeform 2418">
                <a:extLst>
                  <a:ext uri="{FF2B5EF4-FFF2-40B4-BE49-F238E27FC236}">
                    <a16:creationId xmlns:a16="http://schemas.microsoft.com/office/drawing/2014/main" id="{978FFC87-F106-6000-E70B-40271E779B94}"/>
                  </a:ext>
                </a:extLst>
              </p:cNvPr>
              <p:cNvSpPr>
                <a:spLocks/>
              </p:cNvSpPr>
              <p:nvPr/>
            </p:nvSpPr>
            <p:spPr bwMode="auto">
              <a:xfrm>
                <a:off x="50" y="754"/>
                <a:ext cx="2" cy="5"/>
              </a:xfrm>
              <a:custGeom>
                <a:avLst/>
                <a:gdLst>
                  <a:gd name="T0" fmla="*/ 0 w 2"/>
                  <a:gd name="T1" fmla="*/ 5 h 5"/>
                  <a:gd name="T2" fmla="*/ 0 w 2"/>
                  <a:gd name="T3" fmla="*/ 4 h 5"/>
                  <a:gd name="T4" fmla="*/ 1 w 2"/>
                  <a:gd name="T5" fmla="*/ 3 h 5"/>
                  <a:gd name="T6" fmla="*/ 1 w 2"/>
                  <a:gd name="T7" fmla="*/ 1 h 5"/>
                  <a:gd name="T8" fmla="*/ 2 w 2"/>
                  <a:gd name="T9" fmla="*/ 0 h 5"/>
                </a:gdLst>
                <a:ahLst/>
                <a:cxnLst>
                  <a:cxn ang="0">
                    <a:pos x="T0" y="T1"/>
                  </a:cxn>
                  <a:cxn ang="0">
                    <a:pos x="T2" y="T3"/>
                  </a:cxn>
                  <a:cxn ang="0">
                    <a:pos x="T4" y="T5"/>
                  </a:cxn>
                  <a:cxn ang="0">
                    <a:pos x="T6" y="T7"/>
                  </a:cxn>
                  <a:cxn ang="0">
                    <a:pos x="T8" y="T9"/>
                  </a:cxn>
                </a:cxnLst>
                <a:rect l="0" t="0" r="r" b="b"/>
                <a:pathLst>
                  <a:path w="2" h="5">
                    <a:moveTo>
                      <a:pt x="0" y="5"/>
                    </a:moveTo>
                    <a:lnTo>
                      <a:pt x="0" y="4"/>
                    </a:lnTo>
                    <a:lnTo>
                      <a:pt x="1" y="3"/>
                    </a:ln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3" name="Freeform 2419">
                <a:extLst>
                  <a:ext uri="{FF2B5EF4-FFF2-40B4-BE49-F238E27FC236}">
                    <a16:creationId xmlns:a16="http://schemas.microsoft.com/office/drawing/2014/main" id="{EFA46141-4E1D-DEEE-27C1-3DF491A20F28}"/>
                  </a:ext>
                </a:extLst>
              </p:cNvPr>
              <p:cNvSpPr>
                <a:spLocks/>
              </p:cNvSpPr>
              <p:nvPr/>
            </p:nvSpPr>
            <p:spPr bwMode="auto">
              <a:xfrm>
                <a:off x="187" y="750"/>
                <a:ext cx="10" cy="9"/>
              </a:xfrm>
              <a:custGeom>
                <a:avLst/>
                <a:gdLst>
                  <a:gd name="T0" fmla="*/ 10 w 10"/>
                  <a:gd name="T1" fmla="*/ 5 h 9"/>
                  <a:gd name="T2" fmla="*/ 10 w 10"/>
                  <a:gd name="T3" fmla="*/ 4 h 9"/>
                  <a:gd name="T4" fmla="*/ 10 w 10"/>
                  <a:gd name="T5" fmla="*/ 2 h 9"/>
                  <a:gd name="T6" fmla="*/ 10 w 10"/>
                  <a:gd name="T7" fmla="*/ 1 h 9"/>
                  <a:gd name="T8" fmla="*/ 8 w 10"/>
                  <a:gd name="T9" fmla="*/ 0 h 9"/>
                  <a:gd name="T10" fmla="*/ 7 w 10"/>
                  <a:gd name="T11" fmla="*/ 0 h 9"/>
                  <a:gd name="T12" fmla="*/ 7 w 10"/>
                  <a:gd name="T13" fmla="*/ 0 h 9"/>
                  <a:gd name="T14" fmla="*/ 6 w 10"/>
                  <a:gd name="T15" fmla="*/ 1 h 9"/>
                  <a:gd name="T16" fmla="*/ 5 w 10"/>
                  <a:gd name="T17" fmla="*/ 2 h 9"/>
                  <a:gd name="T18" fmla="*/ 4 w 10"/>
                  <a:gd name="T19" fmla="*/ 1 h 9"/>
                  <a:gd name="T20" fmla="*/ 4 w 10"/>
                  <a:gd name="T21" fmla="*/ 1 h 9"/>
                  <a:gd name="T22" fmla="*/ 3 w 10"/>
                  <a:gd name="T23" fmla="*/ 2 h 9"/>
                  <a:gd name="T24" fmla="*/ 2 w 10"/>
                  <a:gd name="T25" fmla="*/ 2 h 9"/>
                  <a:gd name="T26" fmla="*/ 2 w 10"/>
                  <a:gd name="T27" fmla="*/ 2 h 9"/>
                  <a:gd name="T28" fmla="*/ 1 w 10"/>
                  <a:gd name="T29" fmla="*/ 3 h 9"/>
                  <a:gd name="T30" fmla="*/ 1 w 10"/>
                  <a:gd name="T31" fmla="*/ 5 h 9"/>
                  <a:gd name="T32" fmla="*/ 0 w 10"/>
                  <a:gd name="T33" fmla="*/ 6 h 9"/>
                  <a:gd name="T34" fmla="*/ 1 w 10"/>
                  <a:gd name="T35" fmla="*/ 8 h 9"/>
                  <a:gd name="T36" fmla="*/ 1 w 10"/>
                  <a:gd name="T37" fmla="*/ 8 h 9"/>
                  <a:gd name="T38" fmla="*/ 1 w 10"/>
                  <a:gd name="T39"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 h="9">
                    <a:moveTo>
                      <a:pt x="10" y="5"/>
                    </a:moveTo>
                    <a:lnTo>
                      <a:pt x="10" y="4"/>
                    </a:lnTo>
                    <a:lnTo>
                      <a:pt x="10" y="2"/>
                    </a:lnTo>
                    <a:lnTo>
                      <a:pt x="10" y="1"/>
                    </a:lnTo>
                    <a:lnTo>
                      <a:pt x="8" y="0"/>
                    </a:lnTo>
                    <a:lnTo>
                      <a:pt x="7" y="0"/>
                    </a:lnTo>
                    <a:lnTo>
                      <a:pt x="7" y="0"/>
                    </a:lnTo>
                    <a:lnTo>
                      <a:pt x="6" y="1"/>
                    </a:lnTo>
                    <a:lnTo>
                      <a:pt x="5" y="2"/>
                    </a:lnTo>
                    <a:lnTo>
                      <a:pt x="4" y="1"/>
                    </a:lnTo>
                    <a:lnTo>
                      <a:pt x="4" y="1"/>
                    </a:lnTo>
                    <a:lnTo>
                      <a:pt x="3" y="2"/>
                    </a:lnTo>
                    <a:lnTo>
                      <a:pt x="2" y="2"/>
                    </a:lnTo>
                    <a:lnTo>
                      <a:pt x="2" y="2"/>
                    </a:lnTo>
                    <a:lnTo>
                      <a:pt x="1" y="3"/>
                    </a:lnTo>
                    <a:lnTo>
                      <a:pt x="1" y="5"/>
                    </a:lnTo>
                    <a:lnTo>
                      <a:pt x="0" y="6"/>
                    </a:lnTo>
                    <a:lnTo>
                      <a:pt x="1" y="8"/>
                    </a:lnTo>
                    <a:lnTo>
                      <a:pt x="1" y="8"/>
                    </a:lnTo>
                    <a:lnTo>
                      <a:pt x="1"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4" name="Freeform 2420">
                <a:extLst>
                  <a:ext uri="{FF2B5EF4-FFF2-40B4-BE49-F238E27FC236}">
                    <a16:creationId xmlns:a16="http://schemas.microsoft.com/office/drawing/2014/main" id="{1F67F8F1-5560-AF4A-54CD-30794A922434}"/>
                  </a:ext>
                </a:extLst>
              </p:cNvPr>
              <p:cNvSpPr>
                <a:spLocks/>
              </p:cNvSpPr>
              <p:nvPr/>
            </p:nvSpPr>
            <p:spPr bwMode="auto">
              <a:xfrm>
                <a:off x="21" y="756"/>
                <a:ext cx="4" cy="3"/>
              </a:xfrm>
              <a:custGeom>
                <a:avLst/>
                <a:gdLst>
                  <a:gd name="T0" fmla="*/ 1 w 4"/>
                  <a:gd name="T1" fmla="*/ 0 h 3"/>
                  <a:gd name="T2" fmla="*/ 0 w 4"/>
                  <a:gd name="T3" fmla="*/ 1 h 3"/>
                  <a:gd name="T4" fmla="*/ 0 w 4"/>
                  <a:gd name="T5" fmla="*/ 3 h 3"/>
                  <a:gd name="T6" fmla="*/ 1 w 4"/>
                  <a:gd name="T7" fmla="*/ 3 h 3"/>
                  <a:gd name="T8" fmla="*/ 3 w 4"/>
                  <a:gd name="T9" fmla="*/ 2 h 3"/>
                  <a:gd name="T10" fmla="*/ 4 w 4"/>
                  <a:gd name="T11" fmla="*/ 0 h 3"/>
                </a:gdLst>
                <a:ahLst/>
                <a:cxnLst>
                  <a:cxn ang="0">
                    <a:pos x="T0" y="T1"/>
                  </a:cxn>
                  <a:cxn ang="0">
                    <a:pos x="T2" y="T3"/>
                  </a:cxn>
                  <a:cxn ang="0">
                    <a:pos x="T4" y="T5"/>
                  </a:cxn>
                  <a:cxn ang="0">
                    <a:pos x="T6" y="T7"/>
                  </a:cxn>
                  <a:cxn ang="0">
                    <a:pos x="T8" y="T9"/>
                  </a:cxn>
                  <a:cxn ang="0">
                    <a:pos x="T10" y="T11"/>
                  </a:cxn>
                </a:cxnLst>
                <a:rect l="0" t="0" r="r" b="b"/>
                <a:pathLst>
                  <a:path w="4" h="3">
                    <a:moveTo>
                      <a:pt x="1" y="0"/>
                    </a:moveTo>
                    <a:lnTo>
                      <a:pt x="0" y="1"/>
                    </a:lnTo>
                    <a:lnTo>
                      <a:pt x="0" y="3"/>
                    </a:lnTo>
                    <a:lnTo>
                      <a:pt x="1" y="3"/>
                    </a:lnTo>
                    <a:lnTo>
                      <a:pt x="3" y="2"/>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5" name="Freeform 2421">
                <a:extLst>
                  <a:ext uri="{FF2B5EF4-FFF2-40B4-BE49-F238E27FC236}">
                    <a16:creationId xmlns:a16="http://schemas.microsoft.com/office/drawing/2014/main" id="{8F3BE042-5A0B-B610-4F2B-ACD3CDD1F7DD}"/>
                  </a:ext>
                </a:extLst>
              </p:cNvPr>
              <p:cNvSpPr>
                <a:spLocks/>
              </p:cNvSpPr>
              <p:nvPr/>
            </p:nvSpPr>
            <p:spPr bwMode="auto">
              <a:xfrm>
                <a:off x="33" y="758"/>
                <a:ext cx="2" cy="1"/>
              </a:xfrm>
              <a:custGeom>
                <a:avLst/>
                <a:gdLst>
                  <a:gd name="T0" fmla="*/ 2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2" y="1"/>
                    </a:moveTo>
                    <a:lnTo>
                      <a:pt x="2" y="1"/>
                    </a:lnTo>
                    <a:lnTo>
                      <a:pt x="2"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6" name="Freeform 2422">
                <a:extLst>
                  <a:ext uri="{FF2B5EF4-FFF2-40B4-BE49-F238E27FC236}">
                    <a16:creationId xmlns:a16="http://schemas.microsoft.com/office/drawing/2014/main" id="{746CFF70-DB6A-C1DB-0B11-1F34B524CA2D}"/>
                  </a:ext>
                </a:extLst>
              </p:cNvPr>
              <p:cNvSpPr>
                <a:spLocks/>
              </p:cNvSpPr>
              <p:nvPr/>
            </p:nvSpPr>
            <p:spPr bwMode="auto">
              <a:xfrm>
                <a:off x="26" y="760"/>
                <a:ext cx="1" cy="1"/>
              </a:xfrm>
              <a:custGeom>
                <a:avLst/>
                <a:gdLst>
                  <a:gd name="T0" fmla="*/ 1 w 1"/>
                  <a:gd name="T1" fmla="*/ 1 h 1"/>
                  <a:gd name="T2" fmla="*/ 1 w 1"/>
                  <a:gd name="T3" fmla="*/ 0 h 1"/>
                  <a:gd name="T4" fmla="*/ 0 w 1"/>
                  <a:gd name="T5" fmla="*/ 0 h 1"/>
                </a:gdLst>
                <a:ahLst/>
                <a:cxnLst>
                  <a:cxn ang="0">
                    <a:pos x="T0" y="T1"/>
                  </a:cxn>
                  <a:cxn ang="0">
                    <a:pos x="T2" y="T3"/>
                  </a:cxn>
                  <a:cxn ang="0">
                    <a:pos x="T4" y="T5"/>
                  </a:cxn>
                </a:cxnLst>
                <a:rect l="0" t="0" r="r" b="b"/>
                <a:pathLst>
                  <a:path w="1" h="1">
                    <a:moveTo>
                      <a:pt x="1" y="1"/>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7" name="Freeform 2423">
                <a:extLst>
                  <a:ext uri="{FF2B5EF4-FFF2-40B4-BE49-F238E27FC236}">
                    <a16:creationId xmlns:a16="http://schemas.microsoft.com/office/drawing/2014/main" id="{EB25BB78-27FC-6C86-2848-C5B94A332A5E}"/>
                  </a:ext>
                </a:extLst>
              </p:cNvPr>
              <p:cNvSpPr>
                <a:spLocks/>
              </p:cNvSpPr>
              <p:nvPr/>
            </p:nvSpPr>
            <p:spPr bwMode="auto">
              <a:xfrm>
                <a:off x="49" y="759"/>
                <a:ext cx="7" cy="3"/>
              </a:xfrm>
              <a:custGeom>
                <a:avLst/>
                <a:gdLst>
                  <a:gd name="T0" fmla="*/ 2 w 7"/>
                  <a:gd name="T1" fmla="*/ 3 h 3"/>
                  <a:gd name="T2" fmla="*/ 5 w 7"/>
                  <a:gd name="T3" fmla="*/ 2 h 3"/>
                  <a:gd name="T4" fmla="*/ 6 w 7"/>
                  <a:gd name="T5" fmla="*/ 1 h 3"/>
                  <a:gd name="T6" fmla="*/ 7 w 7"/>
                  <a:gd name="T7" fmla="*/ 1 h 3"/>
                  <a:gd name="T8" fmla="*/ 6 w 7"/>
                  <a:gd name="T9" fmla="*/ 0 h 3"/>
                  <a:gd name="T10" fmla="*/ 3 w 7"/>
                  <a:gd name="T11" fmla="*/ 1 h 3"/>
                  <a:gd name="T12" fmla="*/ 0 w 7"/>
                  <a:gd name="T13" fmla="*/ 2 h 3"/>
                  <a:gd name="T14" fmla="*/ 1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2" y="3"/>
                    </a:moveTo>
                    <a:lnTo>
                      <a:pt x="5" y="2"/>
                    </a:lnTo>
                    <a:lnTo>
                      <a:pt x="6" y="1"/>
                    </a:lnTo>
                    <a:lnTo>
                      <a:pt x="7" y="1"/>
                    </a:lnTo>
                    <a:lnTo>
                      <a:pt x="6" y="0"/>
                    </a:lnTo>
                    <a:lnTo>
                      <a:pt x="3" y="1"/>
                    </a:lnTo>
                    <a:lnTo>
                      <a:pt x="0"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8" name="Freeform 2424">
                <a:extLst>
                  <a:ext uri="{FF2B5EF4-FFF2-40B4-BE49-F238E27FC236}">
                    <a16:creationId xmlns:a16="http://schemas.microsoft.com/office/drawing/2014/main" id="{AF992F71-86DC-A47A-1CF6-1DE8F6B89671}"/>
                  </a:ext>
                </a:extLst>
              </p:cNvPr>
              <p:cNvSpPr>
                <a:spLocks/>
              </p:cNvSpPr>
              <p:nvPr/>
            </p:nvSpPr>
            <p:spPr bwMode="auto">
              <a:xfrm>
                <a:off x="194" y="755"/>
                <a:ext cx="3" cy="8"/>
              </a:xfrm>
              <a:custGeom>
                <a:avLst/>
                <a:gdLst>
                  <a:gd name="T0" fmla="*/ 0 w 3"/>
                  <a:gd name="T1" fmla="*/ 1 h 8"/>
                  <a:gd name="T2" fmla="*/ 0 w 3"/>
                  <a:gd name="T3" fmla="*/ 1 h 8"/>
                  <a:gd name="T4" fmla="*/ 0 w 3"/>
                  <a:gd name="T5" fmla="*/ 4 h 8"/>
                  <a:gd name="T6" fmla="*/ 0 w 3"/>
                  <a:gd name="T7" fmla="*/ 4 h 8"/>
                  <a:gd name="T8" fmla="*/ 0 w 3"/>
                  <a:gd name="T9" fmla="*/ 6 h 8"/>
                  <a:gd name="T10" fmla="*/ 0 w 3"/>
                  <a:gd name="T11" fmla="*/ 7 h 8"/>
                  <a:gd name="T12" fmla="*/ 1 w 3"/>
                  <a:gd name="T13" fmla="*/ 8 h 8"/>
                  <a:gd name="T14" fmla="*/ 1 w 3"/>
                  <a:gd name="T15" fmla="*/ 8 h 8"/>
                  <a:gd name="T16" fmla="*/ 1 w 3"/>
                  <a:gd name="T17" fmla="*/ 7 h 8"/>
                  <a:gd name="T18" fmla="*/ 2 w 3"/>
                  <a:gd name="T19" fmla="*/ 7 h 8"/>
                  <a:gd name="T20" fmla="*/ 2 w 3"/>
                  <a:gd name="T21" fmla="*/ 6 h 8"/>
                  <a:gd name="T22" fmla="*/ 1 w 3"/>
                  <a:gd name="T23" fmla="*/ 5 h 8"/>
                  <a:gd name="T24" fmla="*/ 1 w 3"/>
                  <a:gd name="T25" fmla="*/ 5 h 8"/>
                  <a:gd name="T26" fmla="*/ 2 w 3"/>
                  <a:gd name="T27" fmla="*/ 4 h 8"/>
                  <a:gd name="T28" fmla="*/ 2 w 3"/>
                  <a:gd name="T29" fmla="*/ 2 h 8"/>
                  <a:gd name="T30" fmla="*/ 3 w 3"/>
                  <a:gd name="T31" fmla="*/ 1 h 8"/>
                  <a:gd name="T32" fmla="*/ 3 w 3"/>
                  <a:gd name="T33" fmla="*/ 0 h 8"/>
                  <a:gd name="T34" fmla="*/ 3 w 3"/>
                  <a:gd name="T35"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 h="8">
                    <a:moveTo>
                      <a:pt x="0" y="1"/>
                    </a:moveTo>
                    <a:lnTo>
                      <a:pt x="0" y="1"/>
                    </a:lnTo>
                    <a:lnTo>
                      <a:pt x="0" y="4"/>
                    </a:lnTo>
                    <a:lnTo>
                      <a:pt x="0" y="4"/>
                    </a:lnTo>
                    <a:lnTo>
                      <a:pt x="0" y="6"/>
                    </a:lnTo>
                    <a:lnTo>
                      <a:pt x="0" y="7"/>
                    </a:lnTo>
                    <a:lnTo>
                      <a:pt x="1" y="8"/>
                    </a:lnTo>
                    <a:lnTo>
                      <a:pt x="1" y="8"/>
                    </a:lnTo>
                    <a:lnTo>
                      <a:pt x="1" y="7"/>
                    </a:lnTo>
                    <a:lnTo>
                      <a:pt x="2" y="7"/>
                    </a:lnTo>
                    <a:lnTo>
                      <a:pt x="2" y="6"/>
                    </a:lnTo>
                    <a:lnTo>
                      <a:pt x="1" y="5"/>
                    </a:lnTo>
                    <a:lnTo>
                      <a:pt x="1" y="5"/>
                    </a:lnTo>
                    <a:lnTo>
                      <a:pt x="2" y="4"/>
                    </a:lnTo>
                    <a:lnTo>
                      <a:pt x="2" y="2"/>
                    </a:lnTo>
                    <a:lnTo>
                      <a:pt x="3"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9" name="Freeform 2425">
                <a:extLst>
                  <a:ext uri="{FF2B5EF4-FFF2-40B4-BE49-F238E27FC236}">
                    <a16:creationId xmlns:a16="http://schemas.microsoft.com/office/drawing/2014/main" id="{821F9BFC-EF8C-2FCE-99FA-EE3FF82C3B79}"/>
                  </a:ext>
                </a:extLst>
              </p:cNvPr>
              <p:cNvSpPr>
                <a:spLocks/>
              </p:cNvSpPr>
              <p:nvPr/>
            </p:nvSpPr>
            <p:spPr bwMode="auto">
              <a:xfrm>
                <a:off x="46" y="754"/>
                <a:ext cx="7" cy="9"/>
              </a:xfrm>
              <a:custGeom>
                <a:avLst/>
                <a:gdLst>
                  <a:gd name="T0" fmla="*/ 6 w 7"/>
                  <a:gd name="T1" fmla="*/ 0 h 9"/>
                  <a:gd name="T2" fmla="*/ 7 w 7"/>
                  <a:gd name="T3" fmla="*/ 0 h 9"/>
                  <a:gd name="T4" fmla="*/ 5 w 7"/>
                  <a:gd name="T5" fmla="*/ 0 h 9"/>
                  <a:gd name="T6" fmla="*/ 3 w 7"/>
                  <a:gd name="T7" fmla="*/ 2 h 9"/>
                  <a:gd name="T8" fmla="*/ 3 w 7"/>
                  <a:gd name="T9" fmla="*/ 4 h 9"/>
                  <a:gd name="T10" fmla="*/ 3 w 7"/>
                  <a:gd name="T11" fmla="*/ 4 h 9"/>
                  <a:gd name="T12" fmla="*/ 2 w 7"/>
                  <a:gd name="T13" fmla="*/ 6 h 9"/>
                  <a:gd name="T14" fmla="*/ 0 w 7"/>
                  <a:gd name="T15" fmla="*/ 8 h 9"/>
                  <a:gd name="T16" fmla="*/ 0 w 7"/>
                  <a:gd name="T17"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9">
                    <a:moveTo>
                      <a:pt x="6" y="0"/>
                    </a:moveTo>
                    <a:lnTo>
                      <a:pt x="7" y="0"/>
                    </a:lnTo>
                    <a:lnTo>
                      <a:pt x="5" y="0"/>
                    </a:lnTo>
                    <a:lnTo>
                      <a:pt x="3" y="2"/>
                    </a:lnTo>
                    <a:lnTo>
                      <a:pt x="3" y="4"/>
                    </a:lnTo>
                    <a:lnTo>
                      <a:pt x="3" y="4"/>
                    </a:lnTo>
                    <a:lnTo>
                      <a:pt x="2" y="6"/>
                    </a:lnTo>
                    <a:lnTo>
                      <a:pt x="0" y="8"/>
                    </a:lnTo>
                    <a:lnTo>
                      <a:pt x="0"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0" name="Freeform 2426">
                <a:extLst>
                  <a:ext uri="{FF2B5EF4-FFF2-40B4-BE49-F238E27FC236}">
                    <a16:creationId xmlns:a16="http://schemas.microsoft.com/office/drawing/2014/main" id="{182680D7-61A6-F35E-1D33-5187A93424E6}"/>
                  </a:ext>
                </a:extLst>
              </p:cNvPr>
              <p:cNvSpPr>
                <a:spLocks/>
              </p:cNvSpPr>
              <p:nvPr/>
            </p:nvSpPr>
            <p:spPr bwMode="auto">
              <a:xfrm>
                <a:off x="35" y="759"/>
                <a:ext cx="9" cy="4"/>
              </a:xfrm>
              <a:custGeom>
                <a:avLst/>
                <a:gdLst>
                  <a:gd name="T0" fmla="*/ 9 w 9"/>
                  <a:gd name="T1" fmla="*/ 4 h 4"/>
                  <a:gd name="T2" fmla="*/ 6 w 9"/>
                  <a:gd name="T3" fmla="*/ 4 h 4"/>
                  <a:gd name="T4" fmla="*/ 1 w 9"/>
                  <a:gd name="T5" fmla="*/ 3 h 4"/>
                  <a:gd name="T6" fmla="*/ 1 w 9"/>
                  <a:gd name="T7" fmla="*/ 3 h 4"/>
                  <a:gd name="T8" fmla="*/ 1 w 9"/>
                  <a:gd name="T9" fmla="*/ 3 h 4"/>
                  <a:gd name="T10" fmla="*/ 0 w 9"/>
                  <a:gd name="T11" fmla="*/ 2 h 4"/>
                  <a:gd name="T12" fmla="*/ 0 w 9"/>
                  <a:gd name="T13" fmla="*/ 1 h 4"/>
                  <a:gd name="T14" fmla="*/ 0 w 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9" y="4"/>
                    </a:moveTo>
                    <a:lnTo>
                      <a:pt x="6" y="4"/>
                    </a:lnTo>
                    <a:lnTo>
                      <a:pt x="1" y="3"/>
                    </a:lnTo>
                    <a:lnTo>
                      <a:pt x="1" y="3"/>
                    </a:lnTo>
                    <a:lnTo>
                      <a:pt x="1" y="3"/>
                    </a:ln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1" name="Freeform 2427">
                <a:extLst>
                  <a:ext uri="{FF2B5EF4-FFF2-40B4-BE49-F238E27FC236}">
                    <a16:creationId xmlns:a16="http://schemas.microsoft.com/office/drawing/2014/main" id="{DF5DF150-1F39-0E5C-5C5C-5E0CD2F25F66}"/>
                  </a:ext>
                </a:extLst>
              </p:cNvPr>
              <p:cNvSpPr>
                <a:spLocks/>
              </p:cNvSpPr>
              <p:nvPr/>
            </p:nvSpPr>
            <p:spPr bwMode="auto">
              <a:xfrm>
                <a:off x="178" y="759"/>
                <a:ext cx="5" cy="5"/>
              </a:xfrm>
              <a:custGeom>
                <a:avLst/>
                <a:gdLst>
                  <a:gd name="T0" fmla="*/ 3 w 5"/>
                  <a:gd name="T1" fmla="*/ 2 h 5"/>
                  <a:gd name="T2" fmla="*/ 3 w 5"/>
                  <a:gd name="T3" fmla="*/ 1 h 5"/>
                  <a:gd name="T4" fmla="*/ 2 w 5"/>
                  <a:gd name="T5" fmla="*/ 1 h 5"/>
                  <a:gd name="T6" fmla="*/ 1 w 5"/>
                  <a:gd name="T7" fmla="*/ 0 h 5"/>
                  <a:gd name="T8" fmla="*/ 1 w 5"/>
                  <a:gd name="T9" fmla="*/ 1 h 5"/>
                  <a:gd name="T10" fmla="*/ 0 w 5"/>
                  <a:gd name="T11" fmla="*/ 1 h 5"/>
                  <a:gd name="T12" fmla="*/ 0 w 5"/>
                  <a:gd name="T13" fmla="*/ 1 h 5"/>
                  <a:gd name="T14" fmla="*/ 0 w 5"/>
                  <a:gd name="T15" fmla="*/ 2 h 5"/>
                  <a:gd name="T16" fmla="*/ 1 w 5"/>
                  <a:gd name="T17" fmla="*/ 2 h 5"/>
                  <a:gd name="T18" fmla="*/ 4 w 5"/>
                  <a:gd name="T19" fmla="*/ 5 h 5"/>
                  <a:gd name="T20" fmla="*/ 4 w 5"/>
                  <a:gd name="T21" fmla="*/ 5 h 5"/>
                  <a:gd name="T22" fmla="*/ 5 w 5"/>
                  <a:gd name="T2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5">
                    <a:moveTo>
                      <a:pt x="3" y="2"/>
                    </a:moveTo>
                    <a:lnTo>
                      <a:pt x="3" y="1"/>
                    </a:lnTo>
                    <a:lnTo>
                      <a:pt x="2" y="1"/>
                    </a:lnTo>
                    <a:lnTo>
                      <a:pt x="1" y="0"/>
                    </a:lnTo>
                    <a:lnTo>
                      <a:pt x="1" y="1"/>
                    </a:lnTo>
                    <a:lnTo>
                      <a:pt x="0" y="1"/>
                    </a:lnTo>
                    <a:lnTo>
                      <a:pt x="0" y="1"/>
                    </a:lnTo>
                    <a:lnTo>
                      <a:pt x="0" y="2"/>
                    </a:lnTo>
                    <a:lnTo>
                      <a:pt x="1" y="2"/>
                    </a:lnTo>
                    <a:lnTo>
                      <a:pt x="4" y="5"/>
                    </a:lnTo>
                    <a:lnTo>
                      <a:pt x="4" y="5"/>
                    </a:lnTo>
                    <a:lnTo>
                      <a:pt x="5"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2" name="Freeform 2428">
                <a:extLst>
                  <a:ext uri="{FF2B5EF4-FFF2-40B4-BE49-F238E27FC236}">
                    <a16:creationId xmlns:a16="http://schemas.microsoft.com/office/drawing/2014/main" id="{D115971A-8286-384F-333D-FE4DFF678E54}"/>
                  </a:ext>
                </a:extLst>
              </p:cNvPr>
              <p:cNvSpPr>
                <a:spLocks/>
              </p:cNvSpPr>
              <p:nvPr/>
            </p:nvSpPr>
            <p:spPr bwMode="auto">
              <a:xfrm>
                <a:off x="44" y="763"/>
                <a:ext cx="1" cy="1"/>
              </a:xfrm>
              <a:custGeom>
                <a:avLst/>
                <a:gdLst>
                  <a:gd name="T0" fmla="*/ 0 w 1"/>
                  <a:gd name="T1" fmla="*/ 1 h 1"/>
                  <a:gd name="T2" fmla="*/ 0 w 1"/>
                  <a:gd name="T3" fmla="*/ 0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1"/>
                    </a:moveTo>
                    <a:lnTo>
                      <a:pt x="0"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3" name="Freeform 2429">
                <a:extLst>
                  <a:ext uri="{FF2B5EF4-FFF2-40B4-BE49-F238E27FC236}">
                    <a16:creationId xmlns:a16="http://schemas.microsoft.com/office/drawing/2014/main" id="{A3368F23-A48B-0BA9-8017-6809B75231F0}"/>
                  </a:ext>
                </a:extLst>
              </p:cNvPr>
              <p:cNvSpPr>
                <a:spLocks/>
              </p:cNvSpPr>
              <p:nvPr/>
            </p:nvSpPr>
            <p:spPr bwMode="auto">
              <a:xfrm>
                <a:off x="47" y="762"/>
                <a:ext cx="4" cy="2"/>
              </a:xfrm>
              <a:custGeom>
                <a:avLst/>
                <a:gdLst>
                  <a:gd name="T0" fmla="*/ 0 w 4"/>
                  <a:gd name="T1" fmla="*/ 2 h 2"/>
                  <a:gd name="T2" fmla="*/ 0 w 4"/>
                  <a:gd name="T3" fmla="*/ 1 h 2"/>
                  <a:gd name="T4" fmla="*/ 0 w 4"/>
                  <a:gd name="T5" fmla="*/ 1 h 2"/>
                  <a:gd name="T6" fmla="*/ 1 w 4"/>
                  <a:gd name="T7" fmla="*/ 0 h 2"/>
                  <a:gd name="T8" fmla="*/ 4 w 4"/>
                  <a:gd name="T9" fmla="*/ 0 h 2"/>
                </a:gdLst>
                <a:ahLst/>
                <a:cxnLst>
                  <a:cxn ang="0">
                    <a:pos x="T0" y="T1"/>
                  </a:cxn>
                  <a:cxn ang="0">
                    <a:pos x="T2" y="T3"/>
                  </a:cxn>
                  <a:cxn ang="0">
                    <a:pos x="T4" y="T5"/>
                  </a:cxn>
                  <a:cxn ang="0">
                    <a:pos x="T6" y="T7"/>
                  </a:cxn>
                  <a:cxn ang="0">
                    <a:pos x="T8" y="T9"/>
                  </a:cxn>
                </a:cxnLst>
                <a:rect l="0" t="0" r="r" b="b"/>
                <a:pathLst>
                  <a:path w="4" h="2">
                    <a:moveTo>
                      <a:pt x="0" y="2"/>
                    </a:moveTo>
                    <a:lnTo>
                      <a:pt x="0" y="1"/>
                    </a:lnTo>
                    <a:lnTo>
                      <a:pt x="0" y="1"/>
                    </a:lnTo>
                    <a:lnTo>
                      <a:pt x="1"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4" name="Freeform 2430">
                <a:extLst>
                  <a:ext uri="{FF2B5EF4-FFF2-40B4-BE49-F238E27FC236}">
                    <a16:creationId xmlns:a16="http://schemas.microsoft.com/office/drawing/2014/main" id="{F7D67FB6-07E9-0202-72F5-A9EB5D9E39B2}"/>
                  </a:ext>
                </a:extLst>
              </p:cNvPr>
              <p:cNvSpPr>
                <a:spLocks/>
              </p:cNvSpPr>
              <p:nvPr/>
            </p:nvSpPr>
            <p:spPr bwMode="auto">
              <a:xfrm>
                <a:off x="26" y="761"/>
                <a:ext cx="1" cy="3"/>
              </a:xfrm>
              <a:custGeom>
                <a:avLst/>
                <a:gdLst>
                  <a:gd name="T0" fmla="*/ 0 w 1"/>
                  <a:gd name="T1" fmla="*/ 3 h 3"/>
                  <a:gd name="T2" fmla="*/ 1 w 1"/>
                  <a:gd name="T3" fmla="*/ 1 h 3"/>
                  <a:gd name="T4" fmla="*/ 1 w 1"/>
                  <a:gd name="T5" fmla="*/ 0 h 3"/>
                </a:gdLst>
                <a:ahLst/>
                <a:cxnLst>
                  <a:cxn ang="0">
                    <a:pos x="T0" y="T1"/>
                  </a:cxn>
                  <a:cxn ang="0">
                    <a:pos x="T2" y="T3"/>
                  </a:cxn>
                  <a:cxn ang="0">
                    <a:pos x="T4" y="T5"/>
                  </a:cxn>
                </a:cxnLst>
                <a:rect l="0" t="0" r="r" b="b"/>
                <a:pathLst>
                  <a:path w="1" h="3">
                    <a:moveTo>
                      <a:pt x="0" y="3"/>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5" name="Freeform 2431">
                <a:extLst>
                  <a:ext uri="{FF2B5EF4-FFF2-40B4-BE49-F238E27FC236}">
                    <a16:creationId xmlns:a16="http://schemas.microsoft.com/office/drawing/2014/main" id="{835BB12C-930D-7F2F-B467-738978A93CCE}"/>
                  </a:ext>
                </a:extLst>
              </p:cNvPr>
              <p:cNvSpPr>
                <a:spLocks/>
              </p:cNvSpPr>
              <p:nvPr/>
            </p:nvSpPr>
            <p:spPr bwMode="auto">
              <a:xfrm>
                <a:off x="29" y="759"/>
                <a:ext cx="5" cy="6"/>
              </a:xfrm>
              <a:custGeom>
                <a:avLst/>
                <a:gdLst>
                  <a:gd name="T0" fmla="*/ 4 w 5"/>
                  <a:gd name="T1" fmla="*/ 0 h 6"/>
                  <a:gd name="T2" fmla="*/ 5 w 5"/>
                  <a:gd name="T3" fmla="*/ 1 h 6"/>
                  <a:gd name="T4" fmla="*/ 5 w 5"/>
                  <a:gd name="T5" fmla="*/ 4 h 6"/>
                  <a:gd name="T6" fmla="*/ 3 w 5"/>
                  <a:gd name="T7" fmla="*/ 5 h 6"/>
                  <a:gd name="T8" fmla="*/ 3 w 5"/>
                  <a:gd name="T9" fmla="*/ 5 h 6"/>
                  <a:gd name="T10" fmla="*/ 2 w 5"/>
                  <a:gd name="T11" fmla="*/ 4 h 6"/>
                  <a:gd name="T12" fmla="*/ 1 w 5"/>
                  <a:gd name="T13" fmla="*/ 4 h 6"/>
                  <a:gd name="T14" fmla="*/ 1 w 5"/>
                  <a:gd name="T15" fmla="*/ 5 h 6"/>
                  <a:gd name="T16" fmla="*/ 0 w 5"/>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6">
                    <a:moveTo>
                      <a:pt x="4" y="0"/>
                    </a:moveTo>
                    <a:lnTo>
                      <a:pt x="5" y="1"/>
                    </a:lnTo>
                    <a:lnTo>
                      <a:pt x="5" y="4"/>
                    </a:lnTo>
                    <a:lnTo>
                      <a:pt x="3" y="5"/>
                    </a:lnTo>
                    <a:lnTo>
                      <a:pt x="3" y="5"/>
                    </a:lnTo>
                    <a:lnTo>
                      <a:pt x="2" y="4"/>
                    </a:lnTo>
                    <a:lnTo>
                      <a:pt x="1" y="4"/>
                    </a:lnTo>
                    <a:lnTo>
                      <a:pt x="1" y="5"/>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6" name="Freeform 2432">
                <a:extLst>
                  <a:ext uri="{FF2B5EF4-FFF2-40B4-BE49-F238E27FC236}">
                    <a16:creationId xmlns:a16="http://schemas.microsoft.com/office/drawing/2014/main" id="{C4C9601A-B05E-E929-945D-749F4AA7EA36}"/>
                  </a:ext>
                </a:extLst>
              </p:cNvPr>
              <p:cNvSpPr>
                <a:spLocks/>
              </p:cNvSpPr>
              <p:nvPr/>
            </p:nvSpPr>
            <p:spPr bwMode="auto">
              <a:xfrm>
                <a:off x="191" y="756"/>
                <a:ext cx="1" cy="9"/>
              </a:xfrm>
              <a:custGeom>
                <a:avLst/>
                <a:gdLst>
                  <a:gd name="T0" fmla="*/ 1 w 1"/>
                  <a:gd name="T1" fmla="*/ 9 h 9"/>
                  <a:gd name="T2" fmla="*/ 0 w 1"/>
                  <a:gd name="T3" fmla="*/ 8 h 9"/>
                  <a:gd name="T4" fmla="*/ 0 w 1"/>
                  <a:gd name="T5" fmla="*/ 6 h 9"/>
                  <a:gd name="T6" fmla="*/ 0 w 1"/>
                  <a:gd name="T7" fmla="*/ 6 h 9"/>
                  <a:gd name="T8" fmla="*/ 0 w 1"/>
                  <a:gd name="T9" fmla="*/ 5 h 9"/>
                  <a:gd name="T10" fmla="*/ 0 w 1"/>
                  <a:gd name="T11" fmla="*/ 4 h 9"/>
                  <a:gd name="T12" fmla="*/ 0 w 1"/>
                  <a:gd name="T13" fmla="*/ 3 h 9"/>
                  <a:gd name="T14" fmla="*/ 1 w 1"/>
                  <a:gd name="T15" fmla="*/ 0 h 9"/>
                  <a:gd name="T16" fmla="*/ 1 w 1"/>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9">
                    <a:moveTo>
                      <a:pt x="1" y="9"/>
                    </a:moveTo>
                    <a:lnTo>
                      <a:pt x="0" y="8"/>
                    </a:lnTo>
                    <a:lnTo>
                      <a:pt x="0" y="6"/>
                    </a:lnTo>
                    <a:lnTo>
                      <a:pt x="0" y="6"/>
                    </a:lnTo>
                    <a:lnTo>
                      <a:pt x="0" y="5"/>
                    </a:lnTo>
                    <a:lnTo>
                      <a:pt x="0" y="4"/>
                    </a:lnTo>
                    <a:lnTo>
                      <a:pt x="0" y="3"/>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7" name="Freeform 2433">
                <a:extLst>
                  <a:ext uri="{FF2B5EF4-FFF2-40B4-BE49-F238E27FC236}">
                    <a16:creationId xmlns:a16="http://schemas.microsoft.com/office/drawing/2014/main" id="{695C8FCF-3726-4EB9-145B-1FCE45583DA9}"/>
                  </a:ext>
                </a:extLst>
              </p:cNvPr>
              <p:cNvSpPr>
                <a:spLocks/>
              </p:cNvSpPr>
              <p:nvPr/>
            </p:nvSpPr>
            <p:spPr bwMode="auto">
              <a:xfrm>
                <a:off x="44" y="763"/>
                <a:ext cx="2" cy="3"/>
              </a:xfrm>
              <a:custGeom>
                <a:avLst/>
                <a:gdLst>
                  <a:gd name="T0" fmla="*/ 2 w 2"/>
                  <a:gd name="T1" fmla="*/ 0 h 3"/>
                  <a:gd name="T2" fmla="*/ 2 w 2"/>
                  <a:gd name="T3" fmla="*/ 0 h 3"/>
                  <a:gd name="T4" fmla="*/ 2 w 2"/>
                  <a:gd name="T5" fmla="*/ 1 h 3"/>
                  <a:gd name="T6" fmla="*/ 1 w 2"/>
                  <a:gd name="T7" fmla="*/ 2 h 3"/>
                  <a:gd name="T8" fmla="*/ 0 w 2"/>
                  <a:gd name="T9" fmla="*/ 3 h 3"/>
                </a:gdLst>
                <a:ahLst/>
                <a:cxnLst>
                  <a:cxn ang="0">
                    <a:pos x="T0" y="T1"/>
                  </a:cxn>
                  <a:cxn ang="0">
                    <a:pos x="T2" y="T3"/>
                  </a:cxn>
                  <a:cxn ang="0">
                    <a:pos x="T4" y="T5"/>
                  </a:cxn>
                  <a:cxn ang="0">
                    <a:pos x="T6" y="T7"/>
                  </a:cxn>
                  <a:cxn ang="0">
                    <a:pos x="T8" y="T9"/>
                  </a:cxn>
                </a:cxnLst>
                <a:rect l="0" t="0" r="r" b="b"/>
                <a:pathLst>
                  <a:path w="2" h="3">
                    <a:moveTo>
                      <a:pt x="2" y="0"/>
                    </a:moveTo>
                    <a:lnTo>
                      <a:pt x="2" y="0"/>
                    </a:lnTo>
                    <a:lnTo>
                      <a:pt x="2" y="1"/>
                    </a:ln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8" name="Freeform 2434">
                <a:extLst>
                  <a:ext uri="{FF2B5EF4-FFF2-40B4-BE49-F238E27FC236}">
                    <a16:creationId xmlns:a16="http://schemas.microsoft.com/office/drawing/2014/main" id="{918272CA-3C2E-B979-4908-074183237899}"/>
                  </a:ext>
                </a:extLst>
              </p:cNvPr>
              <p:cNvSpPr>
                <a:spLocks/>
              </p:cNvSpPr>
              <p:nvPr/>
            </p:nvSpPr>
            <p:spPr bwMode="auto">
              <a:xfrm>
                <a:off x="183" y="764"/>
                <a:ext cx="1" cy="2"/>
              </a:xfrm>
              <a:custGeom>
                <a:avLst/>
                <a:gdLst>
                  <a:gd name="T0" fmla="*/ 0 w 1"/>
                  <a:gd name="T1" fmla="*/ 0 h 2"/>
                  <a:gd name="T2" fmla="*/ 0 w 1"/>
                  <a:gd name="T3" fmla="*/ 0 h 2"/>
                  <a:gd name="T4" fmla="*/ 1 w 1"/>
                  <a:gd name="T5" fmla="*/ 2 h 2"/>
                </a:gdLst>
                <a:ahLst/>
                <a:cxnLst>
                  <a:cxn ang="0">
                    <a:pos x="T0" y="T1"/>
                  </a:cxn>
                  <a:cxn ang="0">
                    <a:pos x="T2" y="T3"/>
                  </a:cxn>
                  <a:cxn ang="0">
                    <a:pos x="T4" y="T5"/>
                  </a:cxn>
                </a:cxnLst>
                <a:rect l="0" t="0" r="r" b="b"/>
                <a:pathLst>
                  <a:path w="1" h="2">
                    <a:moveTo>
                      <a:pt x="0" y="0"/>
                    </a:moveTo>
                    <a:lnTo>
                      <a:pt x="0" y="0"/>
                    </a:lnTo>
                    <a:lnTo>
                      <a:pt x="1"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9" name="Freeform 2435">
                <a:extLst>
                  <a:ext uri="{FF2B5EF4-FFF2-40B4-BE49-F238E27FC236}">
                    <a16:creationId xmlns:a16="http://schemas.microsoft.com/office/drawing/2014/main" id="{A7C1C564-923E-6449-22E4-1F8D501F61DC}"/>
                  </a:ext>
                </a:extLst>
              </p:cNvPr>
              <p:cNvSpPr>
                <a:spLocks/>
              </p:cNvSpPr>
              <p:nvPr/>
            </p:nvSpPr>
            <p:spPr bwMode="auto">
              <a:xfrm>
                <a:off x="29" y="765"/>
                <a:ext cx="0" cy="1"/>
              </a:xfrm>
              <a:custGeom>
                <a:avLst/>
                <a:gdLst>
                  <a:gd name="T0" fmla="*/ 0 h 1"/>
                  <a:gd name="T1" fmla="*/ 0 h 1"/>
                  <a:gd name="T2" fmla="*/ 1 h 1"/>
                  <a:gd name="T3" fmla="*/ 1 h 1"/>
                </a:gdLst>
                <a:ahLst/>
                <a:cxnLst>
                  <a:cxn ang="0">
                    <a:pos x="0" y="T0"/>
                  </a:cxn>
                  <a:cxn ang="0">
                    <a:pos x="0" y="T1"/>
                  </a:cxn>
                  <a:cxn ang="0">
                    <a:pos x="0" y="T2"/>
                  </a:cxn>
                  <a:cxn ang="0">
                    <a:pos x="0" y="T3"/>
                  </a:cxn>
                </a:cxnLst>
                <a:rect l="0" t="0" r="r" b="b"/>
                <a:pathLst>
                  <a:path h="1">
                    <a:moveTo>
                      <a:pt x="0" y="0"/>
                    </a:moveTo>
                    <a:lnTo>
                      <a:pt x="0"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0" name="Freeform 2436">
                <a:extLst>
                  <a:ext uri="{FF2B5EF4-FFF2-40B4-BE49-F238E27FC236}">
                    <a16:creationId xmlns:a16="http://schemas.microsoft.com/office/drawing/2014/main" id="{7D532836-94DB-2E2D-A39B-73497F48DD4F}"/>
                  </a:ext>
                </a:extLst>
              </p:cNvPr>
              <p:cNvSpPr>
                <a:spLocks/>
              </p:cNvSpPr>
              <p:nvPr/>
            </p:nvSpPr>
            <p:spPr bwMode="auto">
              <a:xfrm>
                <a:off x="192" y="765"/>
                <a:ext cx="0" cy="2"/>
              </a:xfrm>
              <a:custGeom>
                <a:avLst/>
                <a:gdLst>
                  <a:gd name="T0" fmla="*/ 2 h 2"/>
                  <a:gd name="T1" fmla="*/ 0 h 2"/>
                  <a:gd name="T2" fmla="*/ 0 h 2"/>
                </a:gdLst>
                <a:ahLst/>
                <a:cxnLst>
                  <a:cxn ang="0">
                    <a:pos x="0" y="T0"/>
                  </a:cxn>
                  <a:cxn ang="0">
                    <a:pos x="0" y="T1"/>
                  </a:cxn>
                  <a:cxn ang="0">
                    <a:pos x="0" y="T2"/>
                  </a:cxn>
                </a:cxnLst>
                <a:rect l="0" t="0" r="r" b="b"/>
                <a:pathLst>
                  <a:path h="2">
                    <a:moveTo>
                      <a:pt x="0" y="2"/>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1" name="Freeform 2437">
                <a:extLst>
                  <a:ext uri="{FF2B5EF4-FFF2-40B4-BE49-F238E27FC236}">
                    <a16:creationId xmlns:a16="http://schemas.microsoft.com/office/drawing/2014/main" id="{166AFA4B-F15A-6950-94C4-ACDB7187A115}"/>
                  </a:ext>
                </a:extLst>
              </p:cNvPr>
              <p:cNvSpPr>
                <a:spLocks/>
              </p:cNvSpPr>
              <p:nvPr/>
            </p:nvSpPr>
            <p:spPr bwMode="auto">
              <a:xfrm>
                <a:off x="41" y="766"/>
                <a:ext cx="3" cy="1"/>
              </a:xfrm>
              <a:custGeom>
                <a:avLst/>
                <a:gdLst>
                  <a:gd name="T0" fmla="*/ 3 w 3"/>
                  <a:gd name="T1" fmla="*/ 0 h 1"/>
                  <a:gd name="T2" fmla="*/ 2 w 3"/>
                  <a:gd name="T3" fmla="*/ 1 h 1"/>
                  <a:gd name="T4" fmla="*/ 0 w 3"/>
                  <a:gd name="T5" fmla="*/ 1 h 1"/>
                </a:gdLst>
                <a:ahLst/>
                <a:cxnLst>
                  <a:cxn ang="0">
                    <a:pos x="T0" y="T1"/>
                  </a:cxn>
                  <a:cxn ang="0">
                    <a:pos x="T2" y="T3"/>
                  </a:cxn>
                  <a:cxn ang="0">
                    <a:pos x="T4" y="T5"/>
                  </a:cxn>
                </a:cxnLst>
                <a:rect l="0" t="0" r="r" b="b"/>
                <a:pathLst>
                  <a:path w="3" h="1">
                    <a:moveTo>
                      <a:pt x="3" y="0"/>
                    </a:moveTo>
                    <a:lnTo>
                      <a:pt x="2"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2" name="Freeform 2438">
                <a:extLst>
                  <a:ext uri="{FF2B5EF4-FFF2-40B4-BE49-F238E27FC236}">
                    <a16:creationId xmlns:a16="http://schemas.microsoft.com/office/drawing/2014/main" id="{92A4723D-7ACF-F83B-137F-C71A693E963C}"/>
                  </a:ext>
                </a:extLst>
              </p:cNvPr>
              <p:cNvSpPr>
                <a:spLocks/>
              </p:cNvSpPr>
              <p:nvPr/>
            </p:nvSpPr>
            <p:spPr bwMode="auto">
              <a:xfrm>
                <a:off x="21" y="760"/>
                <a:ext cx="5" cy="7"/>
              </a:xfrm>
              <a:custGeom>
                <a:avLst/>
                <a:gdLst>
                  <a:gd name="T0" fmla="*/ 5 w 5"/>
                  <a:gd name="T1" fmla="*/ 0 h 7"/>
                  <a:gd name="T2" fmla="*/ 5 w 5"/>
                  <a:gd name="T3" fmla="*/ 0 h 7"/>
                  <a:gd name="T4" fmla="*/ 4 w 5"/>
                  <a:gd name="T5" fmla="*/ 0 h 7"/>
                  <a:gd name="T6" fmla="*/ 4 w 5"/>
                  <a:gd name="T7" fmla="*/ 0 h 7"/>
                  <a:gd name="T8" fmla="*/ 2 w 5"/>
                  <a:gd name="T9" fmla="*/ 2 h 7"/>
                  <a:gd name="T10" fmla="*/ 0 w 5"/>
                  <a:gd name="T11" fmla="*/ 1 h 7"/>
                  <a:gd name="T12" fmla="*/ 1 w 5"/>
                  <a:gd name="T13" fmla="*/ 3 h 7"/>
                  <a:gd name="T14" fmla="*/ 2 w 5"/>
                  <a:gd name="T15" fmla="*/ 4 h 7"/>
                  <a:gd name="T16" fmla="*/ 4 w 5"/>
                  <a:gd name="T17" fmla="*/ 1 h 7"/>
                  <a:gd name="T18" fmla="*/ 4 w 5"/>
                  <a:gd name="T19" fmla="*/ 4 h 7"/>
                  <a:gd name="T20" fmla="*/ 4 w 5"/>
                  <a:gd name="T21" fmla="*/ 7 h 7"/>
                  <a:gd name="T22" fmla="*/ 4 w 5"/>
                  <a:gd name="T23"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7">
                    <a:moveTo>
                      <a:pt x="5" y="0"/>
                    </a:moveTo>
                    <a:lnTo>
                      <a:pt x="5" y="0"/>
                    </a:lnTo>
                    <a:lnTo>
                      <a:pt x="4" y="0"/>
                    </a:lnTo>
                    <a:lnTo>
                      <a:pt x="4" y="0"/>
                    </a:lnTo>
                    <a:lnTo>
                      <a:pt x="2" y="2"/>
                    </a:lnTo>
                    <a:lnTo>
                      <a:pt x="0" y="1"/>
                    </a:lnTo>
                    <a:lnTo>
                      <a:pt x="1" y="3"/>
                    </a:lnTo>
                    <a:lnTo>
                      <a:pt x="2" y="4"/>
                    </a:lnTo>
                    <a:lnTo>
                      <a:pt x="4" y="1"/>
                    </a:lnTo>
                    <a:lnTo>
                      <a:pt x="4" y="4"/>
                    </a:lnTo>
                    <a:lnTo>
                      <a:pt x="4" y="7"/>
                    </a:lnTo>
                    <a:lnTo>
                      <a:pt x="4"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3" name="Freeform 2439">
                <a:extLst>
                  <a:ext uri="{FF2B5EF4-FFF2-40B4-BE49-F238E27FC236}">
                    <a16:creationId xmlns:a16="http://schemas.microsoft.com/office/drawing/2014/main" id="{20D68AF4-8ECD-6354-89E2-9395075D724B}"/>
                  </a:ext>
                </a:extLst>
              </p:cNvPr>
              <p:cNvSpPr>
                <a:spLocks/>
              </p:cNvSpPr>
              <p:nvPr/>
            </p:nvSpPr>
            <p:spPr bwMode="auto">
              <a:xfrm>
                <a:off x="44" y="764"/>
                <a:ext cx="3" cy="3"/>
              </a:xfrm>
              <a:custGeom>
                <a:avLst/>
                <a:gdLst>
                  <a:gd name="T0" fmla="*/ 0 w 3"/>
                  <a:gd name="T1" fmla="*/ 3 h 3"/>
                  <a:gd name="T2" fmla="*/ 0 w 3"/>
                  <a:gd name="T3" fmla="*/ 3 h 3"/>
                  <a:gd name="T4" fmla="*/ 2 w 3"/>
                  <a:gd name="T5" fmla="*/ 2 h 3"/>
                  <a:gd name="T6" fmla="*/ 3 w 3"/>
                  <a:gd name="T7" fmla="*/ 1 h 3"/>
                  <a:gd name="T8" fmla="*/ 3 w 3"/>
                  <a:gd name="T9" fmla="*/ 1 h 3"/>
                  <a:gd name="T10" fmla="*/ 3 w 3"/>
                  <a:gd name="T11" fmla="*/ 1 h 3"/>
                  <a:gd name="T12" fmla="*/ 3 w 3"/>
                  <a:gd name="T13" fmla="*/ 0 h 3"/>
                  <a:gd name="T14" fmla="*/ 3 w 3"/>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0" y="3"/>
                    </a:moveTo>
                    <a:lnTo>
                      <a:pt x="0" y="3"/>
                    </a:lnTo>
                    <a:lnTo>
                      <a:pt x="2" y="2"/>
                    </a:lnTo>
                    <a:lnTo>
                      <a:pt x="3" y="1"/>
                    </a:lnTo>
                    <a:lnTo>
                      <a:pt x="3" y="1"/>
                    </a:lnTo>
                    <a:lnTo>
                      <a:pt x="3"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4" name="Freeform 2440">
                <a:extLst>
                  <a:ext uri="{FF2B5EF4-FFF2-40B4-BE49-F238E27FC236}">
                    <a16:creationId xmlns:a16="http://schemas.microsoft.com/office/drawing/2014/main" id="{EF25B9B6-38EB-21BC-D24D-46043C1FDBB2}"/>
                  </a:ext>
                </a:extLst>
              </p:cNvPr>
              <p:cNvSpPr>
                <a:spLocks/>
              </p:cNvSpPr>
              <p:nvPr/>
            </p:nvSpPr>
            <p:spPr bwMode="auto">
              <a:xfrm>
                <a:off x="181" y="761"/>
                <a:ext cx="4" cy="8"/>
              </a:xfrm>
              <a:custGeom>
                <a:avLst/>
                <a:gdLst>
                  <a:gd name="T0" fmla="*/ 4 w 4"/>
                  <a:gd name="T1" fmla="*/ 8 h 8"/>
                  <a:gd name="T2" fmla="*/ 4 w 4"/>
                  <a:gd name="T3" fmla="*/ 6 h 8"/>
                  <a:gd name="T4" fmla="*/ 4 w 4"/>
                  <a:gd name="T5" fmla="*/ 5 h 8"/>
                  <a:gd name="T6" fmla="*/ 4 w 4"/>
                  <a:gd name="T7" fmla="*/ 4 h 8"/>
                  <a:gd name="T8" fmla="*/ 3 w 4"/>
                  <a:gd name="T9" fmla="*/ 2 h 8"/>
                  <a:gd name="T10" fmla="*/ 2 w 4"/>
                  <a:gd name="T11" fmla="*/ 1 h 8"/>
                  <a:gd name="T12" fmla="*/ 1 w 4"/>
                  <a:gd name="T13" fmla="*/ 1 h 8"/>
                  <a:gd name="T14" fmla="*/ 1 w 4"/>
                  <a:gd name="T15" fmla="*/ 0 h 8"/>
                  <a:gd name="T16" fmla="*/ 1 w 4"/>
                  <a:gd name="T17" fmla="*/ 0 h 8"/>
                  <a:gd name="T18" fmla="*/ 0 w 4"/>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8">
                    <a:moveTo>
                      <a:pt x="4" y="8"/>
                    </a:moveTo>
                    <a:lnTo>
                      <a:pt x="4" y="6"/>
                    </a:lnTo>
                    <a:lnTo>
                      <a:pt x="4" y="5"/>
                    </a:lnTo>
                    <a:lnTo>
                      <a:pt x="4" y="4"/>
                    </a:lnTo>
                    <a:lnTo>
                      <a:pt x="3" y="2"/>
                    </a:lnTo>
                    <a:lnTo>
                      <a:pt x="2" y="1"/>
                    </a:lnTo>
                    <a:lnTo>
                      <a:pt x="1" y="1"/>
                    </a:lnTo>
                    <a:lnTo>
                      <a:pt x="1"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5" name="Line 2441">
                <a:extLst>
                  <a:ext uri="{FF2B5EF4-FFF2-40B4-BE49-F238E27FC236}">
                    <a16:creationId xmlns:a16="http://schemas.microsoft.com/office/drawing/2014/main" id="{58CE23B4-9971-FE1F-E1B5-20353A259802}"/>
                  </a:ext>
                </a:extLst>
              </p:cNvPr>
              <p:cNvSpPr>
                <a:spLocks noChangeShapeType="1"/>
              </p:cNvSpPr>
              <p:nvPr/>
            </p:nvSpPr>
            <p:spPr bwMode="auto">
              <a:xfrm>
                <a:off x="25" y="767"/>
                <a:ext cx="0"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196" name="Freeform 2442">
                <a:extLst>
                  <a:ext uri="{FF2B5EF4-FFF2-40B4-BE49-F238E27FC236}">
                    <a16:creationId xmlns:a16="http://schemas.microsoft.com/office/drawing/2014/main" id="{C10D9C24-6A6F-E051-D561-64EA800296DF}"/>
                  </a:ext>
                </a:extLst>
              </p:cNvPr>
              <p:cNvSpPr>
                <a:spLocks/>
              </p:cNvSpPr>
              <p:nvPr/>
            </p:nvSpPr>
            <p:spPr bwMode="auto">
              <a:xfrm>
                <a:off x="0" y="767"/>
                <a:ext cx="2" cy="3"/>
              </a:xfrm>
              <a:custGeom>
                <a:avLst/>
                <a:gdLst>
                  <a:gd name="T0" fmla="*/ 2 w 2"/>
                  <a:gd name="T1" fmla="*/ 3 h 3"/>
                  <a:gd name="T2" fmla="*/ 2 w 2"/>
                  <a:gd name="T3" fmla="*/ 2 h 3"/>
                  <a:gd name="T4" fmla="*/ 2 w 2"/>
                  <a:gd name="T5" fmla="*/ 1 h 3"/>
                  <a:gd name="T6" fmla="*/ 1 w 2"/>
                  <a:gd name="T7" fmla="*/ 0 h 3"/>
                  <a:gd name="T8" fmla="*/ 0 w 2"/>
                  <a:gd name="T9" fmla="*/ 1 h 3"/>
                  <a:gd name="T10" fmla="*/ 0 w 2"/>
                  <a:gd name="T11" fmla="*/ 3 h 3"/>
                  <a:gd name="T12" fmla="*/ 2 w 2"/>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2" h="3">
                    <a:moveTo>
                      <a:pt x="2" y="3"/>
                    </a:moveTo>
                    <a:lnTo>
                      <a:pt x="2" y="2"/>
                    </a:lnTo>
                    <a:lnTo>
                      <a:pt x="2" y="1"/>
                    </a:lnTo>
                    <a:lnTo>
                      <a:pt x="1" y="0"/>
                    </a:lnTo>
                    <a:lnTo>
                      <a:pt x="0" y="1"/>
                    </a:lnTo>
                    <a:lnTo>
                      <a:pt x="0" y="3"/>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7" name="Freeform 2443">
                <a:extLst>
                  <a:ext uri="{FF2B5EF4-FFF2-40B4-BE49-F238E27FC236}">
                    <a16:creationId xmlns:a16="http://schemas.microsoft.com/office/drawing/2014/main" id="{015C043A-B3D4-B928-5797-A350FCF4000B}"/>
                  </a:ext>
                </a:extLst>
              </p:cNvPr>
              <p:cNvSpPr>
                <a:spLocks/>
              </p:cNvSpPr>
              <p:nvPr/>
            </p:nvSpPr>
            <p:spPr bwMode="auto">
              <a:xfrm>
                <a:off x="36" y="764"/>
                <a:ext cx="8" cy="7"/>
              </a:xfrm>
              <a:custGeom>
                <a:avLst/>
                <a:gdLst>
                  <a:gd name="T0" fmla="*/ 5 w 8"/>
                  <a:gd name="T1" fmla="*/ 3 h 7"/>
                  <a:gd name="T2" fmla="*/ 3 w 8"/>
                  <a:gd name="T3" fmla="*/ 3 h 7"/>
                  <a:gd name="T4" fmla="*/ 2 w 8"/>
                  <a:gd name="T5" fmla="*/ 5 h 7"/>
                  <a:gd name="T6" fmla="*/ 1 w 8"/>
                  <a:gd name="T7" fmla="*/ 7 h 7"/>
                  <a:gd name="T8" fmla="*/ 0 w 8"/>
                  <a:gd name="T9" fmla="*/ 6 h 7"/>
                  <a:gd name="T10" fmla="*/ 0 w 8"/>
                  <a:gd name="T11" fmla="*/ 5 h 7"/>
                  <a:gd name="T12" fmla="*/ 0 w 8"/>
                  <a:gd name="T13" fmla="*/ 1 h 7"/>
                  <a:gd name="T14" fmla="*/ 4 w 8"/>
                  <a:gd name="T15" fmla="*/ 0 h 7"/>
                  <a:gd name="T16" fmla="*/ 8 w 8"/>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7">
                    <a:moveTo>
                      <a:pt x="5" y="3"/>
                    </a:moveTo>
                    <a:lnTo>
                      <a:pt x="3" y="3"/>
                    </a:lnTo>
                    <a:lnTo>
                      <a:pt x="2" y="5"/>
                    </a:lnTo>
                    <a:lnTo>
                      <a:pt x="1" y="7"/>
                    </a:lnTo>
                    <a:lnTo>
                      <a:pt x="0" y="6"/>
                    </a:lnTo>
                    <a:lnTo>
                      <a:pt x="0" y="5"/>
                    </a:lnTo>
                    <a:lnTo>
                      <a:pt x="0" y="1"/>
                    </a:lnTo>
                    <a:lnTo>
                      <a:pt x="4" y="0"/>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8" name="Freeform 2444">
                <a:extLst>
                  <a:ext uri="{FF2B5EF4-FFF2-40B4-BE49-F238E27FC236}">
                    <a16:creationId xmlns:a16="http://schemas.microsoft.com/office/drawing/2014/main" id="{31A50FAE-C913-F485-B7EA-66FBFF739263}"/>
                  </a:ext>
                </a:extLst>
              </p:cNvPr>
              <p:cNvSpPr>
                <a:spLocks/>
              </p:cNvSpPr>
              <p:nvPr/>
            </p:nvSpPr>
            <p:spPr bwMode="auto">
              <a:xfrm>
                <a:off x="185" y="769"/>
                <a:ext cx="0" cy="2"/>
              </a:xfrm>
              <a:custGeom>
                <a:avLst/>
                <a:gdLst>
                  <a:gd name="T0" fmla="*/ 2 h 2"/>
                  <a:gd name="T1" fmla="*/ 1 h 2"/>
                  <a:gd name="T2" fmla="*/ 0 h 2"/>
                  <a:gd name="T3" fmla="*/ 0 h 2"/>
                </a:gdLst>
                <a:ahLst/>
                <a:cxnLst>
                  <a:cxn ang="0">
                    <a:pos x="0" y="T0"/>
                  </a:cxn>
                  <a:cxn ang="0">
                    <a:pos x="0" y="T1"/>
                  </a:cxn>
                  <a:cxn ang="0">
                    <a:pos x="0" y="T2"/>
                  </a:cxn>
                  <a:cxn ang="0">
                    <a:pos x="0" y="T3"/>
                  </a:cxn>
                </a:cxnLst>
                <a:rect l="0" t="0" r="r" b="b"/>
                <a:pathLst>
                  <a:path h="2">
                    <a:moveTo>
                      <a:pt x="0" y="2"/>
                    </a:moveTo>
                    <a:lnTo>
                      <a:pt x="0"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9" name="Freeform 2445">
                <a:extLst>
                  <a:ext uri="{FF2B5EF4-FFF2-40B4-BE49-F238E27FC236}">
                    <a16:creationId xmlns:a16="http://schemas.microsoft.com/office/drawing/2014/main" id="{E100FA43-C30F-EF2C-0B9B-D626FC9E6B1C}"/>
                  </a:ext>
                </a:extLst>
              </p:cNvPr>
              <p:cNvSpPr>
                <a:spLocks/>
              </p:cNvSpPr>
              <p:nvPr/>
            </p:nvSpPr>
            <p:spPr bwMode="auto">
              <a:xfrm>
                <a:off x="39" y="767"/>
                <a:ext cx="5" cy="6"/>
              </a:xfrm>
              <a:custGeom>
                <a:avLst/>
                <a:gdLst>
                  <a:gd name="T0" fmla="*/ 5 w 5"/>
                  <a:gd name="T1" fmla="*/ 5 h 6"/>
                  <a:gd name="T2" fmla="*/ 4 w 5"/>
                  <a:gd name="T3" fmla="*/ 6 h 6"/>
                  <a:gd name="T4" fmla="*/ 2 w 5"/>
                  <a:gd name="T5" fmla="*/ 5 h 6"/>
                  <a:gd name="T6" fmla="*/ 2 w 5"/>
                  <a:gd name="T7" fmla="*/ 4 h 6"/>
                  <a:gd name="T8" fmla="*/ 1 w 5"/>
                  <a:gd name="T9" fmla="*/ 5 h 6"/>
                  <a:gd name="T10" fmla="*/ 0 w 5"/>
                  <a:gd name="T11" fmla="*/ 5 h 6"/>
                  <a:gd name="T12" fmla="*/ 0 w 5"/>
                  <a:gd name="T13" fmla="*/ 5 h 6"/>
                  <a:gd name="T14" fmla="*/ 1 w 5"/>
                  <a:gd name="T15" fmla="*/ 3 h 6"/>
                  <a:gd name="T16" fmla="*/ 1 w 5"/>
                  <a:gd name="T17" fmla="*/ 2 h 6"/>
                  <a:gd name="T18" fmla="*/ 3 w 5"/>
                  <a:gd name="T19" fmla="*/ 2 h 6"/>
                  <a:gd name="T20" fmla="*/ 5 w 5"/>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6">
                    <a:moveTo>
                      <a:pt x="5" y="5"/>
                    </a:moveTo>
                    <a:lnTo>
                      <a:pt x="4" y="6"/>
                    </a:lnTo>
                    <a:lnTo>
                      <a:pt x="2" y="5"/>
                    </a:lnTo>
                    <a:lnTo>
                      <a:pt x="2" y="4"/>
                    </a:lnTo>
                    <a:lnTo>
                      <a:pt x="1" y="5"/>
                    </a:lnTo>
                    <a:lnTo>
                      <a:pt x="0" y="5"/>
                    </a:lnTo>
                    <a:lnTo>
                      <a:pt x="0" y="5"/>
                    </a:lnTo>
                    <a:lnTo>
                      <a:pt x="1" y="3"/>
                    </a:lnTo>
                    <a:lnTo>
                      <a:pt x="1" y="2"/>
                    </a:lnTo>
                    <a:lnTo>
                      <a:pt x="3" y="2"/>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0" name="Freeform 2446">
                <a:extLst>
                  <a:ext uri="{FF2B5EF4-FFF2-40B4-BE49-F238E27FC236}">
                    <a16:creationId xmlns:a16="http://schemas.microsoft.com/office/drawing/2014/main" id="{C8BBDDAF-F60F-EA3B-F869-0CAE1851E52B}"/>
                  </a:ext>
                </a:extLst>
              </p:cNvPr>
              <p:cNvSpPr>
                <a:spLocks/>
              </p:cNvSpPr>
              <p:nvPr/>
            </p:nvSpPr>
            <p:spPr bwMode="auto">
              <a:xfrm>
                <a:off x="14" y="750"/>
                <a:ext cx="11" cy="23"/>
              </a:xfrm>
              <a:custGeom>
                <a:avLst/>
                <a:gdLst>
                  <a:gd name="T0" fmla="*/ 11 w 11"/>
                  <a:gd name="T1" fmla="*/ 19 h 23"/>
                  <a:gd name="T2" fmla="*/ 11 w 11"/>
                  <a:gd name="T3" fmla="*/ 20 h 23"/>
                  <a:gd name="T4" fmla="*/ 10 w 11"/>
                  <a:gd name="T5" fmla="*/ 22 h 23"/>
                  <a:gd name="T6" fmla="*/ 8 w 11"/>
                  <a:gd name="T7" fmla="*/ 23 h 23"/>
                  <a:gd name="T8" fmla="*/ 6 w 11"/>
                  <a:gd name="T9" fmla="*/ 23 h 23"/>
                  <a:gd name="T10" fmla="*/ 6 w 11"/>
                  <a:gd name="T11" fmla="*/ 22 h 23"/>
                  <a:gd name="T12" fmla="*/ 6 w 11"/>
                  <a:gd name="T13" fmla="*/ 21 h 23"/>
                  <a:gd name="T14" fmla="*/ 5 w 11"/>
                  <a:gd name="T15" fmla="*/ 21 h 23"/>
                  <a:gd name="T16" fmla="*/ 4 w 11"/>
                  <a:gd name="T17" fmla="*/ 21 h 23"/>
                  <a:gd name="T18" fmla="*/ 4 w 11"/>
                  <a:gd name="T19" fmla="*/ 16 h 23"/>
                  <a:gd name="T20" fmla="*/ 4 w 11"/>
                  <a:gd name="T21" fmla="*/ 14 h 23"/>
                  <a:gd name="T22" fmla="*/ 4 w 11"/>
                  <a:gd name="T23" fmla="*/ 14 h 23"/>
                  <a:gd name="T24" fmla="*/ 4 w 11"/>
                  <a:gd name="T25" fmla="*/ 14 h 23"/>
                  <a:gd name="T26" fmla="*/ 4 w 11"/>
                  <a:gd name="T27" fmla="*/ 15 h 23"/>
                  <a:gd name="T28" fmla="*/ 3 w 11"/>
                  <a:gd name="T29" fmla="*/ 16 h 23"/>
                  <a:gd name="T30" fmla="*/ 3 w 11"/>
                  <a:gd name="T31" fmla="*/ 18 h 23"/>
                  <a:gd name="T32" fmla="*/ 3 w 11"/>
                  <a:gd name="T33" fmla="*/ 18 h 23"/>
                  <a:gd name="T34" fmla="*/ 2 w 11"/>
                  <a:gd name="T35" fmla="*/ 18 h 23"/>
                  <a:gd name="T36" fmla="*/ 2 w 11"/>
                  <a:gd name="T37" fmla="*/ 17 h 23"/>
                  <a:gd name="T38" fmla="*/ 2 w 11"/>
                  <a:gd name="T39" fmla="*/ 16 h 23"/>
                  <a:gd name="T40" fmla="*/ 1 w 11"/>
                  <a:gd name="T41" fmla="*/ 16 h 23"/>
                  <a:gd name="T42" fmla="*/ 1 w 11"/>
                  <a:gd name="T43" fmla="*/ 15 h 23"/>
                  <a:gd name="T44" fmla="*/ 1 w 11"/>
                  <a:gd name="T45" fmla="*/ 14 h 23"/>
                  <a:gd name="T46" fmla="*/ 1 w 11"/>
                  <a:gd name="T47" fmla="*/ 14 h 23"/>
                  <a:gd name="T48" fmla="*/ 0 w 11"/>
                  <a:gd name="T49" fmla="*/ 12 h 23"/>
                  <a:gd name="T50" fmla="*/ 0 w 11"/>
                  <a:gd name="T51" fmla="*/ 8 h 23"/>
                  <a:gd name="T52" fmla="*/ 1 w 11"/>
                  <a:gd name="T53" fmla="*/ 8 h 23"/>
                  <a:gd name="T54" fmla="*/ 2 w 11"/>
                  <a:gd name="T55" fmla="*/ 7 h 23"/>
                  <a:gd name="T56" fmla="*/ 0 w 11"/>
                  <a:gd name="T57" fmla="*/ 6 h 23"/>
                  <a:gd name="T58" fmla="*/ 1 w 11"/>
                  <a:gd name="T59" fmla="*/ 5 h 23"/>
                  <a:gd name="T60" fmla="*/ 2 w 11"/>
                  <a:gd name="T61" fmla="*/ 3 h 23"/>
                  <a:gd name="T62" fmla="*/ 4 w 11"/>
                  <a:gd name="T63" fmla="*/ 1 h 23"/>
                  <a:gd name="T64" fmla="*/ 5 w 11"/>
                  <a:gd name="T6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 h="23">
                    <a:moveTo>
                      <a:pt x="11" y="19"/>
                    </a:moveTo>
                    <a:lnTo>
                      <a:pt x="11" y="20"/>
                    </a:lnTo>
                    <a:lnTo>
                      <a:pt x="10" y="22"/>
                    </a:lnTo>
                    <a:lnTo>
                      <a:pt x="8" y="23"/>
                    </a:lnTo>
                    <a:lnTo>
                      <a:pt x="6" y="23"/>
                    </a:lnTo>
                    <a:lnTo>
                      <a:pt x="6" y="22"/>
                    </a:lnTo>
                    <a:lnTo>
                      <a:pt x="6" y="21"/>
                    </a:lnTo>
                    <a:lnTo>
                      <a:pt x="5" y="21"/>
                    </a:lnTo>
                    <a:lnTo>
                      <a:pt x="4" y="21"/>
                    </a:lnTo>
                    <a:lnTo>
                      <a:pt x="4" y="16"/>
                    </a:lnTo>
                    <a:lnTo>
                      <a:pt x="4" y="14"/>
                    </a:lnTo>
                    <a:lnTo>
                      <a:pt x="4" y="14"/>
                    </a:lnTo>
                    <a:lnTo>
                      <a:pt x="4" y="14"/>
                    </a:lnTo>
                    <a:lnTo>
                      <a:pt x="4" y="15"/>
                    </a:lnTo>
                    <a:lnTo>
                      <a:pt x="3" y="16"/>
                    </a:lnTo>
                    <a:lnTo>
                      <a:pt x="3" y="18"/>
                    </a:lnTo>
                    <a:lnTo>
                      <a:pt x="3" y="18"/>
                    </a:lnTo>
                    <a:lnTo>
                      <a:pt x="2" y="18"/>
                    </a:lnTo>
                    <a:lnTo>
                      <a:pt x="2" y="17"/>
                    </a:lnTo>
                    <a:lnTo>
                      <a:pt x="2" y="16"/>
                    </a:lnTo>
                    <a:lnTo>
                      <a:pt x="1" y="16"/>
                    </a:lnTo>
                    <a:lnTo>
                      <a:pt x="1" y="15"/>
                    </a:lnTo>
                    <a:lnTo>
                      <a:pt x="1" y="14"/>
                    </a:lnTo>
                    <a:lnTo>
                      <a:pt x="1" y="14"/>
                    </a:lnTo>
                    <a:lnTo>
                      <a:pt x="0" y="12"/>
                    </a:lnTo>
                    <a:lnTo>
                      <a:pt x="0" y="8"/>
                    </a:lnTo>
                    <a:lnTo>
                      <a:pt x="1" y="8"/>
                    </a:lnTo>
                    <a:lnTo>
                      <a:pt x="2" y="7"/>
                    </a:lnTo>
                    <a:lnTo>
                      <a:pt x="0" y="6"/>
                    </a:lnTo>
                    <a:lnTo>
                      <a:pt x="1" y="5"/>
                    </a:lnTo>
                    <a:lnTo>
                      <a:pt x="2" y="3"/>
                    </a:lnTo>
                    <a:lnTo>
                      <a:pt x="4"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1" name="Freeform 2447">
                <a:extLst>
                  <a:ext uri="{FF2B5EF4-FFF2-40B4-BE49-F238E27FC236}">
                    <a16:creationId xmlns:a16="http://schemas.microsoft.com/office/drawing/2014/main" id="{BB931A01-C9AF-60FB-0BC9-E49753354D76}"/>
                  </a:ext>
                </a:extLst>
              </p:cNvPr>
              <p:cNvSpPr>
                <a:spLocks/>
              </p:cNvSpPr>
              <p:nvPr/>
            </p:nvSpPr>
            <p:spPr bwMode="auto">
              <a:xfrm>
                <a:off x="178" y="766"/>
                <a:ext cx="6" cy="8"/>
              </a:xfrm>
              <a:custGeom>
                <a:avLst/>
                <a:gdLst>
                  <a:gd name="T0" fmla="*/ 6 w 6"/>
                  <a:gd name="T1" fmla="*/ 0 h 8"/>
                  <a:gd name="T2" fmla="*/ 6 w 6"/>
                  <a:gd name="T3" fmla="*/ 2 h 8"/>
                  <a:gd name="T4" fmla="*/ 6 w 6"/>
                  <a:gd name="T5" fmla="*/ 6 h 8"/>
                  <a:gd name="T6" fmla="*/ 6 w 6"/>
                  <a:gd name="T7" fmla="*/ 7 h 8"/>
                  <a:gd name="T8" fmla="*/ 5 w 6"/>
                  <a:gd name="T9" fmla="*/ 7 h 8"/>
                  <a:gd name="T10" fmla="*/ 5 w 6"/>
                  <a:gd name="T11" fmla="*/ 8 h 8"/>
                  <a:gd name="T12" fmla="*/ 4 w 6"/>
                  <a:gd name="T13" fmla="*/ 8 h 8"/>
                  <a:gd name="T14" fmla="*/ 1 w 6"/>
                  <a:gd name="T15" fmla="*/ 6 h 8"/>
                  <a:gd name="T16" fmla="*/ 0 w 6"/>
                  <a:gd name="T17" fmla="*/ 5 h 8"/>
                  <a:gd name="T18" fmla="*/ 0 w 6"/>
                  <a:gd name="T19" fmla="*/ 6 h 8"/>
                  <a:gd name="T20" fmla="*/ 0 w 6"/>
                  <a:gd name="T21"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6" y="0"/>
                    </a:moveTo>
                    <a:lnTo>
                      <a:pt x="6" y="2"/>
                    </a:lnTo>
                    <a:lnTo>
                      <a:pt x="6" y="6"/>
                    </a:lnTo>
                    <a:lnTo>
                      <a:pt x="6" y="7"/>
                    </a:lnTo>
                    <a:lnTo>
                      <a:pt x="5" y="7"/>
                    </a:lnTo>
                    <a:lnTo>
                      <a:pt x="5" y="8"/>
                    </a:lnTo>
                    <a:lnTo>
                      <a:pt x="4" y="8"/>
                    </a:lnTo>
                    <a:lnTo>
                      <a:pt x="1" y="6"/>
                    </a:lnTo>
                    <a:lnTo>
                      <a:pt x="0" y="5"/>
                    </a:lnTo>
                    <a:lnTo>
                      <a:pt x="0" y="6"/>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2" name="Freeform 2448">
                <a:extLst>
                  <a:ext uri="{FF2B5EF4-FFF2-40B4-BE49-F238E27FC236}">
                    <a16:creationId xmlns:a16="http://schemas.microsoft.com/office/drawing/2014/main" id="{F30A958E-E205-8CF8-5048-243F3EC0726B}"/>
                  </a:ext>
                </a:extLst>
              </p:cNvPr>
              <p:cNvSpPr>
                <a:spLocks/>
              </p:cNvSpPr>
              <p:nvPr/>
            </p:nvSpPr>
            <p:spPr bwMode="auto">
              <a:xfrm>
                <a:off x="26" y="764"/>
                <a:ext cx="8" cy="10"/>
              </a:xfrm>
              <a:custGeom>
                <a:avLst/>
                <a:gdLst>
                  <a:gd name="T0" fmla="*/ 3 w 8"/>
                  <a:gd name="T1" fmla="*/ 2 h 10"/>
                  <a:gd name="T2" fmla="*/ 6 w 8"/>
                  <a:gd name="T3" fmla="*/ 1 h 10"/>
                  <a:gd name="T4" fmla="*/ 7 w 8"/>
                  <a:gd name="T5" fmla="*/ 1 h 10"/>
                  <a:gd name="T6" fmla="*/ 8 w 8"/>
                  <a:gd name="T7" fmla="*/ 6 h 10"/>
                  <a:gd name="T8" fmla="*/ 8 w 8"/>
                  <a:gd name="T9" fmla="*/ 6 h 10"/>
                  <a:gd name="T10" fmla="*/ 8 w 8"/>
                  <a:gd name="T11" fmla="*/ 6 h 10"/>
                  <a:gd name="T12" fmla="*/ 6 w 8"/>
                  <a:gd name="T13" fmla="*/ 7 h 10"/>
                  <a:gd name="T14" fmla="*/ 4 w 8"/>
                  <a:gd name="T15" fmla="*/ 8 h 10"/>
                  <a:gd name="T16" fmla="*/ 4 w 8"/>
                  <a:gd name="T17" fmla="*/ 6 h 10"/>
                  <a:gd name="T18" fmla="*/ 2 w 8"/>
                  <a:gd name="T19" fmla="*/ 8 h 10"/>
                  <a:gd name="T20" fmla="*/ 0 w 8"/>
                  <a:gd name="T21" fmla="*/ 10 h 10"/>
                  <a:gd name="T22" fmla="*/ 0 w 8"/>
                  <a:gd name="T23" fmla="*/ 8 h 10"/>
                  <a:gd name="T24" fmla="*/ 0 w 8"/>
                  <a:gd name="T25" fmla="*/ 8 h 10"/>
                  <a:gd name="T26" fmla="*/ 1 w 8"/>
                  <a:gd name="T27" fmla="*/ 6 h 10"/>
                  <a:gd name="T28" fmla="*/ 1 w 8"/>
                  <a:gd name="T29" fmla="*/ 6 h 10"/>
                  <a:gd name="T30" fmla="*/ 0 w 8"/>
                  <a:gd name="T31" fmla="*/ 2 h 10"/>
                  <a:gd name="T32" fmla="*/ 0 w 8"/>
                  <a:gd name="T3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10">
                    <a:moveTo>
                      <a:pt x="3" y="2"/>
                    </a:moveTo>
                    <a:lnTo>
                      <a:pt x="6" y="1"/>
                    </a:lnTo>
                    <a:lnTo>
                      <a:pt x="7" y="1"/>
                    </a:lnTo>
                    <a:lnTo>
                      <a:pt x="8" y="6"/>
                    </a:lnTo>
                    <a:lnTo>
                      <a:pt x="8" y="6"/>
                    </a:lnTo>
                    <a:lnTo>
                      <a:pt x="8" y="6"/>
                    </a:lnTo>
                    <a:lnTo>
                      <a:pt x="6" y="7"/>
                    </a:lnTo>
                    <a:lnTo>
                      <a:pt x="4" y="8"/>
                    </a:lnTo>
                    <a:lnTo>
                      <a:pt x="4" y="6"/>
                    </a:lnTo>
                    <a:lnTo>
                      <a:pt x="2" y="8"/>
                    </a:lnTo>
                    <a:lnTo>
                      <a:pt x="0" y="10"/>
                    </a:lnTo>
                    <a:lnTo>
                      <a:pt x="0" y="8"/>
                    </a:lnTo>
                    <a:lnTo>
                      <a:pt x="0" y="8"/>
                    </a:lnTo>
                    <a:lnTo>
                      <a:pt x="1" y="6"/>
                    </a:lnTo>
                    <a:lnTo>
                      <a:pt x="1" y="6"/>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3" name="Freeform 2449">
                <a:extLst>
                  <a:ext uri="{FF2B5EF4-FFF2-40B4-BE49-F238E27FC236}">
                    <a16:creationId xmlns:a16="http://schemas.microsoft.com/office/drawing/2014/main" id="{8E5A03D7-D767-86C8-A44F-FAD09DD4D665}"/>
                  </a:ext>
                </a:extLst>
              </p:cNvPr>
              <p:cNvSpPr>
                <a:spLocks/>
              </p:cNvSpPr>
              <p:nvPr/>
            </p:nvSpPr>
            <p:spPr bwMode="auto">
              <a:xfrm>
                <a:off x="44" y="772"/>
                <a:ext cx="3" cy="3"/>
              </a:xfrm>
              <a:custGeom>
                <a:avLst/>
                <a:gdLst>
                  <a:gd name="T0" fmla="*/ 0 w 3"/>
                  <a:gd name="T1" fmla="*/ 3 h 3"/>
                  <a:gd name="T2" fmla="*/ 1 w 3"/>
                  <a:gd name="T3" fmla="*/ 3 h 3"/>
                  <a:gd name="T4" fmla="*/ 2 w 3"/>
                  <a:gd name="T5" fmla="*/ 3 h 3"/>
                  <a:gd name="T6" fmla="*/ 2 w 3"/>
                  <a:gd name="T7" fmla="*/ 3 h 3"/>
                  <a:gd name="T8" fmla="*/ 3 w 3"/>
                  <a:gd name="T9" fmla="*/ 3 h 3"/>
                  <a:gd name="T10" fmla="*/ 2 w 3"/>
                  <a:gd name="T11" fmla="*/ 1 h 3"/>
                  <a:gd name="T12" fmla="*/ 2 w 3"/>
                  <a:gd name="T13" fmla="*/ 0 h 3"/>
                  <a:gd name="T14" fmla="*/ 2 w 3"/>
                  <a:gd name="T15" fmla="*/ 0 h 3"/>
                  <a:gd name="T16" fmla="*/ 1 w 3"/>
                  <a:gd name="T17" fmla="*/ 1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0" y="3"/>
                    </a:moveTo>
                    <a:lnTo>
                      <a:pt x="1" y="3"/>
                    </a:lnTo>
                    <a:lnTo>
                      <a:pt x="2" y="3"/>
                    </a:lnTo>
                    <a:lnTo>
                      <a:pt x="2" y="3"/>
                    </a:lnTo>
                    <a:lnTo>
                      <a:pt x="3" y="3"/>
                    </a:lnTo>
                    <a:lnTo>
                      <a:pt x="2" y="1"/>
                    </a:lnTo>
                    <a:lnTo>
                      <a:pt x="2" y="0"/>
                    </a:lnTo>
                    <a:lnTo>
                      <a:pt x="2" y="0"/>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4" name="Freeform 2450">
                <a:extLst>
                  <a:ext uri="{FF2B5EF4-FFF2-40B4-BE49-F238E27FC236}">
                    <a16:creationId xmlns:a16="http://schemas.microsoft.com/office/drawing/2014/main" id="{692F54A3-6A9A-8DB0-6E39-B8F5A5CDD3C5}"/>
                  </a:ext>
                </a:extLst>
              </p:cNvPr>
              <p:cNvSpPr>
                <a:spLocks/>
              </p:cNvSpPr>
              <p:nvPr/>
            </p:nvSpPr>
            <p:spPr bwMode="auto">
              <a:xfrm>
                <a:off x="49" y="775"/>
                <a:ext cx="2" cy="0"/>
              </a:xfrm>
              <a:custGeom>
                <a:avLst/>
                <a:gdLst>
                  <a:gd name="T0" fmla="*/ 2 w 2"/>
                  <a:gd name="T1" fmla="*/ 0 w 2"/>
                  <a:gd name="T2" fmla="*/ 0 w 2"/>
                </a:gdLst>
                <a:ahLst/>
                <a:cxnLst>
                  <a:cxn ang="0">
                    <a:pos x="T0" y="0"/>
                  </a:cxn>
                  <a:cxn ang="0">
                    <a:pos x="T1" y="0"/>
                  </a:cxn>
                  <a:cxn ang="0">
                    <a:pos x="T2" y="0"/>
                  </a:cxn>
                </a:cxnLst>
                <a:rect l="0" t="0" r="r" b="b"/>
                <a:pathLst>
                  <a:path w="2">
                    <a:moveTo>
                      <a:pt x="2"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5" name="Freeform 2451">
                <a:extLst>
                  <a:ext uri="{FF2B5EF4-FFF2-40B4-BE49-F238E27FC236}">
                    <a16:creationId xmlns:a16="http://schemas.microsoft.com/office/drawing/2014/main" id="{38219B7C-0D92-2217-D418-0C938CB91A06}"/>
                  </a:ext>
                </a:extLst>
              </p:cNvPr>
              <p:cNvSpPr>
                <a:spLocks/>
              </p:cNvSpPr>
              <p:nvPr/>
            </p:nvSpPr>
            <p:spPr bwMode="auto">
              <a:xfrm>
                <a:off x="184" y="759"/>
                <a:ext cx="7" cy="16"/>
              </a:xfrm>
              <a:custGeom>
                <a:avLst/>
                <a:gdLst>
                  <a:gd name="T0" fmla="*/ 4 w 7"/>
                  <a:gd name="T1" fmla="*/ 0 h 16"/>
                  <a:gd name="T2" fmla="*/ 5 w 7"/>
                  <a:gd name="T3" fmla="*/ 0 h 16"/>
                  <a:gd name="T4" fmla="*/ 4 w 7"/>
                  <a:gd name="T5" fmla="*/ 2 h 16"/>
                  <a:gd name="T6" fmla="*/ 4 w 7"/>
                  <a:gd name="T7" fmla="*/ 3 h 16"/>
                  <a:gd name="T8" fmla="*/ 4 w 7"/>
                  <a:gd name="T9" fmla="*/ 4 h 16"/>
                  <a:gd name="T10" fmla="*/ 4 w 7"/>
                  <a:gd name="T11" fmla="*/ 5 h 16"/>
                  <a:gd name="T12" fmla="*/ 6 w 7"/>
                  <a:gd name="T13" fmla="*/ 6 h 16"/>
                  <a:gd name="T14" fmla="*/ 7 w 7"/>
                  <a:gd name="T15" fmla="*/ 7 h 16"/>
                  <a:gd name="T16" fmla="*/ 7 w 7"/>
                  <a:gd name="T17" fmla="*/ 7 h 16"/>
                  <a:gd name="T18" fmla="*/ 7 w 7"/>
                  <a:gd name="T19" fmla="*/ 10 h 16"/>
                  <a:gd name="T20" fmla="*/ 7 w 7"/>
                  <a:gd name="T21" fmla="*/ 13 h 16"/>
                  <a:gd name="T22" fmla="*/ 6 w 7"/>
                  <a:gd name="T23" fmla="*/ 15 h 16"/>
                  <a:gd name="T24" fmla="*/ 3 w 7"/>
                  <a:gd name="T25" fmla="*/ 16 h 16"/>
                  <a:gd name="T26" fmla="*/ 2 w 7"/>
                  <a:gd name="T27" fmla="*/ 16 h 16"/>
                  <a:gd name="T28" fmla="*/ 0 w 7"/>
                  <a:gd name="T29" fmla="*/ 15 h 16"/>
                  <a:gd name="T30" fmla="*/ 0 w 7"/>
                  <a:gd name="T31" fmla="*/ 13 h 16"/>
                  <a:gd name="T32" fmla="*/ 1 w 7"/>
                  <a:gd name="T33"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 h="16">
                    <a:moveTo>
                      <a:pt x="4" y="0"/>
                    </a:moveTo>
                    <a:lnTo>
                      <a:pt x="5" y="0"/>
                    </a:lnTo>
                    <a:lnTo>
                      <a:pt x="4" y="2"/>
                    </a:lnTo>
                    <a:lnTo>
                      <a:pt x="4" y="3"/>
                    </a:lnTo>
                    <a:lnTo>
                      <a:pt x="4" y="4"/>
                    </a:lnTo>
                    <a:lnTo>
                      <a:pt x="4" y="5"/>
                    </a:lnTo>
                    <a:lnTo>
                      <a:pt x="6" y="6"/>
                    </a:lnTo>
                    <a:lnTo>
                      <a:pt x="7" y="7"/>
                    </a:lnTo>
                    <a:lnTo>
                      <a:pt x="7" y="7"/>
                    </a:lnTo>
                    <a:lnTo>
                      <a:pt x="7" y="10"/>
                    </a:lnTo>
                    <a:lnTo>
                      <a:pt x="7" y="13"/>
                    </a:lnTo>
                    <a:lnTo>
                      <a:pt x="6" y="15"/>
                    </a:lnTo>
                    <a:lnTo>
                      <a:pt x="3" y="16"/>
                    </a:lnTo>
                    <a:lnTo>
                      <a:pt x="2" y="16"/>
                    </a:lnTo>
                    <a:lnTo>
                      <a:pt x="0" y="15"/>
                    </a:lnTo>
                    <a:lnTo>
                      <a:pt x="0" y="13"/>
                    </a:lnTo>
                    <a:lnTo>
                      <a:pt x="1" y="1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6" name="Freeform 2452">
                <a:extLst>
                  <a:ext uri="{FF2B5EF4-FFF2-40B4-BE49-F238E27FC236}">
                    <a16:creationId xmlns:a16="http://schemas.microsoft.com/office/drawing/2014/main" id="{000E363F-DFEE-AB50-6C8C-28C26305C0BF}"/>
                  </a:ext>
                </a:extLst>
              </p:cNvPr>
              <p:cNvSpPr>
                <a:spLocks/>
              </p:cNvSpPr>
              <p:nvPr/>
            </p:nvSpPr>
            <p:spPr bwMode="auto">
              <a:xfrm>
                <a:off x="51" y="775"/>
                <a:ext cx="2" cy="0"/>
              </a:xfrm>
              <a:custGeom>
                <a:avLst/>
                <a:gdLst>
                  <a:gd name="T0" fmla="*/ 2 w 2"/>
                  <a:gd name="T1" fmla="*/ 1 w 2"/>
                  <a:gd name="T2" fmla="*/ 0 w 2"/>
                </a:gdLst>
                <a:ahLst/>
                <a:cxnLst>
                  <a:cxn ang="0">
                    <a:pos x="T0" y="0"/>
                  </a:cxn>
                  <a:cxn ang="0">
                    <a:pos x="T1" y="0"/>
                  </a:cxn>
                  <a:cxn ang="0">
                    <a:pos x="T2" y="0"/>
                  </a:cxn>
                </a:cxnLst>
                <a:rect l="0" t="0" r="r" b="b"/>
                <a:pathLst>
                  <a:path w="2">
                    <a:moveTo>
                      <a:pt x="2" y="0"/>
                    </a:move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7" name="Freeform 2453">
                <a:extLst>
                  <a:ext uri="{FF2B5EF4-FFF2-40B4-BE49-F238E27FC236}">
                    <a16:creationId xmlns:a16="http://schemas.microsoft.com/office/drawing/2014/main" id="{DA91C4C7-5BD3-A800-8E6F-194315D06339}"/>
                  </a:ext>
                </a:extLst>
              </p:cNvPr>
              <p:cNvSpPr>
                <a:spLocks/>
              </p:cNvSpPr>
              <p:nvPr/>
            </p:nvSpPr>
            <p:spPr bwMode="auto">
              <a:xfrm>
                <a:off x="53" y="775"/>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8" name="Freeform 2454">
                <a:extLst>
                  <a:ext uri="{FF2B5EF4-FFF2-40B4-BE49-F238E27FC236}">
                    <a16:creationId xmlns:a16="http://schemas.microsoft.com/office/drawing/2014/main" id="{47C4F2D0-A8AF-F2FF-A3DF-8620CA3E956B}"/>
                  </a:ext>
                </a:extLst>
              </p:cNvPr>
              <p:cNvSpPr>
                <a:spLocks/>
              </p:cNvSpPr>
              <p:nvPr/>
            </p:nvSpPr>
            <p:spPr bwMode="auto">
              <a:xfrm>
                <a:off x="178" y="773"/>
                <a:ext cx="3" cy="3"/>
              </a:xfrm>
              <a:custGeom>
                <a:avLst/>
                <a:gdLst>
                  <a:gd name="T0" fmla="*/ 0 w 3"/>
                  <a:gd name="T1" fmla="*/ 0 h 3"/>
                  <a:gd name="T2" fmla="*/ 1 w 3"/>
                  <a:gd name="T3" fmla="*/ 0 h 3"/>
                  <a:gd name="T4" fmla="*/ 1 w 3"/>
                  <a:gd name="T5" fmla="*/ 1 h 3"/>
                  <a:gd name="T6" fmla="*/ 2 w 3"/>
                  <a:gd name="T7" fmla="*/ 2 h 3"/>
                  <a:gd name="T8" fmla="*/ 3 w 3"/>
                  <a:gd name="T9" fmla="*/ 3 h 3"/>
                </a:gdLst>
                <a:ahLst/>
                <a:cxnLst>
                  <a:cxn ang="0">
                    <a:pos x="T0" y="T1"/>
                  </a:cxn>
                  <a:cxn ang="0">
                    <a:pos x="T2" y="T3"/>
                  </a:cxn>
                  <a:cxn ang="0">
                    <a:pos x="T4" y="T5"/>
                  </a:cxn>
                  <a:cxn ang="0">
                    <a:pos x="T6" y="T7"/>
                  </a:cxn>
                  <a:cxn ang="0">
                    <a:pos x="T8" y="T9"/>
                  </a:cxn>
                </a:cxnLst>
                <a:rect l="0" t="0" r="r" b="b"/>
                <a:pathLst>
                  <a:path w="3" h="3">
                    <a:moveTo>
                      <a:pt x="0" y="0"/>
                    </a:moveTo>
                    <a:lnTo>
                      <a:pt x="1" y="0"/>
                    </a:lnTo>
                    <a:lnTo>
                      <a:pt x="1" y="1"/>
                    </a:lnTo>
                    <a:lnTo>
                      <a:pt x="2" y="2"/>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9" name="Freeform 2455">
                <a:extLst>
                  <a:ext uri="{FF2B5EF4-FFF2-40B4-BE49-F238E27FC236}">
                    <a16:creationId xmlns:a16="http://schemas.microsoft.com/office/drawing/2014/main" id="{79D6A790-2844-59DC-4DF3-04B63182F1E4}"/>
                  </a:ext>
                </a:extLst>
              </p:cNvPr>
              <p:cNvSpPr>
                <a:spLocks/>
              </p:cNvSpPr>
              <p:nvPr/>
            </p:nvSpPr>
            <p:spPr bwMode="auto">
              <a:xfrm>
                <a:off x="44" y="775"/>
                <a:ext cx="5" cy="2"/>
              </a:xfrm>
              <a:custGeom>
                <a:avLst/>
                <a:gdLst>
                  <a:gd name="T0" fmla="*/ 5 w 5"/>
                  <a:gd name="T1" fmla="*/ 0 h 2"/>
                  <a:gd name="T2" fmla="*/ 4 w 5"/>
                  <a:gd name="T3" fmla="*/ 1 h 2"/>
                  <a:gd name="T4" fmla="*/ 3 w 5"/>
                  <a:gd name="T5" fmla="*/ 1 h 2"/>
                  <a:gd name="T6" fmla="*/ 2 w 5"/>
                  <a:gd name="T7" fmla="*/ 1 h 2"/>
                  <a:gd name="T8" fmla="*/ 1 w 5"/>
                  <a:gd name="T9" fmla="*/ 1 h 2"/>
                  <a:gd name="T10" fmla="*/ 0 w 5"/>
                  <a:gd name="T11" fmla="*/ 1 h 2"/>
                  <a:gd name="T12" fmla="*/ 0 w 5"/>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5" y="0"/>
                    </a:moveTo>
                    <a:lnTo>
                      <a:pt x="4" y="1"/>
                    </a:lnTo>
                    <a:lnTo>
                      <a:pt x="3" y="1"/>
                    </a:lnTo>
                    <a:lnTo>
                      <a:pt x="2" y="1"/>
                    </a:lnTo>
                    <a:lnTo>
                      <a:pt x="1" y="1"/>
                    </a:ln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0" name="Freeform 2456">
                <a:extLst>
                  <a:ext uri="{FF2B5EF4-FFF2-40B4-BE49-F238E27FC236}">
                    <a16:creationId xmlns:a16="http://schemas.microsoft.com/office/drawing/2014/main" id="{4D985D0D-18E4-12B2-4D36-6D830EFD40BA}"/>
                  </a:ext>
                </a:extLst>
              </p:cNvPr>
              <p:cNvSpPr>
                <a:spLocks/>
              </p:cNvSpPr>
              <p:nvPr/>
            </p:nvSpPr>
            <p:spPr bwMode="auto">
              <a:xfrm>
                <a:off x="42" y="774"/>
                <a:ext cx="2" cy="3"/>
              </a:xfrm>
              <a:custGeom>
                <a:avLst/>
                <a:gdLst>
                  <a:gd name="T0" fmla="*/ 2 w 2"/>
                  <a:gd name="T1" fmla="*/ 3 h 3"/>
                  <a:gd name="T2" fmla="*/ 1 w 2"/>
                  <a:gd name="T3" fmla="*/ 3 h 3"/>
                  <a:gd name="T4" fmla="*/ 0 w 2"/>
                  <a:gd name="T5" fmla="*/ 1 h 3"/>
                  <a:gd name="T6" fmla="*/ 0 w 2"/>
                  <a:gd name="T7" fmla="*/ 0 h 3"/>
                  <a:gd name="T8" fmla="*/ 1 w 2"/>
                  <a:gd name="T9" fmla="*/ 0 h 3"/>
                  <a:gd name="T10" fmla="*/ 1 w 2"/>
                  <a:gd name="T11" fmla="*/ 0 h 3"/>
                  <a:gd name="T12" fmla="*/ 2 w 2"/>
                  <a:gd name="T13" fmla="*/ 1 h 3"/>
                  <a:gd name="T14" fmla="*/ 2 w 2"/>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3"/>
                    </a:moveTo>
                    <a:lnTo>
                      <a:pt x="1" y="3"/>
                    </a:lnTo>
                    <a:lnTo>
                      <a:pt x="0" y="1"/>
                    </a:lnTo>
                    <a:lnTo>
                      <a:pt x="0" y="0"/>
                    </a:lnTo>
                    <a:lnTo>
                      <a:pt x="1" y="0"/>
                    </a:lnTo>
                    <a:lnTo>
                      <a:pt x="1" y="0"/>
                    </a:ln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1" name="Freeform 2457">
                <a:extLst>
                  <a:ext uri="{FF2B5EF4-FFF2-40B4-BE49-F238E27FC236}">
                    <a16:creationId xmlns:a16="http://schemas.microsoft.com/office/drawing/2014/main" id="{FC49CE99-D5F9-572C-D88D-F0A48B25EFF8}"/>
                  </a:ext>
                </a:extLst>
              </p:cNvPr>
              <p:cNvSpPr>
                <a:spLocks/>
              </p:cNvSpPr>
              <p:nvPr/>
            </p:nvSpPr>
            <p:spPr bwMode="auto">
              <a:xfrm>
                <a:off x="47" y="776"/>
                <a:ext cx="6" cy="1"/>
              </a:xfrm>
              <a:custGeom>
                <a:avLst/>
                <a:gdLst>
                  <a:gd name="T0" fmla="*/ 0 w 6"/>
                  <a:gd name="T1" fmla="*/ 1 h 1"/>
                  <a:gd name="T2" fmla="*/ 1 w 6"/>
                  <a:gd name="T3" fmla="*/ 1 h 1"/>
                  <a:gd name="T4" fmla="*/ 6 w 6"/>
                  <a:gd name="T5" fmla="*/ 0 h 1"/>
                </a:gdLst>
                <a:ahLst/>
                <a:cxnLst>
                  <a:cxn ang="0">
                    <a:pos x="T0" y="T1"/>
                  </a:cxn>
                  <a:cxn ang="0">
                    <a:pos x="T2" y="T3"/>
                  </a:cxn>
                  <a:cxn ang="0">
                    <a:pos x="T4" y="T5"/>
                  </a:cxn>
                </a:cxnLst>
                <a:rect l="0" t="0" r="r" b="b"/>
                <a:pathLst>
                  <a:path w="6" h="1">
                    <a:moveTo>
                      <a:pt x="0" y="1"/>
                    </a:moveTo>
                    <a:lnTo>
                      <a:pt x="1"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2" name="Freeform 2458">
                <a:extLst>
                  <a:ext uri="{FF2B5EF4-FFF2-40B4-BE49-F238E27FC236}">
                    <a16:creationId xmlns:a16="http://schemas.microsoft.com/office/drawing/2014/main" id="{B60F3CE9-5F2E-3E04-0976-DFC0100E463F}"/>
                  </a:ext>
                </a:extLst>
              </p:cNvPr>
              <p:cNvSpPr>
                <a:spLocks/>
              </p:cNvSpPr>
              <p:nvPr/>
            </p:nvSpPr>
            <p:spPr bwMode="auto">
              <a:xfrm>
                <a:off x="45" y="777"/>
                <a:ext cx="2" cy="1"/>
              </a:xfrm>
              <a:custGeom>
                <a:avLst/>
                <a:gdLst>
                  <a:gd name="T0" fmla="*/ 0 w 2"/>
                  <a:gd name="T1" fmla="*/ 1 h 1"/>
                  <a:gd name="T2" fmla="*/ 1 w 2"/>
                  <a:gd name="T3" fmla="*/ 1 h 1"/>
                  <a:gd name="T4" fmla="*/ 2 w 2"/>
                  <a:gd name="T5" fmla="*/ 0 h 1"/>
                </a:gdLst>
                <a:ahLst/>
                <a:cxnLst>
                  <a:cxn ang="0">
                    <a:pos x="T0" y="T1"/>
                  </a:cxn>
                  <a:cxn ang="0">
                    <a:pos x="T2" y="T3"/>
                  </a:cxn>
                  <a:cxn ang="0">
                    <a:pos x="T4" y="T5"/>
                  </a:cxn>
                </a:cxnLst>
                <a:rect l="0" t="0" r="r" b="b"/>
                <a:pathLst>
                  <a:path w="2" h="1">
                    <a:moveTo>
                      <a:pt x="0" y="1"/>
                    </a:move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3" name="Freeform 2459">
                <a:extLst>
                  <a:ext uri="{FF2B5EF4-FFF2-40B4-BE49-F238E27FC236}">
                    <a16:creationId xmlns:a16="http://schemas.microsoft.com/office/drawing/2014/main" id="{E543FD1E-14D8-4822-0694-6795AA2D1EEB}"/>
                  </a:ext>
                </a:extLst>
              </p:cNvPr>
              <p:cNvSpPr>
                <a:spLocks/>
              </p:cNvSpPr>
              <p:nvPr/>
            </p:nvSpPr>
            <p:spPr bwMode="auto">
              <a:xfrm>
                <a:off x="35" y="775"/>
                <a:ext cx="5" cy="3"/>
              </a:xfrm>
              <a:custGeom>
                <a:avLst/>
                <a:gdLst>
                  <a:gd name="T0" fmla="*/ 1 w 5"/>
                  <a:gd name="T1" fmla="*/ 3 h 3"/>
                  <a:gd name="T2" fmla="*/ 2 w 5"/>
                  <a:gd name="T3" fmla="*/ 3 h 3"/>
                  <a:gd name="T4" fmla="*/ 5 w 5"/>
                  <a:gd name="T5" fmla="*/ 2 h 3"/>
                  <a:gd name="T6" fmla="*/ 5 w 5"/>
                  <a:gd name="T7" fmla="*/ 0 h 3"/>
                  <a:gd name="T8" fmla="*/ 5 w 5"/>
                  <a:gd name="T9" fmla="*/ 0 h 3"/>
                  <a:gd name="T10" fmla="*/ 2 w 5"/>
                  <a:gd name="T11" fmla="*/ 0 h 3"/>
                  <a:gd name="T12" fmla="*/ 0 w 5"/>
                  <a:gd name="T13" fmla="*/ 0 h 3"/>
                  <a:gd name="T14" fmla="*/ 1 w 5"/>
                  <a:gd name="T15" fmla="*/ 3 h 3"/>
                  <a:gd name="T16" fmla="*/ 1 w 5"/>
                  <a:gd name="T17"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1" y="3"/>
                    </a:moveTo>
                    <a:lnTo>
                      <a:pt x="2" y="3"/>
                    </a:lnTo>
                    <a:lnTo>
                      <a:pt x="5" y="2"/>
                    </a:lnTo>
                    <a:lnTo>
                      <a:pt x="5" y="0"/>
                    </a:lnTo>
                    <a:lnTo>
                      <a:pt x="5" y="0"/>
                    </a:lnTo>
                    <a:lnTo>
                      <a:pt x="2" y="0"/>
                    </a:lnTo>
                    <a:lnTo>
                      <a:pt x="0" y="0"/>
                    </a:lnTo>
                    <a:lnTo>
                      <a:pt x="1"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4" name="Freeform 2460">
                <a:extLst>
                  <a:ext uri="{FF2B5EF4-FFF2-40B4-BE49-F238E27FC236}">
                    <a16:creationId xmlns:a16="http://schemas.microsoft.com/office/drawing/2014/main" id="{467A531F-30F0-564F-237B-F355892862CF}"/>
                  </a:ext>
                </a:extLst>
              </p:cNvPr>
              <p:cNvSpPr>
                <a:spLocks/>
              </p:cNvSpPr>
              <p:nvPr/>
            </p:nvSpPr>
            <p:spPr bwMode="auto">
              <a:xfrm>
                <a:off x="44" y="778"/>
                <a:ext cx="1" cy="0"/>
              </a:xfrm>
              <a:custGeom>
                <a:avLst/>
                <a:gdLst>
                  <a:gd name="T0" fmla="*/ 0 w 1"/>
                  <a:gd name="T1" fmla="*/ 0 w 1"/>
                  <a:gd name="T2" fmla="*/ 1 w 1"/>
                </a:gdLst>
                <a:ahLst/>
                <a:cxnLst>
                  <a:cxn ang="0">
                    <a:pos x="T0" y="0"/>
                  </a:cxn>
                  <a:cxn ang="0">
                    <a:pos x="T1" y="0"/>
                  </a:cxn>
                  <a:cxn ang="0">
                    <a:pos x="T2" y="0"/>
                  </a:cxn>
                </a:cxnLst>
                <a:rect l="0" t="0" r="r" b="b"/>
                <a:pathLst>
                  <a:path w="1">
                    <a:moveTo>
                      <a:pt x="0" y="0"/>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5" name="Freeform 2461">
                <a:extLst>
                  <a:ext uri="{FF2B5EF4-FFF2-40B4-BE49-F238E27FC236}">
                    <a16:creationId xmlns:a16="http://schemas.microsoft.com/office/drawing/2014/main" id="{36FB7303-7110-AD22-F99C-B79C2824A1D0}"/>
                  </a:ext>
                </a:extLst>
              </p:cNvPr>
              <p:cNvSpPr>
                <a:spLocks/>
              </p:cNvSpPr>
              <p:nvPr/>
            </p:nvSpPr>
            <p:spPr bwMode="auto">
              <a:xfrm>
                <a:off x="181" y="776"/>
                <a:ext cx="1" cy="3"/>
              </a:xfrm>
              <a:custGeom>
                <a:avLst/>
                <a:gdLst>
                  <a:gd name="T0" fmla="*/ 0 w 1"/>
                  <a:gd name="T1" fmla="*/ 0 h 3"/>
                  <a:gd name="T2" fmla="*/ 0 w 1"/>
                  <a:gd name="T3" fmla="*/ 2 h 3"/>
                  <a:gd name="T4" fmla="*/ 1 w 1"/>
                  <a:gd name="T5" fmla="*/ 2 h 3"/>
                  <a:gd name="T6" fmla="*/ 1 w 1"/>
                  <a:gd name="T7" fmla="*/ 3 h 3"/>
                </a:gdLst>
                <a:ahLst/>
                <a:cxnLst>
                  <a:cxn ang="0">
                    <a:pos x="T0" y="T1"/>
                  </a:cxn>
                  <a:cxn ang="0">
                    <a:pos x="T2" y="T3"/>
                  </a:cxn>
                  <a:cxn ang="0">
                    <a:pos x="T4" y="T5"/>
                  </a:cxn>
                  <a:cxn ang="0">
                    <a:pos x="T6" y="T7"/>
                  </a:cxn>
                </a:cxnLst>
                <a:rect l="0" t="0" r="r" b="b"/>
                <a:pathLst>
                  <a:path w="1" h="3">
                    <a:moveTo>
                      <a:pt x="0" y="0"/>
                    </a:moveTo>
                    <a:lnTo>
                      <a:pt x="0" y="2"/>
                    </a:lnTo>
                    <a:lnTo>
                      <a:pt x="1" y="2"/>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6" name="Freeform 2462">
                <a:extLst>
                  <a:ext uri="{FF2B5EF4-FFF2-40B4-BE49-F238E27FC236}">
                    <a16:creationId xmlns:a16="http://schemas.microsoft.com/office/drawing/2014/main" id="{762D329E-E73F-5698-EFD1-42919D1FBDF1}"/>
                  </a:ext>
                </a:extLst>
              </p:cNvPr>
              <p:cNvSpPr>
                <a:spLocks/>
              </p:cNvSpPr>
              <p:nvPr/>
            </p:nvSpPr>
            <p:spPr bwMode="auto">
              <a:xfrm>
                <a:off x="9" y="764"/>
                <a:ext cx="6" cy="15"/>
              </a:xfrm>
              <a:custGeom>
                <a:avLst/>
                <a:gdLst>
                  <a:gd name="T0" fmla="*/ 5 w 6"/>
                  <a:gd name="T1" fmla="*/ 15 h 15"/>
                  <a:gd name="T2" fmla="*/ 6 w 6"/>
                  <a:gd name="T3" fmla="*/ 9 h 15"/>
                  <a:gd name="T4" fmla="*/ 5 w 6"/>
                  <a:gd name="T5" fmla="*/ 7 h 15"/>
                  <a:gd name="T6" fmla="*/ 6 w 6"/>
                  <a:gd name="T7" fmla="*/ 2 h 15"/>
                  <a:gd name="T8" fmla="*/ 5 w 6"/>
                  <a:gd name="T9" fmla="*/ 0 h 15"/>
                  <a:gd name="T10" fmla="*/ 4 w 6"/>
                  <a:gd name="T11" fmla="*/ 0 h 15"/>
                  <a:gd name="T12" fmla="*/ 3 w 6"/>
                  <a:gd name="T13" fmla="*/ 2 h 15"/>
                  <a:gd name="T14" fmla="*/ 2 w 6"/>
                  <a:gd name="T15" fmla="*/ 7 h 15"/>
                  <a:gd name="T16" fmla="*/ 0 w 6"/>
                  <a:gd name="T17" fmla="*/ 12 h 15"/>
                  <a:gd name="T18" fmla="*/ 0 w 6"/>
                  <a:gd name="T19" fmla="*/ 14 h 15"/>
                  <a:gd name="T20" fmla="*/ 0 w 6"/>
                  <a:gd name="T21" fmla="*/ 15 h 15"/>
                  <a:gd name="T22" fmla="*/ 0 w 6"/>
                  <a:gd name="T23"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5">
                    <a:moveTo>
                      <a:pt x="5" y="15"/>
                    </a:moveTo>
                    <a:lnTo>
                      <a:pt x="6" y="9"/>
                    </a:lnTo>
                    <a:lnTo>
                      <a:pt x="5" y="7"/>
                    </a:lnTo>
                    <a:lnTo>
                      <a:pt x="6" y="2"/>
                    </a:lnTo>
                    <a:lnTo>
                      <a:pt x="5" y="0"/>
                    </a:lnTo>
                    <a:lnTo>
                      <a:pt x="4" y="0"/>
                    </a:lnTo>
                    <a:lnTo>
                      <a:pt x="3" y="2"/>
                    </a:lnTo>
                    <a:lnTo>
                      <a:pt x="2" y="7"/>
                    </a:lnTo>
                    <a:lnTo>
                      <a:pt x="0" y="12"/>
                    </a:lnTo>
                    <a:lnTo>
                      <a:pt x="0" y="14"/>
                    </a:lnTo>
                    <a:lnTo>
                      <a:pt x="0" y="15"/>
                    </a:lnTo>
                    <a:lnTo>
                      <a:pt x="0" y="1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7" name="Freeform 2463">
                <a:extLst>
                  <a:ext uri="{FF2B5EF4-FFF2-40B4-BE49-F238E27FC236}">
                    <a16:creationId xmlns:a16="http://schemas.microsoft.com/office/drawing/2014/main" id="{E2B7A46F-91B5-8C1F-C173-29FCC96BA976}"/>
                  </a:ext>
                </a:extLst>
              </p:cNvPr>
              <p:cNvSpPr>
                <a:spLocks/>
              </p:cNvSpPr>
              <p:nvPr/>
            </p:nvSpPr>
            <p:spPr bwMode="auto">
              <a:xfrm>
                <a:off x="16" y="775"/>
                <a:ext cx="3" cy="4"/>
              </a:xfrm>
              <a:custGeom>
                <a:avLst/>
                <a:gdLst>
                  <a:gd name="T0" fmla="*/ 3 w 3"/>
                  <a:gd name="T1" fmla="*/ 4 h 4"/>
                  <a:gd name="T2" fmla="*/ 3 w 3"/>
                  <a:gd name="T3" fmla="*/ 2 h 4"/>
                  <a:gd name="T4" fmla="*/ 3 w 3"/>
                  <a:gd name="T5" fmla="*/ 2 h 4"/>
                  <a:gd name="T6" fmla="*/ 1 w 3"/>
                  <a:gd name="T7" fmla="*/ 0 h 4"/>
                  <a:gd name="T8" fmla="*/ 0 w 3"/>
                  <a:gd name="T9" fmla="*/ 3 h 4"/>
                  <a:gd name="T10" fmla="*/ 1 w 3"/>
                  <a:gd name="T11" fmla="*/ 4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3" y="2"/>
                    </a:lnTo>
                    <a:lnTo>
                      <a:pt x="3" y="2"/>
                    </a:lnTo>
                    <a:lnTo>
                      <a:pt x="1" y="0"/>
                    </a:lnTo>
                    <a:lnTo>
                      <a:pt x="0"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8" name="Freeform 2464">
                <a:extLst>
                  <a:ext uri="{FF2B5EF4-FFF2-40B4-BE49-F238E27FC236}">
                    <a16:creationId xmlns:a16="http://schemas.microsoft.com/office/drawing/2014/main" id="{2C644868-A524-272F-C5AD-3695E93D66A7}"/>
                  </a:ext>
                </a:extLst>
              </p:cNvPr>
              <p:cNvSpPr>
                <a:spLocks/>
              </p:cNvSpPr>
              <p:nvPr/>
            </p:nvSpPr>
            <p:spPr bwMode="auto">
              <a:xfrm>
                <a:off x="42" y="778"/>
                <a:ext cx="2" cy="1"/>
              </a:xfrm>
              <a:custGeom>
                <a:avLst/>
                <a:gdLst>
                  <a:gd name="T0" fmla="*/ 0 w 2"/>
                  <a:gd name="T1" fmla="*/ 1 h 1"/>
                  <a:gd name="T2" fmla="*/ 2 w 2"/>
                  <a:gd name="T3" fmla="*/ 0 h 1"/>
                  <a:gd name="T4" fmla="*/ 2 w 2"/>
                  <a:gd name="T5" fmla="*/ 0 h 1"/>
                </a:gdLst>
                <a:ahLst/>
                <a:cxnLst>
                  <a:cxn ang="0">
                    <a:pos x="T0" y="T1"/>
                  </a:cxn>
                  <a:cxn ang="0">
                    <a:pos x="T2" y="T3"/>
                  </a:cxn>
                  <a:cxn ang="0">
                    <a:pos x="T4" y="T5"/>
                  </a:cxn>
                </a:cxnLst>
                <a:rect l="0" t="0" r="r" b="b"/>
                <a:pathLst>
                  <a:path w="2" h="1">
                    <a:moveTo>
                      <a:pt x="0" y="1"/>
                    </a:move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9" name="Line 2465">
                <a:extLst>
                  <a:ext uri="{FF2B5EF4-FFF2-40B4-BE49-F238E27FC236}">
                    <a16:creationId xmlns:a16="http://schemas.microsoft.com/office/drawing/2014/main" id="{B4DBA1E6-8FD4-EA33-4F62-029A706BC04B}"/>
                  </a:ext>
                </a:extLst>
              </p:cNvPr>
              <p:cNvSpPr>
                <a:spLocks noChangeShapeType="1"/>
              </p:cNvSpPr>
              <p:nvPr/>
            </p:nvSpPr>
            <p:spPr bwMode="auto">
              <a:xfrm>
                <a:off x="182" y="779"/>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20" name="Freeform 2466">
                <a:extLst>
                  <a:ext uri="{FF2B5EF4-FFF2-40B4-BE49-F238E27FC236}">
                    <a16:creationId xmlns:a16="http://schemas.microsoft.com/office/drawing/2014/main" id="{F754D2B7-8A0C-72A9-2A42-0894EC2BC90E}"/>
                  </a:ext>
                </a:extLst>
              </p:cNvPr>
              <p:cNvSpPr>
                <a:spLocks/>
              </p:cNvSpPr>
              <p:nvPr/>
            </p:nvSpPr>
            <p:spPr bwMode="auto">
              <a:xfrm>
                <a:off x="190" y="776"/>
                <a:ext cx="2" cy="3"/>
              </a:xfrm>
              <a:custGeom>
                <a:avLst/>
                <a:gdLst>
                  <a:gd name="T0" fmla="*/ 0 w 2"/>
                  <a:gd name="T1" fmla="*/ 3 h 3"/>
                  <a:gd name="T2" fmla="*/ 2 w 2"/>
                  <a:gd name="T3" fmla="*/ 0 h 3"/>
                  <a:gd name="T4" fmla="*/ 2 w 2"/>
                  <a:gd name="T5" fmla="*/ 1 h 3"/>
                  <a:gd name="T6" fmla="*/ 2 w 2"/>
                  <a:gd name="T7" fmla="*/ 3 h 3"/>
                </a:gdLst>
                <a:ahLst/>
                <a:cxnLst>
                  <a:cxn ang="0">
                    <a:pos x="T0" y="T1"/>
                  </a:cxn>
                  <a:cxn ang="0">
                    <a:pos x="T2" y="T3"/>
                  </a:cxn>
                  <a:cxn ang="0">
                    <a:pos x="T4" y="T5"/>
                  </a:cxn>
                  <a:cxn ang="0">
                    <a:pos x="T6" y="T7"/>
                  </a:cxn>
                </a:cxnLst>
                <a:rect l="0" t="0" r="r" b="b"/>
                <a:pathLst>
                  <a:path w="2" h="3">
                    <a:moveTo>
                      <a:pt x="0" y="3"/>
                    </a:moveTo>
                    <a:lnTo>
                      <a:pt x="2" y="0"/>
                    </a:lnTo>
                    <a:lnTo>
                      <a:pt x="2" y="1"/>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1" name="Freeform 2467">
                <a:extLst>
                  <a:ext uri="{FF2B5EF4-FFF2-40B4-BE49-F238E27FC236}">
                    <a16:creationId xmlns:a16="http://schemas.microsoft.com/office/drawing/2014/main" id="{67634A14-7B08-37ED-9D3E-4ECDF5958810}"/>
                  </a:ext>
                </a:extLst>
              </p:cNvPr>
              <p:cNvSpPr>
                <a:spLocks/>
              </p:cNvSpPr>
              <p:nvPr/>
            </p:nvSpPr>
            <p:spPr bwMode="auto">
              <a:xfrm>
                <a:off x="192" y="767"/>
                <a:ext cx="1" cy="12"/>
              </a:xfrm>
              <a:custGeom>
                <a:avLst/>
                <a:gdLst>
                  <a:gd name="T0" fmla="*/ 1 w 1"/>
                  <a:gd name="T1" fmla="*/ 12 h 12"/>
                  <a:gd name="T2" fmla="*/ 1 w 1"/>
                  <a:gd name="T3" fmla="*/ 11 h 12"/>
                  <a:gd name="T4" fmla="*/ 1 w 1"/>
                  <a:gd name="T5" fmla="*/ 11 h 12"/>
                  <a:gd name="T6" fmla="*/ 1 w 1"/>
                  <a:gd name="T7" fmla="*/ 10 h 12"/>
                  <a:gd name="T8" fmla="*/ 1 w 1"/>
                  <a:gd name="T9" fmla="*/ 9 h 12"/>
                  <a:gd name="T10" fmla="*/ 0 w 1"/>
                  <a:gd name="T11" fmla="*/ 8 h 12"/>
                  <a:gd name="T12" fmla="*/ 0 w 1"/>
                  <a:gd name="T13" fmla="*/ 6 h 12"/>
                  <a:gd name="T14" fmla="*/ 0 w 1"/>
                  <a:gd name="T15" fmla="*/ 5 h 12"/>
                  <a:gd name="T16" fmla="*/ 0 w 1"/>
                  <a:gd name="T17" fmla="*/ 4 h 12"/>
                  <a:gd name="T18" fmla="*/ 0 w 1"/>
                  <a:gd name="T19" fmla="*/ 2 h 12"/>
                  <a:gd name="T20" fmla="*/ 0 w 1"/>
                  <a:gd name="T21" fmla="*/ 1 h 12"/>
                  <a:gd name="T22" fmla="*/ 0 w 1"/>
                  <a:gd name="T2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12">
                    <a:moveTo>
                      <a:pt x="1" y="12"/>
                    </a:moveTo>
                    <a:lnTo>
                      <a:pt x="1" y="11"/>
                    </a:lnTo>
                    <a:lnTo>
                      <a:pt x="1" y="11"/>
                    </a:lnTo>
                    <a:lnTo>
                      <a:pt x="1" y="10"/>
                    </a:lnTo>
                    <a:lnTo>
                      <a:pt x="1" y="9"/>
                    </a:lnTo>
                    <a:lnTo>
                      <a:pt x="0" y="8"/>
                    </a:lnTo>
                    <a:lnTo>
                      <a:pt x="0" y="6"/>
                    </a:lnTo>
                    <a:lnTo>
                      <a:pt x="0" y="5"/>
                    </a:lnTo>
                    <a:lnTo>
                      <a:pt x="0" y="4"/>
                    </a:ln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2" name="Freeform 2468">
                <a:extLst>
                  <a:ext uri="{FF2B5EF4-FFF2-40B4-BE49-F238E27FC236}">
                    <a16:creationId xmlns:a16="http://schemas.microsoft.com/office/drawing/2014/main" id="{0CE2675D-F615-9513-0535-74D0C69139B6}"/>
                  </a:ext>
                </a:extLst>
              </p:cNvPr>
              <p:cNvSpPr>
                <a:spLocks/>
              </p:cNvSpPr>
              <p:nvPr/>
            </p:nvSpPr>
            <p:spPr bwMode="auto">
              <a:xfrm>
                <a:off x="42" y="77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3" name="Freeform 2469">
                <a:extLst>
                  <a:ext uri="{FF2B5EF4-FFF2-40B4-BE49-F238E27FC236}">
                    <a16:creationId xmlns:a16="http://schemas.microsoft.com/office/drawing/2014/main" id="{265EF968-A21D-A624-D641-8D32BCF5862D}"/>
                  </a:ext>
                </a:extLst>
              </p:cNvPr>
              <p:cNvSpPr>
                <a:spLocks/>
              </p:cNvSpPr>
              <p:nvPr/>
            </p:nvSpPr>
            <p:spPr bwMode="auto">
              <a:xfrm>
                <a:off x="182" y="779"/>
                <a:ext cx="2" cy="1"/>
              </a:xfrm>
              <a:custGeom>
                <a:avLst/>
                <a:gdLst>
                  <a:gd name="T0" fmla="*/ 0 w 2"/>
                  <a:gd name="T1" fmla="*/ 0 h 1"/>
                  <a:gd name="T2" fmla="*/ 0 w 2"/>
                  <a:gd name="T3" fmla="*/ 0 h 1"/>
                  <a:gd name="T4" fmla="*/ 0 w 2"/>
                  <a:gd name="T5" fmla="*/ 1 h 1"/>
                  <a:gd name="T6" fmla="*/ 2 w 2"/>
                  <a:gd name="T7" fmla="*/ 1 h 1"/>
                  <a:gd name="T8" fmla="*/ 2 w 2"/>
                  <a:gd name="T9" fmla="*/ 1 h 1"/>
                </a:gdLst>
                <a:ahLst/>
                <a:cxnLst>
                  <a:cxn ang="0">
                    <a:pos x="T0" y="T1"/>
                  </a:cxn>
                  <a:cxn ang="0">
                    <a:pos x="T2" y="T3"/>
                  </a:cxn>
                  <a:cxn ang="0">
                    <a:pos x="T4" y="T5"/>
                  </a:cxn>
                  <a:cxn ang="0">
                    <a:pos x="T6" y="T7"/>
                  </a:cxn>
                  <a:cxn ang="0">
                    <a:pos x="T8" y="T9"/>
                  </a:cxn>
                </a:cxnLst>
                <a:rect l="0" t="0" r="r" b="b"/>
                <a:pathLst>
                  <a:path w="2" h="1">
                    <a:moveTo>
                      <a:pt x="0" y="0"/>
                    </a:moveTo>
                    <a:lnTo>
                      <a:pt x="0" y="0"/>
                    </a:lnTo>
                    <a:lnTo>
                      <a:pt x="0" y="1"/>
                    </a:ln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4" name="Freeform 2470">
                <a:extLst>
                  <a:ext uri="{FF2B5EF4-FFF2-40B4-BE49-F238E27FC236}">
                    <a16:creationId xmlns:a16="http://schemas.microsoft.com/office/drawing/2014/main" id="{8E5B4939-A03C-D955-73E9-34DA5EFB63E1}"/>
                  </a:ext>
                </a:extLst>
              </p:cNvPr>
              <p:cNvSpPr>
                <a:spLocks/>
              </p:cNvSpPr>
              <p:nvPr/>
            </p:nvSpPr>
            <p:spPr bwMode="auto">
              <a:xfrm>
                <a:off x="17" y="779"/>
                <a:ext cx="2" cy="1"/>
              </a:xfrm>
              <a:custGeom>
                <a:avLst/>
                <a:gdLst>
                  <a:gd name="T0" fmla="*/ 0 w 2"/>
                  <a:gd name="T1" fmla="*/ 0 h 1"/>
                  <a:gd name="T2" fmla="*/ 1 w 2"/>
                  <a:gd name="T3" fmla="*/ 1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0" y="0"/>
                    </a:moveTo>
                    <a:lnTo>
                      <a:pt x="1" y="1"/>
                    </a:lnTo>
                    <a:lnTo>
                      <a:pt x="1"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5" name="Freeform 2471">
                <a:extLst>
                  <a:ext uri="{FF2B5EF4-FFF2-40B4-BE49-F238E27FC236}">
                    <a16:creationId xmlns:a16="http://schemas.microsoft.com/office/drawing/2014/main" id="{C1592DDA-1604-5CF9-9696-C1A712BF080D}"/>
                  </a:ext>
                </a:extLst>
              </p:cNvPr>
              <p:cNvSpPr>
                <a:spLocks/>
              </p:cNvSpPr>
              <p:nvPr/>
            </p:nvSpPr>
            <p:spPr bwMode="auto">
              <a:xfrm>
                <a:off x="9" y="779"/>
                <a:ext cx="5" cy="2"/>
              </a:xfrm>
              <a:custGeom>
                <a:avLst/>
                <a:gdLst>
                  <a:gd name="T0" fmla="*/ 0 w 5"/>
                  <a:gd name="T1" fmla="*/ 0 h 2"/>
                  <a:gd name="T2" fmla="*/ 0 w 5"/>
                  <a:gd name="T3" fmla="*/ 1 h 2"/>
                  <a:gd name="T4" fmla="*/ 1 w 5"/>
                  <a:gd name="T5" fmla="*/ 1 h 2"/>
                  <a:gd name="T6" fmla="*/ 2 w 5"/>
                  <a:gd name="T7" fmla="*/ 2 h 2"/>
                  <a:gd name="T8" fmla="*/ 3 w 5"/>
                  <a:gd name="T9" fmla="*/ 2 h 2"/>
                  <a:gd name="T10" fmla="*/ 4 w 5"/>
                  <a:gd name="T11" fmla="*/ 1 h 2"/>
                  <a:gd name="T12" fmla="*/ 5 w 5"/>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0" y="0"/>
                    </a:moveTo>
                    <a:lnTo>
                      <a:pt x="0" y="1"/>
                    </a:lnTo>
                    <a:lnTo>
                      <a:pt x="1" y="1"/>
                    </a:lnTo>
                    <a:lnTo>
                      <a:pt x="2" y="2"/>
                    </a:lnTo>
                    <a:lnTo>
                      <a:pt x="3" y="2"/>
                    </a:lnTo>
                    <a:lnTo>
                      <a:pt x="4" y="1"/>
                    </a:lnTo>
                    <a:lnTo>
                      <a:pt x="5"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6" name="Freeform 2472">
                <a:extLst>
                  <a:ext uri="{FF2B5EF4-FFF2-40B4-BE49-F238E27FC236}">
                    <a16:creationId xmlns:a16="http://schemas.microsoft.com/office/drawing/2014/main" id="{37DD3CB0-A862-8B2B-53CE-5B145DF49558}"/>
                  </a:ext>
                </a:extLst>
              </p:cNvPr>
              <p:cNvSpPr>
                <a:spLocks/>
              </p:cNvSpPr>
              <p:nvPr/>
            </p:nvSpPr>
            <p:spPr bwMode="auto">
              <a:xfrm>
                <a:off x="192" y="779"/>
                <a:ext cx="1" cy="2"/>
              </a:xfrm>
              <a:custGeom>
                <a:avLst/>
                <a:gdLst>
                  <a:gd name="T0" fmla="*/ 0 w 1"/>
                  <a:gd name="T1" fmla="*/ 2 h 2"/>
                  <a:gd name="T2" fmla="*/ 0 w 1"/>
                  <a:gd name="T3" fmla="*/ 2 h 2"/>
                  <a:gd name="T4" fmla="*/ 1 w 1"/>
                  <a:gd name="T5" fmla="*/ 0 h 2"/>
                </a:gdLst>
                <a:ahLst/>
                <a:cxnLst>
                  <a:cxn ang="0">
                    <a:pos x="T0" y="T1"/>
                  </a:cxn>
                  <a:cxn ang="0">
                    <a:pos x="T2" y="T3"/>
                  </a:cxn>
                  <a:cxn ang="0">
                    <a:pos x="T4" y="T5"/>
                  </a:cxn>
                </a:cxnLst>
                <a:rect l="0" t="0" r="r" b="b"/>
                <a:pathLst>
                  <a:path w="1" h="2">
                    <a:moveTo>
                      <a:pt x="0" y="2"/>
                    </a:moveTo>
                    <a:lnTo>
                      <a:pt x="0" y="2"/>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7" name="Freeform 2473">
                <a:extLst>
                  <a:ext uri="{FF2B5EF4-FFF2-40B4-BE49-F238E27FC236}">
                    <a16:creationId xmlns:a16="http://schemas.microsoft.com/office/drawing/2014/main" id="{D8976563-DB1D-4350-6F4B-C3A50099FD08}"/>
                  </a:ext>
                </a:extLst>
              </p:cNvPr>
              <p:cNvSpPr>
                <a:spLocks/>
              </p:cNvSpPr>
              <p:nvPr/>
            </p:nvSpPr>
            <p:spPr bwMode="auto">
              <a:xfrm>
                <a:off x="189" y="779"/>
                <a:ext cx="3" cy="3"/>
              </a:xfrm>
              <a:custGeom>
                <a:avLst/>
                <a:gdLst>
                  <a:gd name="T0" fmla="*/ 3 w 3"/>
                  <a:gd name="T1" fmla="*/ 0 h 3"/>
                  <a:gd name="T2" fmla="*/ 2 w 3"/>
                  <a:gd name="T3" fmla="*/ 2 h 3"/>
                  <a:gd name="T4" fmla="*/ 0 w 3"/>
                  <a:gd name="T5" fmla="*/ 3 h 3"/>
                  <a:gd name="T6" fmla="*/ 1 w 3"/>
                  <a:gd name="T7" fmla="*/ 0 h 3"/>
                </a:gdLst>
                <a:ahLst/>
                <a:cxnLst>
                  <a:cxn ang="0">
                    <a:pos x="T0" y="T1"/>
                  </a:cxn>
                  <a:cxn ang="0">
                    <a:pos x="T2" y="T3"/>
                  </a:cxn>
                  <a:cxn ang="0">
                    <a:pos x="T4" y="T5"/>
                  </a:cxn>
                  <a:cxn ang="0">
                    <a:pos x="T6" y="T7"/>
                  </a:cxn>
                </a:cxnLst>
                <a:rect l="0" t="0" r="r" b="b"/>
                <a:pathLst>
                  <a:path w="3" h="3">
                    <a:moveTo>
                      <a:pt x="3" y="0"/>
                    </a:moveTo>
                    <a:lnTo>
                      <a:pt x="2" y="2"/>
                    </a:lnTo>
                    <a:lnTo>
                      <a:pt x="0" y="3"/>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8" name="Freeform 2474">
                <a:extLst>
                  <a:ext uri="{FF2B5EF4-FFF2-40B4-BE49-F238E27FC236}">
                    <a16:creationId xmlns:a16="http://schemas.microsoft.com/office/drawing/2014/main" id="{5332C992-C162-FF98-615C-F2316D985AFC}"/>
                  </a:ext>
                </a:extLst>
              </p:cNvPr>
              <p:cNvSpPr>
                <a:spLocks/>
              </p:cNvSpPr>
              <p:nvPr/>
            </p:nvSpPr>
            <p:spPr bwMode="auto">
              <a:xfrm>
                <a:off x="40" y="779"/>
                <a:ext cx="2" cy="3"/>
              </a:xfrm>
              <a:custGeom>
                <a:avLst/>
                <a:gdLst>
                  <a:gd name="T0" fmla="*/ 0 w 2"/>
                  <a:gd name="T1" fmla="*/ 3 h 3"/>
                  <a:gd name="T2" fmla="*/ 0 w 2"/>
                  <a:gd name="T3" fmla="*/ 1 h 3"/>
                  <a:gd name="T4" fmla="*/ 2 w 2"/>
                  <a:gd name="T5" fmla="*/ 0 h 3"/>
                </a:gdLst>
                <a:ahLst/>
                <a:cxnLst>
                  <a:cxn ang="0">
                    <a:pos x="T0" y="T1"/>
                  </a:cxn>
                  <a:cxn ang="0">
                    <a:pos x="T2" y="T3"/>
                  </a:cxn>
                  <a:cxn ang="0">
                    <a:pos x="T4" y="T5"/>
                  </a:cxn>
                </a:cxnLst>
                <a:rect l="0" t="0" r="r" b="b"/>
                <a:pathLst>
                  <a:path w="2" h="3">
                    <a:moveTo>
                      <a:pt x="0" y="3"/>
                    </a:moveTo>
                    <a:lnTo>
                      <a:pt x="0"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9" name="Freeform 2475">
                <a:extLst>
                  <a:ext uri="{FF2B5EF4-FFF2-40B4-BE49-F238E27FC236}">
                    <a16:creationId xmlns:a16="http://schemas.microsoft.com/office/drawing/2014/main" id="{5F41E460-99EB-E85E-F7A1-C5D10B345C25}"/>
                  </a:ext>
                </a:extLst>
              </p:cNvPr>
              <p:cNvSpPr>
                <a:spLocks/>
              </p:cNvSpPr>
              <p:nvPr/>
            </p:nvSpPr>
            <p:spPr bwMode="auto">
              <a:xfrm>
                <a:off x="29" y="780"/>
                <a:ext cx="4" cy="3"/>
              </a:xfrm>
              <a:custGeom>
                <a:avLst/>
                <a:gdLst>
                  <a:gd name="T0" fmla="*/ 2 w 4"/>
                  <a:gd name="T1" fmla="*/ 3 h 3"/>
                  <a:gd name="T2" fmla="*/ 4 w 4"/>
                  <a:gd name="T3" fmla="*/ 1 h 3"/>
                  <a:gd name="T4" fmla="*/ 3 w 4"/>
                  <a:gd name="T5" fmla="*/ 0 h 3"/>
                  <a:gd name="T6" fmla="*/ 0 w 4"/>
                  <a:gd name="T7" fmla="*/ 1 h 3"/>
                  <a:gd name="T8" fmla="*/ 1 w 4"/>
                  <a:gd name="T9" fmla="*/ 3 h 3"/>
                  <a:gd name="T10" fmla="*/ 2 w 4"/>
                  <a:gd name="T11" fmla="*/ 3 h 3"/>
                </a:gdLst>
                <a:ahLst/>
                <a:cxnLst>
                  <a:cxn ang="0">
                    <a:pos x="T0" y="T1"/>
                  </a:cxn>
                  <a:cxn ang="0">
                    <a:pos x="T2" y="T3"/>
                  </a:cxn>
                  <a:cxn ang="0">
                    <a:pos x="T4" y="T5"/>
                  </a:cxn>
                  <a:cxn ang="0">
                    <a:pos x="T6" y="T7"/>
                  </a:cxn>
                  <a:cxn ang="0">
                    <a:pos x="T8" y="T9"/>
                  </a:cxn>
                  <a:cxn ang="0">
                    <a:pos x="T10" y="T11"/>
                  </a:cxn>
                </a:cxnLst>
                <a:rect l="0" t="0" r="r" b="b"/>
                <a:pathLst>
                  <a:path w="4" h="3">
                    <a:moveTo>
                      <a:pt x="2" y="3"/>
                    </a:moveTo>
                    <a:lnTo>
                      <a:pt x="4" y="1"/>
                    </a:lnTo>
                    <a:lnTo>
                      <a:pt x="3" y="0"/>
                    </a:lnTo>
                    <a:lnTo>
                      <a:pt x="0" y="1"/>
                    </a:lnTo>
                    <a:lnTo>
                      <a:pt x="1" y="3"/>
                    </a:lnTo>
                    <a:lnTo>
                      <a:pt x="2"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0" name="Freeform 2476">
                <a:extLst>
                  <a:ext uri="{FF2B5EF4-FFF2-40B4-BE49-F238E27FC236}">
                    <a16:creationId xmlns:a16="http://schemas.microsoft.com/office/drawing/2014/main" id="{6E9E96F5-883C-C287-C98F-6866C18C3C47}"/>
                  </a:ext>
                </a:extLst>
              </p:cNvPr>
              <p:cNvSpPr>
                <a:spLocks/>
              </p:cNvSpPr>
              <p:nvPr/>
            </p:nvSpPr>
            <p:spPr bwMode="auto">
              <a:xfrm>
                <a:off x="191" y="781"/>
                <a:ext cx="1" cy="2"/>
              </a:xfrm>
              <a:custGeom>
                <a:avLst/>
                <a:gdLst>
                  <a:gd name="T0" fmla="*/ 0 w 1"/>
                  <a:gd name="T1" fmla="*/ 2 h 2"/>
                  <a:gd name="T2" fmla="*/ 1 w 1"/>
                  <a:gd name="T3" fmla="*/ 1 h 2"/>
                  <a:gd name="T4" fmla="*/ 1 w 1"/>
                  <a:gd name="T5" fmla="*/ 1 h 2"/>
                  <a:gd name="T6" fmla="*/ 1 w 1"/>
                  <a:gd name="T7" fmla="*/ 0 h 2"/>
                </a:gdLst>
                <a:ahLst/>
                <a:cxnLst>
                  <a:cxn ang="0">
                    <a:pos x="T0" y="T1"/>
                  </a:cxn>
                  <a:cxn ang="0">
                    <a:pos x="T2" y="T3"/>
                  </a:cxn>
                  <a:cxn ang="0">
                    <a:pos x="T4" y="T5"/>
                  </a:cxn>
                  <a:cxn ang="0">
                    <a:pos x="T6" y="T7"/>
                  </a:cxn>
                </a:cxnLst>
                <a:rect l="0" t="0" r="r" b="b"/>
                <a:pathLst>
                  <a:path w="1" h="2">
                    <a:moveTo>
                      <a:pt x="0" y="2"/>
                    </a:moveTo>
                    <a:lnTo>
                      <a:pt x="1" y="1"/>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1" name="Freeform 2477">
                <a:extLst>
                  <a:ext uri="{FF2B5EF4-FFF2-40B4-BE49-F238E27FC236}">
                    <a16:creationId xmlns:a16="http://schemas.microsoft.com/office/drawing/2014/main" id="{D02001AE-7C46-BA71-95C3-1EFA3D34E27E}"/>
                  </a:ext>
                </a:extLst>
              </p:cNvPr>
              <p:cNvSpPr>
                <a:spLocks/>
              </p:cNvSpPr>
              <p:nvPr/>
            </p:nvSpPr>
            <p:spPr bwMode="auto">
              <a:xfrm>
                <a:off x="184" y="780"/>
                <a:ext cx="2" cy="4"/>
              </a:xfrm>
              <a:custGeom>
                <a:avLst/>
                <a:gdLst>
                  <a:gd name="T0" fmla="*/ 0 w 2"/>
                  <a:gd name="T1" fmla="*/ 0 h 4"/>
                  <a:gd name="T2" fmla="*/ 2 w 2"/>
                  <a:gd name="T3" fmla="*/ 1 h 4"/>
                  <a:gd name="T4" fmla="*/ 2 w 2"/>
                  <a:gd name="T5" fmla="*/ 1 h 4"/>
                  <a:gd name="T6" fmla="*/ 2 w 2"/>
                  <a:gd name="T7" fmla="*/ 2 h 4"/>
                  <a:gd name="T8" fmla="*/ 2 w 2"/>
                  <a:gd name="T9" fmla="*/ 2 h 4"/>
                  <a:gd name="T10" fmla="*/ 1 w 2"/>
                  <a:gd name="T11" fmla="*/ 3 h 4"/>
                  <a:gd name="T12" fmla="*/ 1 w 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 h="4">
                    <a:moveTo>
                      <a:pt x="0" y="0"/>
                    </a:moveTo>
                    <a:lnTo>
                      <a:pt x="2" y="1"/>
                    </a:lnTo>
                    <a:lnTo>
                      <a:pt x="2" y="1"/>
                    </a:lnTo>
                    <a:lnTo>
                      <a:pt x="2" y="2"/>
                    </a:lnTo>
                    <a:lnTo>
                      <a:pt x="2" y="2"/>
                    </a:lnTo>
                    <a:lnTo>
                      <a:pt x="1"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2" name="Freeform 2478">
                <a:extLst>
                  <a:ext uri="{FF2B5EF4-FFF2-40B4-BE49-F238E27FC236}">
                    <a16:creationId xmlns:a16="http://schemas.microsoft.com/office/drawing/2014/main" id="{0C979CF7-D6CF-0ADA-F74D-E6506E772F39}"/>
                  </a:ext>
                </a:extLst>
              </p:cNvPr>
              <p:cNvSpPr>
                <a:spLocks/>
              </p:cNvSpPr>
              <p:nvPr/>
            </p:nvSpPr>
            <p:spPr bwMode="auto">
              <a:xfrm>
                <a:off x="38" y="782"/>
                <a:ext cx="2" cy="3"/>
              </a:xfrm>
              <a:custGeom>
                <a:avLst/>
                <a:gdLst>
                  <a:gd name="T0" fmla="*/ 2 w 2"/>
                  <a:gd name="T1" fmla="*/ 3 h 3"/>
                  <a:gd name="T2" fmla="*/ 2 w 2"/>
                  <a:gd name="T3" fmla="*/ 3 h 3"/>
                  <a:gd name="T4" fmla="*/ 2 w 2"/>
                  <a:gd name="T5" fmla="*/ 3 h 3"/>
                  <a:gd name="T6" fmla="*/ 1 w 2"/>
                  <a:gd name="T7" fmla="*/ 2 h 3"/>
                  <a:gd name="T8" fmla="*/ 0 w 2"/>
                  <a:gd name="T9" fmla="*/ 2 h 3"/>
                  <a:gd name="T10" fmla="*/ 0 w 2"/>
                  <a:gd name="T11" fmla="*/ 2 h 3"/>
                  <a:gd name="T12" fmla="*/ 0 w 2"/>
                  <a:gd name="T13" fmla="*/ 1 h 3"/>
                  <a:gd name="T14" fmla="*/ 1 w 2"/>
                  <a:gd name="T15" fmla="*/ 0 h 3"/>
                  <a:gd name="T16" fmla="*/ 1 w 2"/>
                  <a:gd name="T17" fmla="*/ 0 h 3"/>
                  <a:gd name="T18" fmla="*/ 2 w 2"/>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3">
                    <a:moveTo>
                      <a:pt x="2" y="3"/>
                    </a:moveTo>
                    <a:lnTo>
                      <a:pt x="2" y="3"/>
                    </a:lnTo>
                    <a:lnTo>
                      <a:pt x="2" y="3"/>
                    </a:lnTo>
                    <a:lnTo>
                      <a:pt x="1" y="2"/>
                    </a:lnTo>
                    <a:lnTo>
                      <a:pt x="0" y="2"/>
                    </a:lnTo>
                    <a:lnTo>
                      <a:pt x="0" y="2"/>
                    </a:lnTo>
                    <a:lnTo>
                      <a:pt x="0" y="1"/>
                    </a:lnTo>
                    <a:lnTo>
                      <a:pt x="1" y="0"/>
                    </a:lnTo>
                    <a:lnTo>
                      <a:pt x="1"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3" name="Freeform 2479">
                <a:extLst>
                  <a:ext uri="{FF2B5EF4-FFF2-40B4-BE49-F238E27FC236}">
                    <a16:creationId xmlns:a16="http://schemas.microsoft.com/office/drawing/2014/main" id="{DBBBD3BA-A0DD-BD90-7AA1-B71F0A6F4020}"/>
                  </a:ext>
                </a:extLst>
              </p:cNvPr>
              <p:cNvSpPr>
                <a:spLocks/>
              </p:cNvSpPr>
              <p:nvPr/>
            </p:nvSpPr>
            <p:spPr bwMode="auto">
              <a:xfrm>
                <a:off x="185" y="784"/>
                <a:ext cx="0" cy="2"/>
              </a:xfrm>
              <a:custGeom>
                <a:avLst/>
                <a:gdLst>
                  <a:gd name="T0" fmla="*/ 0 h 2"/>
                  <a:gd name="T1" fmla="*/ 1 h 2"/>
                  <a:gd name="T2" fmla="*/ 2 h 2"/>
                </a:gdLst>
                <a:ahLst/>
                <a:cxnLst>
                  <a:cxn ang="0">
                    <a:pos x="0" y="T0"/>
                  </a:cxn>
                  <a:cxn ang="0">
                    <a:pos x="0" y="T1"/>
                  </a:cxn>
                  <a:cxn ang="0">
                    <a:pos x="0" y="T2"/>
                  </a:cxn>
                </a:cxnLst>
                <a:rect l="0" t="0" r="r" b="b"/>
                <a:pathLst>
                  <a:path h="2">
                    <a:moveTo>
                      <a:pt x="0" y="0"/>
                    </a:moveTo>
                    <a:lnTo>
                      <a:pt x="0" y="1"/>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4" name="Freeform 2480">
                <a:extLst>
                  <a:ext uri="{FF2B5EF4-FFF2-40B4-BE49-F238E27FC236}">
                    <a16:creationId xmlns:a16="http://schemas.microsoft.com/office/drawing/2014/main" id="{1DFCB675-2D69-23CC-3177-E7B626608921}"/>
                  </a:ext>
                </a:extLst>
              </p:cNvPr>
              <p:cNvSpPr>
                <a:spLocks/>
              </p:cNvSpPr>
              <p:nvPr/>
            </p:nvSpPr>
            <p:spPr bwMode="auto">
              <a:xfrm>
                <a:off x="15" y="786"/>
                <a:ext cx="1" cy="1"/>
              </a:xfrm>
              <a:custGeom>
                <a:avLst/>
                <a:gdLst>
                  <a:gd name="T0" fmla="*/ 1 w 1"/>
                  <a:gd name="T1" fmla="*/ 1 h 1"/>
                  <a:gd name="T2" fmla="*/ 1 w 1"/>
                  <a:gd name="T3" fmla="*/ 1 h 1"/>
                  <a:gd name="T4" fmla="*/ 1 w 1"/>
                  <a:gd name="T5" fmla="*/ 0 h 1"/>
                  <a:gd name="T6" fmla="*/ 1 w 1"/>
                  <a:gd name="T7" fmla="*/ 0 h 1"/>
                  <a:gd name="T8" fmla="*/ 1 w 1"/>
                  <a:gd name="T9" fmla="*/ 0 h 1"/>
                  <a:gd name="T10" fmla="*/ 0 w 1"/>
                  <a:gd name="T11" fmla="*/ 1 h 1"/>
                  <a:gd name="T12" fmla="*/ 1 w 1"/>
                  <a:gd name="T13" fmla="*/ 1 h 1"/>
                  <a:gd name="T14" fmla="*/ 1 w 1"/>
                  <a:gd name="T15" fmla="*/ 1 h 1"/>
                  <a:gd name="T16" fmla="*/ 1 w 1"/>
                  <a:gd name="T17"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 h="1">
                    <a:moveTo>
                      <a:pt x="1" y="1"/>
                    </a:moveTo>
                    <a:lnTo>
                      <a:pt x="1" y="1"/>
                    </a:lnTo>
                    <a:lnTo>
                      <a:pt x="1" y="0"/>
                    </a:lnTo>
                    <a:lnTo>
                      <a:pt x="1" y="0"/>
                    </a:lnTo>
                    <a:lnTo>
                      <a:pt x="1" y="0"/>
                    </a:lnTo>
                    <a:lnTo>
                      <a:pt x="0" y="1"/>
                    </a:lnTo>
                    <a:lnTo>
                      <a:pt x="1" y="1"/>
                    </a:lnTo>
                    <a:lnTo>
                      <a:pt x="1"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5" name="Freeform 2481">
                <a:extLst>
                  <a:ext uri="{FF2B5EF4-FFF2-40B4-BE49-F238E27FC236}">
                    <a16:creationId xmlns:a16="http://schemas.microsoft.com/office/drawing/2014/main" id="{667FD47F-3679-2B3A-A1C1-C893DEBDE85C}"/>
                  </a:ext>
                </a:extLst>
              </p:cNvPr>
              <p:cNvSpPr>
                <a:spLocks/>
              </p:cNvSpPr>
              <p:nvPr/>
            </p:nvSpPr>
            <p:spPr bwMode="auto">
              <a:xfrm>
                <a:off x="185" y="786"/>
                <a:ext cx="0" cy="1"/>
              </a:xfrm>
              <a:custGeom>
                <a:avLst/>
                <a:gdLst>
                  <a:gd name="T0" fmla="*/ 0 h 1"/>
                  <a:gd name="T1" fmla="*/ 0 h 1"/>
                  <a:gd name="T2" fmla="*/ 1 h 1"/>
                  <a:gd name="T3" fmla="*/ 1 h 1"/>
                </a:gdLst>
                <a:ahLst/>
                <a:cxnLst>
                  <a:cxn ang="0">
                    <a:pos x="0" y="T0"/>
                  </a:cxn>
                  <a:cxn ang="0">
                    <a:pos x="0" y="T1"/>
                  </a:cxn>
                  <a:cxn ang="0">
                    <a:pos x="0" y="T2"/>
                  </a:cxn>
                  <a:cxn ang="0">
                    <a:pos x="0" y="T3"/>
                  </a:cxn>
                </a:cxnLst>
                <a:rect l="0" t="0" r="r" b="b"/>
                <a:pathLst>
                  <a:path h="1">
                    <a:moveTo>
                      <a:pt x="0" y="0"/>
                    </a:moveTo>
                    <a:lnTo>
                      <a:pt x="0"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6" name="Freeform 2482">
                <a:extLst>
                  <a:ext uri="{FF2B5EF4-FFF2-40B4-BE49-F238E27FC236}">
                    <a16:creationId xmlns:a16="http://schemas.microsoft.com/office/drawing/2014/main" id="{6F2EAC04-E469-67BC-0AA4-8A889FC73610}"/>
                  </a:ext>
                </a:extLst>
              </p:cNvPr>
              <p:cNvSpPr>
                <a:spLocks/>
              </p:cNvSpPr>
              <p:nvPr/>
            </p:nvSpPr>
            <p:spPr bwMode="auto">
              <a:xfrm>
                <a:off x="22" y="782"/>
                <a:ext cx="7" cy="6"/>
              </a:xfrm>
              <a:custGeom>
                <a:avLst/>
                <a:gdLst>
                  <a:gd name="T0" fmla="*/ 5 w 7"/>
                  <a:gd name="T1" fmla="*/ 6 h 6"/>
                  <a:gd name="T2" fmla="*/ 7 w 7"/>
                  <a:gd name="T3" fmla="*/ 6 h 6"/>
                  <a:gd name="T4" fmla="*/ 7 w 7"/>
                  <a:gd name="T5" fmla="*/ 3 h 6"/>
                  <a:gd name="T6" fmla="*/ 6 w 7"/>
                  <a:gd name="T7" fmla="*/ 3 h 6"/>
                  <a:gd name="T8" fmla="*/ 1 w 7"/>
                  <a:gd name="T9" fmla="*/ 1 h 6"/>
                  <a:gd name="T10" fmla="*/ 1 w 7"/>
                  <a:gd name="T11" fmla="*/ 0 h 6"/>
                  <a:gd name="T12" fmla="*/ 1 w 7"/>
                  <a:gd name="T13" fmla="*/ 0 h 6"/>
                  <a:gd name="T14" fmla="*/ 0 w 7"/>
                  <a:gd name="T15" fmla="*/ 1 h 6"/>
                  <a:gd name="T16" fmla="*/ 0 w 7"/>
                  <a:gd name="T17" fmla="*/ 2 h 6"/>
                  <a:gd name="T18" fmla="*/ 3 w 7"/>
                  <a:gd name="T19" fmla="*/ 5 h 6"/>
                  <a:gd name="T20" fmla="*/ 5 w 7"/>
                  <a:gd name="T2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6">
                    <a:moveTo>
                      <a:pt x="5" y="6"/>
                    </a:moveTo>
                    <a:lnTo>
                      <a:pt x="7" y="6"/>
                    </a:lnTo>
                    <a:lnTo>
                      <a:pt x="7" y="3"/>
                    </a:lnTo>
                    <a:lnTo>
                      <a:pt x="6" y="3"/>
                    </a:lnTo>
                    <a:lnTo>
                      <a:pt x="1" y="1"/>
                    </a:lnTo>
                    <a:lnTo>
                      <a:pt x="1" y="0"/>
                    </a:lnTo>
                    <a:lnTo>
                      <a:pt x="1" y="0"/>
                    </a:lnTo>
                    <a:lnTo>
                      <a:pt x="0" y="1"/>
                    </a:lnTo>
                    <a:lnTo>
                      <a:pt x="0" y="2"/>
                    </a:lnTo>
                    <a:lnTo>
                      <a:pt x="3" y="5"/>
                    </a:lnTo>
                    <a:lnTo>
                      <a:pt x="5"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7" name="Freeform 2483">
                <a:extLst>
                  <a:ext uri="{FF2B5EF4-FFF2-40B4-BE49-F238E27FC236}">
                    <a16:creationId xmlns:a16="http://schemas.microsoft.com/office/drawing/2014/main" id="{3689F728-F97C-D32C-962A-8223B4299F30}"/>
                  </a:ext>
                </a:extLst>
              </p:cNvPr>
              <p:cNvSpPr>
                <a:spLocks/>
              </p:cNvSpPr>
              <p:nvPr/>
            </p:nvSpPr>
            <p:spPr bwMode="auto">
              <a:xfrm>
                <a:off x="193" y="787"/>
                <a:ext cx="2" cy="1"/>
              </a:xfrm>
              <a:custGeom>
                <a:avLst/>
                <a:gdLst>
                  <a:gd name="T0" fmla="*/ 2 w 2"/>
                  <a:gd name="T1" fmla="*/ 1 h 1"/>
                  <a:gd name="T2" fmla="*/ 1 w 2"/>
                  <a:gd name="T3" fmla="*/ 1 h 1"/>
                  <a:gd name="T4" fmla="*/ 1 w 2"/>
                  <a:gd name="T5" fmla="*/ 1 h 1"/>
                  <a:gd name="T6" fmla="*/ 1 w 2"/>
                  <a:gd name="T7" fmla="*/ 0 h 1"/>
                  <a:gd name="T8" fmla="*/ 0 w 2"/>
                  <a:gd name="T9" fmla="*/ 1 h 1"/>
                </a:gdLst>
                <a:ahLst/>
                <a:cxnLst>
                  <a:cxn ang="0">
                    <a:pos x="T0" y="T1"/>
                  </a:cxn>
                  <a:cxn ang="0">
                    <a:pos x="T2" y="T3"/>
                  </a:cxn>
                  <a:cxn ang="0">
                    <a:pos x="T4" y="T5"/>
                  </a:cxn>
                  <a:cxn ang="0">
                    <a:pos x="T6" y="T7"/>
                  </a:cxn>
                  <a:cxn ang="0">
                    <a:pos x="T8" y="T9"/>
                  </a:cxn>
                </a:cxnLst>
                <a:rect l="0" t="0" r="r" b="b"/>
                <a:pathLst>
                  <a:path w="2" h="1">
                    <a:moveTo>
                      <a:pt x="2" y="1"/>
                    </a:moveTo>
                    <a:lnTo>
                      <a:pt x="1" y="1"/>
                    </a:lnTo>
                    <a:lnTo>
                      <a:pt x="1" y="1"/>
                    </a:ln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8" name="Freeform 2484">
                <a:extLst>
                  <a:ext uri="{FF2B5EF4-FFF2-40B4-BE49-F238E27FC236}">
                    <a16:creationId xmlns:a16="http://schemas.microsoft.com/office/drawing/2014/main" id="{9FF9C6D1-AA42-EB6C-68FE-5D80D2DDCA6D}"/>
                  </a:ext>
                </a:extLst>
              </p:cNvPr>
              <p:cNvSpPr>
                <a:spLocks/>
              </p:cNvSpPr>
              <p:nvPr/>
            </p:nvSpPr>
            <p:spPr bwMode="auto">
              <a:xfrm>
                <a:off x="191" y="783"/>
                <a:ext cx="2" cy="6"/>
              </a:xfrm>
              <a:custGeom>
                <a:avLst/>
                <a:gdLst>
                  <a:gd name="T0" fmla="*/ 2 w 2"/>
                  <a:gd name="T1" fmla="*/ 5 h 6"/>
                  <a:gd name="T2" fmla="*/ 1 w 2"/>
                  <a:gd name="T3" fmla="*/ 6 h 6"/>
                  <a:gd name="T4" fmla="*/ 1 w 2"/>
                  <a:gd name="T5" fmla="*/ 6 h 6"/>
                  <a:gd name="T6" fmla="*/ 1 w 2"/>
                  <a:gd name="T7" fmla="*/ 6 h 6"/>
                  <a:gd name="T8" fmla="*/ 0 w 2"/>
                  <a:gd name="T9" fmla="*/ 4 h 6"/>
                  <a:gd name="T10" fmla="*/ 0 w 2"/>
                  <a:gd name="T11" fmla="*/ 1 h 6"/>
                  <a:gd name="T12" fmla="*/ 0 w 2"/>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2" h="6">
                    <a:moveTo>
                      <a:pt x="2" y="5"/>
                    </a:moveTo>
                    <a:lnTo>
                      <a:pt x="1" y="6"/>
                    </a:lnTo>
                    <a:lnTo>
                      <a:pt x="1" y="6"/>
                    </a:lnTo>
                    <a:lnTo>
                      <a:pt x="1" y="6"/>
                    </a:lnTo>
                    <a:lnTo>
                      <a:pt x="0" y="4"/>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9" name="Freeform 2485">
                <a:extLst>
                  <a:ext uri="{FF2B5EF4-FFF2-40B4-BE49-F238E27FC236}">
                    <a16:creationId xmlns:a16="http://schemas.microsoft.com/office/drawing/2014/main" id="{3D4F3239-DF41-F8C2-AFBA-B8AC871561D9}"/>
                  </a:ext>
                </a:extLst>
              </p:cNvPr>
              <p:cNvSpPr>
                <a:spLocks/>
              </p:cNvSpPr>
              <p:nvPr/>
            </p:nvSpPr>
            <p:spPr bwMode="auto">
              <a:xfrm>
                <a:off x="185" y="787"/>
                <a:ext cx="1" cy="3"/>
              </a:xfrm>
              <a:custGeom>
                <a:avLst/>
                <a:gdLst>
                  <a:gd name="T0" fmla="*/ 0 w 1"/>
                  <a:gd name="T1" fmla="*/ 0 h 3"/>
                  <a:gd name="T2" fmla="*/ 1 w 1"/>
                  <a:gd name="T3" fmla="*/ 1 h 3"/>
                  <a:gd name="T4" fmla="*/ 1 w 1"/>
                  <a:gd name="T5" fmla="*/ 1 h 3"/>
                  <a:gd name="T6" fmla="*/ 1 w 1"/>
                  <a:gd name="T7" fmla="*/ 2 h 3"/>
                  <a:gd name="T8" fmla="*/ 0 w 1"/>
                  <a:gd name="T9" fmla="*/ 3 h 3"/>
                </a:gdLst>
                <a:ahLst/>
                <a:cxnLst>
                  <a:cxn ang="0">
                    <a:pos x="T0" y="T1"/>
                  </a:cxn>
                  <a:cxn ang="0">
                    <a:pos x="T2" y="T3"/>
                  </a:cxn>
                  <a:cxn ang="0">
                    <a:pos x="T4" y="T5"/>
                  </a:cxn>
                  <a:cxn ang="0">
                    <a:pos x="T6" y="T7"/>
                  </a:cxn>
                  <a:cxn ang="0">
                    <a:pos x="T8" y="T9"/>
                  </a:cxn>
                </a:cxnLst>
                <a:rect l="0" t="0" r="r" b="b"/>
                <a:pathLst>
                  <a:path w="1" h="3">
                    <a:moveTo>
                      <a:pt x="0" y="0"/>
                    </a:moveTo>
                    <a:lnTo>
                      <a:pt x="1" y="1"/>
                    </a:lnTo>
                    <a:lnTo>
                      <a:pt x="1" y="1"/>
                    </a:ln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0" name="Freeform 2486">
                <a:extLst>
                  <a:ext uri="{FF2B5EF4-FFF2-40B4-BE49-F238E27FC236}">
                    <a16:creationId xmlns:a16="http://schemas.microsoft.com/office/drawing/2014/main" id="{DA5EFD1D-7ACE-FB57-7734-297598590901}"/>
                  </a:ext>
                </a:extLst>
              </p:cNvPr>
              <p:cNvSpPr>
                <a:spLocks/>
              </p:cNvSpPr>
              <p:nvPr/>
            </p:nvSpPr>
            <p:spPr bwMode="auto">
              <a:xfrm>
                <a:off x="32" y="785"/>
                <a:ext cx="8" cy="8"/>
              </a:xfrm>
              <a:custGeom>
                <a:avLst/>
                <a:gdLst>
                  <a:gd name="T0" fmla="*/ 5 w 8"/>
                  <a:gd name="T1" fmla="*/ 8 h 8"/>
                  <a:gd name="T2" fmla="*/ 4 w 8"/>
                  <a:gd name="T3" fmla="*/ 7 h 8"/>
                  <a:gd name="T4" fmla="*/ 1 w 8"/>
                  <a:gd name="T5" fmla="*/ 7 h 8"/>
                  <a:gd name="T6" fmla="*/ 1 w 8"/>
                  <a:gd name="T7" fmla="*/ 5 h 8"/>
                  <a:gd name="T8" fmla="*/ 0 w 8"/>
                  <a:gd name="T9" fmla="*/ 4 h 8"/>
                  <a:gd name="T10" fmla="*/ 0 w 8"/>
                  <a:gd name="T11" fmla="*/ 4 h 8"/>
                  <a:gd name="T12" fmla="*/ 0 w 8"/>
                  <a:gd name="T13" fmla="*/ 3 h 8"/>
                  <a:gd name="T14" fmla="*/ 0 w 8"/>
                  <a:gd name="T15" fmla="*/ 3 h 8"/>
                  <a:gd name="T16" fmla="*/ 3 w 8"/>
                  <a:gd name="T17" fmla="*/ 1 h 8"/>
                  <a:gd name="T18" fmla="*/ 5 w 8"/>
                  <a:gd name="T19" fmla="*/ 1 h 8"/>
                  <a:gd name="T20" fmla="*/ 7 w 8"/>
                  <a:gd name="T21" fmla="*/ 0 h 8"/>
                  <a:gd name="T22" fmla="*/ 8 w 8"/>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5" y="8"/>
                    </a:moveTo>
                    <a:lnTo>
                      <a:pt x="4" y="7"/>
                    </a:lnTo>
                    <a:lnTo>
                      <a:pt x="1" y="7"/>
                    </a:lnTo>
                    <a:lnTo>
                      <a:pt x="1" y="5"/>
                    </a:lnTo>
                    <a:lnTo>
                      <a:pt x="0" y="4"/>
                    </a:lnTo>
                    <a:lnTo>
                      <a:pt x="0" y="4"/>
                    </a:lnTo>
                    <a:lnTo>
                      <a:pt x="0" y="3"/>
                    </a:lnTo>
                    <a:lnTo>
                      <a:pt x="0" y="3"/>
                    </a:lnTo>
                    <a:lnTo>
                      <a:pt x="3" y="1"/>
                    </a:lnTo>
                    <a:lnTo>
                      <a:pt x="5" y="1"/>
                    </a:lnTo>
                    <a:lnTo>
                      <a:pt x="7" y="0"/>
                    </a:lnTo>
                    <a:lnTo>
                      <a:pt x="8"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1" name="Line 2487">
                <a:extLst>
                  <a:ext uri="{FF2B5EF4-FFF2-40B4-BE49-F238E27FC236}">
                    <a16:creationId xmlns:a16="http://schemas.microsoft.com/office/drawing/2014/main" id="{37ED48FC-805F-27E5-849D-0FBB146B9E14}"/>
                  </a:ext>
                </a:extLst>
              </p:cNvPr>
              <p:cNvSpPr>
                <a:spLocks noChangeShapeType="1"/>
              </p:cNvSpPr>
              <p:nvPr/>
            </p:nvSpPr>
            <p:spPr bwMode="auto">
              <a:xfrm flipH="1">
                <a:off x="43" y="794"/>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42" name="Freeform 2488">
                <a:extLst>
                  <a:ext uri="{FF2B5EF4-FFF2-40B4-BE49-F238E27FC236}">
                    <a16:creationId xmlns:a16="http://schemas.microsoft.com/office/drawing/2014/main" id="{1D626EC9-465F-CE7D-9C35-A5E55B14A859}"/>
                  </a:ext>
                </a:extLst>
              </p:cNvPr>
              <p:cNvSpPr>
                <a:spLocks/>
              </p:cNvSpPr>
              <p:nvPr/>
            </p:nvSpPr>
            <p:spPr bwMode="auto">
              <a:xfrm>
                <a:off x="44" y="793"/>
                <a:ext cx="9" cy="1"/>
              </a:xfrm>
              <a:custGeom>
                <a:avLst/>
                <a:gdLst>
                  <a:gd name="T0" fmla="*/ 6 w 9"/>
                  <a:gd name="T1" fmla="*/ 1 h 1"/>
                  <a:gd name="T2" fmla="*/ 7 w 9"/>
                  <a:gd name="T3" fmla="*/ 1 h 1"/>
                  <a:gd name="T4" fmla="*/ 9 w 9"/>
                  <a:gd name="T5" fmla="*/ 1 h 1"/>
                  <a:gd name="T6" fmla="*/ 8 w 9"/>
                  <a:gd name="T7" fmla="*/ 0 h 1"/>
                  <a:gd name="T8" fmla="*/ 5 w 9"/>
                  <a:gd name="T9" fmla="*/ 0 h 1"/>
                  <a:gd name="T10" fmla="*/ 4 w 9"/>
                  <a:gd name="T11" fmla="*/ 1 h 1"/>
                  <a:gd name="T12" fmla="*/ 3 w 9"/>
                  <a:gd name="T13" fmla="*/ 1 h 1"/>
                  <a:gd name="T14" fmla="*/ 0 w 9"/>
                  <a:gd name="T15" fmla="*/ 1 h 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
                    <a:moveTo>
                      <a:pt x="6" y="1"/>
                    </a:moveTo>
                    <a:lnTo>
                      <a:pt x="7" y="1"/>
                    </a:lnTo>
                    <a:lnTo>
                      <a:pt x="9" y="1"/>
                    </a:lnTo>
                    <a:lnTo>
                      <a:pt x="8" y="0"/>
                    </a:lnTo>
                    <a:lnTo>
                      <a:pt x="5" y="0"/>
                    </a:lnTo>
                    <a:lnTo>
                      <a:pt x="4" y="1"/>
                    </a:lnTo>
                    <a:lnTo>
                      <a:pt x="3"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3" name="Line 2489">
                <a:extLst>
                  <a:ext uri="{FF2B5EF4-FFF2-40B4-BE49-F238E27FC236}">
                    <a16:creationId xmlns:a16="http://schemas.microsoft.com/office/drawing/2014/main" id="{8DD0E3B3-9774-333D-C1B7-E67ED65DE4F4}"/>
                  </a:ext>
                </a:extLst>
              </p:cNvPr>
              <p:cNvSpPr>
                <a:spLocks noChangeShapeType="1"/>
              </p:cNvSpPr>
              <p:nvPr/>
            </p:nvSpPr>
            <p:spPr bwMode="auto">
              <a:xfrm flipH="1">
                <a:off x="42" y="794"/>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44" name="Freeform 2490">
                <a:extLst>
                  <a:ext uri="{FF2B5EF4-FFF2-40B4-BE49-F238E27FC236}">
                    <a16:creationId xmlns:a16="http://schemas.microsoft.com/office/drawing/2014/main" id="{F89409C0-C10A-91C5-177D-AA397A6C3DEE}"/>
                  </a:ext>
                </a:extLst>
              </p:cNvPr>
              <p:cNvSpPr>
                <a:spLocks/>
              </p:cNvSpPr>
              <p:nvPr/>
            </p:nvSpPr>
            <p:spPr bwMode="auto">
              <a:xfrm>
                <a:off x="44" y="794"/>
                <a:ext cx="6" cy="1"/>
              </a:xfrm>
              <a:custGeom>
                <a:avLst/>
                <a:gdLst>
                  <a:gd name="T0" fmla="*/ 0 w 6"/>
                  <a:gd name="T1" fmla="*/ 1 h 1"/>
                  <a:gd name="T2" fmla="*/ 2 w 6"/>
                  <a:gd name="T3" fmla="*/ 1 h 1"/>
                  <a:gd name="T4" fmla="*/ 5 w 6"/>
                  <a:gd name="T5" fmla="*/ 1 h 1"/>
                  <a:gd name="T6" fmla="*/ 6 w 6"/>
                  <a:gd name="T7" fmla="*/ 0 h 1"/>
                </a:gdLst>
                <a:ahLst/>
                <a:cxnLst>
                  <a:cxn ang="0">
                    <a:pos x="T0" y="T1"/>
                  </a:cxn>
                  <a:cxn ang="0">
                    <a:pos x="T2" y="T3"/>
                  </a:cxn>
                  <a:cxn ang="0">
                    <a:pos x="T4" y="T5"/>
                  </a:cxn>
                  <a:cxn ang="0">
                    <a:pos x="T6" y="T7"/>
                  </a:cxn>
                </a:cxnLst>
                <a:rect l="0" t="0" r="r" b="b"/>
                <a:pathLst>
                  <a:path w="6" h="1">
                    <a:moveTo>
                      <a:pt x="0" y="1"/>
                    </a:moveTo>
                    <a:lnTo>
                      <a:pt x="2" y="1"/>
                    </a:lnTo>
                    <a:lnTo>
                      <a:pt x="5"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5" name="Freeform 2491">
                <a:extLst>
                  <a:ext uri="{FF2B5EF4-FFF2-40B4-BE49-F238E27FC236}">
                    <a16:creationId xmlns:a16="http://schemas.microsoft.com/office/drawing/2014/main" id="{584DD4CF-064B-BB37-75ED-F5359D6D034F}"/>
                  </a:ext>
                </a:extLst>
              </p:cNvPr>
              <p:cNvSpPr>
                <a:spLocks/>
              </p:cNvSpPr>
              <p:nvPr/>
            </p:nvSpPr>
            <p:spPr bwMode="auto">
              <a:xfrm>
                <a:off x="43" y="795"/>
                <a:ext cx="1" cy="1"/>
              </a:xfrm>
              <a:custGeom>
                <a:avLst/>
                <a:gdLst>
                  <a:gd name="T0" fmla="*/ 0 w 1"/>
                  <a:gd name="T1" fmla="*/ 1 h 1"/>
                  <a:gd name="T2" fmla="*/ 1 w 1"/>
                  <a:gd name="T3" fmla="*/ 1 h 1"/>
                  <a:gd name="T4" fmla="*/ 1 w 1"/>
                  <a:gd name="T5" fmla="*/ 0 h 1"/>
                </a:gdLst>
                <a:ahLst/>
                <a:cxnLst>
                  <a:cxn ang="0">
                    <a:pos x="T0" y="T1"/>
                  </a:cxn>
                  <a:cxn ang="0">
                    <a:pos x="T2" y="T3"/>
                  </a:cxn>
                  <a:cxn ang="0">
                    <a:pos x="T4" y="T5"/>
                  </a:cxn>
                </a:cxnLst>
                <a:rect l="0" t="0" r="r" b="b"/>
                <a:pathLst>
                  <a:path w="1" h="1">
                    <a:moveTo>
                      <a:pt x="0" y="1"/>
                    </a:move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6" name="Freeform 2492">
                <a:extLst>
                  <a:ext uri="{FF2B5EF4-FFF2-40B4-BE49-F238E27FC236}">
                    <a16:creationId xmlns:a16="http://schemas.microsoft.com/office/drawing/2014/main" id="{0E4756F2-D235-7B49-9DF3-53325868CCCC}"/>
                  </a:ext>
                </a:extLst>
              </p:cNvPr>
              <p:cNvSpPr>
                <a:spLocks/>
              </p:cNvSpPr>
              <p:nvPr/>
            </p:nvSpPr>
            <p:spPr bwMode="auto">
              <a:xfrm>
                <a:off x="182" y="791"/>
                <a:ext cx="2" cy="5"/>
              </a:xfrm>
              <a:custGeom>
                <a:avLst/>
                <a:gdLst>
                  <a:gd name="T0" fmla="*/ 0 w 2"/>
                  <a:gd name="T1" fmla="*/ 3 h 5"/>
                  <a:gd name="T2" fmla="*/ 0 w 2"/>
                  <a:gd name="T3" fmla="*/ 1 h 5"/>
                  <a:gd name="T4" fmla="*/ 0 w 2"/>
                  <a:gd name="T5" fmla="*/ 0 h 5"/>
                  <a:gd name="T6" fmla="*/ 0 w 2"/>
                  <a:gd name="T7" fmla="*/ 0 h 5"/>
                  <a:gd name="T8" fmla="*/ 1 w 2"/>
                  <a:gd name="T9" fmla="*/ 1 h 5"/>
                  <a:gd name="T10" fmla="*/ 2 w 2"/>
                  <a:gd name="T11" fmla="*/ 1 h 5"/>
                  <a:gd name="T12" fmla="*/ 2 w 2"/>
                  <a:gd name="T13" fmla="*/ 3 h 5"/>
                  <a:gd name="T14" fmla="*/ 2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0" y="3"/>
                    </a:moveTo>
                    <a:lnTo>
                      <a:pt x="0" y="1"/>
                    </a:lnTo>
                    <a:lnTo>
                      <a:pt x="0" y="0"/>
                    </a:lnTo>
                    <a:lnTo>
                      <a:pt x="0" y="0"/>
                    </a:lnTo>
                    <a:lnTo>
                      <a:pt x="1" y="1"/>
                    </a:lnTo>
                    <a:lnTo>
                      <a:pt x="2" y="1"/>
                    </a:lnTo>
                    <a:lnTo>
                      <a:pt x="2" y="3"/>
                    </a:lnTo>
                    <a:lnTo>
                      <a:pt x="2"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7" name="Line 2493">
                <a:extLst>
                  <a:ext uri="{FF2B5EF4-FFF2-40B4-BE49-F238E27FC236}">
                    <a16:creationId xmlns:a16="http://schemas.microsoft.com/office/drawing/2014/main" id="{94F9BD20-108B-31F8-CFB8-1DA3688991B8}"/>
                  </a:ext>
                </a:extLst>
              </p:cNvPr>
              <p:cNvSpPr>
                <a:spLocks noChangeShapeType="1"/>
              </p:cNvSpPr>
              <p:nvPr/>
            </p:nvSpPr>
            <p:spPr bwMode="auto">
              <a:xfrm flipH="1">
                <a:off x="198" y="797"/>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48" name="Freeform 2494">
                <a:extLst>
                  <a:ext uri="{FF2B5EF4-FFF2-40B4-BE49-F238E27FC236}">
                    <a16:creationId xmlns:a16="http://schemas.microsoft.com/office/drawing/2014/main" id="{D2F8ECBB-3FCA-A72F-423D-E545C6C4D47D}"/>
                  </a:ext>
                </a:extLst>
              </p:cNvPr>
              <p:cNvSpPr>
                <a:spLocks/>
              </p:cNvSpPr>
              <p:nvPr/>
            </p:nvSpPr>
            <p:spPr bwMode="auto">
              <a:xfrm>
                <a:off x="181" y="794"/>
                <a:ext cx="3" cy="4"/>
              </a:xfrm>
              <a:custGeom>
                <a:avLst/>
                <a:gdLst>
                  <a:gd name="T0" fmla="*/ 3 w 3"/>
                  <a:gd name="T1" fmla="*/ 2 h 4"/>
                  <a:gd name="T2" fmla="*/ 3 w 3"/>
                  <a:gd name="T3" fmla="*/ 2 h 4"/>
                  <a:gd name="T4" fmla="*/ 3 w 3"/>
                  <a:gd name="T5" fmla="*/ 3 h 4"/>
                  <a:gd name="T6" fmla="*/ 2 w 3"/>
                  <a:gd name="T7" fmla="*/ 4 h 4"/>
                  <a:gd name="T8" fmla="*/ 1 w 3"/>
                  <a:gd name="T9" fmla="*/ 3 h 4"/>
                  <a:gd name="T10" fmla="*/ 0 w 3"/>
                  <a:gd name="T11" fmla="*/ 3 h 4"/>
                  <a:gd name="T12" fmla="*/ 0 w 3"/>
                  <a:gd name="T13" fmla="*/ 1 h 4"/>
                  <a:gd name="T14" fmla="*/ 1 w 3"/>
                  <a:gd name="T15" fmla="*/ 1 h 4"/>
                  <a:gd name="T16" fmla="*/ 1 w 3"/>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2"/>
                    </a:moveTo>
                    <a:lnTo>
                      <a:pt x="3" y="2"/>
                    </a:lnTo>
                    <a:lnTo>
                      <a:pt x="3" y="3"/>
                    </a:lnTo>
                    <a:lnTo>
                      <a:pt x="2" y="4"/>
                    </a:lnTo>
                    <a:lnTo>
                      <a:pt x="1" y="3"/>
                    </a:lnTo>
                    <a:lnTo>
                      <a:pt x="0" y="3"/>
                    </a:lnTo>
                    <a:lnTo>
                      <a:pt x="0" y="1"/>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9" name="Freeform 2495">
                <a:extLst>
                  <a:ext uri="{FF2B5EF4-FFF2-40B4-BE49-F238E27FC236}">
                    <a16:creationId xmlns:a16="http://schemas.microsoft.com/office/drawing/2014/main" id="{148B9BFF-EF27-875D-DBB5-FB8F89C7CF75}"/>
                  </a:ext>
                </a:extLst>
              </p:cNvPr>
              <p:cNvSpPr>
                <a:spLocks/>
              </p:cNvSpPr>
              <p:nvPr/>
            </p:nvSpPr>
            <p:spPr bwMode="auto">
              <a:xfrm>
                <a:off x="193" y="788"/>
                <a:ext cx="5" cy="11"/>
              </a:xfrm>
              <a:custGeom>
                <a:avLst/>
                <a:gdLst>
                  <a:gd name="T0" fmla="*/ 5 w 5"/>
                  <a:gd name="T1" fmla="*/ 9 h 11"/>
                  <a:gd name="T2" fmla="*/ 5 w 5"/>
                  <a:gd name="T3" fmla="*/ 9 h 11"/>
                  <a:gd name="T4" fmla="*/ 5 w 5"/>
                  <a:gd name="T5" fmla="*/ 9 h 11"/>
                  <a:gd name="T6" fmla="*/ 4 w 5"/>
                  <a:gd name="T7" fmla="*/ 10 h 11"/>
                  <a:gd name="T8" fmla="*/ 3 w 5"/>
                  <a:gd name="T9" fmla="*/ 11 h 11"/>
                  <a:gd name="T10" fmla="*/ 3 w 5"/>
                  <a:gd name="T11" fmla="*/ 10 h 11"/>
                  <a:gd name="T12" fmla="*/ 2 w 5"/>
                  <a:gd name="T13" fmla="*/ 10 h 11"/>
                  <a:gd name="T14" fmla="*/ 2 w 5"/>
                  <a:gd name="T15" fmla="*/ 9 h 11"/>
                  <a:gd name="T16" fmla="*/ 2 w 5"/>
                  <a:gd name="T17" fmla="*/ 8 h 11"/>
                  <a:gd name="T18" fmla="*/ 2 w 5"/>
                  <a:gd name="T19" fmla="*/ 7 h 11"/>
                  <a:gd name="T20" fmla="*/ 0 w 5"/>
                  <a:gd name="T21" fmla="*/ 6 h 11"/>
                  <a:gd name="T22" fmla="*/ 0 w 5"/>
                  <a:gd name="T23" fmla="*/ 4 h 11"/>
                  <a:gd name="T24" fmla="*/ 0 w 5"/>
                  <a:gd name="T25" fmla="*/ 4 h 11"/>
                  <a:gd name="T26" fmla="*/ 1 w 5"/>
                  <a:gd name="T27" fmla="*/ 2 h 11"/>
                  <a:gd name="T28" fmla="*/ 1 w 5"/>
                  <a:gd name="T29" fmla="*/ 2 h 11"/>
                  <a:gd name="T30" fmla="*/ 3 w 5"/>
                  <a:gd name="T31" fmla="*/ 0 h 11"/>
                  <a:gd name="T32" fmla="*/ 2 w 5"/>
                  <a:gd name="T33"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1">
                    <a:moveTo>
                      <a:pt x="5" y="9"/>
                    </a:moveTo>
                    <a:lnTo>
                      <a:pt x="5" y="9"/>
                    </a:lnTo>
                    <a:lnTo>
                      <a:pt x="5" y="9"/>
                    </a:lnTo>
                    <a:lnTo>
                      <a:pt x="4" y="10"/>
                    </a:lnTo>
                    <a:lnTo>
                      <a:pt x="3" y="11"/>
                    </a:lnTo>
                    <a:lnTo>
                      <a:pt x="3" y="10"/>
                    </a:lnTo>
                    <a:lnTo>
                      <a:pt x="2" y="10"/>
                    </a:lnTo>
                    <a:lnTo>
                      <a:pt x="2" y="9"/>
                    </a:lnTo>
                    <a:lnTo>
                      <a:pt x="2" y="8"/>
                    </a:lnTo>
                    <a:lnTo>
                      <a:pt x="2" y="7"/>
                    </a:lnTo>
                    <a:lnTo>
                      <a:pt x="0" y="6"/>
                    </a:lnTo>
                    <a:lnTo>
                      <a:pt x="0" y="4"/>
                    </a:lnTo>
                    <a:lnTo>
                      <a:pt x="0" y="4"/>
                    </a:lnTo>
                    <a:lnTo>
                      <a:pt x="1" y="2"/>
                    </a:lnTo>
                    <a:lnTo>
                      <a:pt x="1" y="2"/>
                    </a:lnTo>
                    <a:lnTo>
                      <a:pt x="3"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0" name="Freeform 2496">
                <a:extLst>
                  <a:ext uri="{FF2B5EF4-FFF2-40B4-BE49-F238E27FC236}">
                    <a16:creationId xmlns:a16="http://schemas.microsoft.com/office/drawing/2014/main" id="{F7CB30E4-0D0C-226A-6464-3024389651A1}"/>
                  </a:ext>
                </a:extLst>
              </p:cNvPr>
              <p:cNvSpPr>
                <a:spLocks/>
              </p:cNvSpPr>
              <p:nvPr/>
            </p:nvSpPr>
            <p:spPr bwMode="auto">
              <a:xfrm>
                <a:off x="34" y="793"/>
                <a:ext cx="8" cy="6"/>
              </a:xfrm>
              <a:custGeom>
                <a:avLst/>
                <a:gdLst>
                  <a:gd name="T0" fmla="*/ 8 w 8"/>
                  <a:gd name="T1" fmla="*/ 2 h 6"/>
                  <a:gd name="T2" fmla="*/ 7 w 8"/>
                  <a:gd name="T3" fmla="*/ 2 h 6"/>
                  <a:gd name="T4" fmla="*/ 4 w 8"/>
                  <a:gd name="T5" fmla="*/ 4 h 6"/>
                  <a:gd name="T6" fmla="*/ 3 w 8"/>
                  <a:gd name="T7" fmla="*/ 5 h 6"/>
                  <a:gd name="T8" fmla="*/ 2 w 8"/>
                  <a:gd name="T9" fmla="*/ 6 h 6"/>
                  <a:gd name="T10" fmla="*/ 1 w 8"/>
                  <a:gd name="T11" fmla="*/ 4 h 6"/>
                  <a:gd name="T12" fmla="*/ 1 w 8"/>
                  <a:gd name="T13" fmla="*/ 3 h 6"/>
                  <a:gd name="T14" fmla="*/ 0 w 8"/>
                  <a:gd name="T15" fmla="*/ 2 h 6"/>
                  <a:gd name="T16" fmla="*/ 3 w 8"/>
                  <a:gd name="T17" fmla="*/ 1 h 6"/>
                  <a:gd name="T18" fmla="*/ 3 w 8"/>
                  <a:gd name="T1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6">
                    <a:moveTo>
                      <a:pt x="8" y="2"/>
                    </a:moveTo>
                    <a:lnTo>
                      <a:pt x="7" y="2"/>
                    </a:lnTo>
                    <a:lnTo>
                      <a:pt x="4" y="4"/>
                    </a:lnTo>
                    <a:lnTo>
                      <a:pt x="3" y="5"/>
                    </a:lnTo>
                    <a:lnTo>
                      <a:pt x="2" y="6"/>
                    </a:lnTo>
                    <a:lnTo>
                      <a:pt x="1" y="4"/>
                    </a:lnTo>
                    <a:lnTo>
                      <a:pt x="1" y="3"/>
                    </a:lnTo>
                    <a:lnTo>
                      <a:pt x="0" y="2"/>
                    </a:lnTo>
                    <a:lnTo>
                      <a:pt x="3"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1" name="Freeform 2497">
                <a:extLst>
                  <a:ext uri="{FF2B5EF4-FFF2-40B4-BE49-F238E27FC236}">
                    <a16:creationId xmlns:a16="http://schemas.microsoft.com/office/drawing/2014/main" id="{E23EDEBF-0113-0156-61AF-D41F38ABF70A}"/>
                  </a:ext>
                </a:extLst>
              </p:cNvPr>
              <p:cNvSpPr>
                <a:spLocks/>
              </p:cNvSpPr>
              <p:nvPr/>
            </p:nvSpPr>
            <p:spPr bwMode="auto">
              <a:xfrm>
                <a:off x="207" y="797"/>
                <a:ext cx="1" cy="3"/>
              </a:xfrm>
              <a:custGeom>
                <a:avLst/>
                <a:gdLst>
                  <a:gd name="T0" fmla="*/ 1 w 1"/>
                  <a:gd name="T1" fmla="*/ 2 h 3"/>
                  <a:gd name="T2" fmla="*/ 1 w 1"/>
                  <a:gd name="T3" fmla="*/ 1 h 3"/>
                  <a:gd name="T4" fmla="*/ 1 w 1"/>
                  <a:gd name="T5" fmla="*/ 0 h 3"/>
                  <a:gd name="T6" fmla="*/ 0 w 1"/>
                  <a:gd name="T7" fmla="*/ 0 h 3"/>
                  <a:gd name="T8" fmla="*/ 0 w 1"/>
                  <a:gd name="T9" fmla="*/ 2 h 3"/>
                  <a:gd name="T10" fmla="*/ 0 w 1"/>
                  <a:gd name="T11" fmla="*/ 3 h 3"/>
                </a:gdLst>
                <a:ahLst/>
                <a:cxnLst>
                  <a:cxn ang="0">
                    <a:pos x="T0" y="T1"/>
                  </a:cxn>
                  <a:cxn ang="0">
                    <a:pos x="T2" y="T3"/>
                  </a:cxn>
                  <a:cxn ang="0">
                    <a:pos x="T4" y="T5"/>
                  </a:cxn>
                  <a:cxn ang="0">
                    <a:pos x="T6" y="T7"/>
                  </a:cxn>
                  <a:cxn ang="0">
                    <a:pos x="T8" y="T9"/>
                  </a:cxn>
                  <a:cxn ang="0">
                    <a:pos x="T10" y="T11"/>
                  </a:cxn>
                </a:cxnLst>
                <a:rect l="0" t="0" r="r" b="b"/>
                <a:pathLst>
                  <a:path w="1" h="3">
                    <a:moveTo>
                      <a:pt x="1" y="2"/>
                    </a:moveTo>
                    <a:lnTo>
                      <a:pt x="1" y="1"/>
                    </a:lnTo>
                    <a:lnTo>
                      <a:pt x="1" y="0"/>
                    </a:lnTo>
                    <a:lnTo>
                      <a:pt x="0" y="0"/>
                    </a:lnTo>
                    <a:lnTo>
                      <a:pt x="0"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2" name="Freeform 2498">
                <a:extLst>
                  <a:ext uri="{FF2B5EF4-FFF2-40B4-BE49-F238E27FC236}">
                    <a16:creationId xmlns:a16="http://schemas.microsoft.com/office/drawing/2014/main" id="{FB04AD76-A023-582A-9E2A-EA46E5249F68}"/>
                  </a:ext>
                </a:extLst>
              </p:cNvPr>
              <p:cNvSpPr>
                <a:spLocks/>
              </p:cNvSpPr>
              <p:nvPr/>
            </p:nvSpPr>
            <p:spPr bwMode="auto">
              <a:xfrm>
                <a:off x="155" y="798"/>
                <a:ext cx="2" cy="2"/>
              </a:xfrm>
              <a:custGeom>
                <a:avLst/>
                <a:gdLst>
                  <a:gd name="T0" fmla="*/ 2 w 2"/>
                  <a:gd name="T1" fmla="*/ 2 h 2"/>
                  <a:gd name="T2" fmla="*/ 2 w 2"/>
                  <a:gd name="T3" fmla="*/ 2 h 2"/>
                  <a:gd name="T4" fmla="*/ 1 w 2"/>
                  <a:gd name="T5" fmla="*/ 0 h 2"/>
                  <a:gd name="T6" fmla="*/ 0 w 2"/>
                  <a:gd name="T7" fmla="*/ 0 h 2"/>
                </a:gdLst>
                <a:ahLst/>
                <a:cxnLst>
                  <a:cxn ang="0">
                    <a:pos x="T0" y="T1"/>
                  </a:cxn>
                  <a:cxn ang="0">
                    <a:pos x="T2" y="T3"/>
                  </a:cxn>
                  <a:cxn ang="0">
                    <a:pos x="T4" y="T5"/>
                  </a:cxn>
                  <a:cxn ang="0">
                    <a:pos x="T6" y="T7"/>
                  </a:cxn>
                </a:cxnLst>
                <a:rect l="0" t="0" r="r" b="b"/>
                <a:pathLst>
                  <a:path w="2" h="2">
                    <a:moveTo>
                      <a:pt x="2" y="2"/>
                    </a:moveTo>
                    <a:lnTo>
                      <a:pt x="2"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3" name="Freeform 2499">
                <a:extLst>
                  <a:ext uri="{FF2B5EF4-FFF2-40B4-BE49-F238E27FC236}">
                    <a16:creationId xmlns:a16="http://schemas.microsoft.com/office/drawing/2014/main" id="{E2940E3E-4971-E89A-1477-42BD818038EB}"/>
                  </a:ext>
                </a:extLst>
              </p:cNvPr>
              <p:cNvSpPr>
                <a:spLocks/>
              </p:cNvSpPr>
              <p:nvPr/>
            </p:nvSpPr>
            <p:spPr bwMode="auto">
              <a:xfrm>
                <a:off x="200" y="798"/>
                <a:ext cx="3" cy="3"/>
              </a:xfrm>
              <a:custGeom>
                <a:avLst/>
                <a:gdLst>
                  <a:gd name="T0" fmla="*/ 3 w 3"/>
                  <a:gd name="T1" fmla="*/ 3 h 3"/>
                  <a:gd name="T2" fmla="*/ 3 w 3"/>
                  <a:gd name="T3" fmla="*/ 2 h 3"/>
                  <a:gd name="T4" fmla="*/ 2 w 3"/>
                  <a:gd name="T5" fmla="*/ 1 h 3"/>
                  <a:gd name="T6" fmla="*/ 2 w 3"/>
                  <a:gd name="T7" fmla="*/ 0 h 3"/>
                  <a:gd name="T8" fmla="*/ 1 w 3"/>
                  <a:gd name="T9" fmla="*/ 0 h 3"/>
                  <a:gd name="T10" fmla="*/ 0 w 3"/>
                  <a:gd name="T11" fmla="*/ 2 h 3"/>
                </a:gdLst>
                <a:ahLst/>
                <a:cxnLst>
                  <a:cxn ang="0">
                    <a:pos x="T0" y="T1"/>
                  </a:cxn>
                  <a:cxn ang="0">
                    <a:pos x="T2" y="T3"/>
                  </a:cxn>
                  <a:cxn ang="0">
                    <a:pos x="T4" y="T5"/>
                  </a:cxn>
                  <a:cxn ang="0">
                    <a:pos x="T6" y="T7"/>
                  </a:cxn>
                  <a:cxn ang="0">
                    <a:pos x="T8" y="T9"/>
                  </a:cxn>
                  <a:cxn ang="0">
                    <a:pos x="T10" y="T11"/>
                  </a:cxn>
                </a:cxnLst>
                <a:rect l="0" t="0" r="r" b="b"/>
                <a:pathLst>
                  <a:path w="3" h="3">
                    <a:moveTo>
                      <a:pt x="3" y="3"/>
                    </a:moveTo>
                    <a:lnTo>
                      <a:pt x="3" y="2"/>
                    </a:lnTo>
                    <a:lnTo>
                      <a:pt x="2" y="1"/>
                    </a:lnTo>
                    <a:lnTo>
                      <a:pt x="2" y="0"/>
                    </a:lnTo>
                    <a:lnTo>
                      <a:pt x="1" y="0"/>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4" name="Freeform 2500">
                <a:extLst>
                  <a:ext uri="{FF2B5EF4-FFF2-40B4-BE49-F238E27FC236}">
                    <a16:creationId xmlns:a16="http://schemas.microsoft.com/office/drawing/2014/main" id="{1B44B3D5-12C2-F134-33BB-DFD556D80EA1}"/>
                  </a:ext>
                </a:extLst>
              </p:cNvPr>
              <p:cNvSpPr>
                <a:spLocks/>
              </p:cNvSpPr>
              <p:nvPr/>
            </p:nvSpPr>
            <p:spPr bwMode="auto">
              <a:xfrm>
                <a:off x="199" y="797"/>
                <a:ext cx="1" cy="4"/>
              </a:xfrm>
              <a:custGeom>
                <a:avLst/>
                <a:gdLst>
                  <a:gd name="T0" fmla="*/ 1 w 1"/>
                  <a:gd name="T1" fmla="*/ 3 h 4"/>
                  <a:gd name="T2" fmla="*/ 0 w 1"/>
                  <a:gd name="T3" fmla="*/ 4 h 4"/>
                  <a:gd name="T4" fmla="*/ 0 w 1"/>
                  <a:gd name="T5" fmla="*/ 3 h 4"/>
                  <a:gd name="T6" fmla="*/ 0 w 1"/>
                  <a:gd name="T7" fmla="*/ 2 h 4"/>
                  <a:gd name="T8" fmla="*/ 0 w 1"/>
                  <a:gd name="T9" fmla="*/ 1 h 4"/>
                  <a:gd name="T10" fmla="*/ 0 w 1"/>
                  <a:gd name="T11" fmla="*/ 0 h 4"/>
                </a:gdLst>
                <a:ahLst/>
                <a:cxnLst>
                  <a:cxn ang="0">
                    <a:pos x="T0" y="T1"/>
                  </a:cxn>
                  <a:cxn ang="0">
                    <a:pos x="T2" y="T3"/>
                  </a:cxn>
                  <a:cxn ang="0">
                    <a:pos x="T4" y="T5"/>
                  </a:cxn>
                  <a:cxn ang="0">
                    <a:pos x="T6" y="T7"/>
                  </a:cxn>
                  <a:cxn ang="0">
                    <a:pos x="T8" y="T9"/>
                  </a:cxn>
                  <a:cxn ang="0">
                    <a:pos x="T10" y="T11"/>
                  </a:cxn>
                </a:cxnLst>
                <a:rect l="0" t="0" r="r" b="b"/>
                <a:pathLst>
                  <a:path w="1" h="4">
                    <a:moveTo>
                      <a:pt x="1" y="3"/>
                    </a:moveTo>
                    <a:lnTo>
                      <a:pt x="0" y="4"/>
                    </a:lnTo>
                    <a:lnTo>
                      <a:pt x="0" y="3"/>
                    </a:lnTo>
                    <a:lnTo>
                      <a:pt x="0" y="2"/>
                    </a:ln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5" name="Freeform 2501">
                <a:extLst>
                  <a:ext uri="{FF2B5EF4-FFF2-40B4-BE49-F238E27FC236}">
                    <a16:creationId xmlns:a16="http://schemas.microsoft.com/office/drawing/2014/main" id="{7FD75C2F-EEE2-C6EA-AA89-A08AE1904B38}"/>
                  </a:ext>
                </a:extLst>
              </p:cNvPr>
              <p:cNvSpPr>
                <a:spLocks/>
              </p:cNvSpPr>
              <p:nvPr/>
            </p:nvSpPr>
            <p:spPr bwMode="auto">
              <a:xfrm>
                <a:off x="203" y="800"/>
                <a:ext cx="4" cy="2"/>
              </a:xfrm>
              <a:custGeom>
                <a:avLst/>
                <a:gdLst>
                  <a:gd name="T0" fmla="*/ 4 w 4"/>
                  <a:gd name="T1" fmla="*/ 0 h 2"/>
                  <a:gd name="T2" fmla="*/ 3 w 4"/>
                  <a:gd name="T3" fmla="*/ 0 h 2"/>
                  <a:gd name="T4" fmla="*/ 3 w 4"/>
                  <a:gd name="T5" fmla="*/ 0 h 2"/>
                  <a:gd name="T6" fmla="*/ 1 w 4"/>
                  <a:gd name="T7" fmla="*/ 2 h 2"/>
                  <a:gd name="T8" fmla="*/ 1 w 4"/>
                  <a:gd name="T9" fmla="*/ 2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4" y="0"/>
                    </a:moveTo>
                    <a:lnTo>
                      <a:pt x="3" y="0"/>
                    </a:lnTo>
                    <a:lnTo>
                      <a:pt x="3" y="0"/>
                    </a:lnTo>
                    <a:lnTo>
                      <a:pt x="1" y="2"/>
                    </a:lnTo>
                    <a:lnTo>
                      <a:pt x="1" y="2"/>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6" name="Freeform 2502">
                <a:extLst>
                  <a:ext uri="{FF2B5EF4-FFF2-40B4-BE49-F238E27FC236}">
                    <a16:creationId xmlns:a16="http://schemas.microsoft.com/office/drawing/2014/main" id="{0810B4C2-3BBB-47C1-C9A1-86E6202B378D}"/>
                  </a:ext>
                </a:extLst>
              </p:cNvPr>
              <p:cNvSpPr>
                <a:spLocks/>
              </p:cNvSpPr>
              <p:nvPr/>
            </p:nvSpPr>
            <p:spPr bwMode="auto">
              <a:xfrm>
                <a:off x="157" y="800"/>
                <a:ext cx="3" cy="3"/>
              </a:xfrm>
              <a:custGeom>
                <a:avLst/>
                <a:gdLst>
                  <a:gd name="T0" fmla="*/ 3 w 3"/>
                  <a:gd name="T1" fmla="*/ 3 h 3"/>
                  <a:gd name="T2" fmla="*/ 3 w 3"/>
                  <a:gd name="T3" fmla="*/ 3 h 3"/>
                  <a:gd name="T4" fmla="*/ 2 w 3"/>
                  <a:gd name="T5" fmla="*/ 1 h 3"/>
                  <a:gd name="T6" fmla="*/ 3 w 3"/>
                  <a:gd name="T7" fmla="*/ 0 h 3"/>
                  <a:gd name="T8" fmla="*/ 1 w 3"/>
                  <a:gd name="T9" fmla="*/ 0 h 3"/>
                  <a:gd name="T10" fmla="*/ 1 w 3"/>
                  <a:gd name="T11" fmla="*/ 3 h 3"/>
                  <a:gd name="T12" fmla="*/ 0 w 3"/>
                  <a:gd name="T13" fmla="*/ 3 h 3"/>
                  <a:gd name="T14" fmla="*/ 0 w 3"/>
                  <a:gd name="T15" fmla="*/ 3 h 3"/>
                  <a:gd name="T16" fmla="*/ 0 w 3"/>
                  <a:gd name="T17" fmla="*/ 2 h 3"/>
                  <a:gd name="T18" fmla="*/ 0 w 3"/>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3">
                    <a:moveTo>
                      <a:pt x="3" y="3"/>
                    </a:moveTo>
                    <a:lnTo>
                      <a:pt x="3" y="3"/>
                    </a:lnTo>
                    <a:lnTo>
                      <a:pt x="2" y="1"/>
                    </a:lnTo>
                    <a:lnTo>
                      <a:pt x="3" y="0"/>
                    </a:lnTo>
                    <a:lnTo>
                      <a:pt x="1" y="0"/>
                    </a:lnTo>
                    <a:lnTo>
                      <a:pt x="1" y="3"/>
                    </a:lnTo>
                    <a:lnTo>
                      <a:pt x="0" y="3"/>
                    </a:lnTo>
                    <a:lnTo>
                      <a:pt x="0" y="3"/>
                    </a:lnTo>
                    <a:lnTo>
                      <a:pt x="0"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7" name="Freeform 2503">
                <a:extLst>
                  <a:ext uri="{FF2B5EF4-FFF2-40B4-BE49-F238E27FC236}">
                    <a16:creationId xmlns:a16="http://schemas.microsoft.com/office/drawing/2014/main" id="{A146980F-09C2-C059-FFB0-AB08D6E660D3}"/>
                  </a:ext>
                </a:extLst>
              </p:cNvPr>
              <p:cNvSpPr>
                <a:spLocks/>
              </p:cNvSpPr>
              <p:nvPr/>
            </p:nvSpPr>
            <p:spPr bwMode="auto">
              <a:xfrm>
                <a:off x="37" y="796"/>
                <a:ext cx="6" cy="8"/>
              </a:xfrm>
              <a:custGeom>
                <a:avLst/>
                <a:gdLst>
                  <a:gd name="T0" fmla="*/ 3 w 6"/>
                  <a:gd name="T1" fmla="*/ 8 h 8"/>
                  <a:gd name="T2" fmla="*/ 1 w 6"/>
                  <a:gd name="T3" fmla="*/ 6 h 8"/>
                  <a:gd name="T4" fmla="*/ 0 w 6"/>
                  <a:gd name="T5" fmla="*/ 5 h 8"/>
                  <a:gd name="T6" fmla="*/ 2 w 6"/>
                  <a:gd name="T7" fmla="*/ 2 h 8"/>
                  <a:gd name="T8" fmla="*/ 3 w 6"/>
                  <a:gd name="T9" fmla="*/ 1 h 8"/>
                  <a:gd name="T10" fmla="*/ 6 w 6"/>
                  <a:gd name="T11" fmla="*/ 0 h 8"/>
                </a:gdLst>
                <a:ahLst/>
                <a:cxnLst>
                  <a:cxn ang="0">
                    <a:pos x="T0" y="T1"/>
                  </a:cxn>
                  <a:cxn ang="0">
                    <a:pos x="T2" y="T3"/>
                  </a:cxn>
                  <a:cxn ang="0">
                    <a:pos x="T4" y="T5"/>
                  </a:cxn>
                  <a:cxn ang="0">
                    <a:pos x="T6" y="T7"/>
                  </a:cxn>
                  <a:cxn ang="0">
                    <a:pos x="T8" y="T9"/>
                  </a:cxn>
                  <a:cxn ang="0">
                    <a:pos x="T10" y="T11"/>
                  </a:cxn>
                </a:cxnLst>
                <a:rect l="0" t="0" r="r" b="b"/>
                <a:pathLst>
                  <a:path w="6" h="8">
                    <a:moveTo>
                      <a:pt x="3" y="8"/>
                    </a:moveTo>
                    <a:lnTo>
                      <a:pt x="1" y="6"/>
                    </a:lnTo>
                    <a:lnTo>
                      <a:pt x="0" y="5"/>
                    </a:lnTo>
                    <a:lnTo>
                      <a:pt x="2" y="2"/>
                    </a:lnTo>
                    <a:lnTo>
                      <a:pt x="3"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8" name="Freeform 2504">
                <a:extLst>
                  <a:ext uri="{FF2B5EF4-FFF2-40B4-BE49-F238E27FC236}">
                    <a16:creationId xmlns:a16="http://schemas.microsoft.com/office/drawing/2014/main" id="{7F853F7E-1E21-820D-6D87-15E56FBD9EE4}"/>
                  </a:ext>
                </a:extLst>
              </p:cNvPr>
              <p:cNvSpPr>
                <a:spLocks/>
              </p:cNvSpPr>
              <p:nvPr/>
            </p:nvSpPr>
            <p:spPr bwMode="auto">
              <a:xfrm>
                <a:off x="177" y="802"/>
                <a:ext cx="1" cy="2"/>
              </a:xfrm>
              <a:custGeom>
                <a:avLst/>
                <a:gdLst>
                  <a:gd name="T0" fmla="*/ 1 w 1"/>
                  <a:gd name="T1" fmla="*/ 2 h 2"/>
                  <a:gd name="T2" fmla="*/ 0 w 1"/>
                  <a:gd name="T3" fmla="*/ 0 h 2"/>
                  <a:gd name="T4" fmla="*/ 0 w 1"/>
                  <a:gd name="T5" fmla="*/ 0 h 2"/>
                </a:gdLst>
                <a:ahLst/>
                <a:cxnLst>
                  <a:cxn ang="0">
                    <a:pos x="T0" y="T1"/>
                  </a:cxn>
                  <a:cxn ang="0">
                    <a:pos x="T2" y="T3"/>
                  </a:cxn>
                  <a:cxn ang="0">
                    <a:pos x="T4" y="T5"/>
                  </a:cxn>
                </a:cxnLst>
                <a:rect l="0" t="0" r="r" b="b"/>
                <a:pathLst>
                  <a:path w="1" h="2">
                    <a:moveTo>
                      <a:pt x="1" y="2"/>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9" name="Freeform 2505">
                <a:extLst>
                  <a:ext uri="{FF2B5EF4-FFF2-40B4-BE49-F238E27FC236}">
                    <a16:creationId xmlns:a16="http://schemas.microsoft.com/office/drawing/2014/main" id="{8B6C8767-6464-85EA-FDAE-A9F00E9DEFE5}"/>
                  </a:ext>
                </a:extLst>
              </p:cNvPr>
              <p:cNvSpPr>
                <a:spLocks/>
              </p:cNvSpPr>
              <p:nvPr/>
            </p:nvSpPr>
            <p:spPr bwMode="auto">
              <a:xfrm>
                <a:off x="175" y="800"/>
                <a:ext cx="1" cy="4"/>
              </a:xfrm>
              <a:custGeom>
                <a:avLst/>
                <a:gdLst>
                  <a:gd name="T0" fmla="*/ 1 w 1"/>
                  <a:gd name="T1" fmla="*/ 1 h 4"/>
                  <a:gd name="T2" fmla="*/ 1 w 1"/>
                  <a:gd name="T3" fmla="*/ 0 h 4"/>
                  <a:gd name="T4" fmla="*/ 1 w 1"/>
                  <a:gd name="T5" fmla="*/ 0 h 4"/>
                  <a:gd name="T6" fmla="*/ 0 w 1"/>
                  <a:gd name="T7" fmla="*/ 2 h 4"/>
                  <a:gd name="T8" fmla="*/ 0 w 1"/>
                  <a:gd name="T9" fmla="*/ 2 h 4"/>
                  <a:gd name="T10" fmla="*/ 0 w 1"/>
                  <a:gd name="T11" fmla="*/ 3 h 4"/>
                  <a:gd name="T12" fmla="*/ 0 w 1"/>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 h="4">
                    <a:moveTo>
                      <a:pt x="1" y="1"/>
                    </a:moveTo>
                    <a:lnTo>
                      <a:pt x="1" y="0"/>
                    </a:lnTo>
                    <a:lnTo>
                      <a:pt x="1" y="0"/>
                    </a:lnTo>
                    <a:lnTo>
                      <a:pt x="0" y="2"/>
                    </a:lnTo>
                    <a:lnTo>
                      <a:pt x="0" y="2"/>
                    </a:lnTo>
                    <a:lnTo>
                      <a:pt x="0" y="3"/>
                    </a:lnTo>
                    <a:lnTo>
                      <a:pt x="0"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0" name="Freeform 2506">
                <a:extLst>
                  <a:ext uri="{FF2B5EF4-FFF2-40B4-BE49-F238E27FC236}">
                    <a16:creationId xmlns:a16="http://schemas.microsoft.com/office/drawing/2014/main" id="{49B06E14-0133-6AF8-04AA-E52D502D58ED}"/>
                  </a:ext>
                </a:extLst>
              </p:cNvPr>
              <p:cNvSpPr>
                <a:spLocks/>
              </p:cNvSpPr>
              <p:nvPr/>
            </p:nvSpPr>
            <p:spPr bwMode="auto">
              <a:xfrm>
                <a:off x="40" y="804"/>
                <a:ext cx="2" cy="0"/>
              </a:xfrm>
              <a:custGeom>
                <a:avLst/>
                <a:gdLst>
                  <a:gd name="T0" fmla="*/ 2 w 2"/>
                  <a:gd name="T1" fmla="*/ 1 w 2"/>
                  <a:gd name="T2" fmla="*/ 0 w 2"/>
                  <a:gd name="T3" fmla="*/ 0 w 2"/>
                </a:gdLst>
                <a:ahLst/>
                <a:cxnLst>
                  <a:cxn ang="0">
                    <a:pos x="T0" y="0"/>
                  </a:cxn>
                  <a:cxn ang="0">
                    <a:pos x="T1" y="0"/>
                  </a:cxn>
                  <a:cxn ang="0">
                    <a:pos x="T2" y="0"/>
                  </a:cxn>
                  <a:cxn ang="0">
                    <a:pos x="T3" y="0"/>
                  </a:cxn>
                </a:cxnLst>
                <a:rect l="0" t="0" r="r" b="b"/>
                <a:pathLst>
                  <a:path w="2">
                    <a:moveTo>
                      <a:pt x="2" y="0"/>
                    </a:moveTo>
                    <a:lnTo>
                      <a:pt x="1" y="0"/>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1" name="Line 2507">
                <a:extLst>
                  <a:ext uri="{FF2B5EF4-FFF2-40B4-BE49-F238E27FC236}">
                    <a16:creationId xmlns:a16="http://schemas.microsoft.com/office/drawing/2014/main" id="{31DF7016-3CE0-E32D-7DE3-1E88B6E1FA59}"/>
                  </a:ext>
                </a:extLst>
              </p:cNvPr>
              <p:cNvSpPr>
                <a:spLocks noChangeShapeType="1"/>
              </p:cNvSpPr>
              <p:nvPr/>
            </p:nvSpPr>
            <p:spPr bwMode="auto">
              <a:xfrm flipH="1" flipV="1">
                <a:off x="176" y="801"/>
                <a:ext cx="1" cy="3"/>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62" name="Freeform 2508">
                <a:extLst>
                  <a:ext uri="{FF2B5EF4-FFF2-40B4-BE49-F238E27FC236}">
                    <a16:creationId xmlns:a16="http://schemas.microsoft.com/office/drawing/2014/main" id="{62CFBC00-BEEC-91E3-4DCB-ADD990500BAF}"/>
                  </a:ext>
                </a:extLst>
              </p:cNvPr>
              <p:cNvSpPr>
                <a:spLocks/>
              </p:cNvSpPr>
              <p:nvPr/>
            </p:nvSpPr>
            <p:spPr bwMode="auto">
              <a:xfrm>
                <a:off x="208" y="799"/>
                <a:ext cx="2" cy="5"/>
              </a:xfrm>
              <a:custGeom>
                <a:avLst/>
                <a:gdLst>
                  <a:gd name="T0" fmla="*/ 2 w 2"/>
                  <a:gd name="T1" fmla="*/ 5 h 5"/>
                  <a:gd name="T2" fmla="*/ 1 w 2"/>
                  <a:gd name="T3" fmla="*/ 5 h 5"/>
                  <a:gd name="T4" fmla="*/ 1 w 2"/>
                  <a:gd name="T5" fmla="*/ 5 h 5"/>
                  <a:gd name="T6" fmla="*/ 0 w 2"/>
                  <a:gd name="T7" fmla="*/ 5 h 5"/>
                  <a:gd name="T8" fmla="*/ 0 w 2"/>
                  <a:gd name="T9" fmla="*/ 3 h 5"/>
                  <a:gd name="T10" fmla="*/ 0 w 2"/>
                  <a:gd name="T11" fmla="*/ 3 h 5"/>
                  <a:gd name="T12" fmla="*/ 0 w 2"/>
                  <a:gd name="T13" fmla="*/ 0 h 5"/>
                  <a:gd name="T14" fmla="*/ 0 w 2"/>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2" y="5"/>
                    </a:moveTo>
                    <a:lnTo>
                      <a:pt x="1" y="5"/>
                    </a:lnTo>
                    <a:lnTo>
                      <a:pt x="1" y="5"/>
                    </a:lnTo>
                    <a:lnTo>
                      <a:pt x="0" y="5"/>
                    </a:lnTo>
                    <a:lnTo>
                      <a:pt x="0" y="3"/>
                    </a:lnTo>
                    <a:lnTo>
                      <a:pt x="0" y="3"/>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3" name="Line 2509">
                <a:extLst>
                  <a:ext uri="{FF2B5EF4-FFF2-40B4-BE49-F238E27FC236}">
                    <a16:creationId xmlns:a16="http://schemas.microsoft.com/office/drawing/2014/main" id="{5027B334-6117-760B-9FF7-553B74F3C03C}"/>
                  </a:ext>
                </a:extLst>
              </p:cNvPr>
              <p:cNvSpPr>
                <a:spLocks noChangeShapeType="1"/>
              </p:cNvSpPr>
              <p:nvPr/>
            </p:nvSpPr>
            <p:spPr bwMode="auto">
              <a:xfrm>
                <a:off x="175" y="804"/>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64" name="Freeform 2510">
                <a:extLst>
                  <a:ext uri="{FF2B5EF4-FFF2-40B4-BE49-F238E27FC236}">
                    <a16:creationId xmlns:a16="http://schemas.microsoft.com/office/drawing/2014/main" id="{E87AF035-AEE6-7D1D-DE7B-E05DE85E4985}"/>
                  </a:ext>
                </a:extLst>
              </p:cNvPr>
              <p:cNvSpPr>
                <a:spLocks/>
              </p:cNvSpPr>
              <p:nvPr/>
            </p:nvSpPr>
            <p:spPr bwMode="auto">
              <a:xfrm>
                <a:off x="178" y="790"/>
                <a:ext cx="7" cy="14"/>
              </a:xfrm>
              <a:custGeom>
                <a:avLst/>
                <a:gdLst>
                  <a:gd name="T0" fmla="*/ 7 w 7"/>
                  <a:gd name="T1" fmla="*/ 0 h 14"/>
                  <a:gd name="T2" fmla="*/ 7 w 7"/>
                  <a:gd name="T3" fmla="*/ 1 h 14"/>
                  <a:gd name="T4" fmla="*/ 7 w 7"/>
                  <a:gd name="T5" fmla="*/ 3 h 14"/>
                  <a:gd name="T6" fmla="*/ 5 w 7"/>
                  <a:gd name="T7" fmla="*/ 1 h 14"/>
                  <a:gd name="T8" fmla="*/ 4 w 7"/>
                  <a:gd name="T9" fmla="*/ 0 h 14"/>
                  <a:gd name="T10" fmla="*/ 4 w 7"/>
                  <a:gd name="T11" fmla="*/ 1 h 14"/>
                  <a:gd name="T12" fmla="*/ 3 w 7"/>
                  <a:gd name="T13" fmla="*/ 2 h 14"/>
                  <a:gd name="T14" fmla="*/ 3 w 7"/>
                  <a:gd name="T15" fmla="*/ 4 h 14"/>
                  <a:gd name="T16" fmla="*/ 2 w 7"/>
                  <a:gd name="T17" fmla="*/ 5 h 14"/>
                  <a:gd name="T18" fmla="*/ 1 w 7"/>
                  <a:gd name="T19" fmla="*/ 7 h 14"/>
                  <a:gd name="T20" fmla="*/ 1 w 7"/>
                  <a:gd name="T21" fmla="*/ 9 h 14"/>
                  <a:gd name="T22" fmla="*/ 0 w 7"/>
                  <a:gd name="T23" fmla="*/ 10 h 14"/>
                  <a:gd name="T24" fmla="*/ 1 w 7"/>
                  <a:gd name="T25" fmla="*/ 12 h 14"/>
                  <a:gd name="T26" fmla="*/ 1 w 7"/>
                  <a:gd name="T27" fmla="*/ 14 h 14"/>
                  <a:gd name="T28" fmla="*/ 0 w 7"/>
                  <a:gd name="T2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4">
                    <a:moveTo>
                      <a:pt x="7" y="0"/>
                    </a:moveTo>
                    <a:lnTo>
                      <a:pt x="7" y="1"/>
                    </a:lnTo>
                    <a:lnTo>
                      <a:pt x="7" y="3"/>
                    </a:lnTo>
                    <a:lnTo>
                      <a:pt x="5" y="1"/>
                    </a:lnTo>
                    <a:lnTo>
                      <a:pt x="4" y="0"/>
                    </a:lnTo>
                    <a:lnTo>
                      <a:pt x="4" y="1"/>
                    </a:lnTo>
                    <a:lnTo>
                      <a:pt x="3" y="2"/>
                    </a:lnTo>
                    <a:lnTo>
                      <a:pt x="3" y="4"/>
                    </a:lnTo>
                    <a:lnTo>
                      <a:pt x="2" y="5"/>
                    </a:lnTo>
                    <a:lnTo>
                      <a:pt x="1" y="7"/>
                    </a:lnTo>
                    <a:lnTo>
                      <a:pt x="1" y="9"/>
                    </a:lnTo>
                    <a:lnTo>
                      <a:pt x="0" y="10"/>
                    </a:lnTo>
                    <a:lnTo>
                      <a:pt x="1" y="12"/>
                    </a:lnTo>
                    <a:lnTo>
                      <a:pt x="1" y="14"/>
                    </a:lnTo>
                    <a:lnTo>
                      <a:pt x="0" y="1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5" name="Freeform 2511">
                <a:extLst>
                  <a:ext uri="{FF2B5EF4-FFF2-40B4-BE49-F238E27FC236}">
                    <a16:creationId xmlns:a16="http://schemas.microsoft.com/office/drawing/2014/main" id="{79CC88DD-9BCC-F911-905A-659CC282B655}"/>
                  </a:ext>
                </a:extLst>
              </p:cNvPr>
              <p:cNvSpPr>
                <a:spLocks/>
              </p:cNvSpPr>
              <p:nvPr/>
            </p:nvSpPr>
            <p:spPr bwMode="auto">
              <a:xfrm>
                <a:off x="180" y="799"/>
                <a:ext cx="4" cy="6"/>
              </a:xfrm>
              <a:custGeom>
                <a:avLst/>
                <a:gdLst>
                  <a:gd name="T0" fmla="*/ 2 w 4"/>
                  <a:gd name="T1" fmla="*/ 6 h 6"/>
                  <a:gd name="T2" fmla="*/ 1 w 4"/>
                  <a:gd name="T3" fmla="*/ 5 h 6"/>
                  <a:gd name="T4" fmla="*/ 1 w 4"/>
                  <a:gd name="T5" fmla="*/ 4 h 6"/>
                  <a:gd name="T6" fmla="*/ 0 w 4"/>
                  <a:gd name="T7" fmla="*/ 2 h 6"/>
                  <a:gd name="T8" fmla="*/ 1 w 4"/>
                  <a:gd name="T9" fmla="*/ 1 h 6"/>
                  <a:gd name="T10" fmla="*/ 1 w 4"/>
                  <a:gd name="T11" fmla="*/ 1 h 6"/>
                  <a:gd name="T12" fmla="*/ 1 w 4"/>
                  <a:gd name="T13" fmla="*/ 0 h 6"/>
                  <a:gd name="T14" fmla="*/ 1 w 4"/>
                  <a:gd name="T15" fmla="*/ 0 h 6"/>
                  <a:gd name="T16" fmla="*/ 3 w 4"/>
                  <a:gd name="T17" fmla="*/ 0 h 6"/>
                  <a:gd name="T18" fmla="*/ 3 w 4"/>
                  <a:gd name="T19" fmla="*/ 2 h 6"/>
                  <a:gd name="T20" fmla="*/ 3 w 4"/>
                  <a:gd name="T21" fmla="*/ 3 h 6"/>
                  <a:gd name="T22" fmla="*/ 4 w 4"/>
                  <a:gd name="T23" fmla="*/ 4 h 6"/>
                  <a:gd name="T24" fmla="*/ 4 w 4"/>
                  <a:gd name="T25" fmla="*/ 5 h 6"/>
                  <a:gd name="T26" fmla="*/ 3 w 4"/>
                  <a:gd name="T27" fmla="*/ 5 h 6"/>
                  <a:gd name="T28" fmla="*/ 3 w 4"/>
                  <a:gd name="T29" fmla="*/ 5 h 6"/>
                  <a:gd name="T30" fmla="*/ 2 w 4"/>
                  <a:gd name="T31" fmla="*/ 5 h 6"/>
                  <a:gd name="T32" fmla="*/ 2 w 4"/>
                  <a:gd name="T33" fmla="*/ 4 h 6"/>
                  <a:gd name="T34" fmla="*/ 2 w 4"/>
                  <a:gd name="T35" fmla="*/ 4 h 6"/>
                  <a:gd name="T36" fmla="*/ 2 w 4"/>
                  <a:gd name="T37" fmla="*/ 5 h 6"/>
                  <a:gd name="T38" fmla="*/ 2 w 4"/>
                  <a:gd name="T3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6">
                    <a:moveTo>
                      <a:pt x="2" y="6"/>
                    </a:moveTo>
                    <a:lnTo>
                      <a:pt x="1" y="5"/>
                    </a:lnTo>
                    <a:lnTo>
                      <a:pt x="1" y="4"/>
                    </a:lnTo>
                    <a:lnTo>
                      <a:pt x="0" y="2"/>
                    </a:lnTo>
                    <a:lnTo>
                      <a:pt x="1" y="1"/>
                    </a:lnTo>
                    <a:lnTo>
                      <a:pt x="1" y="1"/>
                    </a:lnTo>
                    <a:lnTo>
                      <a:pt x="1" y="0"/>
                    </a:lnTo>
                    <a:lnTo>
                      <a:pt x="1" y="0"/>
                    </a:lnTo>
                    <a:lnTo>
                      <a:pt x="3" y="0"/>
                    </a:lnTo>
                    <a:lnTo>
                      <a:pt x="3" y="2"/>
                    </a:lnTo>
                    <a:lnTo>
                      <a:pt x="3" y="3"/>
                    </a:lnTo>
                    <a:lnTo>
                      <a:pt x="4" y="4"/>
                    </a:lnTo>
                    <a:lnTo>
                      <a:pt x="4" y="5"/>
                    </a:lnTo>
                    <a:lnTo>
                      <a:pt x="3" y="5"/>
                    </a:lnTo>
                    <a:lnTo>
                      <a:pt x="3" y="5"/>
                    </a:lnTo>
                    <a:lnTo>
                      <a:pt x="2" y="5"/>
                    </a:lnTo>
                    <a:lnTo>
                      <a:pt x="2" y="4"/>
                    </a:lnTo>
                    <a:lnTo>
                      <a:pt x="2" y="4"/>
                    </a:lnTo>
                    <a:lnTo>
                      <a:pt x="2" y="5"/>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6" name="Freeform 2512">
                <a:extLst>
                  <a:ext uri="{FF2B5EF4-FFF2-40B4-BE49-F238E27FC236}">
                    <a16:creationId xmlns:a16="http://schemas.microsoft.com/office/drawing/2014/main" id="{5FCBD716-74C0-89AC-CED2-9D15D79A4692}"/>
                  </a:ext>
                </a:extLst>
              </p:cNvPr>
              <p:cNvSpPr>
                <a:spLocks/>
              </p:cNvSpPr>
              <p:nvPr/>
            </p:nvSpPr>
            <p:spPr bwMode="auto">
              <a:xfrm>
                <a:off x="29" y="796"/>
                <a:ext cx="13" cy="9"/>
              </a:xfrm>
              <a:custGeom>
                <a:avLst/>
                <a:gdLst>
                  <a:gd name="T0" fmla="*/ 0 w 13"/>
                  <a:gd name="T1" fmla="*/ 1 h 9"/>
                  <a:gd name="T2" fmla="*/ 1 w 13"/>
                  <a:gd name="T3" fmla="*/ 0 h 9"/>
                  <a:gd name="T4" fmla="*/ 1 w 13"/>
                  <a:gd name="T5" fmla="*/ 0 h 9"/>
                  <a:gd name="T6" fmla="*/ 3 w 13"/>
                  <a:gd name="T7" fmla="*/ 0 h 9"/>
                  <a:gd name="T8" fmla="*/ 4 w 13"/>
                  <a:gd name="T9" fmla="*/ 1 h 9"/>
                  <a:gd name="T10" fmla="*/ 4 w 13"/>
                  <a:gd name="T11" fmla="*/ 1 h 9"/>
                  <a:gd name="T12" fmla="*/ 5 w 13"/>
                  <a:gd name="T13" fmla="*/ 2 h 9"/>
                  <a:gd name="T14" fmla="*/ 6 w 13"/>
                  <a:gd name="T15" fmla="*/ 4 h 9"/>
                  <a:gd name="T16" fmla="*/ 7 w 13"/>
                  <a:gd name="T17" fmla="*/ 5 h 9"/>
                  <a:gd name="T18" fmla="*/ 8 w 13"/>
                  <a:gd name="T19" fmla="*/ 7 h 9"/>
                  <a:gd name="T20" fmla="*/ 8 w 13"/>
                  <a:gd name="T21" fmla="*/ 8 h 9"/>
                  <a:gd name="T22" fmla="*/ 11 w 13"/>
                  <a:gd name="T23" fmla="*/ 9 h 9"/>
                  <a:gd name="T24" fmla="*/ 12 w 13"/>
                  <a:gd name="T25" fmla="*/ 9 h 9"/>
                  <a:gd name="T26" fmla="*/ 13 w 13"/>
                  <a:gd name="T27" fmla="*/ 9 h 9"/>
                  <a:gd name="T28" fmla="*/ 13 w 13"/>
                  <a:gd name="T29"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 h="9">
                    <a:moveTo>
                      <a:pt x="0" y="1"/>
                    </a:moveTo>
                    <a:lnTo>
                      <a:pt x="1" y="0"/>
                    </a:lnTo>
                    <a:lnTo>
                      <a:pt x="1" y="0"/>
                    </a:lnTo>
                    <a:lnTo>
                      <a:pt x="3" y="0"/>
                    </a:lnTo>
                    <a:lnTo>
                      <a:pt x="4" y="1"/>
                    </a:lnTo>
                    <a:lnTo>
                      <a:pt x="4" y="1"/>
                    </a:lnTo>
                    <a:lnTo>
                      <a:pt x="5" y="2"/>
                    </a:lnTo>
                    <a:lnTo>
                      <a:pt x="6" y="4"/>
                    </a:lnTo>
                    <a:lnTo>
                      <a:pt x="7" y="5"/>
                    </a:lnTo>
                    <a:lnTo>
                      <a:pt x="8" y="7"/>
                    </a:lnTo>
                    <a:lnTo>
                      <a:pt x="8" y="8"/>
                    </a:lnTo>
                    <a:lnTo>
                      <a:pt x="11" y="9"/>
                    </a:lnTo>
                    <a:lnTo>
                      <a:pt x="12" y="9"/>
                    </a:lnTo>
                    <a:lnTo>
                      <a:pt x="13" y="9"/>
                    </a:lnTo>
                    <a:lnTo>
                      <a:pt x="13"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7" name="Freeform 2513">
                <a:extLst>
                  <a:ext uri="{FF2B5EF4-FFF2-40B4-BE49-F238E27FC236}">
                    <a16:creationId xmlns:a16="http://schemas.microsoft.com/office/drawing/2014/main" id="{F6938AD8-EF9E-7C8A-0C37-3CA20E54FA17}"/>
                  </a:ext>
                </a:extLst>
              </p:cNvPr>
              <p:cNvSpPr>
                <a:spLocks/>
              </p:cNvSpPr>
              <p:nvPr/>
            </p:nvSpPr>
            <p:spPr bwMode="auto">
              <a:xfrm>
                <a:off x="177" y="802"/>
                <a:ext cx="1" cy="3"/>
              </a:xfrm>
              <a:custGeom>
                <a:avLst/>
                <a:gdLst>
                  <a:gd name="T0" fmla="*/ 0 w 1"/>
                  <a:gd name="T1" fmla="*/ 0 h 3"/>
                  <a:gd name="T2" fmla="*/ 1 w 1"/>
                  <a:gd name="T3" fmla="*/ 3 h 3"/>
                  <a:gd name="T4" fmla="*/ 0 w 1"/>
                  <a:gd name="T5" fmla="*/ 3 h 3"/>
                  <a:gd name="T6" fmla="*/ 0 w 1"/>
                  <a:gd name="T7" fmla="*/ 2 h 3"/>
                </a:gdLst>
                <a:ahLst/>
                <a:cxnLst>
                  <a:cxn ang="0">
                    <a:pos x="T0" y="T1"/>
                  </a:cxn>
                  <a:cxn ang="0">
                    <a:pos x="T2" y="T3"/>
                  </a:cxn>
                  <a:cxn ang="0">
                    <a:pos x="T4" y="T5"/>
                  </a:cxn>
                  <a:cxn ang="0">
                    <a:pos x="T6" y="T7"/>
                  </a:cxn>
                </a:cxnLst>
                <a:rect l="0" t="0" r="r" b="b"/>
                <a:pathLst>
                  <a:path w="1" h="3">
                    <a:moveTo>
                      <a:pt x="0" y="0"/>
                    </a:moveTo>
                    <a:lnTo>
                      <a:pt x="1" y="3"/>
                    </a:lnTo>
                    <a:lnTo>
                      <a:pt x="0" y="3"/>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8" name="Freeform 2514">
                <a:extLst>
                  <a:ext uri="{FF2B5EF4-FFF2-40B4-BE49-F238E27FC236}">
                    <a16:creationId xmlns:a16="http://schemas.microsoft.com/office/drawing/2014/main" id="{5FC68446-3329-787A-0C61-75B128F82317}"/>
                  </a:ext>
                </a:extLst>
              </p:cNvPr>
              <p:cNvSpPr>
                <a:spLocks/>
              </p:cNvSpPr>
              <p:nvPr/>
            </p:nvSpPr>
            <p:spPr bwMode="auto">
              <a:xfrm>
                <a:off x="215" y="803"/>
                <a:ext cx="0" cy="3"/>
              </a:xfrm>
              <a:custGeom>
                <a:avLst/>
                <a:gdLst>
                  <a:gd name="T0" fmla="*/ 3 h 3"/>
                  <a:gd name="T1" fmla="*/ 1 h 3"/>
                  <a:gd name="T2" fmla="*/ 0 h 3"/>
                </a:gdLst>
                <a:ahLst/>
                <a:cxnLst>
                  <a:cxn ang="0">
                    <a:pos x="0" y="T0"/>
                  </a:cxn>
                  <a:cxn ang="0">
                    <a:pos x="0" y="T1"/>
                  </a:cxn>
                  <a:cxn ang="0">
                    <a:pos x="0" y="T2"/>
                  </a:cxn>
                </a:cxnLst>
                <a:rect l="0" t="0" r="r" b="b"/>
                <a:pathLst>
                  <a:path h="3">
                    <a:moveTo>
                      <a:pt x="0" y="3"/>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9" name="Freeform 2515">
                <a:extLst>
                  <a:ext uri="{FF2B5EF4-FFF2-40B4-BE49-F238E27FC236}">
                    <a16:creationId xmlns:a16="http://schemas.microsoft.com/office/drawing/2014/main" id="{BC8B83C7-2838-7E4B-A8D4-958188402880}"/>
                  </a:ext>
                </a:extLst>
              </p:cNvPr>
              <p:cNvSpPr>
                <a:spLocks/>
              </p:cNvSpPr>
              <p:nvPr/>
            </p:nvSpPr>
            <p:spPr bwMode="auto">
              <a:xfrm>
                <a:off x="175" y="804"/>
                <a:ext cx="1" cy="3"/>
              </a:xfrm>
              <a:custGeom>
                <a:avLst/>
                <a:gdLst>
                  <a:gd name="T0" fmla="*/ 1 w 1"/>
                  <a:gd name="T1" fmla="*/ 0 h 3"/>
                  <a:gd name="T2" fmla="*/ 1 w 1"/>
                  <a:gd name="T3" fmla="*/ 1 h 3"/>
                  <a:gd name="T4" fmla="*/ 0 w 1"/>
                  <a:gd name="T5" fmla="*/ 3 h 3"/>
                </a:gdLst>
                <a:ahLst/>
                <a:cxnLst>
                  <a:cxn ang="0">
                    <a:pos x="T0" y="T1"/>
                  </a:cxn>
                  <a:cxn ang="0">
                    <a:pos x="T2" y="T3"/>
                  </a:cxn>
                  <a:cxn ang="0">
                    <a:pos x="T4" y="T5"/>
                  </a:cxn>
                </a:cxnLst>
                <a:rect l="0" t="0" r="r" b="b"/>
                <a:pathLst>
                  <a:path w="1" h="3">
                    <a:moveTo>
                      <a:pt x="1" y="0"/>
                    </a:moveTo>
                    <a:lnTo>
                      <a:pt x="1" y="1"/>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0" name="Freeform 2516">
                <a:extLst>
                  <a:ext uri="{FF2B5EF4-FFF2-40B4-BE49-F238E27FC236}">
                    <a16:creationId xmlns:a16="http://schemas.microsoft.com/office/drawing/2014/main" id="{27828B95-664D-7ABC-F4F1-72124D1047BA}"/>
                  </a:ext>
                </a:extLst>
              </p:cNvPr>
              <p:cNvSpPr>
                <a:spLocks/>
              </p:cNvSpPr>
              <p:nvPr/>
            </p:nvSpPr>
            <p:spPr bwMode="auto">
              <a:xfrm>
                <a:off x="160" y="803"/>
                <a:ext cx="3" cy="4"/>
              </a:xfrm>
              <a:custGeom>
                <a:avLst/>
                <a:gdLst>
                  <a:gd name="T0" fmla="*/ 3 w 3"/>
                  <a:gd name="T1" fmla="*/ 4 h 4"/>
                  <a:gd name="T2" fmla="*/ 2 w 3"/>
                  <a:gd name="T3" fmla="*/ 1 h 4"/>
                  <a:gd name="T4" fmla="*/ 2 w 3"/>
                  <a:gd name="T5" fmla="*/ 1 h 4"/>
                  <a:gd name="T6" fmla="*/ 2 w 3"/>
                  <a:gd name="T7" fmla="*/ 0 h 4"/>
                  <a:gd name="T8" fmla="*/ 1 w 3"/>
                  <a:gd name="T9" fmla="*/ 0 h 4"/>
                  <a:gd name="T10" fmla="*/ 0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3" y="4"/>
                    </a:moveTo>
                    <a:lnTo>
                      <a:pt x="2" y="1"/>
                    </a:lnTo>
                    <a:lnTo>
                      <a:pt x="2" y="1"/>
                    </a:lnTo>
                    <a:lnTo>
                      <a:pt x="2"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1" name="Line 2517">
                <a:extLst>
                  <a:ext uri="{FF2B5EF4-FFF2-40B4-BE49-F238E27FC236}">
                    <a16:creationId xmlns:a16="http://schemas.microsoft.com/office/drawing/2014/main" id="{1E457992-F45E-C8C1-72D5-EFE11B289972}"/>
                  </a:ext>
                </a:extLst>
              </p:cNvPr>
              <p:cNvSpPr>
                <a:spLocks noChangeShapeType="1"/>
              </p:cNvSpPr>
              <p:nvPr/>
            </p:nvSpPr>
            <p:spPr bwMode="auto">
              <a:xfrm flipH="1" flipV="1">
                <a:off x="215" y="806"/>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72" name="Freeform 2518">
                <a:extLst>
                  <a:ext uri="{FF2B5EF4-FFF2-40B4-BE49-F238E27FC236}">
                    <a16:creationId xmlns:a16="http://schemas.microsoft.com/office/drawing/2014/main" id="{41615D48-3999-BE45-5EF1-6EC943CD8AEE}"/>
                  </a:ext>
                </a:extLst>
              </p:cNvPr>
              <p:cNvSpPr>
                <a:spLocks/>
              </p:cNvSpPr>
              <p:nvPr/>
            </p:nvSpPr>
            <p:spPr bwMode="auto">
              <a:xfrm>
                <a:off x="172" y="806"/>
                <a:ext cx="3" cy="1"/>
              </a:xfrm>
              <a:custGeom>
                <a:avLst/>
                <a:gdLst>
                  <a:gd name="T0" fmla="*/ 3 w 3"/>
                  <a:gd name="T1" fmla="*/ 1 h 1"/>
                  <a:gd name="T2" fmla="*/ 1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3" y="1"/>
                    </a:moveTo>
                    <a:lnTo>
                      <a:pt x="1" y="1"/>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3" name="Freeform 2519">
                <a:extLst>
                  <a:ext uri="{FF2B5EF4-FFF2-40B4-BE49-F238E27FC236}">
                    <a16:creationId xmlns:a16="http://schemas.microsoft.com/office/drawing/2014/main" id="{098C019C-6458-0B4C-9077-366C8B47E3FA}"/>
                  </a:ext>
                </a:extLst>
              </p:cNvPr>
              <p:cNvSpPr>
                <a:spLocks/>
              </p:cNvSpPr>
              <p:nvPr/>
            </p:nvSpPr>
            <p:spPr bwMode="auto">
              <a:xfrm>
                <a:off x="162" y="804"/>
                <a:ext cx="11" cy="6"/>
              </a:xfrm>
              <a:custGeom>
                <a:avLst/>
                <a:gdLst>
                  <a:gd name="T0" fmla="*/ 11 w 11"/>
                  <a:gd name="T1" fmla="*/ 2 h 6"/>
                  <a:gd name="T2" fmla="*/ 11 w 11"/>
                  <a:gd name="T3" fmla="*/ 2 h 6"/>
                  <a:gd name="T4" fmla="*/ 11 w 11"/>
                  <a:gd name="T5" fmla="*/ 1 h 6"/>
                  <a:gd name="T6" fmla="*/ 10 w 11"/>
                  <a:gd name="T7" fmla="*/ 1 h 6"/>
                  <a:gd name="T8" fmla="*/ 8 w 11"/>
                  <a:gd name="T9" fmla="*/ 2 h 6"/>
                  <a:gd name="T10" fmla="*/ 8 w 11"/>
                  <a:gd name="T11" fmla="*/ 1 h 6"/>
                  <a:gd name="T12" fmla="*/ 7 w 11"/>
                  <a:gd name="T13" fmla="*/ 0 h 6"/>
                  <a:gd name="T14" fmla="*/ 7 w 11"/>
                  <a:gd name="T15" fmla="*/ 3 h 6"/>
                  <a:gd name="T16" fmla="*/ 7 w 11"/>
                  <a:gd name="T17" fmla="*/ 4 h 6"/>
                  <a:gd name="T18" fmla="*/ 7 w 11"/>
                  <a:gd name="T19" fmla="*/ 5 h 6"/>
                  <a:gd name="T20" fmla="*/ 1 w 11"/>
                  <a:gd name="T21" fmla="*/ 6 h 6"/>
                  <a:gd name="T22" fmla="*/ 0 w 11"/>
                  <a:gd name="T23" fmla="*/ 5 h 6"/>
                  <a:gd name="T24" fmla="*/ 1 w 11"/>
                  <a:gd name="T25" fmla="*/ 3 h 6"/>
                  <a:gd name="T26" fmla="*/ 1 w 11"/>
                  <a:gd name="T2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6">
                    <a:moveTo>
                      <a:pt x="11" y="2"/>
                    </a:moveTo>
                    <a:lnTo>
                      <a:pt x="11" y="2"/>
                    </a:lnTo>
                    <a:lnTo>
                      <a:pt x="11" y="1"/>
                    </a:lnTo>
                    <a:lnTo>
                      <a:pt x="10" y="1"/>
                    </a:lnTo>
                    <a:lnTo>
                      <a:pt x="8" y="2"/>
                    </a:lnTo>
                    <a:lnTo>
                      <a:pt x="8" y="1"/>
                    </a:lnTo>
                    <a:lnTo>
                      <a:pt x="7" y="0"/>
                    </a:lnTo>
                    <a:lnTo>
                      <a:pt x="7" y="3"/>
                    </a:lnTo>
                    <a:lnTo>
                      <a:pt x="7" y="4"/>
                    </a:lnTo>
                    <a:lnTo>
                      <a:pt x="7" y="5"/>
                    </a:lnTo>
                    <a:lnTo>
                      <a:pt x="1" y="6"/>
                    </a:lnTo>
                    <a:lnTo>
                      <a:pt x="0" y="5"/>
                    </a:lnTo>
                    <a:lnTo>
                      <a:pt x="1"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4" name="Freeform 2520">
                <a:extLst>
                  <a:ext uri="{FF2B5EF4-FFF2-40B4-BE49-F238E27FC236}">
                    <a16:creationId xmlns:a16="http://schemas.microsoft.com/office/drawing/2014/main" id="{86F7F4EE-6BB1-90DD-D2E6-A0B1FB1B59AE}"/>
                  </a:ext>
                </a:extLst>
              </p:cNvPr>
              <p:cNvSpPr>
                <a:spLocks/>
              </p:cNvSpPr>
              <p:nvPr/>
            </p:nvSpPr>
            <p:spPr bwMode="auto">
              <a:xfrm>
                <a:off x="216" y="807"/>
                <a:ext cx="1" cy="5"/>
              </a:xfrm>
              <a:custGeom>
                <a:avLst/>
                <a:gdLst>
                  <a:gd name="T0" fmla="*/ 0 w 1"/>
                  <a:gd name="T1" fmla="*/ 4 h 5"/>
                  <a:gd name="T2" fmla="*/ 1 w 1"/>
                  <a:gd name="T3" fmla="*/ 5 h 5"/>
                  <a:gd name="T4" fmla="*/ 1 w 1"/>
                  <a:gd name="T5" fmla="*/ 5 h 5"/>
                  <a:gd name="T6" fmla="*/ 1 w 1"/>
                  <a:gd name="T7" fmla="*/ 4 h 5"/>
                  <a:gd name="T8" fmla="*/ 1 w 1"/>
                  <a:gd name="T9" fmla="*/ 4 h 5"/>
                  <a:gd name="T10" fmla="*/ 1 w 1"/>
                  <a:gd name="T11" fmla="*/ 4 h 5"/>
                  <a:gd name="T12" fmla="*/ 0 w 1"/>
                  <a:gd name="T13" fmla="*/ 2 h 5"/>
                  <a:gd name="T14" fmla="*/ 0 w 1"/>
                  <a:gd name="T15" fmla="*/ 1 h 5"/>
                  <a:gd name="T16" fmla="*/ 0 w 1"/>
                  <a:gd name="T17" fmla="*/ 0 h 5"/>
                  <a:gd name="T18" fmla="*/ 0 w 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 h="5">
                    <a:moveTo>
                      <a:pt x="0" y="4"/>
                    </a:moveTo>
                    <a:lnTo>
                      <a:pt x="1" y="5"/>
                    </a:lnTo>
                    <a:lnTo>
                      <a:pt x="1" y="5"/>
                    </a:lnTo>
                    <a:lnTo>
                      <a:pt x="1" y="4"/>
                    </a:lnTo>
                    <a:lnTo>
                      <a:pt x="1" y="4"/>
                    </a:lnTo>
                    <a:lnTo>
                      <a:pt x="1" y="4"/>
                    </a:lnTo>
                    <a:lnTo>
                      <a:pt x="0" y="2"/>
                    </a:lnTo>
                    <a:lnTo>
                      <a:pt x="0"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5" name="Freeform 2521">
                <a:extLst>
                  <a:ext uri="{FF2B5EF4-FFF2-40B4-BE49-F238E27FC236}">
                    <a16:creationId xmlns:a16="http://schemas.microsoft.com/office/drawing/2014/main" id="{144F8A81-047E-5648-E4E4-0801BBFBDBCF}"/>
                  </a:ext>
                </a:extLst>
              </p:cNvPr>
              <p:cNvSpPr>
                <a:spLocks/>
              </p:cNvSpPr>
              <p:nvPr/>
            </p:nvSpPr>
            <p:spPr bwMode="auto">
              <a:xfrm>
                <a:off x="26" y="828"/>
                <a:ext cx="3" cy="3"/>
              </a:xfrm>
              <a:custGeom>
                <a:avLst/>
                <a:gdLst>
                  <a:gd name="T0" fmla="*/ 3 w 3"/>
                  <a:gd name="T1" fmla="*/ 3 h 3"/>
                  <a:gd name="T2" fmla="*/ 2 w 3"/>
                  <a:gd name="T3" fmla="*/ 3 h 3"/>
                  <a:gd name="T4" fmla="*/ 1 w 3"/>
                  <a:gd name="T5" fmla="*/ 1 h 3"/>
                  <a:gd name="T6" fmla="*/ 0 w 3"/>
                  <a:gd name="T7" fmla="*/ 1 h 3"/>
                  <a:gd name="T8" fmla="*/ 0 w 3"/>
                  <a:gd name="T9" fmla="*/ 1 h 3"/>
                  <a:gd name="T10" fmla="*/ 0 w 3"/>
                  <a:gd name="T11" fmla="*/ 0 h 3"/>
                  <a:gd name="T12" fmla="*/ 3 w 3"/>
                  <a:gd name="T13" fmla="*/ 0 h 3"/>
                  <a:gd name="T14" fmla="*/ 3 w 3"/>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3">
                    <a:moveTo>
                      <a:pt x="3" y="3"/>
                    </a:moveTo>
                    <a:lnTo>
                      <a:pt x="2" y="3"/>
                    </a:lnTo>
                    <a:lnTo>
                      <a:pt x="1" y="1"/>
                    </a:lnTo>
                    <a:lnTo>
                      <a:pt x="0" y="1"/>
                    </a:lnTo>
                    <a:lnTo>
                      <a:pt x="0" y="1"/>
                    </a:lnTo>
                    <a:lnTo>
                      <a:pt x="0" y="0"/>
                    </a:lnTo>
                    <a:lnTo>
                      <a:pt x="3" y="0"/>
                    </a:lnTo>
                    <a:lnTo>
                      <a:pt x="3"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6" name="Freeform 2522">
                <a:extLst>
                  <a:ext uri="{FF2B5EF4-FFF2-40B4-BE49-F238E27FC236}">
                    <a16:creationId xmlns:a16="http://schemas.microsoft.com/office/drawing/2014/main" id="{D2D92EBE-00C5-F6E0-E0FE-411158D8E60C}"/>
                  </a:ext>
                </a:extLst>
              </p:cNvPr>
              <p:cNvSpPr>
                <a:spLocks/>
              </p:cNvSpPr>
              <p:nvPr/>
            </p:nvSpPr>
            <p:spPr bwMode="auto">
              <a:xfrm>
                <a:off x="128" y="798"/>
                <a:ext cx="32" cy="38"/>
              </a:xfrm>
              <a:custGeom>
                <a:avLst/>
                <a:gdLst>
                  <a:gd name="T0" fmla="*/ 27 w 32"/>
                  <a:gd name="T1" fmla="*/ 0 h 38"/>
                  <a:gd name="T2" fmla="*/ 25 w 32"/>
                  <a:gd name="T3" fmla="*/ 0 h 38"/>
                  <a:gd name="T4" fmla="*/ 26 w 32"/>
                  <a:gd name="T5" fmla="*/ 2 h 38"/>
                  <a:gd name="T6" fmla="*/ 27 w 32"/>
                  <a:gd name="T7" fmla="*/ 3 h 38"/>
                  <a:gd name="T8" fmla="*/ 27 w 32"/>
                  <a:gd name="T9" fmla="*/ 4 h 38"/>
                  <a:gd name="T10" fmla="*/ 28 w 32"/>
                  <a:gd name="T11" fmla="*/ 6 h 38"/>
                  <a:gd name="T12" fmla="*/ 29 w 32"/>
                  <a:gd name="T13" fmla="*/ 6 h 38"/>
                  <a:gd name="T14" fmla="*/ 30 w 32"/>
                  <a:gd name="T15" fmla="*/ 6 h 38"/>
                  <a:gd name="T16" fmla="*/ 31 w 32"/>
                  <a:gd name="T17" fmla="*/ 7 h 38"/>
                  <a:gd name="T18" fmla="*/ 32 w 32"/>
                  <a:gd name="T19" fmla="*/ 9 h 38"/>
                  <a:gd name="T20" fmla="*/ 30 w 32"/>
                  <a:gd name="T21" fmla="*/ 9 h 38"/>
                  <a:gd name="T22" fmla="*/ 29 w 32"/>
                  <a:gd name="T23" fmla="*/ 10 h 38"/>
                  <a:gd name="T24" fmla="*/ 28 w 32"/>
                  <a:gd name="T25" fmla="*/ 11 h 38"/>
                  <a:gd name="T26" fmla="*/ 27 w 32"/>
                  <a:gd name="T27" fmla="*/ 12 h 38"/>
                  <a:gd name="T28" fmla="*/ 26 w 32"/>
                  <a:gd name="T29" fmla="*/ 12 h 38"/>
                  <a:gd name="T30" fmla="*/ 24 w 32"/>
                  <a:gd name="T31" fmla="*/ 13 h 38"/>
                  <a:gd name="T32" fmla="*/ 23 w 32"/>
                  <a:gd name="T33" fmla="*/ 12 h 38"/>
                  <a:gd name="T34" fmla="*/ 22 w 32"/>
                  <a:gd name="T35" fmla="*/ 13 h 38"/>
                  <a:gd name="T36" fmla="*/ 21 w 32"/>
                  <a:gd name="T37" fmla="*/ 14 h 38"/>
                  <a:gd name="T38" fmla="*/ 20 w 32"/>
                  <a:gd name="T39" fmla="*/ 14 h 38"/>
                  <a:gd name="T40" fmla="*/ 20 w 32"/>
                  <a:gd name="T41" fmla="*/ 15 h 38"/>
                  <a:gd name="T42" fmla="*/ 20 w 32"/>
                  <a:gd name="T43" fmla="*/ 16 h 38"/>
                  <a:gd name="T44" fmla="*/ 19 w 32"/>
                  <a:gd name="T45" fmla="*/ 17 h 38"/>
                  <a:gd name="T46" fmla="*/ 18 w 32"/>
                  <a:gd name="T47" fmla="*/ 17 h 38"/>
                  <a:gd name="T48" fmla="*/ 17 w 32"/>
                  <a:gd name="T49" fmla="*/ 16 h 38"/>
                  <a:gd name="T50" fmla="*/ 16 w 32"/>
                  <a:gd name="T51" fmla="*/ 15 h 38"/>
                  <a:gd name="T52" fmla="*/ 15 w 32"/>
                  <a:gd name="T53" fmla="*/ 18 h 38"/>
                  <a:gd name="T54" fmla="*/ 17 w 32"/>
                  <a:gd name="T55" fmla="*/ 18 h 38"/>
                  <a:gd name="T56" fmla="*/ 20 w 32"/>
                  <a:gd name="T57" fmla="*/ 18 h 38"/>
                  <a:gd name="T58" fmla="*/ 20 w 32"/>
                  <a:gd name="T59" fmla="*/ 18 h 38"/>
                  <a:gd name="T60" fmla="*/ 20 w 32"/>
                  <a:gd name="T61" fmla="*/ 18 h 38"/>
                  <a:gd name="T62" fmla="*/ 20 w 32"/>
                  <a:gd name="T63" fmla="*/ 19 h 38"/>
                  <a:gd name="T64" fmla="*/ 18 w 32"/>
                  <a:gd name="T65" fmla="*/ 22 h 38"/>
                  <a:gd name="T66" fmla="*/ 17 w 32"/>
                  <a:gd name="T67" fmla="*/ 22 h 38"/>
                  <a:gd name="T68" fmla="*/ 16 w 32"/>
                  <a:gd name="T69" fmla="*/ 23 h 38"/>
                  <a:gd name="T70" fmla="*/ 14 w 32"/>
                  <a:gd name="T71" fmla="*/ 24 h 38"/>
                  <a:gd name="T72" fmla="*/ 11 w 32"/>
                  <a:gd name="T73" fmla="*/ 23 h 38"/>
                  <a:gd name="T74" fmla="*/ 8 w 32"/>
                  <a:gd name="T75" fmla="*/ 23 h 38"/>
                  <a:gd name="T76" fmla="*/ 8 w 32"/>
                  <a:gd name="T77" fmla="*/ 23 h 38"/>
                  <a:gd name="T78" fmla="*/ 7 w 32"/>
                  <a:gd name="T79" fmla="*/ 24 h 38"/>
                  <a:gd name="T80" fmla="*/ 10 w 32"/>
                  <a:gd name="T81" fmla="*/ 25 h 38"/>
                  <a:gd name="T82" fmla="*/ 9 w 32"/>
                  <a:gd name="T83" fmla="*/ 25 h 38"/>
                  <a:gd name="T84" fmla="*/ 11 w 32"/>
                  <a:gd name="T85" fmla="*/ 25 h 38"/>
                  <a:gd name="T86" fmla="*/ 13 w 32"/>
                  <a:gd name="T87" fmla="*/ 25 h 38"/>
                  <a:gd name="T88" fmla="*/ 13 w 32"/>
                  <a:gd name="T89" fmla="*/ 26 h 38"/>
                  <a:gd name="T90" fmla="*/ 11 w 32"/>
                  <a:gd name="T91" fmla="*/ 27 h 38"/>
                  <a:gd name="T92" fmla="*/ 12 w 32"/>
                  <a:gd name="T93" fmla="*/ 28 h 38"/>
                  <a:gd name="T94" fmla="*/ 10 w 32"/>
                  <a:gd name="T95" fmla="*/ 29 h 38"/>
                  <a:gd name="T96" fmla="*/ 10 w 32"/>
                  <a:gd name="T97" fmla="*/ 29 h 38"/>
                  <a:gd name="T98" fmla="*/ 7 w 32"/>
                  <a:gd name="T99" fmla="*/ 30 h 38"/>
                  <a:gd name="T100" fmla="*/ 5 w 32"/>
                  <a:gd name="T101" fmla="*/ 32 h 38"/>
                  <a:gd name="T102" fmla="*/ 4 w 32"/>
                  <a:gd name="T103" fmla="*/ 32 h 38"/>
                  <a:gd name="T104" fmla="*/ 2 w 32"/>
                  <a:gd name="T105" fmla="*/ 31 h 38"/>
                  <a:gd name="T106" fmla="*/ 3 w 32"/>
                  <a:gd name="T107" fmla="*/ 33 h 38"/>
                  <a:gd name="T108" fmla="*/ 2 w 32"/>
                  <a:gd name="T109" fmla="*/ 35 h 38"/>
                  <a:gd name="T110" fmla="*/ 1 w 32"/>
                  <a:gd name="T111" fmla="*/ 36 h 38"/>
                  <a:gd name="T112" fmla="*/ 0 w 32"/>
                  <a:gd name="T113" fmla="*/ 37 h 38"/>
                  <a:gd name="T114" fmla="*/ 0 w 32"/>
                  <a:gd name="T11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 h="38">
                    <a:moveTo>
                      <a:pt x="27" y="0"/>
                    </a:moveTo>
                    <a:lnTo>
                      <a:pt x="25" y="0"/>
                    </a:lnTo>
                    <a:lnTo>
                      <a:pt x="26" y="2"/>
                    </a:lnTo>
                    <a:lnTo>
                      <a:pt x="27" y="3"/>
                    </a:lnTo>
                    <a:lnTo>
                      <a:pt x="27" y="4"/>
                    </a:lnTo>
                    <a:lnTo>
                      <a:pt x="28" y="6"/>
                    </a:lnTo>
                    <a:lnTo>
                      <a:pt x="29" y="6"/>
                    </a:lnTo>
                    <a:lnTo>
                      <a:pt x="30" y="6"/>
                    </a:lnTo>
                    <a:lnTo>
                      <a:pt x="31" y="7"/>
                    </a:lnTo>
                    <a:lnTo>
                      <a:pt x="32" y="9"/>
                    </a:lnTo>
                    <a:lnTo>
                      <a:pt x="30" y="9"/>
                    </a:lnTo>
                    <a:lnTo>
                      <a:pt x="29" y="10"/>
                    </a:lnTo>
                    <a:lnTo>
                      <a:pt x="28" y="11"/>
                    </a:lnTo>
                    <a:lnTo>
                      <a:pt x="27" y="12"/>
                    </a:lnTo>
                    <a:lnTo>
                      <a:pt x="26" y="12"/>
                    </a:lnTo>
                    <a:lnTo>
                      <a:pt x="24" y="13"/>
                    </a:lnTo>
                    <a:lnTo>
                      <a:pt x="23" y="12"/>
                    </a:lnTo>
                    <a:lnTo>
                      <a:pt x="22" y="13"/>
                    </a:lnTo>
                    <a:lnTo>
                      <a:pt x="21" y="14"/>
                    </a:lnTo>
                    <a:lnTo>
                      <a:pt x="20" y="14"/>
                    </a:lnTo>
                    <a:lnTo>
                      <a:pt x="20" y="15"/>
                    </a:lnTo>
                    <a:lnTo>
                      <a:pt x="20" y="16"/>
                    </a:lnTo>
                    <a:lnTo>
                      <a:pt x="19" y="17"/>
                    </a:lnTo>
                    <a:lnTo>
                      <a:pt x="18" y="17"/>
                    </a:lnTo>
                    <a:lnTo>
                      <a:pt x="17" y="16"/>
                    </a:lnTo>
                    <a:lnTo>
                      <a:pt x="16" y="15"/>
                    </a:lnTo>
                    <a:lnTo>
                      <a:pt x="15" y="18"/>
                    </a:lnTo>
                    <a:lnTo>
                      <a:pt x="17" y="18"/>
                    </a:lnTo>
                    <a:lnTo>
                      <a:pt x="20" y="18"/>
                    </a:lnTo>
                    <a:lnTo>
                      <a:pt x="20" y="18"/>
                    </a:lnTo>
                    <a:lnTo>
                      <a:pt x="20" y="18"/>
                    </a:lnTo>
                    <a:lnTo>
                      <a:pt x="20" y="19"/>
                    </a:lnTo>
                    <a:lnTo>
                      <a:pt x="18" y="22"/>
                    </a:lnTo>
                    <a:lnTo>
                      <a:pt x="17" y="22"/>
                    </a:lnTo>
                    <a:lnTo>
                      <a:pt x="16" y="23"/>
                    </a:lnTo>
                    <a:lnTo>
                      <a:pt x="14" y="24"/>
                    </a:lnTo>
                    <a:lnTo>
                      <a:pt x="11" y="23"/>
                    </a:lnTo>
                    <a:lnTo>
                      <a:pt x="8" y="23"/>
                    </a:lnTo>
                    <a:lnTo>
                      <a:pt x="8" y="23"/>
                    </a:lnTo>
                    <a:lnTo>
                      <a:pt x="7" y="24"/>
                    </a:lnTo>
                    <a:lnTo>
                      <a:pt x="10" y="25"/>
                    </a:lnTo>
                    <a:lnTo>
                      <a:pt x="9" y="25"/>
                    </a:lnTo>
                    <a:lnTo>
                      <a:pt x="11" y="25"/>
                    </a:lnTo>
                    <a:lnTo>
                      <a:pt x="13" y="25"/>
                    </a:lnTo>
                    <a:lnTo>
                      <a:pt x="13" y="26"/>
                    </a:lnTo>
                    <a:lnTo>
                      <a:pt x="11" y="27"/>
                    </a:lnTo>
                    <a:lnTo>
                      <a:pt x="12" y="28"/>
                    </a:lnTo>
                    <a:lnTo>
                      <a:pt x="10" y="29"/>
                    </a:lnTo>
                    <a:lnTo>
                      <a:pt x="10" y="29"/>
                    </a:lnTo>
                    <a:lnTo>
                      <a:pt x="7" y="30"/>
                    </a:lnTo>
                    <a:lnTo>
                      <a:pt x="5" y="32"/>
                    </a:lnTo>
                    <a:lnTo>
                      <a:pt x="4" y="32"/>
                    </a:lnTo>
                    <a:lnTo>
                      <a:pt x="2" y="31"/>
                    </a:lnTo>
                    <a:lnTo>
                      <a:pt x="3" y="33"/>
                    </a:lnTo>
                    <a:lnTo>
                      <a:pt x="2" y="35"/>
                    </a:lnTo>
                    <a:lnTo>
                      <a:pt x="1" y="36"/>
                    </a:lnTo>
                    <a:lnTo>
                      <a:pt x="0" y="37"/>
                    </a:lnTo>
                    <a:lnTo>
                      <a:pt x="0" y="3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7" name="Freeform 2523">
                <a:extLst>
                  <a:ext uri="{FF2B5EF4-FFF2-40B4-BE49-F238E27FC236}">
                    <a16:creationId xmlns:a16="http://schemas.microsoft.com/office/drawing/2014/main" id="{930AB2E6-917D-85E8-AE04-789FD7D83E0F}"/>
                  </a:ext>
                </a:extLst>
              </p:cNvPr>
              <p:cNvSpPr>
                <a:spLocks/>
              </p:cNvSpPr>
              <p:nvPr/>
            </p:nvSpPr>
            <p:spPr bwMode="auto">
              <a:xfrm>
                <a:off x="128" y="834"/>
                <a:ext cx="3" cy="5"/>
              </a:xfrm>
              <a:custGeom>
                <a:avLst/>
                <a:gdLst>
                  <a:gd name="T0" fmla="*/ 1 w 3"/>
                  <a:gd name="T1" fmla="*/ 2 h 5"/>
                  <a:gd name="T2" fmla="*/ 1 w 3"/>
                  <a:gd name="T3" fmla="*/ 1 h 5"/>
                  <a:gd name="T4" fmla="*/ 3 w 3"/>
                  <a:gd name="T5" fmla="*/ 0 h 5"/>
                  <a:gd name="T6" fmla="*/ 3 w 3"/>
                  <a:gd name="T7" fmla="*/ 2 h 5"/>
                  <a:gd name="T8" fmla="*/ 0 w 3"/>
                  <a:gd name="T9" fmla="*/ 5 h 5"/>
                </a:gdLst>
                <a:ahLst/>
                <a:cxnLst>
                  <a:cxn ang="0">
                    <a:pos x="T0" y="T1"/>
                  </a:cxn>
                  <a:cxn ang="0">
                    <a:pos x="T2" y="T3"/>
                  </a:cxn>
                  <a:cxn ang="0">
                    <a:pos x="T4" y="T5"/>
                  </a:cxn>
                  <a:cxn ang="0">
                    <a:pos x="T6" y="T7"/>
                  </a:cxn>
                  <a:cxn ang="0">
                    <a:pos x="T8" y="T9"/>
                  </a:cxn>
                </a:cxnLst>
                <a:rect l="0" t="0" r="r" b="b"/>
                <a:pathLst>
                  <a:path w="3" h="5">
                    <a:moveTo>
                      <a:pt x="1" y="2"/>
                    </a:moveTo>
                    <a:lnTo>
                      <a:pt x="1" y="1"/>
                    </a:lnTo>
                    <a:lnTo>
                      <a:pt x="3" y="0"/>
                    </a:lnTo>
                    <a:lnTo>
                      <a:pt x="3" y="2"/>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8" name="Freeform 2524">
                <a:extLst>
                  <a:ext uri="{FF2B5EF4-FFF2-40B4-BE49-F238E27FC236}">
                    <a16:creationId xmlns:a16="http://schemas.microsoft.com/office/drawing/2014/main" id="{495005A8-5225-6CD3-989E-C0096267B2FD}"/>
                  </a:ext>
                </a:extLst>
              </p:cNvPr>
              <p:cNvSpPr>
                <a:spLocks/>
              </p:cNvSpPr>
              <p:nvPr/>
            </p:nvSpPr>
            <p:spPr bwMode="auto">
              <a:xfrm>
                <a:off x="36" y="837"/>
                <a:ext cx="4" cy="3"/>
              </a:xfrm>
              <a:custGeom>
                <a:avLst/>
                <a:gdLst>
                  <a:gd name="T0" fmla="*/ 4 w 4"/>
                  <a:gd name="T1" fmla="*/ 3 h 3"/>
                  <a:gd name="T2" fmla="*/ 3 w 4"/>
                  <a:gd name="T3" fmla="*/ 2 h 3"/>
                  <a:gd name="T4" fmla="*/ 0 w 4"/>
                  <a:gd name="T5" fmla="*/ 0 h 3"/>
                </a:gdLst>
                <a:ahLst/>
                <a:cxnLst>
                  <a:cxn ang="0">
                    <a:pos x="T0" y="T1"/>
                  </a:cxn>
                  <a:cxn ang="0">
                    <a:pos x="T2" y="T3"/>
                  </a:cxn>
                  <a:cxn ang="0">
                    <a:pos x="T4" y="T5"/>
                  </a:cxn>
                </a:cxnLst>
                <a:rect l="0" t="0" r="r" b="b"/>
                <a:pathLst>
                  <a:path w="4" h="3">
                    <a:moveTo>
                      <a:pt x="4" y="3"/>
                    </a:moveTo>
                    <a:lnTo>
                      <a:pt x="3" y="2"/>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9" name="Freeform 2525">
                <a:extLst>
                  <a:ext uri="{FF2B5EF4-FFF2-40B4-BE49-F238E27FC236}">
                    <a16:creationId xmlns:a16="http://schemas.microsoft.com/office/drawing/2014/main" id="{2D807444-B8F5-6242-C78C-11D18482AB5C}"/>
                  </a:ext>
                </a:extLst>
              </p:cNvPr>
              <p:cNvSpPr>
                <a:spLocks/>
              </p:cNvSpPr>
              <p:nvPr/>
            </p:nvSpPr>
            <p:spPr bwMode="auto">
              <a:xfrm>
                <a:off x="123" y="836"/>
                <a:ext cx="6" cy="4"/>
              </a:xfrm>
              <a:custGeom>
                <a:avLst/>
                <a:gdLst>
                  <a:gd name="T0" fmla="*/ 0 w 6"/>
                  <a:gd name="T1" fmla="*/ 4 h 4"/>
                  <a:gd name="T2" fmla="*/ 3 w 6"/>
                  <a:gd name="T3" fmla="*/ 2 h 4"/>
                  <a:gd name="T4" fmla="*/ 4 w 6"/>
                  <a:gd name="T5" fmla="*/ 1 h 4"/>
                  <a:gd name="T6" fmla="*/ 6 w 6"/>
                  <a:gd name="T7" fmla="*/ 0 h 4"/>
                </a:gdLst>
                <a:ahLst/>
                <a:cxnLst>
                  <a:cxn ang="0">
                    <a:pos x="T0" y="T1"/>
                  </a:cxn>
                  <a:cxn ang="0">
                    <a:pos x="T2" y="T3"/>
                  </a:cxn>
                  <a:cxn ang="0">
                    <a:pos x="T4" y="T5"/>
                  </a:cxn>
                  <a:cxn ang="0">
                    <a:pos x="T6" y="T7"/>
                  </a:cxn>
                </a:cxnLst>
                <a:rect l="0" t="0" r="r" b="b"/>
                <a:pathLst>
                  <a:path w="6" h="4">
                    <a:moveTo>
                      <a:pt x="0" y="4"/>
                    </a:moveTo>
                    <a:lnTo>
                      <a:pt x="3" y="2"/>
                    </a:lnTo>
                    <a:lnTo>
                      <a:pt x="4"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0" name="Freeform 2526">
                <a:extLst>
                  <a:ext uri="{FF2B5EF4-FFF2-40B4-BE49-F238E27FC236}">
                    <a16:creationId xmlns:a16="http://schemas.microsoft.com/office/drawing/2014/main" id="{8BA2232B-7DB6-704F-BDF1-123F1FAE949A}"/>
                  </a:ext>
                </a:extLst>
              </p:cNvPr>
              <p:cNvSpPr>
                <a:spLocks/>
              </p:cNvSpPr>
              <p:nvPr/>
            </p:nvSpPr>
            <p:spPr bwMode="auto">
              <a:xfrm>
                <a:off x="124" y="839"/>
                <a:ext cx="4" cy="2"/>
              </a:xfrm>
              <a:custGeom>
                <a:avLst/>
                <a:gdLst>
                  <a:gd name="T0" fmla="*/ 4 w 4"/>
                  <a:gd name="T1" fmla="*/ 0 h 2"/>
                  <a:gd name="T2" fmla="*/ 1 w 4"/>
                  <a:gd name="T3" fmla="*/ 2 h 2"/>
                  <a:gd name="T4" fmla="*/ 0 w 4"/>
                  <a:gd name="T5" fmla="*/ 2 h 2"/>
                </a:gdLst>
                <a:ahLst/>
                <a:cxnLst>
                  <a:cxn ang="0">
                    <a:pos x="T0" y="T1"/>
                  </a:cxn>
                  <a:cxn ang="0">
                    <a:pos x="T2" y="T3"/>
                  </a:cxn>
                  <a:cxn ang="0">
                    <a:pos x="T4" y="T5"/>
                  </a:cxn>
                </a:cxnLst>
                <a:rect l="0" t="0" r="r" b="b"/>
                <a:pathLst>
                  <a:path w="4" h="2">
                    <a:moveTo>
                      <a:pt x="4" y="0"/>
                    </a:moveTo>
                    <a:lnTo>
                      <a:pt x="1"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1" name="Freeform 2527">
                <a:extLst>
                  <a:ext uri="{FF2B5EF4-FFF2-40B4-BE49-F238E27FC236}">
                    <a16:creationId xmlns:a16="http://schemas.microsoft.com/office/drawing/2014/main" id="{12B3C440-2074-9E5E-6876-B41D138C7171}"/>
                  </a:ext>
                </a:extLst>
              </p:cNvPr>
              <p:cNvSpPr>
                <a:spLocks/>
              </p:cNvSpPr>
              <p:nvPr/>
            </p:nvSpPr>
            <p:spPr bwMode="auto">
              <a:xfrm>
                <a:off x="122" y="840"/>
                <a:ext cx="2" cy="2"/>
              </a:xfrm>
              <a:custGeom>
                <a:avLst/>
                <a:gdLst>
                  <a:gd name="T0" fmla="*/ 2 w 2"/>
                  <a:gd name="T1" fmla="*/ 1 h 2"/>
                  <a:gd name="T2" fmla="*/ 1 w 2"/>
                  <a:gd name="T3" fmla="*/ 2 h 2"/>
                  <a:gd name="T4" fmla="*/ 0 w 2"/>
                  <a:gd name="T5" fmla="*/ 0 h 2"/>
                  <a:gd name="T6" fmla="*/ 1 w 2"/>
                  <a:gd name="T7" fmla="*/ 0 h 2"/>
                </a:gdLst>
                <a:ahLst/>
                <a:cxnLst>
                  <a:cxn ang="0">
                    <a:pos x="T0" y="T1"/>
                  </a:cxn>
                  <a:cxn ang="0">
                    <a:pos x="T2" y="T3"/>
                  </a:cxn>
                  <a:cxn ang="0">
                    <a:pos x="T4" y="T5"/>
                  </a:cxn>
                  <a:cxn ang="0">
                    <a:pos x="T6" y="T7"/>
                  </a:cxn>
                </a:cxnLst>
                <a:rect l="0" t="0" r="r" b="b"/>
                <a:pathLst>
                  <a:path w="2" h="2">
                    <a:moveTo>
                      <a:pt x="2" y="1"/>
                    </a:moveTo>
                    <a:lnTo>
                      <a:pt x="1" y="2"/>
                    </a:ln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2" name="Freeform 2528">
                <a:extLst>
                  <a:ext uri="{FF2B5EF4-FFF2-40B4-BE49-F238E27FC236}">
                    <a16:creationId xmlns:a16="http://schemas.microsoft.com/office/drawing/2014/main" id="{E27DE562-6EFD-CE48-75F4-15282E502E6D}"/>
                  </a:ext>
                </a:extLst>
              </p:cNvPr>
              <p:cNvSpPr>
                <a:spLocks/>
              </p:cNvSpPr>
              <p:nvPr/>
            </p:nvSpPr>
            <p:spPr bwMode="auto">
              <a:xfrm>
                <a:off x="40" y="840"/>
                <a:ext cx="4" cy="3"/>
              </a:xfrm>
              <a:custGeom>
                <a:avLst/>
                <a:gdLst>
                  <a:gd name="T0" fmla="*/ 4 w 4"/>
                  <a:gd name="T1" fmla="*/ 3 h 3"/>
                  <a:gd name="T2" fmla="*/ 2 w 4"/>
                  <a:gd name="T3" fmla="*/ 2 h 3"/>
                  <a:gd name="T4" fmla="*/ 1 w 4"/>
                  <a:gd name="T5" fmla="*/ 2 h 3"/>
                  <a:gd name="T6" fmla="*/ 1 w 4"/>
                  <a:gd name="T7" fmla="*/ 1 h 3"/>
                  <a:gd name="T8" fmla="*/ 0 w 4"/>
                  <a:gd name="T9" fmla="*/ 0 h 3"/>
                </a:gdLst>
                <a:ahLst/>
                <a:cxnLst>
                  <a:cxn ang="0">
                    <a:pos x="T0" y="T1"/>
                  </a:cxn>
                  <a:cxn ang="0">
                    <a:pos x="T2" y="T3"/>
                  </a:cxn>
                  <a:cxn ang="0">
                    <a:pos x="T4" y="T5"/>
                  </a:cxn>
                  <a:cxn ang="0">
                    <a:pos x="T6" y="T7"/>
                  </a:cxn>
                  <a:cxn ang="0">
                    <a:pos x="T8" y="T9"/>
                  </a:cxn>
                </a:cxnLst>
                <a:rect l="0" t="0" r="r" b="b"/>
                <a:pathLst>
                  <a:path w="4" h="3">
                    <a:moveTo>
                      <a:pt x="4" y="3"/>
                    </a:moveTo>
                    <a:lnTo>
                      <a:pt x="2" y="2"/>
                    </a:lnTo>
                    <a:lnTo>
                      <a:pt x="1" y="2"/>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3" name="Line 2529">
                <a:extLst>
                  <a:ext uri="{FF2B5EF4-FFF2-40B4-BE49-F238E27FC236}">
                    <a16:creationId xmlns:a16="http://schemas.microsoft.com/office/drawing/2014/main" id="{AE0D6A52-7FBB-1E82-BE8F-9BFF177A708A}"/>
                  </a:ext>
                </a:extLst>
              </p:cNvPr>
              <p:cNvSpPr>
                <a:spLocks noChangeShapeType="1"/>
              </p:cNvSpPr>
              <p:nvPr/>
            </p:nvSpPr>
            <p:spPr bwMode="auto">
              <a:xfrm flipH="1">
                <a:off x="44" y="843"/>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84" name="Freeform 2530">
                <a:extLst>
                  <a:ext uri="{FF2B5EF4-FFF2-40B4-BE49-F238E27FC236}">
                    <a16:creationId xmlns:a16="http://schemas.microsoft.com/office/drawing/2014/main" id="{516E9307-2220-3726-7B9E-37F88A1F196A}"/>
                  </a:ext>
                </a:extLst>
              </p:cNvPr>
              <p:cNvSpPr>
                <a:spLocks/>
              </p:cNvSpPr>
              <p:nvPr/>
            </p:nvSpPr>
            <p:spPr bwMode="auto">
              <a:xfrm>
                <a:off x="50" y="842"/>
                <a:ext cx="1" cy="2"/>
              </a:xfrm>
              <a:custGeom>
                <a:avLst/>
                <a:gdLst>
                  <a:gd name="T0" fmla="*/ 1 w 1"/>
                  <a:gd name="T1" fmla="*/ 2 h 2"/>
                  <a:gd name="T2" fmla="*/ 1 w 1"/>
                  <a:gd name="T3" fmla="*/ 0 h 2"/>
                  <a:gd name="T4" fmla="*/ 0 w 1"/>
                  <a:gd name="T5" fmla="*/ 1 h 2"/>
                </a:gdLst>
                <a:ahLst/>
                <a:cxnLst>
                  <a:cxn ang="0">
                    <a:pos x="T0" y="T1"/>
                  </a:cxn>
                  <a:cxn ang="0">
                    <a:pos x="T2" y="T3"/>
                  </a:cxn>
                  <a:cxn ang="0">
                    <a:pos x="T4" y="T5"/>
                  </a:cxn>
                </a:cxnLst>
                <a:rect l="0" t="0" r="r" b="b"/>
                <a:pathLst>
                  <a:path w="1" h="2">
                    <a:moveTo>
                      <a:pt x="1" y="2"/>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5" name="Freeform 2531">
                <a:extLst>
                  <a:ext uri="{FF2B5EF4-FFF2-40B4-BE49-F238E27FC236}">
                    <a16:creationId xmlns:a16="http://schemas.microsoft.com/office/drawing/2014/main" id="{351941BF-C0F3-A6F0-0E37-9CD9266F6C7E}"/>
                  </a:ext>
                </a:extLst>
              </p:cNvPr>
              <p:cNvSpPr>
                <a:spLocks/>
              </p:cNvSpPr>
              <p:nvPr/>
            </p:nvSpPr>
            <p:spPr bwMode="auto">
              <a:xfrm>
                <a:off x="120" y="836"/>
                <a:ext cx="8" cy="8"/>
              </a:xfrm>
              <a:custGeom>
                <a:avLst/>
                <a:gdLst>
                  <a:gd name="T0" fmla="*/ 8 w 8"/>
                  <a:gd name="T1" fmla="*/ 0 h 8"/>
                  <a:gd name="T2" fmla="*/ 6 w 8"/>
                  <a:gd name="T3" fmla="*/ 1 h 8"/>
                  <a:gd name="T4" fmla="*/ 5 w 8"/>
                  <a:gd name="T5" fmla="*/ 2 h 8"/>
                  <a:gd name="T6" fmla="*/ 4 w 8"/>
                  <a:gd name="T7" fmla="*/ 3 h 8"/>
                  <a:gd name="T8" fmla="*/ 2 w 8"/>
                  <a:gd name="T9" fmla="*/ 3 h 8"/>
                  <a:gd name="T10" fmla="*/ 1 w 8"/>
                  <a:gd name="T11" fmla="*/ 4 h 8"/>
                  <a:gd name="T12" fmla="*/ 1 w 8"/>
                  <a:gd name="T13" fmla="*/ 6 h 8"/>
                  <a:gd name="T14" fmla="*/ 1 w 8"/>
                  <a:gd name="T15" fmla="*/ 7 h 8"/>
                  <a:gd name="T16" fmla="*/ 2 w 8"/>
                  <a:gd name="T17" fmla="*/ 8 h 8"/>
                  <a:gd name="T18" fmla="*/ 0 w 8"/>
                  <a:gd name="T19"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8">
                    <a:moveTo>
                      <a:pt x="8" y="0"/>
                    </a:moveTo>
                    <a:lnTo>
                      <a:pt x="6" y="1"/>
                    </a:lnTo>
                    <a:lnTo>
                      <a:pt x="5" y="2"/>
                    </a:lnTo>
                    <a:lnTo>
                      <a:pt x="4" y="3"/>
                    </a:lnTo>
                    <a:lnTo>
                      <a:pt x="2" y="3"/>
                    </a:lnTo>
                    <a:lnTo>
                      <a:pt x="1" y="4"/>
                    </a:lnTo>
                    <a:lnTo>
                      <a:pt x="1" y="6"/>
                    </a:lnTo>
                    <a:lnTo>
                      <a:pt x="1" y="7"/>
                    </a:lnTo>
                    <a:lnTo>
                      <a:pt x="2" y="8"/>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6" name="Freeform 2532">
                <a:extLst>
                  <a:ext uri="{FF2B5EF4-FFF2-40B4-BE49-F238E27FC236}">
                    <a16:creationId xmlns:a16="http://schemas.microsoft.com/office/drawing/2014/main" id="{FF4FDD50-AE83-D244-13A3-8C42C625109A}"/>
                  </a:ext>
                </a:extLst>
              </p:cNvPr>
              <p:cNvSpPr>
                <a:spLocks/>
              </p:cNvSpPr>
              <p:nvPr/>
            </p:nvSpPr>
            <p:spPr bwMode="auto">
              <a:xfrm>
                <a:off x="45" y="843"/>
                <a:ext cx="5" cy="2"/>
              </a:xfrm>
              <a:custGeom>
                <a:avLst/>
                <a:gdLst>
                  <a:gd name="T0" fmla="*/ 5 w 5"/>
                  <a:gd name="T1" fmla="*/ 0 h 2"/>
                  <a:gd name="T2" fmla="*/ 5 w 5"/>
                  <a:gd name="T3" fmla="*/ 0 h 2"/>
                  <a:gd name="T4" fmla="*/ 5 w 5"/>
                  <a:gd name="T5" fmla="*/ 2 h 2"/>
                  <a:gd name="T6" fmla="*/ 4 w 5"/>
                  <a:gd name="T7" fmla="*/ 1 h 2"/>
                  <a:gd name="T8" fmla="*/ 3 w 5"/>
                  <a:gd name="T9" fmla="*/ 1 h 2"/>
                  <a:gd name="T10" fmla="*/ 2 w 5"/>
                  <a:gd name="T11" fmla="*/ 1 h 2"/>
                  <a:gd name="T12" fmla="*/ 0 w 5"/>
                  <a:gd name="T13" fmla="*/ 0 h 2"/>
                  <a:gd name="T14" fmla="*/ 0 w 5"/>
                  <a:gd name="T15" fmla="*/ 0 h 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2">
                    <a:moveTo>
                      <a:pt x="5" y="0"/>
                    </a:moveTo>
                    <a:lnTo>
                      <a:pt x="5" y="0"/>
                    </a:lnTo>
                    <a:lnTo>
                      <a:pt x="5" y="2"/>
                    </a:lnTo>
                    <a:lnTo>
                      <a:pt x="4" y="1"/>
                    </a:lnTo>
                    <a:lnTo>
                      <a:pt x="3" y="1"/>
                    </a:lnTo>
                    <a:lnTo>
                      <a:pt x="2" y="1"/>
                    </a:ln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7" name="Line 2533">
                <a:extLst>
                  <a:ext uri="{FF2B5EF4-FFF2-40B4-BE49-F238E27FC236}">
                    <a16:creationId xmlns:a16="http://schemas.microsoft.com/office/drawing/2014/main" id="{85638BFC-F0BF-4E9E-210A-C298B789979C}"/>
                  </a:ext>
                </a:extLst>
              </p:cNvPr>
              <p:cNvSpPr>
                <a:spLocks noChangeShapeType="1"/>
              </p:cNvSpPr>
              <p:nvPr/>
            </p:nvSpPr>
            <p:spPr bwMode="auto">
              <a:xfrm flipH="1">
                <a:off x="118" y="844"/>
                <a:ext cx="2" cy="2"/>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88" name="Freeform 2534">
                <a:extLst>
                  <a:ext uri="{FF2B5EF4-FFF2-40B4-BE49-F238E27FC236}">
                    <a16:creationId xmlns:a16="http://schemas.microsoft.com/office/drawing/2014/main" id="{0ACDD6B4-1C67-9B25-6356-7CE04D17F530}"/>
                  </a:ext>
                </a:extLst>
              </p:cNvPr>
              <p:cNvSpPr>
                <a:spLocks/>
              </p:cNvSpPr>
              <p:nvPr/>
            </p:nvSpPr>
            <p:spPr bwMode="auto">
              <a:xfrm>
                <a:off x="116" y="846"/>
                <a:ext cx="2" cy="1"/>
              </a:xfrm>
              <a:custGeom>
                <a:avLst/>
                <a:gdLst>
                  <a:gd name="T0" fmla="*/ 2 w 2"/>
                  <a:gd name="T1" fmla="*/ 0 h 1"/>
                  <a:gd name="T2" fmla="*/ 1 w 2"/>
                  <a:gd name="T3" fmla="*/ 0 h 1"/>
                  <a:gd name="T4" fmla="*/ 0 w 2"/>
                  <a:gd name="T5" fmla="*/ 1 h 1"/>
                </a:gdLst>
                <a:ahLst/>
                <a:cxnLst>
                  <a:cxn ang="0">
                    <a:pos x="T0" y="T1"/>
                  </a:cxn>
                  <a:cxn ang="0">
                    <a:pos x="T2" y="T3"/>
                  </a:cxn>
                  <a:cxn ang="0">
                    <a:pos x="T4" y="T5"/>
                  </a:cxn>
                </a:cxnLst>
                <a:rect l="0" t="0" r="r" b="b"/>
                <a:pathLst>
                  <a:path w="2" h="1">
                    <a:moveTo>
                      <a:pt x="2" y="0"/>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9" name="Line 2535">
                <a:extLst>
                  <a:ext uri="{FF2B5EF4-FFF2-40B4-BE49-F238E27FC236}">
                    <a16:creationId xmlns:a16="http://schemas.microsoft.com/office/drawing/2014/main" id="{503D2C1E-05F0-5161-EA8B-3CE247D0972A}"/>
                  </a:ext>
                </a:extLst>
              </p:cNvPr>
              <p:cNvSpPr>
                <a:spLocks noChangeShapeType="1"/>
              </p:cNvSpPr>
              <p:nvPr/>
            </p:nvSpPr>
            <p:spPr bwMode="auto">
              <a:xfrm>
                <a:off x="116" y="847"/>
                <a:ext cx="0"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290" name="Freeform 2536">
                <a:extLst>
                  <a:ext uri="{FF2B5EF4-FFF2-40B4-BE49-F238E27FC236}">
                    <a16:creationId xmlns:a16="http://schemas.microsoft.com/office/drawing/2014/main" id="{349866F5-81BF-00FB-3308-E42B1A8D8DD8}"/>
                  </a:ext>
                </a:extLst>
              </p:cNvPr>
              <p:cNvSpPr>
                <a:spLocks/>
              </p:cNvSpPr>
              <p:nvPr/>
            </p:nvSpPr>
            <p:spPr bwMode="auto">
              <a:xfrm>
                <a:off x="46" y="844"/>
                <a:ext cx="3" cy="4"/>
              </a:xfrm>
              <a:custGeom>
                <a:avLst/>
                <a:gdLst>
                  <a:gd name="T0" fmla="*/ 3 w 3"/>
                  <a:gd name="T1" fmla="*/ 4 h 4"/>
                  <a:gd name="T2" fmla="*/ 2 w 3"/>
                  <a:gd name="T3" fmla="*/ 3 h 4"/>
                  <a:gd name="T4" fmla="*/ 2 w 3"/>
                  <a:gd name="T5" fmla="*/ 2 h 4"/>
                  <a:gd name="T6" fmla="*/ 1 w 3"/>
                  <a:gd name="T7" fmla="*/ 2 h 4"/>
                  <a:gd name="T8" fmla="*/ 0 w 3"/>
                  <a:gd name="T9" fmla="*/ 2 h 4"/>
                  <a:gd name="T10" fmla="*/ 0 w 3"/>
                  <a:gd name="T11" fmla="*/ 1 h 4"/>
                  <a:gd name="T12" fmla="*/ 0 w 3"/>
                  <a:gd name="T13" fmla="*/ 0 h 4"/>
                  <a:gd name="T14" fmla="*/ 3 w 3"/>
                  <a:gd name="T15" fmla="*/ 1 h 4"/>
                  <a:gd name="T16" fmla="*/ 3 w 3"/>
                  <a:gd name="T17" fmla="*/ 2 h 4"/>
                  <a:gd name="T18" fmla="*/ 3 w 3"/>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4"/>
                    </a:moveTo>
                    <a:lnTo>
                      <a:pt x="2" y="3"/>
                    </a:lnTo>
                    <a:lnTo>
                      <a:pt x="2" y="2"/>
                    </a:lnTo>
                    <a:lnTo>
                      <a:pt x="1" y="2"/>
                    </a:lnTo>
                    <a:lnTo>
                      <a:pt x="0" y="2"/>
                    </a:lnTo>
                    <a:lnTo>
                      <a:pt x="0" y="1"/>
                    </a:lnTo>
                    <a:lnTo>
                      <a:pt x="0" y="0"/>
                    </a:lnTo>
                    <a:lnTo>
                      <a:pt x="3" y="1"/>
                    </a:lnTo>
                    <a:lnTo>
                      <a:pt x="3" y="2"/>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1" name="Freeform 2537">
                <a:extLst>
                  <a:ext uri="{FF2B5EF4-FFF2-40B4-BE49-F238E27FC236}">
                    <a16:creationId xmlns:a16="http://schemas.microsoft.com/office/drawing/2014/main" id="{D534590C-E589-210D-4A92-3005DDE0F8EE}"/>
                  </a:ext>
                </a:extLst>
              </p:cNvPr>
              <p:cNvSpPr>
                <a:spLocks/>
              </p:cNvSpPr>
              <p:nvPr/>
            </p:nvSpPr>
            <p:spPr bwMode="auto">
              <a:xfrm>
                <a:off x="48" y="844"/>
                <a:ext cx="10" cy="7"/>
              </a:xfrm>
              <a:custGeom>
                <a:avLst/>
                <a:gdLst>
                  <a:gd name="T0" fmla="*/ 0 w 10"/>
                  <a:gd name="T1" fmla="*/ 7 h 7"/>
                  <a:gd name="T2" fmla="*/ 1 w 10"/>
                  <a:gd name="T3" fmla="*/ 5 h 7"/>
                  <a:gd name="T4" fmla="*/ 3 w 10"/>
                  <a:gd name="T5" fmla="*/ 5 h 7"/>
                  <a:gd name="T6" fmla="*/ 3 w 10"/>
                  <a:gd name="T7" fmla="*/ 4 h 7"/>
                  <a:gd name="T8" fmla="*/ 5 w 10"/>
                  <a:gd name="T9" fmla="*/ 3 h 7"/>
                  <a:gd name="T10" fmla="*/ 6 w 10"/>
                  <a:gd name="T11" fmla="*/ 3 h 7"/>
                  <a:gd name="T12" fmla="*/ 7 w 10"/>
                  <a:gd name="T13" fmla="*/ 3 h 7"/>
                  <a:gd name="T14" fmla="*/ 7 w 10"/>
                  <a:gd name="T15" fmla="*/ 2 h 7"/>
                  <a:gd name="T16" fmla="*/ 9 w 10"/>
                  <a:gd name="T17" fmla="*/ 1 h 7"/>
                  <a:gd name="T18" fmla="*/ 10 w 10"/>
                  <a:gd name="T19" fmla="*/ 1 h 7"/>
                  <a:gd name="T20" fmla="*/ 10 w 10"/>
                  <a:gd name="T21" fmla="*/ 0 h 7"/>
                  <a:gd name="T22" fmla="*/ 10 w 10"/>
                  <a:gd name="T23" fmla="*/ 0 h 7"/>
                  <a:gd name="T24" fmla="*/ 9 w 10"/>
                  <a:gd name="T25" fmla="*/ 0 h 7"/>
                  <a:gd name="T26" fmla="*/ 8 w 10"/>
                  <a:gd name="T27" fmla="*/ 0 h 7"/>
                  <a:gd name="T28" fmla="*/ 5 w 10"/>
                  <a:gd name="T29" fmla="*/ 2 h 7"/>
                  <a:gd name="T30" fmla="*/ 4 w 10"/>
                  <a:gd name="T31" fmla="*/ 2 h 7"/>
                  <a:gd name="T32" fmla="*/ 3 w 10"/>
                  <a:gd name="T33"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 h="7">
                    <a:moveTo>
                      <a:pt x="0" y="7"/>
                    </a:moveTo>
                    <a:lnTo>
                      <a:pt x="1" y="5"/>
                    </a:lnTo>
                    <a:lnTo>
                      <a:pt x="3" y="5"/>
                    </a:lnTo>
                    <a:lnTo>
                      <a:pt x="3" y="4"/>
                    </a:lnTo>
                    <a:lnTo>
                      <a:pt x="5" y="3"/>
                    </a:lnTo>
                    <a:lnTo>
                      <a:pt x="6" y="3"/>
                    </a:lnTo>
                    <a:lnTo>
                      <a:pt x="7" y="3"/>
                    </a:lnTo>
                    <a:lnTo>
                      <a:pt x="7" y="2"/>
                    </a:lnTo>
                    <a:lnTo>
                      <a:pt x="9" y="1"/>
                    </a:lnTo>
                    <a:lnTo>
                      <a:pt x="10" y="1"/>
                    </a:lnTo>
                    <a:lnTo>
                      <a:pt x="10" y="0"/>
                    </a:lnTo>
                    <a:lnTo>
                      <a:pt x="10" y="0"/>
                    </a:lnTo>
                    <a:lnTo>
                      <a:pt x="9" y="0"/>
                    </a:lnTo>
                    <a:lnTo>
                      <a:pt x="8" y="0"/>
                    </a:lnTo>
                    <a:lnTo>
                      <a:pt x="5" y="2"/>
                    </a:lnTo>
                    <a:lnTo>
                      <a:pt x="4" y="2"/>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2" name="Freeform 2538">
                <a:extLst>
                  <a:ext uri="{FF2B5EF4-FFF2-40B4-BE49-F238E27FC236}">
                    <a16:creationId xmlns:a16="http://schemas.microsoft.com/office/drawing/2014/main" id="{9744F6D8-07B1-D1E7-4F31-4267AC084218}"/>
                  </a:ext>
                </a:extLst>
              </p:cNvPr>
              <p:cNvSpPr>
                <a:spLocks/>
              </p:cNvSpPr>
              <p:nvPr/>
            </p:nvSpPr>
            <p:spPr bwMode="auto">
              <a:xfrm>
                <a:off x="113" y="848"/>
                <a:ext cx="3" cy="3"/>
              </a:xfrm>
              <a:custGeom>
                <a:avLst/>
                <a:gdLst>
                  <a:gd name="T0" fmla="*/ 3 w 3"/>
                  <a:gd name="T1" fmla="*/ 0 h 3"/>
                  <a:gd name="T2" fmla="*/ 2 w 3"/>
                  <a:gd name="T3" fmla="*/ 0 h 3"/>
                  <a:gd name="T4" fmla="*/ 1 w 3"/>
                  <a:gd name="T5" fmla="*/ 1 h 3"/>
                  <a:gd name="T6" fmla="*/ 1 w 3"/>
                  <a:gd name="T7" fmla="*/ 2 h 3"/>
                  <a:gd name="T8" fmla="*/ 0 w 3"/>
                  <a:gd name="T9" fmla="*/ 3 h 3"/>
                </a:gdLst>
                <a:ahLst/>
                <a:cxnLst>
                  <a:cxn ang="0">
                    <a:pos x="T0" y="T1"/>
                  </a:cxn>
                  <a:cxn ang="0">
                    <a:pos x="T2" y="T3"/>
                  </a:cxn>
                  <a:cxn ang="0">
                    <a:pos x="T4" y="T5"/>
                  </a:cxn>
                  <a:cxn ang="0">
                    <a:pos x="T6" y="T7"/>
                  </a:cxn>
                  <a:cxn ang="0">
                    <a:pos x="T8" y="T9"/>
                  </a:cxn>
                </a:cxnLst>
                <a:rect l="0" t="0" r="r" b="b"/>
                <a:pathLst>
                  <a:path w="3" h="3">
                    <a:moveTo>
                      <a:pt x="3" y="0"/>
                    </a:moveTo>
                    <a:lnTo>
                      <a:pt x="2" y="0"/>
                    </a:lnTo>
                    <a:lnTo>
                      <a:pt x="1" y="1"/>
                    </a:ln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3" name="Freeform 2539">
                <a:extLst>
                  <a:ext uri="{FF2B5EF4-FFF2-40B4-BE49-F238E27FC236}">
                    <a16:creationId xmlns:a16="http://schemas.microsoft.com/office/drawing/2014/main" id="{F5CD54C3-C720-6080-A32E-6E994ABBF883}"/>
                  </a:ext>
                </a:extLst>
              </p:cNvPr>
              <p:cNvSpPr>
                <a:spLocks/>
              </p:cNvSpPr>
              <p:nvPr/>
            </p:nvSpPr>
            <p:spPr bwMode="auto">
              <a:xfrm>
                <a:off x="97" y="851"/>
                <a:ext cx="1" cy="1"/>
              </a:xfrm>
              <a:custGeom>
                <a:avLst/>
                <a:gdLst>
                  <a:gd name="T0" fmla="*/ 1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1" y="1"/>
                    </a:moveTo>
                    <a:lnTo>
                      <a:pt x="0"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4" name="Freeform 2540">
                <a:extLst>
                  <a:ext uri="{FF2B5EF4-FFF2-40B4-BE49-F238E27FC236}">
                    <a16:creationId xmlns:a16="http://schemas.microsoft.com/office/drawing/2014/main" id="{5B85A9B2-6157-DE9C-DE3E-17402ECDA31C}"/>
                  </a:ext>
                </a:extLst>
              </p:cNvPr>
              <p:cNvSpPr>
                <a:spLocks/>
              </p:cNvSpPr>
              <p:nvPr/>
            </p:nvSpPr>
            <p:spPr bwMode="auto">
              <a:xfrm>
                <a:off x="108" y="851"/>
                <a:ext cx="5" cy="1"/>
              </a:xfrm>
              <a:custGeom>
                <a:avLst/>
                <a:gdLst>
                  <a:gd name="T0" fmla="*/ 5 w 5"/>
                  <a:gd name="T1" fmla="*/ 0 h 1"/>
                  <a:gd name="T2" fmla="*/ 4 w 5"/>
                  <a:gd name="T3" fmla="*/ 0 h 1"/>
                  <a:gd name="T4" fmla="*/ 3 w 5"/>
                  <a:gd name="T5" fmla="*/ 0 h 1"/>
                  <a:gd name="T6" fmla="*/ 2 w 5"/>
                  <a:gd name="T7" fmla="*/ 0 h 1"/>
                  <a:gd name="T8" fmla="*/ 1 w 5"/>
                  <a:gd name="T9" fmla="*/ 1 h 1"/>
                  <a:gd name="T10" fmla="*/ 0 w 5"/>
                  <a:gd name="T11" fmla="*/ 1 h 1"/>
                </a:gdLst>
                <a:ahLst/>
                <a:cxnLst>
                  <a:cxn ang="0">
                    <a:pos x="T0" y="T1"/>
                  </a:cxn>
                  <a:cxn ang="0">
                    <a:pos x="T2" y="T3"/>
                  </a:cxn>
                  <a:cxn ang="0">
                    <a:pos x="T4" y="T5"/>
                  </a:cxn>
                  <a:cxn ang="0">
                    <a:pos x="T6" y="T7"/>
                  </a:cxn>
                  <a:cxn ang="0">
                    <a:pos x="T8" y="T9"/>
                  </a:cxn>
                  <a:cxn ang="0">
                    <a:pos x="T10" y="T11"/>
                  </a:cxn>
                </a:cxnLst>
                <a:rect l="0" t="0" r="r" b="b"/>
                <a:pathLst>
                  <a:path w="5" h="1">
                    <a:moveTo>
                      <a:pt x="5" y="0"/>
                    </a:moveTo>
                    <a:lnTo>
                      <a:pt x="4" y="0"/>
                    </a:lnTo>
                    <a:lnTo>
                      <a:pt x="3" y="0"/>
                    </a:lnTo>
                    <a:lnTo>
                      <a:pt x="2" y="0"/>
                    </a:lnTo>
                    <a:lnTo>
                      <a:pt x="1"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11" name="Freeform 2542">
              <a:extLst>
                <a:ext uri="{FF2B5EF4-FFF2-40B4-BE49-F238E27FC236}">
                  <a16:creationId xmlns:a16="http://schemas.microsoft.com/office/drawing/2014/main" id="{4D53E006-6B58-BABF-F8EA-C18DCD09A55F}"/>
                </a:ext>
              </a:extLst>
            </p:cNvPr>
            <p:cNvSpPr>
              <a:spLocks/>
            </p:cNvSpPr>
            <p:nvPr/>
          </p:nvSpPr>
          <p:spPr bwMode="auto">
            <a:xfrm>
              <a:off x="56" y="851"/>
              <a:ext cx="3" cy="2"/>
            </a:xfrm>
            <a:custGeom>
              <a:avLst/>
              <a:gdLst>
                <a:gd name="T0" fmla="*/ 3 w 3"/>
                <a:gd name="T1" fmla="*/ 2 h 2"/>
                <a:gd name="T2" fmla="*/ 1 w 3"/>
                <a:gd name="T3" fmla="*/ 1 h 2"/>
                <a:gd name="T4" fmla="*/ 1 w 3"/>
                <a:gd name="T5" fmla="*/ 1 h 2"/>
                <a:gd name="T6" fmla="*/ 0 w 3"/>
                <a:gd name="T7" fmla="*/ 0 h 2"/>
              </a:gdLst>
              <a:ahLst/>
              <a:cxnLst>
                <a:cxn ang="0">
                  <a:pos x="T0" y="T1"/>
                </a:cxn>
                <a:cxn ang="0">
                  <a:pos x="T2" y="T3"/>
                </a:cxn>
                <a:cxn ang="0">
                  <a:pos x="T4" y="T5"/>
                </a:cxn>
                <a:cxn ang="0">
                  <a:pos x="T6" y="T7"/>
                </a:cxn>
              </a:cxnLst>
              <a:rect l="0" t="0" r="r" b="b"/>
              <a:pathLst>
                <a:path w="3" h="2">
                  <a:moveTo>
                    <a:pt x="3" y="2"/>
                  </a:moveTo>
                  <a:lnTo>
                    <a:pt x="1" y="1"/>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2" name="Freeform 2543">
              <a:extLst>
                <a:ext uri="{FF2B5EF4-FFF2-40B4-BE49-F238E27FC236}">
                  <a16:creationId xmlns:a16="http://schemas.microsoft.com/office/drawing/2014/main" id="{49E031FE-FD76-8B90-0B40-A335A4E3399B}"/>
                </a:ext>
              </a:extLst>
            </p:cNvPr>
            <p:cNvSpPr>
              <a:spLocks/>
            </p:cNvSpPr>
            <p:nvPr/>
          </p:nvSpPr>
          <p:spPr bwMode="auto">
            <a:xfrm>
              <a:off x="53" y="849"/>
              <a:ext cx="3" cy="6"/>
            </a:xfrm>
            <a:custGeom>
              <a:avLst/>
              <a:gdLst>
                <a:gd name="T0" fmla="*/ 3 w 3"/>
                <a:gd name="T1" fmla="*/ 2 h 6"/>
                <a:gd name="T2" fmla="*/ 3 w 3"/>
                <a:gd name="T3" fmla="*/ 0 h 6"/>
                <a:gd name="T4" fmla="*/ 2 w 3"/>
                <a:gd name="T5" fmla="*/ 1 h 6"/>
                <a:gd name="T6" fmla="*/ 2 w 3"/>
                <a:gd name="T7" fmla="*/ 2 h 6"/>
                <a:gd name="T8" fmla="*/ 3 w 3"/>
                <a:gd name="T9" fmla="*/ 3 h 6"/>
                <a:gd name="T10" fmla="*/ 3 w 3"/>
                <a:gd name="T11" fmla="*/ 4 h 6"/>
                <a:gd name="T12" fmla="*/ 3 w 3"/>
                <a:gd name="T13" fmla="*/ 5 h 6"/>
                <a:gd name="T14" fmla="*/ 1 w 3"/>
                <a:gd name="T15" fmla="*/ 5 h 6"/>
                <a:gd name="T16" fmla="*/ 0 w 3"/>
                <a:gd name="T17" fmla="*/ 5 h 6"/>
                <a:gd name="T18" fmla="*/ 1 w 3"/>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6">
                  <a:moveTo>
                    <a:pt x="3" y="2"/>
                  </a:moveTo>
                  <a:lnTo>
                    <a:pt x="3" y="0"/>
                  </a:lnTo>
                  <a:lnTo>
                    <a:pt x="2" y="1"/>
                  </a:lnTo>
                  <a:lnTo>
                    <a:pt x="2" y="2"/>
                  </a:lnTo>
                  <a:lnTo>
                    <a:pt x="3" y="3"/>
                  </a:lnTo>
                  <a:lnTo>
                    <a:pt x="3" y="4"/>
                  </a:lnTo>
                  <a:lnTo>
                    <a:pt x="3" y="5"/>
                  </a:lnTo>
                  <a:lnTo>
                    <a:pt x="1" y="5"/>
                  </a:lnTo>
                  <a:lnTo>
                    <a:pt x="0" y="5"/>
                  </a:lnTo>
                  <a:lnTo>
                    <a:pt x="1"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3" name="Freeform 2544">
              <a:extLst>
                <a:ext uri="{FF2B5EF4-FFF2-40B4-BE49-F238E27FC236}">
                  <a16:creationId xmlns:a16="http://schemas.microsoft.com/office/drawing/2014/main" id="{955E629D-258F-5E8A-1087-A7577457B7B1}"/>
                </a:ext>
              </a:extLst>
            </p:cNvPr>
            <p:cNvSpPr>
              <a:spLocks/>
            </p:cNvSpPr>
            <p:nvPr/>
          </p:nvSpPr>
          <p:spPr bwMode="auto">
            <a:xfrm>
              <a:off x="97" y="852"/>
              <a:ext cx="2" cy="5"/>
            </a:xfrm>
            <a:custGeom>
              <a:avLst/>
              <a:gdLst>
                <a:gd name="T0" fmla="*/ 0 w 2"/>
                <a:gd name="T1" fmla="*/ 5 h 5"/>
                <a:gd name="T2" fmla="*/ 1 w 2"/>
                <a:gd name="T3" fmla="*/ 4 h 5"/>
                <a:gd name="T4" fmla="*/ 2 w 2"/>
                <a:gd name="T5" fmla="*/ 3 h 5"/>
                <a:gd name="T6" fmla="*/ 2 w 2"/>
                <a:gd name="T7" fmla="*/ 2 h 5"/>
                <a:gd name="T8" fmla="*/ 2 w 2"/>
                <a:gd name="T9" fmla="*/ 2 h 5"/>
                <a:gd name="T10" fmla="*/ 1 w 2"/>
                <a:gd name="T11" fmla="*/ 0 h 5"/>
                <a:gd name="T12" fmla="*/ 1 w 2"/>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 h="5">
                  <a:moveTo>
                    <a:pt x="0" y="5"/>
                  </a:moveTo>
                  <a:lnTo>
                    <a:pt x="1" y="4"/>
                  </a:lnTo>
                  <a:lnTo>
                    <a:pt x="2" y="3"/>
                  </a:lnTo>
                  <a:lnTo>
                    <a:pt x="2" y="2"/>
                  </a:lnTo>
                  <a:lnTo>
                    <a:pt x="2" y="2"/>
                  </a:lnTo>
                  <a:lnTo>
                    <a:pt x="1"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4" name="Freeform 2545">
              <a:extLst>
                <a:ext uri="{FF2B5EF4-FFF2-40B4-BE49-F238E27FC236}">
                  <a16:creationId xmlns:a16="http://schemas.microsoft.com/office/drawing/2014/main" id="{88139D41-AD22-9B3A-07B0-CBB08D1B5A1F}"/>
                </a:ext>
              </a:extLst>
            </p:cNvPr>
            <p:cNvSpPr>
              <a:spLocks/>
            </p:cNvSpPr>
            <p:nvPr/>
          </p:nvSpPr>
          <p:spPr bwMode="auto">
            <a:xfrm>
              <a:off x="46" y="851"/>
              <a:ext cx="9" cy="6"/>
            </a:xfrm>
            <a:custGeom>
              <a:avLst/>
              <a:gdLst>
                <a:gd name="T0" fmla="*/ 8 w 9"/>
                <a:gd name="T1" fmla="*/ 4 h 6"/>
                <a:gd name="T2" fmla="*/ 8 w 9"/>
                <a:gd name="T3" fmla="*/ 4 h 6"/>
                <a:gd name="T4" fmla="*/ 9 w 9"/>
                <a:gd name="T5" fmla="*/ 6 h 6"/>
                <a:gd name="T6" fmla="*/ 4 w 9"/>
                <a:gd name="T7" fmla="*/ 6 h 6"/>
                <a:gd name="T8" fmla="*/ 2 w 9"/>
                <a:gd name="T9" fmla="*/ 4 h 6"/>
                <a:gd name="T10" fmla="*/ 1 w 9"/>
                <a:gd name="T11" fmla="*/ 4 h 6"/>
                <a:gd name="T12" fmla="*/ 0 w 9"/>
                <a:gd name="T13" fmla="*/ 1 h 6"/>
                <a:gd name="T14" fmla="*/ 2 w 9"/>
                <a:gd name="T15" fmla="*/ 1 h 6"/>
                <a:gd name="T16" fmla="*/ 2 w 9"/>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8" y="4"/>
                  </a:moveTo>
                  <a:lnTo>
                    <a:pt x="8" y="4"/>
                  </a:lnTo>
                  <a:lnTo>
                    <a:pt x="9" y="6"/>
                  </a:lnTo>
                  <a:lnTo>
                    <a:pt x="4" y="6"/>
                  </a:lnTo>
                  <a:lnTo>
                    <a:pt x="2" y="4"/>
                  </a:lnTo>
                  <a:lnTo>
                    <a:pt x="1" y="4"/>
                  </a:lnTo>
                  <a:lnTo>
                    <a:pt x="0" y="1"/>
                  </a:lnTo>
                  <a:lnTo>
                    <a:pt x="2" y="1"/>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5" name="Freeform 2546">
              <a:extLst>
                <a:ext uri="{FF2B5EF4-FFF2-40B4-BE49-F238E27FC236}">
                  <a16:creationId xmlns:a16="http://schemas.microsoft.com/office/drawing/2014/main" id="{EEAC2B55-4AC2-BF8D-D16A-DA87648E8BC6}"/>
                </a:ext>
              </a:extLst>
            </p:cNvPr>
            <p:cNvSpPr>
              <a:spLocks/>
            </p:cNvSpPr>
            <p:nvPr/>
          </p:nvSpPr>
          <p:spPr bwMode="auto">
            <a:xfrm>
              <a:off x="55" y="853"/>
              <a:ext cx="8" cy="6"/>
            </a:xfrm>
            <a:custGeom>
              <a:avLst/>
              <a:gdLst>
                <a:gd name="T0" fmla="*/ 6 w 8"/>
                <a:gd name="T1" fmla="*/ 6 h 6"/>
                <a:gd name="T2" fmla="*/ 7 w 8"/>
                <a:gd name="T3" fmla="*/ 3 h 6"/>
                <a:gd name="T4" fmla="*/ 6 w 8"/>
                <a:gd name="T5" fmla="*/ 4 h 6"/>
                <a:gd name="T6" fmla="*/ 5 w 8"/>
                <a:gd name="T7" fmla="*/ 5 h 6"/>
                <a:gd name="T8" fmla="*/ 4 w 8"/>
                <a:gd name="T9" fmla="*/ 5 h 6"/>
                <a:gd name="T10" fmla="*/ 3 w 8"/>
                <a:gd name="T11" fmla="*/ 5 h 6"/>
                <a:gd name="T12" fmla="*/ 4 w 8"/>
                <a:gd name="T13" fmla="*/ 3 h 6"/>
                <a:gd name="T14" fmla="*/ 3 w 8"/>
                <a:gd name="T15" fmla="*/ 2 h 6"/>
                <a:gd name="T16" fmla="*/ 2 w 8"/>
                <a:gd name="T17" fmla="*/ 3 h 6"/>
                <a:gd name="T18" fmla="*/ 1 w 8"/>
                <a:gd name="T19" fmla="*/ 2 h 6"/>
                <a:gd name="T20" fmla="*/ 0 w 8"/>
                <a:gd name="T21" fmla="*/ 2 h 6"/>
                <a:gd name="T22" fmla="*/ 3 w 8"/>
                <a:gd name="T23" fmla="*/ 1 h 6"/>
                <a:gd name="T24" fmla="*/ 4 w 8"/>
                <a:gd name="T25" fmla="*/ 1 h 6"/>
                <a:gd name="T26" fmla="*/ 5 w 8"/>
                <a:gd name="T27" fmla="*/ 1 h 6"/>
                <a:gd name="T28" fmla="*/ 8 w 8"/>
                <a:gd name="T29" fmla="*/ 1 h 6"/>
                <a:gd name="T30" fmla="*/ 8 w 8"/>
                <a:gd name="T31" fmla="*/ 0 h 6"/>
                <a:gd name="T32" fmla="*/ 7 w 8"/>
                <a:gd name="T33" fmla="*/ 0 h 6"/>
                <a:gd name="T34" fmla="*/ 5 w 8"/>
                <a:gd name="T35" fmla="*/ 0 h 6"/>
                <a:gd name="T36" fmla="*/ 4 w 8"/>
                <a:gd name="T37" fmla="*/ 0 h 6"/>
                <a:gd name="T38" fmla="*/ 4 w 8"/>
                <a:gd name="T39"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 h="6">
                  <a:moveTo>
                    <a:pt x="6" y="6"/>
                  </a:moveTo>
                  <a:lnTo>
                    <a:pt x="7" y="3"/>
                  </a:lnTo>
                  <a:lnTo>
                    <a:pt x="6" y="4"/>
                  </a:lnTo>
                  <a:lnTo>
                    <a:pt x="5" y="5"/>
                  </a:lnTo>
                  <a:lnTo>
                    <a:pt x="4" y="5"/>
                  </a:lnTo>
                  <a:lnTo>
                    <a:pt x="3" y="5"/>
                  </a:lnTo>
                  <a:lnTo>
                    <a:pt x="4" y="3"/>
                  </a:lnTo>
                  <a:lnTo>
                    <a:pt x="3" y="2"/>
                  </a:lnTo>
                  <a:lnTo>
                    <a:pt x="2" y="3"/>
                  </a:lnTo>
                  <a:lnTo>
                    <a:pt x="1" y="2"/>
                  </a:lnTo>
                  <a:lnTo>
                    <a:pt x="0" y="2"/>
                  </a:lnTo>
                  <a:lnTo>
                    <a:pt x="3" y="1"/>
                  </a:lnTo>
                  <a:lnTo>
                    <a:pt x="4" y="1"/>
                  </a:lnTo>
                  <a:lnTo>
                    <a:pt x="5" y="1"/>
                  </a:lnTo>
                  <a:lnTo>
                    <a:pt x="8" y="1"/>
                  </a:lnTo>
                  <a:lnTo>
                    <a:pt x="8" y="0"/>
                  </a:lnTo>
                  <a:lnTo>
                    <a:pt x="7" y="0"/>
                  </a:lnTo>
                  <a:lnTo>
                    <a:pt x="5" y="0"/>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6" name="Freeform 2547">
              <a:extLst>
                <a:ext uri="{FF2B5EF4-FFF2-40B4-BE49-F238E27FC236}">
                  <a16:creationId xmlns:a16="http://schemas.microsoft.com/office/drawing/2014/main" id="{FCC70153-EC2D-490A-91F6-79CC51CDE0D6}"/>
                </a:ext>
              </a:extLst>
            </p:cNvPr>
            <p:cNvSpPr>
              <a:spLocks/>
            </p:cNvSpPr>
            <p:nvPr/>
          </p:nvSpPr>
          <p:spPr bwMode="auto">
            <a:xfrm>
              <a:off x="64" y="855"/>
              <a:ext cx="3" cy="4"/>
            </a:xfrm>
            <a:custGeom>
              <a:avLst/>
              <a:gdLst>
                <a:gd name="T0" fmla="*/ 0 w 3"/>
                <a:gd name="T1" fmla="*/ 4 h 4"/>
                <a:gd name="T2" fmla="*/ 2 w 3"/>
                <a:gd name="T3" fmla="*/ 4 h 4"/>
                <a:gd name="T4" fmla="*/ 3 w 3"/>
                <a:gd name="T5" fmla="*/ 1 h 4"/>
                <a:gd name="T6" fmla="*/ 3 w 3"/>
                <a:gd name="T7" fmla="*/ 1 h 4"/>
                <a:gd name="T8" fmla="*/ 3 w 3"/>
                <a:gd name="T9" fmla="*/ 0 h 4"/>
                <a:gd name="T10" fmla="*/ 2 w 3"/>
                <a:gd name="T11" fmla="*/ 1 h 4"/>
              </a:gdLst>
              <a:ahLst/>
              <a:cxnLst>
                <a:cxn ang="0">
                  <a:pos x="T0" y="T1"/>
                </a:cxn>
                <a:cxn ang="0">
                  <a:pos x="T2" y="T3"/>
                </a:cxn>
                <a:cxn ang="0">
                  <a:pos x="T4" y="T5"/>
                </a:cxn>
                <a:cxn ang="0">
                  <a:pos x="T6" y="T7"/>
                </a:cxn>
                <a:cxn ang="0">
                  <a:pos x="T8" y="T9"/>
                </a:cxn>
                <a:cxn ang="0">
                  <a:pos x="T10" y="T11"/>
                </a:cxn>
              </a:cxnLst>
              <a:rect l="0" t="0" r="r" b="b"/>
              <a:pathLst>
                <a:path w="3" h="4">
                  <a:moveTo>
                    <a:pt x="0" y="4"/>
                  </a:moveTo>
                  <a:lnTo>
                    <a:pt x="2" y="4"/>
                  </a:lnTo>
                  <a:lnTo>
                    <a:pt x="3" y="1"/>
                  </a:lnTo>
                  <a:lnTo>
                    <a:pt x="3" y="1"/>
                  </a:lnTo>
                  <a:lnTo>
                    <a:pt x="3" y="0"/>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7" name="Freeform 2548">
              <a:extLst>
                <a:ext uri="{FF2B5EF4-FFF2-40B4-BE49-F238E27FC236}">
                  <a16:creationId xmlns:a16="http://schemas.microsoft.com/office/drawing/2014/main" id="{A3074B9B-3F06-A86E-C8F8-E8C7B001F1ED}"/>
                </a:ext>
              </a:extLst>
            </p:cNvPr>
            <p:cNvSpPr>
              <a:spLocks/>
            </p:cNvSpPr>
            <p:nvPr/>
          </p:nvSpPr>
          <p:spPr bwMode="auto">
            <a:xfrm>
              <a:off x="97" y="852"/>
              <a:ext cx="11" cy="8"/>
            </a:xfrm>
            <a:custGeom>
              <a:avLst/>
              <a:gdLst>
                <a:gd name="T0" fmla="*/ 11 w 11"/>
                <a:gd name="T1" fmla="*/ 0 h 8"/>
                <a:gd name="T2" fmla="*/ 10 w 11"/>
                <a:gd name="T3" fmla="*/ 0 h 8"/>
                <a:gd name="T4" fmla="*/ 9 w 11"/>
                <a:gd name="T5" fmla="*/ 1 h 8"/>
                <a:gd name="T6" fmla="*/ 8 w 11"/>
                <a:gd name="T7" fmla="*/ 1 h 8"/>
                <a:gd name="T8" fmla="*/ 9 w 11"/>
                <a:gd name="T9" fmla="*/ 3 h 8"/>
                <a:gd name="T10" fmla="*/ 7 w 11"/>
                <a:gd name="T11" fmla="*/ 4 h 8"/>
                <a:gd name="T12" fmla="*/ 6 w 11"/>
                <a:gd name="T13" fmla="*/ 4 h 8"/>
                <a:gd name="T14" fmla="*/ 7 w 11"/>
                <a:gd name="T15" fmla="*/ 6 h 8"/>
                <a:gd name="T16" fmla="*/ 6 w 11"/>
                <a:gd name="T17" fmla="*/ 7 h 8"/>
                <a:gd name="T18" fmla="*/ 6 w 11"/>
                <a:gd name="T19" fmla="*/ 6 h 8"/>
                <a:gd name="T20" fmla="*/ 6 w 11"/>
                <a:gd name="T21" fmla="*/ 4 h 8"/>
                <a:gd name="T22" fmla="*/ 5 w 11"/>
                <a:gd name="T23" fmla="*/ 5 h 8"/>
                <a:gd name="T24" fmla="*/ 4 w 11"/>
                <a:gd name="T25" fmla="*/ 5 h 8"/>
                <a:gd name="T26" fmla="*/ 3 w 11"/>
                <a:gd name="T27" fmla="*/ 8 h 8"/>
                <a:gd name="T28" fmla="*/ 0 w 11"/>
                <a:gd name="T29" fmla="*/ 6 h 8"/>
                <a:gd name="T30" fmla="*/ 0 w 11"/>
                <a:gd name="T3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 h="8">
                  <a:moveTo>
                    <a:pt x="11" y="0"/>
                  </a:moveTo>
                  <a:lnTo>
                    <a:pt x="10" y="0"/>
                  </a:lnTo>
                  <a:lnTo>
                    <a:pt x="9" y="1"/>
                  </a:lnTo>
                  <a:lnTo>
                    <a:pt x="8" y="1"/>
                  </a:lnTo>
                  <a:lnTo>
                    <a:pt x="9" y="3"/>
                  </a:lnTo>
                  <a:lnTo>
                    <a:pt x="7" y="4"/>
                  </a:lnTo>
                  <a:lnTo>
                    <a:pt x="6" y="4"/>
                  </a:lnTo>
                  <a:lnTo>
                    <a:pt x="7" y="6"/>
                  </a:lnTo>
                  <a:lnTo>
                    <a:pt x="6" y="7"/>
                  </a:lnTo>
                  <a:lnTo>
                    <a:pt x="6" y="6"/>
                  </a:lnTo>
                  <a:lnTo>
                    <a:pt x="6" y="4"/>
                  </a:lnTo>
                  <a:lnTo>
                    <a:pt x="5" y="5"/>
                  </a:lnTo>
                  <a:lnTo>
                    <a:pt x="4" y="5"/>
                  </a:lnTo>
                  <a:lnTo>
                    <a:pt x="3" y="8"/>
                  </a:lnTo>
                  <a:lnTo>
                    <a:pt x="0" y="6"/>
                  </a:lnTo>
                  <a:lnTo>
                    <a:pt x="0" y="5"/>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8" name="Freeform 2549">
              <a:extLst>
                <a:ext uri="{FF2B5EF4-FFF2-40B4-BE49-F238E27FC236}">
                  <a16:creationId xmlns:a16="http://schemas.microsoft.com/office/drawing/2014/main" id="{1F2FC350-13B3-15E0-E485-8BC4AB9AE87B}"/>
                </a:ext>
              </a:extLst>
            </p:cNvPr>
            <p:cNvSpPr>
              <a:spLocks/>
            </p:cNvSpPr>
            <p:nvPr/>
          </p:nvSpPr>
          <p:spPr bwMode="auto">
            <a:xfrm>
              <a:off x="60" y="856"/>
              <a:ext cx="6" cy="4"/>
            </a:xfrm>
            <a:custGeom>
              <a:avLst/>
              <a:gdLst>
                <a:gd name="T0" fmla="*/ 6 w 6"/>
                <a:gd name="T1" fmla="*/ 0 h 4"/>
                <a:gd name="T2" fmla="*/ 6 w 6"/>
                <a:gd name="T3" fmla="*/ 2 h 4"/>
                <a:gd name="T4" fmla="*/ 4 w 6"/>
                <a:gd name="T5" fmla="*/ 2 h 4"/>
                <a:gd name="T6" fmla="*/ 3 w 6"/>
                <a:gd name="T7" fmla="*/ 3 h 4"/>
                <a:gd name="T8" fmla="*/ 2 w 6"/>
                <a:gd name="T9" fmla="*/ 4 h 4"/>
                <a:gd name="T10" fmla="*/ 0 w 6"/>
                <a:gd name="T11" fmla="*/ 4 h 4"/>
                <a:gd name="T12" fmla="*/ 0 w 6"/>
                <a:gd name="T13" fmla="*/ 3 h 4"/>
                <a:gd name="T14" fmla="*/ 1 w 6"/>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4">
                  <a:moveTo>
                    <a:pt x="6" y="0"/>
                  </a:moveTo>
                  <a:lnTo>
                    <a:pt x="6" y="2"/>
                  </a:lnTo>
                  <a:lnTo>
                    <a:pt x="4" y="2"/>
                  </a:lnTo>
                  <a:lnTo>
                    <a:pt x="3" y="3"/>
                  </a:lnTo>
                  <a:lnTo>
                    <a:pt x="2" y="4"/>
                  </a:lnTo>
                  <a:lnTo>
                    <a:pt x="0" y="4"/>
                  </a:lnTo>
                  <a:lnTo>
                    <a:pt x="0" y="3"/>
                  </a:lnTo>
                  <a:lnTo>
                    <a:pt x="1"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19" name="Freeform 2550">
              <a:extLst>
                <a:ext uri="{FF2B5EF4-FFF2-40B4-BE49-F238E27FC236}">
                  <a16:creationId xmlns:a16="http://schemas.microsoft.com/office/drawing/2014/main" id="{8CCCCB59-B877-DD9B-5F2D-9F2D166809A7}"/>
                </a:ext>
              </a:extLst>
            </p:cNvPr>
            <p:cNvSpPr>
              <a:spLocks/>
            </p:cNvSpPr>
            <p:nvPr/>
          </p:nvSpPr>
          <p:spPr bwMode="auto">
            <a:xfrm>
              <a:off x="88" y="852"/>
              <a:ext cx="9" cy="9"/>
            </a:xfrm>
            <a:custGeom>
              <a:avLst/>
              <a:gdLst>
                <a:gd name="T0" fmla="*/ 9 w 9"/>
                <a:gd name="T1" fmla="*/ 0 h 9"/>
                <a:gd name="T2" fmla="*/ 9 w 9"/>
                <a:gd name="T3" fmla="*/ 2 h 9"/>
                <a:gd name="T4" fmla="*/ 8 w 9"/>
                <a:gd name="T5" fmla="*/ 3 h 9"/>
                <a:gd name="T6" fmla="*/ 7 w 9"/>
                <a:gd name="T7" fmla="*/ 5 h 9"/>
                <a:gd name="T8" fmla="*/ 6 w 9"/>
                <a:gd name="T9" fmla="*/ 5 h 9"/>
                <a:gd name="T10" fmla="*/ 6 w 9"/>
                <a:gd name="T11" fmla="*/ 8 h 9"/>
                <a:gd name="T12" fmla="*/ 7 w 9"/>
                <a:gd name="T13" fmla="*/ 8 h 9"/>
                <a:gd name="T14" fmla="*/ 6 w 9"/>
                <a:gd name="T15" fmla="*/ 9 h 9"/>
                <a:gd name="T16" fmla="*/ 5 w 9"/>
                <a:gd name="T17" fmla="*/ 9 h 9"/>
                <a:gd name="T18" fmla="*/ 2 w 9"/>
                <a:gd name="T19" fmla="*/ 8 h 9"/>
                <a:gd name="T20" fmla="*/ 0 w 9"/>
                <a:gd name="T21"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9">
                  <a:moveTo>
                    <a:pt x="9" y="0"/>
                  </a:moveTo>
                  <a:lnTo>
                    <a:pt x="9" y="2"/>
                  </a:lnTo>
                  <a:lnTo>
                    <a:pt x="8" y="3"/>
                  </a:lnTo>
                  <a:lnTo>
                    <a:pt x="7" y="5"/>
                  </a:lnTo>
                  <a:lnTo>
                    <a:pt x="6" y="5"/>
                  </a:lnTo>
                  <a:lnTo>
                    <a:pt x="6" y="8"/>
                  </a:lnTo>
                  <a:lnTo>
                    <a:pt x="7" y="8"/>
                  </a:lnTo>
                  <a:lnTo>
                    <a:pt x="6" y="9"/>
                  </a:lnTo>
                  <a:lnTo>
                    <a:pt x="5" y="9"/>
                  </a:lnTo>
                  <a:lnTo>
                    <a:pt x="2" y="8"/>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0" name="Freeform 2551">
              <a:extLst>
                <a:ext uri="{FF2B5EF4-FFF2-40B4-BE49-F238E27FC236}">
                  <a16:creationId xmlns:a16="http://schemas.microsoft.com/office/drawing/2014/main" id="{A37F1EF1-35BB-0132-F8A0-986102772310}"/>
                </a:ext>
              </a:extLst>
            </p:cNvPr>
            <p:cNvSpPr>
              <a:spLocks/>
            </p:cNvSpPr>
            <p:nvPr/>
          </p:nvSpPr>
          <p:spPr bwMode="auto">
            <a:xfrm>
              <a:off x="67" y="860"/>
              <a:ext cx="7" cy="2"/>
            </a:xfrm>
            <a:custGeom>
              <a:avLst/>
              <a:gdLst>
                <a:gd name="T0" fmla="*/ 7 w 7"/>
                <a:gd name="T1" fmla="*/ 2 h 2"/>
                <a:gd name="T2" fmla="*/ 7 w 7"/>
                <a:gd name="T3" fmla="*/ 2 h 2"/>
                <a:gd name="T4" fmla="*/ 5 w 7"/>
                <a:gd name="T5" fmla="*/ 2 h 2"/>
                <a:gd name="T6" fmla="*/ 2 w 7"/>
                <a:gd name="T7" fmla="*/ 0 h 2"/>
                <a:gd name="T8" fmla="*/ 0 w 7"/>
                <a:gd name="T9" fmla="*/ 0 h 2"/>
              </a:gdLst>
              <a:ahLst/>
              <a:cxnLst>
                <a:cxn ang="0">
                  <a:pos x="T0" y="T1"/>
                </a:cxn>
                <a:cxn ang="0">
                  <a:pos x="T2" y="T3"/>
                </a:cxn>
                <a:cxn ang="0">
                  <a:pos x="T4" y="T5"/>
                </a:cxn>
                <a:cxn ang="0">
                  <a:pos x="T6" y="T7"/>
                </a:cxn>
                <a:cxn ang="0">
                  <a:pos x="T8" y="T9"/>
                </a:cxn>
              </a:cxnLst>
              <a:rect l="0" t="0" r="r" b="b"/>
              <a:pathLst>
                <a:path w="7" h="2">
                  <a:moveTo>
                    <a:pt x="7" y="2"/>
                  </a:moveTo>
                  <a:lnTo>
                    <a:pt x="7" y="2"/>
                  </a:lnTo>
                  <a:lnTo>
                    <a:pt x="5" y="2"/>
                  </a:ln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1" name="Freeform 2552">
              <a:extLst>
                <a:ext uri="{FF2B5EF4-FFF2-40B4-BE49-F238E27FC236}">
                  <a16:creationId xmlns:a16="http://schemas.microsoft.com/office/drawing/2014/main" id="{59A6C571-8436-7979-7CD8-C1DA4AB5C864}"/>
                </a:ext>
              </a:extLst>
            </p:cNvPr>
            <p:cNvSpPr>
              <a:spLocks/>
            </p:cNvSpPr>
            <p:nvPr/>
          </p:nvSpPr>
          <p:spPr bwMode="auto">
            <a:xfrm>
              <a:off x="74" y="862"/>
              <a:ext cx="3" cy="1"/>
            </a:xfrm>
            <a:custGeom>
              <a:avLst/>
              <a:gdLst>
                <a:gd name="T0" fmla="*/ 3 w 3"/>
                <a:gd name="T1" fmla="*/ 1 h 1"/>
                <a:gd name="T2" fmla="*/ 2 w 3"/>
                <a:gd name="T3" fmla="*/ 0 h 1"/>
                <a:gd name="T4" fmla="*/ 2 w 3"/>
                <a:gd name="T5" fmla="*/ 0 h 1"/>
                <a:gd name="T6" fmla="*/ 0 w 3"/>
                <a:gd name="T7" fmla="*/ 0 h 1"/>
              </a:gdLst>
              <a:ahLst/>
              <a:cxnLst>
                <a:cxn ang="0">
                  <a:pos x="T0" y="T1"/>
                </a:cxn>
                <a:cxn ang="0">
                  <a:pos x="T2" y="T3"/>
                </a:cxn>
                <a:cxn ang="0">
                  <a:pos x="T4" y="T5"/>
                </a:cxn>
                <a:cxn ang="0">
                  <a:pos x="T6" y="T7"/>
                </a:cxn>
              </a:cxnLst>
              <a:rect l="0" t="0" r="r" b="b"/>
              <a:pathLst>
                <a:path w="3" h="1">
                  <a:moveTo>
                    <a:pt x="3" y="1"/>
                  </a:moveTo>
                  <a:lnTo>
                    <a:pt x="2" y="0"/>
                  </a:lnTo>
                  <a:lnTo>
                    <a:pt x="2"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2" name="Freeform 2553">
              <a:extLst>
                <a:ext uri="{FF2B5EF4-FFF2-40B4-BE49-F238E27FC236}">
                  <a16:creationId xmlns:a16="http://schemas.microsoft.com/office/drawing/2014/main" id="{746805DB-7D1A-11D2-63D0-E044A0DDBBB2}"/>
                </a:ext>
              </a:extLst>
            </p:cNvPr>
            <p:cNvSpPr>
              <a:spLocks/>
            </p:cNvSpPr>
            <p:nvPr/>
          </p:nvSpPr>
          <p:spPr bwMode="auto">
            <a:xfrm>
              <a:off x="61" y="859"/>
              <a:ext cx="6" cy="4"/>
            </a:xfrm>
            <a:custGeom>
              <a:avLst/>
              <a:gdLst>
                <a:gd name="T0" fmla="*/ 6 w 6"/>
                <a:gd name="T1" fmla="*/ 1 h 4"/>
                <a:gd name="T2" fmla="*/ 4 w 6"/>
                <a:gd name="T3" fmla="*/ 1 h 4"/>
                <a:gd name="T4" fmla="*/ 3 w 6"/>
                <a:gd name="T5" fmla="*/ 3 h 4"/>
                <a:gd name="T6" fmla="*/ 1 w 6"/>
                <a:gd name="T7" fmla="*/ 4 h 4"/>
                <a:gd name="T8" fmla="*/ 0 w 6"/>
                <a:gd name="T9" fmla="*/ 4 h 4"/>
                <a:gd name="T10" fmla="*/ 1 w 6"/>
                <a:gd name="T11" fmla="*/ 2 h 4"/>
                <a:gd name="T12" fmla="*/ 2 w 6"/>
                <a:gd name="T13" fmla="*/ 1 h 4"/>
                <a:gd name="T14" fmla="*/ 3 w 6"/>
                <a:gd name="T15" fmla="*/ 0 h 4"/>
                <a:gd name="T16" fmla="*/ 3 w 6"/>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4">
                  <a:moveTo>
                    <a:pt x="6" y="1"/>
                  </a:moveTo>
                  <a:lnTo>
                    <a:pt x="4" y="1"/>
                  </a:lnTo>
                  <a:lnTo>
                    <a:pt x="3" y="3"/>
                  </a:lnTo>
                  <a:lnTo>
                    <a:pt x="1" y="4"/>
                  </a:lnTo>
                  <a:lnTo>
                    <a:pt x="0" y="4"/>
                  </a:lnTo>
                  <a:lnTo>
                    <a:pt x="1" y="2"/>
                  </a:lnTo>
                  <a:lnTo>
                    <a:pt x="2" y="1"/>
                  </a:lnTo>
                  <a:lnTo>
                    <a:pt x="3"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3" name="Freeform 2554">
              <a:extLst>
                <a:ext uri="{FF2B5EF4-FFF2-40B4-BE49-F238E27FC236}">
                  <a16:creationId xmlns:a16="http://schemas.microsoft.com/office/drawing/2014/main" id="{E38877FA-E005-D76C-FA3D-2B51DF19B986}"/>
                </a:ext>
              </a:extLst>
            </p:cNvPr>
            <p:cNvSpPr>
              <a:spLocks/>
            </p:cNvSpPr>
            <p:nvPr/>
          </p:nvSpPr>
          <p:spPr bwMode="auto">
            <a:xfrm>
              <a:off x="77" y="860"/>
              <a:ext cx="11" cy="4"/>
            </a:xfrm>
            <a:custGeom>
              <a:avLst/>
              <a:gdLst>
                <a:gd name="T0" fmla="*/ 11 w 11"/>
                <a:gd name="T1" fmla="*/ 0 h 4"/>
                <a:gd name="T2" fmla="*/ 10 w 11"/>
                <a:gd name="T3" fmla="*/ 0 h 4"/>
                <a:gd name="T4" fmla="*/ 7 w 11"/>
                <a:gd name="T5" fmla="*/ 1 h 4"/>
                <a:gd name="T6" fmla="*/ 6 w 11"/>
                <a:gd name="T7" fmla="*/ 3 h 4"/>
                <a:gd name="T8" fmla="*/ 6 w 11"/>
                <a:gd name="T9" fmla="*/ 4 h 4"/>
                <a:gd name="T10" fmla="*/ 5 w 11"/>
                <a:gd name="T11" fmla="*/ 2 h 4"/>
                <a:gd name="T12" fmla="*/ 4 w 11"/>
                <a:gd name="T13" fmla="*/ 4 h 4"/>
                <a:gd name="T14" fmla="*/ 1 w 11"/>
                <a:gd name="T15" fmla="*/ 3 h 4"/>
                <a:gd name="T16" fmla="*/ 0 w 11"/>
                <a:gd name="T17" fmla="*/ 3 h 4"/>
                <a:gd name="T18" fmla="*/ 0 w 11"/>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4">
                  <a:moveTo>
                    <a:pt x="11" y="0"/>
                  </a:moveTo>
                  <a:lnTo>
                    <a:pt x="10" y="0"/>
                  </a:lnTo>
                  <a:lnTo>
                    <a:pt x="7" y="1"/>
                  </a:lnTo>
                  <a:lnTo>
                    <a:pt x="6" y="3"/>
                  </a:lnTo>
                  <a:lnTo>
                    <a:pt x="6" y="4"/>
                  </a:lnTo>
                  <a:lnTo>
                    <a:pt x="5" y="2"/>
                  </a:lnTo>
                  <a:lnTo>
                    <a:pt x="4" y="4"/>
                  </a:lnTo>
                  <a:lnTo>
                    <a:pt x="1" y="3"/>
                  </a:lnTo>
                  <a:lnTo>
                    <a:pt x="0" y="3"/>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4" name="Freeform 2555">
              <a:extLst>
                <a:ext uri="{FF2B5EF4-FFF2-40B4-BE49-F238E27FC236}">
                  <a16:creationId xmlns:a16="http://schemas.microsoft.com/office/drawing/2014/main" id="{8FC8C03C-8060-4DCA-6639-0C7E9124B7D3}"/>
                </a:ext>
              </a:extLst>
            </p:cNvPr>
            <p:cNvSpPr>
              <a:spLocks/>
            </p:cNvSpPr>
            <p:nvPr/>
          </p:nvSpPr>
          <p:spPr bwMode="auto">
            <a:xfrm>
              <a:off x="505" y="57"/>
              <a:ext cx="4" cy="10"/>
            </a:xfrm>
            <a:custGeom>
              <a:avLst/>
              <a:gdLst>
                <a:gd name="T0" fmla="*/ 4 w 4"/>
                <a:gd name="T1" fmla="*/ 9 h 10"/>
                <a:gd name="T2" fmla="*/ 3 w 4"/>
                <a:gd name="T3" fmla="*/ 10 h 10"/>
                <a:gd name="T4" fmla="*/ 1 w 4"/>
                <a:gd name="T5" fmla="*/ 9 h 10"/>
                <a:gd name="T6" fmla="*/ 1 w 4"/>
                <a:gd name="T7" fmla="*/ 7 h 10"/>
                <a:gd name="T8" fmla="*/ 1 w 4"/>
                <a:gd name="T9" fmla="*/ 7 h 10"/>
                <a:gd name="T10" fmla="*/ 1 w 4"/>
                <a:gd name="T11" fmla="*/ 6 h 10"/>
                <a:gd name="T12" fmla="*/ 0 w 4"/>
                <a:gd name="T13" fmla="*/ 4 h 10"/>
                <a:gd name="T14" fmla="*/ 0 w 4"/>
                <a:gd name="T15" fmla="*/ 3 h 10"/>
                <a:gd name="T16" fmla="*/ 3 w 4"/>
                <a:gd name="T17" fmla="*/ 1 h 10"/>
                <a:gd name="T18" fmla="*/ 4 w 4"/>
                <a:gd name="T19" fmla="*/ 0 h 10"/>
                <a:gd name="T20" fmla="*/ 4 w 4"/>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 h="10">
                  <a:moveTo>
                    <a:pt x="4" y="9"/>
                  </a:moveTo>
                  <a:lnTo>
                    <a:pt x="3" y="10"/>
                  </a:lnTo>
                  <a:lnTo>
                    <a:pt x="1" y="9"/>
                  </a:lnTo>
                  <a:lnTo>
                    <a:pt x="1" y="7"/>
                  </a:lnTo>
                  <a:lnTo>
                    <a:pt x="1" y="7"/>
                  </a:lnTo>
                  <a:lnTo>
                    <a:pt x="1" y="6"/>
                  </a:lnTo>
                  <a:lnTo>
                    <a:pt x="0" y="4"/>
                  </a:lnTo>
                  <a:lnTo>
                    <a:pt x="0" y="3"/>
                  </a:lnTo>
                  <a:lnTo>
                    <a:pt x="3"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5" name="Freeform 2556">
              <a:extLst>
                <a:ext uri="{FF2B5EF4-FFF2-40B4-BE49-F238E27FC236}">
                  <a16:creationId xmlns:a16="http://schemas.microsoft.com/office/drawing/2014/main" id="{352AE5D7-7ED1-B3B0-6E6C-662B469A9CA3}"/>
                </a:ext>
              </a:extLst>
            </p:cNvPr>
            <p:cNvSpPr>
              <a:spLocks/>
            </p:cNvSpPr>
            <p:nvPr/>
          </p:nvSpPr>
          <p:spPr bwMode="auto">
            <a:xfrm>
              <a:off x="509" y="48"/>
              <a:ext cx="12" cy="23"/>
            </a:xfrm>
            <a:custGeom>
              <a:avLst/>
              <a:gdLst>
                <a:gd name="T0" fmla="*/ 0 w 12"/>
                <a:gd name="T1" fmla="*/ 9 h 23"/>
                <a:gd name="T2" fmla="*/ 1 w 12"/>
                <a:gd name="T3" fmla="*/ 10 h 23"/>
                <a:gd name="T4" fmla="*/ 2 w 12"/>
                <a:gd name="T5" fmla="*/ 9 h 23"/>
                <a:gd name="T6" fmla="*/ 2 w 12"/>
                <a:gd name="T7" fmla="*/ 8 h 23"/>
                <a:gd name="T8" fmla="*/ 1 w 12"/>
                <a:gd name="T9" fmla="*/ 7 h 23"/>
                <a:gd name="T10" fmla="*/ 2 w 12"/>
                <a:gd name="T11" fmla="*/ 5 h 23"/>
                <a:gd name="T12" fmla="*/ 3 w 12"/>
                <a:gd name="T13" fmla="*/ 8 h 23"/>
                <a:gd name="T14" fmla="*/ 4 w 12"/>
                <a:gd name="T15" fmla="*/ 6 h 23"/>
                <a:gd name="T16" fmla="*/ 8 w 12"/>
                <a:gd name="T17" fmla="*/ 4 h 23"/>
                <a:gd name="T18" fmla="*/ 5 w 12"/>
                <a:gd name="T19" fmla="*/ 1 h 23"/>
                <a:gd name="T20" fmla="*/ 8 w 12"/>
                <a:gd name="T21" fmla="*/ 0 h 23"/>
                <a:gd name="T22" fmla="*/ 10 w 12"/>
                <a:gd name="T23" fmla="*/ 4 h 23"/>
                <a:gd name="T24" fmla="*/ 9 w 12"/>
                <a:gd name="T25" fmla="*/ 6 h 23"/>
                <a:gd name="T26" fmla="*/ 11 w 12"/>
                <a:gd name="T27" fmla="*/ 7 h 23"/>
                <a:gd name="T28" fmla="*/ 11 w 12"/>
                <a:gd name="T29" fmla="*/ 7 h 23"/>
                <a:gd name="T30" fmla="*/ 12 w 12"/>
                <a:gd name="T31" fmla="*/ 11 h 23"/>
                <a:gd name="T32" fmla="*/ 11 w 12"/>
                <a:gd name="T33" fmla="*/ 12 h 23"/>
                <a:gd name="T34" fmla="*/ 9 w 12"/>
                <a:gd name="T35" fmla="*/ 15 h 23"/>
                <a:gd name="T36" fmla="*/ 5 w 12"/>
                <a:gd name="T37" fmla="*/ 19 h 23"/>
                <a:gd name="T38" fmla="*/ 7 w 12"/>
                <a:gd name="T39" fmla="*/ 20 h 23"/>
                <a:gd name="T40" fmla="*/ 6 w 12"/>
                <a:gd name="T41" fmla="*/ 20 h 23"/>
                <a:gd name="T42" fmla="*/ 4 w 12"/>
                <a:gd name="T43" fmla="*/ 23 h 23"/>
                <a:gd name="T44" fmla="*/ 1 w 12"/>
                <a:gd name="T45" fmla="*/ 22 h 23"/>
                <a:gd name="T46" fmla="*/ 2 w 12"/>
                <a:gd name="T47" fmla="*/ 16 h 23"/>
                <a:gd name="T48" fmla="*/ 0 w 12"/>
                <a:gd name="T49"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23">
                  <a:moveTo>
                    <a:pt x="0" y="9"/>
                  </a:moveTo>
                  <a:lnTo>
                    <a:pt x="1" y="10"/>
                  </a:lnTo>
                  <a:lnTo>
                    <a:pt x="2" y="9"/>
                  </a:lnTo>
                  <a:lnTo>
                    <a:pt x="2" y="8"/>
                  </a:lnTo>
                  <a:lnTo>
                    <a:pt x="1" y="7"/>
                  </a:lnTo>
                  <a:lnTo>
                    <a:pt x="2" y="5"/>
                  </a:lnTo>
                  <a:lnTo>
                    <a:pt x="3" y="8"/>
                  </a:lnTo>
                  <a:lnTo>
                    <a:pt x="4" y="6"/>
                  </a:lnTo>
                  <a:lnTo>
                    <a:pt x="8" y="4"/>
                  </a:lnTo>
                  <a:lnTo>
                    <a:pt x="5" y="1"/>
                  </a:lnTo>
                  <a:lnTo>
                    <a:pt x="8" y="0"/>
                  </a:lnTo>
                  <a:lnTo>
                    <a:pt x="10" y="4"/>
                  </a:lnTo>
                  <a:lnTo>
                    <a:pt x="9" y="6"/>
                  </a:lnTo>
                  <a:lnTo>
                    <a:pt x="11" y="7"/>
                  </a:lnTo>
                  <a:lnTo>
                    <a:pt x="11" y="7"/>
                  </a:lnTo>
                  <a:lnTo>
                    <a:pt x="12" y="11"/>
                  </a:lnTo>
                  <a:lnTo>
                    <a:pt x="11" y="12"/>
                  </a:lnTo>
                  <a:lnTo>
                    <a:pt x="9" y="15"/>
                  </a:lnTo>
                  <a:lnTo>
                    <a:pt x="5" y="19"/>
                  </a:lnTo>
                  <a:lnTo>
                    <a:pt x="7" y="20"/>
                  </a:lnTo>
                  <a:lnTo>
                    <a:pt x="6" y="20"/>
                  </a:lnTo>
                  <a:lnTo>
                    <a:pt x="4" y="23"/>
                  </a:lnTo>
                  <a:lnTo>
                    <a:pt x="1" y="22"/>
                  </a:lnTo>
                  <a:lnTo>
                    <a:pt x="2" y="16"/>
                  </a:lnTo>
                  <a:lnTo>
                    <a:pt x="0" y="1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6" name="Freeform 2557">
              <a:extLst>
                <a:ext uri="{FF2B5EF4-FFF2-40B4-BE49-F238E27FC236}">
                  <a16:creationId xmlns:a16="http://schemas.microsoft.com/office/drawing/2014/main" id="{0CE79469-ACBE-7F67-2D76-9A3C76C4580E}"/>
                </a:ext>
              </a:extLst>
            </p:cNvPr>
            <p:cNvSpPr>
              <a:spLocks/>
            </p:cNvSpPr>
            <p:nvPr/>
          </p:nvSpPr>
          <p:spPr bwMode="auto">
            <a:xfrm>
              <a:off x="431" y="104"/>
              <a:ext cx="2" cy="5"/>
            </a:xfrm>
            <a:custGeom>
              <a:avLst/>
              <a:gdLst>
                <a:gd name="T0" fmla="*/ 0 w 2"/>
                <a:gd name="T1" fmla="*/ 5 h 5"/>
                <a:gd name="T2" fmla="*/ 1 w 2"/>
                <a:gd name="T3" fmla="*/ 4 h 5"/>
                <a:gd name="T4" fmla="*/ 2 w 2"/>
                <a:gd name="T5" fmla="*/ 0 h 5"/>
              </a:gdLst>
              <a:ahLst/>
              <a:cxnLst>
                <a:cxn ang="0">
                  <a:pos x="T0" y="T1"/>
                </a:cxn>
                <a:cxn ang="0">
                  <a:pos x="T2" y="T3"/>
                </a:cxn>
                <a:cxn ang="0">
                  <a:pos x="T4" y="T5"/>
                </a:cxn>
              </a:cxnLst>
              <a:rect l="0" t="0" r="r" b="b"/>
              <a:pathLst>
                <a:path w="2" h="5">
                  <a:moveTo>
                    <a:pt x="0" y="5"/>
                  </a:moveTo>
                  <a:lnTo>
                    <a:pt x="1" y="4"/>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7" name="Freeform 2558">
              <a:extLst>
                <a:ext uri="{FF2B5EF4-FFF2-40B4-BE49-F238E27FC236}">
                  <a16:creationId xmlns:a16="http://schemas.microsoft.com/office/drawing/2014/main" id="{0AE69987-96CE-162B-8B5F-4A4D1EAD9453}"/>
                </a:ext>
              </a:extLst>
            </p:cNvPr>
            <p:cNvSpPr>
              <a:spLocks/>
            </p:cNvSpPr>
            <p:nvPr/>
          </p:nvSpPr>
          <p:spPr bwMode="auto">
            <a:xfrm>
              <a:off x="25" y="740"/>
              <a:ext cx="2" cy="2"/>
            </a:xfrm>
            <a:custGeom>
              <a:avLst/>
              <a:gdLst>
                <a:gd name="T0" fmla="*/ 0 w 2"/>
                <a:gd name="T1" fmla="*/ 2 h 2"/>
                <a:gd name="T2" fmla="*/ 1 w 2"/>
                <a:gd name="T3" fmla="*/ 1 h 2"/>
                <a:gd name="T4" fmla="*/ 1 w 2"/>
                <a:gd name="T5" fmla="*/ 1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0" y="2"/>
                  </a:moveTo>
                  <a:lnTo>
                    <a:pt x="1" y="1"/>
                  </a:lnTo>
                  <a:lnTo>
                    <a:pt x="1" y="1"/>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8" name="Freeform 2559">
              <a:extLst>
                <a:ext uri="{FF2B5EF4-FFF2-40B4-BE49-F238E27FC236}">
                  <a16:creationId xmlns:a16="http://schemas.microsoft.com/office/drawing/2014/main" id="{31A71115-A229-AA61-3DDA-2883B50FC1DE}"/>
                </a:ext>
              </a:extLst>
            </p:cNvPr>
            <p:cNvSpPr>
              <a:spLocks/>
            </p:cNvSpPr>
            <p:nvPr/>
          </p:nvSpPr>
          <p:spPr bwMode="auto">
            <a:xfrm>
              <a:off x="32" y="732"/>
              <a:ext cx="8" cy="11"/>
            </a:xfrm>
            <a:custGeom>
              <a:avLst/>
              <a:gdLst>
                <a:gd name="T0" fmla="*/ 8 w 8"/>
                <a:gd name="T1" fmla="*/ 8 h 11"/>
                <a:gd name="T2" fmla="*/ 8 w 8"/>
                <a:gd name="T3" fmla="*/ 10 h 11"/>
                <a:gd name="T4" fmla="*/ 7 w 8"/>
                <a:gd name="T5" fmla="*/ 11 h 11"/>
                <a:gd name="T6" fmla="*/ 6 w 8"/>
                <a:gd name="T7" fmla="*/ 11 h 11"/>
                <a:gd name="T8" fmla="*/ 5 w 8"/>
                <a:gd name="T9" fmla="*/ 10 h 11"/>
                <a:gd name="T10" fmla="*/ 4 w 8"/>
                <a:gd name="T11" fmla="*/ 9 h 11"/>
                <a:gd name="T12" fmla="*/ 4 w 8"/>
                <a:gd name="T13" fmla="*/ 9 h 11"/>
                <a:gd name="T14" fmla="*/ 4 w 8"/>
                <a:gd name="T15" fmla="*/ 7 h 11"/>
                <a:gd name="T16" fmla="*/ 2 w 8"/>
                <a:gd name="T17" fmla="*/ 6 h 11"/>
                <a:gd name="T18" fmla="*/ 1 w 8"/>
                <a:gd name="T19" fmla="*/ 7 h 11"/>
                <a:gd name="T20" fmla="*/ 1 w 8"/>
                <a:gd name="T21" fmla="*/ 7 h 11"/>
                <a:gd name="T22" fmla="*/ 0 w 8"/>
                <a:gd name="T23" fmla="*/ 6 h 11"/>
                <a:gd name="T24" fmla="*/ 1 w 8"/>
                <a:gd name="T25" fmla="*/ 5 h 11"/>
                <a:gd name="T26" fmla="*/ 2 w 8"/>
                <a:gd name="T27" fmla="*/ 4 h 11"/>
                <a:gd name="T28" fmla="*/ 3 w 8"/>
                <a:gd name="T29" fmla="*/ 3 h 11"/>
                <a:gd name="T30" fmla="*/ 3 w 8"/>
                <a:gd name="T31" fmla="*/ 2 h 11"/>
                <a:gd name="T32" fmla="*/ 4 w 8"/>
                <a:gd name="T33" fmla="*/ 1 h 11"/>
                <a:gd name="T34" fmla="*/ 4 w 8"/>
                <a:gd name="T35" fmla="*/ 1 h 11"/>
                <a:gd name="T36" fmla="*/ 6 w 8"/>
                <a:gd name="T37" fmla="*/ 1 h 11"/>
                <a:gd name="T38" fmla="*/ 7 w 8"/>
                <a:gd name="T39" fmla="*/ 0 h 11"/>
                <a:gd name="T40" fmla="*/ 7 w 8"/>
                <a:gd name="T4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 h="11">
                  <a:moveTo>
                    <a:pt x="8" y="8"/>
                  </a:moveTo>
                  <a:lnTo>
                    <a:pt x="8" y="10"/>
                  </a:lnTo>
                  <a:lnTo>
                    <a:pt x="7" y="11"/>
                  </a:lnTo>
                  <a:lnTo>
                    <a:pt x="6" y="11"/>
                  </a:lnTo>
                  <a:lnTo>
                    <a:pt x="5" y="10"/>
                  </a:lnTo>
                  <a:lnTo>
                    <a:pt x="4" y="9"/>
                  </a:lnTo>
                  <a:lnTo>
                    <a:pt x="4" y="9"/>
                  </a:lnTo>
                  <a:lnTo>
                    <a:pt x="4" y="7"/>
                  </a:lnTo>
                  <a:lnTo>
                    <a:pt x="2" y="6"/>
                  </a:lnTo>
                  <a:lnTo>
                    <a:pt x="1" y="7"/>
                  </a:lnTo>
                  <a:lnTo>
                    <a:pt x="1" y="7"/>
                  </a:lnTo>
                  <a:lnTo>
                    <a:pt x="0" y="6"/>
                  </a:lnTo>
                  <a:lnTo>
                    <a:pt x="1" y="5"/>
                  </a:lnTo>
                  <a:lnTo>
                    <a:pt x="2" y="4"/>
                  </a:lnTo>
                  <a:lnTo>
                    <a:pt x="3" y="3"/>
                  </a:lnTo>
                  <a:lnTo>
                    <a:pt x="3" y="2"/>
                  </a:lnTo>
                  <a:lnTo>
                    <a:pt x="4" y="1"/>
                  </a:lnTo>
                  <a:lnTo>
                    <a:pt x="4" y="1"/>
                  </a:lnTo>
                  <a:lnTo>
                    <a:pt x="6" y="1"/>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29" name="Freeform 2560">
              <a:extLst>
                <a:ext uri="{FF2B5EF4-FFF2-40B4-BE49-F238E27FC236}">
                  <a16:creationId xmlns:a16="http://schemas.microsoft.com/office/drawing/2014/main" id="{599FE2CC-A7B7-B239-6E34-421F036D9CF8}"/>
                </a:ext>
              </a:extLst>
            </p:cNvPr>
            <p:cNvSpPr>
              <a:spLocks/>
            </p:cNvSpPr>
            <p:nvPr/>
          </p:nvSpPr>
          <p:spPr bwMode="auto">
            <a:xfrm>
              <a:off x="25" y="748"/>
              <a:ext cx="7" cy="8"/>
            </a:xfrm>
            <a:custGeom>
              <a:avLst/>
              <a:gdLst>
                <a:gd name="T0" fmla="*/ 0 w 7"/>
                <a:gd name="T1" fmla="*/ 8 h 8"/>
                <a:gd name="T2" fmla="*/ 1 w 7"/>
                <a:gd name="T3" fmla="*/ 7 h 8"/>
                <a:gd name="T4" fmla="*/ 1 w 7"/>
                <a:gd name="T5" fmla="*/ 4 h 8"/>
                <a:gd name="T6" fmla="*/ 2 w 7"/>
                <a:gd name="T7" fmla="*/ 1 h 8"/>
                <a:gd name="T8" fmla="*/ 3 w 7"/>
                <a:gd name="T9" fmla="*/ 0 h 8"/>
                <a:gd name="T10" fmla="*/ 3 w 7"/>
                <a:gd name="T11" fmla="*/ 0 h 8"/>
                <a:gd name="T12" fmla="*/ 4 w 7"/>
                <a:gd name="T13" fmla="*/ 0 h 8"/>
                <a:gd name="T14" fmla="*/ 7 w 7"/>
                <a:gd name="T15" fmla="*/ 2 h 8"/>
                <a:gd name="T16" fmla="*/ 7 w 7"/>
                <a:gd name="T17"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0" y="8"/>
                  </a:moveTo>
                  <a:lnTo>
                    <a:pt x="1" y="7"/>
                  </a:lnTo>
                  <a:lnTo>
                    <a:pt x="1" y="4"/>
                  </a:lnTo>
                  <a:lnTo>
                    <a:pt x="2" y="1"/>
                  </a:lnTo>
                  <a:lnTo>
                    <a:pt x="3" y="0"/>
                  </a:lnTo>
                  <a:lnTo>
                    <a:pt x="3" y="0"/>
                  </a:lnTo>
                  <a:lnTo>
                    <a:pt x="4" y="0"/>
                  </a:lnTo>
                  <a:lnTo>
                    <a:pt x="7" y="2"/>
                  </a:lnTo>
                  <a:lnTo>
                    <a:pt x="7"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0" name="Freeform 2561">
              <a:extLst>
                <a:ext uri="{FF2B5EF4-FFF2-40B4-BE49-F238E27FC236}">
                  <a16:creationId xmlns:a16="http://schemas.microsoft.com/office/drawing/2014/main" id="{A2668A7B-EE02-C76E-5767-D85087BFA222}"/>
                </a:ext>
              </a:extLst>
            </p:cNvPr>
            <p:cNvSpPr>
              <a:spLocks/>
            </p:cNvSpPr>
            <p:nvPr/>
          </p:nvSpPr>
          <p:spPr bwMode="auto">
            <a:xfrm>
              <a:off x="59" y="573"/>
              <a:ext cx="8" cy="11"/>
            </a:xfrm>
            <a:custGeom>
              <a:avLst/>
              <a:gdLst>
                <a:gd name="T0" fmla="*/ 8 w 8"/>
                <a:gd name="T1" fmla="*/ 5 h 11"/>
                <a:gd name="T2" fmla="*/ 6 w 8"/>
                <a:gd name="T3" fmla="*/ 4 h 11"/>
                <a:gd name="T4" fmla="*/ 6 w 8"/>
                <a:gd name="T5" fmla="*/ 0 h 11"/>
                <a:gd name="T6" fmla="*/ 5 w 8"/>
                <a:gd name="T7" fmla="*/ 0 h 11"/>
                <a:gd name="T8" fmla="*/ 1 w 8"/>
                <a:gd name="T9" fmla="*/ 1 h 11"/>
                <a:gd name="T10" fmla="*/ 0 w 8"/>
                <a:gd name="T11" fmla="*/ 4 h 11"/>
                <a:gd name="T12" fmla="*/ 1 w 8"/>
                <a:gd name="T13" fmla="*/ 5 h 11"/>
                <a:gd name="T14" fmla="*/ 0 w 8"/>
                <a:gd name="T15" fmla="*/ 8 h 11"/>
                <a:gd name="T16" fmla="*/ 0 w 8"/>
                <a:gd name="T17" fmla="*/ 8 h 11"/>
                <a:gd name="T18" fmla="*/ 0 w 8"/>
                <a:gd name="T19" fmla="*/ 9 h 11"/>
                <a:gd name="T20" fmla="*/ 0 w 8"/>
                <a:gd name="T21" fmla="*/ 10 h 11"/>
                <a:gd name="T22" fmla="*/ 1 w 8"/>
                <a:gd name="T23" fmla="*/ 11 h 11"/>
                <a:gd name="T24" fmla="*/ 1 w 8"/>
                <a:gd name="T25" fmla="*/ 11 h 11"/>
                <a:gd name="T26" fmla="*/ 3 w 8"/>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1">
                  <a:moveTo>
                    <a:pt x="8" y="5"/>
                  </a:moveTo>
                  <a:lnTo>
                    <a:pt x="6" y="4"/>
                  </a:lnTo>
                  <a:lnTo>
                    <a:pt x="6" y="0"/>
                  </a:lnTo>
                  <a:lnTo>
                    <a:pt x="5" y="0"/>
                  </a:lnTo>
                  <a:lnTo>
                    <a:pt x="1" y="1"/>
                  </a:lnTo>
                  <a:lnTo>
                    <a:pt x="0" y="4"/>
                  </a:lnTo>
                  <a:lnTo>
                    <a:pt x="1" y="5"/>
                  </a:lnTo>
                  <a:lnTo>
                    <a:pt x="0" y="8"/>
                  </a:lnTo>
                  <a:lnTo>
                    <a:pt x="0" y="8"/>
                  </a:lnTo>
                  <a:lnTo>
                    <a:pt x="0" y="9"/>
                  </a:lnTo>
                  <a:lnTo>
                    <a:pt x="0" y="10"/>
                  </a:lnTo>
                  <a:lnTo>
                    <a:pt x="1" y="11"/>
                  </a:lnTo>
                  <a:lnTo>
                    <a:pt x="1" y="11"/>
                  </a:lnTo>
                  <a:lnTo>
                    <a:pt x="3" y="9"/>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1" name="Freeform 2562">
              <a:extLst>
                <a:ext uri="{FF2B5EF4-FFF2-40B4-BE49-F238E27FC236}">
                  <a16:creationId xmlns:a16="http://schemas.microsoft.com/office/drawing/2014/main" id="{DF384A90-E4EA-7DFC-FA33-817DBCA2C3D8}"/>
                </a:ext>
              </a:extLst>
            </p:cNvPr>
            <p:cNvSpPr>
              <a:spLocks/>
            </p:cNvSpPr>
            <p:nvPr/>
          </p:nvSpPr>
          <p:spPr bwMode="auto">
            <a:xfrm>
              <a:off x="63" y="587"/>
              <a:ext cx="9" cy="10"/>
            </a:xfrm>
            <a:custGeom>
              <a:avLst/>
              <a:gdLst>
                <a:gd name="T0" fmla="*/ 8 w 9"/>
                <a:gd name="T1" fmla="*/ 10 h 10"/>
                <a:gd name="T2" fmla="*/ 8 w 9"/>
                <a:gd name="T3" fmla="*/ 10 h 10"/>
                <a:gd name="T4" fmla="*/ 9 w 9"/>
                <a:gd name="T5" fmla="*/ 9 h 10"/>
                <a:gd name="T6" fmla="*/ 7 w 9"/>
                <a:gd name="T7" fmla="*/ 9 h 10"/>
                <a:gd name="T8" fmla="*/ 4 w 9"/>
                <a:gd name="T9" fmla="*/ 7 h 10"/>
                <a:gd name="T10" fmla="*/ 2 w 9"/>
                <a:gd name="T11" fmla="*/ 6 h 10"/>
                <a:gd name="T12" fmla="*/ 2 w 9"/>
                <a:gd name="T13" fmla="*/ 5 h 10"/>
                <a:gd name="T14" fmla="*/ 2 w 9"/>
                <a:gd name="T15" fmla="*/ 4 h 10"/>
                <a:gd name="T16" fmla="*/ 1 w 9"/>
                <a:gd name="T17" fmla="*/ 3 h 10"/>
                <a:gd name="T18" fmla="*/ 1 w 9"/>
                <a:gd name="T19" fmla="*/ 2 h 10"/>
                <a:gd name="T20" fmla="*/ 0 w 9"/>
                <a:gd name="T21" fmla="*/ 1 h 10"/>
                <a:gd name="T22" fmla="*/ 0 w 9"/>
                <a:gd name="T23" fmla="*/ 1 h 10"/>
                <a:gd name="T24" fmla="*/ 0 w 9"/>
                <a:gd name="T25" fmla="*/ 0 h 10"/>
                <a:gd name="T26" fmla="*/ 0 w 9"/>
                <a:gd name="T27" fmla="*/ 0 h 10"/>
                <a:gd name="T28" fmla="*/ 0 w 9"/>
                <a:gd name="T29" fmla="*/ 0 h 10"/>
                <a:gd name="T30" fmla="*/ 2 w 9"/>
                <a:gd name="T31" fmla="*/ 1 h 10"/>
                <a:gd name="T32" fmla="*/ 2 w 9"/>
                <a:gd name="T33"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10">
                  <a:moveTo>
                    <a:pt x="8" y="10"/>
                  </a:moveTo>
                  <a:lnTo>
                    <a:pt x="8" y="10"/>
                  </a:lnTo>
                  <a:lnTo>
                    <a:pt x="9" y="9"/>
                  </a:lnTo>
                  <a:lnTo>
                    <a:pt x="7" y="9"/>
                  </a:lnTo>
                  <a:lnTo>
                    <a:pt x="4" y="7"/>
                  </a:lnTo>
                  <a:lnTo>
                    <a:pt x="2" y="6"/>
                  </a:lnTo>
                  <a:lnTo>
                    <a:pt x="2" y="5"/>
                  </a:lnTo>
                  <a:lnTo>
                    <a:pt x="2" y="4"/>
                  </a:lnTo>
                  <a:lnTo>
                    <a:pt x="1" y="3"/>
                  </a:lnTo>
                  <a:lnTo>
                    <a:pt x="1" y="2"/>
                  </a:lnTo>
                  <a:lnTo>
                    <a:pt x="0" y="1"/>
                  </a:lnTo>
                  <a:lnTo>
                    <a:pt x="0" y="1"/>
                  </a:lnTo>
                  <a:lnTo>
                    <a:pt x="0" y="0"/>
                  </a:lnTo>
                  <a:lnTo>
                    <a:pt x="0" y="0"/>
                  </a:lnTo>
                  <a:lnTo>
                    <a:pt x="0" y="0"/>
                  </a:lnTo>
                  <a:lnTo>
                    <a:pt x="2" y="1"/>
                  </a:lnTo>
                  <a:lnTo>
                    <a:pt x="2"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2" name="Freeform 2563">
              <a:extLst>
                <a:ext uri="{FF2B5EF4-FFF2-40B4-BE49-F238E27FC236}">
                  <a16:creationId xmlns:a16="http://schemas.microsoft.com/office/drawing/2014/main" id="{00542B98-1E66-EC4A-E84A-7F7C01927E9F}"/>
                </a:ext>
              </a:extLst>
            </p:cNvPr>
            <p:cNvSpPr>
              <a:spLocks/>
            </p:cNvSpPr>
            <p:nvPr/>
          </p:nvSpPr>
          <p:spPr bwMode="auto">
            <a:xfrm>
              <a:off x="210" y="803"/>
              <a:ext cx="5" cy="1"/>
            </a:xfrm>
            <a:custGeom>
              <a:avLst/>
              <a:gdLst>
                <a:gd name="T0" fmla="*/ 5 w 5"/>
                <a:gd name="T1" fmla="*/ 0 h 1"/>
                <a:gd name="T2" fmla="*/ 5 w 5"/>
                <a:gd name="T3" fmla="*/ 0 h 1"/>
                <a:gd name="T4" fmla="*/ 3 w 5"/>
                <a:gd name="T5" fmla="*/ 0 h 1"/>
                <a:gd name="T6" fmla="*/ 2 w 5"/>
                <a:gd name="T7" fmla="*/ 0 h 1"/>
                <a:gd name="T8" fmla="*/ 1 w 5"/>
                <a:gd name="T9" fmla="*/ 0 h 1"/>
                <a:gd name="T10" fmla="*/ 0 w 5"/>
                <a:gd name="T11" fmla="*/ 1 h 1"/>
                <a:gd name="T12" fmla="*/ 0 w 5"/>
                <a:gd name="T13" fmla="*/ 1 h 1"/>
              </a:gdLst>
              <a:ahLst/>
              <a:cxnLst>
                <a:cxn ang="0">
                  <a:pos x="T0" y="T1"/>
                </a:cxn>
                <a:cxn ang="0">
                  <a:pos x="T2" y="T3"/>
                </a:cxn>
                <a:cxn ang="0">
                  <a:pos x="T4" y="T5"/>
                </a:cxn>
                <a:cxn ang="0">
                  <a:pos x="T6" y="T7"/>
                </a:cxn>
                <a:cxn ang="0">
                  <a:pos x="T8" y="T9"/>
                </a:cxn>
                <a:cxn ang="0">
                  <a:pos x="T10" y="T11"/>
                </a:cxn>
                <a:cxn ang="0">
                  <a:pos x="T12" y="T13"/>
                </a:cxn>
              </a:cxnLst>
              <a:rect l="0" t="0" r="r" b="b"/>
              <a:pathLst>
                <a:path w="5" h="1">
                  <a:moveTo>
                    <a:pt x="5" y="0"/>
                  </a:moveTo>
                  <a:lnTo>
                    <a:pt x="5" y="0"/>
                  </a:lnTo>
                  <a:lnTo>
                    <a:pt x="3" y="0"/>
                  </a:lnTo>
                  <a:lnTo>
                    <a:pt x="2" y="0"/>
                  </a:lnTo>
                  <a:lnTo>
                    <a:pt x="1" y="0"/>
                  </a:lnTo>
                  <a:lnTo>
                    <a:pt x="0" y="1"/>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3" name="Freeform 2564">
              <a:extLst>
                <a:ext uri="{FF2B5EF4-FFF2-40B4-BE49-F238E27FC236}">
                  <a16:creationId xmlns:a16="http://schemas.microsoft.com/office/drawing/2014/main" id="{95411644-4324-2461-2C83-66C2C999DB54}"/>
                </a:ext>
              </a:extLst>
            </p:cNvPr>
            <p:cNvSpPr>
              <a:spLocks/>
            </p:cNvSpPr>
            <p:nvPr/>
          </p:nvSpPr>
          <p:spPr bwMode="auto">
            <a:xfrm>
              <a:off x="319" y="270"/>
              <a:ext cx="14" cy="10"/>
            </a:xfrm>
            <a:custGeom>
              <a:avLst/>
              <a:gdLst>
                <a:gd name="T0" fmla="*/ 14 w 14"/>
                <a:gd name="T1" fmla="*/ 6 h 10"/>
                <a:gd name="T2" fmla="*/ 11 w 14"/>
                <a:gd name="T3" fmla="*/ 6 h 10"/>
                <a:gd name="T4" fmla="*/ 13 w 14"/>
                <a:gd name="T5" fmla="*/ 7 h 10"/>
                <a:gd name="T6" fmla="*/ 10 w 14"/>
                <a:gd name="T7" fmla="*/ 9 h 10"/>
                <a:gd name="T8" fmla="*/ 9 w 14"/>
                <a:gd name="T9" fmla="*/ 9 h 10"/>
                <a:gd name="T10" fmla="*/ 9 w 14"/>
                <a:gd name="T11" fmla="*/ 10 h 10"/>
                <a:gd name="T12" fmla="*/ 9 w 14"/>
                <a:gd name="T13" fmla="*/ 7 h 10"/>
                <a:gd name="T14" fmla="*/ 10 w 14"/>
                <a:gd name="T15" fmla="*/ 5 h 10"/>
                <a:gd name="T16" fmla="*/ 5 w 14"/>
                <a:gd name="T17" fmla="*/ 7 h 10"/>
                <a:gd name="T18" fmla="*/ 2 w 14"/>
                <a:gd name="T19" fmla="*/ 8 h 10"/>
                <a:gd name="T20" fmla="*/ 1 w 14"/>
                <a:gd name="T21" fmla="*/ 8 h 10"/>
                <a:gd name="T22" fmla="*/ 0 w 14"/>
                <a:gd name="T23" fmla="*/ 7 h 10"/>
                <a:gd name="T24" fmla="*/ 1 w 14"/>
                <a:gd name="T25" fmla="*/ 7 h 10"/>
                <a:gd name="T26" fmla="*/ 1 w 14"/>
                <a:gd name="T27" fmla="*/ 7 h 10"/>
                <a:gd name="T28" fmla="*/ 3 w 14"/>
                <a:gd name="T29" fmla="*/ 5 h 10"/>
                <a:gd name="T30" fmla="*/ 5 w 14"/>
                <a:gd name="T31" fmla="*/ 2 h 10"/>
                <a:gd name="T32" fmla="*/ 7 w 14"/>
                <a:gd name="T33" fmla="*/ 0 h 10"/>
                <a:gd name="T34" fmla="*/ 7 w 14"/>
                <a:gd name="T3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4" y="6"/>
                  </a:moveTo>
                  <a:lnTo>
                    <a:pt x="11" y="6"/>
                  </a:lnTo>
                  <a:lnTo>
                    <a:pt x="13" y="7"/>
                  </a:lnTo>
                  <a:lnTo>
                    <a:pt x="10" y="9"/>
                  </a:lnTo>
                  <a:lnTo>
                    <a:pt x="9" y="9"/>
                  </a:lnTo>
                  <a:lnTo>
                    <a:pt x="9" y="10"/>
                  </a:lnTo>
                  <a:lnTo>
                    <a:pt x="9" y="7"/>
                  </a:lnTo>
                  <a:lnTo>
                    <a:pt x="10" y="5"/>
                  </a:lnTo>
                  <a:lnTo>
                    <a:pt x="5" y="7"/>
                  </a:lnTo>
                  <a:lnTo>
                    <a:pt x="2" y="8"/>
                  </a:lnTo>
                  <a:lnTo>
                    <a:pt x="1" y="8"/>
                  </a:lnTo>
                  <a:lnTo>
                    <a:pt x="0" y="7"/>
                  </a:lnTo>
                  <a:lnTo>
                    <a:pt x="1" y="7"/>
                  </a:lnTo>
                  <a:lnTo>
                    <a:pt x="1" y="7"/>
                  </a:lnTo>
                  <a:lnTo>
                    <a:pt x="3" y="5"/>
                  </a:lnTo>
                  <a:lnTo>
                    <a:pt x="5" y="2"/>
                  </a:lnTo>
                  <a:lnTo>
                    <a:pt x="7"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4" name="Freeform 2565">
              <a:extLst>
                <a:ext uri="{FF2B5EF4-FFF2-40B4-BE49-F238E27FC236}">
                  <a16:creationId xmlns:a16="http://schemas.microsoft.com/office/drawing/2014/main" id="{5AB4250D-0358-4A45-3907-D70188B8F349}"/>
                </a:ext>
              </a:extLst>
            </p:cNvPr>
            <p:cNvSpPr>
              <a:spLocks/>
            </p:cNvSpPr>
            <p:nvPr/>
          </p:nvSpPr>
          <p:spPr bwMode="auto">
            <a:xfrm>
              <a:off x="283" y="342"/>
              <a:ext cx="6" cy="6"/>
            </a:xfrm>
            <a:custGeom>
              <a:avLst/>
              <a:gdLst>
                <a:gd name="T0" fmla="*/ 3 w 6"/>
                <a:gd name="T1" fmla="*/ 5 h 6"/>
                <a:gd name="T2" fmla="*/ 1 w 6"/>
                <a:gd name="T3" fmla="*/ 6 h 6"/>
                <a:gd name="T4" fmla="*/ 0 w 6"/>
                <a:gd name="T5" fmla="*/ 5 h 6"/>
                <a:gd name="T6" fmla="*/ 0 w 6"/>
                <a:gd name="T7" fmla="*/ 5 h 6"/>
                <a:gd name="T8" fmla="*/ 0 w 6"/>
                <a:gd name="T9" fmla="*/ 4 h 6"/>
                <a:gd name="T10" fmla="*/ 2 w 6"/>
                <a:gd name="T11" fmla="*/ 2 h 6"/>
                <a:gd name="T12" fmla="*/ 4 w 6"/>
                <a:gd name="T13" fmla="*/ 1 h 6"/>
                <a:gd name="T14" fmla="*/ 6 w 6"/>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3" y="5"/>
                  </a:moveTo>
                  <a:lnTo>
                    <a:pt x="1" y="6"/>
                  </a:lnTo>
                  <a:lnTo>
                    <a:pt x="0" y="5"/>
                  </a:lnTo>
                  <a:lnTo>
                    <a:pt x="0" y="5"/>
                  </a:lnTo>
                  <a:lnTo>
                    <a:pt x="0" y="4"/>
                  </a:lnTo>
                  <a:lnTo>
                    <a:pt x="2" y="2"/>
                  </a:lnTo>
                  <a:lnTo>
                    <a:pt x="4" y="1"/>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5" name="Freeform 2566">
              <a:extLst>
                <a:ext uri="{FF2B5EF4-FFF2-40B4-BE49-F238E27FC236}">
                  <a16:creationId xmlns:a16="http://schemas.microsoft.com/office/drawing/2014/main" id="{ABDB47A9-962D-BAE9-D686-D9FD458AAB9F}"/>
                </a:ext>
              </a:extLst>
            </p:cNvPr>
            <p:cNvSpPr>
              <a:spLocks/>
            </p:cNvSpPr>
            <p:nvPr/>
          </p:nvSpPr>
          <p:spPr bwMode="auto">
            <a:xfrm>
              <a:off x="272" y="363"/>
              <a:ext cx="3" cy="10"/>
            </a:xfrm>
            <a:custGeom>
              <a:avLst/>
              <a:gdLst>
                <a:gd name="T0" fmla="*/ 2 w 3"/>
                <a:gd name="T1" fmla="*/ 10 h 10"/>
                <a:gd name="T2" fmla="*/ 2 w 3"/>
                <a:gd name="T3" fmla="*/ 9 h 10"/>
                <a:gd name="T4" fmla="*/ 2 w 3"/>
                <a:gd name="T5" fmla="*/ 8 h 10"/>
                <a:gd name="T6" fmla="*/ 2 w 3"/>
                <a:gd name="T7" fmla="*/ 6 h 10"/>
                <a:gd name="T8" fmla="*/ 1 w 3"/>
                <a:gd name="T9" fmla="*/ 7 h 10"/>
                <a:gd name="T10" fmla="*/ 0 w 3"/>
                <a:gd name="T11" fmla="*/ 7 h 10"/>
                <a:gd name="T12" fmla="*/ 0 w 3"/>
                <a:gd name="T13" fmla="*/ 7 h 10"/>
                <a:gd name="T14" fmla="*/ 0 w 3"/>
                <a:gd name="T15" fmla="*/ 6 h 10"/>
                <a:gd name="T16" fmla="*/ 1 w 3"/>
                <a:gd name="T17" fmla="*/ 4 h 10"/>
                <a:gd name="T18" fmla="*/ 1 w 3"/>
                <a:gd name="T19" fmla="*/ 2 h 10"/>
                <a:gd name="T20" fmla="*/ 1 w 3"/>
                <a:gd name="T21" fmla="*/ 1 h 10"/>
                <a:gd name="T22" fmla="*/ 3 w 3"/>
                <a:gd name="T23"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10">
                  <a:moveTo>
                    <a:pt x="2" y="10"/>
                  </a:moveTo>
                  <a:lnTo>
                    <a:pt x="2" y="9"/>
                  </a:lnTo>
                  <a:lnTo>
                    <a:pt x="2" y="8"/>
                  </a:lnTo>
                  <a:lnTo>
                    <a:pt x="2" y="6"/>
                  </a:lnTo>
                  <a:lnTo>
                    <a:pt x="1" y="7"/>
                  </a:lnTo>
                  <a:lnTo>
                    <a:pt x="0" y="7"/>
                  </a:lnTo>
                  <a:lnTo>
                    <a:pt x="0" y="7"/>
                  </a:lnTo>
                  <a:lnTo>
                    <a:pt x="0" y="6"/>
                  </a:lnTo>
                  <a:lnTo>
                    <a:pt x="1" y="4"/>
                  </a:lnTo>
                  <a:lnTo>
                    <a:pt x="1" y="2"/>
                  </a:ln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6" name="Freeform 2567">
              <a:extLst>
                <a:ext uri="{FF2B5EF4-FFF2-40B4-BE49-F238E27FC236}">
                  <a16:creationId xmlns:a16="http://schemas.microsoft.com/office/drawing/2014/main" id="{D80223AB-635A-619F-2424-2036188D1976}"/>
                </a:ext>
              </a:extLst>
            </p:cNvPr>
            <p:cNvSpPr>
              <a:spLocks/>
            </p:cNvSpPr>
            <p:nvPr/>
          </p:nvSpPr>
          <p:spPr bwMode="auto">
            <a:xfrm>
              <a:off x="270" y="372"/>
              <a:ext cx="4" cy="9"/>
            </a:xfrm>
            <a:custGeom>
              <a:avLst/>
              <a:gdLst>
                <a:gd name="T0" fmla="*/ 3 w 4"/>
                <a:gd name="T1" fmla="*/ 9 h 9"/>
                <a:gd name="T2" fmla="*/ 2 w 4"/>
                <a:gd name="T3" fmla="*/ 9 h 9"/>
                <a:gd name="T4" fmla="*/ 3 w 4"/>
                <a:gd name="T5" fmla="*/ 9 h 9"/>
                <a:gd name="T6" fmla="*/ 3 w 4"/>
                <a:gd name="T7" fmla="*/ 7 h 9"/>
                <a:gd name="T8" fmla="*/ 3 w 4"/>
                <a:gd name="T9" fmla="*/ 7 h 9"/>
                <a:gd name="T10" fmla="*/ 2 w 4"/>
                <a:gd name="T11" fmla="*/ 5 h 9"/>
                <a:gd name="T12" fmla="*/ 0 w 4"/>
                <a:gd name="T13" fmla="*/ 3 h 9"/>
                <a:gd name="T14" fmla="*/ 1 w 4"/>
                <a:gd name="T15" fmla="*/ 1 h 9"/>
                <a:gd name="T16" fmla="*/ 2 w 4"/>
                <a:gd name="T17" fmla="*/ 1 h 9"/>
                <a:gd name="T18" fmla="*/ 2 w 4"/>
                <a:gd name="T19" fmla="*/ 0 h 9"/>
                <a:gd name="T20" fmla="*/ 3 w 4"/>
                <a:gd name="T21" fmla="*/ 1 h 9"/>
                <a:gd name="T22" fmla="*/ 4 w 4"/>
                <a:gd name="T23" fmla="*/ 2 h 9"/>
                <a:gd name="T24" fmla="*/ 4 w 4"/>
                <a:gd name="T25" fmla="*/ 2 h 9"/>
                <a:gd name="T26" fmla="*/ 4 w 4"/>
                <a:gd name="T2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9">
                  <a:moveTo>
                    <a:pt x="3" y="9"/>
                  </a:moveTo>
                  <a:lnTo>
                    <a:pt x="2" y="9"/>
                  </a:lnTo>
                  <a:lnTo>
                    <a:pt x="3" y="9"/>
                  </a:lnTo>
                  <a:lnTo>
                    <a:pt x="3" y="7"/>
                  </a:lnTo>
                  <a:lnTo>
                    <a:pt x="3" y="7"/>
                  </a:lnTo>
                  <a:lnTo>
                    <a:pt x="2" y="5"/>
                  </a:lnTo>
                  <a:lnTo>
                    <a:pt x="0" y="3"/>
                  </a:lnTo>
                  <a:lnTo>
                    <a:pt x="1" y="1"/>
                  </a:lnTo>
                  <a:lnTo>
                    <a:pt x="2" y="1"/>
                  </a:lnTo>
                  <a:lnTo>
                    <a:pt x="2" y="0"/>
                  </a:lnTo>
                  <a:lnTo>
                    <a:pt x="3" y="1"/>
                  </a:lnTo>
                  <a:lnTo>
                    <a:pt x="4" y="2"/>
                  </a:lnTo>
                  <a:lnTo>
                    <a:pt x="4" y="2"/>
                  </a:lnTo>
                  <a:lnTo>
                    <a:pt x="4"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7" name="Freeform 2568">
              <a:extLst>
                <a:ext uri="{FF2B5EF4-FFF2-40B4-BE49-F238E27FC236}">
                  <a16:creationId xmlns:a16="http://schemas.microsoft.com/office/drawing/2014/main" id="{591D9A63-84E8-A127-A06E-5DA0393D8510}"/>
                </a:ext>
              </a:extLst>
            </p:cNvPr>
            <p:cNvSpPr>
              <a:spLocks/>
            </p:cNvSpPr>
            <p:nvPr/>
          </p:nvSpPr>
          <p:spPr bwMode="auto">
            <a:xfrm>
              <a:off x="273" y="381"/>
              <a:ext cx="4" cy="4"/>
            </a:xfrm>
            <a:custGeom>
              <a:avLst/>
              <a:gdLst>
                <a:gd name="T0" fmla="*/ 4 w 4"/>
                <a:gd name="T1" fmla="*/ 4 h 4"/>
                <a:gd name="T2" fmla="*/ 2 w 4"/>
                <a:gd name="T3" fmla="*/ 3 h 4"/>
                <a:gd name="T4" fmla="*/ 3 w 4"/>
                <a:gd name="T5" fmla="*/ 1 h 4"/>
                <a:gd name="T6" fmla="*/ 2 w 4"/>
                <a:gd name="T7" fmla="*/ 1 h 4"/>
                <a:gd name="T8" fmla="*/ 1 w 4"/>
                <a:gd name="T9" fmla="*/ 1 h 4"/>
                <a:gd name="T10" fmla="*/ 0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4"/>
                  </a:moveTo>
                  <a:lnTo>
                    <a:pt x="2" y="3"/>
                  </a:lnTo>
                  <a:lnTo>
                    <a:pt x="3" y="1"/>
                  </a:lnTo>
                  <a:lnTo>
                    <a:pt x="2" y="1"/>
                  </a:lnTo>
                  <a:lnTo>
                    <a:pt x="1"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8" name="Freeform 2569">
              <a:extLst>
                <a:ext uri="{FF2B5EF4-FFF2-40B4-BE49-F238E27FC236}">
                  <a16:creationId xmlns:a16="http://schemas.microsoft.com/office/drawing/2014/main" id="{3EE8F1D9-4C5F-522D-6C30-F8D52B3048FA}"/>
                </a:ext>
              </a:extLst>
            </p:cNvPr>
            <p:cNvSpPr>
              <a:spLocks/>
            </p:cNvSpPr>
            <p:nvPr/>
          </p:nvSpPr>
          <p:spPr bwMode="auto">
            <a:xfrm>
              <a:off x="264" y="377"/>
              <a:ext cx="7" cy="12"/>
            </a:xfrm>
            <a:custGeom>
              <a:avLst/>
              <a:gdLst>
                <a:gd name="T0" fmla="*/ 3 w 7"/>
                <a:gd name="T1" fmla="*/ 12 h 12"/>
                <a:gd name="T2" fmla="*/ 2 w 7"/>
                <a:gd name="T3" fmla="*/ 12 h 12"/>
                <a:gd name="T4" fmla="*/ 1 w 7"/>
                <a:gd name="T5" fmla="*/ 11 h 12"/>
                <a:gd name="T6" fmla="*/ 1 w 7"/>
                <a:gd name="T7" fmla="*/ 10 h 12"/>
                <a:gd name="T8" fmla="*/ 1 w 7"/>
                <a:gd name="T9" fmla="*/ 10 h 12"/>
                <a:gd name="T10" fmla="*/ 1 w 7"/>
                <a:gd name="T11" fmla="*/ 9 h 12"/>
                <a:gd name="T12" fmla="*/ 1 w 7"/>
                <a:gd name="T13" fmla="*/ 9 h 12"/>
                <a:gd name="T14" fmla="*/ 0 w 7"/>
                <a:gd name="T15" fmla="*/ 7 h 12"/>
                <a:gd name="T16" fmla="*/ 0 w 7"/>
                <a:gd name="T17" fmla="*/ 5 h 12"/>
                <a:gd name="T18" fmla="*/ 2 w 7"/>
                <a:gd name="T19" fmla="*/ 3 h 12"/>
                <a:gd name="T20" fmla="*/ 3 w 7"/>
                <a:gd name="T21" fmla="*/ 1 h 12"/>
                <a:gd name="T22" fmla="*/ 3 w 7"/>
                <a:gd name="T23" fmla="*/ 1 h 12"/>
                <a:gd name="T24" fmla="*/ 5 w 7"/>
                <a:gd name="T25" fmla="*/ 0 h 12"/>
                <a:gd name="T26" fmla="*/ 7 w 7"/>
                <a:gd name="T27" fmla="*/ 2 h 12"/>
                <a:gd name="T28" fmla="*/ 7 w 7"/>
                <a:gd name="T2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2">
                  <a:moveTo>
                    <a:pt x="3" y="12"/>
                  </a:moveTo>
                  <a:lnTo>
                    <a:pt x="2" y="12"/>
                  </a:lnTo>
                  <a:lnTo>
                    <a:pt x="1" y="11"/>
                  </a:lnTo>
                  <a:lnTo>
                    <a:pt x="1" y="10"/>
                  </a:lnTo>
                  <a:lnTo>
                    <a:pt x="1" y="10"/>
                  </a:lnTo>
                  <a:lnTo>
                    <a:pt x="1" y="9"/>
                  </a:lnTo>
                  <a:lnTo>
                    <a:pt x="1" y="9"/>
                  </a:lnTo>
                  <a:lnTo>
                    <a:pt x="0" y="7"/>
                  </a:lnTo>
                  <a:lnTo>
                    <a:pt x="0" y="5"/>
                  </a:lnTo>
                  <a:lnTo>
                    <a:pt x="2" y="3"/>
                  </a:lnTo>
                  <a:lnTo>
                    <a:pt x="3" y="1"/>
                  </a:lnTo>
                  <a:lnTo>
                    <a:pt x="3" y="1"/>
                  </a:lnTo>
                  <a:lnTo>
                    <a:pt x="5" y="0"/>
                  </a:lnTo>
                  <a:lnTo>
                    <a:pt x="7" y="2"/>
                  </a:lnTo>
                  <a:lnTo>
                    <a:pt x="7"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39" name="Freeform 2570">
              <a:extLst>
                <a:ext uri="{FF2B5EF4-FFF2-40B4-BE49-F238E27FC236}">
                  <a16:creationId xmlns:a16="http://schemas.microsoft.com/office/drawing/2014/main" id="{EC0B83DC-CF67-E14B-5CDE-0411C8C2DC30}"/>
                </a:ext>
              </a:extLst>
            </p:cNvPr>
            <p:cNvSpPr>
              <a:spLocks/>
            </p:cNvSpPr>
            <p:nvPr/>
          </p:nvSpPr>
          <p:spPr bwMode="auto">
            <a:xfrm>
              <a:off x="267" y="386"/>
              <a:ext cx="4" cy="4"/>
            </a:xfrm>
            <a:custGeom>
              <a:avLst/>
              <a:gdLst>
                <a:gd name="T0" fmla="*/ 4 w 4"/>
                <a:gd name="T1" fmla="*/ 3 h 4"/>
                <a:gd name="T2" fmla="*/ 3 w 4"/>
                <a:gd name="T3" fmla="*/ 3 h 4"/>
                <a:gd name="T4" fmla="*/ 3 w 4"/>
                <a:gd name="T5" fmla="*/ 2 h 4"/>
                <a:gd name="T6" fmla="*/ 3 w 4"/>
                <a:gd name="T7" fmla="*/ 0 h 4"/>
                <a:gd name="T8" fmla="*/ 2 w 4"/>
                <a:gd name="T9" fmla="*/ 2 h 4"/>
                <a:gd name="T10" fmla="*/ 2 w 4"/>
                <a:gd name="T11" fmla="*/ 2 h 4"/>
                <a:gd name="T12" fmla="*/ 2 w 4"/>
                <a:gd name="T13" fmla="*/ 4 h 4"/>
                <a:gd name="T14" fmla="*/ 1 w 4"/>
                <a:gd name="T15" fmla="*/ 4 h 4"/>
                <a:gd name="T16" fmla="*/ 0 w 4"/>
                <a:gd name="T17" fmla="*/ 4 h 4"/>
                <a:gd name="T18" fmla="*/ 0 w 4"/>
                <a:gd name="T19" fmla="*/ 4 h 4"/>
                <a:gd name="T20" fmla="*/ 0 w 4"/>
                <a:gd name="T21" fmla="*/ 4 h 4"/>
                <a:gd name="T22" fmla="*/ 1 w 4"/>
                <a:gd name="T23" fmla="*/ 2 h 4"/>
                <a:gd name="T24" fmla="*/ 0 w 4"/>
                <a:gd name="T2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 h="4">
                  <a:moveTo>
                    <a:pt x="4" y="3"/>
                  </a:moveTo>
                  <a:lnTo>
                    <a:pt x="3" y="3"/>
                  </a:lnTo>
                  <a:lnTo>
                    <a:pt x="3" y="2"/>
                  </a:lnTo>
                  <a:lnTo>
                    <a:pt x="3" y="0"/>
                  </a:lnTo>
                  <a:lnTo>
                    <a:pt x="2" y="2"/>
                  </a:lnTo>
                  <a:lnTo>
                    <a:pt x="2" y="2"/>
                  </a:lnTo>
                  <a:lnTo>
                    <a:pt x="2" y="4"/>
                  </a:lnTo>
                  <a:lnTo>
                    <a:pt x="1" y="4"/>
                  </a:lnTo>
                  <a:lnTo>
                    <a:pt x="0" y="4"/>
                  </a:lnTo>
                  <a:lnTo>
                    <a:pt x="0" y="4"/>
                  </a:lnTo>
                  <a:lnTo>
                    <a:pt x="0" y="4"/>
                  </a:lnTo>
                  <a:lnTo>
                    <a:pt x="1" y="2"/>
                  </a:lnTo>
                  <a:lnTo>
                    <a:pt x="0" y="3"/>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0" name="Freeform 2571">
              <a:extLst>
                <a:ext uri="{FF2B5EF4-FFF2-40B4-BE49-F238E27FC236}">
                  <a16:creationId xmlns:a16="http://schemas.microsoft.com/office/drawing/2014/main" id="{261D2738-AE9D-FCFD-32CD-E6C89A295976}"/>
                </a:ext>
              </a:extLst>
            </p:cNvPr>
            <p:cNvSpPr>
              <a:spLocks/>
            </p:cNvSpPr>
            <p:nvPr/>
          </p:nvSpPr>
          <p:spPr bwMode="auto">
            <a:xfrm>
              <a:off x="269" y="389"/>
              <a:ext cx="5" cy="5"/>
            </a:xfrm>
            <a:custGeom>
              <a:avLst/>
              <a:gdLst>
                <a:gd name="T0" fmla="*/ 5 w 5"/>
                <a:gd name="T1" fmla="*/ 5 h 5"/>
                <a:gd name="T2" fmla="*/ 5 w 5"/>
                <a:gd name="T3" fmla="*/ 5 h 5"/>
                <a:gd name="T4" fmla="*/ 2 w 5"/>
                <a:gd name="T5" fmla="*/ 5 h 5"/>
                <a:gd name="T6" fmla="*/ 2 w 5"/>
                <a:gd name="T7" fmla="*/ 4 h 5"/>
                <a:gd name="T8" fmla="*/ 2 w 5"/>
                <a:gd name="T9" fmla="*/ 4 h 5"/>
                <a:gd name="T10" fmla="*/ 1 w 5"/>
                <a:gd name="T11" fmla="*/ 4 h 5"/>
                <a:gd name="T12" fmla="*/ 1 w 5"/>
                <a:gd name="T13" fmla="*/ 3 h 5"/>
                <a:gd name="T14" fmla="*/ 0 w 5"/>
                <a:gd name="T15" fmla="*/ 2 h 5"/>
                <a:gd name="T16" fmla="*/ 1 w 5"/>
                <a:gd name="T17" fmla="*/ 2 h 5"/>
                <a:gd name="T18" fmla="*/ 2 w 5"/>
                <a:gd name="T19" fmla="*/ 2 h 5"/>
                <a:gd name="T20" fmla="*/ 2 w 5"/>
                <a:gd name="T21" fmla="*/ 1 h 5"/>
                <a:gd name="T22" fmla="*/ 2 w 5"/>
                <a:gd name="T23" fmla="*/ 0 h 5"/>
                <a:gd name="T24" fmla="*/ 2 w 5"/>
                <a:gd name="T25"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 h="5">
                  <a:moveTo>
                    <a:pt x="5" y="5"/>
                  </a:moveTo>
                  <a:lnTo>
                    <a:pt x="5" y="5"/>
                  </a:lnTo>
                  <a:lnTo>
                    <a:pt x="2" y="5"/>
                  </a:lnTo>
                  <a:lnTo>
                    <a:pt x="2" y="4"/>
                  </a:lnTo>
                  <a:lnTo>
                    <a:pt x="2" y="4"/>
                  </a:lnTo>
                  <a:lnTo>
                    <a:pt x="1" y="4"/>
                  </a:lnTo>
                  <a:lnTo>
                    <a:pt x="1" y="3"/>
                  </a:lnTo>
                  <a:lnTo>
                    <a:pt x="0" y="2"/>
                  </a:lnTo>
                  <a:lnTo>
                    <a:pt x="1" y="2"/>
                  </a:lnTo>
                  <a:lnTo>
                    <a:pt x="2" y="2"/>
                  </a:lnTo>
                  <a:lnTo>
                    <a:pt x="2" y="1"/>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1" name="Freeform 2572">
              <a:extLst>
                <a:ext uri="{FF2B5EF4-FFF2-40B4-BE49-F238E27FC236}">
                  <a16:creationId xmlns:a16="http://schemas.microsoft.com/office/drawing/2014/main" id="{F5A07A2A-4F1D-29A3-4D2D-98E4EFBA2E2B}"/>
                </a:ext>
              </a:extLst>
            </p:cNvPr>
            <p:cNvSpPr>
              <a:spLocks/>
            </p:cNvSpPr>
            <p:nvPr/>
          </p:nvSpPr>
          <p:spPr bwMode="auto">
            <a:xfrm>
              <a:off x="196" y="801"/>
              <a:ext cx="4" cy="6"/>
            </a:xfrm>
            <a:custGeom>
              <a:avLst/>
              <a:gdLst>
                <a:gd name="T0" fmla="*/ 4 w 4"/>
                <a:gd name="T1" fmla="*/ 6 h 6"/>
                <a:gd name="T2" fmla="*/ 4 w 4"/>
                <a:gd name="T3" fmla="*/ 6 h 6"/>
                <a:gd name="T4" fmla="*/ 0 w 4"/>
                <a:gd name="T5" fmla="*/ 3 h 6"/>
                <a:gd name="T6" fmla="*/ 0 w 4"/>
                <a:gd name="T7" fmla="*/ 2 h 6"/>
                <a:gd name="T8" fmla="*/ 1 w 4"/>
                <a:gd name="T9" fmla="*/ 0 h 6"/>
                <a:gd name="T10" fmla="*/ 1 w 4"/>
                <a:gd name="T11" fmla="*/ 0 h 6"/>
                <a:gd name="T12" fmla="*/ 4 w 4"/>
                <a:gd name="T13" fmla="*/ 2 h 6"/>
                <a:gd name="T14" fmla="*/ 4 w 4"/>
                <a:gd name="T15" fmla="*/ 3 h 6"/>
                <a:gd name="T16" fmla="*/ 4 w 4"/>
                <a:gd name="T17" fmla="*/ 6 h 6"/>
                <a:gd name="T18" fmla="*/ 4 w 4"/>
                <a:gd name="T1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6">
                  <a:moveTo>
                    <a:pt x="4" y="6"/>
                  </a:moveTo>
                  <a:lnTo>
                    <a:pt x="4" y="6"/>
                  </a:lnTo>
                  <a:lnTo>
                    <a:pt x="0" y="3"/>
                  </a:lnTo>
                  <a:lnTo>
                    <a:pt x="0" y="2"/>
                  </a:lnTo>
                  <a:lnTo>
                    <a:pt x="1" y="0"/>
                  </a:lnTo>
                  <a:lnTo>
                    <a:pt x="1" y="0"/>
                  </a:lnTo>
                  <a:lnTo>
                    <a:pt x="4" y="2"/>
                  </a:lnTo>
                  <a:lnTo>
                    <a:pt x="4" y="3"/>
                  </a:lnTo>
                  <a:lnTo>
                    <a:pt x="4" y="6"/>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2" name="Freeform 2573">
              <a:extLst>
                <a:ext uri="{FF2B5EF4-FFF2-40B4-BE49-F238E27FC236}">
                  <a16:creationId xmlns:a16="http://schemas.microsoft.com/office/drawing/2014/main" id="{5CB6AE88-80A9-C97F-D4CF-6F0083E41DC9}"/>
                </a:ext>
              </a:extLst>
            </p:cNvPr>
            <p:cNvSpPr>
              <a:spLocks/>
            </p:cNvSpPr>
            <p:nvPr/>
          </p:nvSpPr>
          <p:spPr bwMode="auto">
            <a:xfrm>
              <a:off x="201" y="804"/>
              <a:ext cx="4" cy="4"/>
            </a:xfrm>
            <a:custGeom>
              <a:avLst/>
              <a:gdLst>
                <a:gd name="T0" fmla="*/ 1 w 4"/>
                <a:gd name="T1" fmla="*/ 4 h 4"/>
                <a:gd name="T2" fmla="*/ 1 w 4"/>
                <a:gd name="T3" fmla="*/ 4 h 4"/>
                <a:gd name="T4" fmla="*/ 0 w 4"/>
                <a:gd name="T5" fmla="*/ 4 h 4"/>
                <a:gd name="T6" fmla="*/ 0 w 4"/>
                <a:gd name="T7" fmla="*/ 4 h 4"/>
                <a:gd name="T8" fmla="*/ 0 w 4"/>
                <a:gd name="T9" fmla="*/ 4 h 4"/>
                <a:gd name="T10" fmla="*/ 0 w 4"/>
                <a:gd name="T11" fmla="*/ 3 h 4"/>
                <a:gd name="T12" fmla="*/ 0 w 4"/>
                <a:gd name="T13" fmla="*/ 2 h 4"/>
                <a:gd name="T14" fmla="*/ 0 w 4"/>
                <a:gd name="T15" fmla="*/ 2 h 4"/>
                <a:gd name="T16" fmla="*/ 0 w 4"/>
                <a:gd name="T17" fmla="*/ 0 h 4"/>
                <a:gd name="T18" fmla="*/ 1 w 4"/>
                <a:gd name="T19" fmla="*/ 0 h 4"/>
                <a:gd name="T20" fmla="*/ 2 w 4"/>
                <a:gd name="T21" fmla="*/ 0 h 4"/>
                <a:gd name="T22" fmla="*/ 2 w 4"/>
                <a:gd name="T23" fmla="*/ 0 h 4"/>
                <a:gd name="T24" fmla="*/ 2 w 4"/>
                <a:gd name="T25" fmla="*/ 1 h 4"/>
                <a:gd name="T26" fmla="*/ 3 w 4"/>
                <a:gd name="T27" fmla="*/ 1 h 4"/>
                <a:gd name="T28" fmla="*/ 3 w 4"/>
                <a:gd name="T29" fmla="*/ 0 h 4"/>
                <a:gd name="T30" fmla="*/ 3 w 4"/>
                <a:gd name="T31" fmla="*/ 0 h 4"/>
                <a:gd name="T32" fmla="*/ 4 w 4"/>
                <a:gd name="T33" fmla="*/ 1 h 4"/>
                <a:gd name="T34" fmla="*/ 3 w 4"/>
                <a:gd name="T35" fmla="*/ 1 h 4"/>
                <a:gd name="T36" fmla="*/ 2 w 4"/>
                <a:gd name="T37" fmla="*/ 2 h 4"/>
                <a:gd name="T38" fmla="*/ 2 w 4"/>
                <a:gd name="T39" fmla="*/ 3 h 4"/>
                <a:gd name="T40" fmla="*/ 1 w 4"/>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 h="4">
                  <a:moveTo>
                    <a:pt x="1" y="4"/>
                  </a:moveTo>
                  <a:lnTo>
                    <a:pt x="1" y="4"/>
                  </a:lnTo>
                  <a:lnTo>
                    <a:pt x="0" y="4"/>
                  </a:lnTo>
                  <a:lnTo>
                    <a:pt x="0" y="4"/>
                  </a:lnTo>
                  <a:lnTo>
                    <a:pt x="0" y="4"/>
                  </a:lnTo>
                  <a:lnTo>
                    <a:pt x="0" y="3"/>
                  </a:lnTo>
                  <a:lnTo>
                    <a:pt x="0" y="2"/>
                  </a:lnTo>
                  <a:lnTo>
                    <a:pt x="0" y="2"/>
                  </a:lnTo>
                  <a:lnTo>
                    <a:pt x="0" y="0"/>
                  </a:lnTo>
                  <a:lnTo>
                    <a:pt x="1" y="0"/>
                  </a:lnTo>
                  <a:lnTo>
                    <a:pt x="2" y="0"/>
                  </a:lnTo>
                  <a:lnTo>
                    <a:pt x="2" y="0"/>
                  </a:lnTo>
                  <a:lnTo>
                    <a:pt x="2" y="1"/>
                  </a:lnTo>
                  <a:lnTo>
                    <a:pt x="3" y="1"/>
                  </a:lnTo>
                  <a:lnTo>
                    <a:pt x="3" y="0"/>
                  </a:lnTo>
                  <a:lnTo>
                    <a:pt x="3" y="0"/>
                  </a:lnTo>
                  <a:lnTo>
                    <a:pt x="4" y="1"/>
                  </a:lnTo>
                  <a:lnTo>
                    <a:pt x="3" y="1"/>
                  </a:lnTo>
                  <a:lnTo>
                    <a:pt x="2" y="2"/>
                  </a:lnTo>
                  <a:lnTo>
                    <a:pt x="2" y="3"/>
                  </a:lnTo>
                  <a:lnTo>
                    <a:pt x="1"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3" name="Freeform 2574">
              <a:extLst>
                <a:ext uri="{FF2B5EF4-FFF2-40B4-BE49-F238E27FC236}">
                  <a16:creationId xmlns:a16="http://schemas.microsoft.com/office/drawing/2014/main" id="{ED45BC6E-393B-086C-D2F0-D0012908FFB0}"/>
                </a:ext>
              </a:extLst>
            </p:cNvPr>
            <p:cNvSpPr>
              <a:spLocks/>
            </p:cNvSpPr>
            <p:nvPr/>
          </p:nvSpPr>
          <p:spPr bwMode="auto">
            <a:xfrm>
              <a:off x="121" y="534"/>
              <a:ext cx="5" cy="2"/>
            </a:xfrm>
            <a:custGeom>
              <a:avLst/>
              <a:gdLst>
                <a:gd name="T0" fmla="*/ 2 w 5"/>
                <a:gd name="T1" fmla="*/ 2 h 2"/>
                <a:gd name="T2" fmla="*/ 4 w 5"/>
                <a:gd name="T3" fmla="*/ 2 h 2"/>
                <a:gd name="T4" fmla="*/ 5 w 5"/>
                <a:gd name="T5" fmla="*/ 2 h 2"/>
                <a:gd name="T6" fmla="*/ 5 w 5"/>
                <a:gd name="T7" fmla="*/ 0 h 2"/>
                <a:gd name="T8" fmla="*/ 1 w 5"/>
                <a:gd name="T9" fmla="*/ 0 h 2"/>
                <a:gd name="T10" fmla="*/ 0 w 5"/>
                <a:gd name="T11" fmla="*/ 0 h 2"/>
                <a:gd name="T12" fmla="*/ 0 w 5"/>
                <a:gd name="T13" fmla="*/ 1 h 2"/>
                <a:gd name="T14" fmla="*/ 1 w 5"/>
                <a:gd name="T15" fmla="*/ 1 h 2"/>
                <a:gd name="T16" fmla="*/ 1 w 5"/>
                <a:gd name="T17" fmla="*/ 1 h 2"/>
                <a:gd name="T18" fmla="*/ 2 w 5"/>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2">
                  <a:moveTo>
                    <a:pt x="2" y="2"/>
                  </a:moveTo>
                  <a:lnTo>
                    <a:pt x="4" y="2"/>
                  </a:lnTo>
                  <a:lnTo>
                    <a:pt x="5" y="2"/>
                  </a:lnTo>
                  <a:lnTo>
                    <a:pt x="5" y="0"/>
                  </a:lnTo>
                  <a:lnTo>
                    <a:pt x="1" y="0"/>
                  </a:lnTo>
                  <a:lnTo>
                    <a:pt x="0" y="0"/>
                  </a:lnTo>
                  <a:lnTo>
                    <a:pt x="0" y="1"/>
                  </a:lnTo>
                  <a:lnTo>
                    <a:pt x="1" y="1"/>
                  </a:lnTo>
                  <a:lnTo>
                    <a:pt x="1" y="1"/>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4" name="Freeform 2575">
              <a:extLst>
                <a:ext uri="{FF2B5EF4-FFF2-40B4-BE49-F238E27FC236}">
                  <a16:creationId xmlns:a16="http://schemas.microsoft.com/office/drawing/2014/main" id="{CB15D9AB-F36C-4F34-D939-F5EE65D80DE3}"/>
                </a:ext>
              </a:extLst>
            </p:cNvPr>
            <p:cNvSpPr>
              <a:spLocks/>
            </p:cNvSpPr>
            <p:nvPr/>
          </p:nvSpPr>
          <p:spPr bwMode="auto">
            <a:xfrm>
              <a:off x="111" y="535"/>
              <a:ext cx="9" cy="7"/>
            </a:xfrm>
            <a:custGeom>
              <a:avLst/>
              <a:gdLst>
                <a:gd name="T0" fmla="*/ 9 w 9"/>
                <a:gd name="T1" fmla="*/ 2 h 7"/>
                <a:gd name="T2" fmla="*/ 9 w 9"/>
                <a:gd name="T3" fmla="*/ 2 h 7"/>
                <a:gd name="T4" fmla="*/ 9 w 9"/>
                <a:gd name="T5" fmla="*/ 2 h 7"/>
                <a:gd name="T6" fmla="*/ 9 w 9"/>
                <a:gd name="T7" fmla="*/ 1 h 7"/>
                <a:gd name="T8" fmla="*/ 9 w 9"/>
                <a:gd name="T9" fmla="*/ 0 h 7"/>
                <a:gd name="T10" fmla="*/ 8 w 9"/>
                <a:gd name="T11" fmla="*/ 0 h 7"/>
                <a:gd name="T12" fmla="*/ 7 w 9"/>
                <a:gd name="T13" fmla="*/ 0 h 7"/>
                <a:gd name="T14" fmla="*/ 6 w 9"/>
                <a:gd name="T15" fmla="*/ 3 h 7"/>
                <a:gd name="T16" fmla="*/ 5 w 9"/>
                <a:gd name="T17" fmla="*/ 3 h 7"/>
                <a:gd name="T18" fmla="*/ 3 w 9"/>
                <a:gd name="T19" fmla="*/ 2 h 7"/>
                <a:gd name="T20" fmla="*/ 1 w 9"/>
                <a:gd name="T21" fmla="*/ 3 h 7"/>
                <a:gd name="T22" fmla="*/ 1 w 9"/>
                <a:gd name="T23" fmla="*/ 5 h 7"/>
                <a:gd name="T24" fmla="*/ 0 w 9"/>
                <a:gd name="T25" fmla="*/ 6 h 7"/>
                <a:gd name="T26" fmla="*/ 0 w 9"/>
                <a:gd name="T27" fmla="*/ 6 h 7"/>
                <a:gd name="T28" fmla="*/ 0 w 9"/>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 h="7">
                  <a:moveTo>
                    <a:pt x="9" y="2"/>
                  </a:moveTo>
                  <a:lnTo>
                    <a:pt x="9" y="2"/>
                  </a:lnTo>
                  <a:lnTo>
                    <a:pt x="9" y="2"/>
                  </a:lnTo>
                  <a:lnTo>
                    <a:pt x="9" y="1"/>
                  </a:lnTo>
                  <a:lnTo>
                    <a:pt x="9" y="0"/>
                  </a:lnTo>
                  <a:lnTo>
                    <a:pt x="8" y="0"/>
                  </a:lnTo>
                  <a:lnTo>
                    <a:pt x="7" y="0"/>
                  </a:lnTo>
                  <a:lnTo>
                    <a:pt x="6" y="3"/>
                  </a:lnTo>
                  <a:lnTo>
                    <a:pt x="5" y="3"/>
                  </a:lnTo>
                  <a:lnTo>
                    <a:pt x="3" y="2"/>
                  </a:lnTo>
                  <a:lnTo>
                    <a:pt x="1" y="3"/>
                  </a:lnTo>
                  <a:lnTo>
                    <a:pt x="1" y="5"/>
                  </a:lnTo>
                  <a:lnTo>
                    <a:pt x="0" y="6"/>
                  </a:lnTo>
                  <a:lnTo>
                    <a:pt x="0" y="6"/>
                  </a:lnTo>
                  <a:lnTo>
                    <a:pt x="0" y="7"/>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5" name="Freeform 2576">
              <a:extLst>
                <a:ext uri="{FF2B5EF4-FFF2-40B4-BE49-F238E27FC236}">
                  <a16:creationId xmlns:a16="http://schemas.microsoft.com/office/drawing/2014/main" id="{EF50EF6D-11EC-FD6F-2574-4363A69B82A4}"/>
                </a:ext>
              </a:extLst>
            </p:cNvPr>
            <p:cNvSpPr>
              <a:spLocks/>
            </p:cNvSpPr>
            <p:nvPr/>
          </p:nvSpPr>
          <p:spPr bwMode="auto">
            <a:xfrm>
              <a:off x="660" y="81"/>
              <a:ext cx="1" cy="3"/>
            </a:xfrm>
            <a:custGeom>
              <a:avLst/>
              <a:gdLst>
                <a:gd name="T0" fmla="*/ 0 w 1"/>
                <a:gd name="T1" fmla="*/ 3 h 3"/>
                <a:gd name="T2" fmla="*/ 1 w 1"/>
                <a:gd name="T3" fmla="*/ 2 h 3"/>
                <a:gd name="T4" fmla="*/ 1 w 1"/>
                <a:gd name="T5" fmla="*/ 1 h 3"/>
                <a:gd name="T6" fmla="*/ 1 w 1"/>
                <a:gd name="T7" fmla="*/ 0 h 3"/>
              </a:gdLst>
              <a:ahLst/>
              <a:cxnLst>
                <a:cxn ang="0">
                  <a:pos x="T0" y="T1"/>
                </a:cxn>
                <a:cxn ang="0">
                  <a:pos x="T2" y="T3"/>
                </a:cxn>
                <a:cxn ang="0">
                  <a:pos x="T4" y="T5"/>
                </a:cxn>
                <a:cxn ang="0">
                  <a:pos x="T6" y="T7"/>
                </a:cxn>
              </a:cxnLst>
              <a:rect l="0" t="0" r="r" b="b"/>
              <a:pathLst>
                <a:path w="1" h="3">
                  <a:moveTo>
                    <a:pt x="0" y="3"/>
                  </a:moveTo>
                  <a:lnTo>
                    <a:pt x="1" y="2"/>
                  </a:lnTo>
                  <a:lnTo>
                    <a:pt x="1" y="1"/>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6" name="Freeform 2577">
              <a:extLst>
                <a:ext uri="{FF2B5EF4-FFF2-40B4-BE49-F238E27FC236}">
                  <a16:creationId xmlns:a16="http://schemas.microsoft.com/office/drawing/2014/main" id="{223C0794-31C4-9CED-AFAA-9A636F6110A2}"/>
                </a:ext>
              </a:extLst>
            </p:cNvPr>
            <p:cNvSpPr>
              <a:spLocks/>
            </p:cNvSpPr>
            <p:nvPr/>
          </p:nvSpPr>
          <p:spPr bwMode="auto">
            <a:xfrm>
              <a:off x="657" y="81"/>
              <a:ext cx="1" cy="1"/>
            </a:xfrm>
            <a:custGeom>
              <a:avLst/>
              <a:gdLst>
                <a:gd name="T0" fmla="*/ 1 w 1"/>
                <a:gd name="T1" fmla="*/ 0 h 1"/>
                <a:gd name="T2" fmla="*/ 0 w 1"/>
                <a:gd name="T3" fmla="*/ 1 h 1"/>
                <a:gd name="T4" fmla="*/ 1 w 1"/>
                <a:gd name="T5" fmla="*/ 1 h 1"/>
              </a:gdLst>
              <a:ahLst/>
              <a:cxnLst>
                <a:cxn ang="0">
                  <a:pos x="T0" y="T1"/>
                </a:cxn>
                <a:cxn ang="0">
                  <a:pos x="T2" y="T3"/>
                </a:cxn>
                <a:cxn ang="0">
                  <a:pos x="T4" y="T5"/>
                </a:cxn>
              </a:cxnLst>
              <a:rect l="0" t="0" r="r" b="b"/>
              <a:pathLst>
                <a:path w="1" h="1">
                  <a:moveTo>
                    <a:pt x="1" y="0"/>
                  </a:moveTo>
                  <a:lnTo>
                    <a:pt x="0" y="1"/>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7" name="Line 2578">
              <a:extLst>
                <a:ext uri="{FF2B5EF4-FFF2-40B4-BE49-F238E27FC236}">
                  <a16:creationId xmlns:a16="http://schemas.microsoft.com/office/drawing/2014/main" id="{9566A0B9-FC20-E3DB-C074-3030151B84C5}"/>
                </a:ext>
              </a:extLst>
            </p:cNvPr>
            <p:cNvSpPr>
              <a:spLocks noChangeShapeType="1"/>
            </p:cNvSpPr>
            <p:nvPr/>
          </p:nvSpPr>
          <p:spPr bwMode="auto">
            <a:xfrm>
              <a:off x="658" y="82"/>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48" name="Freeform 2579">
              <a:extLst>
                <a:ext uri="{FF2B5EF4-FFF2-40B4-BE49-F238E27FC236}">
                  <a16:creationId xmlns:a16="http://schemas.microsoft.com/office/drawing/2014/main" id="{D0615299-5691-AD51-9592-9CDD253C4469}"/>
                </a:ext>
              </a:extLst>
            </p:cNvPr>
            <p:cNvSpPr>
              <a:spLocks/>
            </p:cNvSpPr>
            <p:nvPr/>
          </p:nvSpPr>
          <p:spPr bwMode="auto">
            <a:xfrm>
              <a:off x="584" y="45"/>
              <a:ext cx="3" cy="9"/>
            </a:xfrm>
            <a:custGeom>
              <a:avLst/>
              <a:gdLst>
                <a:gd name="T0" fmla="*/ 0 w 3"/>
                <a:gd name="T1" fmla="*/ 0 h 9"/>
                <a:gd name="T2" fmla="*/ 0 w 3"/>
                <a:gd name="T3" fmla="*/ 1 h 9"/>
                <a:gd name="T4" fmla="*/ 0 w 3"/>
                <a:gd name="T5" fmla="*/ 7 h 9"/>
                <a:gd name="T6" fmla="*/ 0 w 3"/>
                <a:gd name="T7" fmla="*/ 9 h 9"/>
                <a:gd name="T8" fmla="*/ 2 w 3"/>
                <a:gd name="T9" fmla="*/ 7 h 9"/>
                <a:gd name="T10" fmla="*/ 2 w 3"/>
                <a:gd name="T11" fmla="*/ 4 h 9"/>
                <a:gd name="T12" fmla="*/ 3 w 3"/>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3" h="9">
                  <a:moveTo>
                    <a:pt x="0" y="0"/>
                  </a:moveTo>
                  <a:lnTo>
                    <a:pt x="0" y="1"/>
                  </a:lnTo>
                  <a:lnTo>
                    <a:pt x="0" y="7"/>
                  </a:lnTo>
                  <a:lnTo>
                    <a:pt x="0" y="9"/>
                  </a:lnTo>
                  <a:lnTo>
                    <a:pt x="2" y="7"/>
                  </a:lnTo>
                  <a:lnTo>
                    <a:pt x="2" y="4"/>
                  </a:lnTo>
                  <a:lnTo>
                    <a:pt x="3"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49" name="Freeform 2580">
              <a:extLst>
                <a:ext uri="{FF2B5EF4-FFF2-40B4-BE49-F238E27FC236}">
                  <a16:creationId xmlns:a16="http://schemas.microsoft.com/office/drawing/2014/main" id="{05974AC2-7B7C-654E-79B9-9BAECE4A6563}"/>
                </a:ext>
              </a:extLst>
            </p:cNvPr>
            <p:cNvSpPr>
              <a:spLocks/>
            </p:cNvSpPr>
            <p:nvPr/>
          </p:nvSpPr>
          <p:spPr bwMode="auto">
            <a:xfrm>
              <a:off x="584" y="39"/>
              <a:ext cx="0" cy="6"/>
            </a:xfrm>
            <a:custGeom>
              <a:avLst/>
              <a:gdLst>
                <a:gd name="T0" fmla="*/ 0 h 6"/>
                <a:gd name="T1" fmla="*/ 3 h 6"/>
                <a:gd name="T2" fmla="*/ 6 h 6"/>
              </a:gdLst>
              <a:ahLst/>
              <a:cxnLst>
                <a:cxn ang="0">
                  <a:pos x="0" y="T0"/>
                </a:cxn>
                <a:cxn ang="0">
                  <a:pos x="0" y="T1"/>
                </a:cxn>
                <a:cxn ang="0">
                  <a:pos x="0" y="T2"/>
                </a:cxn>
              </a:cxnLst>
              <a:rect l="0" t="0" r="r" b="b"/>
              <a:pathLst>
                <a:path h="6">
                  <a:moveTo>
                    <a:pt x="0" y="0"/>
                  </a:moveTo>
                  <a:lnTo>
                    <a:pt x="0" y="3"/>
                  </a:lnTo>
                  <a:lnTo>
                    <a:pt x="0"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0" name="Freeform 2581">
              <a:extLst>
                <a:ext uri="{FF2B5EF4-FFF2-40B4-BE49-F238E27FC236}">
                  <a16:creationId xmlns:a16="http://schemas.microsoft.com/office/drawing/2014/main" id="{BF68C4AF-C2ED-AED6-D16A-6B2D44719089}"/>
                </a:ext>
              </a:extLst>
            </p:cNvPr>
            <p:cNvSpPr>
              <a:spLocks/>
            </p:cNvSpPr>
            <p:nvPr/>
          </p:nvSpPr>
          <p:spPr bwMode="auto">
            <a:xfrm>
              <a:off x="413" y="129"/>
              <a:ext cx="11" cy="12"/>
            </a:xfrm>
            <a:custGeom>
              <a:avLst/>
              <a:gdLst>
                <a:gd name="T0" fmla="*/ 11 w 11"/>
                <a:gd name="T1" fmla="*/ 12 h 12"/>
                <a:gd name="T2" fmla="*/ 11 w 11"/>
                <a:gd name="T3" fmla="*/ 12 h 12"/>
                <a:gd name="T4" fmla="*/ 9 w 11"/>
                <a:gd name="T5" fmla="*/ 12 h 12"/>
                <a:gd name="T6" fmla="*/ 5 w 11"/>
                <a:gd name="T7" fmla="*/ 10 h 12"/>
                <a:gd name="T8" fmla="*/ 4 w 11"/>
                <a:gd name="T9" fmla="*/ 8 h 12"/>
                <a:gd name="T10" fmla="*/ 2 w 11"/>
                <a:gd name="T11" fmla="*/ 6 h 12"/>
                <a:gd name="T12" fmla="*/ 1 w 11"/>
                <a:gd name="T13" fmla="*/ 6 h 12"/>
                <a:gd name="T14" fmla="*/ 1 w 11"/>
                <a:gd name="T15" fmla="*/ 5 h 12"/>
                <a:gd name="T16" fmla="*/ 1 w 11"/>
                <a:gd name="T17" fmla="*/ 3 h 12"/>
                <a:gd name="T18" fmla="*/ 0 w 11"/>
                <a:gd name="T19" fmla="*/ 2 h 12"/>
                <a:gd name="T20" fmla="*/ 1 w 11"/>
                <a:gd name="T21" fmla="*/ 1 h 12"/>
                <a:gd name="T22" fmla="*/ 1 w 11"/>
                <a:gd name="T23" fmla="*/ 1 h 12"/>
                <a:gd name="T24" fmla="*/ 3 w 11"/>
                <a:gd name="T25"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2">
                  <a:moveTo>
                    <a:pt x="11" y="12"/>
                  </a:moveTo>
                  <a:lnTo>
                    <a:pt x="11" y="12"/>
                  </a:lnTo>
                  <a:lnTo>
                    <a:pt x="9" y="12"/>
                  </a:lnTo>
                  <a:lnTo>
                    <a:pt x="5" y="10"/>
                  </a:lnTo>
                  <a:lnTo>
                    <a:pt x="4" y="8"/>
                  </a:lnTo>
                  <a:lnTo>
                    <a:pt x="2" y="6"/>
                  </a:lnTo>
                  <a:lnTo>
                    <a:pt x="1" y="6"/>
                  </a:lnTo>
                  <a:lnTo>
                    <a:pt x="1" y="5"/>
                  </a:lnTo>
                  <a:lnTo>
                    <a:pt x="1" y="3"/>
                  </a:lnTo>
                  <a:lnTo>
                    <a:pt x="0" y="2"/>
                  </a:lnTo>
                  <a:lnTo>
                    <a:pt x="1" y="1"/>
                  </a:lnTo>
                  <a:lnTo>
                    <a:pt x="1" y="1"/>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1" name="Freeform 2582">
              <a:extLst>
                <a:ext uri="{FF2B5EF4-FFF2-40B4-BE49-F238E27FC236}">
                  <a16:creationId xmlns:a16="http://schemas.microsoft.com/office/drawing/2014/main" id="{7859BE30-E838-6BAF-7ED7-C104B82B6676}"/>
                </a:ext>
              </a:extLst>
            </p:cNvPr>
            <p:cNvSpPr>
              <a:spLocks/>
            </p:cNvSpPr>
            <p:nvPr/>
          </p:nvSpPr>
          <p:spPr bwMode="auto">
            <a:xfrm>
              <a:off x="422" y="131"/>
              <a:ext cx="13" cy="17"/>
            </a:xfrm>
            <a:custGeom>
              <a:avLst/>
              <a:gdLst>
                <a:gd name="T0" fmla="*/ 0 w 13"/>
                <a:gd name="T1" fmla="*/ 0 h 17"/>
                <a:gd name="T2" fmla="*/ 0 w 13"/>
                <a:gd name="T3" fmla="*/ 0 h 17"/>
                <a:gd name="T4" fmla="*/ 1 w 13"/>
                <a:gd name="T5" fmla="*/ 0 h 17"/>
                <a:gd name="T6" fmla="*/ 2 w 13"/>
                <a:gd name="T7" fmla="*/ 2 h 17"/>
                <a:gd name="T8" fmla="*/ 2 w 13"/>
                <a:gd name="T9" fmla="*/ 3 h 17"/>
                <a:gd name="T10" fmla="*/ 3 w 13"/>
                <a:gd name="T11" fmla="*/ 4 h 17"/>
                <a:gd name="T12" fmla="*/ 4 w 13"/>
                <a:gd name="T13" fmla="*/ 7 h 17"/>
                <a:gd name="T14" fmla="*/ 5 w 13"/>
                <a:gd name="T15" fmla="*/ 9 h 17"/>
                <a:gd name="T16" fmla="*/ 8 w 13"/>
                <a:gd name="T17" fmla="*/ 9 h 17"/>
                <a:gd name="T18" fmla="*/ 10 w 13"/>
                <a:gd name="T19" fmla="*/ 9 h 17"/>
                <a:gd name="T20" fmla="*/ 12 w 13"/>
                <a:gd name="T21" fmla="*/ 9 h 17"/>
                <a:gd name="T22" fmla="*/ 12 w 13"/>
                <a:gd name="T23" fmla="*/ 11 h 17"/>
                <a:gd name="T24" fmla="*/ 11 w 13"/>
                <a:gd name="T25" fmla="*/ 12 h 17"/>
                <a:gd name="T26" fmla="*/ 11 w 13"/>
                <a:gd name="T27" fmla="*/ 15 h 17"/>
                <a:gd name="T28" fmla="*/ 11 w 13"/>
                <a:gd name="T29" fmla="*/ 16 h 17"/>
                <a:gd name="T30" fmla="*/ 12 w 13"/>
                <a:gd name="T31" fmla="*/ 17 h 17"/>
                <a:gd name="T32" fmla="*/ 13 w 13"/>
                <a:gd name="T33"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7">
                  <a:moveTo>
                    <a:pt x="0" y="0"/>
                  </a:moveTo>
                  <a:lnTo>
                    <a:pt x="0" y="0"/>
                  </a:lnTo>
                  <a:lnTo>
                    <a:pt x="1" y="0"/>
                  </a:lnTo>
                  <a:lnTo>
                    <a:pt x="2" y="2"/>
                  </a:lnTo>
                  <a:lnTo>
                    <a:pt x="2" y="3"/>
                  </a:lnTo>
                  <a:lnTo>
                    <a:pt x="3" y="4"/>
                  </a:lnTo>
                  <a:lnTo>
                    <a:pt x="4" y="7"/>
                  </a:lnTo>
                  <a:lnTo>
                    <a:pt x="5" y="9"/>
                  </a:lnTo>
                  <a:lnTo>
                    <a:pt x="8" y="9"/>
                  </a:lnTo>
                  <a:lnTo>
                    <a:pt x="10" y="9"/>
                  </a:lnTo>
                  <a:lnTo>
                    <a:pt x="12" y="9"/>
                  </a:lnTo>
                  <a:lnTo>
                    <a:pt x="12" y="11"/>
                  </a:lnTo>
                  <a:lnTo>
                    <a:pt x="11" y="12"/>
                  </a:lnTo>
                  <a:lnTo>
                    <a:pt x="11" y="15"/>
                  </a:lnTo>
                  <a:lnTo>
                    <a:pt x="11" y="16"/>
                  </a:lnTo>
                  <a:lnTo>
                    <a:pt x="12" y="17"/>
                  </a:lnTo>
                  <a:lnTo>
                    <a:pt x="13" y="1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2" name="Freeform 2583">
              <a:extLst>
                <a:ext uri="{FF2B5EF4-FFF2-40B4-BE49-F238E27FC236}">
                  <a16:creationId xmlns:a16="http://schemas.microsoft.com/office/drawing/2014/main" id="{6CC1CB6F-A578-571E-3DB6-416245CB0CB7}"/>
                </a:ext>
              </a:extLst>
            </p:cNvPr>
            <p:cNvSpPr>
              <a:spLocks/>
            </p:cNvSpPr>
            <p:nvPr/>
          </p:nvSpPr>
          <p:spPr bwMode="auto">
            <a:xfrm>
              <a:off x="416" y="127"/>
              <a:ext cx="7" cy="4"/>
            </a:xfrm>
            <a:custGeom>
              <a:avLst/>
              <a:gdLst>
                <a:gd name="T0" fmla="*/ 0 w 7"/>
                <a:gd name="T1" fmla="*/ 2 h 4"/>
                <a:gd name="T2" fmla="*/ 0 w 7"/>
                <a:gd name="T3" fmla="*/ 2 h 4"/>
                <a:gd name="T4" fmla="*/ 3 w 7"/>
                <a:gd name="T5" fmla="*/ 1 h 4"/>
                <a:gd name="T6" fmla="*/ 4 w 7"/>
                <a:gd name="T7" fmla="*/ 1 h 4"/>
                <a:gd name="T8" fmla="*/ 5 w 7"/>
                <a:gd name="T9" fmla="*/ 0 h 4"/>
                <a:gd name="T10" fmla="*/ 6 w 7"/>
                <a:gd name="T11" fmla="*/ 0 h 4"/>
                <a:gd name="T12" fmla="*/ 7 w 7"/>
                <a:gd name="T13" fmla="*/ 2 h 4"/>
                <a:gd name="T14" fmla="*/ 6 w 7"/>
                <a:gd name="T15" fmla="*/ 3 h 4"/>
                <a:gd name="T16" fmla="*/ 6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0" y="2"/>
                  </a:moveTo>
                  <a:lnTo>
                    <a:pt x="0" y="2"/>
                  </a:lnTo>
                  <a:lnTo>
                    <a:pt x="3" y="1"/>
                  </a:lnTo>
                  <a:lnTo>
                    <a:pt x="4" y="1"/>
                  </a:lnTo>
                  <a:lnTo>
                    <a:pt x="5" y="0"/>
                  </a:lnTo>
                  <a:lnTo>
                    <a:pt x="6" y="0"/>
                  </a:lnTo>
                  <a:lnTo>
                    <a:pt x="7" y="2"/>
                  </a:lnTo>
                  <a:lnTo>
                    <a:pt x="6" y="3"/>
                  </a:lnTo>
                  <a:lnTo>
                    <a:pt x="6" y="4"/>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3" name="Freeform 2584">
              <a:extLst>
                <a:ext uri="{FF2B5EF4-FFF2-40B4-BE49-F238E27FC236}">
                  <a16:creationId xmlns:a16="http://schemas.microsoft.com/office/drawing/2014/main" id="{7E6B44D4-1176-D8A2-E593-72CED574244A}"/>
                </a:ext>
              </a:extLst>
            </p:cNvPr>
            <p:cNvSpPr>
              <a:spLocks/>
            </p:cNvSpPr>
            <p:nvPr/>
          </p:nvSpPr>
          <p:spPr bwMode="auto">
            <a:xfrm>
              <a:off x="287" y="325"/>
              <a:ext cx="4" cy="6"/>
            </a:xfrm>
            <a:custGeom>
              <a:avLst/>
              <a:gdLst>
                <a:gd name="T0" fmla="*/ 0 w 4"/>
                <a:gd name="T1" fmla="*/ 0 h 6"/>
                <a:gd name="T2" fmla="*/ 1 w 4"/>
                <a:gd name="T3" fmla="*/ 1 h 6"/>
                <a:gd name="T4" fmla="*/ 1 w 4"/>
                <a:gd name="T5" fmla="*/ 1 h 6"/>
                <a:gd name="T6" fmla="*/ 2 w 4"/>
                <a:gd name="T7" fmla="*/ 3 h 6"/>
                <a:gd name="T8" fmla="*/ 2 w 4"/>
                <a:gd name="T9" fmla="*/ 4 h 6"/>
                <a:gd name="T10" fmla="*/ 2 w 4"/>
                <a:gd name="T11" fmla="*/ 6 h 6"/>
                <a:gd name="T12" fmla="*/ 4 w 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 h="6">
                  <a:moveTo>
                    <a:pt x="0" y="0"/>
                  </a:moveTo>
                  <a:lnTo>
                    <a:pt x="1" y="1"/>
                  </a:lnTo>
                  <a:lnTo>
                    <a:pt x="1" y="1"/>
                  </a:lnTo>
                  <a:lnTo>
                    <a:pt x="2" y="3"/>
                  </a:lnTo>
                  <a:lnTo>
                    <a:pt x="2" y="4"/>
                  </a:lnTo>
                  <a:lnTo>
                    <a:pt x="2" y="6"/>
                  </a:lnTo>
                  <a:lnTo>
                    <a:pt x="4"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4" name="Freeform 2585">
              <a:extLst>
                <a:ext uri="{FF2B5EF4-FFF2-40B4-BE49-F238E27FC236}">
                  <a16:creationId xmlns:a16="http://schemas.microsoft.com/office/drawing/2014/main" id="{E634BA35-6E01-1A1D-E553-3E7BA3210027}"/>
                </a:ext>
              </a:extLst>
            </p:cNvPr>
            <p:cNvSpPr>
              <a:spLocks/>
            </p:cNvSpPr>
            <p:nvPr/>
          </p:nvSpPr>
          <p:spPr bwMode="auto">
            <a:xfrm>
              <a:off x="283" y="332"/>
              <a:ext cx="4" cy="7"/>
            </a:xfrm>
            <a:custGeom>
              <a:avLst/>
              <a:gdLst>
                <a:gd name="T0" fmla="*/ 4 w 4"/>
                <a:gd name="T1" fmla="*/ 7 h 7"/>
                <a:gd name="T2" fmla="*/ 4 w 4"/>
                <a:gd name="T3" fmla="*/ 6 h 7"/>
                <a:gd name="T4" fmla="*/ 2 w 4"/>
                <a:gd name="T5" fmla="*/ 7 h 7"/>
                <a:gd name="T6" fmla="*/ 0 w 4"/>
                <a:gd name="T7" fmla="*/ 6 h 7"/>
                <a:gd name="T8" fmla="*/ 0 w 4"/>
                <a:gd name="T9" fmla="*/ 4 h 7"/>
                <a:gd name="T10" fmla="*/ 4 w 4"/>
                <a:gd name="T11" fmla="*/ 2 h 7"/>
                <a:gd name="T12" fmla="*/ 4 w 4"/>
                <a:gd name="T13" fmla="*/ 0 h 7"/>
                <a:gd name="T14" fmla="*/ 4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4" y="7"/>
                  </a:moveTo>
                  <a:lnTo>
                    <a:pt x="4" y="6"/>
                  </a:lnTo>
                  <a:lnTo>
                    <a:pt x="2" y="7"/>
                  </a:lnTo>
                  <a:lnTo>
                    <a:pt x="0" y="6"/>
                  </a:lnTo>
                  <a:lnTo>
                    <a:pt x="0" y="4"/>
                  </a:lnTo>
                  <a:lnTo>
                    <a:pt x="4" y="2"/>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5" name="Freeform 2586">
              <a:extLst>
                <a:ext uri="{FF2B5EF4-FFF2-40B4-BE49-F238E27FC236}">
                  <a16:creationId xmlns:a16="http://schemas.microsoft.com/office/drawing/2014/main" id="{B17DF809-7585-3B50-2312-0F1B47C22266}"/>
                </a:ext>
              </a:extLst>
            </p:cNvPr>
            <p:cNvSpPr>
              <a:spLocks/>
            </p:cNvSpPr>
            <p:nvPr/>
          </p:nvSpPr>
          <p:spPr bwMode="auto">
            <a:xfrm>
              <a:off x="287" y="338"/>
              <a:ext cx="6" cy="2"/>
            </a:xfrm>
            <a:custGeom>
              <a:avLst/>
              <a:gdLst>
                <a:gd name="T0" fmla="*/ 6 w 6"/>
                <a:gd name="T1" fmla="*/ 0 h 2"/>
                <a:gd name="T2" fmla="*/ 5 w 6"/>
                <a:gd name="T3" fmla="*/ 1 h 2"/>
                <a:gd name="T4" fmla="*/ 2 w 6"/>
                <a:gd name="T5" fmla="*/ 1 h 2"/>
                <a:gd name="T6" fmla="*/ 1 w 6"/>
                <a:gd name="T7" fmla="*/ 2 h 2"/>
                <a:gd name="T8" fmla="*/ 0 w 6"/>
                <a:gd name="T9" fmla="*/ 2 h 2"/>
                <a:gd name="T10" fmla="*/ 0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6" y="0"/>
                  </a:moveTo>
                  <a:lnTo>
                    <a:pt x="5" y="1"/>
                  </a:lnTo>
                  <a:lnTo>
                    <a:pt x="2" y="1"/>
                  </a:lnTo>
                  <a:lnTo>
                    <a:pt x="1" y="2"/>
                  </a:lnTo>
                  <a:lnTo>
                    <a:pt x="0" y="2"/>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6" name="Freeform 2587">
              <a:extLst>
                <a:ext uri="{FF2B5EF4-FFF2-40B4-BE49-F238E27FC236}">
                  <a16:creationId xmlns:a16="http://schemas.microsoft.com/office/drawing/2014/main" id="{82CCF362-6EB3-758F-769A-495F6278461B}"/>
                </a:ext>
              </a:extLst>
            </p:cNvPr>
            <p:cNvSpPr>
              <a:spLocks/>
            </p:cNvSpPr>
            <p:nvPr/>
          </p:nvSpPr>
          <p:spPr bwMode="auto">
            <a:xfrm>
              <a:off x="290" y="325"/>
              <a:ext cx="6" cy="3"/>
            </a:xfrm>
            <a:custGeom>
              <a:avLst/>
              <a:gdLst>
                <a:gd name="T0" fmla="*/ 1 w 6"/>
                <a:gd name="T1" fmla="*/ 3 h 3"/>
                <a:gd name="T2" fmla="*/ 1 w 6"/>
                <a:gd name="T3" fmla="*/ 2 h 3"/>
                <a:gd name="T4" fmla="*/ 0 w 6"/>
                <a:gd name="T5" fmla="*/ 0 h 3"/>
                <a:gd name="T6" fmla="*/ 3 w 6"/>
                <a:gd name="T7" fmla="*/ 0 h 3"/>
                <a:gd name="T8" fmla="*/ 6 w 6"/>
                <a:gd name="T9" fmla="*/ 0 h 3"/>
              </a:gdLst>
              <a:ahLst/>
              <a:cxnLst>
                <a:cxn ang="0">
                  <a:pos x="T0" y="T1"/>
                </a:cxn>
                <a:cxn ang="0">
                  <a:pos x="T2" y="T3"/>
                </a:cxn>
                <a:cxn ang="0">
                  <a:pos x="T4" y="T5"/>
                </a:cxn>
                <a:cxn ang="0">
                  <a:pos x="T6" y="T7"/>
                </a:cxn>
                <a:cxn ang="0">
                  <a:pos x="T8" y="T9"/>
                </a:cxn>
              </a:cxnLst>
              <a:rect l="0" t="0" r="r" b="b"/>
              <a:pathLst>
                <a:path w="6" h="3">
                  <a:moveTo>
                    <a:pt x="1" y="3"/>
                  </a:moveTo>
                  <a:lnTo>
                    <a:pt x="1" y="2"/>
                  </a:lnTo>
                  <a:lnTo>
                    <a:pt x="0" y="0"/>
                  </a:lnTo>
                  <a:lnTo>
                    <a:pt x="3" y="0"/>
                  </a:lnTo>
                  <a:lnTo>
                    <a:pt x="6"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7" name="Freeform 2588">
              <a:extLst>
                <a:ext uri="{FF2B5EF4-FFF2-40B4-BE49-F238E27FC236}">
                  <a16:creationId xmlns:a16="http://schemas.microsoft.com/office/drawing/2014/main" id="{01920A5E-D955-4348-6B06-C250A78ED791}"/>
                </a:ext>
              </a:extLst>
            </p:cNvPr>
            <p:cNvSpPr>
              <a:spLocks/>
            </p:cNvSpPr>
            <p:nvPr/>
          </p:nvSpPr>
          <p:spPr bwMode="auto">
            <a:xfrm>
              <a:off x="282" y="324"/>
              <a:ext cx="5" cy="7"/>
            </a:xfrm>
            <a:custGeom>
              <a:avLst/>
              <a:gdLst>
                <a:gd name="T0" fmla="*/ 5 w 5"/>
                <a:gd name="T1" fmla="*/ 7 h 7"/>
                <a:gd name="T2" fmla="*/ 3 w 5"/>
                <a:gd name="T3" fmla="*/ 6 h 7"/>
                <a:gd name="T4" fmla="*/ 5 w 5"/>
                <a:gd name="T5" fmla="*/ 6 h 7"/>
                <a:gd name="T6" fmla="*/ 4 w 5"/>
                <a:gd name="T7" fmla="*/ 4 h 7"/>
                <a:gd name="T8" fmla="*/ 2 w 5"/>
                <a:gd name="T9" fmla="*/ 3 h 7"/>
                <a:gd name="T10" fmla="*/ 0 w 5"/>
                <a:gd name="T11" fmla="*/ 2 h 7"/>
                <a:gd name="T12" fmla="*/ 1 w 5"/>
                <a:gd name="T13" fmla="*/ 1 h 7"/>
                <a:gd name="T14" fmla="*/ 2 w 5"/>
                <a:gd name="T15" fmla="*/ 1 h 7"/>
                <a:gd name="T16" fmla="*/ 4 w 5"/>
                <a:gd name="T17" fmla="*/ 0 h 7"/>
                <a:gd name="T18" fmla="*/ 4 w 5"/>
                <a:gd name="T19" fmla="*/ 0 h 7"/>
                <a:gd name="T20" fmla="*/ 5 w 5"/>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7">
                  <a:moveTo>
                    <a:pt x="5" y="7"/>
                  </a:moveTo>
                  <a:lnTo>
                    <a:pt x="3" y="6"/>
                  </a:lnTo>
                  <a:lnTo>
                    <a:pt x="5" y="6"/>
                  </a:lnTo>
                  <a:lnTo>
                    <a:pt x="4" y="4"/>
                  </a:lnTo>
                  <a:lnTo>
                    <a:pt x="2" y="3"/>
                  </a:lnTo>
                  <a:lnTo>
                    <a:pt x="0" y="2"/>
                  </a:lnTo>
                  <a:lnTo>
                    <a:pt x="1" y="1"/>
                  </a:lnTo>
                  <a:lnTo>
                    <a:pt x="2" y="1"/>
                  </a:lnTo>
                  <a:lnTo>
                    <a:pt x="4" y="0"/>
                  </a:lnTo>
                  <a:lnTo>
                    <a:pt x="4" y="0"/>
                  </a:lnTo>
                  <a:lnTo>
                    <a:pt x="5"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8" name="Freeform 2589">
              <a:extLst>
                <a:ext uri="{FF2B5EF4-FFF2-40B4-BE49-F238E27FC236}">
                  <a16:creationId xmlns:a16="http://schemas.microsoft.com/office/drawing/2014/main" id="{96228418-F19E-28B6-6012-BD0F78E2889C}"/>
                </a:ext>
              </a:extLst>
            </p:cNvPr>
            <p:cNvSpPr>
              <a:spLocks/>
            </p:cNvSpPr>
            <p:nvPr/>
          </p:nvSpPr>
          <p:spPr bwMode="auto">
            <a:xfrm>
              <a:off x="287" y="331"/>
              <a:ext cx="0" cy="1"/>
            </a:xfrm>
            <a:custGeom>
              <a:avLst/>
              <a:gdLst>
                <a:gd name="T0" fmla="*/ 1 h 1"/>
                <a:gd name="T1" fmla="*/ 0 h 1"/>
                <a:gd name="T2" fmla="*/ 0 h 1"/>
              </a:gdLst>
              <a:ahLst/>
              <a:cxnLst>
                <a:cxn ang="0">
                  <a:pos x="0" y="T0"/>
                </a:cxn>
                <a:cxn ang="0">
                  <a:pos x="0" y="T1"/>
                </a:cxn>
                <a:cxn ang="0">
                  <a:pos x="0" y="T2"/>
                </a:cxn>
              </a:cxnLst>
              <a:rect l="0" t="0" r="r" b="b"/>
              <a:pathLst>
                <a:path h="1">
                  <a:moveTo>
                    <a:pt x="0" y="1"/>
                  </a:moveTo>
                  <a:lnTo>
                    <a:pt x="0"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59" name="Freeform 2590">
              <a:extLst>
                <a:ext uri="{FF2B5EF4-FFF2-40B4-BE49-F238E27FC236}">
                  <a16:creationId xmlns:a16="http://schemas.microsoft.com/office/drawing/2014/main" id="{7ED0BCBF-572F-2661-AFB2-008030BFDC69}"/>
                </a:ext>
              </a:extLst>
            </p:cNvPr>
            <p:cNvSpPr>
              <a:spLocks/>
            </p:cNvSpPr>
            <p:nvPr/>
          </p:nvSpPr>
          <p:spPr bwMode="auto">
            <a:xfrm>
              <a:off x="289" y="320"/>
              <a:ext cx="14" cy="4"/>
            </a:xfrm>
            <a:custGeom>
              <a:avLst/>
              <a:gdLst>
                <a:gd name="T0" fmla="*/ 9 w 14"/>
                <a:gd name="T1" fmla="*/ 4 h 4"/>
                <a:gd name="T2" fmla="*/ 8 w 14"/>
                <a:gd name="T3" fmla="*/ 4 h 4"/>
                <a:gd name="T4" fmla="*/ 7 w 14"/>
                <a:gd name="T5" fmla="*/ 3 h 4"/>
                <a:gd name="T6" fmla="*/ 9 w 14"/>
                <a:gd name="T7" fmla="*/ 2 h 4"/>
                <a:gd name="T8" fmla="*/ 11 w 14"/>
                <a:gd name="T9" fmla="*/ 1 h 4"/>
                <a:gd name="T10" fmla="*/ 14 w 14"/>
                <a:gd name="T11" fmla="*/ 1 h 4"/>
                <a:gd name="T12" fmla="*/ 13 w 14"/>
                <a:gd name="T13" fmla="*/ 0 h 4"/>
                <a:gd name="T14" fmla="*/ 11 w 14"/>
                <a:gd name="T15" fmla="*/ 0 h 4"/>
                <a:gd name="T16" fmla="*/ 9 w 14"/>
                <a:gd name="T17" fmla="*/ 0 h 4"/>
                <a:gd name="T18" fmla="*/ 9 w 14"/>
                <a:gd name="T19" fmla="*/ 0 h 4"/>
                <a:gd name="T20" fmla="*/ 6 w 14"/>
                <a:gd name="T21" fmla="*/ 3 h 4"/>
                <a:gd name="T22" fmla="*/ 2 w 14"/>
                <a:gd name="T23" fmla="*/ 3 h 4"/>
                <a:gd name="T24" fmla="*/ 0 w 14"/>
                <a:gd name="T25" fmla="*/ 4 h 4"/>
                <a:gd name="T26" fmla="*/ 1 w 14"/>
                <a:gd name="T2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4">
                  <a:moveTo>
                    <a:pt x="9" y="4"/>
                  </a:moveTo>
                  <a:lnTo>
                    <a:pt x="8" y="4"/>
                  </a:lnTo>
                  <a:lnTo>
                    <a:pt x="7" y="3"/>
                  </a:lnTo>
                  <a:lnTo>
                    <a:pt x="9" y="2"/>
                  </a:lnTo>
                  <a:lnTo>
                    <a:pt x="11" y="1"/>
                  </a:lnTo>
                  <a:lnTo>
                    <a:pt x="14" y="1"/>
                  </a:lnTo>
                  <a:lnTo>
                    <a:pt x="13" y="0"/>
                  </a:lnTo>
                  <a:lnTo>
                    <a:pt x="11" y="0"/>
                  </a:lnTo>
                  <a:lnTo>
                    <a:pt x="9" y="0"/>
                  </a:lnTo>
                  <a:lnTo>
                    <a:pt x="9" y="0"/>
                  </a:lnTo>
                  <a:lnTo>
                    <a:pt x="6" y="3"/>
                  </a:lnTo>
                  <a:lnTo>
                    <a:pt x="2" y="3"/>
                  </a:lnTo>
                  <a:lnTo>
                    <a:pt x="0" y="4"/>
                  </a:lnTo>
                  <a:lnTo>
                    <a:pt x="1"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0" name="Freeform 2591">
              <a:extLst>
                <a:ext uri="{FF2B5EF4-FFF2-40B4-BE49-F238E27FC236}">
                  <a16:creationId xmlns:a16="http://schemas.microsoft.com/office/drawing/2014/main" id="{8049E967-3CBA-47FD-443C-5C1C1AB26E4C}"/>
                </a:ext>
              </a:extLst>
            </p:cNvPr>
            <p:cNvSpPr>
              <a:spLocks/>
            </p:cNvSpPr>
            <p:nvPr/>
          </p:nvSpPr>
          <p:spPr bwMode="auto">
            <a:xfrm>
              <a:off x="296" y="324"/>
              <a:ext cx="4" cy="2"/>
            </a:xfrm>
            <a:custGeom>
              <a:avLst/>
              <a:gdLst>
                <a:gd name="T0" fmla="*/ 0 w 4"/>
                <a:gd name="T1" fmla="*/ 1 h 2"/>
                <a:gd name="T2" fmla="*/ 0 w 4"/>
                <a:gd name="T3" fmla="*/ 0 h 2"/>
                <a:gd name="T4" fmla="*/ 4 w 4"/>
                <a:gd name="T5" fmla="*/ 2 h 2"/>
              </a:gdLst>
              <a:ahLst/>
              <a:cxnLst>
                <a:cxn ang="0">
                  <a:pos x="T0" y="T1"/>
                </a:cxn>
                <a:cxn ang="0">
                  <a:pos x="T2" y="T3"/>
                </a:cxn>
                <a:cxn ang="0">
                  <a:pos x="T4" y="T5"/>
                </a:cxn>
              </a:cxnLst>
              <a:rect l="0" t="0" r="r" b="b"/>
              <a:pathLst>
                <a:path w="4" h="2">
                  <a:moveTo>
                    <a:pt x="0" y="1"/>
                  </a:moveTo>
                  <a:lnTo>
                    <a:pt x="0" y="0"/>
                  </a:lnTo>
                  <a:lnTo>
                    <a:pt x="4"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1" name="Freeform 2592">
              <a:extLst>
                <a:ext uri="{FF2B5EF4-FFF2-40B4-BE49-F238E27FC236}">
                  <a16:creationId xmlns:a16="http://schemas.microsoft.com/office/drawing/2014/main" id="{38E3BE0A-2DF6-4140-F4A3-A7457A45BB9D}"/>
                </a:ext>
              </a:extLst>
            </p:cNvPr>
            <p:cNvSpPr>
              <a:spLocks/>
            </p:cNvSpPr>
            <p:nvPr/>
          </p:nvSpPr>
          <p:spPr bwMode="auto">
            <a:xfrm>
              <a:off x="298" y="324"/>
              <a:ext cx="2" cy="2"/>
            </a:xfrm>
            <a:custGeom>
              <a:avLst/>
              <a:gdLst>
                <a:gd name="T0" fmla="*/ 2 w 2"/>
                <a:gd name="T1" fmla="*/ 2 h 2"/>
                <a:gd name="T2" fmla="*/ 2 w 2"/>
                <a:gd name="T3" fmla="*/ 2 h 2"/>
                <a:gd name="T4" fmla="*/ 2 w 2"/>
                <a:gd name="T5" fmla="*/ 1 h 2"/>
                <a:gd name="T6" fmla="*/ 0 w 2"/>
                <a:gd name="T7" fmla="*/ 0 h 2"/>
              </a:gdLst>
              <a:ahLst/>
              <a:cxnLst>
                <a:cxn ang="0">
                  <a:pos x="T0" y="T1"/>
                </a:cxn>
                <a:cxn ang="0">
                  <a:pos x="T2" y="T3"/>
                </a:cxn>
                <a:cxn ang="0">
                  <a:pos x="T4" y="T5"/>
                </a:cxn>
                <a:cxn ang="0">
                  <a:pos x="T6" y="T7"/>
                </a:cxn>
              </a:cxnLst>
              <a:rect l="0" t="0" r="r" b="b"/>
              <a:pathLst>
                <a:path w="2" h="2">
                  <a:moveTo>
                    <a:pt x="2" y="2"/>
                  </a:moveTo>
                  <a:lnTo>
                    <a:pt x="2" y="2"/>
                  </a:lnTo>
                  <a:lnTo>
                    <a:pt x="2"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2" name="Line 2593">
              <a:extLst>
                <a:ext uri="{FF2B5EF4-FFF2-40B4-BE49-F238E27FC236}">
                  <a16:creationId xmlns:a16="http://schemas.microsoft.com/office/drawing/2014/main" id="{99DDF47E-2861-0207-7EFF-6399A8F95914}"/>
                </a:ext>
              </a:extLst>
            </p:cNvPr>
            <p:cNvSpPr>
              <a:spLocks noChangeShapeType="1"/>
            </p:cNvSpPr>
            <p:nvPr/>
          </p:nvSpPr>
          <p:spPr bwMode="auto">
            <a:xfrm flipH="1">
              <a:off x="292" y="329"/>
              <a:ext cx="1"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3" name="Line 2594">
              <a:extLst>
                <a:ext uri="{FF2B5EF4-FFF2-40B4-BE49-F238E27FC236}">
                  <a16:creationId xmlns:a16="http://schemas.microsoft.com/office/drawing/2014/main" id="{BBB4B679-FC2C-1699-0D60-C9017C429DAA}"/>
                </a:ext>
              </a:extLst>
            </p:cNvPr>
            <p:cNvSpPr>
              <a:spLocks noChangeShapeType="1"/>
            </p:cNvSpPr>
            <p:nvPr/>
          </p:nvSpPr>
          <p:spPr bwMode="auto">
            <a:xfrm flipH="1" flipV="1">
              <a:off x="291" y="328"/>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4" name="Freeform 2595">
              <a:extLst>
                <a:ext uri="{FF2B5EF4-FFF2-40B4-BE49-F238E27FC236}">
                  <a16:creationId xmlns:a16="http://schemas.microsoft.com/office/drawing/2014/main" id="{EB1D14BB-208F-D3BB-AEBE-92063E750985}"/>
                </a:ext>
              </a:extLst>
            </p:cNvPr>
            <p:cNvSpPr>
              <a:spLocks/>
            </p:cNvSpPr>
            <p:nvPr/>
          </p:nvSpPr>
          <p:spPr bwMode="auto">
            <a:xfrm>
              <a:off x="109" y="556"/>
              <a:ext cx="10" cy="3"/>
            </a:xfrm>
            <a:custGeom>
              <a:avLst/>
              <a:gdLst>
                <a:gd name="T0" fmla="*/ 1 w 10"/>
                <a:gd name="T1" fmla="*/ 3 h 3"/>
                <a:gd name="T2" fmla="*/ 0 w 10"/>
                <a:gd name="T3" fmla="*/ 2 h 3"/>
                <a:gd name="T4" fmla="*/ 0 w 10"/>
                <a:gd name="T5" fmla="*/ 2 h 3"/>
                <a:gd name="T6" fmla="*/ 4 w 10"/>
                <a:gd name="T7" fmla="*/ 1 h 3"/>
                <a:gd name="T8" fmla="*/ 10 w 10"/>
                <a:gd name="T9" fmla="*/ 0 h 3"/>
                <a:gd name="T10" fmla="*/ 9 w 10"/>
                <a:gd name="T11" fmla="*/ 0 h 3"/>
              </a:gdLst>
              <a:ahLst/>
              <a:cxnLst>
                <a:cxn ang="0">
                  <a:pos x="T0" y="T1"/>
                </a:cxn>
                <a:cxn ang="0">
                  <a:pos x="T2" y="T3"/>
                </a:cxn>
                <a:cxn ang="0">
                  <a:pos x="T4" y="T5"/>
                </a:cxn>
                <a:cxn ang="0">
                  <a:pos x="T6" y="T7"/>
                </a:cxn>
                <a:cxn ang="0">
                  <a:pos x="T8" y="T9"/>
                </a:cxn>
                <a:cxn ang="0">
                  <a:pos x="T10" y="T11"/>
                </a:cxn>
              </a:cxnLst>
              <a:rect l="0" t="0" r="r" b="b"/>
              <a:pathLst>
                <a:path w="10" h="3">
                  <a:moveTo>
                    <a:pt x="1" y="3"/>
                  </a:moveTo>
                  <a:lnTo>
                    <a:pt x="0" y="2"/>
                  </a:lnTo>
                  <a:lnTo>
                    <a:pt x="0" y="2"/>
                  </a:lnTo>
                  <a:lnTo>
                    <a:pt x="4" y="1"/>
                  </a:lnTo>
                  <a:lnTo>
                    <a:pt x="10" y="0"/>
                  </a:lnTo>
                  <a:lnTo>
                    <a:pt x="9"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5" name="Freeform 2596">
              <a:extLst>
                <a:ext uri="{FF2B5EF4-FFF2-40B4-BE49-F238E27FC236}">
                  <a16:creationId xmlns:a16="http://schemas.microsoft.com/office/drawing/2014/main" id="{410C3CEF-D2C1-6F96-FE13-EF4F7D1318CE}"/>
                </a:ext>
              </a:extLst>
            </p:cNvPr>
            <p:cNvSpPr>
              <a:spLocks/>
            </p:cNvSpPr>
            <p:nvPr/>
          </p:nvSpPr>
          <p:spPr bwMode="auto">
            <a:xfrm>
              <a:off x="98" y="552"/>
              <a:ext cx="18" cy="5"/>
            </a:xfrm>
            <a:custGeom>
              <a:avLst/>
              <a:gdLst>
                <a:gd name="T0" fmla="*/ 18 w 18"/>
                <a:gd name="T1" fmla="*/ 4 h 5"/>
                <a:gd name="T2" fmla="*/ 14 w 18"/>
                <a:gd name="T3" fmla="*/ 4 h 5"/>
                <a:gd name="T4" fmla="*/ 12 w 18"/>
                <a:gd name="T5" fmla="*/ 4 h 5"/>
                <a:gd name="T6" fmla="*/ 9 w 18"/>
                <a:gd name="T7" fmla="*/ 4 h 5"/>
                <a:gd name="T8" fmla="*/ 7 w 18"/>
                <a:gd name="T9" fmla="*/ 5 h 5"/>
                <a:gd name="T10" fmla="*/ 6 w 18"/>
                <a:gd name="T11" fmla="*/ 5 h 5"/>
                <a:gd name="T12" fmla="*/ 4 w 18"/>
                <a:gd name="T13" fmla="*/ 5 h 5"/>
                <a:gd name="T14" fmla="*/ 2 w 18"/>
                <a:gd name="T15" fmla="*/ 5 h 5"/>
                <a:gd name="T16" fmla="*/ 0 w 18"/>
                <a:gd name="T17" fmla="*/ 5 h 5"/>
                <a:gd name="T18" fmla="*/ 0 w 18"/>
                <a:gd name="T19" fmla="*/ 4 h 5"/>
                <a:gd name="T20" fmla="*/ 0 w 18"/>
                <a:gd name="T21" fmla="*/ 3 h 5"/>
                <a:gd name="T22" fmla="*/ 0 w 18"/>
                <a:gd name="T23" fmla="*/ 2 h 5"/>
                <a:gd name="T24" fmla="*/ 0 w 18"/>
                <a:gd name="T25" fmla="*/ 1 h 5"/>
                <a:gd name="T26" fmla="*/ 1 w 18"/>
                <a:gd name="T27" fmla="*/ 0 h 5"/>
                <a:gd name="T28" fmla="*/ 3 w 18"/>
                <a:gd name="T2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 h="5">
                  <a:moveTo>
                    <a:pt x="18" y="4"/>
                  </a:moveTo>
                  <a:lnTo>
                    <a:pt x="14" y="4"/>
                  </a:lnTo>
                  <a:lnTo>
                    <a:pt x="12" y="4"/>
                  </a:lnTo>
                  <a:lnTo>
                    <a:pt x="9" y="4"/>
                  </a:lnTo>
                  <a:lnTo>
                    <a:pt x="7" y="5"/>
                  </a:lnTo>
                  <a:lnTo>
                    <a:pt x="6" y="5"/>
                  </a:lnTo>
                  <a:lnTo>
                    <a:pt x="4" y="5"/>
                  </a:lnTo>
                  <a:lnTo>
                    <a:pt x="2" y="5"/>
                  </a:lnTo>
                  <a:lnTo>
                    <a:pt x="0" y="5"/>
                  </a:lnTo>
                  <a:lnTo>
                    <a:pt x="0" y="4"/>
                  </a:lnTo>
                  <a:lnTo>
                    <a:pt x="0" y="3"/>
                  </a:lnTo>
                  <a:lnTo>
                    <a:pt x="0" y="2"/>
                  </a:lnTo>
                  <a:lnTo>
                    <a:pt x="0" y="1"/>
                  </a:lnTo>
                  <a:lnTo>
                    <a:pt x="1"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6" name="Freeform 2597">
              <a:extLst>
                <a:ext uri="{FF2B5EF4-FFF2-40B4-BE49-F238E27FC236}">
                  <a16:creationId xmlns:a16="http://schemas.microsoft.com/office/drawing/2014/main" id="{B97C2C07-60B8-DDD5-E6CA-1CB667846B22}"/>
                </a:ext>
              </a:extLst>
            </p:cNvPr>
            <p:cNvSpPr>
              <a:spLocks/>
            </p:cNvSpPr>
            <p:nvPr/>
          </p:nvSpPr>
          <p:spPr bwMode="auto">
            <a:xfrm>
              <a:off x="116" y="555"/>
              <a:ext cx="2" cy="1"/>
            </a:xfrm>
            <a:custGeom>
              <a:avLst/>
              <a:gdLst>
                <a:gd name="T0" fmla="*/ 2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2" y="1"/>
                  </a:moveTo>
                  <a:lnTo>
                    <a:pt x="1" y="0"/>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7" name="Freeform 2598">
              <a:extLst>
                <a:ext uri="{FF2B5EF4-FFF2-40B4-BE49-F238E27FC236}">
                  <a16:creationId xmlns:a16="http://schemas.microsoft.com/office/drawing/2014/main" id="{902642AB-2484-D309-50B8-47EE1A13EBEA}"/>
                </a:ext>
              </a:extLst>
            </p:cNvPr>
            <p:cNvSpPr>
              <a:spLocks/>
            </p:cNvSpPr>
            <p:nvPr/>
          </p:nvSpPr>
          <p:spPr bwMode="auto">
            <a:xfrm>
              <a:off x="38" y="638"/>
              <a:ext cx="6" cy="2"/>
            </a:xfrm>
            <a:custGeom>
              <a:avLst/>
              <a:gdLst>
                <a:gd name="T0" fmla="*/ 0 w 6"/>
                <a:gd name="T1" fmla="*/ 0 h 2"/>
                <a:gd name="T2" fmla="*/ 3 w 6"/>
                <a:gd name="T3" fmla="*/ 1 h 2"/>
                <a:gd name="T4" fmla="*/ 4 w 6"/>
                <a:gd name="T5" fmla="*/ 1 h 2"/>
                <a:gd name="T6" fmla="*/ 4 w 6"/>
                <a:gd name="T7" fmla="*/ 2 h 2"/>
                <a:gd name="T8" fmla="*/ 6 w 6"/>
                <a:gd name="T9" fmla="*/ 2 h 2"/>
              </a:gdLst>
              <a:ahLst/>
              <a:cxnLst>
                <a:cxn ang="0">
                  <a:pos x="T0" y="T1"/>
                </a:cxn>
                <a:cxn ang="0">
                  <a:pos x="T2" y="T3"/>
                </a:cxn>
                <a:cxn ang="0">
                  <a:pos x="T4" y="T5"/>
                </a:cxn>
                <a:cxn ang="0">
                  <a:pos x="T6" y="T7"/>
                </a:cxn>
                <a:cxn ang="0">
                  <a:pos x="T8" y="T9"/>
                </a:cxn>
              </a:cxnLst>
              <a:rect l="0" t="0" r="r" b="b"/>
              <a:pathLst>
                <a:path w="6" h="2">
                  <a:moveTo>
                    <a:pt x="0" y="0"/>
                  </a:moveTo>
                  <a:lnTo>
                    <a:pt x="3" y="1"/>
                  </a:lnTo>
                  <a:lnTo>
                    <a:pt x="4" y="1"/>
                  </a:lnTo>
                  <a:lnTo>
                    <a:pt x="4" y="2"/>
                  </a:lnTo>
                  <a:lnTo>
                    <a:pt x="6"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68" name="Line 2599">
              <a:extLst>
                <a:ext uri="{FF2B5EF4-FFF2-40B4-BE49-F238E27FC236}">
                  <a16:creationId xmlns:a16="http://schemas.microsoft.com/office/drawing/2014/main" id="{D21F9E45-3383-6B37-D987-96452D696F15}"/>
                </a:ext>
              </a:extLst>
            </p:cNvPr>
            <p:cNvSpPr>
              <a:spLocks noChangeShapeType="1"/>
            </p:cNvSpPr>
            <p:nvPr/>
          </p:nvSpPr>
          <p:spPr bwMode="auto">
            <a:xfrm>
              <a:off x="44" y="640"/>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69" name="Freeform 2600">
              <a:extLst>
                <a:ext uri="{FF2B5EF4-FFF2-40B4-BE49-F238E27FC236}">
                  <a16:creationId xmlns:a16="http://schemas.microsoft.com/office/drawing/2014/main" id="{EAB80FED-E061-4A81-4A2C-88465575D56E}"/>
                </a:ext>
              </a:extLst>
            </p:cNvPr>
            <p:cNvSpPr>
              <a:spLocks/>
            </p:cNvSpPr>
            <p:nvPr/>
          </p:nvSpPr>
          <p:spPr bwMode="auto">
            <a:xfrm>
              <a:off x="160" y="505"/>
              <a:ext cx="4" cy="3"/>
            </a:xfrm>
            <a:custGeom>
              <a:avLst/>
              <a:gdLst>
                <a:gd name="T0" fmla="*/ 4 w 4"/>
                <a:gd name="T1" fmla="*/ 3 h 3"/>
                <a:gd name="T2" fmla="*/ 2 w 4"/>
                <a:gd name="T3" fmla="*/ 2 h 3"/>
                <a:gd name="T4" fmla="*/ 1 w 4"/>
                <a:gd name="T5" fmla="*/ 0 h 3"/>
                <a:gd name="T6" fmla="*/ 0 w 4"/>
                <a:gd name="T7" fmla="*/ 0 h 3"/>
              </a:gdLst>
              <a:ahLst/>
              <a:cxnLst>
                <a:cxn ang="0">
                  <a:pos x="T0" y="T1"/>
                </a:cxn>
                <a:cxn ang="0">
                  <a:pos x="T2" y="T3"/>
                </a:cxn>
                <a:cxn ang="0">
                  <a:pos x="T4" y="T5"/>
                </a:cxn>
                <a:cxn ang="0">
                  <a:pos x="T6" y="T7"/>
                </a:cxn>
              </a:cxnLst>
              <a:rect l="0" t="0" r="r" b="b"/>
              <a:pathLst>
                <a:path w="4" h="3">
                  <a:moveTo>
                    <a:pt x="4" y="3"/>
                  </a:moveTo>
                  <a:lnTo>
                    <a:pt x="2" y="2"/>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0" name="Freeform 2601">
              <a:extLst>
                <a:ext uri="{FF2B5EF4-FFF2-40B4-BE49-F238E27FC236}">
                  <a16:creationId xmlns:a16="http://schemas.microsoft.com/office/drawing/2014/main" id="{6074E37A-0863-96AB-7E42-682DDDCD1FCA}"/>
                </a:ext>
              </a:extLst>
            </p:cNvPr>
            <p:cNvSpPr>
              <a:spLocks/>
            </p:cNvSpPr>
            <p:nvPr/>
          </p:nvSpPr>
          <p:spPr bwMode="auto">
            <a:xfrm>
              <a:off x="164" y="509"/>
              <a:ext cx="4" cy="3"/>
            </a:xfrm>
            <a:custGeom>
              <a:avLst/>
              <a:gdLst>
                <a:gd name="T0" fmla="*/ 0 w 4"/>
                <a:gd name="T1" fmla="*/ 3 h 3"/>
                <a:gd name="T2" fmla="*/ 4 w 4"/>
                <a:gd name="T3" fmla="*/ 2 h 3"/>
                <a:gd name="T4" fmla="*/ 2 w 4"/>
                <a:gd name="T5" fmla="*/ 0 h 3"/>
                <a:gd name="T6" fmla="*/ 2 w 4"/>
                <a:gd name="T7" fmla="*/ 0 h 3"/>
              </a:gdLst>
              <a:ahLst/>
              <a:cxnLst>
                <a:cxn ang="0">
                  <a:pos x="T0" y="T1"/>
                </a:cxn>
                <a:cxn ang="0">
                  <a:pos x="T2" y="T3"/>
                </a:cxn>
                <a:cxn ang="0">
                  <a:pos x="T4" y="T5"/>
                </a:cxn>
                <a:cxn ang="0">
                  <a:pos x="T6" y="T7"/>
                </a:cxn>
              </a:cxnLst>
              <a:rect l="0" t="0" r="r" b="b"/>
              <a:pathLst>
                <a:path w="4" h="3">
                  <a:moveTo>
                    <a:pt x="0" y="3"/>
                  </a:moveTo>
                  <a:lnTo>
                    <a:pt x="4" y="2"/>
                  </a:lnTo>
                  <a:lnTo>
                    <a:pt x="2" y="0"/>
                  </a:lnTo>
                  <a:lnTo>
                    <a:pt x="2"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1" name="Line 2602">
              <a:extLst>
                <a:ext uri="{FF2B5EF4-FFF2-40B4-BE49-F238E27FC236}">
                  <a16:creationId xmlns:a16="http://schemas.microsoft.com/office/drawing/2014/main" id="{7C74E64D-41E2-44A4-43B9-E26C492877B6}"/>
                </a:ext>
              </a:extLst>
            </p:cNvPr>
            <p:cNvSpPr>
              <a:spLocks noChangeShapeType="1"/>
            </p:cNvSpPr>
            <p:nvPr/>
          </p:nvSpPr>
          <p:spPr bwMode="auto">
            <a:xfrm flipH="1" flipV="1">
              <a:off x="164" y="508"/>
              <a:ext cx="2"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2" name="Line 2603">
              <a:extLst>
                <a:ext uri="{FF2B5EF4-FFF2-40B4-BE49-F238E27FC236}">
                  <a16:creationId xmlns:a16="http://schemas.microsoft.com/office/drawing/2014/main" id="{D5B8BD44-9992-67F7-D0A3-548161DF366D}"/>
                </a:ext>
              </a:extLst>
            </p:cNvPr>
            <p:cNvSpPr>
              <a:spLocks noChangeShapeType="1"/>
            </p:cNvSpPr>
            <p:nvPr/>
          </p:nvSpPr>
          <p:spPr bwMode="auto">
            <a:xfrm flipV="1">
              <a:off x="148" y="515"/>
              <a:ext cx="4"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3" name="Freeform 2604">
              <a:extLst>
                <a:ext uri="{FF2B5EF4-FFF2-40B4-BE49-F238E27FC236}">
                  <a16:creationId xmlns:a16="http://schemas.microsoft.com/office/drawing/2014/main" id="{D6E5AAFF-7F1D-42CD-25C0-2D2A0FD1B17C}"/>
                </a:ext>
              </a:extLst>
            </p:cNvPr>
            <p:cNvSpPr>
              <a:spLocks/>
            </p:cNvSpPr>
            <p:nvPr/>
          </p:nvSpPr>
          <p:spPr bwMode="auto">
            <a:xfrm>
              <a:off x="141" y="509"/>
              <a:ext cx="10" cy="9"/>
            </a:xfrm>
            <a:custGeom>
              <a:avLst/>
              <a:gdLst>
                <a:gd name="T0" fmla="*/ 10 w 10"/>
                <a:gd name="T1" fmla="*/ 0 h 9"/>
                <a:gd name="T2" fmla="*/ 8 w 10"/>
                <a:gd name="T3" fmla="*/ 1 h 9"/>
                <a:gd name="T4" fmla="*/ 5 w 10"/>
                <a:gd name="T5" fmla="*/ 0 h 9"/>
                <a:gd name="T6" fmla="*/ 0 w 10"/>
                <a:gd name="T7" fmla="*/ 5 h 9"/>
                <a:gd name="T8" fmla="*/ 4 w 10"/>
                <a:gd name="T9" fmla="*/ 9 h 9"/>
                <a:gd name="T10" fmla="*/ 4 w 10"/>
                <a:gd name="T11" fmla="*/ 9 h 9"/>
                <a:gd name="T12" fmla="*/ 6 w 10"/>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10" y="0"/>
                  </a:moveTo>
                  <a:lnTo>
                    <a:pt x="8" y="1"/>
                  </a:lnTo>
                  <a:lnTo>
                    <a:pt x="5" y="0"/>
                  </a:lnTo>
                  <a:lnTo>
                    <a:pt x="0" y="5"/>
                  </a:lnTo>
                  <a:lnTo>
                    <a:pt x="4" y="9"/>
                  </a:lnTo>
                  <a:lnTo>
                    <a:pt x="4" y="9"/>
                  </a:lnTo>
                  <a:lnTo>
                    <a:pt x="6"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4" name="Line 2605">
              <a:extLst>
                <a:ext uri="{FF2B5EF4-FFF2-40B4-BE49-F238E27FC236}">
                  <a16:creationId xmlns:a16="http://schemas.microsoft.com/office/drawing/2014/main" id="{93739612-E8E0-9FB5-1746-D020BA568F36}"/>
                </a:ext>
              </a:extLst>
            </p:cNvPr>
            <p:cNvSpPr>
              <a:spLocks noChangeShapeType="1"/>
            </p:cNvSpPr>
            <p:nvPr/>
          </p:nvSpPr>
          <p:spPr bwMode="auto">
            <a:xfrm flipV="1">
              <a:off x="147" y="516"/>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5" name="Freeform 2606">
              <a:extLst>
                <a:ext uri="{FF2B5EF4-FFF2-40B4-BE49-F238E27FC236}">
                  <a16:creationId xmlns:a16="http://schemas.microsoft.com/office/drawing/2014/main" id="{158A1397-A2B9-35C9-42AA-49A6E2199494}"/>
                </a:ext>
              </a:extLst>
            </p:cNvPr>
            <p:cNvSpPr>
              <a:spLocks/>
            </p:cNvSpPr>
            <p:nvPr/>
          </p:nvSpPr>
          <p:spPr bwMode="auto">
            <a:xfrm>
              <a:off x="152" y="515"/>
              <a:ext cx="7" cy="0"/>
            </a:xfrm>
            <a:custGeom>
              <a:avLst/>
              <a:gdLst>
                <a:gd name="T0" fmla="*/ 0 w 7"/>
                <a:gd name="T1" fmla="*/ 0 w 7"/>
                <a:gd name="T2" fmla="*/ 6 w 7"/>
                <a:gd name="T3" fmla="*/ 7 w 7"/>
              </a:gdLst>
              <a:ahLst/>
              <a:cxnLst>
                <a:cxn ang="0">
                  <a:pos x="T0" y="0"/>
                </a:cxn>
                <a:cxn ang="0">
                  <a:pos x="T1" y="0"/>
                </a:cxn>
                <a:cxn ang="0">
                  <a:pos x="T2" y="0"/>
                </a:cxn>
                <a:cxn ang="0">
                  <a:pos x="T3" y="0"/>
                </a:cxn>
              </a:cxnLst>
              <a:rect l="0" t="0" r="r" b="b"/>
              <a:pathLst>
                <a:path w="7">
                  <a:moveTo>
                    <a:pt x="0" y="0"/>
                  </a:moveTo>
                  <a:lnTo>
                    <a:pt x="0" y="0"/>
                  </a:lnTo>
                  <a:lnTo>
                    <a:pt x="6" y="0"/>
                  </a:lnTo>
                  <a:lnTo>
                    <a:pt x="7"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6" name="Line 2607">
              <a:extLst>
                <a:ext uri="{FF2B5EF4-FFF2-40B4-BE49-F238E27FC236}">
                  <a16:creationId xmlns:a16="http://schemas.microsoft.com/office/drawing/2014/main" id="{3FE41697-2C1C-CEAB-EC43-CA4206202BC1}"/>
                </a:ext>
              </a:extLst>
            </p:cNvPr>
            <p:cNvSpPr>
              <a:spLocks noChangeShapeType="1"/>
            </p:cNvSpPr>
            <p:nvPr/>
          </p:nvSpPr>
          <p:spPr bwMode="auto">
            <a:xfrm flipV="1">
              <a:off x="159" y="514"/>
              <a:ext cx="1" cy="1"/>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77" name="Freeform 2608">
              <a:extLst>
                <a:ext uri="{FF2B5EF4-FFF2-40B4-BE49-F238E27FC236}">
                  <a16:creationId xmlns:a16="http://schemas.microsoft.com/office/drawing/2014/main" id="{11CE2849-0B9E-7421-30EC-5883E822BF0F}"/>
                </a:ext>
              </a:extLst>
            </p:cNvPr>
            <p:cNvSpPr>
              <a:spLocks/>
            </p:cNvSpPr>
            <p:nvPr/>
          </p:nvSpPr>
          <p:spPr bwMode="auto">
            <a:xfrm>
              <a:off x="224" y="479"/>
              <a:ext cx="6" cy="8"/>
            </a:xfrm>
            <a:custGeom>
              <a:avLst/>
              <a:gdLst>
                <a:gd name="T0" fmla="*/ 6 w 6"/>
                <a:gd name="T1" fmla="*/ 0 h 8"/>
                <a:gd name="T2" fmla="*/ 6 w 6"/>
                <a:gd name="T3" fmla="*/ 1 h 8"/>
                <a:gd name="T4" fmla="*/ 4 w 6"/>
                <a:gd name="T5" fmla="*/ 2 h 8"/>
                <a:gd name="T6" fmla="*/ 3 w 6"/>
                <a:gd name="T7" fmla="*/ 3 h 8"/>
                <a:gd name="T8" fmla="*/ 2 w 6"/>
                <a:gd name="T9" fmla="*/ 5 h 8"/>
                <a:gd name="T10" fmla="*/ 2 w 6"/>
                <a:gd name="T11" fmla="*/ 6 h 8"/>
                <a:gd name="T12" fmla="*/ 1 w 6"/>
                <a:gd name="T13" fmla="*/ 7 h 8"/>
                <a:gd name="T14" fmla="*/ 1 w 6"/>
                <a:gd name="T15" fmla="*/ 7 h 8"/>
                <a:gd name="T16" fmla="*/ 0 w 6"/>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8">
                  <a:moveTo>
                    <a:pt x="6" y="0"/>
                  </a:moveTo>
                  <a:lnTo>
                    <a:pt x="6" y="1"/>
                  </a:lnTo>
                  <a:lnTo>
                    <a:pt x="4" y="2"/>
                  </a:lnTo>
                  <a:lnTo>
                    <a:pt x="3" y="3"/>
                  </a:lnTo>
                  <a:lnTo>
                    <a:pt x="2" y="5"/>
                  </a:lnTo>
                  <a:lnTo>
                    <a:pt x="2" y="6"/>
                  </a:lnTo>
                  <a:lnTo>
                    <a:pt x="1" y="7"/>
                  </a:lnTo>
                  <a:lnTo>
                    <a:pt x="1" y="7"/>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8" name="Freeform 2609">
              <a:extLst>
                <a:ext uri="{FF2B5EF4-FFF2-40B4-BE49-F238E27FC236}">
                  <a16:creationId xmlns:a16="http://schemas.microsoft.com/office/drawing/2014/main" id="{F9659F95-99F4-5E7D-2814-A241C00E5D05}"/>
                </a:ext>
              </a:extLst>
            </p:cNvPr>
            <p:cNvSpPr>
              <a:spLocks/>
            </p:cNvSpPr>
            <p:nvPr/>
          </p:nvSpPr>
          <p:spPr bwMode="auto">
            <a:xfrm>
              <a:off x="231" y="485"/>
              <a:ext cx="5" cy="3"/>
            </a:xfrm>
            <a:custGeom>
              <a:avLst/>
              <a:gdLst>
                <a:gd name="T0" fmla="*/ 0 w 5"/>
                <a:gd name="T1" fmla="*/ 3 h 3"/>
                <a:gd name="T2" fmla="*/ 1 w 5"/>
                <a:gd name="T3" fmla="*/ 3 h 3"/>
                <a:gd name="T4" fmla="*/ 1 w 5"/>
                <a:gd name="T5" fmla="*/ 3 h 3"/>
                <a:gd name="T6" fmla="*/ 4 w 5"/>
                <a:gd name="T7" fmla="*/ 2 h 3"/>
                <a:gd name="T8" fmla="*/ 4 w 5"/>
                <a:gd name="T9" fmla="*/ 1 h 3"/>
                <a:gd name="T10" fmla="*/ 5 w 5"/>
                <a:gd name="T11" fmla="*/ 1 h 3"/>
                <a:gd name="T12" fmla="*/ 4 w 5"/>
                <a:gd name="T13" fmla="*/ 0 h 3"/>
                <a:gd name="T14" fmla="*/ 3 w 5"/>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0" y="3"/>
                  </a:moveTo>
                  <a:lnTo>
                    <a:pt x="1" y="3"/>
                  </a:lnTo>
                  <a:lnTo>
                    <a:pt x="1" y="3"/>
                  </a:lnTo>
                  <a:lnTo>
                    <a:pt x="4" y="2"/>
                  </a:lnTo>
                  <a:lnTo>
                    <a:pt x="4" y="1"/>
                  </a:lnTo>
                  <a:lnTo>
                    <a:pt x="5" y="1"/>
                  </a:lnTo>
                  <a:lnTo>
                    <a:pt x="4" y="0"/>
                  </a:lnTo>
                  <a:lnTo>
                    <a:pt x="3"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79" name="Line 2610">
              <a:extLst>
                <a:ext uri="{FF2B5EF4-FFF2-40B4-BE49-F238E27FC236}">
                  <a16:creationId xmlns:a16="http://schemas.microsoft.com/office/drawing/2014/main" id="{14236CEF-9430-99C9-C939-A7F38400A529}"/>
                </a:ext>
              </a:extLst>
            </p:cNvPr>
            <p:cNvSpPr>
              <a:spLocks noChangeShapeType="1"/>
            </p:cNvSpPr>
            <p:nvPr/>
          </p:nvSpPr>
          <p:spPr bwMode="auto">
            <a:xfrm>
              <a:off x="234" y="485"/>
              <a:ext cx="0" cy="0"/>
            </a:xfrm>
            <a:prstGeom prst="line">
              <a:avLst/>
            </a:prstGeom>
            <a:noFill/>
            <a:ln w="0" cap="rnd">
              <a:solidFill>
                <a:srgbClr val="008ED4"/>
              </a:solidFill>
              <a:prstDash val="solid"/>
              <a:round/>
              <a:headEnd/>
              <a:tailEnd/>
            </a:ln>
            <a:extLst>
              <a:ext uri="{909E8E84-426E-40DD-AFC4-6F175D3DCCD1}">
                <a14:hiddenFill xmlns:a14="http://schemas.microsoft.com/office/drawing/2010/main">
                  <a:noFill/>
                </a14:hiddenFill>
              </a:ext>
            </a:extLst>
          </p:spPr>
          <p:txBody>
            <a:bodyPr/>
            <a:lstStyle/>
            <a:p>
              <a:endParaRPr lang="nb-NO"/>
            </a:p>
          </p:txBody>
        </p:sp>
        <p:sp>
          <p:nvSpPr>
            <p:cNvPr id="80" name="Freeform 2611">
              <a:extLst>
                <a:ext uri="{FF2B5EF4-FFF2-40B4-BE49-F238E27FC236}">
                  <a16:creationId xmlns:a16="http://schemas.microsoft.com/office/drawing/2014/main" id="{7FCF7BF6-9FBA-9F67-0A57-8F1486F99080}"/>
                </a:ext>
              </a:extLst>
            </p:cNvPr>
            <p:cNvSpPr>
              <a:spLocks/>
            </p:cNvSpPr>
            <p:nvPr/>
          </p:nvSpPr>
          <p:spPr bwMode="auto">
            <a:xfrm>
              <a:off x="230" y="479"/>
              <a:ext cx="2" cy="2"/>
            </a:xfrm>
            <a:custGeom>
              <a:avLst/>
              <a:gdLst>
                <a:gd name="T0" fmla="*/ 2 w 2"/>
                <a:gd name="T1" fmla="*/ 2 h 2"/>
                <a:gd name="T2" fmla="*/ 2 w 2"/>
                <a:gd name="T3" fmla="*/ 1 h 2"/>
                <a:gd name="T4" fmla="*/ 2 w 2"/>
                <a:gd name="T5" fmla="*/ 0 h 2"/>
                <a:gd name="T6" fmla="*/ 1 w 2"/>
                <a:gd name="T7" fmla="*/ 0 h 2"/>
                <a:gd name="T8" fmla="*/ 0 w 2"/>
                <a:gd name="T9" fmla="*/ 0 h 2"/>
              </a:gdLst>
              <a:ahLst/>
              <a:cxnLst>
                <a:cxn ang="0">
                  <a:pos x="T0" y="T1"/>
                </a:cxn>
                <a:cxn ang="0">
                  <a:pos x="T2" y="T3"/>
                </a:cxn>
                <a:cxn ang="0">
                  <a:pos x="T4" y="T5"/>
                </a:cxn>
                <a:cxn ang="0">
                  <a:pos x="T6" y="T7"/>
                </a:cxn>
                <a:cxn ang="0">
                  <a:pos x="T8" y="T9"/>
                </a:cxn>
              </a:cxnLst>
              <a:rect l="0" t="0" r="r" b="b"/>
              <a:pathLst>
                <a:path w="2" h="2">
                  <a:moveTo>
                    <a:pt x="2" y="2"/>
                  </a:moveTo>
                  <a:lnTo>
                    <a:pt x="2" y="1"/>
                  </a:lnTo>
                  <a:lnTo>
                    <a:pt x="2" y="0"/>
                  </a:lnTo>
                  <a:lnTo>
                    <a:pt x="1" y="0"/>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1" name="Freeform 2612">
              <a:extLst>
                <a:ext uri="{FF2B5EF4-FFF2-40B4-BE49-F238E27FC236}">
                  <a16:creationId xmlns:a16="http://schemas.microsoft.com/office/drawing/2014/main" id="{09EA49E7-3E1B-AC1D-8188-E2EAC0120062}"/>
                </a:ext>
              </a:extLst>
            </p:cNvPr>
            <p:cNvSpPr>
              <a:spLocks/>
            </p:cNvSpPr>
            <p:nvPr/>
          </p:nvSpPr>
          <p:spPr bwMode="auto">
            <a:xfrm>
              <a:off x="231" y="481"/>
              <a:ext cx="1" cy="1"/>
            </a:xfrm>
            <a:custGeom>
              <a:avLst/>
              <a:gdLst>
                <a:gd name="T0" fmla="*/ 0 w 1"/>
                <a:gd name="T1" fmla="*/ 1 h 1"/>
                <a:gd name="T2" fmla="*/ 0 w 1"/>
                <a:gd name="T3" fmla="*/ 0 h 1"/>
                <a:gd name="T4" fmla="*/ 1 w 1"/>
                <a:gd name="T5" fmla="*/ 0 h 1"/>
              </a:gdLst>
              <a:ahLst/>
              <a:cxnLst>
                <a:cxn ang="0">
                  <a:pos x="T0" y="T1"/>
                </a:cxn>
                <a:cxn ang="0">
                  <a:pos x="T2" y="T3"/>
                </a:cxn>
                <a:cxn ang="0">
                  <a:pos x="T4" y="T5"/>
                </a:cxn>
              </a:cxnLst>
              <a:rect l="0" t="0" r="r" b="b"/>
              <a:pathLst>
                <a:path w="1" h="1">
                  <a:moveTo>
                    <a:pt x="0" y="1"/>
                  </a:moveTo>
                  <a:lnTo>
                    <a:pt x="0" y="0"/>
                  </a:lnTo>
                  <a:lnTo>
                    <a:pt x="1"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2" name="Freeform 2613">
              <a:extLst>
                <a:ext uri="{FF2B5EF4-FFF2-40B4-BE49-F238E27FC236}">
                  <a16:creationId xmlns:a16="http://schemas.microsoft.com/office/drawing/2014/main" id="{8C7A84C4-3D3C-D68F-370F-F0DC7480CC52}"/>
                </a:ext>
              </a:extLst>
            </p:cNvPr>
            <p:cNvSpPr>
              <a:spLocks/>
            </p:cNvSpPr>
            <p:nvPr/>
          </p:nvSpPr>
          <p:spPr bwMode="auto">
            <a:xfrm>
              <a:off x="212" y="487"/>
              <a:ext cx="12" cy="8"/>
            </a:xfrm>
            <a:custGeom>
              <a:avLst/>
              <a:gdLst>
                <a:gd name="T0" fmla="*/ 12 w 12"/>
                <a:gd name="T1" fmla="*/ 0 h 8"/>
                <a:gd name="T2" fmla="*/ 10 w 12"/>
                <a:gd name="T3" fmla="*/ 1 h 8"/>
                <a:gd name="T4" fmla="*/ 8 w 12"/>
                <a:gd name="T5" fmla="*/ 3 h 8"/>
                <a:gd name="T6" fmla="*/ 6 w 12"/>
                <a:gd name="T7" fmla="*/ 4 h 8"/>
                <a:gd name="T8" fmla="*/ 4 w 12"/>
                <a:gd name="T9" fmla="*/ 6 h 8"/>
                <a:gd name="T10" fmla="*/ 3 w 12"/>
                <a:gd name="T11" fmla="*/ 7 h 8"/>
                <a:gd name="T12" fmla="*/ 1 w 12"/>
                <a:gd name="T13" fmla="*/ 7 h 8"/>
                <a:gd name="T14" fmla="*/ 0 w 12"/>
                <a:gd name="T15" fmla="*/ 8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8">
                  <a:moveTo>
                    <a:pt x="12" y="0"/>
                  </a:moveTo>
                  <a:lnTo>
                    <a:pt x="10" y="1"/>
                  </a:lnTo>
                  <a:lnTo>
                    <a:pt x="8" y="3"/>
                  </a:lnTo>
                  <a:lnTo>
                    <a:pt x="6" y="4"/>
                  </a:lnTo>
                  <a:lnTo>
                    <a:pt x="4" y="6"/>
                  </a:lnTo>
                  <a:lnTo>
                    <a:pt x="3" y="7"/>
                  </a:lnTo>
                  <a:lnTo>
                    <a:pt x="1" y="7"/>
                  </a:lnTo>
                  <a:lnTo>
                    <a:pt x="0"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3" name="Freeform 2614">
              <a:extLst>
                <a:ext uri="{FF2B5EF4-FFF2-40B4-BE49-F238E27FC236}">
                  <a16:creationId xmlns:a16="http://schemas.microsoft.com/office/drawing/2014/main" id="{49CA6172-3E09-FDA0-CF22-806C0857F71E}"/>
                </a:ext>
              </a:extLst>
            </p:cNvPr>
            <p:cNvSpPr>
              <a:spLocks/>
            </p:cNvSpPr>
            <p:nvPr/>
          </p:nvSpPr>
          <p:spPr bwMode="auto">
            <a:xfrm>
              <a:off x="209" y="495"/>
              <a:ext cx="3" cy="2"/>
            </a:xfrm>
            <a:custGeom>
              <a:avLst/>
              <a:gdLst>
                <a:gd name="T0" fmla="*/ 3 w 3"/>
                <a:gd name="T1" fmla="*/ 0 h 2"/>
                <a:gd name="T2" fmla="*/ 2 w 3"/>
                <a:gd name="T3" fmla="*/ 0 h 2"/>
                <a:gd name="T4" fmla="*/ 0 w 3"/>
                <a:gd name="T5" fmla="*/ 1 h 2"/>
                <a:gd name="T6" fmla="*/ 0 w 3"/>
                <a:gd name="T7" fmla="*/ 2 h 2"/>
                <a:gd name="T8" fmla="*/ 0 w 3"/>
                <a:gd name="T9" fmla="*/ 2 h 2"/>
              </a:gdLst>
              <a:ahLst/>
              <a:cxnLst>
                <a:cxn ang="0">
                  <a:pos x="T0" y="T1"/>
                </a:cxn>
                <a:cxn ang="0">
                  <a:pos x="T2" y="T3"/>
                </a:cxn>
                <a:cxn ang="0">
                  <a:pos x="T4" y="T5"/>
                </a:cxn>
                <a:cxn ang="0">
                  <a:pos x="T6" y="T7"/>
                </a:cxn>
                <a:cxn ang="0">
                  <a:pos x="T8" y="T9"/>
                </a:cxn>
              </a:cxnLst>
              <a:rect l="0" t="0" r="r" b="b"/>
              <a:pathLst>
                <a:path w="3" h="2">
                  <a:moveTo>
                    <a:pt x="3" y="0"/>
                  </a:moveTo>
                  <a:lnTo>
                    <a:pt x="2" y="0"/>
                  </a:lnTo>
                  <a:lnTo>
                    <a:pt x="0" y="1"/>
                  </a:lnTo>
                  <a:lnTo>
                    <a:pt x="0" y="2"/>
                  </a:lnTo>
                  <a:lnTo>
                    <a:pt x="0"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4" name="Freeform 2615">
              <a:extLst>
                <a:ext uri="{FF2B5EF4-FFF2-40B4-BE49-F238E27FC236}">
                  <a16:creationId xmlns:a16="http://schemas.microsoft.com/office/drawing/2014/main" id="{084B9765-6355-15C9-55EA-670093A352BE}"/>
                </a:ext>
              </a:extLst>
            </p:cNvPr>
            <p:cNvSpPr>
              <a:spLocks/>
            </p:cNvSpPr>
            <p:nvPr/>
          </p:nvSpPr>
          <p:spPr bwMode="auto">
            <a:xfrm>
              <a:off x="373" y="216"/>
              <a:ext cx="2" cy="2"/>
            </a:xfrm>
            <a:custGeom>
              <a:avLst/>
              <a:gdLst>
                <a:gd name="T0" fmla="*/ 0 w 2"/>
                <a:gd name="T1" fmla="*/ 0 h 2"/>
                <a:gd name="T2" fmla="*/ 0 w 2"/>
                <a:gd name="T3" fmla="*/ 1 h 2"/>
                <a:gd name="T4" fmla="*/ 2 w 2"/>
                <a:gd name="T5" fmla="*/ 2 h 2"/>
                <a:gd name="T6" fmla="*/ 2 w 2"/>
                <a:gd name="T7" fmla="*/ 2 h 2"/>
              </a:gdLst>
              <a:ahLst/>
              <a:cxnLst>
                <a:cxn ang="0">
                  <a:pos x="T0" y="T1"/>
                </a:cxn>
                <a:cxn ang="0">
                  <a:pos x="T2" y="T3"/>
                </a:cxn>
                <a:cxn ang="0">
                  <a:pos x="T4" y="T5"/>
                </a:cxn>
                <a:cxn ang="0">
                  <a:pos x="T6" y="T7"/>
                </a:cxn>
              </a:cxnLst>
              <a:rect l="0" t="0" r="r" b="b"/>
              <a:pathLst>
                <a:path w="2" h="2">
                  <a:moveTo>
                    <a:pt x="0" y="0"/>
                  </a:moveTo>
                  <a:lnTo>
                    <a:pt x="0" y="1"/>
                  </a:lnTo>
                  <a:lnTo>
                    <a:pt x="2" y="2"/>
                  </a:lnTo>
                  <a:lnTo>
                    <a:pt x="2" y="2"/>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5" name="Freeform 2616">
              <a:extLst>
                <a:ext uri="{FF2B5EF4-FFF2-40B4-BE49-F238E27FC236}">
                  <a16:creationId xmlns:a16="http://schemas.microsoft.com/office/drawing/2014/main" id="{A89A3DCC-D121-2E8D-8FE7-BDEF4409D52B}"/>
                </a:ext>
              </a:extLst>
            </p:cNvPr>
            <p:cNvSpPr>
              <a:spLocks/>
            </p:cNvSpPr>
            <p:nvPr/>
          </p:nvSpPr>
          <p:spPr bwMode="auto">
            <a:xfrm>
              <a:off x="372" y="217"/>
              <a:ext cx="1" cy="2"/>
            </a:xfrm>
            <a:custGeom>
              <a:avLst/>
              <a:gdLst>
                <a:gd name="T0" fmla="*/ 1 w 1"/>
                <a:gd name="T1" fmla="*/ 2 h 2"/>
                <a:gd name="T2" fmla="*/ 0 w 1"/>
                <a:gd name="T3" fmla="*/ 1 h 2"/>
                <a:gd name="T4" fmla="*/ 0 w 1"/>
                <a:gd name="T5" fmla="*/ 0 h 2"/>
              </a:gdLst>
              <a:ahLst/>
              <a:cxnLst>
                <a:cxn ang="0">
                  <a:pos x="T0" y="T1"/>
                </a:cxn>
                <a:cxn ang="0">
                  <a:pos x="T2" y="T3"/>
                </a:cxn>
                <a:cxn ang="0">
                  <a:pos x="T4" y="T5"/>
                </a:cxn>
              </a:cxnLst>
              <a:rect l="0" t="0" r="r" b="b"/>
              <a:pathLst>
                <a:path w="1" h="2">
                  <a:moveTo>
                    <a:pt x="1" y="2"/>
                  </a:moveTo>
                  <a:lnTo>
                    <a:pt x="0" y="1"/>
                  </a:lnTo>
                  <a:lnTo>
                    <a:pt x="0"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6" name="Freeform 2617">
              <a:extLst>
                <a:ext uri="{FF2B5EF4-FFF2-40B4-BE49-F238E27FC236}">
                  <a16:creationId xmlns:a16="http://schemas.microsoft.com/office/drawing/2014/main" id="{5AA130C2-85B4-8A0B-063F-61A229DF9183}"/>
                </a:ext>
              </a:extLst>
            </p:cNvPr>
            <p:cNvSpPr>
              <a:spLocks/>
            </p:cNvSpPr>
            <p:nvPr/>
          </p:nvSpPr>
          <p:spPr bwMode="auto">
            <a:xfrm>
              <a:off x="367" y="218"/>
              <a:ext cx="6" cy="2"/>
            </a:xfrm>
            <a:custGeom>
              <a:avLst/>
              <a:gdLst>
                <a:gd name="T0" fmla="*/ 0 w 6"/>
                <a:gd name="T1" fmla="*/ 1 h 2"/>
                <a:gd name="T2" fmla="*/ 2 w 6"/>
                <a:gd name="T3" fmla="*/ 2 h 2"/>
                <a:gd name="T4" fmla="*/ 3 w 6"/>
                <a:gd name="T5" fmla="*/ 1 h 2"/>
                <a:gd name="T6" fmla="*/ 2 w 6"/>
                <a:gd name="T7" fmla="*/ 0 h 2"/>
                <a:gd name="T8" fmla="*/ 4 w 6"/>
                <a:gd name="T9" fmla="*/ 0 h 2"/>
                <a:gd name="T10" fmla="*/ 4 w 6"/>
                <a:gd name="T11" fmla="*/ 1 h 2"/>
                <a:gd name="T12" fmla="*/ 5 w 6"/>
                <a:gd name="T13" fmla="*/ 1 h 2"/>
                <a:gd name="T14" fmla="*/ 6 w 6"/>
                <a:gd name="T15" fmla="*/ 1 h 2"/>
                <a:gd name="T16" fmla="*/ 6 w 6"/>
                <a:gd name="T17"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
                  <a:moveTo>
                    <a:pt x="0" y="1"/>
                  </a:moveTo>
                  <a:lnTo>
                    <a:pt x="2" y="2"/>
                  </a:lnTo>
                  <a:lnTo>
                    <a:pt x="3" y="1"/>
                  </a:lnTo>
                  <a:lnTo>
                    <a:pt x="2" y="0"/>
                  </a:lnTo>
                  <a:lnTo>
                    <a:pt x="4" y="0"/>
                  </a:lnTo>
                  <a:lnTo>
                    <a:pt x="4" y="1"/>
                  </a:lnTo>
                  <a:lnTo>
                    <a:pt x="5" y="1"/>
                  </a:lnTo>
                  <a:lnTo>
                    <a:pt x="6" y="1"/>
                  </a:lnTo>
                  <a:lnTo>
                    <a:pt x="6"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7" name="Freeform 2618">
              <a:extLst>
                <a:ext uri="{FF2B5EF4-FFF2-40B4-BE49-F238E27FC236}">
                  <a16:creationId xmlns:a16="http://schemas.microsoft.com/office/drawing/2014/main" id="{AA673A1C-BFA0-ACAD-B2EA-421DE6802F33}"/>
                </a:ext>
              </a:extLst>
            </p:cNvPr>
            <p:cNvSpPr>
              <a:spLocks/>
            </p:cNvSpPr>
            <p:nvPr/>
          </p:nvSpPr>
          <p:spPr bwMode="auto">
            <a:xfrm>
              <a:off x="366" y="221"/>
              <a:ext cx="6" cy="3"/>
            </a:xfrm>
            <a:custGeom>
              <a:avLst/>
              <a:gdLst>
                <a:gd name="T0" fmla="*/ 6 w 6"/>
                <a:gd name="T1" fmla="*/ 2 h 3"/>
                <a:gd name="T2" fmla="*/ 5 w 6"/>
                <a:gd name="T3" fmla="*/ 1 h 3"/>
                <a:gd name="T4" fmla="*/ 5 w 6"/>
                <a:gd name="T5" fmla="*/ 0 h 3"/>
                <a:gd name="T6" fmla="*/ 4 w 6"/>
                <a:gd name="T7" fmla="*/ 0 h 3"/>
                <a:gd name="T8" fmla="*/ 3 w 6"/>
                <a:gd name="T9" fmla="*/ 0 h 3"/>
                <a:gd name="T10" fmla="*/ 3 w 6"/>
                <a:gd name="T11" fmla="*/ 1 h 3"/>
                <a:gd name="T12" fmla="*/ 3 w 6"/>
                <a:gd name="T13" fmla="*/ 2 h 3"/>
                <a:gd name="T14" fmla="*/ 3 w 6"/>
                <a:gd name="T15" fmla="*/ 2 h 3"/>
                <a:gd name="T16" fmla="*/ 2 w 6"/>
                <a:gd name="T17" fmla="*/ 3 h 3"/>
                <a:gd name="T18" fmla="*/ 2 w 6"/>
                <a:gd name="T19" fmla="*/ 3 h 3"/>
                <a:gd name="T20" fmla="*/ 0 w 6"/>
                <a:gd name="T21"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3">
                  <a:moveTo>
                    <a:pt x="6" y="2"/>
                  </a:moveTo>
                  <a:lnTo>
                    <a:pt x="5" y="1"/>
                  </a:lnTo>
                  <a:lnTo>
                    <a:pt x="5" y="0"/>
                  </a:lnTo>
                  <a:lnTo>
                    <a:pt x="4" y="0"/>
                  </a:lnTo>
                  <a:lnTo>
                    <a:pt x="3" y="0"/>
                  </a:lnTo>
                  <a:lnTo>
                    <a:pt x="3" y="1"/>
                  </a:lnTo>
                  <a:lnTo>
                    <a:pt x="3" y="2"/>
                  </a:lnTo>
                  <a:lnTo>
                    <a:pt x="3" y="2"/>
                  </a:lnTo>
                  <a:lnTo>
                    <a:pt x="2" y="3"/>
                  </a:lnTo>
                  <a:lnTo>
                    <a:pt x="2" y="3"/>
                  </a:lnTo>
                  <a:lnTo>
                    <a:pt x="0"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8" name="Freeform 2619">
              <a:extLst>
                <a:ext uri="{FF2B5EF4-FFF2-40B4-BE49-F238E27FC236}">
                  <a16:creationId xmlns:a16="http://schemas.microsoft.com/office/drawing/2014/main" id="{C30D79FC-A745-D1B5-D175-3B5C2B2ACF3F}"/>
                </a:ext>
              </a:extLst>
            </p:cNvPr>
            <p:cNvSpPr>
              <a:spLocks/>
            </p:cNvSpPr>
            <p:nvPr/>
          </p:nvSpPr>
          <p:spPr bwMode="auto">
            <a:xfrm>
              <a:off x="67" y="563"/>
              <a:ext cx="4" cy="6"/>
            </a:xfrm>
            <a:custGeom>
              <a:avLst/>
              <a:gdLst>
                <a:gd name="T0" fmla="*/ 2 w 4"/>
                <a:gd name="T1" fmla="*/ 6 h 6"/>
                <a:gd name="T2" fmla="*/ 3 w 4"/>
                <a:gd name="T3" fmla="*/ 5 h 6"/>
                <a:gd name="T4" fmla="*/ 3 w 4"/>
                <a:gd name="T5" fmla="*/ 5 h 6"/>
                <a:gd name="T6" fmla="*/ 4 w 4"/>
                <a:gd name="T7" fmla="*/ 0 h 6"/>
                <a:gd name="T8" fmla="*/ 2 w 4"/>
                <a:gd name="T9" fmla="*/ 0 h 6"/>
                <a:gd name="T10" fmla="*/ 2 w 4"/>
                <a:gd name="T11" fmla="*/ 1 h 6"/>
                <a:gd name="T12" fmla="*/ 0 w 4"/>
                <a:gd name="T13" fmla="*/ 1 h 6"/>
                <a:gd name="T14" fmla="*/ 0 w 4"/>
                <a:gd name="T15" fmla="*/ 2 h 6"/>
                <a:gd name="T16" fmla="*/ 2 w 4"/>
                <a:gd name="T17" fmla="*/ 2 h 6"/>
                <a:gd name="T18" fmla="*/ 2 w 4"/>
                <a:gd name="T19" fmla="*/ 4 h 6"/>
                <a:gd name="T20" fmla="*/ 2 w 4"/>
                <a:gd name="T21" fmla="*/ 5 h 6"/>
                <a:gd name="T22" fmla="*/ 2 w 4"/>
                <a:gd name="T23"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6">
                  <a:moveTo>
                    <a:pt x="2" y="6"/>
                  </a:moveTo>
                  <a:lnTo>
                    <a:pt x="3" y="5"/>
                  </a:lnTo>
                  <a:lnTo>
                    <a:pt x="3" y="5"/>
                  </a:lnTo>
                  <a:lnTo>
                    <a:pt x="4" y="0"/>
                  </a:lnTo>
                  <a:lnTo>
                    <a:pt x="2" y="0"/>
                  </a:lnTo>
                  <a:lnTo>
                    <a:pt x="2" y="1"/>
                  </a:lnTo>
                  <a:lnTo>
                    <a:pt x="0" y="1"/>
                  </a:lnTo>
                  <a:lnTo>
                    <a:pt x="0" y="2"/>
                  </a:lnTo>
                  <a:lnTo>
                    <a:pt x="2" y="2"/>
                  </a:lnTo>
                  <a:lnTo>
                    <a:pt x="2" y="4"/>
                  </a:lnTo>
                  <a:lnTo>
                    <a:pt x="2" y="5"/>
                  </a:lnTo>
                  <a:lnTo>
                    <a:pt x="2" y="6"/>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89" name="Freeform 2620">
              <a:extLst>
                <a:ext uri="{FF2B5EF4-FFF2-40B4-BE49-F238E27FC236}">
                  <a16:creationId xmlns:a16="http://schemas.microsoft.com/office/drawing/2014/main" id="{088F5179-73EA-20C2-697F-5265E559E1DF}"/>
                </a:ext>
              </a:extLst>
            </p:cNvPr>
            <p:cNvSpPr>
              <a:spLocks/>
            </p:cNvSpPr>
            <p:nvPr/>
          </p:nvSpPr>
          <p:spPr bwMode="auto">
            <a:xfrm>
              <a:off x="67" y="570"/>
              <a:ext cx="10" cy="4"/>
            </a:xfrm>
            <a:custGeom>
              <a:avLst/>
              <a:gdLst>
                <a:gd name="T0" fmla="*/ 10 w 10"/>
                <a:gd name="T1" fmla="*/ 4 h 4"/>
                <a:gd name="T2" fmla="*/ 9 w 10"/>
                <a:gd name="T3" fmla="*/ 4 h 4"/>
                <a:gd name="T4" fmla="*/ 9 w 10"/>
                <a:gd name="T5" fmla="*/ 2 h 4"/>
                <a:gd name="T6" fmla="*/ 5 w 10"/>
                <a:gd name="T7" fmla="*/ 2 h 4"/>
                <a:gd name="T8" fmla="*/ 4 w 10"/>
                <a:gd name="T9" fmla="*/ 2 h 4"/>
                <a:gd name="T10" fmla="*/ 3 w 10"/>
                <a:gd name="T11" fmla="*/ 2 h 4"/>
                <a:gd name="T12" fmla="*/ 0 w 10"/>
                <a:gd name="T13" fmla="*/ 1 h 4"/>
                <a:gd name="T14" fmla="*/ 1 w 10"/>
                <a:gd name="T15" fmla="*/ 0 h 4"/>
                <a:gd name="T16" fmla="*/ 4 w 10"/>
                <a:gd name="T17" fmla="*/ 0 h 4"/>
                <a:gd name="T18" fmla="*/ 5 w 10"/>
                <a:gd name="T19" fmla="*/ 0 h 4"/>
                <a:gd name="T20" fmla="*/ 8 w 10"/>
                <a:gd name="T21" fmla="*/ 1 h 4"/>
                <a:gd name="T22" fmla="*/ 9 w 10"/>
                <a:gd name="T23"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4">
                  <a:moveTo>
                    <a:pt x="10" y="4"/>
                  </a:moveTo>
                  <a:lnTo>
                    <a:pt x="9" y="4"/>
                  </a:lnTo>
                  <a:lnTo>
                    <a:pt x="9" y="2"/>
                  </a:lnTo>
                  <a:lnTo>
                    <a:pt x="5" y="2"/>
                  </a:lnTo>
                  <a:lnTo>
                    <a:pt x="4" y="2"/>
                  </a:lnTo>
                  <a:lnTo>
                    <a:pt x="3" y="2"/>
                  </a:lnTo>
                  <a:lnTo>
                    <a:pt x="0" y="1"/>
                  </a:lnTo>
                  <a:lnTo>
                    <a:pt x="1" y="0"/>
                  </a:lnTo>
                  <a:lnTo>
                    <a:pt x="4" y="0"/>
                  </a:lnTo>
                  <a:lnTo>
                    <a:pt x="5" y="0"/>
                  </a:lnTo>
                  <a:lnTo>
                    <a:pt x="8" y="1"/>
                  </a:lnTo>
                  <a:lnTo>
                    <a:pt x="9" y="1"/>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0" name="Freeform 2621">
              <a:extLst>
                <a:ext uri="{FF2B5EF4-FFF2-40B4-BE49-F238E27FC236}">
                  <a16:creationId xmlns:a16="http://schemas.microsoft.com/office/drawing/2014/main" id="{F7B0DCC6-8BB3-CC9D-EE62-A9244DB05DEA}"/>
                </a:ext>
              </a:extLst>
            </p:cNvPr>
            <p:cNvSpPr>
              <a:spLocks/>
            </p:cNvSpPr>
            <p:nvPr/>
          </p:nvSpPr>
          <p:spPr bwMode="auto">
            <a:xfrm>
              <a:off x="21" y="693"/>
              <a:ext cx="5" cy="13"/>
            </a:xfrm>
            <a:custGeom>
              <a:avLst/>
              <a:gdLst>
                <a:gd name="T0" fmla="*/ 1 w 5"/>
                <a:gd name="T1" fmla="*/ 12 h 13"/>
                <a:gd name="T2" fmla="*/ 2 w 5"/>
                <a:gd name="T3" fmla="*/ 12 h 13"/>
                <a:gd name="T4" fmla="*/ 3 w 5"/>
                <a:gd name="T5" fmla="*/ 13 h 13"/>
                <a:gd name="T6" fmla="*/ 3 w 5"/>
                <a:gd name="T7" fmla="*/ 13 h 13"/>
                <a:gd name="T8" fmla="*/ 4 w 5"/>
                <a:gd name="T9" fmla="*/ 13 h 13"/>
                <a:gd name="T10" fmla="*/ 4 w 5"/>
                <a:gd name="T11" fmla="*/ 13 h 13"/>
                <a:gd name="T12" fmla="*/ 4 w 5"/>
                <a:gd name="T13" fmla="*/ 12 h 13"/>
                <a:gd name="T14" fmla="*/ 5 w 5"/>
                <a:gd name="T15" fmla="*/ 11 h 13"/>
                <a:gd name="T16" fmla="*/ 4 w 5"/>
                <a:gd name="T17" fmla="*/ 11 h 13"/>
                <a:gd name="T18" fmla="*/ 3 w 5"/>
                <a:gd name="T19" fmla="*/ 11 h 13"/>
                <a:gd name="T20" fmla="*/ 2 w 5"/>
                <a:gd name="T21" fmla="*/ 11 h 13"/>
                <a:gd name="T22" fmla="*/ 1 w 5"/>
                <a:gd name="T23" fmla="*/ 10 h 13"/>
                <a:gd name="T24" fmla="*/ 0 w 5"/>
                <a:gd name="T25" fmla="*/ 10 h 13"/>
                <a:gd name="T26" fmla="*/ 0 w 5"/>
                <a:gd name="T27" fmla="*/ 9 h 13"/>
                <a:gd name="T28" fmla="*/ 0 w 5"/>
                <a:gd name="T29" fmla="*/ 8 h 13"/>
                <a:gd name="T30" fmla="*/ 1 w 5"/>
                <a:gd name="T31" fmla="*/ 7 h 13"/>
                <a:gd name="T32" fmla="*/ 2 w 5"/>
                <a:gd name="T33" fmla="*/ 7 h 13"/>
                <a:gd name="T34" fmla="*/ 3 w 5"/>
                <a:gd name="T35" fmla="*/ 8 h 13"/>
                <a:gd name="T36" fmla="*/ 5 w 5"/>
                <a:gd name="T37" fmla="*/ 7 h 13"/>
                <a:gd name="T38" fmla="*/ 4 w 5"/>
                <a:gd name="T39" fmla="*/ 6 h 13"/>
                <a:gd name="T40" fmla="*/ 4 w 5"/>
                <a:gd name="T41" fmla="*/ 6 h 13"/>
                <a:gd name="T42" fmla="*/ 4 w 5"/>
                <a:gd name="T43" fmla="*/ 4 h 13"/>
                <a:gd name="T44" fmla="*/ 4 w 5"/>
                <a:gd name="T45" fmla="*/ 3 h 13"/>
                <a:gd name="T46" fmla="*/ 4 w 5"/>
                <a:gd name="T47" fmla="*/ 1 h 13"/>
                <a:gd name="T48" fmla="*/ 4 w 5"/>
                <a:gd name="T49" fmla="*/ 0 h 13"/>
                <a:gd name="T50" fmla="*/ 4 w 5"/>
                <a:gd name="T5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 h="13">
                  <a:moveTo>
                    <a:pt x="1" y="12"/>
                  </a:moveTo>
                  <a:lnTo>
                    <a:pt x="2" y="12"/>
                  </a:lnTo>
                  <a:lnTo>
                    <a:pt x="3" y="13"/>
                  </a:lnTo>
                  <a:lnTo>
                    <a:pt x="3" y="13"/>
                  </a:lnTo>
                  <a:lnTo>
                    <a:pt x="4" y="13"/>
                  </a:lnTo>
                  <a:lnTo>
                    <a:pt x="4" y="13"/>
                  </a:lnTo>
                  <a:lnTo>
                    <a:pt x="4" y="12"/>
                  </a:lnTo>
                  <a:lnTo>
                    <a:pt x="5" y="11"/>
                  </a:lnTo>
                  <a:lnTo>
                    <a:pt x="4" y="11"/>
                  </a:lnTo>
                  <a:lnTo>
                    <a:pt x="3" y="11"/>
                  </a:lnTo>
                  <a:lnTo>
                    <a:pt x="2" y="11"/>
                  </a:lnTo>
                  <a:lnTo>
                    <a:pt x="1" y="10"/>
                  </a:lnTo>
                  <a:lnTo>
                    <a:pt x="0" y="10"/>
                  </a:lnTo>
                  <a:lnTo>
                    <a:pt x="0" y="9"/>
                  </a:lnTo>
                  <a:lnTo>
                    <a:pt x="0" y="8"/>
                  </a:lnTo>
                  <a:lnTo>
                    <a:pt x="1" y="7"/>
                  </a:lnTo>
                  <a:lnTo>
                    <a:pt x="2" y="7"/>
                  </a:lnTo>
                  <a:lnTo>
                    <a:pt x="3" y="8"/>
                  </a:lnTo>
                  <a:lnTo>
                    <a:pt x="5" y="7"/>
                  </a:lnTo>
                  <a:lnTo>
                    <a:pt x="4" y="6"/>
                  </a:lnTo>
                  <a:lnTo>
                    <a:pt x="4" y="6"/>
                  </a:lnTo>
                  <a:lnTo>
                    <a:pt x="4" y="4"/>
                  </a:lnTo>
                  <a:lnTo>
                    <a:pt x="4" y="3"/>
                  </a:lnTo>
                  <a:lnTo>
                    <a:pt x="4" y="1"/>
                  </a:lnTo>
                  <a:lnTo>
                    <a:pt x="4" y="0"/>
                  </a:lnTo>
                  <a:lnTo>
                    <a:pt x="4" y="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1" name="Freeform 2622">
              <a:extLst>
                <a:ext uri="{FF2B5EF4-FFF2-40B4-BE49-F238E27FC236}">
                  <a16:creationId xmlns:a16="http://schemas.microsoft.com/office/drawing/2014/main" id="{A2679851-06D0-16B0-323E-F84FC0F0DD87}"/>
                </a:ext>
              </a:extLst>
            </p:cNvPr>
            <p:cNvSpPr>
              <a:spLocks/>
            </p:cNvSpPr>
            <p:nvPr/>
          </p:nvSpPr>
          <p:spPr bwMode="auto">
            <a:xfrm>
              <a:off x="13" y="694"/>
              <a:ext cx="7" cy="20"/>
            </a:xfrm>
            <a:custGeom>
              <a:avLst/>
              <a:gdLst>
                <a:gd name="T0" fmla="*/ 4 w 7"/>
                <a:gd name="T1" fmla="*/ 20 h 20"/>
                <a:gd name="T2" fmla="*/ 6 w 7"/>
                <a:gd name="T3" fmla="*/ 17 h 20"/>
                <a:gd name="T4" fmla="*/ 5 w 7"/>
                <a:gd name="T5" fmla="*/ 14 h 20"/>
                <a:gd name="T6" fmla="*/ 4 w 7"/>
                <a:gd name="T7" fmla="*/ 14 h 20"/>
                <a:gd name="T8" fmla="*/ 4 w 7"/>
                <a:gd name="T9" fmla="*/ 13 h 20"/>
                <a:gd name="T10" fmla="*/ 4 w 7"/>
                <a:gd name="T11" fmla="*/ 13 h 20"/>
                <a:gd name="T12" fmla="*/ 5 w 7"/>
                <a:gd name="T13" fmla="*/ 13 h 20"/>
                <a:gd name="T14" fmla="*/ 6 w 7"/>
                <a:gd name="T15" fmla="*/ 12 h 20"/>
                <a:gd name="T16" fmla="*/ 6 w 7"/>
                <a:gd name="T17" fmla="*/ 11 h 20"/>
                <a:gd name="T18" fmla="*/ 6 w 7"/>
                <a:gd name="T19" fmla="*/ 10 h 20"/>
                <a:gd name="T20" fmla="*/ 7 w 7"/>
                <a:gd name="T21" fmla="*/ 9 h 20"/>
                <a:gd name="T22" fmla="*/ 7 w 7"/>
                <a:gd name="T23" fmla="*/ 7 h 20"/>
                <a:gd name="T24" fmla="*/ 6 w 7"/>
                <a:gd name="T25" fmla="*/ 7 h 20"/>
                <a:gd name="T26" fmla="*/ 4 w 7"/>
                <a:gd name="T27" fmla="*/ 6 h 20"/>
                <a:gd name="T28" fmla="*/ 3 w 7"/>
                <a:gd name="T29" fmla="*/ 2 h 20"/>
                <a:gd name="T30" fmla="*/ 2 w 7"/>
                <a:gd name="T31" fmla="*/ 1 h 20"/>
                <a:gd name="T32" fmla="*/ 2 w 7"/>
                <a:gd name="T33" fmla="*/ 1 h 20"/>
                <a:gd name="T34" fmla="*/ 2 w 7"/>
                <a:gd name="T35" fmla="*/ 0 h 20"/>
                <a:gd name="T36" fmla="*/ 1 w 7"/>
                <a:gd name="T37" fmla="*/ 1 h 20"/>
                <a:gd name="T38" fmla="*/ 1 w 7"/>
                <a:gd name="T39" fmla="*/ 4 h 20"/>
                <a:gd name="T40" fmla="*/ 1 w 7"/>
                <a:gd name="T41" fmla="*/ 7 h 20"/>
                <a:gd name="T42" fmla="*/ 2 w 7"/>
                <a:gd name="T43" fmla="*/ 11 h 20"/>
                <a:gd name="T44" fmla="*/ 0 w 7"/>
                <a:gd name="T45" fmla="*/ 11 h 20"/>
                <a:gd name="T46" fmla="*/ 0 w 7"/>
                <a:gd name="T47" fmla="*/ 15 h 20"/>
                <a:gd name="T48" fmla="*/ 2 w 7"/>
                <a:gd name="T49" fmla="*/ 17 h 20"/>
                <a:gd name="T50" fmla="*/ 3 w 7"/>
                <a:gd name="T51" fmla="*/ 16 h 20"/>
                <a:gd name="T52" fmla="*/ 3 w 7"/>
                <a:gd name="T53" fmla="*/ 19 h 20"/>
                <a:gd name="T54" fmla="*/ 4 w 7"/>
                <a:gd name="T5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 h="20">
                  <a:moveTo>
                    <a:pt x="4" y="20"/>
                  </a:moveTo>
                  <a:lnTo>
                    <a:pt x="6" y="17"/>
                  </a:lnTo>
                  <a:lnTo>
                    <a:pt x="5" y="14"/>
                  </a:lnTo>
                  <a:lnTo>
                    <a:pt x="4" y="14"/>
                  </a:lnTo>
                  <a:lnTo>
                    <a:pt x="4" y="13"/>
                  </a:lnTo>
                  <a:lnTo>
                    <a:pt x="4" y="13"/>
                  </a:lnTo>
                  <a:lnTo>
                    <a:pt x="5" y="13"/>
                  </a:lnTo>
                  <a:lnTo>
                    <a:pt x="6" y="12"/>
                  </a:lnTo>
                  <a:lnTo>
                    <a:pt x="6" y="11"/>
                  </a:lnTo>
                  <a:lnTo>
                    <a:pt x="6" y="10"/>
                  </a:lnTo>
                  <a:lnTo>
                    <a:pt x="7" y="9"/>
                  </a:lnTo>
                  <a:lnTo>
                    <a:pt x="7" y="7"/>
                  </a:lnTo>
                  <a:lnTo>
                    <a:pt x="6" y="7"/>
                  </a:lnTo>
                  <a:lnTo>
                    <a:pt x="4" y="6"/>
                  </a:lnTo>
                  <a:lnTo>
                    <a:pt x="3" y="2"/>
                  </a:lnTo>
                  <a:lnTo>
                    <a:pt x="2" y="1"/>
                  </a:lnTo>
                  <a:lnTo>
                    <a:pt x="2" y="1"/>
                  </a:lnTo>
                  <a:lnTo>
                    <a:pt x="2" y="0"/>
                  </a:lnTo>
                  <a:lnTo>
                    <a:pt x="1" y="1"/>
                  </a:lnTo>
                  <a:lnTo>
                    <a:pt x="1" y="4"/>
                  </a:lnTo>
                  <a:lnTo>
                    <a:pt x="1" y="7"/>
                  </a:lnTo>
                  <a:lnTo>
                    <a:pt x="2" y="11"/>
                  </a:lnTo>
                  <a:lnTo>
                    <a:pt x="0" y="11"/>
                  </a:lnTo>
                  <a:lnTo>
                    <a:pt x="0" y="15"/>
                  </a:lnTo>
                  <a:lnTo>
                    <a:pt x="2" y="17"/>
                  </a:lnTo>
                  <a:lnTo>
                    <a:pt x="3" y="16"/>
                  </a:lnTo>
                  <a:lnTo>
                    <a:pt x="3" y="19"/>
                  </a:lnTo>
                  <a:lnTo>
                    <a:pt x="4" y="20"/>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2" name="Freeform 2623">
              <a:extLst>
                <a:ext uri="{FF2B5EF4-FFF2-40B4-BE49-F238E27FC236}">
                  <a16:creationId xmlns:a16="http://schemas.microsoft.com/office/drawing/2014/main" id="{CE962880-A2FC-5494-6420-7AE48C6A0123}"/>
                </a:ext>
              </a:extLst>
            </p:cNvPr>
            <p:cNvSpPr>
              <a:spLocks/>
            </p:cNvSpPr>
            <p:nvPr/>
          </p:nvSpPr>
          <p:spPr bwMode="auto">
            <a:xfrm>
              <a:off x="16" y="789"/>
              <a:ext cx="20" cy="48"/>
            </a:xfrm>
            <a:custGeom>
              <a:avLst/>
              <a:gdLst>
                <a:gd name="T0" fmla="*/ 20 w 20"/>
                <a:gd name="T1" fmla="*/ 48 h 48"/>
                <a:gd name="T2" fmla="*/ 19 w 20"/>
                <a:gd name="T3" fmla="*/ 47 h 48"/>
                <a:gd name="T4" fmla="*/ 17 w 20"/>
                <a:gd name="T5" fmla="*/ 46 h 48"/>
                <a:gd name="T6" fmla="*/ 15 w 20"/>
                <a:gd name="T7" fmla="*/ 45 h 48"/>
                <a:gd name="T8" fmla="*/ 15 w 20"/>
                <a:gd name="T9" fmla="*/ 44 h 48"/>
                <a:gd name="T10" fmla="*/ 14 w 20"/>
                <a:gd name="T11" fmla="*/ 42 h 48"/>
                <a:gd name="T12" fmla="*/ 14 w 20"/>
                <a:gd name="T13" fmla="*/ 39 h 48"/>
                <a:gd name="T14" fmla="*/ 14 w 20"/>
                <a:gd name="T15" fmla="*/ 39 h 48"/>
                <a:gd name="T16" fmla="*/ 14 w 20"/>
                <a:gd name="T17" fmla="*/ 38 h 48"/>
                <a:gd name="T18" fmla="*/ 13 w 20"/>
                <a:gd name="T19" fmla="*/ 38 h 48"/>
                <a:gd name="T20" fmla="*/ 12 w 20"/>
                <a:gd name="T21" fmla="*/ 38 h 48"/>
                <a:gd name="T22" fmla="*/ 11 w 20"/>
                <a:gd name="T23" fmla="*/ 38 h 48"/>
                <a:gd name="T24" fmla="*/ 10 w 20"/>
                <a:gd name="T25" fmla="*/ 38 h 48"/>
                <a:gd name="T26" fmla="*/ 9 w 20"/>
                <a:gd name="T27" fmla="*/ 37 h 48"/>
                <a:gd name="T28" fmla="*/ 8 w 20"/>
                <a:gd name="T29" fmla="*/ 37 h 48"/>
                <a:gd name="T30" fmla="*/ 7 w 20"/>
                <a:gd name="T31" fmla="*/ 36 h 48"/>
                <a:gd name="T32" fmla="*/ 8 w 20"/>
                <a:gd name="T33" fmla="*/ 34 h 48"/>
                <a:gd name="T34" fmla="*/ 6 w 20"/>
                <a:gd name="T35" fmla="*/ 33 h 48"/>
                <a:gd name="T36" fmla="*/ 4 w 20"/>
                <a:gd name="T37" fmla="*/ 32 h 48"/>
                <a:gd name="T38" fmla="*/ 3 w 20"/>
                <a:gd name="T39" fmla="*/ 32 h 48"/>
                <a:gd name="T40" fmla="*/ 3 w 20"/>
                <a:gd name="T41" fmla="*/ 31 h 48"/>
                <a:gd name="T42" fmla="*/ 2 w 20"/>
                <a:gd name="T43" fmla="*/ 29 h 48"/>
                <a:gd name="T44" fmla="*/ 2 w 20"/>
                <a:gd name="T45" fmla="*/ 27 h 48"/>
                <a:gd name="T46" fmla="*/ 1 w 20"/>
                <a:gd name="T47" fmla="*/ 24 h 48"/>
                <a:gd name="T48" fmla="*/ 0 w 20"/>
                <a:gd name="T49" fmla="*/ 23 h 48"/>
                <a:gd name="T50" fmla="*/ 0 w 20"/>
                <a:gd name="T51" fmla="*/ 22 h 48"/>
                <a:gd name="T52" fmla="*/ 0 w 20"/>
                <a:gd name="T53" fmla="*/ 20 h 48"/>
                <a:gd name="T54" fmla="*/ 0 w 20"/>
                <a:gd name="T55" fmla="*/ 18 h 48"/>
                <a:gd name="T56" fmla="*/ 2 w 20"/>
                <a:gd name="T57" fmla="*/ 15 h 48"/>
                <a:gd name="T58" fmla="*/ 2 w 20"/>
                <a:gd name="T59" fmla="*/ 13 h 48"/>
                <a:gd name="T60" fmla="*/ 2 w 20"/>
                <a:gd name="T61" fmla="*/ 13 h 48"/>
                <a:gd name="T62" fmla="*/ 3 w 20"/>
                <a:gd name="T63" fmla="*/ 10 h 48"/>
                <a:gd name="T64" fmla="*/ 4 w 20"/>
                <a:gd name="T65" fmla="*/ 9 h 48"/>
                <a:gd name="T66" fmla="*/ 4 w 20"/>
                <a:gd name="T67" fmla="*/ 7 h 48"/>
                <a:gd name="T68" fmla="*/ 4 w 20"/>
                <a:gd name="T69" fmla="*/ 6 h 48"/>
                <a:gd name="T70" fmla="*/ 4 w 20"/>
                <a:gd name="T71" fmla="*/ 6 h 48"/>
                <a:gd name="T72" fmla="*/ 5 w 20"/>
                <a:gd name="T73" fmla="*/ 7 h 48"/>
                <a:gd name="T74" fmla="*/ 6 w 20"/>
                <a:gd name="T75" fmla="*/ 8 h 48"/>
                <a:gd name="T76" fmla="*/ 7 w 20"/>
                <a:gd name="T77" fmla="*/ 7 h 48"/>
                <a:gd name="T78" fmla="*/ 7 w 20"/>
                <a:gd name="T79" fmla="*/ 7 h 48"/>
                <a:gd name="T80" fmla="*/ 6 w 20"/>
                <a:gd name="T81" fmla="*/ 7 h 48"/>
                <a:gd name="T82" fmla="*/ 6 w 20"/>
                <a:gd name="T83" fmla="*/ 6 h 48"/>
                <a:gd name="T84" fmla="*/ 5 w 20"/>
                <a:gd name="T85" fmla="*/ 5 h 48"/>
                <a:gd name="T86" fmla="*/ 5 w 20"/>
                <a:gd name="T87" fmla="*/ 5 h 48"/>
                <a:gd name="T88" fmla="*/ 5 w 20"/>
                <a:gd name="T89" fmla="*/ 5 h 48"/>
                <a:gd name="T90" fmla="*/ 5 w 20"/>
                <a:gd name="T91" fmla="*/ 4 h 48"/>
                <a:gd name="T92" fmla="*/ 5 w 20"/>
                <a:gd name="T93" fmla="*/ 3 h 48"/>
                <a:gd name="T94" fmla="*/ 5 w 20"/>
                <a:gd name="T95" fmla="*/ 0 h 48"/>
                <a:gd name="T96" fmla="*/ 6 w 20"/>
                <a:gd name="T97" fmla="*/ 1 h 48"/>
                <a:gd name="T98" fmla="*/ 7 w 20"/>
                <a:gd name="T99" fmla="*/ 1 h 48"/>
                <a:gd name="T100" fmla="*/ 7 w 20"/>
                <a:gd name="T101" fmla="*/ 1 h 48"/>
                <a:gd name="T102" fmla="*/ 8 w 20"/>
                <a:gd name="T103" fmla="*/ 2 h 48"/>
                <a:gd name="T104" fmla="*/ 8 w 20"/>
                <a:gd name="T105" fmla="*/ 3 h 48"/>
                <a:gd name="T106" fmla="*/ 9 w 20"/>
                <a:gd name="T107" fmla="*/ 5 h 48"/>
                <a:gd name="T108" fmla="*/ 10 w 20"/>
                <a:gd name="T109" fmla="*/ 5 h 48"/>
                <a:gd name="T110" fmla="*/ 10 w 20"/>
                <a:gd name="T111" fmla="*/ 5 h 48"/>
                <a:gd name="T112" fmla="*/ 10 w 20"/>
                <a:gd name="T113" fmla="*/ 6 h 48"/>
                <a:gd name="T114" fmla="*/ 10 w 20"/>
                <a:gd name="T115" fmla="*/ 7 h 48"/>
                <a:gd name="T116" fmla="*/ 9 w 20"/>
                <a:gd name="T117" fmla="*/ 10 h 48"/>
                <a:gd name="T118" fmla="*/ 10 w 20"/>
                <a:gd name="T119" fmla="*/ 11 h 48"/>
                <a:gd name="T120" fmla="*/ 11 w 20"/>
                <a:gd name="T121" fmla="*/ 8 h 48"/>
                <a:gd name="T122" fmla="*/ 13 w 20"/>
                <a:gd name="T1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 h="48">
                  <a:moveTo>
                    <a:pt x="20" y="48"/>
                  </a:moveTo>
                  <a:lnTo>
                    <a:pt x="19" y="47"/>
                  </a:lnTo>
                  <a:lnTo>
                    <a:pt x="17" y="46"/>
                  </a:lnTo>
                  <a:lnTo>
                    <a:pt x="15" y="45"/>
                  </a:lnTo>
                  <a:lnTo>
                    <a:pt x="15" y="44"/>
                  </a:lnTo>
                  <a:lnTo>
                    <a:pt x="14" y="42"/>
                  </a:lnTo>
                  <a:lnTo>
                    <a:pt x="14" y="39"/>
                  </a:lnTo>
                  <a:lnTo>
                    <a:pt x="14" y="39"/>
                  </a:lnTo>
                  <a:lnTo>
                    <a:pt x="14" y="38"/>
                  </a:lnTo>
                  <a:lnTo>
                    <a:pt x="13" y="38"/>
                  </a:lnTo>
                  <a:lnTo>
                    <a:pt x="12" y="38"/>
                  </a:lnTo>
                  <a:lnTo>
                    <a:pt x="11" y="38"/>
                  </a:lnTo>
                  <a:lnTo>
                    <a:pt x="10" y="38"/>
                  </a:lnTo>
                  <a:lnTo>
                    <a:pt x="9" y="37"/>
                  </a:lnTo>
                  <a:lnTo>
                    <a:pt x="8" y="37"/>
                  </a:lnTo>
                  <a:lnTo>
                    <a:pt x="7" y="36"/>
                  </a:lnTo>
                  <a:lnTo>
                    <a:pt x="8" y="34"/>
                  </a:lnTo>
                  <a:lnTo>
                    <a:pt x="6" y="33"/>
                  </a:lnTo>
                  <a:lnTo>
                    <a:pt x="4" y="32"/>
                  </a:lnTo>
                  <a:lnTo>
                    <a:pt x="3" y="32"/>
                  </a:lnTo>
                  <a:lnTo>
                    <a:pt x="3" y="31"/>
                  </a:lnTo>
                  <a:lnTo>
                    <a:pt x="2" y="29"/>
                  </a:lnTo>
                  <a:lnTo>
                    <a:pt x="2" y="27"/>
                  </a:lnTo>
                  <a:lnTo>
                    <a:pt x="1" y="24"/>
                  </a:lnTo>
                  <a:lnTo>
                    <a:pt x="0" y="23"/>
                  </a:lnTo>
                  <a:lnTo>
                    <a:pt x="0" y="22"/>
                  </a:lnTo>
                  <a:lnTo>
                    <a:pt x="0" y="20"/>
                  </a:lnTo>
                  <a:lnTo>
                    <a:pt x="0" y="18"/>
                  </a:lnTo>
                  <a:lnTo>
                    <a:pt x="2" y="15"/>
                  </a:lnTo>
                  <a:lnTo>
                    <a:pt x="2" y="13"/>
                  </a:lnTo>
                  <a:lnTo>
                    <a:pt x="2" y="13"/>
                  </a:lnTo>
                  <a:lnTo>
                    <a:pt x="3" y="10"/>
                  </a:lnTo>
                  <a:lnTo>
                    <a:pt x="4" y="9"/>
                  </a:lnTo>
                  <a:lnTo>
                    <a:pt x="4" y="7"/>
                  </a:lnTo>
                  <a:lnTo>
                    <a:pt x="4" y="6"/>
                  </a:lnTo>
                  <a:lnTo>
                    <a:pt x="4" y="6"/>
                  </a:lnTo>
                  <a:lnTo>
                    <a:pt x="5" y="7"/>
                  </a:lnTo>
                  <a:lnTo>
                    <a:pt x="6" y="8"/>
                  </a:lnTo>
                  <a:lnTo>
                    <a:pt x="7" y="7"/>
                  </a:lnTo>
                  <a:lnTo>
                    <a:pt x="7" y="7"/>
                  </a:lnTo>
                  <a:lnTo>
                    <a:pt x="6" y="7"/>
                  </a:lnTo>
                  <a:lnTo>
                    <a:pt x="6" y="6"/>
                  </a:lnTo>
                  <a:lnTo>
                    <a:pt x="5" y="5"/>
                  </a:lnTo>
                  <a:lnTo>
                    <a:pt x="5" y="5"/>
                  </a:lnTo>
                  <a:lnTo>
                    <a:pt x="5" y="5"/>
                  </a:lnTo>
                  <a:lnTo>
                    <a:pt x="5" y="4"/>
                  </a:lnTo>
                  <a:lnTo>
                    <a:pt x="5" y="3"/>
                  </a:lnTo>
                  <a:lnTo>
                    <a:pt x="5" y="0"/>
                  </a:lnTo>
                  <a:lnTo>
                    <a:pt x="6" y="1"/>
                  </a:lnTo>
                  <a:lnTo>
                    <a:pt x="7" y="1"/>
                  </a:lnTo>
                  <a:lnTo>
                    <a:pt x="7" y="1"/>
                  </a:lnTo>
                  <a:lnTo>
                    <a:pt x="8" y="2"/>
                  </a:lnTo>
                  <a:lnTo>
                    <a:pt x="8" y="3"/>
                  </a:lnTo>
                  <a:lnTo>
                    <a:pt x="9" y="5"/>
                  </a:lnTo>
                  <a:lnTo>
                    <a:pt x="10" y="5"/>
                  </a:lnTo>
                  <a:lnTo>
                    <a:pt x="10" y="5"/>
                  </a:lnTo>
                  <a:lnTo>
                    <a:pt x="10" y="6"/>
                  </a:lnTo>
                  <a:lnTo>
                    <a:pt x="10" y="7"/>
                  </a:lnTo>
                  <a:lnTo>
                    <a:pt x="9" y="10"/>
                  </a:lnTo>
                  <a:lnTo>
                    <a:pt x="10" y="11"/>
                  </a:lnTo>
                  <a:lnTo>
                    <a:pt x="11" y="8"/>
                  </a:lnTo>
                  <a:lnTo>
                    <a:pt x="13" y="8"/>
                  </a:lnTo>
                </a:path>
              </a:pathLst>
            </a:custGeom>
            <a:noFill/>
            <a:ln w="0" cap="rnd">
              <a:solidFill>
                <a:srgbClr val="008ED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3" name="Freeform 2624">
              <a:extLst>
                <a:ext uri="{FF2B5EF4-FFF2-40B4-BE49-F238E27FC236}">
                  <a16:creationId xmlns:a16="http://schemas.microsoft.com/office/drawing/2014/main" id="{C86E5E76-5A1F-F8D9-5B43-416B556D5D04}"/>
                </a:ext>
              </a:extLst>
            </p:cNvPr>
            <p:cNvSpPr>
              <a:spLocks/>
            </p:cNvSpPr>
            <p:nvPr/>
          </p:nvSpPr>
          <p:spPr bwMode="auto">
            <a:xfrm>
              <a:off x="216" y="113"/>
              <a:ext cx="368" cy="706"/>
            </a:xfrm>
            <a:custGeom>
              <a:avLst/>
              <a:gdLst>
                <a:gd name="T0" fmla="*/ 3 w 368"/>
                <a:gd name="T1" fmla="*/ 705 h 706"/>
                <a:gd name="T2" fmla="*/ 7 w 368"/>
                <a:gd name="T3" fmla="*/ 702 h 706"/>
                <a:gd name="T4" fmla="*/ 11 w 368"/>
                <a:gd name="T5" fmla="*/ 693 h 706"/>
                <a:gd name="T6" fmla="*/ 12 w 368"/>
                <a:gd name="T7" fmla="*/ 686 h 706"/>
                <a:gd name="T8" fmla="*/ 13 w 368"/>
                <a:gd name="T9" fmla="*/ 674 h 706"/>
                <a:gd name="T10" fmla="*/ 11 w 368"/>
                <a:gd name="T11" fmla="*/ 658 h 706"/>
                <a:gd name="T12" fmla="*/ 19 w 368"/>
                <a:gd name="T13" fmla="*/ 653 h 706"/>
                <a:gd name="T14" fmla="*/ 18 w 368"/>
                <a:gd name="T15" fmla="*/ 646 h 706"/>
                <a:gd name="T16" fmla="*/ 19 w 368"/>
                <a:gd name="T17" fmla="*/ 641 h 706"/>
                <a:gd name="T18" fmla="*/ 29 w 368"/>
                <a:gd name="T19" fmla="*/ 638 h 706"/>
                <a:gd name="T20" fmla="*/ 39 w 368"/>
                <a:gd name="T21" fmla="*/ 625 h 706"/>
                <a:gd name="T22" fmla="*/ 42 w 368"/>
                <a:gd name="T23" fmla="*/ 607 h 706"/>
                <a:gd name="T24" fmla="*/ 37 w 368"/>
                <a:gd name="T25" fmla="*/ 587 h 706"/>
                <a:gd name="T26" fmla="*/ 32 w 368"/>
                <a:gd name="T27" fmla="*/ 571 h 706"/>
                <a:gd name="T28" fmla="*/ 46 w 368"/>
                <a:gd name="T29" fmla="*/ 566 h 706"/>
                <a:gd name="T30" fmla="*/ 52 w 368"/>
                <a:gd name="T31" fmla="*/ 549 h 706"/>
                <a:gd name="T32" fmla="*/ 41 w 368"/>
                <a:gd name="T33" fmla="*/ 533 h 706"/>
                <a:gd name="T34" fmla="*/ 32 w 368"/>
                <a:gd name="T35" fmla="*/ 517 h 706"/>
                <a:gd name="T36" fmla="*/ 35 w 368"/>
                <a:gd name="T37" fmla="*/ 499 h 706"/>
                <a:gd name="T38" fmla="*/ 35 w 368"/>
                <a:gd name="T39" fmla="*/ 479 h 706"/>
                <a:gd name="T40" fmla="*/ 33 w 368"/>
                <a:gd name="T41" fmla="*/ 453 h 706"/>
                <a:gd name="T42" fmla="*/ 33 w 368"/>
                <a:gd name="T43" fmla="*/ 429 h 706"/>
                <a:gd name="T44" fmla="*/ 37 w 368"/>
                <a:gd name="T45" fmla="*/ 411 h 706"/>
                <a:gd name="T46" fmla="*/ 45 w 368"/>
                <a:gd name="T47" fmla="*/ 390 h 706"/>
                <a:gd name="T48" fmla="*/ 62 w 368"/>
                <a:gd name="T49" fmla="*/ 371 h 706"/>
                <a:gd name="T50" fmla="*/ 87 w 368"/>
                <a:gd name="T51" fmla="*/ 375 h 706"/>
                <a:gd name="T52" fmla="*/ 95 w 368"/>
                <a:gd name="T53" fmla="*/ 356 h 706"/>
                <a:gd name="T54" fmla="*/ 83 w 368"/>
                <a:gd name="T55" fmla="*/ 335 h 706"/>
                <a:gd name="T56" fmla="*/ 95 w 368"/>
                <a:gd name="T57" fmla="*/ 313 h 706"/>
                <a:gd name="T58" fmla="*/ 105 w 368"/>
                <a:gd name="T59" fmla="*/ 284 h 706"/>
                <a:gd name="T60" fmla="*/ 109 w 368"/>
                <a:gd name="T61" fmla="*/ 259 h 706"/>
                <a:gd name="T62" fmla="*/ 111 w 368"/>
                <a:gd name="T63" fmla="*/ 238 h 706"/>
                <a:gd name="T64" fmla="*/ 130 w 368"/>
                <a:gd name="T65" fmla="*/ 222 h 706"/>
                <a:gd name="T66" fmla="*/ 141 w 368"/>
                <a:gd name="T67" fmla="*/ 197 h 706"/>
                <a:gd name="T68" fmla="*/ 154 w 368"/>
                <a:gd name="T69" fmla="*/ 175 h 706"/>
                <a:gd name="T70" fmla="*/ 150 w 368"/>
                <a:gd name="T71" fmla="*/ 148 h 706"/>
                <a:gd name="T72" fmla="*/ 161 w 368"/>
                <a:gd name="T73" fmla="*/ 123 h 706"/>
                <a:gd name="T74" fmla="*/ 179 w 368"/>
                <a:gd name="T75" fmla="*/ 111 h 706"/>
                <a:gd name="T76" fmla="*/ 193 w 368"/>
                <a:gd name="T77" fmla="*/ 108 h 706"/>
                <a:gd name="T78" fmla="*/ 193 w 368"/>
                <a:gd name="T79" fmla="*/ 87 h 706"/>
                <a:gd name="T80" fmla="*/ 210 w 368"/>
                <a:gd name="T81" fmla="*/ 82 h 706"/>
                <a:gd name="T82" fmla="*/ 234 w 368"/>
                <a:gd name="T83" fmla="*/ 89 h 706"/>
                <a:gd name="T84" fmla="*/ 239 w 368"/>
                <a:gd name="T85" fmla="*/ 74 h 706"/>
                <a:gd name="T86" fmla="*/ 241 w 368"/>
                <a:gd name="T87" fmla="*/ 50 h 706"/>
                <a:gd name="T88" fmla="*/ 249 w 368"/>
                <a:gd name="T89" fmla="*/ 40 h 706"/>
                <a:gd name="T90" fmla="*/ 258 w 368"/>
                <a:gd name="T91" fmla="*/ 36 h 706"/>
                <a:gd name="T92" fmla="*/ 272 w 368"/>
                <a:gd name="T93" fmla="*/ 28 h 706"/>
                <a:gd name="T94" fmla="*/ 283 w 368"/>
                <a:gd name="T95" fmla="*/ 43 h 706"/>
                <a:gd name="T96" fmla="*/ 294 w 368"/>
                <a:gd name="T97" fmla="*/ 60 h 706"/>
                <a:gd name="T98" fmla="*/ 308 w 368"/>
                <a:gd name="T99" fmla="*/ 60 h 706"/>
                <a:gd name="T100" fmla="*/ 320 w 368"/>
                <a:gd name="T101" fmla="*/ 58 h 706"/>
                <a:gd name="T102" fmla="*/ 335 w 368"/>
                <a:gd name="T103" fmla="*/ 53 h 706"/>
                <a:gd name="T104" fmla="*/ 349 w 368"/>
                <a:gd name="T105" fmla="*/ 58 h 706"/>
                <a:gd name="T106" fmla="*/ 354 w 368"/>
                <a:gd name="T107" fmla="*/ 59 h 706"/>
                <a:gd name="T108" fmla="*/ 357 w 368"/>
                <a:gd name="T109" fmla="*/ 54 h 706"/>
                <a:gd name="T110" fmla="*/ 360 w 368"/>
                <a:gd name="T111" fmla="*/ 40 h 706"/>
                <a:gd name="T112" fmla="*/ 368 w 368"/>
                <a:gd name="T113" fmla="*/ 31 h 706"/>
                <a:gd name="T114" fmla="*/ 365 w 368"/>
                <a:gd name="T115" fmla="*/ 21 h 706"/>
                <a:gd name="T116" fmla="*/ 365 w 368"/>
                <a:gd name="T117" fmla="*/ 8 h 706"/>
                <a:gd name="T118" fmla="*/ 364 w 368"/>
                <a:gd name="T119" fmla="*/ 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706">
                  <a:moveTo>
                    <a:pt x="0" y="698"/>
                  </a:moveTo>
                  <a:lnTo>
                    <a:pt x="0" y="699"/>
                  </a:lnTo>
                  <a:lnTo>
                    <a:pt x="0" y="699"/>
                  </a:lnTo>
                  <a:lnTo>
                    <a:pt x="0" y="699"/>
                  </a:lnTo>
                  <a:lnTo>
                    <a:pt x="0" y="700"/>
                  </a:lnTo>
                  <a:lnTo>
                    <a:pt x="0" y="701"/>
                  </a:lnTo>
                  <a:lnTo>
                    <a:pt x="0" y="701"/>
                  </a:lnTo>
                  <a:lnTo>
                    <a:pt x="0" y="702"/>
                  </a:lnTo>
                  <a:lnTo>
                    <a:pt x="0" y="703"/>
                  </a:lnTo>
                  <a:lnTo>
                    <a:pt x="0" y="705"/>
                  </a:lnTo>
                  <a:lnTo>
                    <a:pt x="1" y="705"/>
                  </a:lnTo>
                  <a:lnTo>
                    <a:pt x="1" y="705"/>
                  </a:lnTo>
                  <a:lnTo>
                    <a:pt x="2" y="705"/>
                  </a:lnTo>
                  <a:lnTo>
                    <a:pt x="2" y="706"/>
                  </a:lnTo>
                  <a:lnTo>
                    <a:pt x="3" y="706"/>
                  </a:lnTo>
                  <a:lnTo>
                    <a:pt x="3" y="705"/>
                  </a:lnTo>
                  <a:lnTo>
                    <a:pt x="3" y="705"/>
                  </a:lnTo>
                  <a:lnTo>
                    <a:pt x="3" y="705"/>
                  </a:lnTo>
                  <a:lnTo>
                    <a:pt x="3" y="704"/>
                  </a:lnTo>
                  <a:lnTo>
                    <a:pt x="4" y="704"/>
                  </a:lnTo>
                  <a:lnTo>
                    <a:pt x="4" y="705"/>
                  </a:lnTo>
                  <a:lnTo>
                    <a:pt x="4" y="704"/>
                  </a:lnTo>
                  <a:lnTo>
                    <a:pt x="4" y="705"/>
                  </a:lnTo>
                  <a:lnTo>
                    <a:pt x="5" y="705"/>
                  </a:lnTo>
                  <a:lnTo>
                    <a:pt x="5" y="705"/>
                  </a:lnTo>
                  <a:lnTo>
                    <a:pt x="5" y="705"/>
                  </a:lnTo>
                  <a:lnTo>
                    <a:pt x="5" y="704"/>
                  </a:lnTo>
                  <a:lnTo>
                    <a:pt x="5" y="704"/>
                  </a:lnTo>
                  <a:lnTo>
                    <a:pt x="6" y="704"/>
                  </a:lnTo>
                  <a:lnTo>
                    <a:pt x="6" y="704"/>
                  </a:lnTo>
                  <a:lnTo>
                    <a:pt x="6" y="704"/>
                  </a:lnTo>
                  <a:lnTo>
                    <a:pt x="7" y="704"/>
                  </a:lnTo>
                  <a:lnTo>
                    <a:pt x="7" y="702"/>
                  </a:lnTo>
                  <a:lnTo>
                    <a:pt x="7" y="702"/>
                  </a:lnTo>
                  <a:lnTo>
                    <a:pt x="8" y="702"/>
                  </a:lnTo>
                  <a:lnTo>
                    <a:pt x="8" y="702"/>
                  </a:lnTo>
                  <a:lnTo>
                    <a:pt x="8" y="701"/>
                  </a:lnTo>
                  <a:lnTo>
                    <a:pt x="8" y="701"/>
                  </a:lnTo>
                  <a:lnTo>
                    <a:pt x="8" y="699"/>
                  </a:lnTo>
                  <a:lnTo>
                    <a:pt x="8" y="699"/>
                  </a:lnTo>
                  <a:lnTo>
                    <a:pt x="8" y="699"/>
                  </a:lnTo>
                  <a:lnTo>
                    <a:pt x="8" y="699"/>
                  </a:lnTo>
                  <a:lnTo>
                    <a:pt x="8" y="698"/>
                  </a:lnTo>
                  <a:lnTo>
                    <a:pt x="8" y="698"/>
                  </a:lnTo>
                  <a:lnTo>
                    <a:pt x="9" y="697"/>
                  </a:lnTo>
                  <a:lnTo>
                    <a:pt x="9" y="697"/>
                  </a:lnTo>
                  <a:lnTo>
                    <a:pt x="9" y="696"/>
                  </a:lnTo>
                  <a:lnTo>
                    <a:pt x="9" y="695"/>
                  </a:lnTo>
                  <a:lnTo>
                    <a:pt x="10" y="695"/>
                  </a:lnTo>
                  <a:lnTo>
                    <a:pt x="10" y="694"/>
                  </a:lnTo>
                  <a:lnTo>
                    <a:pt x="11" y="693"/>
                  </a:lnTo>
                  <a:lnTo>
                    <a:pt x="11" y="692"/>
                  </a:lnTo>
                  <a:lnTo>
                    <a:pt x="11" y="692"/>
                  </a:lnTo>
                  <a:lnTo>
                    <a:pt x="12" y="691"/>
                  </a:lnTo>
                  <a:lnTo>
                    <a:pt x="11" y="691"/>
                  </a:lnTo>
                  <a:lnTo>
                    <a:pt x="11" y="691"/>
                  </a:lnTo>
                  <a:lnTo>
                    <a:pt x="11" y="691"/>
                  </a:lnTo>
                  <a:lnTo>
                    <a:pt x="11" y="690"/>
                  </a:lnTo>
                  <a:lnTo>
                    <a:pt x="11" y="690"/>
                  </a:lnTo>
                  <a:lnTo>
                    <a:pt x="12" y="689"/>
                  </a:lnTo>
                  <a:lnTo>
                    <a:pt x="12" y="689"/>
                  </a:lnTo>
                  <a:lnTo>
                    <a:pt x="12" y="689"/>
                  </a:lnTo>
                  <a:lnTo>
                    <a:pt x="12" y="688"/>
                  </a:lnTo>
                  <a:lnTo>
                    <a:pt x="12" y="688"/>
                  </a:lnTo>
                  <a:lnTo>
                    <a:pt x="12" y="687"/>
                  </a:lnTo>
                  <a:lnTo>
                    <a:pt x="12" y="687"/>
                  </a:lnTo>
                  <a:lnTo>
                    <a:pt x="12" y="687"/>
                  </a:lnTo>
                  <a:lnTo>
                    <a:pt x="12" y="686"/>
                  </a:lnTo>
                  <a:lnTo>
                    <a:pt x="12" y="685"/>
                  </a:lnTo>
                  <a:lnTo>
                    <a:pt x="12" y="685"/>
                  </a:lnTo>
                  <a:lnTo>
                    <a:pt x="12" y="684"/>
                  </a:lnTo>
                  <a:lnTo>
                    <a:pt x="13" y="683"/>
                  </a:lnTo>
                  <a:lnTo>
                    <a:pt x="13" y="683"/>
                  </a:lnTo>
                  <a:lnTo>
                    <a:pt x="13" y="683"/>
                  </a:lnTo>
                  <a:lnTo>
                    <a:pt x="14" y="683"/>
                  </a:lnTo>
                  <a:lnTo>
                    <a:pt x="14" y="683"/>
                  </a:lnTo>
                  <a:lnTo>
                    <a:pt x="14" y="681"/>
                  </a:lnTo>
                  <a:lnTo>
                    <a:pt x="14" y="679"/>
                  </a:lnTo>
                  <a:lnTo>
                    <a:pt x="14" y="678"/>
                  </a:lnTo>
                  <a:lnTo>
                    <a:pt x="14" y="678"/>
                  </a:lnTo>
                  <a:lnTo>
                    <a:pt x="14" y="676"/>
                  </a:lnTo>
                  <a:lnTo>
                    <a:pt x="14" y="676"/>
                  </a:lnTo>
                  <a:lnTo>
                    <a:pt x="13" y="675"/>
                  </a:lnTo>
                  <a:lnTo>
                    <a:pt x="13" y="674"/>
                  </a:lnTo>
                  <a:lnTo>
                    <a:pt x="13" y="674"/>
                  </a:lnTo>
                  <a:lnTo>
                    <a:pt x="13" y="673"/>
                  </a:lnTo>
                  <a:lnTo>
                    <a:pt x="12" y="672"/>
                  </a:lnTo>
                  <a:lnTo>
                    <a:pt x="12" y="671"/>
                  </a:lnTo>
                  <a:lnTo>
                    <a:pt x="12" y="670"/>
                  </a:lnTo>
                  <a:lnTo>
                    <a:pt x="12" y="668"/>
                  </a:lnTo>
                  <a:lnTo>
                    <a:pt x="12" y="667"/>
                  </a:lnTo>
                  <a:lnTo>
                    <a:pt x="12" y="666"/>
                  </a:lnTo>
                  <a:lnTo>
                    <a:pt x="12" y="666"/>
                  </a:lnTo>
                  <a:lnTo>
                    <a:pt x="11" y="665"/>
                  </a:lnTo>
                  <a:lnTo>
                    <a:pt x="11" y="663"/>
                  </a:lnTo>
                  <a:lnTo>
                    <a:pt x="10" y="661"/>
                  </a:lnTo>
                  <a:lnTo>
                    <a:pt x="10" y="661"/>
                  </a:lnTo>
                  <a:lnTo>
                    <a:pt x="10" y="660"/>
                  </a:lnTo>
                  <a:lnTo>
                    <a:pt x="10" y="659"/>
                  </a:lnTo>
                  <a:lnTo>
                    <a:pt x="10" y="659"/>
                  </a:lnTo>
                  <a:lnTo>
                    <a:pt x="11" y="658"/>
                  </a:lnTo>
                  <a:lnTo>
                    <a:pt x="11" y="658"/>
                  </a:lnTo>
                  <a:lnTo>
                    <a:pt x="11" y="658"/>
                  </a:lnTo>
                  <a:lnTo>
                    <a:pt x="12" y="657"/>
                  </a:lnTo>
                  <a:lnTo>
                    <a:pt x="13" y="657"/>
                  </a:lnTo>
                  <a:lnTo>
                    <a:pt x="13" y="657"/>
                  </a:lnTo>
                  <a:lnTo>
                    <a:pt x="13" y="656"/>
                  </a:lnTo>
                  <a:lnTo>
                    <a:pt x="14" y="656"/>
                  </a:lnTo>
                  <a:lnTo>
                    <a:pt x="14" y="656"/>
                  </a:lnTo>
                  <a:lnTo>
                    <a:pt x="15" y="656"/>
                  </a:lnTo>
                  <a:lnTo>
                    <a:pt x="16" y="656"/>
                  </a:lnTo>
                  <a:lnTo>
                    <a:pt x="16" y="656"/>
                  </a:lnTo>
                  <a:lnTo>
                    <a:pt x="16" y="656"/>
                  </a:lnTo>
                  <a:lnTo>
                    <a:pt x="16" y="655"/>
                  </a:lnTo>
                  <a:lnTo>
                    <a:pt x="16" y="655"/>
                  </a:lnTo>
                  <a:lnTo>
                    <a:pt x="17" y="654"/>
                  </a:lnTo>
                  <a:lnTo>
                    <a:pt x="17" y="653"/>
                  </a:lnTo>
                  <a:lnTo>
                    <a:pt x="18" y="653"/>
                  </a:lnTo>
                  <a:lnTo>
                    <a:pt x="19" y="653"/>
                  </a:lnTo>
                  <a:lnTo>
                    <a:pt x="19" y="653"/>
                  </a:lnTo>
                  <a:lnTo>
                    <a:pt x="19" y="653"/>
                  </a:lnTo>
                  <a:lnTo>
                    <a:pt x="19" y="653"/>
                  </a:lnTo>
                  <a:lnTo>
                    <a:pt x="19" y="652"/>
                  </a:lnTo>
                  <a:lnTo>
                    <a:pt x="19" y="651"/>
                  </a:lnTo>
                  <a:lnTo>
                    <a:pt x="19" y="651"/>
                  </a:lnTo>
                  <a:lnTo>
                    <a:pt x="18" y="650"/>
                  </a:lnTo>
                  <a:lnTo>
                    <a:pt x="18" y="650"/>
                  </a:lnTo>
                  <a:lnTo>
                    <a:pt x="19" y="649"/>
                  </a:lnTo>
                  <a:lnTo>
                    <a:pt x="19" y="649"/>
                  </a:lnTo>
                  <a:lnTo>
                    <a:pt x="19" y="648"/>
                  </a:lnTo>
                  <a:lnTo>
                    <a:pt x="18" y="647"/>
                  </a:lnTo>
                  <a:lnTo>
                    <a:pt x="19" y="647"/>
                  </a:lnTo>
                  <a:lnTo>
                    <a:pt x="18" y="647"/>
                  </a:lnTo>
                  <a:lnTo>
                    <a:pt x="18" y="646"/>
                  </a:lnTo>
                  <a:lnTo>
                    <a:pt x="18" y="646"/>
                  </a:lnTo>
                  <a:lnTo>
                    <a:pt x="18" y="646"/>
                  </a:lnTo>
                  <a:lnTo>
                    <a:pt x="17" y="645"/>
                  </a:lnTo>
                  <a:lnTo>
                    <a:pt x="17" y="645"/>
                  </a:lnTo>
                  <a:lnTo>
                    <a:pt x="17" y="644"/>
                  </a:lnTo>
                  <a:lnTo>
                    <a:pt x="17" y="644"/>
                  </a:lnTo>
                  <a:lnTo>
                    <a:pt x="16" y="644"/>
                  </a:lnTo>
                  <a:lnTo>
                    <a:pt x="16" y="644"/>
                  </a:lnTo>
                  <a:lnTo>
                    <a:pt x="16" y="644"/>
                  </a:lnTo>
                  <a:lnTo>
                    <a:pt x="16" y="644"/>
                  </a:lnTo>
                  <a:lnTo>
                    <a:pt x="17" y="643"/>
                  </a:lnTo>
                  <a:lnTo>
                    <a:pt x="17" y="643"/>
                  </a:lnTo>
                  <a:lnTo>
                    <a:pt x="17" y="643"/>
                  </a:lnTo>
                  <a:lnTo>
                    <a:pt x="17" y="642"/>
                  </a:lnTo>
                  <a:lnTo>
                    <a:pt x="17" y="642"/>
                  </a:lnTo>
                  <a:lnTo>
                    <a:pt x="18" y="642"/>
                  </a:lnTo>
                  <a:lnTo>
                    <a:pt x="18" y="642"/>
                  </a:lnTo>
                  <a:lnTo>
                    <a:pt x="19" y="642"/>
                  </a:lnTo>
                  <a:lnTo>
                    <a:pt x="19" y="641"/>
                  </a:lnTo>
                  <a:lnTo>
                    <a:pt x="19" y="641"/>
                  </a:lnTo>
                  <a:lnTo>
                    <a:pt x="19" y="641"/>
                  </a:lnTo>
                  <a:lnTo>
                    <a:pt x="21" y="640"/>
                  </a:lnTo>
                  <a:lnTo>
                    <a:pt x="21" y="640"/>
                  </a:lnTo>
                  <a:lnTo>
                    <a:pt x="22" y="641"/>
                  </a:lnTo>
                  <a:lnTo>
                    <a:pt x="22" y="641"/>
                  </a:lnTo>
                  <a:lnTo>
                    <a:pt x="23" y="641"/>
                  </a:lnTo>
                  <a:lnTo>
                    <a:pt x="23" y="641"/>
                  </a:lnTo>
                  <a:lnTo>
                    <a:pt x="24" y="641"/>
                  </a:lnTo>
                  <a:lnTo>
                    <a:pt x="25" y="641"/>
                  </a:lnTo>
                  <a:lnTo>
                    <a:pt x="26" y="641"/>
                  </a:lnTo>
                  <a:lnTo>
                    <a:pt x="27" y="641"/>
                  </a:lnTo>
                  <a:lnTo>
                    <a:pt x="27" y="641"/>
                  </a:lnTo>
                  <a:lnTo>
                    <a:pt x="27" y="640"/>
                  </a:lnTo>
                  <a:lnTo>
                    <a:pt x="28" y="640"/>
                  </a:lnTo>
                  <a:lnTo>
                    <a:pt x="29" y="639"/>
                  </a:lnTo>
                  <a:lnTo>
                    <a:pt x="29" y="638"/>
                  </a:lnTo>
                  <a:lnTo>
                    <a:pt x="31" y="638"/>
                  </a:lnTo>
                  <a:lnTo>
                    <a:pt x="32" y="637"/>
                  </a:lnTo>
                  <a:lnTo>
                    <a:pt x="32" y="636"/>
                  </a:lnTo>
                  <a:lnTo>
                    <a:pt x="33" y="635"/>
                  </a:lnTo>
                  <a:lnTo>
                    <a:pt x="33" y="635"/>
                  </a:lnTo>
                  <a:lnTo>
                    <a:pt x="34" y="634"/>
                  </a:lnTo>
                  <a:lnTo>
                    <a:pt x="34" y="633"/>
                  </a:lnTo>
                  <a:lnTo>
                    <a:pt x="35" y="633"/>
                  </a:lnTo>
                  <a:lnTo>
                    <a:pt x="36" y="632"/>
                  </a:lnTo>
                  <a:lnTo>
                    <a:pt x="37" y="631"/>
                  </a:lnTo>
                  <a:lnTo>
                    <a:pt x="37" y="630"/>
                  </a:lnTo>
                  <a:lnTo>
                    <a:pt x="38" y="628"/>
                  </a:lnTo>
                  <a:lnTo>
                    <a:pt x="38" y="628"/>
                  </a:lnTo>
                  <a:lnTo>
                    <a:pt x="38" y="628"/>
                  </a:lnTo>
                  <a:lnTo>
                    <a:pt x="38" y="627"/>
                  </a:lnTo>
                  <a:lnTo>
                    <a:pt x="39" y="626"/>
                  </a:lnTo>
                  <a:lnTo>
                    <a:pt x="39" y="625"/>
                  </a:lnTo>
                  <a:lnTo>
                    <a:pt x="39" y="624"/>
                  </a:lnTo>
                  <a:lnTo>
                    <a:pt x="40" y="622"/>
                  </a:lnTo>
                  <a:lnTo>
                    <a:pt x="39" y="620"/>
                  </a:lnTo>
                  <a:lnTo>
                    <a:pt x="39" y="619"/>
                  </a:lnTo>
                  <a:lnTo>
                    <a:pt x="39" y="618"/>
                  </a:lnTo>
                  <a:lnTo>
                    <a:pt x="39" y="617"/>
                  </a:lnTo>
                  <a:lnTo>
                    <a:pt x="39" y="616"/>
                  </a:lnTo>
                  <a:lnTo>
                    <a:pt x="39" y="615"/>
                  </a:lnTo>
                  <a:lnTo>
                    <a:pt x="39" y="614"/>
                  </a:lnTo>
                  <a:lnTo>
                    <a:pt x="39" y="613"/>
                  </a:lnTo>
                  <a:lnTo>
                    <a:pt x="39" y="613"/>
                  </a:lnTo>
                  <a:lnTo>
                    <a:pt x="40" y="612"/>
                  </a:lnTo>
                  <a:lnTo>
                    <a:pt x="40" y="612"/>
                  </a:lnTo>
                  <a:lnTo>
                    <a:pt x="41" y="611"/>
                  </a:lnTo>
                  <a:lnTo>
                    <a:pt x="41" y="610"/>
                  </a:lnTo>
                  <a:lnTo>
                    <a:pt x="42" y="608"/>
                  </a:lnTo>
                  <a:lnTo>
                    <a:pt x="42" y="607"/>
                  </a:lnTo>
                  <a:lnTo>
                    <a:pt x="42" y="606"/>
                  </a:lnTo>
                  <a:lnTo>
                    <a:pt x="42" y="604"/>
                  </a:lnTo>
                  <a:lnTo>
                    <a:pt x="42" y="603"/>
                  </a:lnTo>
                  <a:lnTo>
                    <a:pt x="42" y="603"/>
                  </a:lnTo>
                  <a:lnTo>
                    <a:pt x="42" y="601"/>
                  </a:lnTo>
                  <a:lnTo>
                    <a:pt x="42" y="600"/>
                  </a:lnTo>
                  <a:lnTo>
                    <a:pt x="42" y="599"/>
                  </a:lnTo>
                  <a:lnTo>
                    <a:pt x="41" y="598"/>
                  </a:lnTo>
                  <a:lnTo>
                    <a:pt x="41" y="597"/>
                  </a:lnTo>
                  <a:lnTo>
                    <a:pt x="40" y="596"/>
                  </a:lnTo>
                  <a:lnTo>
                    <a:pt x="40" y="595"/>
                  </a:lnTo>
                  <a:lnTo>
                    <a:pt x="40" y="594"/>
                  </a:lnTo>
                  <a:lnTo>
                    <a:pt x="40" y="593"/>
                  </a:lnTo>
                  <a:lnTo>
                    <a:pt x="39" y="591"/>
                  </a:lnTo>
                  <a:lnTo>
                    <a:pt x="38" y="590"/>
                  </a:lnTo>
                  <a:lnTo>
                    <a:pt x="37" y="588"/>
                  </a:lnTo>
                  <a:lnTo>
                    <a:pt x="37" y="587"/>
                  </a:lnTo>
                  <a:lnTo>
                    <a:pt x="36" y="587"/>
                  </a:lnTo>
                  <a:lnTo>
                    <a:pt x="36" y="587"/>
                  </a:lnTo>
                  <a:lnTo>
                    <a:pt x="36" y="585"/>
                  </a:lnTo>
                  <a:lnTo>
                    <a:pt x="36" y="584"/>
                  </a:lnTo>
                  <a:lnTo>
                    <a:pt x="35" y="583"/>
                  </a:lnTo>
                  <a:lnTo>
                    <a:pt x="35" y="581"/>
                  </a:lnTo>
                  <a:lnTo>
                    <a:pt x="35" y="580"/>
                  </a:lnTo>
                  <a:lnTo>
                    <a:pt x="35" y="579"/>
                  </a:lnTo>
                  <a:lnTo>
                    <a:pt x="35" y="579"/>
                  </a:lnTo>
                  <a:lnTo>
                    <a:pt x="35" y="577"/>
                  </a:lnTo>
                  <a:lnTo>
                    <a:pt x="35" y="577"/>
                  </a:lnTo>
                  <a:lnTo>
                    <a:pt x="34" y="576"/>
                  </a:lnTo>
                  <a:lnTo>
                    <a:pt x="34" y="575"/>
                  </a:lnTo>
                  <a:lnTo>
                    <a:pt x="34" y="574"/>
                  </a:lnTo>
                  <a:lnTo>
                    <a:pt x="33" y="573"/>
                  </a:lnTo>
                  <a:lnTo>
                    <a:pt x="33" y="572"/>
                  </a:lnTo>
                  <a:lnTo>
                    <a:pt x="32" y="571"/>
                  </a:lnTo>
                  <a:lnTo>
                    <a:pt x="32" y="569"/>
                  </a:lnTo>
                  <a:lnTo>
                    <a:pt x="32" y="568"/>
                  </a:lnTo>
                  <a:lnTo>
                    <a:pt x="32" y="568"/>
                  </a:lnTo>
                  <a:lnTo>
                    <a:pt x="32" y="568"/>
                  </a:lnTo>
                  <a:lnTo>
                    <a:pt x="34" y="568"/>
                  </a:lnTo>
                  <a:lnTo>
                    <a:pt x="35" y="567"/>
                  </a:lnTo>
                  <a:lnTo>
                    <a:pt x="37" y="567"/>
                  </a:lnTo>
                  <a:lnTo>
                    <a:pt x="37" y="567"/>
                  </a:lnTo>
                  <a:lnTo>
                    <a:pt x="39" y="566"/>
                  </a:lnTo>
                  <a:lnTo>
                    <a:pt x="40" y="566"/>
                  </a:lnTo>
                  <a:lnTo>
                    <a:pt x="42" y="566"/>
                  </a:lnTo>
                  <a:lnTo>
                    <a:pt x="43" y="567"/>
                  </a:lnTo>
                  <a:lnTo>
                    <a:pt x="44" y="567"/>
                  </a:lnTo>
                  <a:lnTo>
                    <a:pt x="44" y="567"/>
                  </a:lnTo>
                  <a:lnTo>
                    <a:pt x="45" y="566"/>
                  </a:lnTo>
                  <a:lnTo>
                    <a:pt x="46" y="566"/>
                  </a:lnTo>
                  <a:lnTo>
                    <a:pt x="46" y="566"/>
                  </a:lnTo>
                  <a:lnTo>
                    <a:pt x="46" y="566"/>
                  </a:lnTo>
                  <a:lnTo>
                    <a:pt x="46" y="566"/>
                  </a:lnTo>
                  <a:lnTo>
                    <a:pt x="46" y="565"/>
                  </a:lnTo>
                  <a:lnTo>
                    <a:pt x="47" y="563"/>
                  </a:lnTo>
                  <a:lnTo>
                    <a:pt x="47" y="562"/>
                  </a:lnTo>
                  <a:lnTo>
                    <a:pt x="47" y="561"/>
                  </a:lnTo>
                  <a:lnTo>
                    <a:pt x="48" y="559"/>
                  </a:lnTo>
                  <a:lnTo>
                    <a:pt x="48" y="559"/>
                  </a:lnTo>
                  <a:lnTo>
                    <a:pt x="49" y="558"/>
                  </a:lnTo>
                  <a:lnTo>
                    <a:pt x="50" y="557"/>
                  </a:lnTo>
                  <a:lnTo>
                    <a:pt x="50" y="556"/>
                  </a:lnTo>
                  <a:lnTo>
                    <a:pt x="51" y="554"/>
                  </a:lnTo>
                  <a:lnTo>
                    <a:pt x="51" y="553"/>
                  </a:lnTo>
                  <a:lnTo>
                    <a:pt x="51" y="553"/>
                  </a:lnTo>
                  <a:lnTo>
                    <a:pt x="52" y="551"/>
                  </a:lnTo>
                  <a:lnTo>
                    <a:pt x="52" y="550"/>
                  </a:lnTo>
                  <a:lnTo>
                    <a:pt x="52" y="549"/>
                  </a:lnTo>
                  <a:lnTo>
                    <a:pt x="52" y="549"/>
                  </a:lnTo>
                  <a:lnTo>
                    <a:pt x="53" y="547"/>
                  </a:lnTo>
                  <a:lnTo>
                    <a:pt x="52" y="546"/>
                  </a:lnTo>
                  <a:lnTo>
                    <a:pt x="51" y="544"/>
                  </a:lnTo>
                  <a:lnTo>
                    <a:pt x="50" y="542"/>
                  </a:lnTo>
                  <a:lnTo>
                    <a:pt x="49" y="541"/>
                  </a:lnTo>
                  <a:lnTo>
                    <a:pt x="48" y="540"/>
                  </a:lnTo>
                  <a:lnTo>
                    <a:pt x="48" y="540"/>
                  </a:lnTo>
                  <a:lnTo>
                    <a:pt x="47" y="538"/>
                  </a:lnTo>
                  <a:lnTo>
                    <a:pt x="46" y="537"/>
                  </a:lnTo>
                  <a:lnTo>
                    <a:pt x="46" y="536"/>
                  </a:lnTo>
                  <a:lnTo>
                    <a:pt x="45" y="535"/>
                  </a:lnTo>
                  <a:lnTo>
                    <a:pt x="45" y="534"/>
                  </a:lnTo>
                  <a:lnTo>
                    <a:pt x="44" y="533"/>
                  </a:lnTo>
                  <a:lnTo>
                    <a:pt x="42" y="533"/>
                  </a:lnTo>
                  <a:lnTo>
                    <a:pt x="41" y="533"/>
                  </a:lnTo>
                  <a:lnTo>
                    <a:pt x="41" y="533"/>
                  </a:lnTo>
                  <a:lnTo>
                    <a:pt x="40" y="533"/>
                  </a:lnTo>
                  <a:lnTo>
                    <a:pt x="39" y="533"/>
                  </a:lnTo>
                  <a:lnTo>
                    <a:pt x="38" y="532"/>
                  </a:lnTo>
                  <a:lnTo>
                    <a:pt x="38" y="531"/>
                  </a:lnTo>
                  <a:lnTo>
                    <a:pt x="38" y="531"/>
                  </a:lnTo>
                  <a:lnTo>
                    <a:pt x="37" y="530"/>
                  </a:lnTo>
                  <a:lnTo>
                    <a:pt x="37" y="530"/>
                  </a:lnTo>
                  <a:lnTo>
                    <a:pt x="36" y="529"/>
                  </a:lnTo>
                  <a:lnTo>
                    <a:pt x="35" y="528"/>
                  </a:lnTo>
                  <a:lnTo>
                    <a:pt x="34" y="527"/>
                  </a:lnTo>
                  <a:lnTo>
                    <a:pt x="33" y="526"/>
                  </a:lnTo>
                  <a:lnTo>
                    <a:pt x="32" y="524"/>
                  </a:lnTo>
                  <a:lnTo>
                    <a:pt x="31" y="522"/>
                  </a:lnTo>
                  <a:lnTo>
                    <a:pt x="31" y="521"/>
                  </a:lnTo>
                  <a:lnTo>
                    <a:pt x="31" y="520"/>
                  </a:lnTo>
                  <a:lnTo>
                    <a:pt x="32" y="520"/>
                  </a:lnTo>
                  <a:lnTo>
                    <a:pt x="32" y="517"/>
                  </a:lnTo>
                  <a:lnTo>
                    <a:pt x="32" y="516"/>
                  </a:lnTo>
                  <a:lnTo>
                    <a:pt x="32" y="515"/>
                  </a:lnTo>
                  <a:lnTo>
                    <a:pt x="32" y="514"/>
                  </a:lnTo>
                  <a:lnTo>
                    <a:pt x="33" y="513"/>
                  </a:lnTo>
                  <a:lnTo>
                    <a:pt x="33" y="512"/>
                  </a:lnTo>
                  <a:lnTo>
                    <a:pt x="33" y="511"/>
                  </a:lnTo>
                  <a:lnTo>
                    <a:pt x="33" y="510"/>
                  </a:lnTo>
                  <a:lnTo>
                    <a:pt x="33" y="509"/>
                  </a:lnTo>
                  <a:lnTo>
                    <a:pt x="33" y="508"/>
                  </a:lnTo>
                  <a:lnTo>
                    <a:pt x="34" y="506"/>
                  </a:lnTo>
                  <a:lnTo>
                    <a:pt x="34" y="505"/>
                  </a:lnTo>
                  <a:lnTo>
                    <a:pt x="34" y="504"/>
                  </a:lnTo>
                  <a:lnTo>
                    <a:pt x="34" y="503"/>
                  </a:lnTo>
                  <a:lnTo>
                    <a:pt x="35" y="502"/>
                  </a:lnTo>
                  <a:lnTo>
                    <a:pt x="35" y="500"/>
                  </a:lnTo>
                  <a:lnTo>
                    <a:pt x="35" y="500"/>
                  </a:lnTo>
                  <a:lnTo>
                    <a:pt x="35" y="499"/>
                  </a:lnTo>
                  <a:lnTo>
                    <a:pt x="36" y="496"/>
                  </a:lnTo>
                  <a:lnTo>
                    <a:pt x="36" y="496"/>
                  </a:lnTo>
                  <a:lnTo>
                    <a:pt x="36" y="495"/>
                  </a:lnTo>
                  <a:lnTo>
                    <a:pt x="36" y="494"/>
                  </a:lnTo>
                  <a:lnTo>
                    <a:pt x="36" y="493"/>
                  </a:lnTo>
                  <a:lnTo>
                    <a:pt x="37" y="492"/>
                  </a:lnTo>
                  <a:lnTo>
                    <a:pt x="37" y="490"/>
                  </a:lnTo>
                  <a:lnTo>
                    <a:pt x="37" y="489"/>
                  </a:lnTo>
                  <a:lnTo>
                    <a:pt x="37" y="487"/>
                  </a:lnTo>
                  <a:lnTo>
                    <a:pt x="37" y="486"/>
                  </a:lnTo>
                  <a:lnTo>
                    <a:pt x="37" y="485"/>
                  </a:lnTo>
                  <a:lnTo>
                    <a:pt x="36" y="484"/>
                  </a:lnTo>
                  <a:lnTo>
                    <a:pt x="36" y="483"/>
                  </a:lnTo>
                  <a:lnTo>
                    <a:pt x="36" y="482"/>
                  </a:lnTo>
                  <a:lnTo>
                    <a:pt x="35" y="481"/>
                  </a:lnTo>
                  <a:lnTo>
                    <a:pt x="35" y="480"/>
                  </a:lnTo>
                  <a:lnTo>
                    <a:pt x="35" y="479"/>
                  </a:lnTo>
                  <a:lnTo>
                    <a:pt x="34" y="476"/>
                  </a:lnTo>
                  <a:lnTo>
                    <a:pt x="34" y="475"/>
                  </a:lnTo>
                  <a:lnTo>
                    <a:pt x="33" y="473"/>
                  </a:lnTo>
                  <a:lnTo>
                    <a:pt x="32" y="469"/>
                  </a:lnTo>
                  <a:lnTo>
                    <a:pt x="32" y="468"/>
                  </a:lnTo>
                  <a:lnTo>
                    <a:pt x="31" y="466"/>
                  </a:lnTo>
                  <a:lnTo>
                    <a:pt x="31" y="465"/>
                  </a:lnTo>
                  <a:lnTo>
                    <a:pt x="31" y="464"/>
                  </a:lnTo>
                  <a:lnTo>
                    <a:pt x="32" y="463"/>
                  </a:lnTo>
                  <a:lnTo>
                    <a:pt x="32" y="463"/>
                  </a:lnTo>
                  <a:lnTo>
                    <a:pt x="32" y="462"/>
                  </a:lnTo>
                  <a:lnTo>
                    <a:pt x="32" y="461"/>
                  </a:lnTo>
                  <a:lnTo>
                    <a:pt x="32" y="460"/>
                  </a:lnTo>
                  <a:lnTo>
                    <a:pt x="33" y="459"/>
                  </a:lnTo>
                  <a:lnTo>
                    <a:pt x="33" y="458"/>
                  </a:lnTo>
                  <a:lnTo>
                    <a:pt x="34" y="456"/>
                  </a:lnTo>
                  <a:lnTo>
                    <a:pt x="33" y="453"/>
                  </a:lnTo>
                  <a:lnTo>
                    <a:pt x="33" y="451"/>
                  </a:lnTo>
                  <a:lnTo>
                    <a:pt x="33" y="450"/>
                  </a:lnTo>
                  <a:lnTo>
                    <a:pt x="33" y="449"/>
                  </a:lnTo>
                  <a:lnTo>
                    <a:pt x="32" y="446"/>
                  </a:lnTo>
                  <a:lnTo>
                    <a:pt x="33" y="445"/>
                  </a:lnTo>
                  <a:lnTo>
                    <a:pt x="34" y="443"/>
                  </a:lnTo>
                  <a:lnTo>
                    <a:pt x="35" y="443"/>
                  </a:lnTo>
                  <a:lnTo>
                    <a:pt x="35" y="442"/>
                  </a:lnTo>
                  <a:lnTo>
                    <a:pt x="37" y="440"/>
                  </a:lnTo>
                  <a:lnTo>
                    <a:pt x="36" y="438"/>
                  </a:lnTo>
                  <a:lnTo>
                    <a:pt x="36" y="436"/>
                  </a:lnTo>
                  <a:lnTo>
                    <a:pt x="35" y="434"/>
                  </a:lnTo>
                  <a:lnTo>
                    <a:pt x="35" y="433"/>
                  </a:lnTo>
                  <a:lnTo>
                    <a:pt x="34" y="433"/>
                  </a:lnTo>
                  <a:lnTo>
                    <a:pt x="34" y="431"/>
                  </a:lnTo>
                  <a:lnTo>
                    <a:pt x="34" y="431"/>
                  </a:lnTo>
                  <a:lnTo>
                    <a:pt x="33" y="429"/>
                  </a:lnTo>
                  <a:lnTo>
                    <a:pt x="32" y="428"/>
                  </a:lnTo>
                  <a:lnTo>
                    <a:pt x="32" y="427"/>
                  </a:lnTo>
                  <a:lnTo>
                    <a:pt x="32" y="427"/>
                  </a:lnTo>
                  <a:lnTo>
                    <a:pt x="32" y="426"/>
                  </a:lnTo>
                  <a:lnTo>
                    <a:pt x="31" y="424"/>
                  </a:lnTo>
                  <a:lnTo>
                    <a:pt x="31" y="422"/>
                  </a:lnTo>
                  <a:lnTo>
                    <a:pt x="32" y="420"/>
                  </a:lnTo>
                  <a:lnTo>
                    <a:pt x="32" y="419"/>
                  </a:lnTo>
                  <a:lnTo>
                    <a:pt x="32" y="419"/>
                  </a:lnTo>
                  <a:lnTo>
                    <a:pt x="33" y="418"/>
                  </a:lnTo>
                  <a:lnTo>
                    <a:pt x="33" y="418"/>
                  </a:lnTo>
                  <a:lnTo>
                    <a:pt x="33" y="418"/>
                  </a:lnTo>
                  <a:lnTo>
                    <a:pt x="34" y="417"/>
                  </a:lnTo>
                  <a:lnTo>
                    <a:pt x="34" y="417"/>
                  </a:lnTo>
                  <a:lnTo>
                    <a:pt x="34" y="416"/>
                  </a:lnTo>
                  <a:lnTo>
                    <a:pt x="36" y="413"/>
                  </a:lnTo>
                  <a:lnTo>
                    <a:pt x="37" y="411"/>
                  </a:lnTo>
                  <a:lnTo>
                    <a:pt x="38" y="410"/>
                  </a:lnTo>
                  <a:lnTo>
                    <a:pt x="38" y="409"/>
                  </a:lnTo>
                  <a:lnTo>
                    <a:pt x="38" y="406"/>
                  </a:lnTo>
                  <a:lnTo>
                    <a:pt x="37" y="405"/>
                  </a:lnTo>
                  <a:lnTo>
                    <a:pt x="37" y="402"/>
                  </a:lnTo>
                  <a:lnTo>
                    <a:pt x="37" y="401"/>
                  </a:lnTo>
                  <a:lnTo>
                    <a:pt x="37" y="401"/>
                  </a:lnTo>
                  <a:lnTo>
                    <a:pt x="38" y="400"/>
                  </a:lnTo>
                  <a:lnTo>
                    <a:pt x="39" y="399"/>
                  </a:lnTo>
                  <a:lnTo>
                    <a:pt x="40" y="398"/>
                  </a:lnTo>
                  <a:lnTo>
                    <a:pt x="41" y="396"/>
                  </a:lnTo>
                  <a:lnTo>
                    <a:pt x="41" y="395"/>
                  </a:lnTo>
                  <a:lnTo>
                    <a:pt x="42" y="394"/>
                  </a:lnTo>
                  <a:lnTo>
                    <a:pt x="43" y="393"/>
                  </a:lnTo>
                  <a:lnTo>
                    <a:pt x="44" y="391"/>
                  </a:lnTo>
                  <a:lnTo>
                    <a:pt x="44" y="390"/>
                  </a:lnTo>
                  <a:lnTo>
                    <a:pt x="45" y="390"/>
                  </a:lnTo>
                  <a:lnTo>
                    <a:pt x="46" y="389"/>
                  </a:lnTo>
                  <a:lnTo>
                    <a:pt x="47" y="387"/>
                  </a:lnTo>
                  <a:lnTo>
                    <a:pt x="47" y="386"/>
                  </a:lnTo>
                  <a:lnTo>
                    <a:pt x="48" y="385"/>
                  </a:lnTo>
                  <a:lnTo>
                    <a:pt x="48" y="384"/>
                  </a:lnTo>
                  <a:lnTo>
                    <a:pt x="50" y="382"/>
                  </a:lnTo>
                  <a:lnTo>
                    <a:pt x="51" y="381"/>
                  </a:lnTo>
                  <a:lnTo>
                    <a:pt x="52" y="379"/>
                  </a:lnTo>
                  <a:lnTo>
                    <a:pt x="53" y="378"/>
                  </a:lnTo>
                  <a:lnTo>
                    <a:pt x="53" y="377"/>
                  </a:lnTo>
                  <a:lnTo>
                    <a:pt x="55" y="376"/>
                  </a:lnTo>
                  <a:lnTo>
                    <a:pt x="55" y="376"/>
                  </a:lnTo>
                  <a:lnTo>
                    <a:pt x="57" y="374"/>
                  </a:lnTo>
                  <a:lnTo>
                    <a:pt x="58" y="373"/>
                  </a:lnTo>
                  <a:lnTo>
                    <a:pt x="60" y="372"/>
                  </a:lnTo>
                  <a:lnTo>
                    <a:pt x="61" y="372"/>
                  </a:lnTo>
                  <a:lnTo>
                    <a:pt x="62" y="371"/>
                  </a:lnTo>
                  <a:lnTo>
                    <a:pt x="65" y="371"/>
                  </a:lnTo>
                  <a:lnTo>
                    <a:pt x="65" y="371"/>
                  </a:lnTo>
                  <a:lnTo>
                    <a:pt x="66" y="371"/>
                  </a:lnTo>
                  <a:lnTo>
                    <a:pt x="67" y="370"/>
                  </a:lnTo>
                  <a:lnTo>
                    <a:pt x="68" y="370"/>
                  </a:lnTo>
                  <a:lnTo>
                    <a:pt x="71" y="371"/>
                  </a:lnTo>
                  <a:lnTo>
                    <a:pt x="73" y="371"/>
                  </a:lnTo>
                  <a:lnTo>
                    <a:pt x="75" y="371"/>
                  </a:lnTo>
                  <a:lnTo>
                    <a:pt x="77" y="372"/>
                  </a:lnTo>
                  <a:lnTo>
                    <a:pt x="80" y="373"/>
                  </a:lnTo>
                  <a:lnTo>
                    <a:pt x="81" y="373"/>
                  </a:lnTo>
                  <a:lnTo>
                    <a:pt x="82" y="373"/>
                  </a:lnTo>
                  <a:lnTo>
                    <a:pt x="82" y="373"/>
                  </a:lnTo>
                  <a:lnTo>
                    <a:pt x="85" y="374"/>
                  </a:lnTo>
                  <a:lnTo>
                    <a:pt x="86" y="375"/>
                  </a:lnTo>
                  <a:lnTo>
                    <a:pt x="86" y="375"/>
                  </a:lnTo>
                  <a:lnTo>
                    <a:pt x="87" y="375"/>
                  </a:lnTo>
                  <a:lnTo>
                    <a:pt x="88" y="375"/>
                  </a:lnTo>
                  <a:lnTo>
                    <a:pt x="88" y="376"/>
                  </a:lnTo>
                  <a:lnTo>
                    <a:pt x="89" y="376"/>
                  </a:lnTo>
                  <a:lnTo>
                    <a:pt x="90" y="375"/>
                  </a:lnTo>
                  <a:lnTo>
                    <a:pt x="91" y="373"/>
                  </a:lnTo>
                  <a:lnTo>
                    <a:pt x="91" y="372"/>
                  </a:lnTo>
                  <a:lnTo>
                    <a:pt x="92" y="371"/>
                  </a:lnTo>
                  <a:lnTo>
                    <a:pt x="93" y="370"/>
                  </a:lnTo>
                  <a:lnTo>
                    <a:pt x="93" y="368"/>
                  </a:lnTo>
                  <a:lnTo>
                    <a:pt x="94" y="367"/>
                  </a:lnTo>
                  <a:lnTo>
                    <a:pt x="94" y="366"/>
                  </a:lnTo>
                  <a:lnTo>
                    <a:pt x="95" y="364"/>
                  </a:lnTo>
                  <a:lnTo>
                    <a:pt x="95" y="364"/>
                  </a:lnTo>
                  <a:lnTo>
                    <a:pt x="95" y="362"/>
                  </a:lnTo>
                  <a:lnTo>
                    <a:pt x="95" y="360"/>
                  </a:lnTo>
                  <a:lnTo>
                    <a:pt x="95" y="358"/>
                  </a:lnTo>
                  <a:lnTo>
                    <a:pt x="95" y="356"/>
                  </a:lnTo>
                  <a:lnTo>
                    <a:pt x="95" y="353"/>
                  </a:lnTo>
                  <a:lnTo>
                    <a:pt x="94" y="352"/>
                  </a:lnTo>
                  <a:lnTo>
                    <a:pt x="94" y="351"/>
                  </a:lnTo>
                  <a:lnTo>
                    <a:pt x="94" y="348"/>
                  </a:lnTo>
                  <a:lnTo>
                    <a:pt x="94" y="348"/>
                  </a:lnTo>
                  <a:lnTo>
                    <a:pt x="94" y="347"/>
                  </a:lnTo>
                  <a:lnTo>
                    <a:pt x="93" y="346"/>
                  </a:lnTo>
                  <a:lnTo>
                    <a:pt x="92" y="345"/>
                  </a:lnTo>
                  <a:lnTo>
                    <a:pt x="89" y="344"/>
                  </a:lnTo>
                  <a:lnTo>
                    <a:pt x="88" y="344"/>
                  </a:lnTo>
                  <a:lnTo>
                    <a:pt x="87" y="343"/>
                  </a:lnTo>
                  <a:lnTo>
                    <a:pt x="85" y="341"/>
                  </a:lnTo>
                  <a:lnTo>
                    <a:pt x="84" y="341"/>
                  </a:lnTo>
                  <a:lnTo>
                    <a:pt x="83" y="340"/>
                  </a:lnTo>
                  <a:lnTo>
                    <a:pt x="81" y="339"/>
                  </a:lnTo>
                  <a:lnTo>
                    <a:pt x="82" y="337"/>
                  </a:lnTo>
                  <a:lnTo>
                    <a:pt x="83" y="335"/>
                  </a:lnTo>
                  <a:lnTo>
                    <a:pt x="84" y="332"/>
                  </a:lnTo>
                  <a:lnTo>
                    <a:pt x="85" y="330"/>
                  </a:lnTo>
                  <a:lnTo>
                    <a:pt x="86" y="329"/>
                  </a:lnTo>
                  <a:lnTo>
                    <a:pt x="87" y="328"/>
                  </a:lnTo>
                  <a:lnTo>
                    <a:pt x="87" y="327"/>
                  </a:lnTo>
                  <a:lnTo>
                    <a:pt x="88" y="326"/>
                  </a:lnTo>
                  <a:lnTo>
                    <a:pt x="89" y="325"/>
                  </a:lnTo>
                  <a:lnTo>
                    <a:pt x="89" y="324"/>
                  </a:lnTo>
                  <a:lnTo>
                    <a:pt x="89" y="323"/>
                  </a:lnTo>
                  <a:lnTo>
                    <a:pt x="91" y="321"/>
                  </a:lnTo>
                  <a:lnTo>
                    <a:pt x="92" y="319"/>
                  </a:lnTo>
                  <a:lnTo>
                    <a:pt x="93" y="317"/>
                  </a:lnTo>
                  <a:lnTo>
                    <a:pt x="93" y="317"/>
                  </a:lnTo>
                  <a:lnTo>
                    <a:pt x="94" y="316"/>
                  </a:lnTo>
                  <a:lnTo>
                    <a:pt x="94" y="315"/>
                  </a:lnTo>
                  <a:lnTo>
                    <a:pt x="95" y="314"/>
                  </a:lnTo>
                  <a:lnTo>
                    <a:pt x="95" y="313"/>
                  </a:lnTo>
                  <a:lnTo>
                    <a:pt x="96" y="311"/>
                  </a:lnTo>
                  <a:lnTo>
                    <a:pt x="98" y="309"/>
                  </a:lnTo>
                  <a:lnTo>
                    <a:pt x="98" y="308"/>
                  </a:lnTo>
                  <a:lnTo>
                    <a:pt x="100" y="306"/>
                  </a:lnTo>
                  <a:lnTo>
                    <a:pt x="100" y="304"/>
                  </a:lnTo>
                  <a:lnTo>
                    <a:pt x="101" y="303"/>
                  </a:lnTo>
                  <a:lnTo>
                    <a:pt x="101" y="301"/>
                  </a:lnTo>
                  <a:lnTo>
                    <a:pt x="101" y="299"/>
                  </a:lnTo>
                  <a:lnTo>
                    <a:pt x="102" y="298"/>
                  </a:lnTo>
                  <a:lnTo>
                    <a:pt x="102" y="296"/>
                  </a:lnTo>
                  <a:lnTo>
                    <a:pt x="103" y="295"/>
                  </a:lnTo>
                  <a:lnTo>
                    <a:pt x="105" y="293"/>
                  </a:lnTo>
                  <a:lnTo>
                    <a:pt x="105" y="292"/>
                  </a:lnTo>
                  <a:lnTo>
                    <a:pt x="105" y="289"/>
                  </a:lnTo>
                  <a:lnTo>
                    <a:pt x="105" y="288"/>
                  </a:lnTo>
                  <a:lnTo>
                    <a:pt x="105" y="285"/>
                  </a:lnTo>
                  <a:lnTo>
                    <a:pt x="105" y="284"/>
                  </a:lnTo>
                  <a:lnTo>
                    <a:pt x="105" y="283"/>
                  </a:lnTo>
                  <a:lnTo>
                    <a:pt x="105" y="283"/>
                  </a:lnTo>
                  <a:lnTo>
                    <a:pt x="105" y="282"/>
                  </a:lnTo>
                  <a:lnTo>
                    <a:pt x="105" y="280"/>
                  </a:lnTo>
                  <a:lnTo>
                    <a:pt x="105" y="278"/>
                  </a:lnTo>
                  <a:lnTo>
                    <a:pt x="105" y="277"/>
                  </a:lnTo>
                  <a:lnTo>
                    <a:pt x="105" y="276"/>
                  </a:lnTo>
                  <a:lnTo>
                    <a:pt x="106" y="274"/>
                  </a:lnTo>
                  <a:lnTo>
                    <a:pt x="106" y="272"/>
                  </a:lnTo>
                  <a:lnTo>
                    <a:pt x="106" y="270"/>
                  </a:lnTo>
                  <a:lnTo>
                    <a:pt x="106" y="268"/>
                  </a:lnTo>
                  <a:lnTo>
                    <a:pt x="107" y="267"/>
                  </a:lnTo>
                  <a:lnTo>
                    <a:pt x="107" y="264"/>
                  </a:lnTo>
                  <a:lnTo>
                    <a:pt x="108" y="263"/>
                  </a:lnTo>
                  <a:lnTo>
                    <a:pt x="108" y="263"/>
                  </a:lnTo>
                  <a:lnTo>
                    <a:pt x="108" y="261"/>
                  </a:lnTo>
                  <a:lnTo>
                    <a:pt x="109" y="259"/>
                  </a:lnTo>
                  <a:lnTo>
                    <a:pt x="108" y="257"/>
                  </a:lnTo>
                  <a:lnTo>
                    <a:pt x="108" y="256"/>
                  </a:lnTo>
                  <a:lnTo>
                    <a:pt x="108" y="255"/>
                  </a:lnTo>
                  <a:lnTo>
                    <a:pt x="108" y="253"/>
                  </a:lnTo>
                  <a:lnTo>
                    <a:pt x="108" y="252"/>
                  </a:lnTo>
                  <a:lnTo>
                    <a:pt x="108" y="252"/>
                  </a:lnTo>
                  <a:lnTo>
                    <a:pt x="108" y="250"/>
                  </a:lnTo>
                  <a:lnTo>
                    <a:pt x="107" y="249"/>
                  </a:lnTo>
                  <a:lnTo>
                    <a:pt x="107" y="247"/>
                  </a:lnTo>
                  <a:lnTo>
                    <a:pt x="107" y="246"/>
                  </a:lnTo>
                  <a:lnTo>
                    <a:pt x="107" y="244"/>
                  </a:lnTo>
                  <a:lnTo>
                    <a:pt x="107" y="243"/>
                  </a:lnTo>
                  <a:lnTo>
                    <a:pt x="106" y="241"/>
                  </a:lnTo>
                  <a:lnTo>
                    <a:pt x="106" y="238"/>
                  </a:lnTo>
                  <a:lnTo>
                    <a:pt x="108" y="238"/>
                  </a:lnTo>
                  <a:lnTo>
                    <a:pt x="109" y="238"/>
                  </a:lnTo>
                  <a:lnTo>
                    <a:pt x="111" y="238"/>
                  </a:lnTo>
                  <a:lnTo>
                    <a:pt x="112" y="238"/>
                  </a:lnTo>
                  <a:lnTo>
                    <a:pt x="114" y="238"/>
                  </a:lnTo>
                  <a:lnTo>
                    <a:pt x="115" y="238"/>
                  </a:lnTo>
                  <a:lnTo>
                    <a:pt x="117" y="237"/>
                  </a:lnTo>
                  <a:lnTo>
                    <a:pt x="120" y="237"/>
                  </a:lnTo>
                  <a:lnTo>
                    <a:pt x="122" y="235"/>
                  </a:lnTo>
                  <a:lnTo>
                    <a:pt x="124" y="234"/>
                  </a:lnTo>
                  <a:lnTo>
                    <a:pt x="125" y="234"/>
                  </a:lnTo>
                  <a:lnTo>
                    <a:pt x="127" y="232"/>
                  </a:lnTo>
                  <a:lnTo>
                    <a:pt x="128" y="231"/>
                  </a:lnTo>
                  <a:lnTo>
                    <a:pt x="130" y="230"/>
                  </a:lnTo>
                  <a:lnTo>
                    <a:pt x="131" y="229"/>
                  </a:lnTo>
                  <a:lnTo>
                    <a:pt x="131" y="229"/>
                  </a:lnTo>
                  <a:lnTo>
                    <a:pt x="131" y="227"/>
                  </a:lnTo>
                  <a:lnTo>
                    <a:pt x="131" y="225"/>
                  </a:lnTo>
                  <a:lnTo>
                    <a:pt x="130" y="223"/>
                  </a:lnTo>
                  <a:lnTo>
                    <a:pt x="130" y="222"/>
                  </a:lnTo>
                  <a:lnTo>
                    <a:pt x="129" y="219"/>
                  </a:lnTo>
                  <a:lnTo>
                    <a:pt x="129" y="217"/>
                  </a:lnTo>
                  <a:lnTo>
                    <a:pt x="129" y="216"/>
                  </a:lnTo>
                  <a:lnTo>
                    <a:pt x="130" y="214"/>
                  </a:lnTo>
                  <a:lnTo>
                    <a:pt x="130" y="213"/>
                  </a:lnTo>
                  <a:lnTo>
                    <a:pt x="132" y="211"/>
                  </a:lnTo>
                  <a:lnTo>
                    <a:pt x="133" y="211"/>
                  </a:lnTo>
                  <a:lnTo>
                    <a:pt x="133" y="210"/>
                  </a:lnTo>
                  <a:lnTo>
                    <a:pt x="135" y="209"/>
                  </a:lnTo>
                  <a:lnTo>
                    <a:pt x="136" y="207"/>
                  </a:lnTo>
                  <a:lnTo>
                    <a:pt x="137" y="205"/>
                  </a:lnTo>
                  <a:lnTo>
                    <a:pt x="137" y="204"/>
                  </a:lnTo>
                  <a:lnTo>
                    <a:pt x="138" y="203"/>
                  </a:lnTo>
                  <a:lnTo>
                    <a:pt x="138" y="201"/>
                  </a:lnTo>
                  <a:lnTo>
                    <a:pt x="139" y="201"/>
                  </a:lnTo>
                  <a:lnTo>
                    <a:pt x="140" y="199"/>
                  </a:lnTo>
                  <a:lnTo>
                    <a:pt x="141" y="197"/>
                  </a:lnTo>
                  <a:lnTo>
                    <a:pt x="141" y="197"/>
                  </a:lnTo>
                  <a:lnTo>
                    <a:pt x="142" y="195"/>
                  </a:lnTo>
                  <a:lnTo>
                    <a:pt x="143" y="194"/>
                  </a:lnTo>
                  <a:lnTo>
                    <a:pt x="143" y="192"/>
                  </a:lnTo>
                  <a:lnTo>
                    <a:pt x="144" y="190"/>
                  </a:lnTo>
                  <a:lnTo>
                    <a:pt x="145" y="188"/>
                  </a:lnTo>
                  <a:lnTo>
                    <a:pt x="146" y="187"/>
                  </a:lnTo>
                  <a:lnTo>
                    <a:pt x="148" y="185"/>
                  </a:lnTo>
                  <a:lnTo>
                    <a:pt x="148" y="185"/>
                  </a:lnTo>
                  <a:lnTo>
                    <a:pt x="149" y="183"/>
                  </a:lnTo>
                  <a:lnTo>
                    <a:pt x="151" y="181"/>
                  </a:lnTo>
                  <a:lnTo>
                    <a:pt x="152" y="181"/>
                  </a:lnTo>
                  <a:lnTo>
                    <a:pt x="153" y="179"/>
                  </a:lnTo>
                  <a:lnTo>
                    <a:pt x="154" y="179"/>
                  </a:lnTo>
                  <a:lnTo>
                    <a:pt x="154" y="178"/>
                  </a:lnTo>
                  <a:lnTo>
                    <a:pt x="154" y="177"/>
                  </a:lnTo>
                  <a:lnTo>
                    <a:pt x="154" y="175"/>
                  </a:lnTo>
                  <a:lnTo>
                    <a:pt x="154" y="175"/>
                  </a:lnTo>
                  <a:lnTo>
                    <a:pt x="154" y="172"/>
                  </a:lnTo>
                  <a:lnTo>
                    <a:pt x="154" y="171"/>
                  </a:lnTo>
                  <a:lnTo>
                    <a:pt x="154" y="170"/>
                  </a:lnTo>
                  <a:lnTo>
                    <a:pt x="154" y="169"/>
                  </a:lnTo>
                  <a:lnTo>
                    <a:pt x="153" y="167"/>
                  </a:lnTo>
                  <a:lnTo>
                    <a:pt x="152" y="165"/>
                  </a:lnTo>
                  <a:lnTo>
                    <a:pt x="151" y="163"/>
                  </a:lnTo>
                  <a:lnTo>
                    <a:pt x="151" y="162"/>
                  </a:lnTo>
                  <a:lnTo>
                    <a:pt x="149" y="159"/>
                  </a:lnTo>
                  <a:lnTo>
                    <a:pt x="148" y="158"/>
                  </a:lnTo>
                  <a:lnTo>
                    <a:pt x="148" y="157"/>
                  </a:lnTo>
                  <a:lnTo>
                    <a:pt x="146" y="154"/>
                  </a:lnTo>
                  <a:lnTo>
                    <a:pt x="146" y="152"/>
                  </a:lnTo>
                  <a:lnTo>
                    <a:pt x="147" y="151"/>
                  </a:lnTo>
                  <a:lnTo>
                    <a:pt x="148" y="148"/>
                  </a:lnTo>
                  <a:lnTo>
                    <a:pt x="150" y="148"/>
                  </a:lnTo>
                  <a:lnTo>
                    <a:pt x="151" y="148"/>
                  </a:lnTo>
                  <a:lnTo>
                    <a:pt x="153" y="147"/>
                  </a:lnTo>
                  <a:lnTo>
                    <a:pt x="154" y="147"/>
                  </a:lnTo>
                  <a:lnTo>
                    <a:pt x="155" y="146"/>
                  </a:lnTo>
                  <a:lnTo>
                    <a:pt x="156" y="143"/>
                  </a:lnTo>
                  <a:lnTo>
                    <a:pt x="156" y="142"/>
                  </a:lnTo>
                  <a:lnTo>
                    <a:pt x="157" y="140"/>
                  </a:lnTo>
                  <a:lnTo>
                    <a:pt x="158" y="138"/>
                  </a:lnTo>
                  <a:lnTo>
                    <a:pt x="158" y="136"/>
                  </a:lnTo>
                  <a:lnTo>
                    <a:pt x="159" y="134"/>
                  </a:lnTo>
                  <a:lnTo>
                    <a:pt x="159" y="132"/>
                  </a:lnTo>
                  <a:lnTo>
                    <a:pt x="160" y="131"/>
                  </a:lnTo>
                  <a:lnTo>
                    <a:pt x="160" y="128"/>
                  </a:lnTo>
                  <a:lnTo>
                    <a:pt x="160" y="127"/>
                  </a:lnTo>
                  <a:lnTo>
                    <a:pt x="161" y="126"/>
                  </a:lnTo>
                  <a:lnTo>
                    <a:pt x="161" y="124"/>
                  </a:lnTo>
                  <a:lnTo>
                    <a:pt x="161" y="123"/>
                  </a:lnTo>
                  <a:lnTo>
                    <a:pt x="162" y="122"/>
                  </a:lnTo>
                  <a:lnTo>
                    <a:pt x="163" y="120"/>
                  </a:lnTo>
                  <a:lnTo>
                    <a:pt x="165" y="119"/>
                  </a:lnTo>
                  <a:lnTo>
                    <a:pt x="166" y="118"/>
                  </a:lnTo>
                  <a:lnTo>
                    <a:pt x="166" y="118"/>
                  </a:lnTo>
                  <a:lnTo>
                    <a:pt x="167" y="118"/>
                  </a:lnTo>
                  <a:lnTo>
                    <a:pt x="168" y="116"/>
                  </a:lnTo>
                  <a:lnTo>
                    <a:pt x="169" y="116"/>
                  </a:lnTo>
                  <a:lnTo>
                    <a:pt x="170" y="115"/>
                  </a:lnTo>
                  <a:lnTo>
                    <a:pt x="172" y="113"/>
                  </a:lnTo>
                  <a:lnTo>
                    <a:pt x="172" y="112"/>
                  </a:lnTo>
                  <a:lnTo>
                    <a:pt x="173" y="110"/>
                  </a:lnTo>
                  <a:lnTo>
                    <a:pt x="174" y="109"/>
                  </a:lnTo>
                  <a:lnTo>
                    <a:pt x="176" y="110"/>
                  </a:lnTo>
                  <a:lnTo>
                    <a:pt x="177" y="110"/>
                  </a:lnTo>
                  <a:lnTo>
                    <a:pt x="178" y="111"/>
                  </a:lnTo>
                  <a:lnTo>
                    <a:pt x="179" y="111"/>
                  </a:lnTo>
                  <a:lnTo>
                    <a:pt x="181" y="112"/>
                  </a:lnTo>
                  <a:lnTo>
                    <a:pt x="182" y="113"/>
                  </a:lnTo>
                  <a:lnTo>
                    <a:pt x="184" y="114"/>
                  </a:lnTo>
                  <a:lnTo>
                    <a:pt x="185" y="115"/>
                  </a:lnTo>
                  <a:lnTo>
                    <a:pt x="187" y="116"/>
                  </a:lnTo>
                  <a:lnTo>
                    <a:pt x="188" y="117"/>
                  </a:lnTo>
                  <a:lnTo>
                    <a:pt x="189" y="118"/>
                  </a:lnTo>
                  <a:lnTo>
                    <a:pt x="190" y="116"/>
                  </a:lnTo>
                  <a:lnTo>
                    <a:pt x="191" y="115"/>
                  </a:lnTo>
                  <a:lnTo>
                    <a:pt x="191" y="113"/>
                  </a:lnTo>
                  <a:lnTo>
                    <a:pt x="192" y="112"/>
                  </a:lnTo>
                  <a:lnTo>
                    <a:pt x="192" y="111"/>
                  </a:lnTo>
                  <a:lnTo>
                    <a:pt x="192" y="111"/>
                  </a:lnTo>
                  <a:lnTo>
                    <a:pt x="192" y="110"/>
                  </a:lnTo>
                  <a:lnTo>
                    <a:pt x="193" y="109"/>
                  </a:lnTo>
                  <a:lnTo>
                    <a:pt x="193" y="109"/>
                  </a:lnTo>
                  <a:lnTo>
                    <a:pt x="193" y="108"/>
                  </a:lnTo>
                  <a:lnTo>
                    <a:pt x="194" y="106"/>
                  </a:lnTo>
                  <a:lnTo>
                    <a:pt x="194" y="104"/>
                  </a:lnTo>
                  <a:lnTo>
                    <a:pt x="194" y="103"/>
                  </a:lnTo>
                  <a:lnTo>
                    <a:pt x="195" y="103"/>
                  </a:lnTo>
                  <a:lnTo>
                    <a:pt x="194" y="101"/>
                  </a:lnTo>
                  <a:lnTo>
                    <a:pt x="194" y="99"/>
                  </a:lnTo>
                  <a:lnTo>
                    <a:pt x="194" y="99"/>
                  </a:lnTo>
                  <a:lnTo>
                    <a:pt x="194" y="98"/>
                  </a:lnTo>
                  <a:lnTo>
                    <a:pt x="194" y="97"/>
                  </a:lnTo>
                  <a:lnTo>
                    <a:pt x="194" y="96"/>
                  </a:lnTo>
                  <a:lnTo>
                    <a:pt x="193" y="93"/>
                  </a:lnTo>
                  <a:lnTo>
                    <a:pt x="193" y="91"/>
                  </a:lnTo>
                  <a:lnTo>
                    <a:pt x="193" y="89"/>
                  </a:lnTo>
                  <a:lnTo>
                    <a:pt x="193" y="89"/>
                  </a:lnTo>
                  <a:lnTo>
                    <a:pt x="193" y="88"/>
                  </a:lnTo>
                  <a:lnTo>
                    <a:pt x="193" y="88"/>
                  </a:lnTo>
                  <a:lnTo>
                    <a:pt x="193" y="87"/>
                  </a:lnTo>
                  <a:lnTo>
                    <a:pt x="193" y="86"/>
                  </a:lnTo>
                  <a:lnTo>
                    <a:pt x="193" y="85"/>
                  </a:lnTo>
                  <a:lnTo>
                    <a:pt x="193" y="84"/>
                  </a:lnTo>
                  <a:lnTo>
                    <a:pt x="193" y="84"/>
                  </a:lnTo>
                  <a:lnTo>
                    <a:pt x="193" y="83"/>
                  </a:lnTo>
                  <a:lnTo>
                    <a:pt x="193" y="81"/>
                  </a:lnTo>
                  <a:lnTo>
                    <a:pt x="195" y="80"/>
                  </a:lnTo>
                  <a:lnTo>
                    <a:pt x="197" y="79"/>
                  </a:lnTo>
                  <a:lnTo>
                    <a:pt x="198" y="78"/>
                  </a:lnTo>
                  <a:lnTo>
                    <a:pt x="200" y="77"/>
                  </a:lnTo>
                  <a:lnTo>
                    <a:pt x="201" y="78"/>
                  </a:lnTo>
                  <a:lnTo>
                    <a:pt x="201" y="79"/>
                  </a:lnTo>
                  <a:lnTo>
                    <a:pt x="203" y="81"/>
                  </a:lnTo>
                  <a:lnTo>
                    <a:pt x="205" y="82"/>
                  </a:lnTo>
                  <a:lnTo>
                    <a:pt x="207" y="82"/>
                  </a:lnTo>
                  <a:lnTo>
                    <a:pt x="208" y="82"/>
                  </a:lnTo>
                  <a:lnTo>
                    <a:pt x="210" y="82"/>
                  </a:lnTo>
                  <a:lnTo>
                    <a:pt x="212" y="81"/>
                  </a:lnTo>
                  <a:lnTo>
                    <a:pt x="214" y="81"/>
                  </a:lnTo>
                  <a:lnTo>
                    <a:pt x="215" y="81"/>
                  </a:lnTo>
                  <a:lnTo>
                    <a:pt x="216" y="82"/>
                  </a:lnTo>
                  <a:lnTo>
                    <a:pt x="217" y="83"/>
                  </a:lnTo>
                  <a:lnTo>
                    <a:pt x="220" y="83"/>
                  </a:lnTo>
                  <a:lnTo>
                    <a:pt x="220" y="83"/>
                  </a:lnTo>
                  <a:lnTo>
                    <a:pt x="222" y="84"/>
                  </a:lnTo>
                  <a:lnTo>
                    <a:pt x="223" y="84"/>
                  </a:lnTo>
                  <a:lnTo>
                    <a:pt x="225" y="85"/>
                  </a:lnTo>
                  <a:lnTo>
                    <a:pt x="226" y="86"/>
                  </a:lnTo>
                  <a:lnTo>
                    <a:pt x="227" y="86"/>
                  </a:lnTo>
                  <a:lnTo>
                    <a:pt x="230" y="87"/>
                  </a:lnTo>
                  <a:lnTo>
                    <a:pt x="231" y="88"/>
                  </a:lnTo>
                  <a:lnTo>
                    <a:pt x="233" y="88"/>
                  </a:lnTo>
                  <a:lnTo>
                    <a:pt x="233" y="88"/>
                  </a:lnTo>
                  <a:lnTo>
                    <a:pt x="234" y="89"/>
                  </a:lnTo>
                  <a:lnTo>
                    <a:pt x="237" y="90"/>
                  </a:lnTo>
                  <a:lnTo>
                    <a:pt x="237" y="88"/>
                  </a:lnTo>
                  <a:lnTo>
                    <a:pt x="238" y="88"/>
                  </a:lnTo>
                  <a:lnTo>
                    <a:pt x="238" y="87"/>
                  </a:lnTo>
                  <a:lnTo>
                    <a:pt x="239" y="87"/>
                  </a:lnTo>
                  <a:lnTo>
                    <a:pt x="240" y="85"/>
                  </a:lnTo>
                  <a:lnTo>
                    <a:pt x="240" y="84"/>
                  </a:lnTo>
                  <a:lnTo>
                    <a:pt x="241" y="84"/>
                  </a:lnTo>
                  <a:lnTo>
                    <a:pt x="241" y="83"/>
                  </a:lnTo>
                  <a:lnTo>
                    <a:pt x="243" y="80"/>
                  </a:lnTo>
                  <a:lnTo>
                    <a:pt x="241" y="79"/>
                  </a:lnTo>
                  <a:lnTo>
                    <a:pt x="239" y="79"/>
                  </a:lnTo>
                  <a:lnTo>
                    <a:pt x="238" y="78"/>
                  </a:lnTo>
                  <a:lnTo>
                    <a:pt x="238" y="78"/>
                  </a:lnTo>
                  <a:lnTo>
                    <a:pt x="236" y="77"/>
                  </a:lnTo>
                  <a:lnTo>
                    <a:pt x="237" y="75"/>
                  </a:lnTo>
                  <a:lnTo>
                    <a:pt x="239" y="74"/>
                  </a:lnTo>
                  <a:lnTo>
                    <a:pt x="239" y="73"/>
                  </a:lnTo>
                  <a:lnTo>
                    <a:pt x="241" y="71"/>
                  </a:lnTo>
                  <a:lnTo>
                    <a:pt x="241" y="69"/>
                  </a:lnTo>
                  <a:lnTo>
                    <a:pt x="242" y="68"/>
                  </a:lnTo>
                  <a:lnTo>
                    <a:pt x="242" y="66"/>
                  </a:lnTo>
                  <a:lnTo>
                    <a:pt x="243" y="64"/>
                  </a:lnTo>
                  <a:lnTo>
                    <a:pt x="243" y="62"/>
                  </a:lnTo>
                  <a:lnTo>
                    <a:pt x="244" y="61"/>
                  </a:lnTo>
                  <a:lnTo>
                    <a:pt x="244" y="60"/>
                  </a:lnTo>
                  <a:lnTo>
                    <a:pt x="244" y="59"/>
                  </a:lnTo>
                  <a:lnTo>
                    <a:pt x="243" y="57"/>
                  </a:lnTo>
                  <a:lnTo>
                    <a:pt x="243" y="57"/>
                  </a:lnTo>
                  <a:lnTo>
                    <a:pt x="243" y="54"/>
                  </a:lnTo>
                  <a:lnTo>
                    <a:pt x="243" y="53"/>
                  </a:lnTo>
                  <a:lnTo>
                    <a:pt x="242" y="52"/>
                  </a:lnTo>
                  <a:lnTo>
                    <a:pt x="241" y="51"/>
                  </a:lnTo>
                  <a:lnTo>
                    <a:pt x="241" y="50"/>
                  </a:lnTo>
                  <a:lnTo>
                    <a:pt x="240" y="49"/>
                  </a:lnTo>
                  <a:lnTo>
                    <a:pt x="238" y="47"/>
                  </a:lnTo>
                  <a:lnTo>
                    <a:pt x="237" y="46"/>
                  </a:lnTo>
                  <a:lnTo>
                    <a:pt x="236" y="45"/>
                  </a:lnTo>
                  <a:lnTo>
                    <a:pt x="238" y="44"/>
                  </a:lnTo>
                  <a:lnTo>
                    <a:pt x="239" y="44"/>
                  </a:lnTo>
                  <a:lnTo>
                    <a:pt x="242" y="44"/>
                  </a:lnTo>
                  <a:lnTo>
                    <a:pt x="244" y="43"/>
                  </a:lnTo>
                  <a:lnTo>
                    <a:pt x="245" y="43"/>
                  </a:lnTo>
                  <a:lnTo>
                    <a:pt x="246" y="43"/>
                  </a:lnTo>
                  <a:lnTo>
                    <a:pt x="248" y="43"/>
                  </a:lnTo>
                  <a:lnTo>
                    <a:pt x="248" y="43"/>
                  </a:lnTo>
                  <a:lnTo>
                    <a:pt x="249" y="42"/>
                  </a:lnTo>
                  <a:lnTo>
                    <a:pt x="249" y="41"/>
                  </a:lnTo>
                  <a:lnTo>
                    <a:pt x="249" y="41"/>
                  </a:lnTo>
                  <a:lnTo>
                    <a:pt x="249" y="41"/>
                  </a:lnTo>
                  <a:lnTo>
                    <a:pt x="249" y="40"/>
                  </a:lnTo>
                  <a:lnTo>
                    <a:pt x="250" y="40"/>
                  </a:lnTo>
                  <a:lnTo>
                    <a:pt x="250" y="39"/>
                  </a:lnTo>
                  <a:lnTo>
                    <a:pt x="251" y="39"/>
                  </a:lnTo>
                  <a:lnTo>
                    <a:pt x="251" y="39"/>
                  </a:lnTo>
                  <a:lnTo>
                    <a:pt x="252" y="39"/>
                  </a:lnTo>
                  <a:lnTo>
                    <a:pt x="252" y="39"/>
                  </a:lnTo>
                  <a:lnTo>
                    <a:pt x="252" y="39"/>
                  </a:lnTo>
                  <a:lnTo>
                    <a:pt x="254" y="40"/>
                  </a:lnTo>
                  <a:lnTo>
                    <a:pt x="255" y="41"/>
                  </a:lnTo>
                  <a:lnTo>
                    <a:pt x="255" y="41"/>
                  </a:lnTo>
                  <a:lnTo>
                    <a:pt x="257" y="43"/>
                  </a:lnTo>
                  <a:lnTo>
                    <a:pt x="259" y="43"/>
                  </a:lnTo>
                  <a:lnTo>
                    <a:pt x="260" y="41"/>
                  </a:lnTo>
                  <a:lnTo>
                    <a:pt x="260" y="39"/>
                  </a:lnTo>
                  <a:lnTo>
                    <a:pt x="259" y="38"/>
                  </a:lnTo>
                  <a:lnTo>
                    <a:pt x="258" y="37"/>
                  </a:lnTo>
                  <a:lnTo>
                    <a:pt x="258" y="36"/>
                  </a:lnTo>
                  <a:lnTo>
                    <a:pt x="257" y="35"/>
                  </a:lnTo>
                  <a:lnTo>
                    <a:pt x="257" y="34"/>
                  </a:lnTo>
                  <a:lnTo>
                    <a:pt x="257" y="32"/>
                  </a:lnTo>
                  <a:lnTo>
                    <a:pt x="257" y="32"/>
                  </a:lnTo>
                  <a:lnTo>
                    <a:pt x="257" y="31"/>
                  </a:lnTo>
                  <a:lnTo>
                    <a:pt x="257" y="31"/>
                  </a:lnTo>
                  <a:lnTo>
                    <a:pt x="259" y="29"/>
                  </a:lnTo>
                  <a:lnTo>
                    <a:pt x="261" y="27"/>
                  </a:lnTo>
                  <a:lnTo>
                    <a:pt x="262" y="25"/>
                  </a:lnTo>
                  <a:lnTo>
                    <a:pt x="263" y="25"/>
                  </a:lnTo>
                  <a:lnTo>
                    <a:pt x="265" y="26"/>
                  </a:lnTo>
                  <a:lnTo>
                    <a:pt x="266" y="26"/>
                  </a:lnTo>
                  <a:lnTo>
                    <a:pt x="268" y="26"/>
                  </a:lnTo>
                  <a:lnTo>
                    <a:pt x="269" y="26"/>
                  </a:lnTo>
                  <a:lnTo>
                    <a:pt x="270" y="26"/>
                  </a:lnTo>
                  <a:lnTo>
                    <a:pt x="271" y="27"/>
                  </a:lnTo>
                  <a:lnTo>
                    <a:pt x="272" y="28"/>
                  </a:lnTo>
                  <a:lnTo>
                    <a:pt x="272" y="29"/>
                  </a:lnTo>
                  <a:lnTo>
                    <a:pt x="273" y="29"/>
                  </a:lnTo>
                  <a:lnTo>
                    <a:pt x="273" y="30"/>
                  </a:lnTo>
                  <a:lnTo>
                    <a:pt x="275" y="32"/>
                  </a:lnTo>
                  <a:lnTo>
                    <a:pt x="275" y="33"/>
                  </a:lnTo>
                  <a:lnTo>
                    <a:pt x="276" y="33"/>
                  </a:lnTo>
                  <a:lnTo>
                    <a:pt x="277" y="35"/>
                  </a:lnTo>
                  <a:lnTo>
                    <a:pt x="278" y="36"/>
                  </a:lnTo>
                  <a:lnTo>
                    <a:pt x="279" y="37"/>
                  </a:lnTo>
                  <a:lnTo>
                    <a:pt x="279" y="37"/>
                  </a:lnTo>
                  <a:lnTo>
                    <a:pt x="280" y="38"/>
                  </a:lnTo>
                  <a:lnTo>
                    <a:pt x="281" y="39"/>
                  </a:lnTo>
                  <a:lnTo>
                    <a:pt x="281" y="40"/>
                  </a:lnTo>
                  <a:lnTo>
                    <a:pt x="281" y="40"/>
                  </a:lnTo>
                  <a:lnTo>
                    <a:pt x="282" y="41"/>
                  </a:lnTo>
                  <a:lnTo>
                    <a:pt x="283" y="42"/>
                  </a:lnTo>
                  <a:lnTo>
                    <a:pt x="283" y="43"/>
                  </a:lnTo>
                  <a:lnTo>
                    <a:pt x="285" y="45"/>
                  </a:lnTo>
                  <a:lnTo>
                    <a:pt x="286" y="46"/>
                  </a:lnTo>
                  <a:lnTo>
                    <a:pt x="286" y="47"/>
                  </a:lnTo>
                  <a:lnTo>
                    <a:pt x="286" y="47"/>
                  </a:lnTo>
                  <a:lnTo>
                    <a:pt x="286" y="48"/>
                  </a:lnTo>
                  <a:lnTo>
                    <a:pt x="288" y="51"/>
                  </a:lnTo>
                  <a:lnTo>
                    <a:pt x="289" y="51"/>
                  </a:lnTo>
                  <a:lnTo>
                    <a:pt x="290" y="54"/>
                  </a:lnTo>
                  <a:lnTo>
                    <a:pt x="291" y="54"/>
                  </a:lnTo>
                  <a:lnTo>
                    <a:pt x="291" y="55"/>
                  </a:lnTo>
                  <a:lnTo>
                    <a:pt x="291" y="56"/>
                  </a:lnTo>
                  <a:lnTo>
                    <a:pt x="292" y="59"/>
                  </a:lnTo>
                  <a:lnTo>
                    <a:pt x="292" y="59"/>
                  </a:lnTo>
                  <a:lnTo>
                    <a:pt x="292" y="61"/>
                  </a:lnTo>
                  <a:lnTo>
                    <a:pt x="293" y="60"/>
                  </a:lnTo>
                  <a:lnTo>
                    <a:pt x="293" y="60"/>
                  </a:lnTo>
                  <a:lnTo>
                    <a:pt x="294" y="60"/>
                  </a:lnTo>
                  <a:lnTo>
                    <a:pt x="295" y="59"/>
                  </a:lnTo>
                  <a:lnTo>
                    <a:pt x="296" y="58"/>
                  </a:lnTo>
                  <a:lnTo>
                    <a:pt x="297" y="59"/>
                  </a:lnTo>
                  <a:lnTo>
                    <a:pt x="297" y="59"/>
                  </a:lnTo>
                  <a:lnTo>
                    <a:pt x="298" y="59"/>
                  </a:lnTo>
                  <a:lnTo>
                    <a:pt x="299" y="60"/>
                  </a:lnTo>
                  <a:lnTo>
                    <a:pt x="299" y="60"/>
                  </a:lnTo>
                  <a:lnTo>
                    <a:pt x="300" y="60"/>
                  </a:lnTo>
                  <a:lnTo>
                    <a:pt x="300" y="60"/>
                  </a:lnTo>
                  <a:lnTo>
                    <a:pt x="300" y="60"/>
                  </a:lnTo>
                  <a:lnTo>
                    <a:pt x="301" y="60"/>
                  </a:lnTo>
                  <a:lnTo>
                    <a:pt x="301" y="61"/>
                  </a:lnTo>
                  <a:lnTo>
                    <a:pt x="303" y="61"/>
                  </a:lnTo>
                  <a:lnTo>
                    <a:pt x="304" y="61"/>
                  </a:lnTo>
                  <a:lnTo>
                    <a:pt x="306" y="61"/>
                  </a:lnTo>
                  <a:lnTo>
                    <a:pt x="307" y="60"/>
                  </a:lnTo>
                  <a:lnTo>
                    <a:pt x="308" y="60"/>
                  </a:lnTo>
                  <a:lnTo>
                    <a:pt x="308" y="61"/>
                  </a:lnTo>
                  <a:lnTo>
                    <a:pt x="309" y="61"/>
                  </a:lnTo>
                  <a:lnTo>
                    <a:pt x="309" y="61"/>
                  </a:lnTo>
                  <a:lnTo>
                    <a:pt x="310" y="62"/>
                  </a:lnTo>
                  <a:lnTo>
                    <a:pt x="311" y="63"/>
                  </a:lnTo>
                  <a:lnTo>
                    <a:pt x="312" y="64"/>
                  </a:lnTo>
                  <a:lnTo>
                    <a:pt x="313" y="63"/>
                  </a:lnTo>
                  <a:lnTo>
                    <a:pt x="313" y="63"/>
                  </a:lnTo>
                  <a:lnTo>
                    <a:pt x="313" y="63"/>
                  </a:lnTo>
                  <a:lnTo>
                    <a:pt x="315" y="61"/>
                  </a:lnTo>
                  <a:lnTo>
                    <a:pt x="315" y="61"/>
                  </a:lnTo>
                  <a:lnTo>
                    <a:pt x="315" y="61"/>
                  </a:lnTo>
                  <a:lnTo>
                    <a:pt x="316" y="60"/>
                  </a:lnTo>
                  <a:lnTo>
                    <a:pt x="316" y="60"/>
                  </a:lnTo>
                  <a:lnTo>
                    <a:pt x="317" y="59"/>
                  </a:lnTo>
                  <a:lnTo>
                    <a:pt x="319" y="59"/>
                  </a:lnTo>
                  <a:lnTo>
                    <a:pt x="320" y="58"/>
                  </a:lnTo>
                  <a:lnTo>
                    <a:pt x="321" y="58"/>
                  </a:lnTo>
                  <a:lnTo>
                    <a:pt x="322" y="58"/>
                  </a:lnTo>
                  <a:lnTo>
                    <a:pt x="323" y="57"/>
                  </a:lnTo>
                  <a:lnTo>
                    <a:pt x="324" y="54"/>
                  </a:lnTo>
                  <a:lnTo>
                    <a:pt x="324" y="53"/>
                  </a:lnTo>
                  <a:lnTo>
                    <a:pt x="324" y="52"/>
                  </a:lnTo>
                  <a:lnTo>
                    <a:pt x="324" y="50"/>
                  </a:lnTo>
                  <a:lnTo>
                    <a:pt x="325" y="49"/>
                  </a:lnTo>
                  <a:lnTo>
                    <a:pt x="326" y="48"/>
                  </a:lnTo>
                  <a:lnTo>
                    <a:pt x="328" y="48"/>
                  </a:lnTo>
                  <a:lnTo>
                    <a:pt x="329" y="49"/>
                  </a:lnTo>
                  <a:lnTo>
                    <a:pt x="330" y="49"/>
                  </a:lnTo>
                  <a:lnTo>
                    <a:pt x="331" y="51"/>
                  </a:lnTo>
                  <a:lnTo>
                    <a:pt x="333" y="50"/>
                  </a:lnTo>
                  <a:lnTo>
                    <a:pt x="333" y="53"/>
                  </a:lnTo>
                  <a:lnTo>
                    <a:pt x="334" y="53"/>
                  </a:lnTo>
                  <a:lnTo>
                    <a:pt x="335" y="53"/>
                  </a:lnTo>
                  <a:lnTo>
                    <a:pt x="335" y="53"/>
                  </a:lnTo>
                  <a:lnTo>
                    <a:pt x="336" y="54"/>
                  </a:lnTo>
                  <a:lnTo>
                    <a:pt x="337" y="54"/>
                  </a:lnTo>
                  <a:lnTo>
                    <a:pt x="337" y="54"/>
                  </a:lnTo>
                  <a:lnTo>
                    <a:pt x="338" y="54"/>
                  </a:lnTo>
                  <a:lnTo>
                    <a:pt x="340" y="55"/>
                  </a:lnTo>
                  <a:lnTo>
                    <a:pt x="340" y="55"/>
                  </a:lnTo>
                  <a:lnTo>
                    <a:pt x="341" y="55"/>
                  </a:lnTo>
                  <a:lnTo>
                    <a:pt x="342" y="55"/>
                  </a:lnTo>
                  <a:lnTo>
                    <a:pt x="342" y="55"/>
                  </a:lnTo>
                  <a:lnTo>
                    <a:pt x="344" y="55"/>
                  </a:lnTo>
                  <a:lnTo>
                    <a:pt x="345" y="56"/>
                  </a:lnTo>
                  <a:lnTo>
                    <a:pt x="345" y="56"/>
                  </a:lnTo>
                  <a:lnTo>
                    <a:pt x="346" y="56"/>
                  </a:lnTo>
                  <a:lnTo>
                    <a:pt x="347" y="57"/>
                  </a:lnTo>
                  <a:lnTo>
                    <a:pt x="348" y="57"/>
                  </a:lnTo>
                  <a:lnTo>
                    <a:pt x="349" y="58"/>
                  </a:lnTo>
                  <a:lnTo>
                    <a:pt x="350" y="58"/>
                  </a:lnTo>
                  <a:lnTo>
                    <a:pt x="350" y="59"/>
                  </a:lnTo>
                  <a:lnTo>
                    <a:pt x="350" y="59"/>
                  </a:lnTo>
                  <a:lnTo>
                    <a:pt x="350" y="59"/>
                  </a:lnTo>
                  <a:lnTo>
                    <a:pt x="351" y="60"/>
                  </a:lnTo>
                  <a:lnTo>
                    <a:pt x="352" y="62"/>
                  </a:lnTo>
                  <a:lnTo>
                    <a:pt x="353" y="63"/>
                  </a:lnTo>
                  <a:lnTo>
                    <a:pt x="353" y="62"/>
                  </a:lnTo>
                  <a:lnTo>
                    <a:pt x="353" y="61"/>
                  </a:lnTo>
                  <a:lnTo>
                    <a:pt x="353" y="61"/>
                  </a:lnTo>
                  <a:lnTo>
                    <a:pt x="353" y="59"/>
                  </a:lnTo>
                  <a:lnTo>
                    <a:pt x="353" y="59"/>
                  </a:lnTo>
                  <a:lnTo>
                    <a:pt x="353" y="59"/>
                  </a:lnTo>
                  <a:lnTo>
                    <a:pt x="353" y="59"/>
                  </a:lnTo>
                  <a:lnTo>
                    <a:pt x="353" y="59"/>
                  </a:lnTo>
                  <a:lnTo>
                    <a:pt x="354" y="59"/>
                  </a:lnTo>
                  <a:lnTo>
                    <a:pt x="354" y="59"/>
                  </a:lnTo>
                  <a:lnTo>
                    <a:pt x="354" y="58"/>
                  </a:lnTo>
                  <a:lnTo>
                    <a:pt x="354" y="59"/>
                  </a:lnTo>
                  <a:lnTo>
                    <a:pt x="354" y="59"/>
                  </a:lnTo>
                  <a:lnTo>
                    <a:pt x="355" y="59"/>
                  </a:lnTo>
                  <a:lnTo>
                    <a:pt x="355" y="58"/>
                  </a:lnTo>
                  <a:lnTo>
                    <a:pt x="355" y="58"/>
                  </a:lnTo>
                  <a:lnTo>
                    <a:pt x="356" y="58"/>
                  </a:lnTo>
                  <a:lnTo>
                    <a:pt x="356" y="58"/>
                  </a:lnTo>
                  <a:lnTo>
                    <a:pt x="356" y="58"/>
                  </a:lnTo>
                  <a:lnTo>
                    <a:pt x="356" y="58"/>
                  </a:lnTo>
                  <a:lnTo>
                    <a:pt x="356" y="57"/>
                  </a:lnTo>
                  <a:lnTo>
                    <a:pt x="356" y="57"/>
                  </a:lnTo>
                  <a:lnTo>
                    <a:pt x="357" y="56"/>
                  </a:lnTo>
                  <a:lnTo>
                    <a:pt x="357" y="55"/>
                  </a:lnTo>
                  <a:lnTo>
                    <a:pt x="357" y="55"/>
                  </a:lnTo>
                  <a:lnTo>
                    <a:pt x="357" y="54"/>
                  </a:lnTo>
                  <a:lnTo>
                    <a:pt x="357" y="54"/>
                  </a:lnTo>
                  <a:lnTo>
                    <a:pt x="356" y="54"/>
                  </a:lnTo>
                  <a:lnTo>
                    <a:pt x="356" y="53"/>
                  </a:lnTo>
                  <a:lnTo>
                    <a:pt x="356" y="52"/>
                  </a:lnTo>
                  <a:lnTo>
                    <a:pt x="356" y="52"/>
                  </a:lnTo>
                  <a:lnTo>
                    <a:pt x="357" y="51"/>
                  </a:lnTo>
                  <a:lnTo>
                    <a:pt x="356" y="51"/>
                  </a:lnTo>
                  <a:lnTo>
                    <a:pt x="356" y="51"/>
                  </a:lnTo>
                  <a:lnTo>
                    <a:pt x="356" y="49"/>
                  </a:lnTo>
                  <a:lnTo>
                    <a:pt x="356" y="46"/>
                  </a:lnTo>
                  <a:lnTo>
                    <a:pt x="357" y="45"/>
                  </a:lnTo>
                  <a:lnTo>
                    <a:pt x="358" y="44"/>
                  </a:lnTo>
                  <a:lnTo>
                    <a:pt x="358" y="44"/>
                  </a:lnTo>
                  <a:lnTo>
                    <a:pt x="358" y="43"/>
                  </a:lnTo>
                  <a:lnTo>
                    <a:pt x="358" y="43"/>
                  </a:lnTo>
                  <a:lnTo>
                    <a:pt x="358" y="42"/>
                  </a:lnTo>
                  <a:lnTo>
                    <a:pt x="359" y="42"/>
                  </a:lnTo>
                  <a:lnTo>
                    <a:pt x="360" y="40"/>
                  </a:lnTo>
                  <a:lnTo>
                    <a:pt x="361" y="40"/>
                  </a:lnTo>
                  <a:lnTo>
                    <a:pt x="361" y="39"/>
                  </a:lnTo>
                  <a:lnTo>
                    <a:pt x="361" y="39"/>
                  </a:lnTo>
                  <a:lnTo>
                    <a:pt x="363" y="38"/>
                  </a:lnTo>
                  <a:lnTo>
                    <a:pt x="364" y="39"/>
                  </a:lnTo>
                  <a:lnTo>
                    <a:pt x="365" y="39"/>
                  </a:lnTo>
                  <a:lnTo>
                    <a:pt x="365" y="39"/>
                  </a:lnTo>
                  <a:lnTo>
                    <a:pt x="366" y="39"/>
                  </a:lnTo>
                  <a:lnTo>
                    <a:pt x="366" y="38"/>
                  </a:lnTo>
                  <a:lnTo>
                    <a:pt x="366" y="38"/>
                  </a:lnTo>
                  <a:lnTo>
                    <a:pt x="366" y="37"/>
                  </a:lnTo>
                  <a:lnTo>
                    <a:pt x="367" y="37"/>
                  </a:lnTo>
                  <a:lnTo>
                    <a:pt x="367" y="37"/>
                  </a:lnTo>
                  <a:lnTo>
                    <a:pt x="367" y="34"/>
                  </a:lnTo>
                  <a:lnTo>
                    <a:pt x="367" y="33"/>
                  </a:lnTo>
                  <a:lnTo>
                    <a:pt x="367" y="32"/>
                  </a:lnTo>
                  <a:lnTo>
                    <a:pt x="368" y="31"/>
                  </a:lnTo>
                  <a:lnTo>
                    <a:pt x="368" y="31"/>
                  </a:lnTo>
                  <a:lnTo>
                    <a:pt x="368" y="30"/>
                  </a:lnTo>
                  <a:lnTo>
                    <a:pt x="368" y="30"/>
                  </a:lnTo>
                  <a:lnTo>
                    <a:pt x="368" y="29"/>
                  </a:lnTo>
                  <a:lnTo>
                    <a:pt x="368" y="29"/>
                  </a:lnTo>
                  <a:lnTo>
                    <a:pt x="368" y="29"/>
                  </a:lnTo>
                  <a:lnTo>
                    <a:pt x="368" y="29"/>
                  </a:lnTo>
                  <a:lnTo>
                    <a:pt x="367" y="28"/>
                  </a:lnTo>
                  <a:lnTo>
                    <a:pt x="367" y="27"/>
                  </a:lnTo>
                  <a:lnTo>
                    <a:pt x="367" y="26"/>
                  </a:lnTo>
                  <a:lnTo>
                    <a:pt x="366" y="26"/>
                  </a:lnTo>
                  <a:lnTo>
                    <a:pt x="366" y="26"/>
                  </a:lnTo>
                  <a:lnTo>
                    <a:pt x="366" y="24"/>
                  </a:lnTo>
                  <a:lnTo>
                    <a:pt x="366" y="24"/>
                  </a:lnTo>
                  <a:lnTo>
                    <a:pt x="366" y="23"/>
                  </a:lnTo>
                  <a:lnTo>
                    <a:pt x="366" y="22"/>
                  </a:lnTo>
                  <a:lnTo>
                    <a:pt x="365" y="21"/>
                  </a:lnTo>
                  <a:lnTo>
                    <a:pt x="365" y="20"/>
                  </a:lnTo>
                  <a:lnTo>
                    <a:pt x="364" y="19"/>
                  </a:lnTo>
                  <a:lnTo>
                    <a:pt x="364" y="18"/>
                  </a:lnTo>
                  <a:lnTo>
                    <a:pt x="365" y="17"/>
                  </a:lnTo>
                  <a:lnTo>
                    <a:pt x="364" y="15"/>
                  </a:lnTo>
                  <a:lnTo>
                    <a:pt x="364" y="14"/>
                  </a:lnTo>
                  <a:lnTo>
                    <a:pt x="364" y="13"/>
                  </a:lnTo>
                  <a:lnTo>
                    <a:pt x="364" y="13"/>
                  </a:lnTo>
                  <a:lnTo>
                    <a:pt x="364" y="12"/>
                  </a:lnTo>
                  <a:lnTo>
                    <a:pt x="364" y="12"/>
                  </a:lnTo>
                  <a:lnTo>
                    <a:pt x="364" y="11"/>
                  </a:lnTo>
                  <a:lnTo>
                    <a:pt x="364" y="11"/>
                  </a:lnTo>
                  <a:lnTo>
                    <a:pt x="364" y="11"/>
                  </a:lnTo>
                  <a:lnTo>
                    <a:pt x="364" y="10"/>
                  </a:lnTo>
                  <a:lnTo>
                    <a:pt x="364" y="9"/>
                  </a:lnTo>
                  <a:lnTo>
                    <a:pt x="364" y="9"/>
                  </a:lnTo>
                  <a:lnTo>
                    <a:pt x="365" y="8"/>
                  </a:lnTo>
                  <a:lnTo>
                    <a:pt x="365" y="8"/>
                  </a:lnTo>
                  <a:lnTo>
                    <a:pt x="365" y="7"/>
                  </a:lnTo>
                  <a:lnTo>
                    <a:pt x="365" y="7"/>
                  </a:lnTo>
                  <a:lnTo>
                    <a:pt x="365" y="6"/>
                  </a:lnTo>
                  <a:lnTo>
                    <a:pt x="365" y="5"/>
                  </a:lnTo>
                  <a:lnTo>
                    <a:pt x="366" y="5"/>
                  </a:lnTo>
                  <a:lnTo>
                    <a:pt x="365" y="5"/>
                  </a:lnTo>
                  <a:lnTo>
                    <a:pt x="365" y="4"/>
                  </a:lnTo>
                  <a:lnTo>
                    <a:pt x="365" y="4"/>
                  </a:lnTo>
                  <a:lnTo>
                    <a:pt x="364" y="4"/>
                  </a:lnTo>
                  <a:lnTo>
                    <a:pt x="365" y="4"/>
                  </a:lnTo>
                  <a:lnTo>
                    <a:pt x="365" y="4"/>
                  </a:lnTo>
                  <a:lnTo>
                    <a:pt x="364" y="4"/>
                  </a:lnTo>
                  <a:lnTo>
                    <a:pt x="364" y="3"/>
                  </a:lnTo>
                  <a:lnTo>
                    <a:pt x="364" y="3"/>
                  </a:lnTo>
                  <a:lnTo>
                    <a:pt x="364" y="3"/>
                  </a:lnTo>
                  <a:lnTo>
                    <a:pt x="364" y="2"/>
                  </a:lnTo>
                  <a:lnTo>
                    <a:pt x="364" y="2"/>
                  </a:lnTo>
                  <a:lnTo>
                    <a:pt x="364" y="1"/>
                  </a:lnTo>
                  <a:lnTo>
                    <a:pt x="364" y="1"/>
                  </a:lnTo>
                  <a:lnTo>
                    <a:pt x="364" y="0"/>
                  </a:lnTo>
                </a:path>
              </a:pathLst>
            </a:custGeom>
            <a:noFill/>
            <a:ln w="9525" cap="flat">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sp>
          <p:nvSpPr>
            <p:cNvPr id="94" name="Freeform 2625">
              <a:extLst>
                <a:ext uri="{FF2B5EF4-FFF2-40B4-BE49-F238E27FC236}">
                  <a16:creationId xmlns:a16="http://schemas.microsoft.com/office/drawing/2014/main" id="{B221DF78-53D2-E490-2177-4CFD2E4DDDE3}"/>
                </a:ext>
              </a:extLst>
            </p:cNvPr>
            <p:cNvSpPr>
              <a:spLocks/>
            </p:cNvSpPr>
            <p:nvPr/>
          </p:nvSpPr>
          <p:spPr bwMode="auto">
            <a:xfrm>
              <a:off x="579" y="65"/>
              <a:ext cx="113" cy="63"/>
            </a:xfrm>
            <a:custGeom>
              <a:avLst/>
              <a:gdLst>
                <a:gd name="T0" fmla="*/ 1 w 113"/>
                <a:gd name="T1" fmla="*/ 47 h 63"/>
                <a:gd name="T2" fmla="*/ 1 w 113"/>
                <a:gd name="T3" fmla="*/ 44 h 63"/>
                <a:gd name="T4" fmla="*/ 3 w 113"/>
                <a:gd name="T5" fmla="*/ 39 h 63"/>
                <a:gd name="T6" fmla="*/ 1 w 113"/>
                <a:gd name="T7" fmla="*/ 36 h 63"/>
                <a:gd name="T8" fmla="*/ 1 w 113"/>
                <a:gd name="T9" fmla="*/ 34 h 63"/>
                <a:gd name="T10" fmla="*/ 3 w 113"/>
                <a:gd name="T11" fmla="*/ 31 h 63"/>
                <a:gd name="T12" fmla="*/ 5 w 113"/>
                <a:gd name="T13" fmla="*/ 29 h 63"/>
                <a:gd name="T14" fmla="*/ 7 w 113"/>
                <a:gd name="T15" fmla="*/ 26 h 63"/>
                <a:gd name="T16" fmla="*/ 9 w 113"/>
                <a:gd name="T17" fmla="*/ 21 h 63"/>
                <a:gd name="T18" fmla="*/ 10 w 113"/>
                <a:gd name="T19" fmla="*/ 17 h 63"/>
                <a:gd name="T20" fmla="*/ 12 w 113"/>
                <a:gd name="T21" fmla="*/ 15 h 63"/>
                <a:gd name="T22" fmla="*/ 18 w 113"/>
                <a:gd name="T23" fmla="*/ 13 h 63"/>
                <a:gd name="T24" fmla="*/ 20 w 113"/>
                <a:gd name="T25" fmla="*/ 14 h 63"/>
                <a:gd name="T26" fmla="*/ 22 w 113"/>
                <a:gd name="T27" fmla="*/ 15 h 63"/>
                <a:gd name="T28" fmla="*/ 23 w 113"/>
                <a:gd name="T29" fmla="*/ 14 h 63"/>
                <a:gd name="T30" fmla="*/ 27 w 113"/>
                <a:gd name="T31" fmla="*/ 12 h 63"/>
                <a:gd name="T32" fmla="*/ 28 w 113"/>
                <a:gd name="T33" fmla="*/ 11 h 63"/>
                <a:gd name="T34" fmla="*/ 28 w 113"/>
                <a:gd name="T35" fmla="*/ 9 h 63"/>
                <a:gd name="T36" fmla="*/ 31 w 113"/>
                <a:gd name="T37" fmla="*/ 6 h 63"/>
                <a:gd name="T38" fmla="*/ 33 w 113"/>
                <a:gd name="T39" fmla="*/ 2 h 63"/>
                <a:gd name="T40" fmla="*/ 36 w 113"/>
                <a:gd name="T41" fmla="*/ 2 h 63"/>
                <a:gd name="T42" fmla="*/ 41 w 113"/>
                <a:gd name="T43" fmla="*/ 2 h 63"/>
                <a:gd name="T44" fmla="*/ 43 w 113"/>
                <a:gd name="T45" fmla="*/ 5 h 63"/>
                <a:gd name="T46" fmla="*/ 46 w 113"/>
                <a:gd name="T47" fmla="*/ 9 h 63"/>
                <a:gd name="T48" fmla="*/ 52 w 113"/>
                <a:gd name="T49" fmla="*/ 11 h 63"/>
                <a:gd name="T50" fmla="*/ 54 w 113"/>
                <a:gd name="T51" fmla="*/ 15 h 63"/>
                <a:gd name="T52" fmla="*/ 59 w 113"/>
                <a:gd name="T53" fmla="*/ 16 h 63"/>
                <a:gd name="T54" fmla="*/ 66 w 113"/>
                <a:gd name="T55" fmla="*/ 18 h 63"/>
                <a:gd name="T56" fmla="*/ 72 w 113"/>
                <a:gd name="T57" fmla="*/ 19 h 63"/>
                <a:gd name="T58" fmla="*/ 74 w 113"/>
                <a:gd name="T59" fmla="*/ 23 h 63"/>
                <a:gd name="T60" fmla="*/ 76 w 113"/>
                <a:gd name="T61" fmla="*/ 26 h 63"/>
                <a:gd name="T62" fmla="*/ 78 w 113"/>
                <a:gd name="T63" fmla="*/ 29 h 63"/>
                <a:gd name="T64" fmla="*/ 78 w 113"/>
                <a:gd name="T65" fmla="*/ 35 h 63"/>
                <a:gd name="T66" fmla="*/ 76 w 113"/>
                <a:gd name="T67" fmla="*/ 43 h 63"/>
                <a:gd name="T68" fmla="*/ 72 w 113"/>
                <a:gd name="T69" fmla="*/ 51 h 63"/>
                <a:gd name="T70" fmla="*/ 73 w 113"/>
                <a:gd name="T71" fmla="*/ 58 h 63"/>
                <a:gd name="T72" fmla="*/ 77 w 113"/>
                <a:gd name="T73" fmla="*/ 61 h 63"/>
                <a:gd name="T74" fmla="*/ 78 w 113"/>
                <a:gd name="T75" fmla="*/ 62 h 63"/>
                <a:gd name="T76" fmla="*/ 80 w 113"/>
                <a:gd name="T77" fmla="*/ 62 h 63"/>
                <a:gd name="T78" fmla="*/ 83 w 113"/>
                <a:gd name="T79" fmla="*/ 55 h 63"/>
                <a:gd name="T80" fmla="*/ 82 w 113"/>
                <a:gd name="T81" fmla="*/ 52 h 63"/>
                <a:gd name="T82" fmla="*/ 83 w 113"/>
                <a:gd name="T83" fmla="*/ 50 h 63"/>
                <a:gd name="T84" fmla="*/ 83 w 113"/>
                <a:gd name="T85" fmla="*/ 47 h 63"/>
                <a:gd name="T86" fmla="*/ 82 w 113"/>
                <a:gd name="T87" fmla="*/ 42 h 63"/>
                <a:gd name="T88" fmla="*/ 86 w 113"/>
                <a:gd name="T89" fmla="*/ 40 h 63"/>
                <a:gd name="T90" fmla="*/ 89 w 113"/>
                <a:gd name="T91" fmla="*/ 35 h 63"/>
                <a:gd name="T92" fmla="*/ 92 w 113"/>
                <a:gd name="T93" fmla="*/ 32 h 63"/>
                <a:gd name="T94" fmla="*/ 94 w 113"/>
                <a:gd name="T95" fmla="*/ 33 h 63"/>
                <a:gd name="T96" fmla="*/ 96 w 113"/>
                <a:gd name="T97" fmla="*/ 26 h 63"/>
                <a:gd name="T98" fmla="*/ 97 w 113"/>
                <a:gd name="T99" fmla="*/ 22 h 63"/>
                <a:gd name="T100" fmla="*/ 95 w 113"/>
                <a:gd name="T101" fmla="*/ 19 h 63"/>
                <a:gd name="T102" fmla="*/ 94 w 113"/>
                <a:gd name="T103" fmla="*/ 15 h 63"/>
                <a:gd name="T104" fmla="*/ 105 w 113"/>
                <a:gd name="T105" fmla="*/ 21 h 63"/>
                <a:gd name="T106" fmla="*/ 111 w 113"/>
                <a:gd name="T107" fmla="*/ 20 h 63"/>
                <a:gd name="T108" fmla="*/ 113 w 113"/>
                <a:gd name="T109" fmla="*/ 15 h 63"/>
                <a:gd name="T110" fmla="*/ 112 w 113"/>
                <a:gd name="T111" fmla="*/ 10 h 63"/>
                <a:gd name="T112" fmla="*/ 110 w 113"/>
                <a:gd name="T113" fmla="*/ 9 h 63"/>
                <a:gd name="T114" fmla="*/ 109 w 113"/>
                <a:gd name="T115" fmla="*/ 5 h 63"/>
                <a:gd name="T116" fmla="*/ 108 w 113"/>
                <a:gd name="T117" fmla="*/ 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 h="63">
                  <a:moveTo>
                    <a:pt x="1" y="48"/>
                  </a:moveTo>
                  <a:lnTo>
                    <a:pt x="2" y="48"/>
                  </a:lnTo>
                  <a:lnTo>
                    <a:pt x="2" y="47"/>
                  </a:lnTo>
                  <a:lnTo>
                    <a:pt x="2" y="47"/>
                  </a:lnTo>
                  <a:lnTo>
                    <a:pt x="1" y="47"/>
                  </a:lnTo>
                  <a:lnTo>
                    <a:pt x="2" y="45"/>
                  </a:lnTo>
                  <a:lnTo>
                    <a:pt x="2" y="45"/>
                  </a:lnTo>
                  <a:lnTo>
                    <a:pt x="2" y="45"/>
                  </a:lnTo>
                  <a:lnTo>
                    <a:pt x="1" y="44"/>
                  </a:lnTo>
                  <a:lnTo>
                    <a:pt x="1" y="44"/>
                  </a:lnTo>
                  <a:lnTo>
                    <a:pt x="1" y="44"/>
                  </a:lnTo>
                  <a:lnTo>
                    <a:pt x="1" y="43"/>
                  </a:lnTo>
                  <a:lnTo>
                    <a:pt x="1" y="43"/>
                  </a:lnTo>
                  <a:lnTo>
                    <a:pt x="3" y="41"/>
                  </a:lnTo>
                  <a:lnTo>
                    <a:pt x="3" y="39"/>
                  </a:lnTo>
                  <a:lnTo>
                    <a:pt x="3" y="39"/>
                  </a:lnTo>
                  <a:lnTo>
                    <a:pt x="2" y="38"/>
                  </a:lnTo>
                  <a:lnTo>
                    <a:pt x="2" y="38"/>
                  </a:lnTo>
                  <a:lnTo>
                    <a:pt x="2" y="36"/>
                  </a:lnTo>
                  <a:lnTo>
                    <a:pt x="1" y="36"/>
                  </a:lnTo>
                  <a:lnTo>
                    <a:pt x="1" y="36"/>
                  </a:lnTo>
                  <a:lnTo>
                    <a:pt x="1" y="36"/>
                  </a:lnTo>
                  <a:lnTo>
                    <a:pt x="0" y="35"/>
                  </a:lnTo>
                  <a:lnTo>
                    <a:pt x="1" y="34"/>
                  </a:lnTo>
                  <a:lnTo>
                    <a:pt x="1" y="34"/>
                  </a:lnTo>
                  <a:lnTo>
                    <a:pt x="1" y="33"/>
                  </a:lnTo>
                  <a:lnTo>
                    <a:pt x="2" y="32"/>
                  </a:lnTo>
                  <a:lnTo>
                    <a:pt x="2" y="32"/>
                  </a:lnTo>
                  <a:lnTo>
                    <a:pt x="2" y="31"/>
                  </a:lnTo>
                  <a:lnTo>
                    <a:pt x="3" y="31"/>
                  </a:lnTo>
                  <a:lnTo>
                    <a:pt x="3" y="31"/>
                  </a:lnTo>
                  <a:lnTo>
                    <a:pt x="4" y="31"/>
                  </a:lnTo>
                  <a:lnTo>
                    <a:pt x="5" y="30"/>
                  </a:lnTo>
                  <a:lnTo>
                    <a:pt x="5" y="29"/>
                  </a:lnTo>
                  <a:lnTo>
                    <a:pt x="5" y="29"/>
                  </a:lnTo>
                  <a:lnTo>
                    <a:pt x="6" y="28"/>
                  </a:lnTo>
                  <a:lnTo>
                    <a:pt x="6" y="27"/>
                  </a:lnTo>
                  <a:lnTo>
                    <a:pt x="6" y="27"/>
                  </a:lnTo>
                  <a:lnTo>
                    <a:pt x="6" y="26"/>
                  </a:lnTo>
                  <a:lnTo>
                    <a:pt x="7" y="26"/>
                  </a:lnTo>
                  <a:lnTo>
                    <a:pt x="6" y="25"/>
                  </a:lnTo>
                  <a:lnTo>
                    <a:pt x="6" y="25"/>
                  </a:lnTo>
                  <a:lnTo>
                    <a:pt x="6" y="24"/>
                  </a:lnTo>
                  <a:lnTo>
                    <a:pt x="7" y="24"/>
                  </a:lnTo>
                  <a:lnTo>
                    <a:pt x="9" y="21"/>
                  </a:lnTo>
                  <a:lnTo>
                    <a:pt x="9" y="20"/>
                  </a:lnTo>
                  <a:lnTo>
                    <a:pt x="9" y="19"/>
                  </a:lnTo>
                  <a:lnTo>
                    <a:pt x="9" y="19"/>
                  </a:lnTo>
                  <a:lnTo>
                    <a:pt x="10" y="18"/>
                  </a:lnTo>
                  <a:lnTo>
                    <a:pt x="10" y="17"/>
                  </a:lnTo>
                  <a:lnTo>
                    <a:pt x="10" y="16"/>
                  </a:lnTo>
                  <a:lnTo>
                    <a:pt x="10" y="16"/>
                  </a:lnTo>
                  <a:lnTo>
                    <a:pt x="10" y="15"/>
                  </a:lnTo>
                  <a:lnTo>
                    <a:pt x="11" y="15"/>
                  </a:lnTo>
                  <a:lnTo>
                    <a:pt x="12" y="15"/>
                  </a:lnTo>
                  <a:lnTo>
                    <a:pt x="14" y="13"/>
                  </a:lnTo>
                  <a:lnTo>
                    <a:pt x="15" y="14"/>
                  </a:lnTo>
                  <a:lnTo>
                    <a:pt x="15" y="14"/>
                  </a:lnTo>
                  <a:lnTo>
                    <a:pt x="17" y="13"/>
                  </a:lnTo>
                  <a:lnTo>
                    <a:pt x="18" y="13"/>
                  </a:lnTo>
                  <a:lnTo>
                    <a:pt x="18" y="14"/>
                  </a:lnTo>
                  <a:lnTo>
                    <a:pt x="19" y="14"/>
                  </a:lnTo>
                  <a:lnTo>
                    <a:pt x="19" y="14"/>
                  </a:lnTo>
                  <a:lnTo>
                    <a:pt x="20" y="14"/>
                  </a:lnTo>
                  <a:lnTo>
                    <a:pt x="20" y="14"/>
                  </a:lnTo>
                  <a:lnTo>
                    <a:pt x="21" y="14"/>
                  </a:lnTo>
                  <a:lnTo>
                    <a:pt x="21" y="14"/>
                  </a:lnTo>
                  <a:lnTo>
                    <a:pt x="21" y="14"/>
                  </a:lnTo>
                  <a:lnTo>
                    <a:pt x="22" y="15"/>
                  </a:lnTo>
                  <a:lnTo>
                    <a:pt x="22" y="15"/>
                  </a:lnTo>
                  <a:lnTo>
                    <a:pt x="23" y="15"/>
                  </a:lnTo>
                  <a:lnTo>
                    <a:pt x="23" y="15"/>
                  </a:lnTo>
                  <a:lnTo>
                    <a:pt x="23" y="15"/>
                  </a:lnTo>
                  <a:lnTo>
                    <a:pt x="23" y="15"/>
                  </a:lnTo>
                  <a:lnTo>
                    <a:pt x="23" y="14"/>
                  </a:lnTo>
                  <a:lnTo>
                    <a:pt x="24" y="14"/>
                  </a:lnTo>
                  <a:lnTo>
                    <a:pt x="24" y="14"/>
                  </a:lnTo>
                  <a:lnTo>
                    <a:pt x="24" y="13"/>
                  </a:lnTo>
                  <a:lnTo>
                    <a:pt x="25" y="13"/>
                  </a:lnTo>
                  <a:lnTo>
                    <a:pt x="27" y="12"/>
                  </a:lnTo>
                  <a:lnTo>
                    <a:pt x="28" y="11"/>
                  </a:lnTo>
                  <a:lnTo>
                    <a:pt x="28" y="11"/>
                  </a:lnTo>
                  <a:lnTo>
                    <a:pt x="28" y="11"/>
                  </a:lnTo>
                  <a:lnTo>
                    <a:pt x="28" y="11"/>
                  </a:lnTo>
                  <a:lnTo>
                    <a:pt x="28" y="11"/>
                  </a:lnTo>
                  <a:lnTo>
                    <a:pt x="27" y="10"/>
                  </a:lnTo>
                  <a:lnTo>
                    <a:pt x="27" y="10"/>
                  </a:lnTo>
                  <a:lnTo>
                    <a:pt x="27" y="9"/>
                  </a:lnTo>
                  <a:lnTo>
                    <a:pt x="28" y="9"/>
                  </a:lnTo>
                  <a:lnTo>
                    <a:pt x="28" y="9"/>
                  </a:lnTo>
                  <a:lnTo>
                    <a:pt x="29" y="9"/>
                  </a:lnTo>
                  <a:lnTo>
                    <a:pt x="30" y="7"/>
                  </a:lnTo>
                  <a:lnTo>
                    <a:pt x="30" y="6"/>
                  </a:lnTo>
                  <a:lnTo>
                    <a:pt x="31" y="6"/>
                  </a:lnTo>
                  <a:lnTo>
                    <a:pt x="31" y="6"/>
                  </a:lnTo>
                  <a:lnTo>
                    <a:pt x="32" y="6"/>
                  </a:lnTo>
                  <a:lnTo>
                    <a:pt x="32" y="5"/>
                  </a:lnTo>
                  <a:lnTo>
                    <a:pt x="32" y="3"/>
                  </a:lnTo>
                  <a:lnTo>
                    <a:pt x="32" y="3"/>
                  </a:lnTo>
                  <a:lnTo>
                    <a:pt x="33" y="2"/>
                  </a:lnTo>
                  <a:lnTo>
                    <a:pt x="34" y="2"/>
                  </a:lnTo>
                  <a:lnTo>
                    <a:pt x="34" y="2"/>
                  </a:lnTo>
                  <a:lnTo>
                    <a:pt x="35" y="2"/>
                  </a:lnTo>
                  <a:lnTo>
                    <a:pt x="36" y="2"/>
                  </a:lnTo>
                  <a:lnTo>
                    <a:pt x="36" y="2"/>
                  </a:lnTo>
                  <a:lnTo>
                    <a:pt x="37" y="1"/>
                  </a:lnTo>
                  <a:lnTo>
                    <a:pt x="40" y="0"/>
                  </a:lnTo>
                  <a:lnTo>
                    <a:pt x="40" y="0"/>
                  </a:lnTo>
                  <a:lnTo>
                    <a:pt x="41" y="0"/>
                  </a:lnTo>
                  <a:lnTo>
                    <a:pt x="41" y="2"/>
                  </a:lnTo>
                  <a:lnTo>
                    <a:pt x="41" y="2"/>
                  </a:lnTo>
                  <a:lnTo>
                    <a:pt x="42" y="3"/>
                  </a:lnTo>
                  <a:lnTo>
                    <a:pt x="42" y="4"/>
                  </a:lnTo>
                  <a:lnTo>
                    <a:pt x="43" y="5"/>
                  </a:lnTo>
                  <a:lnTo>
                    <a:pt x="43" y="5"/>
                  </a:lnTo>
                  <a:lnTo>
                    <a:pt x="43" y="5"/>
                  </a:lnTo>
                  <a:lnTo>
                    <a:pt x="43" y="6"/>
                  </a:lnTo>
                  <a:lnTo>
                    <a:pt x="44" y="7"/>
                  </a:lnTo>
                  <a:lnTo>
                    <a:pt x="46" y="8"/>
                  </a:lnTo>
                  <a:lnTo>
                    <a:pt x="46" y="9"/>
                  </a:lnTo>
                  <a:lnTo>
                    <a:pt x="47" y="9"/>
                  </a:lnTo>
                  <a:lnTo>
                    <a:pt x="49" y="10"/>
                  </a:lnTo>
                  <a:lnTo>
                    <a:pt x="50" y="10"/>
                  </a:lnTo>
                  <a:lnTo>
                    <a:pt x="51" y="11"/>
                  </a:lnTo>
                  <a:lnTo>
                    <a:pt x="52" y="11"/>
                  </a:lnTo>
                  <a:lnTo>
                    <a:pt x="52" y="12"/>
                  </a:lnTo>
                  <a:lnTo>
                    <a:pt x="52" y="12"/>
                  </a:lnTo>
                  <a:lnTo>
                    <a:pt x="52" y="13"/>
                  </a:lnTo>
                  <a:lnTo>
                    <a:pt x="53" y="14"/>
                  </a:lnTo>
                  <a:lnTo>
                    <a:pt x="54" y="15"/>
                  </a:lnTo>
                  <a:lnTo>
                    <a:pt x="55" y="15"/>
                  </a:lnTo>
                  <a:lnTo>
                    <a:pt x="56" y="15"/>
                  </a:lnTo>
                  <a:lnTo>
                    <a:pt x="57" y="15"/>
                  </a:lnTo>
                  <a:lnTo>
                    <a:pt x="59" y="16"/>
                  </a:lnTo>
                  <a:lnTo>
                    <a:pt x="59" y="16"/>
                  </a:lnTo>
                  <a:lnTo>
                    <a:pt x="60" y="16"/>
                  </a:lnTo>
                  <a:lnTo>
                    <a:pt x="61" y="16"/>
                  </a:lnTo>
                  <a:lnTo>
                    <a:pt x="63" y="17"/>
                  </a:lnTo>
                  <a:lnTo>
                    <a:pt x="64" y="17"/>
                  </a:lnTo>
                  <a:lnTo>
                    <a:pt x="66" y="18"/>
                  </a:lnTo>
                  <a:lnTo>
                    <a:pt x="66" y="18"/>
                  </a:lnTo>
                  <a:lnTo>
                    <a:pt x="68" y="18"/>
                  </a:lnTo>
                  <a:lnTo>
                    <a:pt x="69" y="18"/>
                  </a:lnTo>
                  <a:lnTo>
                    <a:pt x="71" y="19"/>
                  </a:lnTo>
                  <a:lnTo>
                    <a:pt x="72" y="19"/>
                  </a:lnTo>
                  <a:lnTo>
                    <a:pt x="72" y="20"/>
                  </a:lnTo>
                  <a:lnTo>
                    <a:pt x="72" y="20"/>
                  </a:lnTo>
                  <a:lnTo>
                    <a:pt x="73" y="21"/>
                  </a:lnTo>
                  <a:lnTo>
                    <a:pt x="73" y="22"/>
                  </a:lnTo>
                  <a:lnTo>
                    <a:pt x="74" y="23"/>
                  </a:lnTo>
                  <a:lnTo>
                    <a:pt x="74" y="23"/>
                  </a:lnTo>
                  <a:lnTo>
                    <a:pt x="74" y="24"/>
                  </a:lnTo>
                  <a:lnTo>
                    <a:pt x="75" y="24"/>
                  </a:lnTo>
                  <a:lnTo>
                    <a:pt x="75" y="25"/>
                  </a:lnTo>
                  <a:lnTo>
                    <a:pt x="76" y="26"/>
                  </a:lnTo>
                  <a:lnTo>
                    <a:pt x="77" y="27"/>
                  </a:lnTo>
                  <a:lnTo>
                    <a:pt x="77" y="27"/>
                  </a:lnTo>
                  <a:lnTo>
                    <a:pt x="77" y="28"/>
                  </a:lnTo>
                  <a:lnTo>
                    <a:pt x="78" y="29"/>
                  </a:lnTo>
                  <a:lnTo>
                    <a:pt x="78" y="29"/>
                  </a:lnTo>
                  <a:lnTo>
                    <a:pt x="79" y="30"/>
                  </a:lnTo>
                  <a:lnTo>
                    <a:pt x="79" y="31"/>
                  </a:lnTo>
                  <a:lnTo>
                    <a:pt x="79" y="34"/>
                  </a:lnTo>
                  <a:lnTo>
                    <a:pt x="79" y="34"/>
                  </a:lnTo>
                  <a:lnTo>
                    <a:pt x="78" y="35"/>
                  </a:lnTo>
                  <a:lnTo>
                    <a:pt x="78" y="37"/>
                  </a:lnTo>
                  <a:lnTo>
                    <a:pt x="77" y="39"/>
                  </a:lnTo>
                  <a:lnTo>
                    <a:pt x="77" y="41"/>
                  </a:lnTo>
                  <a:lnTo>
                    <a:pt x="76" y="41"/>
                  </a:lnTo>
                  <a:lnTo>
                    <a:pt x="76" y="43"/>
                  </a:lnTo>
                  <a:lnTo>
                    <a:pt x="75" y="45"/>
                  </a:lnTo>
                  <a:lnTo>
                    <a:pt x="74" y="47"/>
                  </a:lnTo>
                  <a:lnTo>
                    <a:pt x="73" y="48"/>
                  </a:lnTo>
                  <a:lnTo>
                    <a:pt x="72" y="50"/>
                  </a:lnTo>
                  <a:lnTo>
                    <a:pt x="72" y="51"/>
                  </a:lnTo>
                  <a:lnTo>
                    <a:pt x="72" y="52"/>
                  </a:lnTo>
                  <a:lnTo>
                    <a:pt x="73" y="53"/>
                  </a:lnTo>
                  <a:lnTo>
                    <a:pt x="73" y="54"/>
                  </a:lnTo>
                  <a:lnTo>
                    <a:pt x="73" y="57"/>
                  </a:lnTo>
                  <a:lnTo>
                    <a:pt x="73" y="58"/>
                  </a:lnTo>
                  <a:lnTo>
                    <a:pt x="74" y="59"/>
                  </a:lnTo>
                  <a:lnTo>
                    <a:pt x="75" y="59"/>
                  </a:lnTo>
                  <a:lnTo>
                    <a:pt x="75" y="60"/>
                  </a:lnTo>
                  <a:lnTo>
                    <a:pt x="77" y="61"/>
                  </a:lnTo>
                  <a:lnTo>
                    <a:pt x="77" y="61"/>
                  </a:lnTo>
                  <a:lnTo>
                    <a:pt x="78" y="61"/>
                  </a:lnTo>
                  <a:lnTo>
                    <a:pt x="78" y="61"/>
                  </a:lnTo>
                  <a:lnTo>
                    <a:pt x="78" y="61"/>
                  </a:lnTo>
                  <a:lnTo>
                    <a:pt x="78" y="61"/>
                  </a:lnTo>
                  <a:lnTo>
                    <a:pt x="78" y="62"/>
                  </a:lnTo>
                  <a:lnTo>
                    <a:pt x="79" y="62"/>
                  </a:lnTo>
                  <a:lnTo>
                    <a:pt x="79" y="62"/>
                  </a:lnTo>
                  <a:lnTo>
                    <a:pt x="79" y="62"/>
                  </a:lnTo>
                  <a:lnTo>
                    <a:pt x="80" y="63"/>
                  </a:lnTo>
                  <a:lnTo>
                    <a:pt x="80" y="62"/>
                  </a:lnTo>
                  <a:lnTo>
                    <a:pt x="80" y="61"/>
                  </a:lnTo>
                  <a:lnTo>
                    <a:pt x="81" y="60"/>
                  </a:lnTo>
                  <a:lnTo>
                    <a:pt x="81" y="59"/>
                  </a:lnTo>
                  <a:lnTo>
                    <a:pt x="82" y="59"/>
                  </a:lnTo>
                  <a:lnTo>
                    <a:pt x="83" y="55"/>
                  </a:lnTo>
                  <a:lnTo>
                    <a:pt x="83" y="55"/>
                  </a:lnTo>
                  <a:lnTo>
                    <a:pt x="83" y="55"/>
                  </a:lnTo>
                  <a:lnTo>
                    <a:pt x="82" y="54"/>
                  </a:lnTo>
                  <a:lnTo>
                    <a:pt x="83" y="52"/>
                  </a:lnTo>
                  <a:lnTo>
                    <a:pt x="82" y="52"/>
                  </a:lnTo>
                  <a:lnTo>
                    <a:pt x="83" y="52"/>
                  </a:lnTo>
                  <a:lnTo>
                    <a:pt x="83" y="51"/>
                  </a:lnTo>
                  <a:lnTo>
                    <a:pt x="83" y="51"/>
                  </a:lnTo>
                  <a:lnTo>
                    <a:pt x="83" y="51"/>
                  </a:lnTo>
                  <a:lnTo>
                    <a:pt x="83" y="50"/>
                  </a:lnTo>
                  <a:lnTo>
                    <a:pt x="83" y="49"/>
                  </a:lnTo>
                  <a:lnTo>
                    <a:pt x="83" y="49"/>
                  </a:lnTo>
                  <a:lnTo>
                    <a:pt x="83" y="49"/>
                  </a:lnTo>
                  <a:lnTo>
                    <a:pt x="83" y="47"/>
                  </a:lnTo>
                  <a:lnTo>
                    <a:pt x="83" y="47"/>
                  </a:lnTo>
                  <a:lnTo>
                    <a:pt x="82" y="47"/>
                  </a:lnTo>
                  <a:lnTo>
                    <a:pt x="82" y="46"/>
                  </a:lnTo>
                  <a:lnTo>
                    <a:pt x="81" y="46"/>
                  </a:lnTo>
                  <a:lnTo>
                    <a:pt x="81" y="43"/>
                  </a:lnTo>
                  <a:lnTo>
                    <a:pt x="82" y="42"/>
                  </a:lnTo>
                  <a:lnTo>
                    <a:pt x="83" y="41"/>
                  </a:lnTo>
                  <a:lnTo>
                    <a:pt x="84" y="41"/>
                  </a:lnTo>
                  <a:lnTo>
                    <a:pt x="85" y="41"/>
                  </a:lnTo>
                  <a:lnTo>
                    <a:pt x="86" y="40"/>
                  </a:lnTo>
                  <a:lnTo>
                    <a:pt x="86" y="40"/>
                  </a:lnTo>
                  <a:lnTo>
                    <a:pt x="86" y="41"/>
                  </a:lnTo>
                  <a:lnTo>
                    <a:pt x="87" y="40"/>
                  </a:lnTo>
                  <a:lnTo>
                    <a:pt x="89" y="37"/>
                  </a:lnTo>
                  <a:lnTo>
                    <a:pt x="89" y="36"/>
                  </a:lnTo>
                  <a:lnTo>
                    <a:pt x="89" y="35"/>
                  </a:lnTo>
                  <a:lnTo>
                    <a:pt x="89" y="35"/>
                  </a:lnTo>
                  <a:lnTo>
                    <a:pt x="89" y="35"/>
                  </a:lnTo>
                  <a:lnTo>
                    <a:pt x="91" y="34"/>
                  </a:lnTo>
                  <a:lnTo>
                    <a:pt x="91" y="34"/>
                  </a:lnTo>
                  <a:lnTo>
                    <a:pt x="92" y="32"/>
                  </a:lnTo>
                  <a:lnTo>
                    <a:pt x="92" y="32"/>
                  </a:lnTo>
                  <a:lnTo>
                    <a:pt x="93" y="32"/>
                  </a:lnTo>
                  <a:lnTo>
                    <a:pt x="94" y="33"/>
                  </a:lnTo>
                  <a:lnTo>
                    <a:pt x="94" y="33"/>
                  </a:lnTo>
                  <a:lnTo>
                    <a:pt x="94" y="33"/>
                  </a:lnTo>
                  <a:lnTo>
                    <a:pt x="95" y="32"/>
                  </a:lnTo>
                  <a:lnTo>
                    <a:pt x="96" y="30"/>
                  </a:lnTo>
                  <a:lnTo>
                    <a:pt x="97" y="28"/>
                  </a:lnTo>
                  <a:lnTo>
                    <a:pt x="97" y="27"/>
                  </a:lnTo>
                  <a:lnTo>
                    <a:pt x="96" y="26"/>
                  </a:lnTo>
                  <a:lnTo>
                    <a:pt x="96" y="25"/>
                  </a:lnTo>
                  <a:lnTo>
                    <a:pt x="96" y="25"/>
                  </a:lnTo>
                  <a:lnTo>
                    <a:pt x="96" y="24"/>
                  </a:lnTo>
                  <a:lnTo>
                    <a:pt x="97" y="23"/>
                  </a:lnTo>
                  <a:lnTo>
                    <a:pt x="97" y="22"/>
                  </a:lnTo>
                  <a:lnTo>
                    <a:pt x="97" y="22"/>
                  </a:lnTo>
                  <a:lnTo>
                    <a:pt x="97" y="21"/>
                  </a:lnTo>
                  <a:lnTo>
                    <a:pt x="96" y="20"/>
                  </a:lnTo>
                  <a:lnTo>
                    <a:pt x="96" y="19"/>
                  </a:lnTo>
                  <a:lnTo>
                    <a:pt x="95" y="19"/>
                  </a:lnTo>
                  <a:lnTo>
                    <a:pt x="94" y="17"/>
                  </a:lnTo>
                  <a:lnTo>
                    <a:pt x="94" y="17"/>
                  </a:lnTo>
                  <a:lnTo>
                    <a:pt x="93" y="16"/>
                  </a:lnTo>
                  <a:lnTo>
                    <a:pt x="94" y="16"/>
                  </a:lnTo>
                  <a:lnTo>
                    <a:pt x="94" y="15"/>
                  </a:lnTo>
                  <a:lnTo>
                    <a:pt x="97" y="16"/>
                  </a:lnTo>
                  <a:lnTo>
                    <a:pt x="97" y="16"/>
                  </a:lnTo>
                  <a:lnTo>
                    <a:pt x="100" y="18"/>
                  </a:lnTo>
                  <a:lnTo>
                    <a:pt x="102" y="19"/>
                  </a:lnTo>
                  <a:lnTo>
                    <a:pt x="105" y="21"/>
                  </a:lnTo>
                  <a:lnTo>
                    <a:pt x="107" y="20"/>
                  </a:lnTo>
                  <a:lnTo>
                    <a:pt x="109" y="20"/>
                  </a:lnTo>
                  <a:lnTo>
                    <a:pt x="109" y="20"/>
                  </a:lnTo>
                  <a:lnTo>
                    <a:pt x="110" y="20"/>
                  </a:lnTo>
                  <a:lnTo>
                    <a:pt x="111" y="20"/>
                  </a:lnTo>
                  <a:lnTo>
                    <a:pt x="113" y="17"/>
                  </a:lnTo>
                  <a:lnTo>
                    <a:pt x="113" y="16"/>
                  </a:lnTo>
                  <a:lnTo>
                    <a:pt x="113" y="16"/>
                  </a:lnTo>
                  <a:lnTo>
                    <a:pt x="113" y="15"/>
                  </a:lnTo>
                  <a:lnTo>
                    <a:pt x="113" y="15"/>
                  </a:lnTo>
                  <a:lnTo>
                    <a:pt x="113" y="13"/>
                  </a:lnTo>
                  <a:lnTo>
                    <a:pt x="112" y="12"/>
                  </a:lnTo>
                  <a:lnTo>
                    <a:pt x="111" y="11"/>
                  </a:lnTo>
                  <a:lnTo>
                    <a:pt x="111" y="10"/>
                  </a:lnTo>
                  <a:lnTo>
                    <a:pt x="112" y="10"/>
                  </a:lnTo>
                  <a:lnTo>
                    <a:pt x="112" y="10"/>
                  </a:lnTo>
                  <a:lnTo>
                    <a:pt x="111" y="9"/>
                  </a:lnTo>
                  <a:lnTo>
                    <a:pt x="111" y="10"/>
                  </a:lnTo>
                  <a:lnTo>
                    <a:pt x="110" y="9"/>
                  </a:lnTo>
                  <a:lnTo>
                    <a:pt x="110" y="9"/>
                  </a:lnTo>
                  <a:lnTo>
                    <a:pt x="110" y="8"/>
                  </a:lnTo>
                  <a:lnTo>
                    <a:pt x="110" y="8"/>
                  </a:lnTo>
                  <a:lnTo>
                    <a:pt x="110" y="6"/>
                  </a:lnTo>
                  <a:lnTo>
                    <a:pt x="109" y="6"/>
                  </a:lnTo>
                  <a:lnTo>
                    <a:pt x="109" y="5"/>
                  </a:lnTo>
                  <a:lnTo>
                    <a:pt x="109" y="6"/>
                  </a:lnTo>
                  <a:lnTo>
                    <a:pt x="109" y="5"/>
                  </a:lnTo>
                  <a:lnTo>
                    <a:pt x="108" y="5"/>
                  </a:lnTo>
                  <a:lnTo>
                    <a:pt x="108" y="5"/>
                  </a:lnTo>
                  <a:lnTo>
                    <a:pt x="108" y="4"/>
                  </a:lnTo>
                  <a:lnTo>
                    <a:pt x="107" y="4"/>
                  </a:lnTo>
                </a:path>
              </a:pathLst>
            </a:custGeom>
            <a:noFill/>
            <a:ln w="9525" cap="flat">
              <a:solidFill>
                <a:srgbClr val="7670B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nb-NO"/>
            </a:p>
          </p:txBody>
        </p:sp>
      </p:grpSp>
      <p:sp>
        <p:nvSpPr>
          <p:cNvPr id="2587" name="TekstSylinder 2586">
            <a:extLst>
              <a:ext uri="{FF2B5EF4-FFF2-40B4-BE49-F238E27FC236}">
                <a16:creationId xmlns:a16="http://schemas.microsoft.com/office/drawing/2014/main" id="{282F50B5-1627-4324-24CC-BBA2F2F4B443}"/>
              </a:ext>
            </a:extLst>
          </p:cNvPr>
          <p:cNvSpPr txBox="1"/>
          <p:nvPr/>
        </p:nvSpPr>
        <p:spPr>
          <a:xfrm>
            <a:off x="9824659" y="2938175"/>
            <a:ext cx="1409995" cy="1569660"/>
          </a:xfrm>
          <a:prstGeom prst="rect">
            <a:avLst/>
          </a:prstGeom>
          <a:noFill/>
        </p:spPr>
        <p:txBody>
          <a:bodyPr wrap="square">
            <a:spAutoFit/>
          </a:bodyPr>
          <a:lstStyle/>
          <a:p>
            <a:r>
              <a:rPr lang="nb-NO" sz="1600" dirty="0"/>
              <a:t>Grunnskole som høyeste fullførte utdanning i befolkningen (over 16 år):</a:t>
            </a:r>
          </a:p>
        </p:txBody>
      </p:sp>
      <p:sp>
        <p:nvSpPr>
          <p:cNvPr id="2588" name="Ellipse 2587">
            <a:extLst>
              <a:ext uri="{FF2B5EF4-FFF2-40B4-BE49-F238E27FC236}">
                <a16:creationId xmlns:a16="http://schemas.microsoft.com/office/drawing/2014/main" id="{5488E6AD-0884-1EA0-2F68-9A7FFB2A4FBA}"/>
              </a:ext>
            </a:extLst>
          </p:cNvPr>
          <p:cNvSpPr/>
          <p:nvPr/>
        </p:nvSpPr>
        <p:spPr>
          <a:xfrm>
            <a:off x="9923243" y="4768345"/>
            <a:ext cx="216024" cy="240974"/>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90" name="Ellipse 2589">
            <a:extLst>
              <a:ext uri="{FF2B5EF4-FFF2-40B4-BE49-F238E27FC236}">
                <a16:creationId xmlns:a16="http://schemas.microsoft.com/office/drawing/2014/main" id="{3956CEB0-5E96-C20A-6AAD-1F5BB5AAC001}"/>
              </a:ext>
            </a:extLst>
          </p:cNvPr>
          <p:cNvSpPr/>
          <p:nvPr/>
        </p:nvSpPr>
        <p:spPr>
          <a:xfrm>
            <a:off x="9923243" y="5218179"/>
            <a:ext cx="216024" cy="24097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591" name="Ellipse 2590">
            <a:extLst>
              <a:ext uri="{FF2B5EF4-FFF2-40B4-BE49-F238E27FC236}">
                <a16:creationId xmlns:a16="http://schemas.microsoft.com/office/drawing/2014/main" id="{E60D7D2F-B349-2ECE-F4E7-3B7A4E3092C9}"/>
              </a:ext>
            </a:extLst>
          </p:cNvPr>
          <p:cNvSpPr/>
          <p:nvPr/>
        </p:nvSpPr>
        <p:spPr>
          <a:xfrm>
            <a:off x="9900492" y="5630250"/>
            <a:ext cx="216024" cy="240974"/>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594" name="TekstSylinder 2593">
            <a:extLst>
              <a:ext uri="{FF2B5EF4-FFF2-40B4-BE49-F238E27FC236}">
                <a16:creationId xmlns:a16="http://schemas.microsoft.com/office/drawing/2014/main" id="{94D53FBB-1B10-CBE8-0D93-EB9F2ADB0D79}"/>
              </a:ext>
            </a:extLst>
          </p:cNvPr>
          <p:cNvSpPr txBox="1"/>
          <p:nvPr/>
        </p:nvSpPr>
        <p:spPr>
          <a:xfrm>
            <a:off x="10139267" y="4730488"/>
            <a:ext cx="1532485" cy="307777"/>
          </a:xfrm>
          <a:prstGeom prst="rect">
            <a:avLst/>
          </a:prstGeom>
          <a:noFill/>
        </p:spPr>
        <p:txBody>
          <a:bodyPr wrap="square">
            <a:spAutoFit/>
          </a:bodyPr>
          <a:lstStyle/>
          <a:p>
            <a:r>
              <a:rPr lang="nb-NO" sz="1400" dirty="0"/>
              <a:t> Under 24%</a:t>
            </a:r>
          </a:p>
        </p:txBody>
      </p:sp>
      <p:sp>
        <p:nvSpPr>
          <p:cNvPr id="2596" name="TekstSylinder 2595">
            <a:extLst>
              <a:ext uri="{FF2B5EF4-FFF2-40B4-BE49-F238E27FC236}">
                <a16:creationId xmlns:a16="http://schemas.microsoft.com/office/drawing/2014/main" id="{5469352A-EDBA-4588-CFD5-C87F85039B3E}"/>
              </a:ext>
            </a:extLst>
          </p:cNvPr>
          <p:cNvSpPr txBox="1"/>
          <p:nvPr/>
        </p:nvSpPr>
        <p:spPr>
          <a:xfrm>
            <a:off x="10210800" y="5184349"/>
            <a:ext cx="6096000" cy="307777"/>
          </a:xfrm>
          <a:prstGeom prst="rect">
            <a:avLst/>
          </a:prstGeom>
          <a:noFill/>
        </p:spPr>
        <p:txBody>
          <a:bodyPr wrap="square">
            <a:spAutoFit/>
          </a:bodyPr>
          <a:lstStyle/>
          <a:p>
            <a:r>
              <a:rPr lang="nb-NO" sz="1400" dirty="0"/>
              <a:t>24% – 27%</a:t>
            </a:r>
          </a:p>
        </p:txBody>
      </p:sp>
      <p:sp>
        <p:nvSpPr>
          <p:cNvPr id="2597" name="TekstSylinder 2596">
            <a:extLst>
              <a:ext uri="{FF2B5EF4-FFF2-40B4-BE49-F238E27FC236}">
                <a16:creationId xmlns:a16="http://schemas.microsoft.com/office/drawing/2014/main" id="{FDD44646-615C-285E-B3D2-4775FFFC4F52}"/>
              </a:ext>
            </a:extLst>
          </p:cNvPr>
          <p:cNvSpPr txBox="1"/>
          <p:nvPr/>
        </p:nvSpPr>
        <p:spPr>
          <a:xfrm>
            <a:off x="10199933" y="5591805"/>
            <a:ext cx="1532485" cy="307777"/>
          </a:xfrm>
          <a:prstGeom prst="rect">
            <a:avLst/>
          </a:prstGeom>
          <a:noFill/>
        </p:spPr>
        <p:txBody>
          <a:bodyPr wrap="square">
            <a:spAutoFit/>
          </a:bodyPr>
          <a:lstStyle/>
          <a:p>
            <a:r>
              <a:rPr lang="nb-NO" sz="1400" dirty="0"/>
              <a:t>Over 27%</a:t>
            </a:r>
          </a:p>
        </p:txBody>
      </p:sp>
      <p:sp>
        <p:nvSpPr>
          <p:cNvPr id="2598" name="TekstSylinder 2597">
            <a:extLst>
              <a:ext uri="{FF2B5EF4-FFF2-40B4-BE49-F238E27FC236}">
                <a16:creationId xmlns:a16="http://schemas.microsoft.com/office/drawing/2014/main" id="{A9C5065B-294B-B9AD-B95A-116D4BBCCD9D}"/>
              </a:ext>
            </a:extLst>
          </p:cNvPr>
          <p:cNvSpPr txBox="1"/>
          <p:nvPr/>
        </p:nvSpPr>
        <p:spPr>
          <a:xfrm>
            <a:off x="10116516" y="6555640"/>
            <a:ext cx="1529586" cy="261610"/>
          </a:xfrm>
          <a:prstGeom prst="rect">
            <a:avLst/>
          </a:prstGeom>
          <a:noFill/>
        </p:spPr>
        <p:txBody>
          <a:bodyPr wrap="none" rtlCol="0">
            <a:spAutoFit/>
          </a:bodyPr>
          <a:lstStyle/>
          <a:p>
            <a:r>
              <a:rPr lang="nb-NO" sz="1100" dirty="0"/>
              <a:t>Tall for 2021. Kilde: SSB</a:t>
            </a:r>
          </a:p>
        </p:txBody>
      </p:sp>
      <p:pic>
        <p:nvPicPr>
          <p:cNvPr id="2601" name="Bilde 2600">
            <a:extLst>
              <a:ext uri="{FF2B5EF4-FFF2-40B4-BE49-F238E27FC236}">
                <a16:creationId xmlns:a16="http://schemas.microsoft.com/office/drawing/2014/main" id="{91500506-2CCB-4E49-BC91-8606D9DA038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spTree>
    <p:extLst>
      <p:ext uri="{BB962C8B-B14F-4D97-AF65-F5344CB8AC3E}">
        <p14:creationId xmlns:p14="http://schemas.microsoft.com/office/powerpoint/2010/main" val="1130765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1768462" y="980729"/>
            <a:ext cx="420460" cy="864264"/>
          </a:xfrm>
          <a:prstGeom prst="rect">
            <a:avLst/>
          </a:prstGeom>
        </p:spPr>
      </p:pic>
      <p:pic>
        <p:nvPicPr>
          <p:cNvPr id="7" name="Bilde 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201527" y="980729"/>
            <a:ext cx="420460" cy="864264"/>
          </a:xfrm>
          <a:prstGeom prst="rect">
            <a:avLst/>
          </a:prstGeom>
        </p:spPr>
      </p:pic>
      <p:pic>
        <p:nvPicPr>
          <p:cNvPr id="8" name="Bilde 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639000" y="980729"/>
            <a:ext cx="420460" cy="864264"/>
          </a:xfrm>
          <a:prstGeom prst="rect">
            <a:avLst/>
          </a:prstGeom>
        </p:spPr>
      </p:pic>
      <p:pic>
        <p:nvPicPr>
          <p:cNvPr id="9" name="Bilde 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063012" y="980729"/>
            <a:ext cx="420460" cy="864264"/>
          </a:xfrm>
          <a:prstGeom prst="rect">
            <a:avLst/>
          </a:prstGeom>
        </p:spPr>
      </p:pic>
      <p:pic>
        <p:nvPicPr>
          <p:cNvPr id="10" name="Bilde 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501880" y="980729"/>
            <a:ext cx="420460" cy="864264"/>
          </a:xfrm>
          <a:prstGeom prst="rect">
            <a:avLst/>
          </a:prstGeom>
        </p:spPr>
      </p:pic>
      <p:pic>
        <p:nvPicPr>
          <p:cNvPr id="11" name="Bilde 1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925892" y="980729"/>
            <a:ext cx="420460" cy="864264"/>
          </a:xfrm>
          <a:prstGeom prst="rect">
            <a:avLst/>
          </a:prstGeom>
        </p:spPr>
      </p:pic>
      <p:pic>
        <p:nvPicPr>
          <p:cNvPr id="12" name="Bilde 1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336206" y="980729"/>
            <a:ext cx="420460" cy="864264"/>
          </a:xfrm>
          <a:prstGeom prst="rect">
            <a:avLst/>
          </a:prstGeom>
        </p:spPr>
      </p:pic>
      <p:pic>
        <p:nvPicPr>
          <p:cNvPr id="13" name="Bilde 1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760218" y="980729"/>
            <a:ext cx="420460" cy="864264"/>
          </a:xfrm>
          <a:prstGeom prst="rect">
            <a:avLst/>
          </a:prstGeom>
        </p:spPr>
      </p:pic>
      <p:pic>
        <p:nvPicPr>
          <p:cNvPr id="14" name="Bilde 1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192363" y="980729"/>
            <a:ext cx="420460" cy="864264"/>
          </a:xfrm>
          <a:prstGeom prst="rect">
            <a:avLst/>
          </a:prstGeom>
        </p:spPr>
      </p:pic>
      <p:pic>
        <p:nvPicPr>
          <p:cNvPr id="15" name="Bilde 1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616375" y="980729"/>
            <a:ext cx="420460" cy="864264"/>
          </a:xfrm>
          <a:prstGeom prst="rect">
            <a:avLst/>
          </a:prstGeom>
        </p:spPr>
      </p:pic>
      <p:pic>
        <p:nvPicPr>
          <p:cNvPr id="16" name="Bilde 1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049243" y="980728"/>
            <a:ext cx="420460" cy="864264"/>
          </a:xfrm>
          <a:prstGeom prst="rect">
            <a:avLst/>
          </a:prstGeom>
        </p:spPr>
      </p:pic>
      <p:pic>
        <p:nvPicPr>
          <p:cNvPr id="17" name="Bilde 1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482308" y="980728"/>
            <a:ext cx="420460" cy="864264"/>
          </a:xfrm>
          <a:prstGeom prst="rect">
            <a:avLst/>
          </a:prstGeom>
        </p:spPr>
      </p:pic>
      <p:pic>
        <p:nvPicPr>
          <p:cNvPr id="18" name="Bilde 1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919781" y="980728"/>
            <a:ext cx="420460" cy="864264"/>
          </a:xfrm>
          <a:prstGeom prst="rect">
            <a:avLst/>
          </a:prstGeom>
        </p:spPr>
      </p:pic>
      <p:pic>
        <p:nvPicPr>
          <p:cNvPr id="19" name="Bilde 1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343793" y="980728"/>
            <a:ext cx="420460" cy="864264"/>
          </a:xfrm>
          <a:prstGeom prst="rect">
            <a:avLst/>
          </a:prstGeom>
        </p:spPr>
      </p:pic>
      <p:pic>
        <p:nvPicPr>
          <p:cNvPr id="20" name="Bilde 1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782661" y="980728"/>
            <a:ext cx="420460" cy="864264"/>
          </a:xfrm>
          <a:prstGeom prst="rect">
            <a:avLst/>
          </a:prstGeom>
        </p:spPr>
      </p:pic>
      <p:pic>
        <p:nvPicPr>
          <p:cNvPr id="21" name="Bilde 2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206673" y="980728"/>
            <a:ext cx="420460" cy="864264"/>
          </a:xfrm>
          <a:prstGeom prst="rect">
            <a:avLst/>
          </a:prstGeom>
        </p:spPr>
      </p:pic>
      <p:pic>
        <p:nvPicPr>
          <p:cNvPr id="22" name="Bilde 2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616987" y="980728"/>
            <a:ext cx="420460" cy="864264"/>
          </a:xfrm>
          <a:prstGeom prst="rect">
            <a:avLst/>
          </a:prstGeom>
        </p:spPr>
      </p:pic>
      <p:pic>
        <p:nvPicPr>
          <p:cNvPr id="23" name="Bilde 2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040999" y="980728"/>
            <a:ext cx="420460" cy="864264"/>
          </a:xfrm>
          <a:prstGeom prst="rect">
            <a:avLst/>
          </a:prstGeom>
        </p:spPr>
      </p:pic>
      <p:pic>
        <p:nvPicPr>
          <p:cNvPr id="24" name="Bilde 2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3144" y="980728"/>
            <a:ext cx="420460" cy="864264"/>
          </a:xfrm>
          <a:prstGeom prst="rect">
            <a:avLst/>
          </a:prstGeom>
        </p:spPr>
      </p:pic>
      <p:pic>
        <p:nvPicPr>
          <p:cNvPr id="25" name="Bilde 2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897156" y="980728"/>
            <a:ext cx="420460" cy="864264"/>
          </a:xfrm>
          <a:prstGeom prst="rect">
            <a:avLst/>
          </a:prstGeom>
        </p:spPr>
      </p:pic>
      <p:pic>
        <p:nvPicPr>
          <p:cNvPr id="26" name="Bilde 2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1766961" y="1848316"/>
            <a:ext cx="420460" cy="864264"/>
          </a:xfrm>
          <a:prstGeom prst="rect">
            <a:avLst/>
          </a:prstGeom>
        </p:spPr>
      </p:pic>
      <p:pic>
        <p:nvPicPr>
          <p:cNvPr id="27" name="Bilde 2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200026" y="1848316"/>
            <a:ext cx="420460" cy="864264"/>
          </a:xfrm>
          <a:prstGeom prst="rect">
            <a:avLst/>
          </a:prstGeom>
        </p:spPr>
      </p:pic>
      <p:pic>
        <p:nvPicPr>
          <p:cNvPr id="28" name="Bilde 2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637499" y="1848316"/>
            <a:ext cx="420460" cy="864264"/>
          </a:xfrm>
          <a:prstGeom prst="rect">
            <a:avLst/>
          </a:prstGeom>
        </p:spPr>
      </p:pic>
      <p:pic>
        <p:nvPicPr>
          <p:cNvPr id="29" name="Bilde 2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061511" y="1848316"/>
            <a:ext cx="420460" cy="864264"/>
          </a:xfrm>
          <a:prstGeom prst="rect">
            <a:avLst/>
          </a:prstGeom>
        </p:spPr>
      </p:pic>
      <p:pic>
        <p:nvPicPr>
          <p:cNvPr id="30" name="Bilde 2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500379" y="1848316"/>
            <a:ext cx="420460" cy="864264"/>
          </a:xfrm>
          <a:prstGeom prst="rect">
            <a:avLst/>
          </a:prstGeom>
        </p:spPr>
      </p:pic>
      <p:pic>
        <p:nvPicPr>
          <p:cNvPr id="31" name="Bilde 3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924391" y="1848316"/>
            <a:ext cx="420460" cy="864264"/>
          </a:xfrm>
          <a:prstGeom prst="rect">
            <a:avLst/>
          </a:prstGeom>
        </p:spPr>
      </p:pic>
      <p:pic>
        <p:nvPicPr>
          <p:cNvPr id="32" name="Bilde 3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334705" y="1848316"/>
            <a:ext cx="420460" cy="864264"/>
          </a:xfrm>
          <a:prstGeom prst="rect">
            <a:avLst/>
          </a:prstGeom>
        </p:spPr>
      </p:pic>
      <p:pic>
        <p:nvPicPr>
          <p:cNvPr id="33" name="Bilde 3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758717" y="1848316"/>
            <a:ext cx="420460" cy="864264"/>
          </a:xfrm>
          <a:prstGeom prst="rect">
            <a:avLst/>
          </a:prstGeom>
        </p:spPr>
      </p:pic>
      <p:pic>
        <p:nvPicPr>
          <p:cNvPr id="34" name="Bilde 3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190862" y="1848316"/>
            <a:ext cx="420460" cy="864264"/>
          </a:xfrm>
          <a:prstGeom prst="rect">
            <a:avLst/>
          </a:prstGeom>
        </p:spPr>
      </p:pic>
      <p:pic>
        <p:nvPicPr>
          <p:cNvPr id="35" name="Bilde 3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614874" y="1848316"/>
            <a:ext cx="420460" cy="864264"/>
          </a:xfrm>
          <a:prstGeom prst="rect">
            <a:avLst/>
          </a:prstGeom>
        </p:spPr>
      </p:pic>
      <p:pic>
        <p:nvPicPr>
          <p:cNvPr id="36" name="Bilde 3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047742" y="1848315"/>
            <a:ext cx="420460" cy="864264"/>
          </a:xfrm>
          <a:prstGeom prst="rect">
            <a:avLst/>
          </a:prstGeom>
        </p:spPr>
      </p:pic>
      <p:pic>
        <p:nvPicPr>
          <p:cNvPr id="37" name="Bilde 3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480807" y="1848315"/>
            <a:ext cx="420460" cy="864264"/>
          </a:xfrm>
          <a:prstGeom prst="rect">
            <a:avLst/>
          </a:prstGeom>
        </p:spPr>
      </p:pic>
      <p:pic>
        <p:nvPicPr>
          <p:cNvPr id="38" name="Bilde 3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918280" y="1848315"/>
            <a:ext cx="420460" cy="864264"/>
          </a:xfrm>
          <a:prstGeom prst="rect">
            <a:avLst/>
          </a:prstGeom>
        </p:spPr>
      </p:pic>
      <p:pic>
        <p:nvPicPr>
          <p:cNvPr id="39" name="Bilde 3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342292" y="1848315"/>
            <a:ext cx="420460" cy="864264"/>
          </a:xfrm>
          <a:prstGeom prst="rect">
            <a:avLst/>
          </a:prstGeom>
        </p:spPr>
      </p:pic>
      <p:pic>
        <p:nvPicPr>
          <p:cNvPr id="40" name="Bilde 3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781160" y="1848315"/>
            <a:ext cx="420460" cy="864264"/>
          </a:xfrm>
          <a:prstGeom prst="rect">
            <a:avLst/>
          </a:prstGeom>
        </p:spPr>
      </p:pic>
      <p:pic>
        <p:nvPicPr>
          <p:cNvPr id="41" name="Bilde 4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205172" y="1848315"/>
            <a:ext cx="420460" cy="864264"/>
          </a:xfrm>
          <a:prstGeom prst="rect">
            <a:avLst/>
          </a:prstGeom>
        </p:spPr>
      </p:pic>
      <p:pic>
        <p:nvPicPr>
          <p:cNvPr id="43" name="Bilde 4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039498" y="1848315"/>
            <a:ext cx="420460" cy="864264"/>
          </a:xfrm>
          <a:prstGeom prst="rect">
            <a:avLst/>
          </a:prstGeom>
        </p:spPr>
      </p:pic>
      <p:pic>
        <p:nvPicPr>
          <p:cNvPr id="44" name="Bilde 4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1643" y="1848315"/>
            <a:ext cx="420460" cy="864264"/>
          </a:xfrm>
          <a:prstGeom prst="rect">
            <a:avLst/>
          </a:prstGeom>
        </p:spPr>
      </p:pic>
      <p:pic>
        <p:nvPicPr>
          <p:cNvPr id="45" name="Bilde 4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895655" y="1848315"/>
            <a:ext cx="420460" cy="864264"/>
          </a:xfrm>
          <a:prstGeom prst="rect">
            <a:avLst/>
          </a:prstGeom>
        </p:spPr>
      </p:pic>
      <p:pic>
        <p:nvPicPr>
          <p:cNvPr id="46" name="Bilde 4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1776014" y="2744563"/>
            <a:ext cx="420460" cy="864264"/>
          </a:xfrm>
          <a:prstGeom prst="rect">
            <a:avLst/>
          </a:prstGeom>
        </p:spPr>
      </p:pic>
      <p:pic>
        <p:nvPicPr>
          <p:cNvPr id="47" name="Bilde 4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209079" y="2744563"/>
            <a:ext cx="420460" cy="864264"/>
          </a:xfrm>
          <a:prstGeom prst="rect">
            <a:avLst/>
          </a:prstGeom>
        </p:spPr>
      </p:pic>
      <p:pic>
        <p:nvPicPr>
          <p:cNvPr id="48" name="Bilde 4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646552" y="2744563"/>
            <a:ext cx="420460" cy="864264"/>
          </a:xfrm>
          <a:prstGeom prst="rect">
            <a:avLst/>
          </a:prstGeom>
        </p:spPr>
      </p:pic>
      <p:pic>
        <p:nvPicPr>
          <p:cNvPr id="49" name="Bilde 4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070564" y="2744563"/>
            <a:ext cx="420460" cy="864264"/>
          </a:xfrm>
          <a:prstGeom prst="rect">
            <a:avLst/>
          </a:prstGeom>
        </p:spPr>
      </p:pic>
      <p:pic>
        <p:nvPicPr>
          <p:cNvPr id="50" name="Bilde 4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509432" y="2744563"/>
            <a:ext cx="420460" cy="864264"/>
          </a:xfrm>
          <a:prstGeom prst="rect">
            <a:avLst/>
          </a:prstGeom>
        </p:spPr>
      </p:pic>
      <p:pic>
        <p:nvPicPr>
          <p:cNvPr id="51" name="Bilde 5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933444" y="2744563"/>
            <a:ext cx="420460" cy="864264"/>
          </a:xfrm>
          <a:prstGeom prst="rect">
            <a:avLst/>
          </a:prstGeom>
        </p:spPr>
      </p:pic>
      <p:pic>
        <p:nvPicPr>
          <p:cNvPr id="52" name="Bilde 5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343758" y="2744563"/>
            <a:ext cx="420460" cy="864264"/>
          </a:xfrm>
          <a:prstGeom prst="rect">
            <a:avLst/>
          </a:prstGeom>
        </p:spPr>
      </p:pic>
      <p:pic>
        <p:nvPicPr>
          <p:cNvPr id="53" name="Bilde 5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767770" y="2744563"/>
            <a:ext cx="420460" cy="864264"/>
          </a:xfrm>
          <a:prstGeom prst="rect">
            <a:avLst/>
          </a:prstGeom>
        </p:spPr>
      </p:pic>
      <p:pic>
        <p:nvPicPr>
          <p:cNvPr id="54" name="Bilde 5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199915" y="2744563"/>
            <a:ext cx="420460" cy="864264"/>
          </a:xfrm>
          <a:prstGeom prst="rect">
            <a:avLst/>
          </a:prstGeom>
        </p:spPr>
      </p:pic>
      <p:pic>
        <p:nvPicPr>
          <p:cNvPr id="55" name="Bilde 5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623927" y="2744563"/>
            <a:ext cx="420460" cy="864264"/>
          </a:xfrm>
          <a:prstGeom prst="rect">
            <a:avLst/>
          </a:prstGeom>
        </p:spPr>
      </p:pic>
      <p:pic>
        <p:nvPicPr>
          <p:cNvPr id="56" name="Bilde 5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056795" y="2744562"/>
            <a:ext cx="420460" cy="864264"/>
          </a:xfrm>
          <a:prstGeom prst="rect">
            <a:avLst/>
          </a:prstGeom>
        </p:spPr>
      </p:pic>
      <p:pic>
        <p:nvPicPr>
          <p:cNvPr id="57" name="Bilde 5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489860" y="2744562"/>
            <a:ext cx="420460" cy="864264"/>
          </a:xfrm>
          <a:prstGeom prst="rect">
            <a:avLst/>
          </a:prstGeom>
        </p:spPr>
      </p:pic>
      <p:pic>
        <p:nvPicPr>
          <p:cNvPr id="58" name="Bilde 5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927333" y="2744562"/>
            <a:ext cx="420460" cy="864264"/>
          </a:xfrm>
          <a:prstGeom prst="rect">
            <a:avLst/>
          </a:prstGeom>
        </p:spPr>
      </p:pic>
      <p:pic>
        <p:nvPicPr>
          <p:cNvPr id="59" name="Bilde 5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351345" y="2744562"/>
            <a:ext cx="420460" cy="864264"/>
          </a:xfrm>
          <a:prstGeom prst="rect">
            <a:avLst/>
          </a:prstGeom>
        </p:spPr>
      </p:pic>
      <p:pic>
        <p:nvPicPr>
          <p:cNvPr id="60" name="Bilde 5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790213" y="2744562"/>
            <a:ext cx="420460" cy="864264"/>
          </a:xfrm>
          <a:prstGeom prst="rect">
            <a:avLst/>
          </a:prstGeom>
        </p:spPr>
      </p:pic>
      <p:pic>
        <p:nvPicPr>
          <p:cNvPr id="61" name="Bilde 6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214225" y="2744562"/>
            <a:ext cx="420460" cy="864264"/>
          </a:xfrm>
          <a:prstGeom prst="rect">
            <a:avLst/>
          </a:prstGeom>
        </p:spPr>
      </p:pic>
      <p:pic>
        <p:nvPicPr>
          <p:cNvPr id="62" name="Bilde 6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624539" y="2744562"/>
            <a:ext cx="420460" cy="864264"/>
          </a:xfrm>
          <a:prstGeom prst="rect">
            <a:avLst/>
          </a:prstGeom>
        </p:spPr>
      </p:pic>
      <p:pic>
        <p:nvPicPr>
          <p:cNvPr id="63" name="Bilde 6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048551" y="2744562"/>
            <a:ext cx="420460" cy="864264"/>
          </a:xfrm>
          <a:prstGeom prst="rect">
            <a:avLst/>
          </a:prstGeom>
        </p:spPr>
      </p:pic>
      <p:pic>
        <p:nvPicPr>
          <p:cNvPr id="64" name="Bilde 6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80696" y="2744562"/>
            <a:ext cx="420460" cy="864264"/>
          </a:xfrm>
          <a:prstGeom prst="rect">
            <a:avLst/>
          </a:prstGeom>
        </p:spPr>
      </p:pic>
      <p:pic>
        <p:nvPicPr>
          <p:cNvPr id="65" name="Bilde 6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4708" y="2744562"/>
            <a:ext cx="420460" cy="864264"/>
          </a:xfrm>
          <a:prstGeom prst="rect">
            <a:avLst/>
          </a:prstGeom>
        </p:spPr>
      </p:pic>
      <p:pic>
        <p:nvPicPr>
          <p:cNvPr id="66" name="Bilde 6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1774513" y="3612150"/>
            <a:ext cx="420460" cy="864264"/>
          </a:xfrm>
          <a:prstGeom prst="rect">
            <a:avLst/>
          </a:prstGeom>
        </p:spPr>
      </p:pic>
      <p:pic>
        <p:nvPicPr>
          <p:cNvPr id="67" name="Bilde 6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207578" y="3612150"/>
            <a:ext cx="420460" cy="864264"/>
          </a:xfrm>
          <a:prstGeom prst="rect">
            <a:avLst/>
          </a:prstGeom>
        </p:spPr>
      </p:pic>
      <p:pic>
        <p:nvPicPr>
          <p:cNvPr id="68" name="Bilde 6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645051" y="3612150"/>
            <a:ext cx="420460" cy="864264"/>
          </a:xfrm>
          <a:prstGeom prst="rect">
            <a:avLst/>
          </a:prstGeom>
        </p:spPr>
      </p:pic>
      <p:pic>
        <p:nvPicPr>
          <p:cNvPr id="69" name="Bilde 6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069063" y="3612150"/>
            <a:ext cx="420460" cy="864264"/>
          </a:xfrm>
          <a:prstGeom prst="rect">
            <a:avLst/>
          </a:prstGeom>
        </p:spPr>
      </p:pic>
      <p:pic>
        <p:nvPicPr>
          <p:cNvPr id="70" name="Bilde 6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507931" y="3612150"/>
            <a:ext cx="420460" cy="864264"/>
          </a:xfrm>
          <a:prstGeom prst="rect">
            <a:avLst/>
          </a:prstGeom>
        </p:spPr>
      </p:pic>
      <p:pic>
        <p:nvPicPr>
          <p:cNvPr id="71" name="Bilde 7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931943" y="3612150"/>
            <a:ext cx="420460" cy="864264"/>
          </a:xfrm>
          <a:prstGeom prst="rect">
            <a:avLst/>
          </a:prstGeom>
        </p:spPr>
      </p:pic>
      <p:pic>
        <p:nvPicPr>
          <p:cNvPr id="72" name="Bilde 7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342257" y="3612150"/>
            <a:ext cx="420460" cy="864264"/>
          </a:xfrm>
          <a:prstGeom prst="rect">
            <a:avLst/>
          </a:prstGeom>
        </p:spPr>
      </p:pic>
      <p:pic>
        <p:nvPicPr>
          <p:cNvPr id="73" name="Bilde 7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766269" y="3612150"/>
            <a:ext cx="420460" cy="864264"/>
          </a:xfrm>
          <a:prstGeom prst="rect">
            <a:avLst/>
          </a:prstGeom>
        </p:spPr>
      </p:pic>
      <p:pic>
        <p:nvPicPr>
          <p:cNvPr id="74" name="Bilde 7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198414" y="3612150"/>
            <a:ext cx="420460" cy="864264"/>
          </a:xfrm>
          <a:prstGeom prst="rect">
            <a:avLst/>
          </a:prstGeom>
        </p:spPr>
      </p:pic>
      <p:pic>
        <p:nvPicPr>
          <p:cNvPr id="75" name="Bilde 7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622426" y="3612150"/>
            <a:ext cx="420460" cy="864264"/>
          </a:xfrm>
          <a:prstGeom prst="rect">
            <a:avLst/>
          </a:prstGeom>
        </p:spPr>
      </p:pic>
      <p:pic>
        <p:nvPicPr>
          <p:cNvPr id="76" name="Bilde 7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055294" y="3612149"/>
            <a:ext cx="420460" cy="864264"/>
          </a:xfrm>
          <a:prstGeom prst="rect">
            <a:avLst/>
          </a:prstGeom>
        </p:spPr>
      </p:pic>
      <p:pic>
        <p:nvPicPr>
          <p:cNvPr id="77" name="Bilde 7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488359" y="3612149"/>
            <a:ext cx="420460" cy="864264"/>
          </a:xfrm>
          <a:prstGeom prst="rect">
            <a:avLst/>
          </a:prstGeom>
        </p:spPr>
      </p:pic>
      <p:pic>
        <p:nvPicPr>
          <p:cNvPr id="78" name="Bilde 7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925832" y="3612149"/>
            <a:ext cx="420460" cy="864264"/>
          </a:xfrm>
          <a:prstGeom prst="rect">
            <a:avLst/>
          </a:prstGeom>
        </p:spPr>
      </p:pic>
      <p:pic>
        <p:nvPicPr>
          <p:cNvPr id="79" name="Bilde 7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349844" y="3612149"/>
            <a:ext cx="420460" cy="864264"/>
          </a:xfrm>
          <a:prstGeom prst="rect">
            <a:avLst/>
          </a:prstGeom>
        </p:spPr>
      </p:pic>
      <p:pic>
        <p:nvPicPr>
          <p:cNvPr id="80" name="Bilde 7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788712" y="3612149"/>
            <a:ext cx="420460" cy="864264"/>
          </a:xfrm>
          <a:prstGeom prst="rect">
            <a:avLst/>
          </a:prstGeom>
        </p:spPr>
      </p:pic>
      <p:pic>
        <p:nvPicPr>
          <p:cNvPr id="81" name="Bilde 8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212724" y="3612149"/>
            <a:ext cx="420460" cy="864264"/>
          </a:xfrm>
          <a:prstGeom prst="rect">
            <a:avLst/>
          </a:prstGeom>
        </p:spPr>
      </p:pic>
      <p:pic>
        <p:nvPicPr>
          <p:cNvPr id="82" name="Bilde 8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623038" y="3612149"/>
            <a:ext cx="420460" cy="864264"/>
          </a:xfrm>
          <a:prstGeom prst="rect">
            <a:avLst/>
          </a:prstGeom>
        </p:spPr>
      </p:pic>
      <p:pic>
        <p:nvPicPr>
          <p:cNvPr id="83" name="Bilde 8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047050" y="3612149"/>
            <a:ext cx="420460" cy="864264"/>
          </a:xfrm>
          <a:prstGeom prst="rect">
            <a:avLst/>
          </a:prstGeom>
        </p:spPr>
      </p:pic>
      <p:pic>
        <p:nvPicPr>
          <p:cNvPr id="84" name="Bilde 8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9195" y="3612149"/>
            <a:ext cx="420460" cy="864264"/>
          </a:xfrm>
          <a:prstGeom prst="rect">
            <a:avLst/>
          </a:prstGeom>
        </p:spPr>
      </p:pic>
      <p:pic>
        <p:nvPicPr>
          <p:cNvPr id="85" name="Bilde 8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3207" y="3612149"/>
            <a:ext cx="420460" cy="864264"/>
          </a:xfrm>
          <a:prstGeom prst="rect">
            <a:avLst/>
          </a:prstGeom>
        </p:spPr>
      </p:pic>
      <p:pic>
        <p:nvPicPr>
          <p:cNvPr id="86" name="Bilde 8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1773012" y="4506896"/>
            <a:ext cx="420460" cy="864264"/>
          </a:xfrm>
          <a:prstGeom prst="rect">
            <a:avLst/>
          </a:prstGeom>
        </p:spPr>
      </p:pic>
      <p:pic>
        <p:nvPicPr>
          <p:cNvPr id="87" name="Bilde 8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206077" y="4506896"/>
            <a:ext cx="420460" cy="864264"/>
          </a:xfrm>
          <a:prstGeom prst="rect">
            <a:avLst/>
          </a:prstGeom>
        </p:spPr>
      </p:pic>
      <p:pic>
        <p:nvPicPr>
          <p:cNvPr id="88" name="Bilde 8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2643550" y="4506896"/>
            <a:ext cx="420460" cy="864264"/>
          </a:xfrm>
          <a:prstGeom prst="rect">
            <a:avLst/>
          </a:prstGeom>
        </p:spPr>
      </p:pic>
      <p:pic>
        <p:nvPicPr>
          <p:cNvPr id="89" name="Bilde 8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067562" y="4506896"/>
            <a:ext cx="420460" cy="864264"/>
          </a:xfrm>
          <a:prstGeom prst="rect">
            <a:avLst/>
          </a:prstGeom>
        </p:spPr>
      </p:pic>
      <p:pic>
        <p:nvPicPr>
          <p:cNvPr id="90" name="Bilde 8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506430" y="4506896"/>
            <a:ext cx="420460" cy="864264"/>
          </a:xfrm>
          <a:prstGeom prst="rect">
            <a:avLst/>
          </a:prstGeom>
        </p:spPr>
      </p:pic>
      <p:pic>
        <p:nvPicPr>
          <p:cNvPr id="91" name="Bilde 9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3930442" y="4506896"/>
            <a:ext cx="420460" cy="864264"/>
          </a:xfrm>
          <a:prstGeom prst="rect">
            <a:avLst/>
          </a:prstGeom>
        </p:spPr>
      </p:pic>
      <p:pic>
        <p:nvPicPr>
          <p:cNvPr id="92" name="Bilde 9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340756" y="4506896"/>
            <a:ext cx="420460" cy="864264"/>
          </a:xfrm>
          <a:prstGeom prst="rect">
            <a:avLst/>
          </a:prstGeom>
        </p:spPr>
      </p:pic>
      <p:pic>
        <p:nvPicPr>
          <p:cNvPr id="93" name="Bilde 9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4764768" y="4506896"/>
            <a:ext cx="420460" cy="864264"/>
          </a:xfrm>
          <a:prstGeom prst="rect">
            <a:avLst/>
          </a:prstGeom>
        </p:spPr>
      </p:pic>
      <p:pic>
        <p:nvPicPr>
          <p:cNvPr id="94" name="Bilde 9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196913" y="4506896"/>
            <a:ext cx="420460" cy="864264"/>
          </a:xfrm>
          <a:prstGeom prst="rect">
            <a:avLst/>
          </a:prstGeom>
        </p:spPr>
      </p:pic>
      <p:pic>
        <p:nvPicPr>
          <p:cNvPr id="95" name="Bilde 9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5620925" y="4506896"/>
            <a:ext cx="420460" cy="864264"/>
          </a:xfrm>
          <a:prstGeom prst="rect">
            <a:avLst/>
          </a:prstGeom>
        </p:spPr>
      </p:pic>
      <p:pic>
        <p:nvPicPr>
          <p:cNvPr id="96" name="Bilde 95"/>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053793" y="4506895"/>
            <a:ext cx="420460" cy="864264"/>
          </a:xfrm>
          <a:prstGeom prst="rect">
            <a:avLst/>
          </a:prstGeom>
        </p:spPr>
      </p:pic>
      <p:pic>
        <p:nvPicPr>
          <p:cNvPr id="97" name="Bilde 96"/>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486858" y="4506895"/>
            <a:ext cx="420460" cy="864264"/>
          </a:xfrm>
          <a:prstGeom prst="rect">
            <a:avLst/>
          </a:prstGeom>
        </p:spPr>
      </p:pic>
      <p:pic>
        <p:nvPicPr>
          <p:cNvPr id="98" name="Bilde 97"/>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6924331" y="4506895"/>
            <a:ext cx="420460" cy="864264"/>
          </a:xfrm>
          <a:prstGeom prst="rect">
            <a:avLst/>
          </a:prstGeom>
        </p:spPr>
      </p:pic>
      <p:pic>
        <p:nvPicPr>
          <p:cNvPr id="99" name="Bilde 98"/>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348343" y="4506895"/>
            <a:ext cx="420460" cy="864264"/>
          </a:xfrm>
          <a:prstGeom prst="rect">
            <a:avLst/>
          </a:prstGeom>
        </p:spPr>
      </p:pic>
      <p:pic>
        <p:nvPicPr>
          <p:cNvPr id="100" name="Bilde 99"/>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7787211" y="4506895"/>
            <a:ext cx="420460" cy="864264"/>
          </a:xfrm>
          <a:prstGeom prst="rect">
            <a:avLst/>
          </a:prstGeom>
        </p:spPr>
      </p:pic>
      <p:pic>
        <p:nvPicPr>
          <p:cNvPr id="101" name="Bilde 100"/>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211223" y="4506895"/>
            <a:ext cx="420460" cy="864264"/>
          </a:xfrm>
          <a:prstGeom prst="rect">
            <a:avLst/>
          </a:prstGeom>
        </p:spPr>
      </p:pic>
      <p:pic>
        <p:nvPicPr>
          <p:cNvPr id="102" name="Bilde 101"/>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621537" y="4506895"/>
            <a:ext cx="420460" cy="864264"/>
          </a:xfrm>
          <a:prstGeom prst="rect">
            <a:avLst/>
          </a:prstGeom>
        </p:spPr>
      </p:pic>
      <p:pic>
        <p:nvPicPr>
          <p:cNvPr id="103" name="Bilde 102"/>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045549" y="4506895"/>
            <a:ext cx="420460" cy="864264"/>
          </a:xfrm>
          <a:prstGeom prst="rect">
            <a:avLst/>
          </a:prstGeom>
        </p:spPr>
      </p:pic>
      <p:pic>
        <p:nvPicPr>
          <p:cNvPr id="104" name="Bilde 10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7694" y="4506895"/>
            <a:ext cx="420460" cy="864264"/>
          </a:xfrm>
          <a:prstGeom prst="rect">
            <a:avLst/>
          </a:prstGeom>
        </p:spPr>
      </p:pic>
      <p:pic>
        <p:nvPicPr>
          <p:cNvPr id="105" name="Bilde 10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1706" y="4506895"/>
            <a:ext cx="420460" cy="864264"/>
          </a:xfrm>
          <a:prstGeom prst="rect">
            <a:avLst/>
          </a:prstGeom>
        </p:spPr>
      </p:pic>
      <p:sp>
        <p:nvSpPr>
          <p:cNvPr id="132" name="TekstSylinder 131">
            <a:extLst>
              <a:ext uri="{FF2B5EF4-FFF2-40B4-BE49-F238E27FC236}">
                <a16:creationId xmlns:a16="http://schemas.microsoft.com/office/drawing/2014/main" id="{4A4BB0AC-B00B-EE71-94FC-CC28FCB079F4}"/>
              </a:ext>
            </a:extLst>
          </p:cNvPr>
          <p:cNvSpPr txBox="1"/>
          <p:nvPr/>
        </p:nvSpPr>
        <p:spPr>
          <a:xfrm>
            <a:off x="885152" y="5770043"/>
            <a:ext cx="10420097" cy="523220"/>
          </a:xfrm>
          <a:prstGeom prst="rect">
            <a:avLst/>
          </a:prstGeom>
          <a:noFill/>
        </p:spPr>
        <p:txBody>
          <a:bodyPr wrap="none" rtlCol="0">
            <a:spAutoFit/>
          </a:bodyPr>
          <a:lstStyle/>
          <a:p>
            <a:r>
              <a:rPr lang="nb-NO" sz="2800" b="1" dirty="0">
                <a:solidFill>
                  <a:schemeClr val="accent1"/>
                </a:solidFill>
              </a:rPr>
              <a:t>700 577 personer </a:t>
            </a:r>
            <a:r>
              <a:rPr lang="nb-NO" sz="2800" dirty="0"/>
              <a:t>i alderen 20-29 år bosatt i Norge per desember 2022</a:t>
            </a:r>
          </a:p>
        </p:txBody>
      </p:sp>
      <p:pic>
        <p:nvPicPr>
          <p:cNvPr id="113" name="Bilde 112">
            <a:extLst>
              <a:ext uri="{FF2B5EF4-FFF2-40B4-BE49-F238E27FC236}">
                <a16:creationId xmlns:a16="http://schemas.microsoft.com/office/drawing/2014/main" id="{62A8B7C1-EFCD-345F-3079-5CC37016E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8618783" y="1848316"/>
            <a:ext cx="420460" cy="864264"/>
          </a:xfrm>
          <a:prstGeom prst="rect">
            <a:avLst/>
          </a:prstGeom>
        </p:spPr>
      </p:pic>
      <p:sp>
        <p:nvSpPr>
          <p:cNvPr id="42" name="Tittel 1">
            <a:extLst>
              <a:ext uri="{FF2B5EF4-FFF2-40B4-BE49-F238E27FC236}">
                <a16:creationId xmlns:a16="http://schemas.microsoft.com/office/drawing/2014/main" id="{95294118-A574-7B02-9DC1-5E3816FA2DD2}"/>
              </a:ext>
            </a:extLst>
          </p:cNvPr>
          <p:cNvSpPr>
            <a:spLocks noGrp="1"/>
          </p:cNvSpPr>
          <p:nvPr>
            <p:ph type="title"/>
          </p:nvPr>
        </p:nvSpPr>
        <p:spPr>
          <a:xfrm>
            <a:off x="1209922" y="218887"/>
            <a:ext cx="9650823" cy="502196"/>
          </a:xfrm>
        </p:spPr>
        <p:txBody>
          <a:bodyPr>
            <a:noAutofit/>
          </a:bodyPr>
          <a:lstStyle/>
          <a:p>
            <a:pPr algn="ctr"/>
            <a:r>
              <a:rPr lang="nb-NO" sz="3600" dirty="0"/>
              <a:t>Arbeid, utdanning, trygd og utenforskap i 20-årene</a:t>
            </a:r>
          </a:p>
        </p:txBody>
      </p:sp>
      <p:pic>
        <p:nvPicPr>
          <p:cNvPr id="2" name="Bilde 1">
            <a:extLst>
              <a:ext uri="{FF2B5EF4-FFF2-40B4-BE49-F238E27FC236}">
                <a16:creationId xmlns:a16="http://schemas.microsoft.com/office/drawing/2014/main" id="{71A595C7-94AC-680B-DC74-1B8D66B921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11094162" y="198336"/>
            <a:ext cx="197256" cy="407405"/>
          </a:xfrm>
          <a:prstGeom prst="rect">
            <a:avLst/>
          </a:prstGeom>
        </p:spPr>
      </p:pic>
      <p:sp>
        <p:nvSpPr>
          <p:cNvPr id="6" name="TekstSylinder 5">
            <a:extLst>
              <a:ext uri="{FF2B5EF4-FFF2-40B4-BE49-F238E27FC236}">
                <a16:creationId xmlns:a16="http://schemas.microsoft.com/office/drawing/2014/main" id="{B6253C72-71B6-2E1F-70B6-2592B391FDC1}"/>
              </a:ext>
            </a:extLst>
          </p:cNvPr>
          <p:cNvSpPr txBox="1"/>
          <p:nvPr/>
        </p:nvSpPr>
        <p:spPr>
          <a:xfrm>
            <a:off x="11369121" y="236409"/>
            <a:ext cx="635110" cy="369332"/>
          </a:xfrm>
          <a:prstGeom prst="rect">
            <a:avLst/>
          </a:prstGeom>
          <a:noFill/>
        </p:spPr>
        <p:txBody>
          <a:bodyPr wrap="none" rtlCol="0">
            <a:spAutoFit/>
          </a:bodyPr>
          <a:lstStyle/>
          <a:p>
            <a:r>
              <a:rPr lang="nb-NO" dirty="0"/>
              <a:t>= 1%</a:t>
            </a:r>
          </a:p>
        </p:txBody>
      </p:sp>
      <p:pic>
        <p:nvPicPr>
          <p:cNvPr id="106" name="Bilde 105">
            <a:extLst>
              <a:ext uri="{FF2B5EF4-FFF2-40B4-BE49-F238E27FC236}">
                <a16:creationId xmlns:a16="http://schemas.microsoft.com/office/drawing/2014/main" id="{FCE090C0-937C-FAF3-0303-21697877263A}"/>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spTree>
    <p:extLst>
      <p:ext uri="{BB962C8B-B14F-4D97-AF65-F5344CB8AC3E}">
        <p14:creationId xmlns:p14="http://schemas.microsoft.com/office/powerpoint/2010/main" val="328209802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98961" y="190910"/>
            <a:ext cx="9650823" cy="502196"/>
          </a:xfrm>
        </p:spPr>
        <p:txBody>
          <a:bodyPr>
            <a:noAutofit/>
          </a:bodyPr>
          <a:lstStyle/>
          <a:p>
            <a:r>
              <a:rPr lang="nb-NO" sz="3600" dirty="0"/>
              <a:t>Arbeid, utdanning, trygd og utenforskap i 20-årene</a:t>
            </a:r>
          </a:p>
        </p:txBody>
      </p:sp>
      <p:pic>
        <p:nvPicPr>
          <p:cNvPr id="4" name="Bilde 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1768462" y="980729"/>
            <a:ext cx="420460" cy="864264"/>
          </a:xfrm>
          <a:prstGeom prst="rect">
            <a:avLst/>
          </a:prstGeom>
        </p:spPr>
      </p:pic>
      <p:pic>
        <p:nvPicPr>
          <p:cNvPr id="7" name="Bilde 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201527" y="980729"/>
            <a:ext cx="420460" cy="864264"/>
          </a:xfrm>
          <a:prstGeom prst="rect">
            <a:avLst/>
          </a:prstGeom>
        </p:spPr>
      </p:pic>
      <p:pic>
        <p:nvPicPr>
          <p:cNvPr id="8" name="Bilde 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639000" y="980729"/>
            <a:ext cx="420460" cy="864264"/>
          </a:xfrm>
          <a:prstGeom prst="rect">
            <a:avLst/>
          </a:prstGeom>
        </p:spPr>
      </p:pic>
      <p:pic>
        <p:nvPicPr>
          <p:cNvPr id="9" name="Bilde 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063012" y="980729"/>
            <a:ext cx="420460" cy="864264"/>
          </a:xfrm>
          <a:prstGeom prst="rect">
            <a:avLst/>
          </a:prstGeom>
        </p:spPr>
      </p:pic>
      <p:pic>
        <p:nvPicPr>
          <p:cNvPr id="10" name="Bilde 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501880" y="980729"/>
            <a:ext cx="420460" cy="864264"/>
          </a:xfrm>
          <a:prstGeom prst="rect">
            <a:avLst/>
          </a:prstGeom>
        </p:spPr>
      </p:pic>
      <p:pic>
        <p:nvPicPr>
          <p:cNvPr id="11" name="Bilde 1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25892" y="980729"/>
            <a:ext cx="420460" cy="864264"/>
          </a:xfrm>
          <a:prstGeom prst="rect">
            <a:avLst/>
          </a:prstGeom>
        </p:spPr>
      </p:pic>
      <p:pic>
        <p:nvPicPr>
          <p:cNvPr id="12" name="Bilde 1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336206" y="980729"/>
            <a:ext cx="420460" cy="864264"/>
          </a:xfrm>
          <a:prstGeom prst="rect">
            <a:avLst/>
          </a:prstGeom>
        </p:spPr>
      </p:pic>
      <p:pic>
        <p:nvPicPr>
          <p:cNvPr id="13" name="Bilde 1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760218" y="980729"/>
            <a:ext cx="420460" cy="864264"/>
          </a:xfrm>
          <a:prstGeom prst="rect">
            <a:avLst/>
          </a:prstGeom>
        </p:spPr>
      </p:pic>
      <p:pic>
        <p:nvPicPr>
          <p:cNvPr id="14" name="Bilde 1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192363" y="980729"/>
            <a:ext cx="420460" cy="864264"/>
          </a:xfrm>
          <a:prstGeom prst="rect">
            <a:avLst/>
          </a:prstGeom>
        </p:spPr>
      </p:pic>
      <p:pic>
        <p:nvPicPr>
          <p:cNvPr id="15" name="Bilde 1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616375" y="980729"/>
            <a:ext cx="420460" cy="864264"/>
          </a:xfrm>
          <a:prstGeom prst="rect">
            <a:avLst/>
          </a:prstGeom>
        </p:spPr>
      </p:pic>
      <p:pic>
        <p:nvPicPr>
          <p:cNvPr id="16" name="Bilde 1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049243" y="980728"/>
            <a:ext cx="420460" cy="864264"/>
          </a:xfrm>
          <a:prstGeom prst="rect">
            <a:avLst/>
          </a:prstGeom>
        </p:spPr>
      </p:pic>
      <p:pic>
        <p:nvPicPr>
          <p:cNvPr id="17" name="Bilde 16"/>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482308" y="980728"/>
            <a:ext cx="420460" cy="864264"/>
          </a:xfrm>
          <a:prstGeom prst="rect">
            <a:avLst/>
          </a:prstGeom>
        </p:spPr>
      </p:pic>
      <p:pic>
        <p:nvPicPr>
          <p:cNvPr id="18" name="Bilde 1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919781" y="980728"/>
            <a:ext cx="420460" cy="864264"/>
          </a:xfrm>
          <a:prstGeom prst="rect">
            <a:avLst/>
          </a:prstGeom>
        </p:spPr>
      </p:pic>
      <p:pic>
        <p:nvPicPr>
          <p:cNvPr id="19" name="Bilde 18"/>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343793" y="980728"/>
            <a:ext cx="420460" cy="864264"/>
          </a:xfrm>
          <a:prstGeom prst="rect">
            <a:avLst/>
          </a:prstGeom>
        </p:spPr>
      </p:pic>
      <p:pic>
        <p:nvPicPr>
          <p:cNvPr id="20" name="Bilde 19"/>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782661" y="980728"/>
            <a:ext cx="420460" cy="864264"/>
          </a:xfrm>
          <a:prstGeom prst="rect">
            <a:avLst/>
          </a:prstGeom>
        </p:spPr>
      </p:pic>
      <p:pic>
        <p:nvPicPr>
          <p:cNvPr id="21" name="Bilde 20"/>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206673" y="980728"/>
            <a:ext cx="420460" cy="864264"/>
          </a:xfrm>
          <a:prstGeom prst="rect">
            <a:avLst/>
          </a:prstGeom>
        </p:spPr>
      </p:pic>
      <p:pic>
        <p:nvPicPr>
          <p:cNvPr id="22" name="Bilde 21"/>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616987" y="980728"/>
            <a:ext cx="420460" cy="864264"/>
          </a:xfrm>
          <a:prstGeom prst="rect">
            <a:avLst/>
          </a:prstGeom>
        </p:spPr>
      </p:pic>
      <p:pic>
        <p:nvPicPr>
          <p:cNvPr id="23" name="Bilde 22"/>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040999" y="980728"/>
            <a:ext cx="420460" cy="864264"/>
          </a:xfrm>
          <a:prstGeom prst="rect">
            <a:avLst/>
          </a:prstGeom>
        </p:spPr>
      </p:pic>
      <p:pic>
        <p:nvPicPr>
          <p:cNvPr id="24" name="Bilde 2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3144" y="980728"/>
            <a:ext cx="420460" cy="864264"/>
          </a:xfrm>
          <a:prstGeom prst="rect">
            <a:avLst/>
          </a:prstGeom>
        </p:spPr>
      </p:pic>
      <p:pic>
        <p:nvPicPr>
          <p:cNvPr id="25" name="Bilde 2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897156" y="980728"/>
            <a:ext cx="420460" cy="864264"/>
          </a:xfrm>
          <a:prstGeom prst="rect">
            <a:avLst/>
          </a:prstGeom>
        </p:spPr>
      </p:pic>
      <p:pic>
        <p:nvPicPr>
          <p:cNvPr id="26" name="Bilde 2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1766961" y="1848316"/>
            <a:ext cx="420460" cy="864264"/>
          </a:xfrm>
          <a:prstGeom prst="rect">
            <a:avLst/>
          </a:prstGeom>
        </p:spPr>
      </p:pic>
      <p:pic>
        <p:nvPicPr>
          <p:cNvPr id="27" name="Bilde 2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200026" y="1848316"/>
            <a:ext cx="420460" cy="864264"/>
          </a:xfrm>
          <a:prstGeom prst="rect">
            <a:avLst/>
          </a:prstGeom>
        </p:spPr>
      </p:pic>
      <p:pic>
        <p:nvPicPr>
          <p:cNvPr id="28" name="Bilde 2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637499" y="1848316"/>
            <a:ext cx="420460" cy="864264"/>
          </a:xfrm>
          <a:prstGeom prst="rect">
            <a:avLst/>
          </a:prstGeom>
        </p:spPr>
      </p:pic>
      <p:pic>
        <p:nvPicPr>
          <p:cNvPr id="29" name="Bilde 2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061511" y="1848316"/>
            <a:ext cx="420460" cy="864264"/>
          </a:xfrm>
          <a:prstGeom prst="rect">
            <a:avLst/>
          </a:prstGeom>
        </p:spPr>
      </p:pic>
      <p:pic>
        <p:nvPicPr>
          <p:cNvPr id="30" name="Bilde 2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500379" y="1848316"/>
            <a:ext cx="420460" cy="864264"/>
          </a:xfrm>
          <a:prstGeom prst="rect">
            <a:avLst/>
          </a:prstGeom>
        </p:spPr>
      </p:pic>
      <p:pic>
        <p:nvPicPr>
          <p:cNvPr id="31" name="Bilde 3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24391" y="1848316"/>
            <a:ext cx="420460" cy="864264"/>
          </a:xfrm>
          <a:prstGeom prst="rect">
            <a:avLst/>
          </a:prstGeom>
        </p:spPr>
      </p:pic>
      <p:pic>
        <p:nvPicPr>
          <p:cNvPr id="32" name="Bilde 3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334705" y="1848316"/>
            <a:ext cx="420460" cy="864264"/>
          </a:xfrm>
          <a:prstGeom prst="rect">
            <a:avLst/>
          </a:prstGeom>
        </p:spPr>
      </p:pic>
      <p:pic>
        <p:nvPicPr>
          <p:cNvPr id="33" name="Bilde 3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758717" y="1848316"/>
            <a:ext cx="420460" cy="864264"/>
          </a:xfrm>
          <a:prstGeom prst="rect">
            <a:avLst/>
          </a:prstGeom>
        </p:spPr>
      </p:pic>
      <p:pic>
        <p:nvPicPr>
          <p:cNvPr id="34" name="Bilde 3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190862" y="1848316"/>
            <a:ext cx="420460" cy="864264"/>
          </a:xfrm>
          <a:prstGeom prst="rect">
            <a:avLst/>
          </a:prstGeom>
        </p:spPr>
      </p:pic>
      <p:pic>
        <p:nvPicPr>
          <p:cNvPr id="35" name="Bilde 3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614874" y="1848316"/>
            <a:ext cx="420460" cy="864264"/>
          </a:xfrm>
          <a:prstGeom prst="rect">
            <a:avLst/>
          </a:prstGeom>
        </p:spPr>
      </p:pic>
      <p:pic>
        <p:nvPicPr>
          <p:cNvPr id="36" name="Bilde 3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047742" y="1848315"/>
            <a:ext cx="420460" cy="864264"/>
          </a:xfrm>
          <a:prstGeom prst="rect">
            <a:avLst/>
          </a:prstGeom>
        </p:spPr>
      </p:pic>
      <p:pic>
        <p:nvPicPr>
          <p:cNvPr id="37" name="Bilde 36"/>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480807" y="1848315"/>
            <a:ext cx="420460" cy="864264"/>
          </a:xfrm>
          <a:prstGeom prst="rect">
            <a:avLst/>
          </a:prstGeom>
        </p:spPr>
      </p:pic>
      <p:pic>
        <p:nvPicPr>
          <p:cNvPr id="38" name="Bilde 3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918280" y="1848315"/>
            <a:ext cx="420460" cy="864264"/>
          </a:xfrm>
          <a:prstGeom prst="rect">
            <a:avLst/>
          </a:prstGeom>
        </p:spPr>
      </p:pic>
      <p:pic>
        <p:nvPicPr>
          <p:cNvPr id="39" name="Bilde 38"/>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342292" y="1848315"/>
            <a:ext cx="420460" cy="864264"/>
          </a:xfrm>
          <a:prstGeom prst="rect">
            <a:avLst/>
          </a:prstGeom>
        </p:spPr>
      </p:pic>
      <p:pic>
        <p:nvPicPr>
          <p:cNvPr id="40" name="Bilde 3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781160" y="1848315"/>
            <a:ext cx="420460" cy="864264"/>
          </a:xfrm>
          <a:prstGeom prst="rect">
            <a:avLst/>
          </a:prstGeom>
        </p:spPr>
      </p:pic>
      <p:pic>
        <p:nvPicPr>
          <p:cNvPr id="41" name="Bilde 40"/>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205172" y="1848315"/>
            <a:ext cx="420460" cy="864264"/>
          </a:xfrm>
          <a:prstGeom prst="rect">
            <a:avLst/>
          </a:prstGeom>
        </p:spPr>
      </p:pic>
      <p:pic>
        <p:nvPicPr>
          <p:cNvPr id="42" name="Bilde 41"/>
          <p:cNvPicPr>
            <a:picLocks noChangeAspect="1"/>
          </p:cNvPicPr>
          <p:nvPr/>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615486" y="1848315"/>
            <a:ext cx="420460" cy="864264"/>
          </a:xfrm>
          <a:prstGeom prst="rect">
            <a:avLst/>
          </a:prstGeom>
        </p:spPr>
      </p:pic>
      <p:pic>
        <p:nvPicPr>
          <p:cNvPr id="43" name="Bilde 42"/>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039498" y="1848315"/>
            <a:ext cx="420460" cy="864264"/>
          </a:xfrm>
          <a:prstGeom prst="rect">
            <a:avLst/>
          </a:prstGeom>
        </p:spPr>
      </p:pic>
      <p:pic>
        <p:nvPicPr>
          <p:cNvPr id="44" name="Bilde 4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71643" y="1848315"/>
            <a:ext cx="420460" cy="864264"/>
          </a:xfrm>
          <a:prstGeom prst="rect">
            <a:avLst/>
          </a:prstGeom>
        </p:spPr>
      </p:pic>
      <p:pic>
        <p:nvPicPr>
          <p:cNvPr id="45" name="Bilde 4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895655" y="1848315"/>
            <a:ext cx="420460" cy="864264"/>
          </a:xfrm>
          <a:prstGeom prst="rect">
            <a:avLst/>
          </a:prstGeom>
        </p:spPr>
      </p:pic>
      <p:pic>
        <p:nvPicPr>
          <p:cNvPr id="46" name="Bilde 4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1776014" y="2744563"/>
            <a:ext cx="420460" cy="864264"/>
          </a:xfrm>
          <a:prstGeom prst="rect">
            <a:avLst/>
          </a:prstGeom>
        </p:spPr>
      </p:pic>
      <p:pic>
        <p:nvPicPr>
          <p:cNvPr id="47" name="Bilde 4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209079" y="2744563"/>
            <a:ext cx="420460" cy="864264"/>
          </a:xfrm>
          <a:prstGeom prst="rect">
            <a:avLst/>
          </a:prstGeom>
        </p:spPr>
      </p:pic>
      <p:pic>
        <p:nvPicPr>
          <p:cNvPr id="48" name="Bilde 4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646552" y="2744563"/>
            <a:ext cx="420460" cy="864264"/>
          </a:xfrm>
          <a:prstGeom prst="rect">
            <a:avLst/>
          </a:prstGeom>
        </p:spPr>
      </p:pic>
      <p:pic>
        <p:nvPicPr>
          <p:cNvPr id="49" name="Bilde 4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070564" y="2744563"/>
            <a:ext cx="420460" cy="864264"/>
          </a:xfrm>
          <a:prstGeom prst="rect">
            <a:avLst/>
          </a:prstGeom>
        </p:spPr>
      </p:pic>
      <p:pic>
        <p:nvPicPr>
          <p:cNvPr id="50" name="Bilde 4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509432" y="2744563"/>
            <a:ext cx="420460" cy="864264"/>
          </a:xfrm>
          <a:prstGeom prst="rect">
            <a:avLst/>
          </a:prstGeom>
        </p:spPr>
      </p:pic>
      <p:pic>
        <p:nvPicPr>
          <p:cNvPr id="51" name="Bilde 5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33444" y="2744563"/>
            <a:ext cx="420460" cy="864264"/>
          </a:xfrm>
          <a:prstGeom prst="rect">
            <a:avLst/>
          </a:prstGeom>
        </p:spPr>
      </p:pic>
      <p:pic>
        <p:nvPicPr>
          <p:cNvPr id="52" name="Bilde 5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343758" y="2744563"/>
            <a:ext cx="420460" cy="864264"/>
          </a:xfrm>
          <a:prstGeom prst="rect">
            <a:avLst/>
          </a:prstGeom>
        </p:spPr>
      </p:pic>
      <p:pic>
        <p:nvPicPr>
          <p:cNvPr id="53" name="Bilde 5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767770" y="2744563"/>
            <a:ext cx="420460" cy="864264"/>
          </a:xfrm>
          <a:prstGeom prst="rect">
            <a:avLst/>
          </a:prstGeom>
        </p:spPr>
      </p:pic>
      <p:pic>
        <p:nvPicPr>
          <p:cNvPr id="54" name="Bilde 5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199915" y="2744563"/>
            <a:ext cx="420460" cy="864264"/>
          </a:xfrm>
          <a:prstGeom prst="rect">
            <a:avLst/>
          </a:prstGeom>
        </p:spPr>
      </p:pic>
      <p:pic>
        <p:nvPicPr>
          <p:cNvPr id="55" name="Bilde 5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623927" y="2744563"/>
            <a:ext cx="420460" cy="864264"/>
          </a:xfrm>
          <a:prstGeom prst="rect">
            <a:avLst/>
          </a:prstGeom>
        </p:spPr>
      </p:pic>
      <p:pic>
        <p:nvPicPr>
          <p:cNvPr id="56" name="Bilde 5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056795" y="2744562"/>
            <a:ext cx="420460" cy="864264"/>
          </a:xfrm>
          <a:prstGeom prst="rect">
            <a:avLst/>
          </a:prstGeom>
        </p:spPr>
      </p:pic>
      <p:pic>
        <p:nvPicPr>
          <p:cNvPr id="57" name="Bilde 56"/>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489860" y="2744562"/>
            <a:ext cx="420460" cy="864264"/>
          </a:xfrm>
          <a:prstGeom prst="rect">
            <a:avLst/>
          </a:prstGeom>
        </p:spPr>
      </p:pic>
      <p:pic>
        <p:nvPicPr>
          <p:cNvPr id="58" name="Bilde 5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927333" y="2744562"/>
            <a:ext cx="420460" cy="864264"/>
          </a:xfrm>
          <a:prstGeom prst="rect">
            <a:avLst/>
          </a:prstGeom>
        </p:spPr>
      </p:pic>
      <p:pic>
        <p:nvPicPr>
          <p:cNvPr id="59" name="Bilde 58"/>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351345" y="2744562"/>
            <a:ext cx="420460" cy="864264"/>
          </a:xfrm>
          <a:prstGeom prst="rect">
            <a:avLst/>
          </a:prstGeom>
        </p:spPr>
      </p:pic>
      <p:pic>
        <p:nvPicPr>
          <p:cNvPr id="60" name="Bilde 5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790213" y="2744562"/>
            <a:ext cx="420460" cy="864264"/>
          </a:xfrm>
          <a:prstGeom prst="rect">
            <a:avLst/>
          </a:prstGeom>
        </p:spPr>
      </p:pic>
      <p:pic>
        <p:nvPicPr>
          <p:cNvPr id="61" name="Bilde 60"/>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214225" y="2744562"/>
            <a:ext cx="420460" cy="864264"/>
          </a:xfrm>
          <a:prstGeom prst="rect">
            <a:avLst/>
          </a:prstGeom>
        </p:spPr>
      </p:pic>
      <p:pic>
        <p:nvPicPr>
          <p:cNvPr id="62" name="Bilde 61"/>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624539" y="2744562"/>
            <a:ext cx="420460" cy="864264"/>
          </a:xfrm>
          <a:prstGeom prst="rect">
            <a:avLst/>
          </a:prstGeom>
        </p:spPr>
      </p:pic>
      <p:pic>
        <p:nvPicPr>
          <p:cNvPr id="63" name="Bilde 62"/>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048551" y="2744562"/>
            <a:ext cx="420460" cy="864264"/>
          </a:xfrm>
          <a:prstGeom prst="rect">
            <a:avLst/>
          </a:prstGeom>
        </p:spPr>
      </p:pic>
      <p:pic>
        <p:nvPicPr>
          <p:cNvPr id="64" name="Bilde 63"/>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480696" y="2744562"/>
            <a:ext cx="420460" cy="864264"/>
          </a:xfrm>
          <a:prstGeom prst="rect">
            <a:avLst/>
          </a:prstGeom>
        </p:spPr>
      </p:pic>
      <p:pic>
        <p:nvPicPr>
          <p:cNvPr id="65" name="Bilde 6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4708" y="2744562"/>
            <a:ext cx="420460" cy="864264"/>
          </a:xfrm>
          <a:prstGeom prst="rect">
            <a:avLst/>
          </a:prstGeom>
        </p:spPr>
      </p:pic>
      <p:pic>
        <p:nvPicPr>
          <p:cNvPr id="66" name="Bilde 6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1774513" y="3612150"/>
            <a:ext cx="420460" cy="864264"/>
          </a:xfrm>
          <a:prstGeom prst="rect">
            <a:avLst/>
          </a:prstGeom>
        </p:spPr>
      </p:pic>
      <p:pic>
        <p:nvPicPr>
          <p:cNvPr id="67" name="Bilde 6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207578" y="3612150"/>
            <a:ext cx="420460" cy="864264"/>
          </a:xfrm>
          <a:prstGeom prst="rect">
            <a:avLst/>
          </a:prstGeom>
        </p:spPr>
      </p:pic>
      <p:pic>
        <p:nvPicPr>
          <p:cNvPr id="68" name="Bilde 6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645051" y="3612150"/>
            <a:ext cx="420460" cy="864264"/>
          </a:xfrm>
          <a:prstGeom prst="rect">
            <a:avLst/>
          </a:prstGeom>
        </p:spPr>
      </p:pic>
      <p:pic>
        <p:nvPicPr>
          <p:cNvPr id="69" name="Bilde 6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069063" y="3612150"/>
            <a:ext cx="420460" cy="864264"/>
          </a:xfrm>
          <a:prstGeom prst="rect">
            <a:avLst/>
          </a:prstGeom>
        </p:spPr>
      </p:pic>
      <p:pic>
        <p:nvPicPr>
          <p:cNvPr id="70" name="Bilde 6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507931" y="3612150"/>
            <a:ext cx="420460" cy="864264"/>
          </a:xfrm>
          <a:prstGeom prst="rect">
            <a:avLst/>
          </a:prstGeom>
        </p:spPr>
      </p:pic>
      <p:pic>
        <p:nvPicPr>
          <p:cNvPr id="71" name="Bilde 7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31943" y="3612150"/>
            <a:ext cx="420460" cy="864264"/>
          </a:xfrm>
          <a:prstGeom prst="rect">
            <a:avLst/>
          </a:prstGeom>
        </p:spPr>
      </p:pic>
      <p:pic>
        <p:nvPicPr>
          <p:cNvPr id="72" name="Bilde 7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342257" y="3612150"/>
            <a:ext cx="420460" cy="864264"/>
          </a:xfrm>
          <a:prstGeom prst="rect">
            <a:avLst/>
          </a:prstGeom>
        </p:spPr>
      </p:pic>
      <p:pic>
        <p:nvPicPr>
          <p:cNvPr id="73" name="Bilde 7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766269" y="3612150"/>
            <a:ext cx="420460" cy="864264"/>
          </a:xfrm>
          <a:prstGeom prst="rect">
            <a:avLst/>
          </a:prstGeom>
        </p:spPr>
      </p:pic>
      <p:pic>
        <p:nvPicPr>
          <p:cNvPr id="74" name="Bilde 7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198414" y="3612150"/>
            <a:ext cx="420460" cy="864264"/>
          </a:xfrm>
          <a:prstGeom prst="rect">
            <a:avLst/>
          </a:prstGeom>
        </p:spPr>
      </p:pic>
      <p:pic>
        <p:nvPicPr>
          <p:cNvPr id="75" name="Bilde 7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622426" y="3612150"/>
            <a:ext cx="420460" cy="864264"/>
          </a:xfrm>
          <a:prstGeom prst="rect">
            <a:avLst/>
          </a:prstGeom>
        </p:spPr>
      </p:pic>
      <p:pic>
        <p:nvPicPr>
          <p:cNvPr id="76" name="Bilde 7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055294" y="3612149"/>
            <a:ext cx="420460" cy="864264"/>
          </a:xfrm>
          <a:prstGeom prst="rect">
            <a:avLst/>
          </a:prstGeom>
        </p:spPr>
      </p:pic>
      <p:pic>
        <p:nvPicPr>
          <p:cNvPr id="77" name="Bilde 76"/>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488359" y="3612149"/>
            <a:ext cx="420460" cy="864264"/>
          </a:xfrm>
          <a:prstGeom prst="rect">
            <a:avLst/>
          </a:prstGeom>
        </p:spPr>
      </p:pic>
      <p:pic>
        <p:nvPicPr>
          <p:cNvPr id="78" name="Bilde 7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925832" y="3612149"/>
            <a:ext cx="420460" cy="864264"/>
          </a:xfrm>
          <a:prstGeom prst="rect">
            <a:avLst/>
          </a:prstGeom>
        </p:spPr>
      </p:pic>
      <p:pic>
        <p:nvPicPr>
          <p:cNvPr id="79" name="Bilde 78"/>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349844" y="3612149"/>
            <a:ext cx="420460" cy="864264"/>
          </a:xfrm>
          <a:prstGeom prst="rect">
            <a:avLst/>
          </a:prstGeom>
        </p:spPr>
      </p:pic>
      <p:pic>
        <p:nvPicPr>
          <p:cNvPr id="80" name="Bilde 7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788712" y="3612149"/>
            <a:ext cx="420460" cy="864264"/>
          </a:xfrm>
          <a:prstGeom prst="rect">
            <a:avLst/>
          </a:prstGeom>
        </p:spPr>
      </p:pic>
      <p:pic>
        <p:nvPicPr>
          <p:cNvPr id="81" name="Bilde 80"/>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212724" y="3612149"/>
            <a:ext cx="420460" cy="864264"/>
          </a:xfrm>
          <a:prstGeom prst="rect">
            <a:avLst/>
          </a:prstGeom>
        </p:spPr>
      </p:pic>
      <p:pic>
        <p:nvPicPr>
          <p:cNvPr id="82" name="Bilde 81"/>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623038" y="3612149"/>
            <a:ext cx="420460" cy="864264"/>
          </a:xfrm>
          <a:prstGeom prst="rect">
            <a:avLst/>
          </a:prstGeom>
        </p:spPr>
      </p:pic>
      <p:pic>
        <p:nvPicPr>
          <p:cNvPr id="83" name="Bilde 82"/>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047050" y="3612149"/>
            <a:ext cx="420460" cy="864264"/>
          </a:xfrm>
          <a:prstGeom prst="rect">
            <a:avLst/>
          </a:prstGeom>
        </p:spPr>
      </p:pic>
      <p:pic>
        <p:nvPicPr>
          <p:cNvPr id="84" name="Bilde 8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479195" y="3612149"/>
            <a:ext cx="420460" cy="864264"/>
          </a:xfrm>
          <a:prstGeom prst="rect">
            <a:avLst/>
          </a:prstGeom>
        </p:spPr>
      </p:pic>
      <p:pic>
        <p:nvPicPr>
          <p:cNvPr id="85" name="Bilde 8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3207" y="3612149"/>
            <a:ext cx="420460" cy="864264"/>
          </a:xfrm>
          <a:prstGeom prst="rect">
            <a:avLst/>
          </a:prstGeom>
        </p:spPr>
      </p:pic>
      <p:pic>
        <p:nvPicPr>
          <p:cNvPr id="86" name="Bilde 8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1773012" y="4506896"/>
            <a:ext cx="420460" cy="864264"/>
          </a:xfrm>
          <a:prstGeom prst="rect">
            <a:avLst/>
          </a:prstGeom>
        </p:spPr>
      </p:pic>
      <p:pic>
        <p:nvPicPr>
          <p:cNvPr id="87" name="Bilde 86"/>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206077" y="4506896"/>
            <a:ext cx="420460" cy="864264"/>
          </a:xfrm>
          <a:prstGeom prst="rect">
            <a:avLst/>
          </a:prstGeom>
        </p:spPr>
      </p:pic>
      <p:pic>
        <p:nvPicPr>
          <p:cNvPr id="88" name="Bilde 87"/>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2643550" y="4506896"/>
            <a:ext cx="420460" cy="864264"/>
          </a:xfrm>
          <a:prstGeom prst="rect">
            <a:avLst/>
          </a:prstGeom>
        </p:spPr>
      </p:pic>
      <p:pic>
        <p:nvPicPr>
          <p:cNvPr id="89" name="Bilde 88"/>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067562" y="4506896"/>
            <a:ext cx="420460" cy="864264"/>
          </a:xfrm>
          <a:prstGeom prst="rect">
            <a:avLst/>
          </a:prstGeom>
        </p:spPr>
      </p:pic>
      <p:pic>
        <p:nvPicPr>
          <p:cNvPr id="90" name="Bilde 89"/>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506430" y="4506896"/>
            <a:ext cx="420460" cy="864264"/>
          </a:xfrm>
          <a:prstGeom prst="rect">
            <a:avLst/>
          </a:prstGeom>
        </p:spPr>
      </p:pic>
      <p:pic>
        <p:nvPicPr>
          <p:cNvPr id="91" name="Bilde 90"/>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30442" y="4506896"/>
            <a:ext cx="420460" cy="864264"/>
          </a:xfrm>
          <a:prstGeom prst="rect">
            <a:avLst/>
          </a:prstGeom>
        </p:spPr>
      </p:pic>
      <p:pic>
        <p:nvPicPr>
          <p:cNvPr id="92" name="Bilde 91"/>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340756" y="4506896"/>
            <a:ext cx="420460" cy="864264"/>
          </a:xfrm>
          <a:prstGeom prst="rect">
            <a:avLst/>
          </a:prstGeom>
        </p:spPr>
      </p:pic>
      <p:pic>
        <p:nvPicPr>
          <p:cNvPr id="93" name="Bilde 92"/>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764768" y="4506896"/>
            <a:ext cx="420460" cy="864264"/>
          </a:xfrm>
          <a:prstGeom prst="rect">
            <a:avLst/>
          </a:prstGeom>
        </p:spPr>
      </p:pic>
      <p:pic>
        <p:nvPicPr>
          <p:cNvPr id="94" name="Bilde 93"/>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196913" y="4506896"/>
            <a:ext cx="420460" cy="864264"/>
          </a:xfrm>
          <a:prstGeom prst="rect">
            <a:avLst/>
          </a:prstGeom>
        </p:spPr>
      </p:pic>
      <p:pic>
        <p:nvPicPr>
          <p:cNvPr id="95" name="Bilde 94"/>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5620925" y="4506896"/>
            <a:ext cx="420460" cy="864264"/>
          </a:xfrm>
          <a:prstGeom prst="rect">
            <a:avLst/>
          </a:prstGeom>
        </p:spPr>
      </p:pic>
      <p:pic>
        <p:nvPicPr>
          <p:cNvPr id="96" name="Bilde 95"/>
          <p:cNvPicPr>
            <a:picLocks noChangeAspect="1"/>
          </p:cNvPicPr>
          <p:nvPr/>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053793" y="4506895"/>
            <a:ext cx="420460" cy="864264"/>
          </a:xfrm>
          <a:prstGeom prst="rect">
            <a:avLst/>
          </a:prstGeom>
        </p:spPr>
      </p:pic>
      <p:pic>
        <p:nvPicPr>
          <p:cNvPr id="97" name="Bilde 96"/>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486858" y="4506895"/>
            <a:ext cx="420460" cy="864264"/>
          </a:xfrm>
          <a:prstGeom prst="rect">
            <a:avLst/>
          </a:prstGeom>
        </p:spPr>
      </p:pic>
      <p:pic>
        <p:nvPicPr>
          <p:cNvPr id="98" name="Bilde 97"/>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924331" y="4506895"/>
            <a:ext cx="420460" cy="864264"/>
          </a:xfrm>
          <a:prstGeom prst="rect">
            <a:avLst/>
          </a:prstGeom>
        </p:spPr>
      </p:pic>
      <p:pic>
        <p:nvPicPr>
          <p:cNvPr id="99" name="Bilde 98"/>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348343" y="4506895"/>
            <a:ext cx="420460" cy="864264"/>
          </a:xfrm>
          <a:prstGeom prst="rect">
            <a:avLst/>
          </a:prstGeom>
        </p:spPr>
      </p:pic>
      <p:pic>
        <p:nvPicPr>
          <p:cNvPr id="100" name="Bilde 99"/>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7787211" y="4506895"/>
            <a:ext cx="420460" cy="864264"/>
          </a:xfrm>
          <a:prstGeom prst="rect">
            <a:avLst/>
          </a:prstGeom>
        </p:spPr>
      </p:pic>
      <p:pic>
        <p:nvPicPr>
          <p:cNvPr id="101" name="Bilde 100"/>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211223" y="4506895"/>
            <a:ext cx="420460" cy="864264"/>
          </a:xfrm>
          <a:prstGeom prst="rect">
            <a:avLst/>
          </a:prstGeom>
        </p:spPr>
      </p:pic>
      <p:pic>
        <p:nvPicPr>
          <p:cNvPr id="102" name="Bilde 101"/>
          <p:cNvPicPr>
            <a:picLocks noChangeAspect="1"/>
          </p:cNvPicPr>
          <p:nvPr/>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8621537" y="4506895"/>
            <a:ext cx="420460" cy="864264"/>
          </a:xfrm>
          <a:prstGeom prst="rect">
            <a:avLst/>
          </a:prstGeom>
        </p:spPr>
      </p:pic>
      <p:pic>
        <p:nvPicPr>
          <p:cNvPr id="103" name="Bilde 102"/>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045549" y="4506895"/>
            <a:ext cx="420460" cy="864264"/>
          </a:xfrm>
          <a:prstGeom prst="rect">
            <a:avLst/>
          </a:prstGeom>
        </p:spPr>
      </p:pic>
      <p:pic>
        <p:nvPicPr>
          <p:cNvPr id="104" name="Bilde 103"/>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l="27426" t="3144" r="27129" b="2996"/>
          <a:stretch/>
        </p:blipFill>
        <p:spPr>
          <a:xfrm>
            <a:off x="9477694" y="4506895"/>
            <a:ext cx="420460" cy="864264"/>
          </a:xfrm>
          <a:prstGeom prst="rect">
            <a:avLst/>
          </a:prstGeom>
        </p:spPr>
      </p:pic>
      <p:pic>
        <p:nvPicPr>
          <p:cNvPr id="105" name="Bilde 104"/>
          <p:cNvPicPr>
            <a:picLocks noChangeAspect="1"/>
          </p:cNvPicPr>
          <p:nvPr/>
        </p:nvPicPr>
        <p:blipFill rotWithShape="1">
          <a:blip r:embed="rId2" cstate="print">
            <a:extLst>
              <a:ext uri="{28A0092B-C50C-407E-A947-70E740481C1C}">
                <a14:useLocalDpi xmlns:a14="http://schemas.microsoft.com/office/drawing/2010/main" val="0"/>
              </a:ext>
            </a:extLst>
          </a:blip>
          <a:srcRect l="27426" t="3144" r="27129" b="2996"/>
          <a:stretch/>
        </p:blipFill>
        <p:spPr>
          <a:xfrm>
            <a:off x="9901706" y="4506895"/>
            <a:ext cx="420460" cy="864264"/>
          </a:xfrm>
          <a:prstGeom prst="rect">
            <a:avLst/>
          </a:prstGeom>
        </p:spPr>
      </p:pic>
      <p:pic>
        <p:nvPicPr>
          <p:cNvPr id="107" name="Bilde 106"/>
          <p:cNvPicPr>
            <a:picLocks noChangeAspect="1"/>
          </p:cNvPicPr>
          <p:nvPr/>
        </p:nvPicPr>
        <p:blipFill rotWithShape="1">
          <a:blip r:embed="rId3" cstate="print">
            <a:extLst>
              <a:ext uri="{28A0092B-C50C-407E-A947-70E740481C1C}">
                <a14:useLocalDpi xmlns:a14="http://schemas.microsoft.com/office/drawing/2010/main" val="0"/>
              </a:ext>
            </a:extLst>
          </a:blip>
          <a:srcRect l="27426" t="3144" r="27129" b="2996"/>
          <a:stretch/>
        </p:blipFill>
        <p:spPr>
          <a:xfrm>
            <a:off x="11094162" y="198336"/>
            <a:ext cx="197256" cy="407405"/>
          </a:xfrm>
          <a:prstGeom prst="rect">
            <a:avLst/>
          </a:prstGeom>
        </p:spPr>
      </p:pic>
      <p:sp>
        <p:nvSpPr>
          <p:cNvPr id="3" name="TekstSylinder 2"/>
          <p:cNvSpPr txBox="1"/>
          <p:nvPr/>
        </p:nvSpPr>
        <p:spPr>
          <a:xfrm>
            <a:off x="11369121" y="236409"/>
            <a:ext cx="635110" cy="369332"/>
          </a:xfrm>
          <a:prstGeom prst="rect">
            <a:avLst/>
          </a:prstGeom>
          <a:noFill/>
        </p:spPr>
        <p:txBody>
          <a:bodyPr wrap="none" rtlCol="0">
            <a:spAutoFit/>
          </a:bodyPr>
          <a:lstStyle/>
          <a:p>
            <a:r>
              <a:rPr lang="nb-NO" dirty="0"/>
              <a:t>= 1%</a:t>
            </a:r>
          </a:p>
        </p:txBody>
      </p:sp>
      <p:grpSp>
        <p:nvGrpSpPr>
          <p:cNvPr id="119" name="Gruppe 118"/>
          <p:cNvGrpSpPr/>
          <p:nvPr/>
        </p:nvGrpSpPr>
        <p:grpSpPr>
          <a:xfrm>
            <a:off x="1283819" y="5528810"/>
            <a:ext cx="2342600" cy="487552"/>
            <a:chOff x="395536" y="5422502"/>
            <a:chExt cx="2342600" cy="487552"/>
          </a:xfrm>
        </p:grpSpPr>
        <p:pic>
          <p:nvPicPr>
            <p:cNvPr id="108" name="Bilde 107"/>
            <p:cNvPicPr>
              <a:picLocks noChangeAspect="1"/>
            </p:cNvPicPr>
            <p:nvPr/>
          </p:nvPicPr>
          <p:blipFill rotWithShape="1">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95536" y="5422502"/>
              <a:ext cx="236061" cy="487552"/>
            </a:xfrm>
            <a:prstGeom prst="rect">
              <a:avLst/>
            </a:prstGeom>
          </p:spPr>
        </p:pic>
        <p:sp>
          <p:nvSpPr>
            <p:cNvPr id="106" name="TekstSylinder 105"/>
            <p:cNvSpPr txBox="1"/>
            <p:nvPr/>
          </p:nvSpPr>
          <p:spPr>
            <a:xfrm>
              <a:off x="703605" y="5517232"/>
              <a:ext cx="2034531" cy="369332"/>
            </a:xfrm>
            <a:prstGeom prst="rect">
              <a:avLst/>
            </a:prstGeom>
            <a:noFill/>
          </p:spPr>
          <p:txBody>
            <a:bodyPr wrap="none" rtlCol="0">
              <a:spAutoFit/>
            </a:bodyPr>
            <a:lstStyle/>
            <a:p>
              <a:r>
                <a:rPr lang="nb-NO" dirty="0"/>
                <a:t>Heltidsarbeid (55%)</a:t>
              </a:r>
            </a:p>
          </p:txBody>
        </p:sp>
      </p:grpSp>
      <p:grpSp>
        <p:nvGrpSpPr>
          <p:cNvPr id="120" name="Gruppe 119"/>
          <p:cNvGrpSpPr/>
          <p:nvPr/>
        </p:nvGrpSpPr>
        <p:grpSpPr>
          <a:xfrm>
            <a:off x="1283819" y="6032866"/>
            <a:ext cx="2340998" cy="487552"/>
            <a:chOff x="412954" y="5913276"/>
            <a:chExt cx="2340998" cy="487552"/>
          </a:xfrm>
        </p:grpSpPr>
        <p:pic>
          <p:nvPicPr>
            <p:cNvPr id="109" name="Bilde 108"/>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412954" y="5913276"/>
              <a:ext cx="236061" cy="487552"/>
            </a:xfrm>
            <a:prstGeom prst="rect">
              <a:avLst/>
            </a:prstGeom>
          </p:spPr>
        </p:pic>
        <p:sp>
          <p:nvSpPr>
            <p:cNvPr id="110" name="TekstSylinder 109"/>
            <p:cNvSpPr txBox="1"/>
            <p:nvPr/>
          </p:nvSpPr>
          <p:spPr>
            <a:xfrm>
              <a:off x="721023" y="6008006"/>
              <a:ext cx="2032929" cy="369332"/>
            </a:xfrm>
            <a:prstGeom prst="rect">
              <a:avLst/>
            </a:prstGeom>
            <a:noFill/>
          </p:spPr>
          <p:txBody>
            <a:bodyPr wrap="none" rtlCol="0">
              <a:spAutoFit/>
            </a:bodyPr>
            <a:lstStyle/>
            <a:p>
              <a:r>
                <a:rPr lang="nb-NO" dirty="0"/>
                <a:t>Deltidsarbeid (19%)</a:t>
              </a:r>
            </a:p>
          </p:txBody>
        </p:sp>
      </p:grpSp>
      <p:grpSp>
        <p:nvGrpSpPr>
          <p:cNvPr id="121" name="Gruppe 120"/>
          <p:cNvGrpSpPr/>
          <p:nvPr/>
        </p:nvGrpSpPr>
        <p:grpSpPr>
          <a:xfrm>
            <a:off x="4095639" y="5528810"/>
            <a:ext cx="2338048" cy="487552"/>
            <a:chOff x="3329278" y="5445224"/>
            <a:chExt cx="2338048" cy="487552"/>
          </a:xfrm>
        </p:grpSpPr>
        <p:pic>
          <p:nvPicPr>
            <p:cNvPr id="111" name="Bilde 110"/>
            <p:cNvPicPr>
              <a:picLocks noChangeAspect="1"/>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329278" y="5445224"/>
              <a:ext cx="236061" cy="487552"/>
            </a:xfrm>
            <a:prstGeom prst="rect">
              <a:avLst/>
            </a:prstGeom>
          </p:spPr>
        </p:pic>
        <p:sp>
          <p:nvSpPr>
            <p:cNvPr id="112" name="TekstSylinder 111"/>
            <p:cNvSpPr txBox="1"/>
            <p:nvPr/>
          </p:nvSpPr>
          <p:spPr>
            <a:xfrm>
              <a:off x="3637347" y="5539954"/>
              <a:ext cx="2029979" cy="369332"/>
            </a:xfrm>
            <a:prstGeom prst="rect">
              <a:avLst/>
            </a:prstGeom>
            <a:noFill/>
          </p:spPr>
          <p:txBody>
            <a:bodyPr wrap="none" rtlCol="0">
              <a:spAutoFit/>
            </a:bodyPr>
            <a:lstStyle/>
            <a:p>
              <a:r>
                <a:rPr lang="nb-NO" dirty="0"/>
                <a:t>Kun utdanning (8%)</a:t>
              </a:r>
            </a:p>
          </p:txBody>
        </p:sp>
      </p:grpSp>
      <p:grpSp>
        <p:nvGrpSpPr>
          <p:cNvPr id="123" name="Gruppe 122"/>
          <p:cNvGrpSpPr/>
          <p:nvPr/>
        </p:nvGrpSpPr>
        <p:grpSpPr>
          <a:xfrm>
            <a:off x="4095640" y="6032866"/>
            <a:ext cx="2028733" cy="487552"/>
            <a:chOff x="6353614" y="5409220"/>
            <a:chExt cx="2028733" cy="487552"/>
          </a:xfrm>
        </p:grpSpPr>
        <p:pic>
          <p:nvPicPr>
            <p:cNvPr id="115" name="Bilde 114"/>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6353614" y="5409220"/>
              <a:ext cx="236061" cy="487552"/>
            </a:xfrm>
            <a:prstGeom prst="rect">
              <a:avLst/>
            </a:prstGeom>
          </p:spPr>
        </p:pic>
        <p:sp>
          <p:nvSpPr>
            <p:cNvPr id="116" name="TekstSylinder 115"/>
            <p:cNvSpPr txBox="1"/>
            <p:nvPr/>
          </p:nvSpPr>
          <p:spPr>
            <a:xfrm>
              <a:off x="6661683" y="5503950"/>
              <a:ext cx="1720664" cy="369332"/>
            </a:xfrm>
            <a:prstGeom prst="rect">
              <a:avLst/>
            </a:prstGeom>
            <a:noFill/>
          </p:spPr>
          <p:txBody>
            <a:bodyPr wrap="none" rtlCol="0">
              <a:spAutoFit/>
            </a:bodyPr>
            <a:lstStyle/>
            <a:p>
              <a:r>
                <a:rPr lang="nb-NO" dirty="0"/>
                <a:t>Selvstendig (1%)</a:t>
              </a:r>
            </a:p>
          </p:txBody>
        </p:sp>
      </p:grpSp>
      <p:grpSp>
        <p:nvGrpSpPr>
          <p:cNvPr id="124" name="Gruppe 123"/>
          <p:cNvGrpSpPr/>
          <p:nvPr/>
        </p:nvGrpSpPr>
        <p:grpSpPr>
          <a:xfrm>
            <a:off x="9693896" y="5503028"/>
            <a:ext cx="1870228" cy="487552"/>
            <a:chOff x="6371032" y="5899994"/>
            <a:chExt cx="1870228" cy="487552"/>
          </a:xfrm>
        </p:grpSpPr>
        <p:pic>
          <p:nvPicPr>
            <p:cNvPr id="117" name="Bilde 116"/>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27426" t="3144" r="27129" b="2996"/>
            <a:stretch/>
          </p:blipFill>
          <p:spPr>
            <a:xfrm>
              <a:off x="6371032" y="5899994"/>
              <a:ext cx="236061" cy="487552"/>
            </a:xfrm>
            <a:prstGeom prst="rect">
              <a:avLst/>
            </a:prstGeom>
          </p:spPr>
        </p:pic>
        <p:sp>
          <p:nvSpPr>
            <p:cNvPr id="118" name="TekstSylinder 117"/>
            <p:cNvSpPr txBox="1"/>
            <p:nvPr/>
          </p:nvSpPr>
          <p:spPr>
            <a:xfrm>
              <a:off x="6679101" y="5994724"/>
              <a:ext cx="1562159" cy="369332"/>
            </a:xfrm>
            <a:prstGeom prst="rect">
              <a:avLst/>
            </a:prstGeom>
            <a:noFill/>
          </p:spPr>
          <p:txBody>
            <a:bodyPr wrap="none" rtlCol="0">
              <a:spAutoFit/>
            </a:bodyPr>
            <a:lstStyle/>
            <a:p>
              <a:r>
                <a:rPr lang="nb-NO" dirty="0"/>
                <a:t>Kun trygd (7%)</a:t>
              </a:r>
            </a:p>
          </p:txBody>
        </p:sp>
      </p:grpSp>
      <p:grpSp>
        <p:nvGrpSpPr>
          <p:cNvPr id="128" name="Gruppe 127"/>
          <p:cNvGrpSpPr/>
          <p:nvPr/>
        </p:nvGrpSpPr>
        <p:grpSpPr>
          <a:xfrm>
            <a:off x="9693896" y="6028928"/>
            <a:ext cx="1851248" cy="487552"/>
            <a:chOff x="6372200" y="6345324"/>
            <a:chExt cx="1851248" cy="487552"/>
          </a:xfrm>
        </p:grpSpPr>
        <p:pic>
          <p:nvPicPr>
            <p:cNvPr id="126" name="Bilde 125"/>
            <p:cNvPicPr>
              <a:picLocks noChangeAspect="1"/>
            </p:cNvPicPr>
            <p:nvPr/>
          </p:nvPicPr>
          <p:blipFill rotWithShape="1">
            <a:blip r:embed="rId4" cstate="print">
              <a:extLst>
                <a:ext uri="{28A0092B-C50C-407E-A947-70E740481C1C}">
                  <a14:useLocalDpi xmlns:a14="http://schemas.microsoft.com/office/drawing/2010/main" val="0"/>
                </a:ext>
              </a:extLst>
            </a:blip>
            <a:srcRect l="27426" t="3144" r="27129" b="2996"/>
            <a:stretch/>
          </p:blipFill>
          <p:spPr>
            <a:xfrm>
              <a:off x="6372200" y="6345324"/>
              <a:ext cx="236061" cy="487552"/>
            </a:xfrm>
            <a:prstGeom prst="rect">
              <a:avLst/>
            </a:prstGeom>
          </p:spPr>
        </p:pic>
        <p:sp>
          <p:nvSpPr>
            <p:cNvPr id="127" name="TekstSylinder 126"/>
            <p:cNvSpPr txBox="1"/>
            <p:nvPr/>
          </p:nvSpPr>
          <p:spPr>
            <a:xfrm>
              <a:off x="6680269" y="6440054"/>
              <a:ext cx="1543179" cy="369332"/>
            </a:xfrm>
            <a:prstGeom prst="rect">
              <a:avLst/>
            </a:prstGeom>
            <a:noFill/>
          </p:spPr>
          <p:txBody>
            <a:bodyPr wrap="none" rtlCol="0">
              <a:spAutoFit/>
            </a:bodyPr>
            <a:lstStyle/>
            <a:p>
              <a:r>
                <a:rPr lang="nb-NO" dirty="0"/>
                <a:t>Ingenting (8%)</a:t>
              </a:r>
            </a:p>
          </p:txBody>
        </p:sp>
      </p:grpSp>
      <p:sp>
        <p:nvSpPr>
          <p:cNvPr id="125" name="TekstSylinder 124">
            <a:extLst>
              <a:ext uri="{FF2B5EF4-FFF2-40B4-BE49-F238E27FC236}">
                <a16:creationId xmlns:a16="http://schemas.microsoft.com/office/drawing/2014/main" id="{E679770A-ABDD-4621-AA1A-C19302FD4A1D}"/>
              </a:ext>
            </a:extLst>
          </p:cNvPr>
          <p:cNvSpPr txBox="1"/>
          <p:nvPr/>
        </p:nvSpPr>
        <p:spPr>
          <a:xfrm>
            <a:off x="7949945" y="6579873"/>
            <a:ext cx="4311880" cy="261610"/>
          </a:xfrm>
          <a:prstGeom prst="rect">
            <a:avLst/>
          </a:prstGeom>
          <a:noFill/>
        </p:spPr>
        <p:txBody>
          <a:bodyPr wrap="square" rtlCol="0">
            <a:spAutoFit/>
          </a:bodyPr>
          <a:lstStyle/>
          <a:p>
            <a:r>
              <a:rPr lang="nb-NO" sz="1100" dirty="0"/>
              <a:t>700 577 personer i alderen 20-29 år bosatt i Norge per desember 2022</a:t>
            </a:r>
          </a:p>
        </p:txBody>
      </p:sp>
      <p:grpSp>
        <p:nvGrpSpPr>
          <p:cNvPr id="129" name="Gruppe 128">
            <a:extLst>
              <a:ext uri="{FF2B5EF4-FFF2-40B4-BE49-F238E27FC236}">
                <a16:creationId xmlns:a16="http://schemas.microsoft.com/office/drawing/2014/main" id="{4F60291D-91DC-42B0-9BEB-6F9109EEE048}"/>
              </a:ext>
            </a:extLst>
          </p:cNvPr>
          <p:cNvGrpSpPr/>
          <p:nvPr/>
        </p:nvGrpSpPr>
        <p:grpSpPr>
          <a:xfrm>
            <a:off x="6797442" y="5623540"/>
            <a:ext cx="2393320" cy="646331"/>
            <a:chOff x="3329278" y="5539954"/>
            <a:chExt cx="2393320" cy="646331"/>
          </a:xfrm>
        </p:grpSpPr>
        <p:pic>
          <p:nvPicPr>
            <p:cNvPr id="130" name="Bilde 129">
              <a:extLst>
                <a:ext uri="{FF2B5EF4-FFF2-40B4-BE49-F238E27FC236}">
                  <a16:creationId xmlns:a16="http://schemas.microsoft.com/office/drawing/2014/main" id="{1557BAFE-7654-462B-A47E-5F3E1FC61070}"/>
                </a:ext>
              </a:extLst>
            </p:cNvPr>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27426" t="3144" r="27129" b="2996"/>
            <a:stretch/>
          </p:blipFill>
          <p:spPr>
            <a:xfrm>
              <a:off x="3329278" y="5607149"/>
              <a:ext cx="236061" cy="487552"/>
            </a:xfrm>
            <a:prstGeom prst="rect">
              <a:avLst/>
            </a:prstGeom>
          </p:spPr>
        </p:pic>
        <p:sp>
          <p:nvSpPr>
            <p:cNvPr id="131" name="TekstSylinder 130">
              <a:extLst>
                <a:ext uri="{FF2B5EF4-FFF2-40B4-BE49-F238E27FC236}">
                  <a16:creationId xmlns:a16="http://schemas.microsoft.com/office/drawing/2014/main" id="{5852F56C-6D33-4FD3-9298-F05EBCD42CAF}"/>
                </a:ext>
              </a:extLst>
            </p:cNvPr>
            <p:cNvSpPr txBox="1"/>
            <p:nvPr/>
          </p:nvSpPr>
          <p:spPr>
            <a:xfrm>
              <a:off x="3637347" y="5539954"/>
              <a:ext cx="2085251" cy="646331"/>
            </a:xfrm>
            <a:prstGeom prst="rect">
              <a:avLst/>
            </a:prstGeom>
            <a:noFill/>
          </p:spPr>
          <p:txBody>
            <a:bodyPr wrap="none" rtlCol="0">
              <a:spAutoFit/>
            </a:bodyPr>
            <a:lstStyle/>
            <a:p>
              <a:r>
                <a:rPr lang="nb-NO" dirty="0"/>
                <a:t>Estimert andel i VGS</a:t>
              </a:r>
            </a:p>
            <a:p>
              <a:r>
                <a:rPr lang="nb-NO" dirty="0"/>
                <a:t>eller utland (2%)</a:t>
              </a:r>
            </a:p>
          </p:txBody>
        </p:sp>
      </p:grpSp>
      <p:pic>
        <p:nvPicPr>
          <p:cNvPr id="5" name="Bilde 4">
            <a:extLst>
              <a:ext uri="{FF2B5EF4-FFF2-40B4-BE49-F238E27FC236}">
                <a16:creationId xmlns:a16="http://schemas.microsoft.com/office/drawing/2014/main" id="{E14EDE69-DDB3-153A-A58D-647DADEE8E6B}"/>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286702" y="6343650"/>
            <a:ext cx="694373" cy="444398"/>
          </a:xfrm>
          <a:prstGeom prst="rect">
            <a:avLst/>
          </a:prstGeom>
        </p:spPr>
      </p:pic>
    </p:spTree>
    <p:extLst>
      <p:ext uri="{BB962C8B-B14F-4D97-AF65-F5344CB8AC3E}">
        <p14:creationId xmlns:p14="http://schemas.microsoft.com/office/powerpoint/2010/main" val="1883617374"/>
      </p:ext>
    </p:extLst>
  </p:cSld>
  <p:clrMapOvr>
    <a:masterClrMapping/>
  </p:clrMapOvr>
  <p:transition spd="slow">
    <p:wipe dir="r"/>
  </p:transition>
</p:sld>
</file>

<file path=ppt/theme/theme1.xml><?xml version="1.0" encoding="utf-8"?>
<a:theme xmlns:a="http://schemas.openxmlformats.org/drawingml/2006/main" name="AfterglowVTI">
  <a:themeElements>
    <a:clrScheme name="AnalogousFromLightSeedLeftStep">
      <a:dk1>
        <a:srgbClr val="000000"/>
      </a:dk1>
      <a:lt1>
        <a:srgbClr val="FFFFFF"/>
      </a:lt1>
      <a:dk2>
        <a:srgbClr val="312441"/>
      </a:dk2>
      <a:lt2>
        <a:srgbClr val="E2E8E6"/>
      </a:lt2>
      <a:accent1>
        <a:srgbClr val="EE6E96"/>
      </a:accent1>
      <a:accent2>
        <a:srgbClr val="EB4EC0"/>
      </a:accent2>
      <a:accent3>
        <a:srgbClr val="DC6EEE"/>
      </a:accent3>
      <a:accent4>
        <a:srgbClr val="924EEB"/>
      </a:accent4>
      <a:accent5>
        <a:srgbClr val="716EEE"/>
      </a:accent5>
      <a:accent6>
        <a:srgbClr val="4E8CEB"/>
      </a:accent6>
      <a:hlink>
        <a:srgbClr val="568F7D"/>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ppt/theme/theme2.xml><?xml version="1.0" encoding="utf-8"?>
<a:theme xmlns:a="http://schemas.openxmlformats.org/drawingml/2006/main" name="Office-tema">
  <a:themeElements>
    <a:clrScheme name="Integrert">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11061</TotalTime>
  <Words>1037</Words>
  <Application>Microsoft Office PowerPoint</Application>
  <PresentationFormat>Widescreen</PresentationFormat>
  <Paragraphs>158</Paragraphs>
  <Slides>18</Slides>
  <Notes>2</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18</vt:i4>
      </vt:variant>
    </vt:vector>
  </HeadingPairs>
  <TitlesOfParts>
    <vt:vector size="26" baseType="lpstr">
      <vt:lpstr>Arial</vt:lpstr>
      <vt:lpstr>Calibri</vt:lpstr>
      <vt:lpstr>Calibri Light</vt:lpstr>
      <vt:lpstr>Trade Gothic Next Cond</vt:lpstr>
      <vt:lpstr>Trade Gothic Next Light</vt:lpstr>
      <vt:lpstr>Wingdings</vt:lpstr>
      <vt:lpstr>AfterglowVTI</vt:lpstr>
      <vt:lpstr>Office-tema</vt:lpstr>
      <vt:lpstr>Ungt utenforskap </vt:lpstr>
      <vt:lpstr>Bakgrunnen for IPS</vt:lpstr>
      <vt:lpstr>Individuell jobbstøtte</vt:lpstr>
      <vt:lpstr>En del av tilfriskningsprosessen </vt:lpstr>
      <vt:lpstr>Utfordringer unge voksne kan møte på arbeidsmarkedet</vt:lpstr>
      <vt:lpstr>Hva hindrer unge voksne i å tre ut av utenforskap og inn i arbeid og aktivitet?</vt:lpstr>
      <vt:lpstr>PowerPoint-presentasjon</vt:lpstr>
      <vt:lpstr>Arbeid, utdanning, trygd og utenforskap i 20-årene</vt:lpstr>
      <vt:lpstr>Arbeid, utdanning, trygd og utenforskap i 20-årene</vt:lpstr>
      <vt:lpstr>105 000 unge voksne</vt:lpstr>
      <vt:lpstr>Resultater IPS Bergen 2022 </vt:lpstr>
      <vt:lpstr>Avgang til jobb og skole 2019 – 2023 (IPS ordinær)</vt:lpstr>
      <vt:lpstr>Avslutningsårsaker IPS og IPS ung pr okt 2023</vt:lpstr>
      <vt:lpstr>Hva er unikt med IPS?</vt:lpstr>
      <vt:lpstr>Tilbakemeldinger fra deltakere</vt:lpstr>
      <vt:lpstr>PowerPoint-presentasjon</vt:lpstr>
      <vt:lpstr>Noe for alle</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Ungt utenforskap</dc:title>
  <dc:creator>Aasvang, Amalie</dc:creator>
  <cp:lastModifiedBy>Aasvang, Amalie</cp:lastModifiedBy>
  <cp:revision>2</cp:revision>
  <dcterms:created xsi:type="dcterms:W3CDTF">2023-10-24T10:24:28Z</dcterms:created>
  <dcterms:modified xsi:type="dcterms:W3CDTF">2023-11-01T09:16:20Z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6317e-03ca-4ddd-bc6f-adf29e7f1a41_Enabled">
    <vt:lpwstr>true</vt:lpwstr>
  </property>
  <property fmtid="{D5CDD505-2E9C-101B-9397-08002B2CF9AE}" pid="3" name="MSIP_Label_9396317e-03ca-4ddd-bc6f-adf29e7f1a41_SetDate">
    <vt:lpwstr>2023-10-24T11:02:04Z</vt:lpwstr>
  </property>
  <property fmtid="{D5CDD505-2E9C-101B-9397-08002B2CF9AE}" pid="4" name="MSIP_Label_9396317e-03ca-4ddd-bc6f-adf29e7f1a41_Method">
    <vt:lpwstr>Standard</vt:lpwstr>
  </property>
  <property fmtid="{D5CDD505-2E9C-101B-9397-08002B2CF9AE}" pid="5" name="MSIP_Label_9396317e-03ca-4ddd-bc6f-adf29e7f1a41_Name">
    <vt:lpwstr>9396317e-03ca-4ddd-bc6f-adf29e7f1a41</vt:lpwstr>
  </property>
  <property fmtid="{D5CDD505-2E9C-101B-9397-08002B2CF9AE}" pid="6" name="MSIP_Label_9396317e-03ca-4ddd-bc6f-adf29e7f1a41_SiteId">
    <vt:lpwstr>62366534-1ec3-4962-8869-9b5535279d0b</vt:lpwstr>
  </property>
  <property fmtid="{D5CDD505-2E9C-101B-9397-08002B2CF9AE}" pid="7" name="MSIP_Label_9396317e-03ca-4ddd-bc6f-adf29e7f1a41_ActionId">
    <vt:lpwstr>824a3cd4-b680-4044-b72d-8972ce7b8e26</vt:lpwstr>
  </property>
  <property fmtid="{D5CDD505-2E9C-101B-9397-08002B2CF9AE}" pid="8" name="MSIP_Label_9396317e-03ca-4ddd-bc6f-adf29e7f1a41_ContentBits">
    <vt:lpwstr>0</vt:lpwstr>
  </property>
</Properties>
</file>