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535" r:id="rId2"/>
    <p:sldId id="537" r:id="rId3"/>
    <p:sldId id="273" r:id="rId4"/>
    <p:sldId id="428" r:id="rId5"/>
    <p:sldId id="417" r:id="rId6"/>
    <p:sldId id="540" r:id="rId7"/>
    <p:sldId id="429" r:id="rId8"/>
    <p:sldId id="342" r:id="rId9"/>
    <p:sldId id="282" r:id="rId10"/>
    <p:sldId id="538" r:id="rId11"/>
    <p:sldId id="543" r:id="rId12"/>
    <p:sldId id="539" r:id="rId13"/>
    <p:sldId id="529" r:id="rId14"/>
    <p:sldId id="393" r:id="rId15"/>
    <p:sldId id="391" r:id="rId16"/>
    <p:sldId id="541" r:id="rId17"/>
    <p:sldId id="416" r:id="rId18"/>
    <p:sldId id="261" r:id="rId19"/>
    <p:sldId id="265" r:id="rId20"/>
    <p:sldId id="264" r:id="rId21"/>
    <p:sldId id="269" r:id="rId22"/>
    <p:sldId id="534" r:id="rId23"/>
    <p:sldId id="338" r:id="rId24"/>
    <p:sldId id="337" r:id="rId25"/>
    <p:sldId id="405" r:id="rId26"/>
    <p:sldId id="395" r:id="rId27"/>
    <p:sldId id="545" r:id="rId28"/>
    <p:sldId id="271" r:id="rId29"/>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73E"/>
    <a:srgbClr val="93E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4"/>
    <p:restoredTop sz="86503"/>
  </p:normalViewPr>
  <p:slideViewPr>
    <p:cSldViewPr snapToGrid="0" snapToObjects="1">
      <p:cViewPr varScale="1">
        <p:scale>
          <a:sx n="91" d="100"/>
          <a:sy n="91" d="100"/>
        </p:scale>
        <p:origin x="200" y="3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8" d="100"/>
        <a:sy n="78" d="100"/>
      </p:scale>
      <p:origin x="0" y="-3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DEDBF-8FAE-F84A-9EAB-49481CA05491}" type="doc">
      <dgm:prSet loTypeId="urn:microsoft.com/office/officeart/2005/8/layout/cycle8" loCatId="" qsTypeId="urn:microsoft.com/office/officeart/2005/8/quickstyle/simple1" qsCatId="simple" csTypeId="urn:microsoft.com/office/officeart/2005/8/colors/accent1_2" csCatId="accent1" phldr="1"/>
      <dgm:spPr/>
    </dgm:pt>
    <dgm:pt modelId="{022E13AC-B69B-034F-983B-1C08CE4F1B71}">
      <dgm:prSet phldrT="[Text]"/>
      <dgm:spPr>
        <a:solidFill>
          <a:schemeClr val="accent1">
            <a:lumMod val="60000"/>
            <a:lumOff val="40000"/>
          </a:schemeClr>
        </a:solidFill>
      </dgm:spPr>
      <dgm:t>
        <a:bodyPr/>
        <a:lstStyle/>
        <a:p>
          <a:r>
            <a:rPr lang="sv-SE" dirty="0">
              <a:solidFill>
                <a:schemeClr val="tx1"/>
              </a:solidFill>
            </a:rPr>
            <a:t>Sociala</a:t>
          </a:r>
        </a:p>
      </dgm:t>
    </dgm:pt>
    <dgm:pt modelId="{6796B0BD-FB36-6C45-9294-A398A240C0E8}" type="parTrans" cxnId="{F669ECB5-5F40-7049-9E1E-C1E26A95E43C}">
      <dgm:prSet/>
      <dgm:spPr/>
      <dgm:t>
        <a:bodyPr/>
        <a:lstStyle/>
        <a:p>
          <a:endParaRPr lang="sv-SE"/>
        </a:p>
      </dgm:t>
    </dgm:pt>
    <dgm:pt modelId="{5249F502-D639-F34A-8F10-F2E65A469E36}" type="sibTrans" cxnId="{F669ECB5-5F40-7049-9E1E-C1E26A95E43C}">
      <dgm:prSet/>
      <dgm:spPr/>
      <dgm:t>
        <a:bodyPr/>
        <a:lstStyle/>
        <a:p>
          <a:endParaRPr lang="sv-SE"/>
        </a:p>
      </dgm:t>
    </dgm:pt>
    <dgm:pt modelId="{B7ADC5BF-709A-4844-AD45-BB819A76B47C}">
      <dgm:prSet phldrT="[Text]"/>
      <dgm:spPr>
        <a:solidFill>
          <a:schemeClr val="accent1">
            <a:lumMod val="40000"/>
            <a:lumOff val="60000"/>
          </a:schemeClr>
        </a:solidFill>
      </dgm:spPr>
      <dgm:t>
        <a:bodyPr/>
        <a:lstStyle/>
        <a:p>
          <a:r>
            <a:rPr lang="sv-SE" dirty="0">
              <a:solidFill>
                <a:schemeClr val="tx1"/>
              </a:solidFill>
            </a:rPr>
            <a:t>Biologiska</a:t>
          </a:r>
        </a:p>
      </dgm:t>
    </dgm:pt>
    <dgm:pt modelId="{935EC243-D4F0-9149-B676-29B151557CEF}" type="parTrans" cxnId="{097C8D00-0C9A-E541-9479-E56176990005}">
      <dgm:prSet/>
      <dgm:spPr/>
      <dgm:t>
        <a:bodyPr/>
        <a:lstStyle/>
        <a:p>
          <a:endParaRPr lang="sv-SE"/>
        </a:p>
      </dgm:t>
    </dgm:pt>
    <dgm:pt modelId="{EA9661F9-1DD3-B14E-B57F-D255936925E7}" type="sibTrans" cxnId="{097C8D00-0C9A-E541-9479-E56176990005}">
      <dgm:prSet/>
      <dgm:spPr/>
      <dgm:t>
        <a:bodyPr/>
        <a:lstStyle/>
        <a:p>
          <a:endParaRPr lang="sv-SE"/>
        </a:p>
      </dgm:t>
    </dgm:pt>
    <dgm:pt modelId="{F57AEC54-95A5-DE46-8D6A-4040CD08EACF}">
      <dgm:prSet phldrT="[Text]"/>
      <dgm:spPr>
        <a:solidFill>
          <a:schemeClr val="accent1">
            <a:lumMod val="40000"/>
            <a:lumOff val="60000"/>
          </a:schemeClr>
        </a:solidFill>
      </dgm:spPr>
      <dgm:t>
        <a:bodyPr/>
        <a:lstStyle/>
        <a:p>
          <a:r>
            <a:rPr lang="sv-SE" dirty="0">
              <a:solidFill>
                <a:schemeClr val="tx1"/>
              </a:solidFill>
            </a:rPr>
            <a:t>Psykologiska</a:t>
          </a:r>
        </a:p>
      </dgm:t>
    </dgm:pt>
    <dgm:pt modelId="{3EBFCD51-84F2-9541-BB96-9DBC6E117573}" type="parTrans" cxnId="{46C057DE-CADA-184F-AC16-A6345D95F494}">
      <dgm:prSet/>
      <dgm:spPr/>
      <dgm:t>
        <a:bodyPr/>
        <a:lstStyle/>
        <a:p>
          <a:endParaRPr lang="sv-SE"/>
        </a:p>
      </dgm:t>
    </dgm:pt>
    <dgm:pt modelId="{0358EAA0-0ABB-824C-8C1A-F4DEF75BC951}" type="sibTrans" cxnId="{46C057DE-CADA-184F-AC16-A6345D95F494}">
      <dgm:prSet/>
      <dgm:spPr/>
      <dgm:t>
        <a:bodyPr/>
        <a:lstStyle/>
        <a:p>
          <a:endParaRPr lang="sv-SE"/>
        </a:p>
      </dgm:t>
    </dgm:pt>
    <dgm:pt modelId="{7F04886A-E838-FF4C-8F4F-167A0655F797}" type="pres">
      <dgm:prSet presAssocID="{C44DEDBF-8FAE-F84A-9EAB-49481CA05491}" presName="compositeShape" presStyleCnt="0">
        <dgm:presLayoutVars>
          <dgm:chMax val="7"/>
          <dgm:dir/>
          <dgm:resizeHandles val="exact"/>
        </dgm:presLayoutVars>
      </dgm:prSet>
      <dgm:spPr/>
    </dgm:pt>
    <dgm:pt modelId="{1627E292-2B11-C04F-9938-6E968B2C8EF5}" type="pres">
      <dgm:prSet presAssocID="{C44DEDBF-8FAE-F84A-9EAB-49481CA05491}" presName="wedge1" presStyleLbl="node1" presStyleIdx="0" presStyleCnt="3"/>
      <dgm:spPr/>
    </dgm:pt>
    <dgm:pt modelId="{7A1AAC91-8A10-2040-B121-ACCDC4C0EAB7}" type="pres">
      <dgm:prSet presAssocID="{C44DEDBF-8FAE-F84A-9EAB-49481CA05491}" presName="dummy1a" presStyleCnt="0"/>
      <dgm:spPr/>
    </dgm:pt>
    <dgm:pt modelId="{497CFC37-9E6B-9B45-A1E8-0EEB77C17556}" type="pres">
      <dgm:prSet presAssocID="{C44DEDBF-8FAE-F84A-9EAB-49481CA05491}" presName="dummy1b" presStyleCnt="0"/>
      <dgm:spPr/>
    </dgm:pt>
    <dgm:pt modelId="{DCF69771-5807-FF41-8FE3-8EF3DECCC91F}" type="pres">
      <dgm:prSet presAssocID="{C44DEDBF-8FAE-F84A-9EAB-49481CA05491}" presName="wedge1Tx" presStyleLbl="node1" presStyleIdx="0" presStyleCnt="3">
        <dgm:presLayoutVars>
          <dgm:chMax val="0"/>
          <dgm:chPref val="0"/>
          <dgm:bulletEnabled val="1"/>
        </dgm:presLayoutVars>
      </dgm:prSet>
      <dgm:spPr/>
    </dgm:pt>
    <dgm:pt modelId="{695B375F-AD17-C848-A8FE-54A42070419E}" type="pres">
      <dgm:prSet presAssocID="{C44DEDBF-8FAE-F84A-9EAB-49481CA05491}" presName="wedge2" presStyleLbl="node1" presStyleIdx="1" presStyleCnt="3"/>
      <dgm:spPr/>
    </dgm:pt>
    <dgm:pt modelId="{E0127409-4484-D94A-9268-10795CDCE1FB}" type="pres">
      <dgm:prSet presAssocID="{C44DEDBF-8FAE-F84A-9EAB-49481CA05491}" presName="dummy2a" presStyleCnt="0"/>
      <dgm:spPr/>
    </dgm:pt>
    <dgm:pt modelId="{8B343EF1-5D14-D147-A93B-CA6F2CB0DC6C}" type="pres">
      <dgm:prSet presAssocID="{C44DEDBF-8FAE-F84A-9EAB-49481CA05491}" presName="dummy2b" presStyleCnt="0"/>
      <dgm:spPr/>
    </dgm:pt>
    <dgm:pt modelId="{553630A2-BAE3-0B48-BD77-6BA0E63A87BA}" type="pres">
      <dgm:prSet presAssocID="{C44DEDBF-8FAE-F84A-9EAB-49481CA05491}" presName="wedge2Tx" presStyleLbl="node1" presStyleIdx="1" presStyleCnt="3">
        <dgm:presLayoutVars>
          <dgm:chMax val="0"/>
          <dgm:chPref val="0"/>
          <dgm:bulletEnabled val="1"/>
        </dgm:presLayoutVars>
      </dgm:prSet>
      <dgm:spPr/>
    </dgm:pt>
    <dgm:pt modelId="{DAD895B3-4655-1640-9C0B-DBF1585EE77E}" type="pres">
      <dgm:prSet presAssocID="{C44DEDBF-8FAE-F84A-9EAB-49481CA05491}" presName="wedge3" presStyleLbl="node1" presStyleIdx="2" presStyleCnt="3" custScaleX="94461" custScaleY="95565"/>
      <dgm:spPr/>
    </dgm:pt>
    <dgm:pt modelId="{8A1B3B9B-78CC-3847-B9DB-4D29BFD591FD}" type="pres">
      <dgm:prSet presAssocID="{C44DEDBF-8FAE-F84A-9EAB-49481CA05491}" presName="dummy3a" presStyleCnt="0"/>
      <dgm:spPr/>
    </dgm:pt>
    <dgm:pt modelId="{36022B0C-4BDD-A240-B913-E516B7083997}" type="pres">
      <dgm:prSet presAssocID="{C44DEDBF-8FAE-F84A-9EAB-49481CA05491}" presName="dummy3b" presStyleCnt="0"/>
      <dgm:spPr/>
    </dgm:pt>
    <dgm:pt modelId="{DBB6F264-90E4-BD47-AC3D-DF5C8D97D065}" type="pres">
      <dgm:prSet presAssocID="{C44DEDBF-8FAE-F84A-9EAB-49481CA05491}" presName="wedge3Tx" presStyleLbl="node1" presStyleIdx="2" presStyleCnt="3">
        <dgm:presLayoutVars>
          <dgm:chMax val="0"/>
          <dgm:chPref val="0"/>
          <dgm:bulletEnabled val="1"/>
        </dgm:presLayoutVars>
      </dgm:prSet>
      <dgm:spPr/>
    </dgm:pt>
    <dgm:pt modelId="{C795BAE1-BCDF-6743-8874-8F4BAF3396E5}" type="pres">
      <dgm:prSet presAssocID="{5249F502-D639-F34A-8F10-F2E65A469E36}" presName="arrowWedge1" presStyleLbl="fgSibTrans2D1" presStyleIdx="0" presStyleCnt="3"/>
      <dgm:spPr>
        <a:solidFill>
          <a:schemeClr val="accent1">
            <a:lumMod val="60000"/>
            <a:lumOff val="40000"/>
          </a:schemeClr>
        </a:solidFill>
      </dgm:spPr>
    </dgm:pt>
    <dgm:pt modelId="{3B18CF0F-196B-934D-8BCA-11775F687459}" type="pres">
      <dgm:prSet presAssocID="{EA9661F9-1DD3-B14E-B57F-D255936925E7}" presName="arrowWedge2" presStyleLbl="fgSibTrans2D1" presStyleIdx="1" presStyleCnt="3"/>
      <dgm:spPr>
        <a:solidFill>
          <a:schemeClr val="accent1">
            <a:lumMod val="60000"/>
            <a:lumOff val="40000"/>
          </a:schemeClr>
        </a:solidFill>
      </dgm:spPr>
    </dgm:pt>
    <dgm:pt modelId="{C3E5F8A1-A7E6-E349-9D8D-FAD3369B3919}" type="pres">
      <dgm:prSet presAssocID="{0358EAA0-0ABB-824C-8C1A-F4DEF75BC951}" presName="arrowWedge3" presStyleLbl="fgSibTrans2D1" presStyleIdx="2" presStyleCnt="3"/>
      <dgm:spPr>
        <a:solidFill>
          <a:schemeClr val="accent1">
            <a:lumMod val="60000"/>
            <a:lumOff val="40000"/>
          </a:schemeClr>
        </a:solidFill>
      </dgm:spPr>
    </dgm:pt>
  </dgm:ptLst>
  <dgm:cxnLst>
    <dgm:cxn modelId="{097C8D00-0C9A-E541-9479-E56176990005}" srcId="{C44DEDBF-8FAE-F84A-9EAB-49481CA05491}" destId="{B7ADC5BF-709A-4844-AD45-BB819A76B47C}" srcOrd="1" destOrd="0" parTransId="{935EC243-D4F0-9149-B676-29B151557CEF}" sibTransId="{EA9661F9-1DD3-B14E-B57F-D255936925E7}"/>
    <dgm:cxn modelId="{B300EE2B-7D5A-BF44-873C-4A3948903FF4}" type="presOf" srcId="{022E13AC-B69B-034F-983B-1C08CE4F1B71}" destId="{DCF69771-5807-FF41-8FE3-8EF3DECCC91F}" srcOrd="1" destOrd="0" presId="urn:microsoft.com/office/officeart/2005/8/layout/cycle8"/>
    <dgm:cxn modelId="{75A6CD41-3C5E-4F49-8CCC-C63DD9433EA5}" type="presOf" srcId="{C44DEDBF-8FAE-F84A-9EAB-49481CA05491}" destId="{7F04886A-E838-FF4C-8F4F-167A0655F797}" srcOrd="0" destOrd="0" presId="urn:microsoft.com/office/officeart/2005/8/layout/cycle8"/>
    <dgm:cxn modelId="{CAC0B343-8D73-6C44-8B69-A98D9E72E69F}" type="presOf" srcId="{022E13AC-B69B-034F-983B-1C08CE4F1B71}" destId="{1627E292-2B11-C04F-9938-6E968B2C8EF5}" srcOrd="0" destOrd="0" presId="urn:microsoft.com/office/officeart/2005/8/layout/cycle8"/>
    <dgm:cxn modelId="{D2B67044-E052-4445-9771-9060D37E3347}" type="presOf" srcId="{B7ADC5BF-709A-4844-AD45-BB819A76B47C}" destId="{695B375F-AD17-C848-A8FE-54A42070419E}" srcOrd="0" destOrd="0" presId="urn:microsoft.com/office/officeart/2005/8/layout/cycle8"/>
    <dgm:cxn modelId="{00718244-88F2-F944-8879-BC785B259EE6}" type="presOf" srcId="{B7ADC5BF-709A-4844-AD45-BB819A76B47C}" destId="{553630A2-BAE3-0B48-BD77-6BA0E63A87BA}" srcOrd="1" destOrd="0" presId="urn:microsoft.com/office/officeart/2005/8/layout/cycle8"/>
    <dgm:cxn modelId="{F669ECB5-5F40-7049-9E1E-C1E26A95E43C}" srcId="{C44DEDBF-8FAE-F84A-9EAB-49481CA05491}" destId="{022E13AC-B69B-034F-983B-1C08CE4F1B71}" srcOrd="0" destOrd="0" parTransId="{6796B0BD-FB36-6C45-9294-A398A240C0E8}" sibTransId="{5249F502-D639-F34A-8F10-F2E65A469E36}"/>
    <dgm:cxn modelId="{46C057DE-CADA-184F-AC16-A6345D95F494}" srcId="{C44DEDBF-8FAE-F84A-9EAB-49481CA05491}" destId="{F57AEC54-95A5-DE46-8D6A-4040CD08EACF}" srcOrd="2" destOrd="0" parTransId="{3EBFCD51-84F2-9541-BB96-9DBC6E117573}" sibTransId="{0358EAA0-0ABB-824C-8C1A-F4DEF75BC951}"/>
    <dgm:cxn modelId="{561579E3-E981-294C-819E-A218F3B67DB9}" type="presOf" srcId="{F57AEC54-95A5-DE46-8D6A-4040CD08EACF}" destId="{DBB6F264-90E4-BD47-AC3D-DF5C8D97D065}" srcOrd="1" destOrd="0" presId="urn:microsoft.com/office/officeart/2005/8/layout/cycle8"/>
    <dgm:cxn modelId="{D647CDE6-EE63-7942-A85B-930D60D3BC9B}" type="presOf" srcId="{F57AEC54-95A5-DE46-8D6A-4040CD08EACF}" destId="{DAD895B3-4655-1640-9C0B-DBF1585EE77E}" srcOrd="0" destOrd="0" presId="urn:microsoft.com/office/officeart/2005/8/layout/cycle8"/>
    <dgm:cxn modelId="{0EA33797-93B5-B744-A4A0-402C1171FB13}" type="presParOf" srcId="{7F04886A-E838-FF4C-8F4F-167A0655F797}" destId="{1627E292-2B11-C04F-9938-6E968B2C8EF5}" srcOrd="0" destOrd="0" presId="urn:microsoft.com/office/officeart/2005/8/layout/cycle8"/>
    <dgm:cxn modelId="{68685FA8-9353-2C45-AC44-8AD7297311B7}" type="presParOf" srcId="{7F04886A-E838-FF4C-8F4F-167A0655F797}" destId="{7A1AAC91-8A10-2040-B121-ACCDC4C0EAB7}" srcOrd="1" destOrd="0" presId="urn:microsoft.com/office/officeart/2005/8/layout/cycle8"/>
    <dgm:cxn modelId="{E4392434-168E-DA41-ACB4-4286C3794A3C}" type="presParOf" srcId="{7F04886A-E838-FF4C-8F4F-167A0655F797}" destId="{497CFC37-9E6B-9B45-A1E8-0EEB77C17556}" srcOrd="2" destOrd="0" presId="urn:microsoft.com/office/officeart/2005/8/layout/cycle8"/>
    <dgm:cxn modelId="{0C47A48A-C466-514F-8864-9D25BB7B9FCC}" type="presParOf" srcId="{7F04886A-E838-FF4C-8F4F-167A0655F797}" destId="{DCF69771-5807-FF41-8FE3-8EF3DECCC91F}" srcOrd="3" destOrd="0" presId="urn:microsoft.com/office/officeart/2005/8/layout/cycle8"/>
    <dgm:cxn modelId="{3A77EA82-BDB2-D843-930E-B249DF5830DC}" type="presParOf" srcId="{7F04886A-E838-FF4C-8F4F-167A0655F797}" destId="{695B375F-AD17-C848-A8FE-54A42070419E}" srcOrd="4" destOrd="0" presId="urn:microsoft.com/office/officeart/2005/8/layout/cycle8"/>
    <dgm:cxn modelId="{199EC1E9-B59D-634C-B4E4-1EC80B0DE79B}" type="presParOf" srcId="{7F04886A-E838-FF4C-8F4F-167A0655F797}" destId="{E0127409-4484-D94A-9268-10795CDCE1FB}" srcOrd="5" destOrd="0" presId="urn:microsoft.com/office/officeart/2005/8/layout/cycle8"/>
    <dgm:cxn modelId="{861F1B3C-F95E-3040-89E2-E461CEEA96B4}" type="presParOf" srcId="{7F04886A-E838-FF4C-8F4F-167A0655F797}" destId="{8B343EF1-5D14-D147-A93B-CA6F2CB0DC6C}" srcOrd="6" destOrd="0" presId="urn:microsoft.com/office/officeart/2005/8/layout/cycle8"/>
    <dgm:cxn modelId="{6050570D-EB91-C34B-92B2-7830B07E11D4}" type="presParOf" srcId="{7F04886A-E838-FF4C-8F4F-167A0655F797}" destId="{553630A2-BAE3-0B48-BD77-6BA0E63A87BA}" srcOrd="7" destOrd="0" presId="urn:microsoft.com/office/officeart/2005/8/layout/cycle8"/>
    <dgm:cxn modelId="{3AE5FAA0-A28E-F146-82BB-8AD703EC5111}" type="presParOf" srcId="{7F04886A-E838-FF4C-8F4F-167A0655F797}" destId="{DAD895B3-4655-1640-9C0B-DBF1585EE77E}" srcOrd="8" destOrd="0" presId="urn:microsoft.com/office/officeart/2005/8/layout/cycle8"/>
    <dgm:cxn modelId="{0DBAD416-7C89-C246-B6A3-D8BABC9DEB00}" type="presParOf" srcId="{7F04886A-E838-FF4C-8F4F-167A0655F797}" destId="{8A1B3B9B-78CC-3847-B9DB-4D29BFD591FD}" srcOrd="9" destOrd="0" presId="urn:microsoft.com/office/officeart/2005/8/layout/cycle8"/>
    <dgm:cxn modelId="{2473419A-B644-0948-A375-371DC0F53D82}" type="presParOf" srcId="{7F04886A-E838-FF4C-8F4F-167A0655F797}" destId="{36022B0C-4BDD-A240-B913-E516B7083997}" srcOrd="10" destOrd="0" presId="urn:microsoft.com/office/officeart/2005/8/layout/cycle8"/>
    <dgm:cxn modelId="{73C5DA49-46B3-B343-8C11-F5427C2013DC}" type="presParOf" srcId="{7F04886A-E838-FF4C-8F4F-167A0655F797}" destId="{DBB6F264-90E4-BD47-AC3D-DF5C8D97D065}" srcOrd="11" destOrd="0" presId="urn:microsoft.com/office/officeart/2005/8/layout/cycle8"/>
    <dgm:cxn modelId="{EACF5E6F-BCD9-7D4D-B0C2-877E7A72F8C0}" type="presParOf" srcId="{7F04886A-E838-FF4C-8F4F-167A0655F797}" destId="{C795BAE1-BCDF-6743-8874-8F4BAF3396E5}" srcOrd="12" destOrd="0" presId="urn:microsoft.com/office/officeart/2005/8/layout/cycle8"/>
    <dgm:cxn modelId="{D50DA434-5035-7641-B58E-81D9F8899DF1}" type="presParOf" srcId="{7F04886A-E838-FF4C-8F4F-167A0655F797}" destId="{3B18CF0F-196B-934D-8BCA-11775F687459}" srcOrd="13" destOrd="0" presId="urn:microsoft.com/office/officeart/2005/8/layout/cycle8"/>
    <dgm:cxn modelId="{FBCB634B-A595-E54B-BB1F-D7D8FB7C3306}" type="presParOf" srcId="{7F04886A-E838-FF4C-8F4F-167A0655F797}" destId="{C3E5F8A1-A7E6-E349-9D8D-FAD3369B391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7E292-2B11-C04F-9938-6E968B2C8EF5}">
      <dsp:nvSpPr>
        <dsp:cNvPr id="0" name=""/>
        <dsp:cNvSpPr/>
      </dsp:nvSpPr>
      <dsp:spPr>
        <a:xfrm>
          <a:off x="2624343" y="301092"/>
          <a:ext cx="3891044" cy="3891044"/>
        </a:xfrm>
        <a:prstGeom prst="pie">
          <a:avLst>
            <a:gd name="adj1" fmla="val 16200000"/>
            <a:gd name="adj2" fmla="val 1800000"/>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sv-SE" sz="1900" kern="1200" dirty="0">
              <a:solidFill>
                <a:schemeClr val="tx1"/>
              </a:solidFill>
            </a:rPr>
            <a:t>Sociala</a:t>
          </a:r>
        </a:p>
      </dsp:txBody>
      <dsp:txXfrm>
        <a:off x="4675016" y="1125623"/>
        <a:ext cx="1389658" cy="1158049"/>
      </dsp:txXfrm>
    </dsp:sp>
    <dsp:sp modelId="{695B375F-AD17-C848-A8FE-54A42070419E}">
      <dsp:nvSpPr>
        <dsp:cNvPr id="0" name=""/>
        <dsp:cNvSpPr/>
      </dsp:nvSpPr>
      <dsp:spPr>
        <a:xfrm>
          <a:off x="2544206" y="440058"/>
          <a:ext cx="3891044" cy="3891044"/>
        </a:xfrm>
        <a:prstGeom prst="pie">
          <a:avLst>
            <a:gd name="adj1" fmla="val 1800000"/>
            <a:gd name="adj2" fmla="val 9000000"/>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sv-SE" sz="1900" kern="1200" dirty="0">
              <a:solidFill>
                <a:schemeClr val="tx1"/>
              </a:solidFill>
            </a:rPr>
            <a:t>Biologiska</a:t>
          </a:r>
        </a:p>
      </dsp:txBody>
      <dsp:txXfrm>
        <a:off x="3470645" y="2964605"/>
        <a:ext cx="2084488" cy="1019083"/>
      </dsp:txXfrm>
    </dsp:sp>
    <dsp:sp modelId="{DAD895B3-4655-1640-9C0B-DBF1585EE77E}">
      <dsp:nvSpPr>
        <dsp:cNvPr id="0" name=""/>
        <dsp:cNvSpPr/>
      </dsp:nvSpPr>
      <dsp:spPr>
        <a:xfrm>
          <a:off x="2571831" y="387376"/>
          <a:ext cx="3675519" cy="3718476"/>
        </a:xfrm>
        <a:prstGeom prst="pie">
          <a:avLst>
            <a:gd name="adj1" fmla="val 9000000"/>
            <a:gd name="adj2" fmla="val 16200000"/>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sv-SE" sz="1900" kern="1200" dirty="0">
              <a:solidFill>
                <a:schemeClr val="tx1"/>
              </a:solidFill>
            </a:rPr>
            <a:t>Psykologiska</a:t>
          </a:r>
        </a:p>
      </dsp:txBody>
      <dsp:txXfrm>
        <a:off x="2997579" y="1175339"/>
        <a:ext cx="1312685" cy="1106689"/>
      </dsp:txXfrm>
    </dsp:sp>
    <dsp:sp modelId="{C795BAE1-BCDF-6743-8874-8F4BAF3396E5}">
      <dsp:nvSpPr>
        <dsp:cNvPr id="0" name=""/>
        <dsp:cNvSpPr/>
      </dsp:nvSpPr>
      <dsp:spPr>
        <a:xfrm>
          <a:off x="2383790" y="60218"/>
          <a:ext cx="4372793" cy="4372793"/>
        </a:xfrm>
        <a:prstGeom prst="circularArrow">
          <a:avLst>
            <a:gd name="adj1" fmla="val 5085"/>
            <a:gd name="adj2" fmla="val 327528"/>
            <a:gd name="adj3" fmla="val 1472472"/>
            <a:gd name="adj4" fmla="val 16199432"/>
            <a:gd name="adj5" fmla="val 5932"/>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3B18CF0F-196B-934D-8BCA-11775F687459}">
      <dsp:nvSpPr>
        <dsp:cNvPr id="0" name=""/>
        <dsp:cNvSpPr/>
      </dsp:nvSpPr>
      <dsp:spPr>
        <a:xfrm>
          <a:off x="2303331" y="198938"/>
          <a:ext cx="4372793" cy="4372793"/>
        </a:xfrm>
        <a:prstGeom prst="circularArrow">
          <a:avLst>
            <a:gd name="adj1" fmla="val 5085"/>
            <a:gd name="adj2" fmla="val 327528"/>
            <a:gd name="adj3" fmla="val 8671970"/>
            <a:gd name="adj4" fmla="val 1800502"/>
            <a:gd name="adj5" fmla="val 5932"/>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E5F8A1-A7E6-E349-9D8D-FAD3369B3919}">
      <dsp:nvSpPr>
        <dsp:cNvPr id="0" name=""/>
        <dsp:cNvSpPr/>
      </dsp:nvSpPr>
      <dsp:spPr>
        <a:xfrm>
          <a:off x="2223870" y="61016"/>
          <a:ext cx="4372793" cy="4372793"/>
        </a:xfrm>
        <a:prstGeom prst="circularArrow">
          <a:avLst>
            <a:gd name="adj1" fmla="val 5085"/>
            <a:gd name="adj2" fmla="val 327528"/>
            <a:gd name="adj3" fmla="val 15873039"/>
            <a:gd name="adj4" fmla="val 9000000"/>
            <a:gd name="adj5" fmla="val 5932"/>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7F1FDE1-F4F4-B34B-8974-1AA70660386F}" type="datetimeFigureOut">
              <a:rPr lang="sv-SE" smtClean="0"/>
              <a:t>2022-05-30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BE36D76-D587-204C-B5E6-064817A9F1BF}" type="slidenum">
              <a:rPr lang="sv-SE" smtClean="0"/>
              <a:t>‹#›</a:t>
            </a:fld>
            <a:endParaRPr lang="sv-SE"/>
          </a:p>
        </p:txBody>
      </p:sp>
    </p:spTree>
    <p:extLst>
      <p:ext uri="{BB962C8B-B14F-4D97-AF65-F5344CB8AC3E}">
        <p14:creationId xmlns:p14="http://schemas.microsoft.com/office/powerpoint/2010/main" val="165215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BE36D76-D587-204C-B5E6-064817A9F1BF}" type="slidenum">
              <a:rPr lang="sv-SE" smtClean="0"/>
              <a:t>1</a:t>
            </a:fld>
            <a:endParaRPr lang="sv-SE"/>
          </a:p>
        </p:txBody>
      </p:sp>
    </p:spTree>
    <p:extLst>
      <p:ext uri="{BB962C8B-B14F-4D97-AF65-F5344CB8AC3E}">
        <p14:creationId xmlns:p14="http://schemas.microsoft.com/office/powerpoint/2010/main" val="427512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Olika barndomsövergrepp( </a:t>
            </a:r>
            <a:r>
              <a:rPr lang="sv-SE" dirty="0" err="1"/>
              <a:t>känslom’ässiga</a:t>
            </a:r>
            <a:r>
              <a:rPr lang="sv-SE" dirty="0"/>
              <a:t>,</a:t>
            </a:r>
            <a:r>
              <a:rPr lang="sv-SE" baseline="0" dirty="0"/>
              <a:t> fysiska, sexuella samt försummelse. 89 % hade upplevt sådan stress någon gång under sitt liv…</a:t>
            </a:r>
          </a:p>
          <a:p>
            <a:endParaRPr lang="sv-SE" baseline="0" dirty="0"/>
          </a:p>
          <a:p>
            <a:r>
              <a:rPr lang="sv-SE" b="1" baseline="0" dirty="0"/>
              <a:t>Problem med SELF-ESTEEM = 93%. </a:t>
            </a:r>
            <a:r>
              <a:rPr lang="sv-SE" b="0" baseline="0" dirty="0"/>
              <a:t>(</a:t>
            </a:r>
            <a:r>
              <a:rPr lang="sv-SE" b="0" baseline="0" dirty="0" err="1"/>
              <a:t>Jmfr</a:t>
            </a:r>
            <a:r>
              <a:rPr lang="sv-SE" b="0" baseline="0" dirty="0"/>
              <a:t> England)</a:t>
            </a:r>
          </a:p>
          <a:p>
            <a:endParaRPr lang="sv-SE" b="1" dirty="0"/>
          </a:p>
          <a:p>
            <a:r>
              <a:rPr lang="sv-SE" b="0" dirty="0"/>
              <a:t>Rösterna= specifika</a:t>
            </a:r>
            <a:r>
              <a:rPr lang="sv-SE" b="0" baseline="0" dirty="0"/>
              <a:t> representationer av SOCIAL-EMOTIONAL CONFLICTS från Interpersonell stress</a:t>
            </a:r>
          </a:p>
          <a:p>
            <a:endParaRPr lang="sv-SE" b="0" baseline="0" dirty="0"/>
          </a:p>
          <a:p>
            <a:r>
              <a:rPr lang="sv-SE" b="0" baseline="0" dirty="0"/>
              <a:t>Dynamisk socio-emotionell förståelse. </a:t>
            </a:r>
            <a:endParaRPr lang="sv-SE" b="0" dirty="0"/>
          </a:p>
        </p:txBody>
      </p:sp>
      <p:sp>
        <p:nvSpPr>
          <p:cNvPr id="4" name="Platshållare för bildnummer 3"/>
          <p:cNvSpPr>
            <a:spLocks noGrp="1"/>
          </p:cNvSpPr>
          <p:nvPr>
            <p:ph type="sldNum" sz="quarter" idx="10"/>
          </p:nvPr>
        </p:nvSpPr>
        <p:spPr/>
        <p:txBody>
          <a:bodyPr/>
          <a:lstStyle/>
          <a:p>
            <a:fld id="{3307120D-8D38-4FDD-9CCC-730A59C307DE}" type="slidenum">
              <a:rPr lang="sv-SE" altLang="sv-SE" smtClean="0"/>
              <a:pPr/>
              <a:t>21</a:t>
            </a:fld>
            <a:endParaRPr lang="sv-SE" altLang="sv-SE"/>
          </a:p>
        </p:txBody>
      </p:sp>
    </p:spTree>
    <p:extLst>
      <p:ext uri="{BB962C8B-B14F-4D97-AF65-F5344CB8AC3E}">
        <p14:creationId xmlns:p14="http://schemas.microsoft.com/office/powerpoint/2010/main" val="100919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FE7D380-96B2-B04C-AB27-54FE8483163F}" type="slidenum">
              <a:rPr lang="sv-SE" smtClean="0"/>
              <a:t>23</a:t>
            </a:fld>
            <a:endParaRPr lang="sv-SE"/>
          </a:p>
        </p:txBody>
      </p:sp>
    </p:spTree>
    <p:extLst>
      <p:ext uri="{BB962C8B-B14F-4D97-AF65-F5344CB8AC3E}">
        <p14:creationId xmlns:p14="http://schemas.microsoft.com/office/powerpoint/2010/main" val="2586638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FE7D380-96B2-B04C-AB27-54FE8483163F}" type="slidenum">
              <a:rPr lang="sv-SE" smtClean="0"/>
              <a:t>24</a:t>
            </a:fld>
            <a:endParaRPr lang="sv-SE"/>
          </a:p>
        </p:txBody>
      </p:sp>
    </p:spTree>
    <p:extLst>
      <p:ext uri="{BB962C8B-B14F-4D97-AF65-F5344CB8AC3E}">
        <p14:creationId xmlns:p14="http://schemas.microsoft.com/office/powerpoint/2010/main" val="942428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73B4CA4-963D-3C45-BFD0-3CEA3AD54668}" type="slidenum">
              <a:rPr lang="sv-SE" smtClean="0"/>
              <a:t>25</a:t>
            </a:fld>
            <a:endParaRPr lang="sv-SE"/>
          </a:p>
        </p:txBody>
      </p:sp>
    </p:spTree>
    <p:extLst>
      <p:ext uri="{BB962C8B-B14F-4D97-AF65-F5344CB8AC3E}">
        <p14:creationId xmlns:p14="http://schemas.microsoft.com/office/powerpoint/2010/main" val="1719968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73B4CA4-963D-3C45-BFD0-3CEA3AD54668}" type="slidenum">
              <a:rPr lang="sv-SE" smtClean="0"/>
              <a:t>26</a:t>
            </a:fld>
            <a:endParaRPr lang="sv-SE"/>
          </a:p>
        </p:txBody>
      </p:sp>
    </p:spTree>
    <p:extLst>
      <p:ext uri="{BB962C8B-B14F-4D97-AF65-F5344CB8AC3E}">
        <p14:creationId xmlns:p14="http://schemas.microsoft.com/office/powerpoint/2010/main" val="1585081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73B4CA4-963D-3C45-BFD0-3CEA3AD54668}" type="slidenum">
              <a:rPr lang="sv-SE" smtClean="0"/>
              <a:t>27</a:t>
            </a:fld>
            <a:endParaRPr lang="sv-SE"/>
          </a:p>
        </p:txBody>
      </p:sp>
    </p:spTree>
    <p:extLst>
      <p:ext uri="{BB962C8B-B14F-4D97-AF65-F5344CB8AC3E}">
        <p14:creationId xmlns:p14="http://schemas.microsoft.com/office/powerpoint/2010/main" val="3783846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173B4CA4-963D-3C45-BFD0-3CEA3AD54668}" type="slidenum">
              <a:rPr lang="sv-SE" smtClean="0"/>
              <a:t>28</a:t>
            </a:fld>
            <a:endParaRPr lang="sv-SE"/>
          </a:p>
        </p:txBody>
      </p:sp>
    </p:spTree>
    <p:extLst>
      <p:ext uri="{BB962C8B-B14F-4D97-AF65-F5344CB8AC3E}">
        <p14:creationId xmlns:p14="http://schemas.microsoft.com/office/powerpoint/2010/main" val="200018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BE36D76-D587-204C-B5E6-064817A9F1BF}" type="slidenum">
              <a:rPr lang="sv-SE" smtClean="0"/>
              <a:t>2</a:t>
            </a:fld>
            <a:endParaRPr lang="sv-SE"/>
          </a:p>
        </p:txBody>
      </p:sp>
    </p:spTree>
    <p:extLst>
      <p:ext uri="{BB962C8B-B14F-4D97-AF65-F5344CB8AC3E}">
        <p14:creationId xmlns:p14="http://schemas.microsoft.com/office/powerpoint/2010/main" val="21498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BE36D76-D587-204C-B5E6-064817A9F1BF}" type="slidenum">
              <a:rPr lang="sv-SE" smtClean="0"/>
              <a:t>3</a:t>
            </a:fld>
            <a:endParaRPr lang="sv-SE"/>
          </a:p>
        </p:txBody>
      </p:sp>
    </p:spTree>
    <p:extLst>
      <p:ext uri="{BB962C8B-B14F-4D97-AF65-F5344CB8AC3E}">
        <p14:creationId xmlns:p14="http://schemas.microsoft.com/office/powerpoint/2010/main" val="130074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baseline="0" dirty="0"/>
              <a:t>. Nämna Stadsmissionen!</a:t>
            </a:r>
          </a:p>
          <a:p>
            <a:endParaRPr lang="sv-SE" sz="1600" dirty="0"/>
          </a:p>
        </p:txBody>
      </p:sp>
      <p:sp>
        <p:nvSpPr>
          <p:cNvPr id="4" name="Platshållare för bildnummer 3"/>
          <p:cNvSpPr>
            <a:spLocks noGrp="1"/>
          </p:cNvSpPr>
          <p:nvPr>
            <p:ph type="sldNum" sz="quarter" idx="10"/>
          </p:nvPr>
        </p:nvSpPr>
        <p:spPr/>
        <p:txBody>
          <a:bodyPr/>
          <a:lstStyle/>
          <a:p>
            <a:fld id="{7BE36D76-D587-204C-B5E6-064817A9F1BF}" type="slidenum">
              <a:rPr lang="sv-SE" smtClean="0"/>
              <a:t>4</a:t>
            </a:fld>
            <a:endParaRPr lang="sv-SE"/>
          </a:p>
        </p:txBody>
      </p:sp>
    </p:spTree>
    <p:extLst>
      <p:ext uri="{BB962C8B-B14F-4D97-AF65-F5344CB8AC3E}">
        <p14:creationId xmlns:p14="http://schemas.microsoft.com/office/powerpoint/2010/main" val="93927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B7A5680B-5CFF-5C46-8A8E-F880F761868B}" type="slidenum">
              <a:rPr lang="sv-SE" smtClean="0"/>
              <a:pPr>
                <a:defRPr/>
              </a:pPr>
              <a:t>8</a:t>
            </a:fld>
            <a:endParaRPr lang="sv-SE"/>
          </a:p>
        </p:txBody>
      </p:sp>
    </p:spTree>
    <p:extLst>
      <p:ext uri="{BB962C8B-B14F-4D97-AF65-F5344CB8AC3E}">
        <p14:creationId xmlns:p14="http://schemas.microsoft.com/office/powerpoint/2010/main" val="54792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21281DB-5861-494F-A790-270D0B2DF5A0}"/>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62EDF751-C4BC-B34A-B789-42A4D27FF428}"/>
              </a:ext>
            </a:extLst>
          </p:cNvPr>
          <p:cNvSpPr>
            <a:spLocks noGrp="1" noChangeArrowheads="1"/>
          </p:cNvSpPr>
          <p:nvPr>
            <p:ph type="body" idx="1"/>
          </p:nvPr>
        </p:nvSpPr>
        <p:spPr>
          <a:noFill/>
        </p:spPr>
        <p:txBody>
          <a:bodyPr/>
          <a:lstStyle/>
          <a:p>
            <a:r>
              <a:rPr lang="sv-SE" altLang="sv-SE">
                <a:latin typeface="Arial" panose="020B0604020202020204" pitchFamily="34" charset="0"/>
              </a:rPr>
              <a:t>Englands nätverk: först kritiserade för att använda ordet PARANOIA. Okunskap.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Dvs. de olika orden används utifrån olika ideologiska utgångspunkter.</a:t>
            </a:r>
            <a:endParaRPr lang="sv-SE" dirty="0"/>
          </a:p>
        </p:txBody>
      </p:sp>
      <p:sp>
        <p:nvSpPr>
          <p:cNvPr id="4" name="Platshållare för bildnummer 3"/>
          <p:cNvSpPr>
            <a:spLocks noGrp="1"/>
          </p:cNvSpPr>
          <p:nvPr>
            <p:ph type="sldNum" sz="quarter" idx="5"/>
          </p:nvPr>
        </p:nvSpPr>
        <p:spPr/>
        <p:txBody>
          <a:bodyPr/>
          <a:lstStyle/>
          <a:p>
            <a:pPr>
              <a:defRPr/>
            </a:pPr>
            <a:fld id="{B7A5680B-5CFF-5C46-8A8E-F880F761868B}" type="slidenum">
              <a:rPr lang="sv-SE" smtClean="0"/>
              <a:pPr>
                <a:defRPr/>
              </a:pPr>
              <a:t>13</a:t>
            </a:fld>
            <a:endParaRPr lang="sv-SE"/>
          </a:p>
        </p:txBody>
      </p:sp>
    </p:spTree>
    <p:extLst>
      <p:ext uri="{BB962C8B-B14F-4D97-AF65-F5344CB8AC3E}">
        <p14:creationId xmlns:p14="http://schemas.microsoft.com/office/powerpoint/2010/main" val="1578033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Totalupplevelser Känselvillor?</a:t>
            </a:r>
          </a:p>
          <a:p>
            <a:endParaRPr lang="sv-SE" dirty="0"/>
          </a:p>
          <a:p>
            <a:r>
              <a:rPr lang="sv-SE" dirty="0"/>
              <a:t>Nästan bara kvinnor.</a:t>
            </a:r>
          </a:p>
          <a:p>
            <a:endParaRPr lang="sv-SE" dirty="0"/>
          </a:p>
          <a:p>
            <a:r>
              <a:rPr lang="sv-SE" sz="1200" kern="1200" dirty="0">
                <a:solidFill>
                  <a:schemeClr val="tx1"/>
                </a:solidFill>
                <a:effectLst/>
                <a:latin typeface="+mn-lt"/>
                <a:ea typeface="ＭＳ Ｐゴシック" pitchFamily="-65" charset="-128"/>
                <a:cs typeface="ＭＳ Ｐゴシック" pitchFamily="-65" charset="-128"/>
              </a:rPr>
              <a:t>övertygad om att hon inte hade något hjärta</a:t>
            </a:r>
            <a:r>
              <a:rPr lang="sv-SE" dirty="0">
                <a:effectLst/>
              </a:rPr>
              <a:t> </a:t>
            </a:r>
            <a:endParaRPr lang="sv-SE" dirty="0"/>
          </a:p>
        </p:txBody>
      </p:sp>
      <p:sp>
        <p:nvSpPr>
          <p:cNvPr id="4" name="Platshållare för bildnummer 3"/>
          <p:cNvSpPr>
            <a:spLocks noGrp="1"/>
          </p:cNvSpPr>
          <p:nvPr>
            <p:ph type="sldNum" sz="quarter" idx="5"/>
          </p:nvPr>
        </p:nvSpPr>
        <p:spPr/>
        <p:txBody>
          <a:bodyPr/>
          <a:lstStyle/>
          <a:p>
            <a:pPr>
              <a:defRPr/>
            </a:pPr>
            <a:fld id="{B7A5680B-5CFF-5C46-8A8E-F880F761868B}" type="slidenum">
              <a:rPr lang="sv-SE" smtClean="0"/>
              <a:pPr>
                <a:defRPr/>
              </a:pPr>
              <a:t>14</a:t>
            </a:fld>
            <a:endParaRPr lang="sv-SE"/>
          </a:p>
        </p:txBody>
      </p:sp>
    </p:spTree>
    <p:extLst>
      <p:ext uri="{BB962C8B-B14F-4D97-AF65-F5344CB8AC3E}">
        <p14:creationId xmlns:p14="http://schemas.microsoft.com/office/powerpoint/2010/main" val="326118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Platshållare för bildobjekt 1">
            <a:extLst>
              <a:ext uri="{FF2B5EF4-FFF2-40B4-BE49-F238E27FC236}">
                <a16:creationId xmlns:a16="http://schemas.microsoft.com/office/drawing/2014/main" id="{F0FE8494-5B5B-F621-05C1-784FF81604B3}"/>
              </a:ext>
            </a:extLst>
          </p:cNvPr>
          <p:cNvSpPr>
            <a:spLocks noGrp="1" noRot="1" noChangeAspect="1" noTextEdit="1"/>
          </p:cNvSpPr>
          <p:nvPr>
            <p:ph type="sldImg"/>
          </p:nvPr>
        </p:nvSpPr>
        <p:spPr>
          <a:ln/>
        </p:spPr>
      </p:sp>
      <p:sp>
        <p:nvSpPr>
          <p:cNvPr id="73730" name="Platshållare för anteckningar 2">
            <a:extLst>
              <a:ext uri="{FF2B5EF4-FFF2-40B4-BE49-F238E27FC236}">
                <a16:creationId xmlns:a16="http://schemas.microsoft.com/office/drawing/2014/main" id="{EEDD118E-24A3-2469-9A44-AEF0FF717299}"/>
              </a:ext>
            </a:extLst>
          </p:cNvPr>
          <p:cNvSpPr>
            <a:spLocks noGrp="1"/>
          </p:cNvSpPr>
          <p:nvPr>
            <p:ph type="body" idx="1"/>
          </p:nvPr>
        </p:nvSpPr>
        <p:spPr/>
        <p:txBody>
          <a:bodyPr/>
          <a:lstStyle/>
          <a:p>
            <a:pPr eaLnBrk="1" hangingPunct="1"/>
            <a:r>
              <a:rPr lang="sv-SE" altLang="sv-SE" dirty="0">
                <a:latin typeface="Arial" panose="020B0604020202020204" pitchFamily="34" charset="0"/>
                <a:ea typeface="ＭＳ Ｐゴシック" panose="020B0600070205080204" pitchFamily="34" charset="-128"/>
              </a:rPr>
              <a:t>+ </a:t>
            </a:r>
            <a:r>
              <a:rPr lang="sv-SE" altLang="sv-SE" b="1" dirty="0">
                <a:latin typeface="Arial" panose="020B0604020202020204" pitchFamily="34" charset="0"/>
                <a:ea typeface="ＭＳ Ｐゴシック" panose="020B0600070205080204" pitchFamily="34" charset="-128"/>
              </a:rPr>
              <a:t>DE SOM INTE DELTAR! </a:t>
            </a:r>
            <a:r>
              <a:rPr lang="sv-SE" altLang="sv-SE" dirty="0">
                <a:latin typeface="Arial" panose="020B0604020202020204" pitchFamily="34" charset="0"/>
                <a:ea typeface="ＭＳ Ｐゴシック" panose="020B0600070205080204" pitchFamily="34" charset="-128"/>
              </a:rPr>
              <a:t>DE Satt igång PROCESSER! Stått utanför, rekryterat andra till grupperna, kommit med och avslutat</a:t>
            </a:r>
          </a:p>
          <a:p>
            <a:pPr eaLnBrk="1" hangingPunct="1"/>
            <a:endParaRPr lang="sv-SE" altLang="sv-SE" dirty="0">
              <a:latin typeface="Arial" panose="020B0604020202020204" pitchFamily="34" charset="0"/>
              <a:ea typeface="ＭＳ Ｐゴシック" panose="020B0600070205080204" pitchFamily="34" charset="-128"/>
            </a:endParaRPr>
          </a:p>
          <a:p>
            <a:pPr eaLnBrk="1" hangingPunct="1"/>
            <a:r>
              <a:rPr lang="sv-SE" altLang="sv-SE" dirty="0">
                <a:latin typeface="Arial" panose="020B0604020202020204" pitchFamily="34" charset="0"/>
                <a:ea typeface="ＭＳ Ｐゴシック" panose="020B0600070205080204" pitchFamily="34" charset="-128"/>
              </a:rPr>
              <a:t>Skrivit TIPS till andra</a:t>
            </a:r>
          </a:p>
          <a:p>
            <a:pPr eaLnBrk="1" hangingPunct="1"/>
            <a:endParaRPr lang="sv-SE" altLang="sv-SE" dirty="0">
              <a:latin typeface="Arial" panose="020B0604020202020204" pitchFamily="34" charset="0"/>
              <a:ea typeface="ＭＳ Ｐゴシック" panose="020B0600070205080204" pitchFamily="34" charset="-128"/>
            </a:endParaRPr>
          </a:p>
          <a:p>
            <a:pPr eaLnBrk="1" hangingPunct="1"/>
            <a:r>
              <a:rPr lang="sv-SE" altLang="sv-SE" dirty="0">
                <a:latin typeface="Arial" panose="020B0604020202020204" pitchFamily="34" charset="0"/>
                <a:ea typeface="ＭＳ Ｐゴシック" panose="020B0600070205080204" pitchFamily="34" charset="-128"/>
              </a:rPr>
              <a:t>Bjudit in AMI (= starten av erfarenhetsarbetet!)</a:t>
            </a:r>
          </a:p>
          <a:p>
            <a:pPr eaLnBrk="1" hangingPunct="1"/>
            <a:endParaRPr lang="sv-SE" altLang="sv-SE" dirty="0">
              <a:latin typeface="Arial" panose="020B0604020202020204" pitchFamily="34" charset="0"/>
              <a:ea typeface="ＭＳ Ｐゴシック" panose="020B0600070205080204" pitchFamily="34" charset="-128"/>
            </a:endParaRPr>
          </a:p>
          <a:p>
            <a:pPr eaLnBrk="1" hangingPunct="1"/>
            <a:r>
              <a:rPr lang="sv-SE" altLang="sv-SE" dirty="0">
                <a:latin typeface="Arial" panose="020B0604020202020204" pitchFamily="34" charset="0"/>
                <a:ea typeface="ＭＳ Ｐゴシック" panose="020B0600070205080204" pitchFamily="34" charset="-128"/>
              </a:rPr>
              <a:t>”Paranoia-prat”</a:t>
            </a:r>
          </a:p>
          <a:p>
            <a:pPr eaLnBrk="1" hangingPunct="1"/>
            <a:endParaRPr lang="sv-SE" altLang="sv-SE" dirty="0">
              <a:latin typeface="Arial" panose="020B0604020202020204" pitchFamily="34" charset="0"/>
              <a:ea typeface="ＭＳ Ｐゴシック" panose="020B0600070205080204" pitchFamily="34" charset="-128"/>
            </a:endParaRPr>
          </a:p>
          <a:p>
            <a:pPr eaLnBrk="1" hangingPunct="1"/>
            <a:r>
              <a:rPr lang="sv-SE" altLang="sv-SE" dirty="0" err="1">
                <a:latin typeface="Arial" panose="020B0604020202020204" pitchFamily="34" charset="0"/>
                <a:ea typeface="ＭＳ Ｐゴシック" panose="020B0600070205080204" pitchFamily="34" charset="-128"/>
              </a:rPr>
              <a:t>Rästhörarintervjuer</a:t>
            </a:r>
            <a:r>
              <a:rPr lang="sv-SE" altLang="sv-SE" dirty="0">
                <a:latin typeface="Arial" panose="020B0604020202020204" pitchFamily="34" charset="0"/>
                <a:ea typeface="ＭＳ Ｐゴシック" panose="020B0600070205080204" pitchFamily="34" charset="-128"/>
              </a:rPr>
              <a:t> i behandlingen</a:t>
            </a:r>
          </a:p>
          <a:p>
            <a:pPr eaLnBrk="1" hangingPunct="1"/>
            <a:endParaRPr lang="sv-SE" altLang="sv-SE" dirty="0">
              <a:latin typeface="Arial" panose="020B0604020202020204" pitchFamily="34" charset="0"/>
              <a:ea typeface="ＭＳ Ｐゴシック" panose="020B0600070205080204" pitchFamily="34" charset="-128"/>
            </a:endParaRPr>
          </a:p>
        </p:txBody>
      </p:sp>
      <p:sp>
        <p:nvSpPr>
          <p:cNvPr id="73731" name="Platshållare för bildnummer 3">
            <a:extLst>
              <a:ext uri="{FF2B5EF4-FFF2-40B4-BE49-F238E27FC236}">
                <a16:creationId xmlns:a16="http://schemas.microsoft.com/office/drawing/2014/main" id="{25657D95-EA77-C851-4223-3F45F56F933A}"/>
              </a:ext>
            </a:extLst>
          </p:cNvPr>
          <p:cNvSpPr>
            <a:spLocks noGrp="1"/>
          </p:cNvSpPr>
          <p:nvPr>
            <p:ph type="sldNum" sz="quarter" idx="5"/>
          </p:nvPr>
        </p:nvSpPr>
        <p:spPr>
          <a:ln>
            <a:miter lim="800000"/>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86D3D6C-520C-1848-9497-546189BBEFD2}" type="slidenum">
              <a:rPr lang="sv-SE" altLang="sv-SE" sz="1200"/>
              <a:pPr eaLnBrk="1" hangingPunct="1"/>
              <a:t>18</a:t>
            </a:fld>
            <a:endParaRPr lang="sv-SE" altLang="sv-S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sv-SE"/>
              <a:t>Klicka här för att ändra formatet för bakgrundsrubriken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B176B43C-A6EA-C64A-B6F0-C6C051AA4A6E}" type="datetimeFigureOut">
              <a:rPr lang="sv-SE" smtClean="0"/>
              <a:t>2022-05-30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D757C98-9748-224B-9F00-0AFDBE68C517}" type="slidenum">
              <a:rPr lang="sv-SE" smtClean="0"/>
              <a:t>‹#›</a:t>
            </a:fld>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formatet för bakgrundsrubriken</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176B43C-A6EA-C64A-B6F0-C6C051AA4A6E}" type="datetimeFigureOut">
              <a:rPr lang="sv-SE" smtClean="0"/>
              <a:t>2022-05-30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D757C98-9748-224B-9F00-0AFDBE68C517}"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sv-SE"/>
              <a:t>Klicka här för att ändra formatet för bakgrundsrubriken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176B43C-A6EA-C64A-B6F0-C6C051AA4A6E}" type="datetimeFigureOut">
              <a:rPr lang="sv-SE" smtClean="0"/>
              <a:t>2022-05-30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D757C98-9748-224B-9F00-0AFDBE68C517}" type="slidenum">
              <a:rPr lang="sv-SE" smtClean="0"/>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a:t>Klicka här för att ändra format</a:t>
            </a:r>
            <a:endParaRPr lang="sv-SE" dirty="0"/>
          </a:p>
        </p:txBody>
      </p:sp>
      <p:sp>
        <p:nvSpPr>
          <p:cNvPr id="7" name="Platshållare för innehåll 2"/>
          <p:cNvSpPr>
            <a:spLocks noGrp="1"/>
          </p:cNvSpPr>
          <p:nvPr>
            <p:ph sz="quarter" idx="12" hasCustomPrompt="1"/>
          </p:nvPr>
        </p:nvSpPr>
        <p:spPr>
          <a:xfrm>
            <a:off x="912001" y="2350800"/>
            <a:ext cx="9984316" cy="381635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r>
              <a:rPr lang="sv-SE"/>
              <a:t>ORGANISATIONSNAMN (ÄNDRA SIDHUVUD VIA FLIKEN INFOGA-SIDHUVUD/SIDFOT)</a:t>
            </a:r>
            <a:endParaRPr lang="sv-SE" dirty="0"/>
          </a:p>
        </p:txBody>
      </p:sp>
    </p:spTree>
    <p:extLst>
      <p:ext uri="{BB962C8B-B14F-4D97-AF65-F5344CB8AC3E}">
        <p14:creationId xmlns:p14="http://schemas.microsoft.com/office/powerpoint/2010/main" val="1947842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och två innehållsdelar">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a:t>Klicka här för att ändra format</a:t>
            </a:r>
            <a:endParaRPr lang="sv-SE" dirty="0"/>
          </a:p>
        </p:txBody>
      </p:sp>
      <p:sp>
        <p:nvSpPr>
          <p:cNvPr id="7" name="Platshållare för innehåll 2"/>
          <p:cNvSpPr>
            <a:spLocks noGrp="1"/>
          </p:cNvSpPr>
          <p:nvPr>
            <p:ph sz="quarter" idx="12" hasCustomPrompt="1"/>
          </p:nvPr>
        </p:nvSpPr>
        <p:spPr>
          <a:xfrm>
            <a:off x="912000" y="2350800"/>
            <a:ext cx="5088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3"/>
          <p:cNvSpPr>
            <a:spLocks noGrp="1"/>
          </p:cNvSpPr>
          <p:nvPr>
            <p:ph sz="quarter" idx="13" hasCustomPrompt="1"/>
          </p:nvPr>
        </p:nvSpPr>
        <p:spPr>
          <a:xfrm>
            <a:off x="6384597" y="2350800"/>
            <a:ext cx="5088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r>
              <a:rPr lang="sv-SE"/>
              <a:t>ORGANISATIONSNAMN (ÄNDRA SIDHUVUD VIA FLIKEN INFOGA-SIDHUVUD/SIDFOT)</a:t>
            </a:r>
            <a:endParaRPr lang="sv-SE" dirty="0"/>
          </a:p>
        </p:txBody>
      </p:sp>
    </p:spTree>
    <p:extLst>
      <p:ext uri="{BB962C8B-B14F-4D97-AF65-F5344CB8AC3E}">
        <p14:creationId xmlns:p14="http://schemas.microsoft.com/office/powerpoint/2010/main" val="3984227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lvl1pPr>
              <a:defRPr>
                <a:solidFill>
                  <a:srgbClr val="464646"/>
                </a:solidFill>
              </a:defRPr>
            </a:lvl1pPr>
          </a:lstStyle>
          <a:p>
            <a:r>
              <a:rPr lang="sv-SE"/>
              <a:t>Klicka här för att ändra format</a:t>
            </a:r>
            <a:endParaRPr lang="sv-SE" dirty="0"/>
          </a:p>
        </p:txBody>
      </p:sp>
      <p:sp>
        <p:nvSpPr>
          <p:cNvPr id="7" name="Platshållare för text 6"/>
          <p:cNvSpPr>
            <a:spLocks noGrp="1"/>
          </p:cNvSpPr>
          <p:nvPr>
            <p:ph type="body" sz="quarter" idx="12"/>
          </p:nvPr>
        </p:nvSpPr>
        <p:spPr>
          <a:xfrm>
            <a:off x="1524000" y="2286000"/>
            <a:ext cx="8940800" cy="3581400"/>
          </a:xfrm>
        </p:spPr>
        <p:txBody>
          <a:bodyPr/>
          <a:lstStyle/>
          <a:p>
            <a:pPr lvl="0"/>
            <a:r>
              <a:rPr lang="sv-SE"/>
              <a:t>Klicka här för att ändra format på bakgrundstexten</a:t>
            </a:r>
          </a:p>
          <a:p>
            <a:pPr lvl="1"/>
            <a:r>
              <a:rPr lang="sv-SE"/>
              <a:t>Nivå två</a:t>
            </a:r>
          </a:p>
        </p:txBody>
      </p:sp>
      <p:sp>
        <p:nvSpPr>
          <p:cNvPr id="4" name="Platshållare för datum 3"/>
          <p:cNvSpPr>
            <a:spLocks noGrp="1"/>
          </p:cNvSpPr>
          <p:nvPr>
            <p:ph type="dt" sz="half" idx="13"/>
          </p:nvPr>
        </p:nvSpPr>
        <p:spPr>
          <a:xfrm>
            <a:off x="9042401" y="6492876"/>
            <a:ext cx="1420284" cy="365125"/>
          </a:xfrm>
          <a:prstGeom prst="rect">
            <a:avLst/>
          </a:prstGeom>
        </p:spPr>
        <p:txBody>
          <a:bodyPr/>
          <a:lstStyle>
            <a:lvl1pPr>
              <a:defRPr/>
            </a:lvl1pPr>
          </a:lstStyle>
          <a:p>
            <a:fld id="{685FCE46-7DCA-471B-BB77-99D50A6F87CE}" type="datetime1">
              <a:rPr lang="sv-SE" altLang="sv-SE"/>
              <a:pPr/>
              <a:t>2022-05-30</a:t>
            </a:fld>
            <a:endParaRPr lang="sv-SE" altLang="sv-SE"/>
          </a:p>
        </p:txBody>
      </p:sp>
      <p:sp>
        <p:nvSpPr>
          <p:cNvPr id="6" name="Platshållare för sidfot 4"/>
          <p:cNvSpPr>
            <a:spLocks noGrp="1"/>
          </p:cNvSpPr>
          <p:nvPr>
            <p:ph type="ftr" sz="quarter" idx="14"/>
          </p:nvPr>
        </p:nvSpPr>
        <p:spPr/>
        <p:txBody>
          <a:bodyPr/>
          <a:lstStyle>
            <a:lvl1pPr>
              <a:defRPr/>
            </a:lvl1pPr>
          </a:lstStyle>
          <a:p>
            <a:endParaRPr lang="sv-SE" altLang="sv-SE"/>
          </a:p>
        </p:txBody>
      </p:sp>
    </p:spTree>
    <p:extLst>
      <p:ext uri="{BB962C8B-B14F-4D97-AF65-F5344CB8AC3E}">
        <p14:creationId xmlns:p14="http://schemas.microsoft.com/office/powerpoint/2010/main" val="1308494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912002" y="1920000"/>
            <a:ext cx="8544372" cy="3919987"/>
          </a:xfrm>
        </p:spPr>
        <p:txBody>
          <a:bodyPr>
            <a:normAutofit/>
          </a:bodyPr>
          <a:lstStyle>
            <a:lvl1pPr marL="287993" indent="-287993">
              <a:defRPr sz="2400">
                <a:latin typeface="Arial" panose="020B0604020202020204" pitchFamily="34" charset="0"/>
                <a:cs typeface="Arial" panose="020B0604020202020204" pitchFamily="34" charset="0"/>
              </a:defRPr>
            </a:lvl1pPr>
            <a:lvl2pPr marL="575986" indent="-287993">
              <a:defRPr sz="2133">
                <a:latin typeface="Arial" panose="020B0604020202020204" pitchFamily="34" charset="0"/>
                <a:cs typeface="Arial" panose="020B0604020202020204" pitchFamily="34" charset="0"/>
              </a:defRPr>
            </a:lvl2pPr>
            <a:lvl3pPr marL="863978" indent="-287993">
              <a:defRPr sz="2133">
                <a:latin typeface="Arial" panose="020B0604020202020204" pitchFamily="34" charset="0"/>
                <a:cs typeface="Arial" panose="020B0604020202020204" pitchFamily="34" charset="0"/>
              </a:defRPr>
            </a:lvl3pPr>
            <a:lvl4pPr marL="1151971" indent="-287993">
              <a:defRPr sz="2133">
                <a:latin typeface="Arial" panose="020B0604020202020204" pitchFamily="34" charset="0"/>
                <a:cs typeface="Arial" panose="020B0604020202020204" pitchFamily="34" charset="0"/>
              </a:defRPr>
            </a:lvl4pPr>
            <a:lvl5pPr marL="1439964" indent="-287993">
              <a:defRPr sz="2133">
                <a:latin typeface="Arial" panose="020B0604020202020204" pitchFamily="34" charset="0"/>
                <a:cs typeface="Arial" panose="020B0604020202020204" pitchFamily="34" charset="0"/>
              </a:defRPr>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5">
            <a:extLst>
              <a:ext uri="{FF2B5EF4-FFF2-40B4-BE49-F238E27FC236}">
                <a16:creationId xmlns:a16="http://schemas.microsoft.com/office/drawing/2014/main" id="{B3AB4A1A-A57A-A74C-B584-46E088ED2E18}"/>
              </a:ext>
            </a:extLst>
          </p:cNvPr>
          <p:cNvSpPr>
            <a:spLocks noGrp="1"/>
          </p:cNvSpPr>
          <p:nvPr>
            <p:ph type="title"/>
          </p:nvPr>
        </p:nvSpPr>
        <p:spPr>
          <a:xfrm>
            <a:off x="912000" y="672001"/>
            <a:ext cx="10441800" cy="759209"/>
          </a:xfrm>
        </p:spPr>
        <p:txBody>
          <a:bodyPr anchor="t" anchorCtr="0"/>
          <a:lstStyle/>
          <a:p>
            <a:r>
              <a:rPr lang="sv-SE"/>
              <a:t>Klicka här för att ändra mall för rubrikformat</a:t>
            </a:r>
            <a:endParaRPr lang="sv-SE" dirty="0"/>
          </a:p>
        </p:txBody>
      </p:sp>
      <p:sp>
        <p:nvSpPr>
          <p:cNvPr id="9" name="Date Placeholder 1">
            <a:extLst>
              <a:ext uri="{FF2B5EF4-FFF2-40B4-BE49-F238E27FC236}">
                <a16:creationId xmlns:a16="http://schemas.microsoft.com/office/drawing/2014/main" id="{15DB041F-7F03-9A40-98F2-A5C8C75E84B4}"/>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FC69FAFD-F55C-7C40-ACB0-01A3D8B201D2}" type="datetime1">
              <a:rPr lang="sv-SE" smtClean="0"/>
              <a:t>2022-05-30</a:t>
            </a:fld>
            <a:endParaRPr lang="sv-SE" dirty="0"/>
          </a:p>
        </p:txBody>
      </p:sp>
      <p:sp>
        <p:nvSpPr>
          <p:cNvPr id="11" name="Platshållare för bildnummer 2">
            <a:extLst>
              <a:ext uri="{FF2B5EF4-FFF2-40B4-BE49-F238E27FC236}">
                <a16:creationId xmlns:a16="http://schemas.microsoft.com/office/drawing/2014/main" id="{EC24BD59-2874-0248-ABF7-EE085A73E07B}"/>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2" name="Platshållare för sidfot 5">
            <a:extLst>
              <a:ext uri="{FF2B5EF4-FFF2-40B4-BE49-F238E27FC236}">
                <a16:creationId xmlns:a16="http://schemas.microsoft.com/office/drawing/2014/main" id="{51D27CD0-740D-364E-8235-BABBF7AEBDB7}"/>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SAHLGRENSKA UNIVERSITETSSJUKHUSET  – ÄNDRAS I SIDFOTSLÄGET</a:t>
            </a:r>
            <a:endParaRPr lang="sv-SE" dirty="0"/>
          </a:p>
        </p:txBody>
      </p:sp>
    </p:spTree>
    <p:extLst>
      <p:ext uri="{BB962C8B-B14F-4D97-AF65-F5344CB8AC3E}">
        <p14:creationId xmlns:p14="http://schemas.microsoft.com/office/powerpoint/2010/main" val="1219198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912002" y="1920000"/>
            <a:ext cx="8544372" cy="3919987"/>
          </a:xfrm>
        </p:spPr>
        <p:txBody>
          <a:bodyPr>
            <a:normAutofit/>
          </a:bodyPr>
          <a:lstStyle>
            <a:lvl1pPr marL="287993" indent="-287993">
              <a:defRPr sz="2400">
                <a:latin typeface="Arial" panose="020B0604020202020204" pitchFamily="34" charset="0"/>
                <a:cs typeface="Arial" panose="020B0604020202020204" pitchFamily="34" charset="0"/>
              </a:defRPr>
            </a:lvl1pPr>
            <a:lvl2pPr marL="575986" indent="-287993">
              <a:defRPr sz="2133">
                <a:latin typeface="Arial" panose="020B0604020202020204" pitchFamily="34" charset="0"/>
                <a:cs typeface="Arial" panose="020B0604020202020204" pitchFamily="34" charset="0"/>
              </a:defRPr>
            </a:lvl2pPr>
            <a:lvl3pPr marL="863978" indent="-287993">
              <a:defRPr sz="2133">
                <a:latin typeface="Arial" panose="020B0604020202020204" pitchFamily="34" charset="0"/>
                <a:cs typeface="Arial" panose="020B0604020202020204" pitchFamily="34" charset="0"/>
              </a:defRPr>
            </a:lvl3pPr>
            <a:lvl4pPr marL="1151971" indent="-287993">
              <a:defRPr sz="2133">
                <a:latin typeface="Arial" panose="020B0604020202020204" pitchFamily="34" charset="0"/>
                <a:cs typeface="Arial" panose="020B0604020202020204" pitchFamily="34" charset="0"/>
              </a:defRPr>
            </a:lvl4pPr>
            <a:lvl5pPr marL="1439964" indent="-287993">
              <a:defRPr sz="2133">
                <a:latin typeface="Arial" panose="020B0604020202020204" pitchFamily="34" charset="0"/>
                <a:cs typeface="Arial" panose="020B0604020202020204" pitchFamily="34" charset="0"/>
              </a:defRPr>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5">
            <a:extLst>
              <a:ext uri="{FF2B5EF4-FFF2-40B4-BE49-F238E27FC236}">
                <a16:creationId xmlns:a16="http://schemas.microsoft.com/office/drawing/2014/main" id="{B3AB4A1A-A57A-A74C-B584-46E088ED2E18}"/>
              </a:ext>
            </a:extLst>
          </p:cNvPr>
          <p:cNvSpPr>
            <a:spLocks noGrp="1"/>
          </p:cNvSpPr>
          <p:nvPr>
            <p:ph type="title"/>
          </p:nvPr>
        </p:nvSpPr>
        <p:spPr>
          <a:xfrm>
            <a:off x="912000" y="672001"/>
            <a:ext cx="10441800" cy="759209"/>
          </a:xfrm>
        </p:spPr>
        <p:txBody>
          <a:bodyPr anchor="t" anchorCtr="0"/>
          <a:lstStyle/>
          <a:p>
            <a:r>
              <a:rPr lang="sv-SE"/>
              <a:t>Klicka här för att ändra mall för rubrikformat</a:t>
            </a:r>
            <a:endParaRPr lang="sv-SE" dirty="0"/>
          </a:p>
        </p:txBody>
      </p:sp>
      <p:sp>
        <p:nvSpPr>
          <p:cNvPr id="9" name="Date Placeholder 1">
            <a:extLst>
              <a:ext uri="{FF2B5EF4-FFF2-40B4-BE49-F238E27FC236}">
                <a16:creationId xmlns:a16="http://schemas.microsoft.com/office/drawing/2014/main" id="{15DB041F-7F03-9A40-98F2-A5C8C75E84B4}"/>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FC69FAFD-F55C-7C40-ACB0-01A3D8B201D2}" type="datetime1">
              <a:rPr lang="sv-SE" smtClean="0"/>
              <a:t>2022-05-30</a:t>
            </a:fld>
            <a:endParaRPr lang="sv-SE" dirty="0"/>
          </a:p>
        </p:txBody>
      </p:sp>
      <p:sp>
        <p:nvSpPr>
          <p:cNvPr id="11" name="Platshållare för bildnummer 2">
            <a:extLst>
              <a:ext uri="{FF2B5EF4-FFF2-40B4-BE49-F238E27FC236}">
                <a16:creationId xmlns:a16="http://schemas.microsoft.com/office/drawing/2014/main" id="{EC24BD59-2874-0248-ABF7-EE085A73E07B}"/>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2" name="Platshållare för sidfot 5">
            <a:extLst>
              <a:ext uri="{FF2B5EF4-FFF2-40B4-BE49-F238E27FC236}">
                <a16:creationId xmlns:a16="http://schemas.microsoft.com/office/drawing/2014/main" id="{51D27CD0-740D-364E-8235-BABBF7AEBDB7}"/>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SAHLGRENSKA UNIVERSITETSSJUKHUSET  – ÄNDRAS I SIDFOTSLÄGET</a:t>
            </a:r>
            <a:endParaRPr lang="sv-SE" dirty="0"/>
          </a:p>
        </p:txBody>
      </p:sp>
    </p:spTree>
    <p:extLst>
      <p:ext uri="{BB962C8B-B14F-4D97-AF65-F5344CB8AC3E}">
        <p14:creationId xmlns:p14="http://schemas.microsoft.com/office/powerpoint/2010/main" val="2610850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formatet för bakgrundsrubriken</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176B43C-A6EA-C64A-B6F0-C6C051AA4A6E}" type="datetimeFigureOut">
              <a:rPr lang="sv-SE" smtClean="0"/>
              <a:t>2022-05-30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D757C98-9748-224B-9F00-0AFDBE68C517}" type="slidenum">
              <a:rPr lang="sv-SE" smtClean="0"/>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sv-SE"/>
              <a:t>Klicka här för att ändra formatet för bakgrundsrubriken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Date Placeholder 6"/>
          <p:cNvSpPr>
            <a:spLocks noGrp="1"/>
          </p:cNvSpPr>
          <p:nvPr>
            <p:ph type="dt" sz="half" idx="10"/>
          </p:nvPr>
        </p:nvSpPr>
        <p:spPr/>
        <p:txBody>
          <a:bodyPr/>
          <a:lstStyle/>
          <a:p>
            <a:fld id="{B176B43C-A6EA-C64A-B6F0-C6C051AA4A6E}" type="datetimeFigureOut">
              <a:rPr lang="sv-SE" smtClean="0"/>
              <a:t>2022-05-30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D757C98-9748-224B-9F00-0AFDBE68C517}" type="slidenum">
              <a:rPr lang="sv-SE" smtClean="0"/>
              <a:t>‹#›</a:t>
            </a:fld>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formatet för bakgrundsrubriken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8" name="Date Placeholder 7"/>
          <p:cNvSpPr>
            <a:spLocks noGrp="1"/>
          </p:cNvSpPr>
          <p:nvPr>
            <p:ph type="dt" sz="half" idx="10"/>
          </p:nvPr>
        </p:nvSpPr>
        <p:spPr/>
        <p:txBody>
          <a:bodyPr/>
          <a:lstStyle/>
          <a:p>
            <a:fld id="{B176B43C-A6EA-C64A-B6F0-C6C051AA4A6E}" type="datetimeFigureOut">
              <a:rPr lang="sv-SE" smtClean="0"/>
              <a:t>2022-05-30</a:t>
            </a:fld>
            <a:endParaRPr lang="sv-SE"/>
          </a:p>
        </p:txBody>
      </p:sp>
      <p:sp>
        <p:nvSpPr>
          <p:cNvPr id="9" name="Footer Placeholder 8"/>
          <p:cNvSpPr>
            <a:spLocks noGrp="1"/>
          </p:cNvSpPr>
          <p:nvPr>
            <p:ph type="ftr" sz="quarter" idx="11"/>
          </p:nvPr>
        </p:nvSpPr>
        <p:spPr/>
        <p:txBody>
          <a:bodyPr/>
          <a:lstStyle/>
          <a:p>
            <a:endParaRPr lang="sv-SE"/>
          </a:p>
        </p:txBody>
      </p:sp>
      <p:sp>
        <p:nvSpPr>
          <p:cNvPr id="10" name="Slide Number Placeholder 9"/>
          <p:cNvSpPr>
            <a:spLocks noGrp="1"/>
          </p:cNvSpPr>
          <p:nvPr>
            <p:ph type="sldNum" sz="quarter" idx="12"/>
          </p:nvPr>
        </p:nvSpPr>
        <p:spPr/>
        <p:txBody>
          <a:bodyPr/>
          <a:lstStyle/>
          <a:p>
            <a:fld id="{FD757C98-9748-224B-9F00-0AFDBE68C517}" type="slidenum">
              <a:rPr lang="sv-SE" smtClean="0"/>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583436" y="3143250"/>
            <a:ext cx="4270248" cy="259677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7" name="Date Placeholder 6"/>
          <p:cNvSpPr>
            <a:spLocks noGrp="1"/>
          </p:cNvSpPr>
          <p:nvPr>
            <p:ph type="dt" sz="half" idx="10"/>
          </p:nvPr>
        </p:nvSpPr>
        <p:spPr/>
        <p:txBody>
          <a:bodyPr/>
          <a:lstStyle/>
          <a:p>
            <a:fld id="{B176B43C-A6EA-C64A-B6F0-C6C051AA4A6E}" type="datetimeFigureOut">
              <a:rPr lang="sv-SE" smtClean="0"/>
              <a:t>2022-05-30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D757C98-9748-224B-9F00-0AFDBE68C517}" type="slidenum">
              <a:rPr lang="sv-SE" smtClean="0"/>
              <a:t>‹#›</a:t>
            </a:fld>
            <a:endParaRPr lang="sv-SE"/>
          </a:p>
        </p:txBody>
      </p:sp>
      <p:sp>
        <p:nvSpPr>
          <p:cNvPr id="10" name="Title 9"/>
          <p:cNvSpPr>
            <a:spLocks noGrp="1"/>
          </p:cNvSpPr>
          <p:nvPr>
            <p:ph type="title"/>
          </p:nvPr>
        </p:nvSpPr>
        <p:spPr/>
        <p:txBody>
          <a:bodyPr/>
          <a:lstStyle/>
          <a:p>
            <a:r>
              <a:rPr lang="sv-SE"/>
              <a:t>Klicka här för att ändra formatet för bakgrundsrubriken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formatet för bakgrundsrubriken</a:t>
            </a:r>
            <a:endParaRPr lang="en-US" dirty="0"/>
          </a:p>
        </p:txBody>
      </p:sp>
      <p:sp>
        <p:nvSpPr>
          <p:cNvPr id="3" name="Date Placeholder 2"/>
          <p:cNvSpPr>
            <a:spLocks noGrp="1"/>
          </p:cNvSpPr>
          <p:nvPr>
            <p:ph type="dt" sz="half" idx="10"/>
          </p:nvPr>
        </p:nvSpPr>
        <p:spPr/>
        <p:txBody>
          <a:bodyPr/>
          <a:lstStyle/>
          <a:p>
            <a:fld id="{B176B43C-A6EA-C64A-B6F0-C6C051AA4A6E}" type="datetimeFigureOut">
              <a:rPr lang="sv-SE" smtClean="0"/>
              <a:t>2022-05-30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FD757C98-9748-224B-9F00-0AFDBE68C517}"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6B43C-A6EA-C64A-B6F0-C6C051AA4A6E}" type="datetimeFigureOut">
              <a:rPr lang="sv-SE" smtClean="0"/>
              <a:t>2022-05-30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D757C98-9748-224B-9F00-0AFDBE68C517}"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sv-SE"/>
              <a:t>Klicka här för att ändra formatet för bakgrundsrubriken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Date Placeholder 8"/>
          <p:cNvSpPr>
            <a:spLocks noGrp="1"/>
          </p:cNvSpPr>
          <p:nvPr>
            <p:ph type="dt" sz="half" idx="10"/>
          </p:nvPr>
        </p:nvSpPr>
        <p:spPr/>
        <p:txBody>
          <a:bodyPr/>
          <a:lstStyle/>
          <a:p>
            <a:fld id="{B176B43C-A6EA-C64A-B6F0-C6C051AA4A6E}" type="datetimeFigureOut">
              <a:rPr lang="sv-SE" smtClean="0"/>
              <a:t>2022-05-30</a:t>
            </a:fld>
            <a:endParaRPr lang="sv-SE"/>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sv-SE"/>
          </a:p>
        </p:txBody>
      </p:sp>
      <p:sp>
        <p:nvSpPr>
          <p:cNvPr id="11" name="Slide Number Placeholder 10"/>
          <p:cNvSpPr>
            <a:spLocks noGrp="1"/>
          </p:cNvSpPr>
          <p:nvPr>
            <p:ph type="sldNum" sz="quarter" idx="12"/>
          </p:nvPr>
        </p:nvSpPr>
        <p:spPr/>
        <p:txBody>
          <a:bodyPr/>
          <a:lstStyle/>
          <a:p>
            <a:fld id="{FD757C98-9748-224B-9F00-0AFDBE68C517}" type="slidenum">
              <a:rPr lang="sv-SE" smtClean="0"/>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sv-SE"/>
              <a:t>Klicka här för att ändra formatet för bakgrundsrubriken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 bilden till platshållaren eller klicka på ikonen för att lägga till den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176B43C-A6EA-C64A-B6F0-C6C051AA4A6E}" type="datetimeFigureOut">
              <a:rPr lang="sv-SE" smtClean="0"/>
              <a:t>2022-05-30</a:t>
            </a:fld>
            <a:endParaRPr lang="sv-SE"/>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sv-SE"/>
          </a:p>
        </p:txBody>
      </p:sp>
      <p:sp>
        <p:nvSpPr>
          <p:cNvPr id="10" name="Slide Number Placeholder 9"/>
          <p:cNvSpPr>
            <a:spLocks noGrp="1"/>
          </p:cNvSpPr>
          <p:nvPr>
            <p:ph type="sldNum" sz="quarter" idx="12"/>
          </p:nvPr>
        </p:nvSpPr>
        <p:spPr/>
        <p:txBody>
          <a:bodyPr/>
          <a:lstStyle/>
          <a:p>
            <a:fld id="{FD757C98-9748-224B-9F00-0AFDBE68C517}" type="slidenum">
              <a:rPr lang="sv-SE" smtClean="0"/>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sv-SE"/>
              <a:t>Klicka här för att ändra formatet för bakgrundsrubriken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176B43C-A6EA-C64A-B6F0-C6C051AA4A6E}" type="datetimeFigureOut">
              <a:rPr lang="sv-SE" smtClean="0"/>
              <a:t>2022-05-30</a:t>
            </a:fld>
            <a:endParaRPr lang="sv-SE"/>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sv-SE"/>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D757C98-9748-224B-9F00-0AFDBE68C517}" type="slidenum">
              <a:rPr lang="sv-SE" smtClean="0"/>
              <a:t>‹#›</a:t>
            </a:fld>
            <a:endParaRPr lang="sv-SE"/>
          </a:p>
        </p:txBody>
      </p:sp>
    </p:spTree>
    <p:extLst>
      <p:ext uri="{BB962C8B-B14F-4D97-AF65-F5344CB8AC3E}">
        <p14:creationId xmlns:p14="http://schemas.microsoft.com/office/powerpoint/2010/main" val="1841267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se/url?sa=i&amp;rct=j&amp;q=&amp;esrc=s&amp;source=images&amp;cd=&amp;ved=0ahUKEwjk8r76iMHXAhVQY1AKHeewDi0QjRwIBw&amp;url=https://pixabay.com/sv/streckgubbe-m%C3%A4nniskor-st%C3%A5ende-pec-144990/&amp;psig=AOvVaw3OIOIi99__1R7-JW6j1Zef&amp;ust=1510852087741939"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600200" y="1179443"/>
            <a:ext cx="8991600" cy="2249557"/>
          </a:xfrm>
        </p:spPr>
        <p:txBody>
          <a:bodyPr>
            <a:normAutofit/>
          </a:bodyPr>
          <a:lstStyle/>
          <a:p>
            <a:r>
              <a:rPr lang="sv-SE" sz="2800" dirty="0">
                <a:solidFill>
                  <a:schemeClr val="tx1">
                    <a:lumMod val="50000"/>
                  </a:schemeClr>
                </a:solidFill>
              </a:rPr>
              <a:t>(</a:t>
            </a:r>
            <a:r>
              <a:rPr lang="sv-SE" sz="2800" dirty="0" err="1">
                <a:solidFill>
                  <a:schemeClr val="tx1">
                    <a:lumMod val="50000"/>
                  </a:schemeClr>
                </a:solidFill>
              </a:rPr>
              <a:t>Ulike</a:t>
            </a:r>
            <a:r>
              <a:rPr lang="sv-SE" sz="2800" dirty="0">
                <a:solidFill>
                  <a:schemeClr val="tx1">
                    <a:lumMod val="50000"/>
                  </a:schemeClr>
                </a:solidFill>
              </a:rPr>
              <a:t> </a:t>
            </a:r>
            <a:r>
              <a:rPr lang="sv-SE" sz="2800" dirty="0" err="1">
                <a:solidFill>
                  <a:schemeClr val="tx1">
                    <a:lumMod val="50000"/>
                  </a:schemeClr>
                </a:solidFill>
              </a:rPr>
              <a:t>perspektiver</a:t>
            </a:r>
            <a:r>
              <a:rPr lang="sv-SE" sz="2800" dirty="0">
                <a:solidFill>
                  <a:schemeClr val="tx1">
                    <a:lumMod val="50000"/>
                  </a:schemeClr>
                </a:solidFill>
              </a:rPr>
              <a:t> på) </a:t>
            </a:r>
            <a:r>
              <a:rPr lang="sv-SE" dirty="0" err="1"/>
              <a:t>stemmehÖRING</a:t>
            </a:r>
            <a:r>
              <a:rPr lang="sv-SE" dirty="0"/>
              <a:t> OG HVA SOM KAN VAERE TIL HJELP</a:t>
            </a:r>
          </a:p>
        </p:txBody>
      </p:sp>
      <p:sp>
        <p:nvSpPr>
          <p:cNvPr id="3" name="Underrubrik 2"/>
          <p:cNvSpPr>
            <a:spLocks noGrp="1"/>
          </p:cNvSpPr>
          <p:nvPr>
            <p:ph type="subTitle" idx="1"/>
          </p:nvPr>
        </p:nvSpPr>
        <p:spPr>
          <a:xfrm>
            <a:off x="1600200" y="3930235"/>
            <a:ext cx="8991600" cy="1748322"/>
          </a:xfrm>
        </p:spPr>
        <p:txBody>
          <a:bodyPr>
            <a:normAutofit fontScale="92500" lnSpcReduction="20000"/>
          </a:bodyPr>
          <a:lstStyle/>
          <a:p>
            <a:r>
              <a:rPr lang="sv-SE" i="1" dirty="0">
                <a:solidFill>
                  <a:schemeClr val="bg1"/>
                </a:solidFill>
              </a:rPr>
              <a:t>WAPR AMRP</a:t>
            </a:r>
          </a:p>
          <a:p>
            <a:r>
              <a:rPr lang="sv-SE" sz="3800" i="1" dirty="0">
                <a:solidFill>
                  <a:schemeClr val="accent2">
                    <a:lumMod val="50000"/>
                  </a:schemeClr>
                </a:solidFill>
              </a:rPr>
              <a:t>Rett till ett meningsfullt liv </a:t>
            </a:r>
            <a:r>
              <a:rPr lang="sv-SE" sz="3800" i="1" dirty="0" err="1">
                <a:solidFill>
                  <a:schemeClr val="accent2">
                    <a:lumMod val="50000"/>
                  </a:schemeClr>
                </a:solidFill>
              </a:rPr>
              <a:t>og</a:t>
            </a:r>
            <a:r>
              <a:rPr lang="sv-SE" sz="3800" i="1" dirty="0">
                <a:solidFill>
                  <a:schemeClr val="accent2">
                    <a:lumMod val="50000"/>
                  </a:schemeClr>
                </a:solidFill>
              </a:rPr>
              <a:t> </a:t>
            </a:r>
            <a:r>
              <a:rPr lang="sv-SE" sz="3800" i="1" dirty="0" err="1">
                <a:solidFill>
                  <a:schemeClr val="accent2">
                    <a:lumMod val="50000"/>
                  </a:schemeClr>
                </a:solidFill>
              </a:rPr>
              <a:t>hjelp</a:t>
            </a:r>
            <a:r>
              <a:rPr lang="sv-SE" sz="3800" i="1" dirty="0">
                <a:solidFill>
                  <a:schemeClr val="accent2">
                    <a:lumMod val="50000"/>
                  </a:schemeClr>
                </a:solidFill>
              </a:rPr>
              <a:t> som </a:t>
            </a:r>
            <a:r>
              <a:rPr lang="sv-SE" sz="3800" i="1" dirty="0" err="1">
                <a:solidFill>
                  <a:schemeClr val="accent2">
                    <a:lumMod val="50000"/>
                  </a:schemeClr>
                </a:solidFill>
              </a:rPr>
              <a:t>hjelper</a:t>
            </a:r>
            <a:endParaRPr lang="sv-SE" sz="3800" i="1" dirty="0">
              <a:solidFill>
                <a:schemeClr val="accent2">
                  <a:lumMod val="50000"/>
                </a:schemeClr>
              </a:solidFill>
            </a:endParaRPr>
          </a:p>
          <a:p>
            <a:r>
              <a:rPr lang="sv-SE" sz="2800" dirty="0">
                <a:solidFill>
                  <a:schemeClr val="accent2">
                    <a:lumMod val="50000"/>
                  </a:schemeClr>
                </a:solidFill>
                <a:latin typeface="Calibri" panose="020F0502020204030204" pitchFamily="34" charset="0"/>
                <a:cs typeface="Calibri" panose="020F0502020204030204" pitchFamily="34" charset="0"/>
              </a:rPr>
              <a:t>2022-05-31</a:t>
            </a:r>
          </a:p>
          <a:p>
            <a:r>
              <a:rPr lang="sv-SE" i="1" dirty="0" err="1">
                <a:solidFill>
                  <a:schemeClr val="bg1"/>
                </a:solidFill>
              </a:rPr>
              <a:t>Nika</a:t>
            </a:r>
            <a:r>
              <a:rPr lang="sv-SE" i="1" dirty="0">
                <a:solidFill>
                  <a:schemeClr val="bg1"/>
                </a:solidFill>
              </a:rPr>
              <a:t> Söderlund</a:t>
            </a:r>
          </a:p>
        </p:txBody>
      </p:sp>
    </p:spTree>
    <p:extLst>
      <p:ext uri="{BB962C8B-B14F-4D97-AF65-F5344CB8AC3E}">
        <p14:creationId xmlns:p14="http://schemas.microsoft.com/office/powerpoint/2010/main" val="4237167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A1EDA3B-F716-A8D9-03F9-C4DEC9BEB681}"/>
              </a:ext>
            </a:extLst>
          </p:cNvPr>
          <p:cNvSpPr>
            <a:spLocks noGrp="1"/>
          </p:cNvSpPr>
          <p:nvPr>
            <p:ph type="body" idx="1"/>
          </p:nvPr>
        </p:nvSpPr>
        <p:spPr>
          <a:xfrm>
            <a:off x="1504249" y="611674"/>
            <a:ext cx="4270248" cy="917323"/>
          </a:xfrm>
        </p:spPr>
        <p:txBody>
          <a:bodyPr>
            <a:normAutofit fontScale="85000" lnSpcReduction="10000"/>
          </a:bodyPr>
          <a:lstStyle/>
          <a:p>
            <a:r>
              <a:rPr lang="sv-SE" dirty="0"/>
              <a:t>En integrerad sluten- och öppenvård för psykostillstånd</a:t>
            </a:r>
          </a:p>
          <a:p>
            <a:r>
              <a:rPr lang="sv-SE" dirty="0"/>
              <a:t>2001 -   </a:t>
            </a:r>
          </a:p>
        </p:txBody>
      </p:sp>
      <p:sp>
        <p:nvSpPr>
          <p:cNvPr id="5" name="Platshållare för text 4">
            <a:extLst>
              <a:ext uri="{FF2B5EF4-FFF2-40B4-BE49-F238E27FC236}">
                <a16:creationId xmlns:a16="http://schemas.microsoft.com/office/drawing/2014/main" id="{B8AFA1EC-1B7F-DABA-4A9C-4AE059AD6827}"/>
              </a:ext>
            </a:extLst>
          </p:cNvPr>
          <p:cNvSpPr>
            <a:spLocks noGrp="1"/>
          </p:cNvSpPr>
          <p:nvPr>
            <p:ph type="body" sz="quarter" idx="13"/>
          </p:nvPr>
        </p:nvSpPr>
        <p:spPr>
          <a:xfrm>
            <a:off x="6321552" y="611674"/>
            <a:ext cx="4505772" cy="407657"/>
          </a:xfrm>
        </p:spPr>
        <p:txBody>
          <a:bodyPr/>
          <a:lstStyle/>
          <a:p>
            <a:r>
              <a:rPr lang="sv-SE" dirty="0" err="1"/>
              <a:t>GötebORgs</a:t>
            </a:r>
            <a:r>
              <a:rPr lang="sv-SE" dirty="0"/>
              <a:t> hospital 1910-1930</a:t>
            </a:r>
          </a:p>
        </p:txBody>
      </p:sp>
      <p:pic>
        <p:nvPicPr>
          <p:cNvPr id="7" name="Picture 8" descr="DSCF0627">
            <a:extLst>
              <a:ext uri="{FF2B5EF4-FFF2-40B4-BE49-F238E27FC236}">
                <a16:creationId xmlns:a16="http://schemas.microsoft.com/office/drawing/2014/main" id="{7134F4D4-0883-2CE2-066D-DD3B0CAFAA3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04249" y="1831974"/>
            <a:ext cx="4366200" cy="4435375"/>
          </a:xfr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998D2C86-1710-3355-F20A-D96241D6BD65}"/>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636345" y="1799135"/>
            <a:ext cx="4505773" cy="44353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3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DSCF0627">
            <a:extLst>
              <a:ext uri="{FF2B5EF4-FFF2-40B4-BE49-F238E27FC236}">
                <a16:creationId xmlns:a16="http://schemas.microsoft.com/office/drawing/2014/main" id="{7134F4D4-0883-2CE2-066D-DD3B0CAFAA3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403660" y="677604"/>
            <a:ext cx="1104039" cy="1121531"/>
          </a:xfr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998D2C86-1710-3355-F20A-D96241D6BD65}"/>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8993925" y="555404"/>
            <a:ext cx="1263471" cy="12437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ruta 9">
            <a:extLst>
              <a:ext uri="{FF2B5EF4-FFF2-40B4-BE49-F238E27FC236}">
                <a16:creationId xmlns:a16="http://schemas.microsoft.com/office/drawing/2014/main" id="{F370C5CC-75B9-F323-1D93-5DCE4D20663C}"/>
              </a:ext>
            </a:extLst>
          </p:cNvPr>
          <p:cNvSpPr txBox="1"/>
          <p:nvPr/>
        </p:nvSpPr>
        <p:spPr>
          <a:xfrm>
            <a:off x="4006203" y="226989"/>
            <a:ext cx="4664226" cy="369332"/>
          </a:xfrm>
          <a:prstGeom prst="rect">
            <a:avLst/>
          </a:prstGeom>
          <a:noFill/>
        </p:spPr>
        <p:txBody>
          <a:bodyPr wrap="none" rtlCol="0">
            <a:spAutoFit/>
          </a:bodyPr>
          <a:lstStyle/>
          <a:p>
            <a:r>
              <a:rPr lang="sv-SE" dirty="0">
                <a:solidFill>
                  <a:schemeClr val="accent2">
                    <a:lumMod val="50000"/>
                  </a:schemeClr>
                </a:solidFill>
              </a:rPr>
              <a:t>VAD HAR JAG LÄRT MIG AV DE PLATSERNA?</a:t>
            </a:r>
          </a:p>
        </p:txBody>
      </p:sp>
      <p:sp>
        <p:nvSpPr>
          <p:cNvPr id="11" name="textruta 10">
            <a:extLst>
              <a:ext uri="{FF2B5EF4-FFF2-40B4-BE49-F238E27FC236}">
                <a16:creationId xmlns:a16="http://schemas.microsoft.com/office/drawing/2014/main" id="{59DE614D-4647-BA85-DF4D-7DEFB37DFCAE}"/>
              </a:ext>
            </a:extLst>
          </p:cNvPr>
          <p:cNvSpPr txBox="1"/>
          <p:nvPr/>
        </p:nvSpPr>
        <p:spPr>
          <a:xfrm>
            <a:off x="171498" y="2255694"/>
            <a:ext cx="5682186" cy="5078313"/>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Calibri" panose="020F0502020204030204" pitchFamily="34" charset="0"/>
                <a:cs typeface="Calibri" panose="020F0502020204030204" pitchFamily="34" charset="0"/>
              </a:rPr>
              <a:t>Vikten av patientens problemformulering</a:t>
            </a:r>
          </a:p>
          <a:p>
            <a:pPr marL="285750" indent="-285750">
              <a:buFont typeface="Arial" panose="020B0604020202020204" pitchFamily="34" charset="0"/>
              <a:buChar char="•"/>
            </a:pPr>
            <a:r>
              <a:rPr lang="sv-SE" sz="2400" dirty="0">
                <a:latin typeface="Calibri" panose="020F0502020204030204" pitchFamily="34" charset="0"/>
                <a:cs typeface="Calibri" panose="020F0502020204030204" pitchFamily="34" charset="0"/>
              </a:rPr>
              <a:t>Att vården måste vara följsam om hjälpen ska hjälpa</a:t>
            </a:r>
          </a:p>
          <a:p>
            <a:pPr marL="285750" indent="-285750">
              <a:buFont typeface="Arial" panose="020B0604020202020204" pitchFamily="34" charset="0"/>
              <a:buChar char="•"/>
            </a:pPr>
            <a:r>
              <a:rPr lang="sv-SE" sz="2400" dirty="0">
                <a:latin typeface="Calibri" panose="020F0502020204030204" pitchFamily="34" charset="0"/>
                <a:cs typeface="Calibri" panose="020F0502020204030204" pitchFamily="34" charset="0"/>
              </a:rPr>
              <a:t>Att psykos är ett mänskligt tillstånd som går att komma ur</a:t>
            </a:r>
          </a:p>
          <a:p>
            <a:pPr marL="285750" indent="-285750">
              <a:buFont typeface="Arial" panose="020B0604020202020204" pitchFamily="34" charset="0"/>
              <a:buChar char="•"/>
            </a:pPr>
            <a:r>
              <a:rPr lang="sv-SE" sz="2400" dirty="0">
                <a:latin typeface="Calibri" panose="020F0502020204030204" pitchFamily="34" charset="0"/>
                <a:cs typeface="Calibri" panose="020F0502020204030204" pitchFamily="34" charset="0"/>
              </a:rPr>
              <a:t>Att familje- och nätverksarbete ofta är återhämtande</a:t>
            </a:r>
          </a:p>
          <a:p>
            <a:pPr marL="285750" indent="-285750">
              <a:buFont typeface="Arial" panose="020B0604020202020204" pitchFamily="34" charset="0"/>
              <a:buChar char="•"/>
            </a:pPr>
            <a:r>
              <a:rPr lang="sv-SE" sz="2400" dirty="0">
                <a:latin typeface="Calibri" panose="020F0502020204030204" pitchFamily="34" charset="0"/>
                <a:cs typeface="Calibri" panose="020F0502020204030204" pitchFamily="34" charset="0"/>
              </a:rPr>
              <a:t>Att rösthörarintervjuer och erfarenhetsgrupper uppskattas och ofta upplevs som hjälpsamt</a:t>
            </a:r>
          </a:p>
          <a:p>
            <a:pPr marL="285750" indent="-285750">
              <a:buFont typeface="Arial" panose="020B0604020202020204" pitchFamily="34" charset="0"/>
              <a:buChar char="•"/>
            </a:pPr>
            <a:r>
              <a:rPr lang="sv-SE" sz="2400" dirty="0">
                <a:latin typeface="Calibri" panose="020F0502020204030204" pitchFamily="34" charset="0"/>
                <a:cs typeface="Calibri" panose="020F0502020204030204" pitchFamily="34" charset="0"/>
              </a:rPr>
              <a:t>Att synupplevelser inte bara hör till missbruk..</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
        <p:nvSpPr>
          <p:cNvPr id="13" name="textruta 12">
            <a:extLst>
              <a:ext uri="{FF2B5EF4-FFF2-40B4-BE49-F238E27FC236}">
                <a16:creationId xmlns:a16="http://schemas.microsoft.com/office/drawing/2014/main" id="{66E126AF-5D0B-11E8-2E4D-05181641EA7F}"/>
              </a:ext>
            </a:extLst>
          </p:cNvPr>
          <p:cNvSpPr txBox="1"/>
          <p:nvPr/>
        </p:nvSpPr>
        <p:spPr>
          <a:xfrm>
            <a:off x="6260422" y="2366926"/>
            <a:ext cx="4820014" cy="3600986"/>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Calibri" panose="020F0502020204030204" pitchFamily="34" charset="0"/>
                <a:cs typeface="Calibri" panose="020F0502020204030204" pitchFamily="34" charset="0"/>
              </a:rPr>
              <a:t>Att synupplevelser dominerat i tidigare beskrivningar och hörselupplevelser betonats sedan psykiatrins intåg i mitten av 1800-talet</a:t>
            </a:r>
          </a:p>
          <a:p>
            <a:pPr marL="285750" indent="-285750">
              <a:buFont typeface="Arial" panose="020B0604020202020204" pitchFamily="34" charset="0"/>
              <a:buChar char="•"/>
            </a:pPr>
            <a:r>
              <a:rPr lang="sv-SE" sz="2400" dirty="0">
                <a:latin typeface="Calibri" panose="020F0502020204030204" pitchFamily="34" charset="0"/>
                <a:cs typeface="Calibri" panose="020F0502020204030204" pitchFamily="34" charset="0"/>
              </a:rPr>
              <a:t>Att psykos i Sverige började ses som obotligt först i samband med schizofrenidiagnosen ca 1930. </a:t>
            </a:r>
          </a:p>
          <a:p>
            <a:pPr marL="285750" indent="-285750">
              <a:buFont typeface="Arial" panose="020B0604020202020204" pitchFamily="34" charset="0"/>
              <a:buChar char="•"/>
            </a:pPr>
            <a:endParaRPr lang="sv-SE" dirty="0">
              <a:latin typeface="Calibri" panose="020F0502020204030204" pitchFamily="34" charset="0"/>
              <a:cs typeface="Calibri" panose="020F0502020204030204" pitchFamily="34" charset="0"/>
            </a:endParaRPr>
          </a:p>
          <a:p>
            <a:endParaRPr lang="sv-S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749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313C9BE-0C84-929D-AC95-19178D8135DB}"/>
              </a:ext>
            </a:extLst>
          </p:cNvPr>
          <p:cNvSpPr>
            <a:spLocks noGrp="1"/>
          </p:cNvSpPr>
          <p:nvPr>
            <p:ph type="body" idx="1"/>
          </p:nvPr>
        </p:nvSpPr>
        <p:spPr>
          <a:xfrm>
            <a:off x="1583437" y="1499894"/>
            <a:ext cx="4270248" cy="750581"/>
          </a:xfrm>
        </p:spPr>
        <p:txBody>
          <a:bodyPr>
            <a:noAutofit/>
          </a:bodyPr>
          <a:lstStyle/>
          <a:p>
            <a:r>
              <a:rPr lang="sv-SE" sz="1800" dirty="0">
                <a:solidFill>
                  <a:schemeClr val="tx1"/>
                </a:solidFill>
              </a:rPr>
              <a:t>STARKARE </a:t>
            </a:r>
            <a:r>
              <a:rPr lang="sv-SE" sz="1800" dirty="0" err="1">
                <a:solidFill>
                  <a:schemeClr val="tx1"/>
                </a:solidFill>
              </a:rPr>
              <a:t>biologiskA</a:t>
            </a:r>
            <a:r>
              <a:rPr lang="sv-SE" sz="1800" dirty="0">
                <a:solidFill>
                  <a:schemeClr val="tx1"/>
                </a:solidFill>
              </a:rPr>
              <a:t> PERSPEKTIV:</a:t>
            </a:r>
          </a:p>
        </p:txBody>
      </p:sp>
      <p:sp>
        <p:nvSpPr>
          <p:cNvPr id="3" name="Platshållare för innehåll 2">
            <a:extLst>
              <a:ext uri="{FF2B5EF4-FFF2-40B4-BE49-F238E27FC236}">
                <a16:creationId xmlns:a16="http://schemas.microsoft.com/office/drawing/2014/main" id="{DA8D9FC1-34C2-C601-A5E4-5569BEB98ED7}"/>
              </a:ext>
            </a:extLst>
          </p:cNvPr>
          <p:cNvSpPr>
            <a:spLocks noGrp="1"/>
          </p:cNvSpPr>
          <p:nvPr>
            <p:ph sz="half" idx="2"/>
          </p:nvPr>
        </p:nvSpPr>
        <p:spPr>
          <a:xfrm>
            <a:off x="1484962" y="2743199"/>
            <a:ext cx="4270248" cy="1195755"/>
          </a:xfrm>
        </p:spPr>
        <p:txBody>
          <a:bodyPr>
            <a:normAutofit/>
          </a:bodyPr>
          <a:lstStyle/>
          <a:p>
            <a:r>
              <a:rPr lang="sv-SE" sz="2400" dirty="0">
                <a:latin typeface="Calibri" panose="020F0502020204030204" pitchFamily="34" charset="0"/>
                <a:cs typeface="Calibri" panose="020F0502020204030204" pitchFamily="34" charset="0"/>
              </a:rPr>
              <a:t>Diagnosfixering, förenklingar av psykisk ohälsa</a:t>
            </a:r>
          </a:p>
        </p:txBody>
      </p:sp>
      <p:sp>
        <p:nvSpPr>
          <p:cNvPr id="4" name="Platshållare för innehåll 3">
            <a:extLst>
              <a:ext uri="{FF2B5EF4-FFF2-40B4-BE49-F238E27FC236}">
                <a16:creationId xmlns:a16="http://schemas.microsoft.com/office/drawing/2014/main" id="{77F889A7-6A68-F01D-A7FF-30626E233B5A}"/>
              </a:ext>
            </a:extLst>
          </p:cNvPr>
          <p:cNvSpPr>
            <a:spLocks noGrp="1"/>
          </p:cNvSpPr>
          <p:nvPr>
            <p:ph sz="quarter" idx="4"/>
          </p:nvPr>
        </p:nvSpPr>
        <p:spPr>
          <a:xfrm>
            <a:off x="6338316" y="2743200"/>
            <a:ext cx="4253484" cy="2996826"/>
          </a:xfrm>
        </p:spPr>
        <p:txBody>
          <a:bodyPr>
            <a:normAutofit/>
          </a:bodyPr>
          <a:lstStyle/>
          <a:p>
            <a:r>
              <a:rPr lang="sv-SE" sz="2400" dirty="0">
                <a:latin typeface="Calibri" panose="020F0502020204030204" pitchFamily="34" charset="0"/>
                <a:cs typeface="Calibri" panose="020F0502020204030204" pitchFamily="34" charset="0"/>
              </a:rPr>
              <a:t>Skildras allt oftare i populärkultur (musik, filmer, TV-serier) </a:t>
            </a:r>
          </a:p>
        </p:txBody>
      </p:sp>
      <p:sp>
        <p:nvSpPr>
          <p:cNvPr id="5" name="Platshållare för text 4">
            <a:extLst>
              <a:ext uri="{FF2B5EF4-FFF2-40B4-BE49-F238E27FC236}">
                <a16:creationId xmlns:a16="http://schemas.microsoft.com/office/drawing/2014/main" id="{59456122-0D67-21C9-C99A-07389B71218A}"/>
              </a:ext>
            </a:extLst>
          </p:cNvPr>
          <p:cNvSpPr>
            <a:spLocks noGrp="1"/>
          </p:cNvSpPr>
          <p:nvPr>
            <p:ph type="body" sz="quarter" idx="13"/>
          </p:nvPr>
        </p:nvSpPr>
        <p:spPr>
          <a:xfrm>
            <a:off x="6338316" y="1610345"/>
            <a:ext cx="4270248" cy="750580"/>
          </a:xfrm>
        </p:spPr>
        <p:txBody>
          <a:bodyPr>
            <a:normAutofit/>
          </a:bodyPr>
          <a:lstStyle/>
          <a:p>
            <a:r>
              <a:rPr lang="sv-SE" dirty="0">
                <a:solidFill>
                  <a:schemeClr val="tx1"/>
                </a:solidFill>
              </a:rPr>
              <a:t>ÖKAD NORMALISERING AV SINNESUPPLEVELSER:</a:t>
            </a:r>
          </a:p>
        </p:txBody>
      </p:sp>
      <p:sp>
        <p:nvSpPr>
          <p:cNvPr id="6" name="Rubrik 5">
            <a:extLst>
              <a:ext uri="{FF2B5EF4-FFF2-40B4-BE49-F238E27FC236}">
                <a16:creationId xmlns:a16="http://schemas.microsoft.com/office/drawing/2014/main" id="{8FD1B5A7-4904-3CB5-4855-93D0502F8A46}"/>
              </a:ext>
            </a:extLst>
          </p:cNvPr>
          <p:cNvSpPr>
            <a:spLocks noGrp="1"/>
          </p:cNvSpPr>
          <p:nvPr>
            <p:ph type="title"/>
          </p:nvPr>
        </p:nvSpPr>
        <p:spPr>
          <a:xfrm>
            <a:off x="2231136" y="302083"/>
            <a:ext cx="7729728" cy="599065"/>
          </a:xfrm>
        </p:spPr>
        <p:txBody>
          <a:bodyPr>
            <a:normAutofit fontScale="90000"/>
          </a:bodyPr>
          <a:lstStyle/>
          <a:p>
            <a:r>
              <a:rPr lang="sv-SE" dirty="0">
                <a:solidFill>
                  <a:schemeClr val="accent2">
                    <a:lumMod val="50000"/>
                  </a:schemeClr>
                </a:solidFill>
              </a:rPr>
              <a:t>Två synsätt SAMTIDIGT…</a:t>
            </a:r>
          </a:p>
        </p:txBody>
      </p:sp>
    </p:spTree>
    <p:extLst>
      <p:ext uri="{BB962C8B-B14F-4D97-AF65-F5344CB8AC3E}">
        <p14:creationId xmlns:p14="http://schemas.microsoft.com/office/powerpoint/2010/main" val="2039774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58685" y="233583"/>
            <a:ext cx="10134601" cy="1430266"/>
          </a:xfrm>
        </p:spPr>
        <p:txBody>
          <a:bodyPr>
            <a:normAutofit fontScale="90000"/>
          </a:bodyPr>
          <a:lstStyle/>
          <a:p>
            <a:r>
              <a:rPr lang="sv-SE" sz="3200" dirty="0">
                <a:solidFill>
                  <a:srgbClr val="7030A0"/>
                </a:solidFill>
                <a:latin typeface="+mn-lt"/>
              </a:rPr>
              <a:t>”</a:t>
            </a:r>
            <a:r>
              <a:rPr lang="sv-SE" sz="3200" dirty="0" err="1">
                <a:solidFill>
                  <a:srgbClr val="7030A0"/>
                </a:solidFill>
                <a:latin typeface="+mn-lt"/>
              </a:rPr>
              <a:t>Schizophrenia</a:t>
            </a:r>
            <a:r>
              <a:rPr lang="sv-SE" sz="3200" dirty="0">
                <a:solidFill>
                  <a:srgbClr val="7030A0"/>
                </a:solidFill>
                <a:latin typeface="+mn-lt"/>
              </a:rPr>
              <a:t>” and ”</a:t>
            </a:r>
            <a:r>
              <a:rPr lang="sv-SE" sz="3200" dirty="0" err="1">
                <a:solidFill>
                  <a:srgbClr val="7030A0"/>
                </a:solidFill>
                <a:latin typeface="+mn-lt"/>
              </a:rPr>
              <a:t>psychosis</a:t>
            </a:r>
            <a:r>
              <a:rPr lang="sv-SE" sz="3200" dirty="0">
                <a:solidFill>
                  <a:srgbClr val="7030A0"/>
                </a:solidFill>
                <a:latin typeface="+mn-lt"/>
              </a:rPr>
              <a:t>” in </a:t>
            </a:r>
            <a:r>
              <a:rPr lang="sv-SE" sz="3200" dirty="0" err="1">
                <a:solidFill>
                  <a:srgbClr val="7030A0"/>
                </a:solidFill>
                <a:latin typeface="+mn-lt"/>
              </a:rPr>
              <a:t>Italian</a:t>
            </a:r>
            <a:r>
              <a:rPr lang="sv-SE" sz="3200" dirty="0">
                <a:solidFill>
                  <a:srgbClr val="7030A0"/>
                </a:solidFill>
                <a:latin typeface="+mn-lt"/>
              </a:rPr>
              <a:t> national </a:t>
            </a:r>
            <a:r>
              <a:rPr lang="sv-SE" sz="3200" dirty="0" err="1">
                <a:solidFill>
                  <a:srgbClr val="7030A0"/>
                </a:solidFill>
                <a:latin typeface="+mn-lt"/>
              </a:rPr>
              <a:t>newspapers</a:t>
            </a:r>
            <a:r>
              <a:rPr lang="sv-SE" sz="3200" dirty="0">
                <a:solidFill>
                  <a:srgbClr val="7030A0"/>
                </a:solidFill>
                <a:latin typeface="+mn-lt"/>
              </a:rPr>
              <a:t>: Do </a:t>
            </a:r>
            <a:r>
              <a:rPr lang="sv-SE" sz="3200" dirty="0" err="1">
                <a:solidFill>
                  <a:srgbClr val="7030A0"/>
                </a:solidFill>
                <a:latin typeface="+mn-lt"/>
              </a:rPr>
              <a:t>these</a:t>
            </a:r>
            <a:r>
              <a:rPr lang="sv-SE" sz="3200" dirty="0">
                <a:solidFill>
                  <a:srgbClr val="7030A0"/>
                </a:solidFill>
                <a:latin typeface="+mn-lt"/>
              </a:rPr>
              <a:t> terms </a:t>
            </a:r>
            <a:r>
              <a:rPr lang="sv-SE" sz="3200" dirty="0" err="1">
                <a:solidFill>
                  <a:srgbClr val="7030A0"/>
                </a:solidFill>
                <a:latin typeface="+mn-lt"/>
              </a:rPr>
              <a:t>convey</a:t>
            </a:r>
            <a:r>
              <a:rPr lang="sv-SE" sz="3200" dirty="0">
                <a:solidFill>
                  <a:srgbClr val="7030A0"/>
                </a:solidFill>
                <a:latin typeface="+mn-lt"/>
              </a:rPr>
              <a:t> different </a:t>
            </a:r>
            <a:r>
              <a:rPr lang="sv-SE" sz="3200" dirty="0" err="1">
                <a:solidFill>
                  <a:srgbClr val="7030A0"/>
                </a:solidFill>
                <a:latin typeface="+mn-lt"/>
              </a:rPr>
              <a:t>messages</a:t>
            </a:r>
            <a:r>
              <a:rPr lang="sv-SE" sz="3200" dirty="0">
                <a:solidFill>
                  <a:srgbClr val="7030A0"/>
                </a:solidFill>
                <a:latin typeface="+mn-lt"/>
              </a:rPr>
              <a:t>? </a:t>
            </a:r>
            <a:endParaRPr lang="sv-SE" sz="3200" dirty="0">
              <a:latin typeface="+mn-lt"/>
            </a:endParaRPr>
          </a:p>
        </p:txBody>
      </p:sp>
      <p:sp>
        <p:nvSpPr>
          <p:cNvPr id="3" name="Platshållare för innehåll 2"/>
          <p:cNvSpPr>
            <a:spLocks noGrp="1"/>
          </p:cNvSpPr>
          <p:nvPr>
            <p:ph sz="quarter" idx="12"/>
          </p:nvPr>
        </p:nvSpPr>
        <p:spPr>
          <a:xfrm>
            <a:off x="912000" y="1781399"/>
            <a:ext cx="5088000" cy="4457401"/>
          </a:xfrm>
        </p:spPr>
        <p:txBody>
          <a:bodyPr>
            <a:normAutofit/>
          </a:bodyPr>
          <a:lstStyle/>
          <a:p>
            <a:r>
              <a:rPr lang="sv-SE" b="1" dirty="0">
                <a:latin typeface="+mn-lt"/>
              </a:rPr>
              <a:t>Psykos/psykotisk</a:t>
            </a:r>
          </a:p>
          <a:p>
            <a:r>
              <a:rPr lang="sv-SE" sz="2400" b="1" dirty="0"/>
              <a:t>Som metafor: </a:t>
            </a:r>
            <a:r>
              <a:rPr lang="sv-SE" sz="2400" dirty="0">
                <a:latin typeface="+mn-lt"/>
              </a:rPr>
              <a:t>referens till en grupp eller något abstrakt. </a:t>
            </a:r>
          </a:p>
          <a:p>
            <a:r>
              <a:rPr lang="sv-SE" sz="2400" dirty="0">
                <a:latin typeface="+mn-lt"/>
              </a:rPr>
              <a:t>Beskrev extrem </a:t>
            </a:r>
            <a:r>
              <a:rPr lang="sv-SE" sz="2400" i="1" dirty="0">
                <a:latin typeface="+mn-lt"/>
              </a:rPr>
              <a:t>rädsla</a:t>
            </a:r>
            <a:r>
              <a:rPr lang="sv-SE" sz="2400" dirty="0">
                <a:latin typeface="+mn-lt"/>
              </a:rPr>
              <a:t> för yttre händelser.</a:t>
            </a:r>
          </a:p>
          <a:p>
            <a:r>
              <a:rPr lang="sv-SE" sz="2400" b="1" dirty="0">
                <a:latin typeface="+mn-lt"/>
              </a:rPr>
              <a:t>Icke-metaforiskt: </a:t>
            </a:r>
            <a:r>
              <a:rPr lang="sv-SE" sz="2400" dirty="0">
                <a:latin typeface="+mn-lt"/>
              </a:rPr>
              <a:t>Mest om psykosociala faktorer, icke-farmakologiska faktorer, gatudroganvändning.</a:t>
            </a:r>
          </a:p>
          <a:p>
            <a:pPr marL="0" indent="0">
              <a:buNone/>
            </a:pPr>
            <a:endParaRPr lang="sv-SE" dirty="0"/>
          </a:p>
        </p:txBody>
      </p:sp>
      <p:sp>
        <p:nvSpPr>
          <p:cNvPr id="4" name="Platshållare för innehåll 3"/>
          <p:cNvSpPr>
            <a:spLocks noGrp="1"/>
          </p:cNvSpPr>
          <p:nvPr>
            <p:ph sz="quarter" idx="13"/>
          </p:nvPr>
        </p:nvSpPr>
        <p:spPr>
          <a:xfrm>
            <a:off x="6312447" y="1781399"/>
            <a:ext cx="5087999" cy="4457401"/>
          </a:xfrm>
        </p:spPr>
        <p:txBody>
          <a:bodyPr/>
          <a:lstStyle/>
          <a:p>
            <a:r>
              <a:rPr lang="sv-SE" b="1" dirty="0">
                <a:latin typeface="+mn-lt"/>
              </a:rPr>
              <a:t>Schizofreni/schizofren</a:t>
            </a:r>
          </a:p>
          <a:p>
            <a:r>
              <a:rPr lang="sv-SE" sz="2400" b="1" dirty="0">
                <a:latin typeface="+mn-lt"/>
              </a:rPr>
              <a:t>Som metafor</a:t>
            </a:r>
            <a:r>
              <a:rPr lang="sv-SE" sz="2400" dirty="0">
                <a:latin typeface="+mn-lt"/>
              </a:rPr>
              <a:t>: använd för </a:t>
            </a:r>
            <a:r>
              <a:rPr lang="sv-SE" sz="2400" i="1" dirty="0">
                <a:latin typeface="+mn-lt"/>
              </a:rPr>
              <a:t>osammanhängande/motsägelsefull</a:t>
            </a:r>
            <a:r>
              <a:rPr lang="sv-SE" sz="2400" dirty="0">
                <a:latin typeface="+mn-lt"/>
              </a:rPr>
              <a:t>.</a:t>
            </a:r>
          </a:p>
          <a:p>
            <a:r>
              <a:rPr lang="sv-SE" sz="2400" b="1" dirty="0">
                <a:latin typeface="+mn-lt"/>
              </a:rPr>
              <a:t>Icke-metaforiskt: </a:t>
            </a:r>
            <a:r>
              <a:rPr lang="sv-SE" sz="2400" dirty="0">
                <a:latin typeface="+mn-lt"/>
              </a:rPr>
              <a:t>om biogenetiska faktorer relaterat till hjärnforskning och medicinbehandlingar.  </a:t>
            </a:r>
          </a:p>
          <a:p>
            <a:r>
              <a:rPr lang="sv-SE" sz="2400" dirty="0"/>
              <a:t>Risk för ökande social distans enligt författarna</a:t>
            </a:r>
          </a:p>
          <a:p>
            <a:pPr marL="0" indent="0">
              <a:buNone/>
            </a:pPr>
            <a:endParaRPr lang="sv-SE" sz="2400" dirty="0">
              <a:latin typeface="+mn-lt"/>
            </a:endParaRPr>
          </a:p>
        </p:txBody>
      </p:sp>
    </p:spTree>
    <p:extLst>
      <p:ext uri="{BB962C8B-B14F-4D97-AF65-F5344CB8AC3E}">
        <p14:creationId xmlns:p14="http://schemas.microsoft.com/office/powerpoint/2010/main" val="6690805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31D19D2-073B-504D-9678-247E61625CAC}"/>
              </a:ext>
            </a:extLst>
          </p:cNvPr>
          <p:cNvSpPr>
            <a:spLocks noGrp="1"/>
          </p:cNvSpPr>
          <p:nvPr>
            <p:ph sz="quarter" idx="12"/>
          </p:nvPr>
        </p:nvSpPr>
        <p:spPr>
          <a:xfrm>
            <a:off x="912002" y="1604798"/>
            <a:ext cx="8544372" cy="4235189"/>
          </a:xfrm>
        </p:spPr>
        <p:txBody>
          <a:bodyPr/>
          <a:lstStyle/>
          <a:p>
            <a:pPr marL="0" indent="0">
              <a:buNone/>
            </a:pPr>
            <a:r>
              <a:rPr lang="sv-SE" dirty="0">
                <a:latin typeface="+mn-lt"/>
              </a:rPr>
              <a:t>”Sömnlösheten började i augusti. Ryckte då i kroppen och tjöt i öronen”</a:t>
            </a:r>
          </a:p>
          <a:p>
            <a:endParaRPr lang="sv-SE" dirty="0">
              <a:latin typeface="+mn-lt"/>
            </a:endParaRPr>
          </a:p>
          <a:p>
            <a:pPr marL="0" indent="0">
              <a:buNone/>
            </a:pPr>
            <a:r>
              <a:rPr lang="sv-SE" dirty="0">
                <a:latin typeface="+mn-lt"/>
              </a:rPr>
              <a:t>”Han liksom känner hur kroppen skiljes från honom, ej längre har något samband med hans person, samtidigt som han förstår det så ej är eller kan vara. När han ser på ett föremål blir det oklart o dunkelt, försvinner i en dimma eller blir mindre och mindre.”</a:t>
            </a:r>
          </a:p>
        </p:txBody>
      </p:sp>
      <p:sp>
        <p:nvSpPr>
          <p:cNvPr id="3" name="Rubrik 2">
            <a:extLst>
              <a:ext uri="{FF2B5EF4-FFF2-40B4-BE49-F238E27FC236}">
                <a16:creationId xmlns:a16="http://schemas.microsoft.com/office/drawing/2014/main" id="{54CB2975-86C3-0242-9E98-D7D827749146}"/>
              </a:ext>
            </a:extLst>
          </p:cNvPr>
          <p:cNvSpPr>
            <a:spLocks noGrp="1"/>
          </p:cNvSpPr>
          <p:nvPr>
            <p:ph type="title"/>
          </p:nvPr>
        </p:nvSpPr>
        <p:spPr/>
        <p:txBody>
          <a:bodyPr/>
          <a:lstStyle/>
          <a:p>
            <a:r>
              <a:rPr lang="sv-SE" b="0" dirty="0">
                <a:latin typeface="+mj-lt"/>
              </a:rPr>
              <a:t>Kroppsliga upplevelser (100 år sedan..)</a:t>
            </a:r>
          </a:p>
        </p:txBody>
      </p:sp>
      <p:sp>
        <p:nvSpPr>
          <p:cNvPr id="4" name="Platshållare för sidfot 3">
            <a:extLst>
              <a:ext uri="{FF2B5EF4-FFF2-40B4-BE49-F238E27FC236}">
                <a16:creationId xmlns:a16="http://schemas.microsoft.com/office/drawing/2014/main" id="{2CB9C5A2-C473-1C4E-BBC8-26441BB76943}"/>
              </a:ext>
            </a:extLst>
          </p:cNvPr>
          <p:cNvSpPr>
            <a:spLocks noGrp="1"/>
          </p:cNvSpPr>
          <p:nvPr>
            <p:ph type="ftr" sz="quarter" idx="3"/>
          </p:nvPr>
        </p:nvSpPr>
        <p:spPr/>
        <p:txBody>
          <a:bodyPr/>
          <a:lstStyle/>
          <a:p>
            <a:pPr eaLnBrk="0" hangingPunct="0"/>
            <a:r>
              <a:rPr lang="sv-SE"/>
              <a:t>|      SAHLGRENSKA UNIVERSITETSSJUKHUSET  – ÄNDRAS I SIDFOTSLÄGET</a:t>
            </a:r>
            <a:endParaRPr lang="sv-SE" dirty="0"/>
          </a:p>
        </p:txBody>
      </p:sp>
    </p:spTree>
    <p:extLst>
      <p:ext uri="{BB962C8B-B14F-4D97-AF65-F5344CB8AC3E}">
        <p14:creationId xmlns:p14="http://schemas.microsoft.com/office/powerpoint/2010/main" val="28358923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B59FA7C-1FC3-1D4B-B556-A03F382E0B22}"/>
              </a:ext>
            </a:extLst>
          </p:cNvPr>
          <p:cNvSpPr>
            <a:spLocks noGrp="1"/>
          </p:cNvSpPr>
          <p:nvPr>
            <p:ph sz="quarter" idx="12"/>
          </p:nvPr>
        </p:nvSpPr>
        <p:spPr/>
        <p:txBody>
          <a:bodyPr>
            <a:normAutofit/>
          </a:bodyPr>
          <a:lstStyle/>
          <a:p>
            <a:pPr marL="0" indent="0">
              <a:buNone/>
            </a:pPr>
            <a:r>
              <a:rPr lang="sv-SE" dirty="0">
                <a:latin typeface="+mn-lt"/>
              </a:rPr>
              <a:t>”Hon hör ofta röster, som påstår att hon skadar andra genom att tala, o samtidigt känner hon sig så slapp, när hon ej </a:t>
            </a:r>
            <a:r>
              <a:rPr lang="sv-SE" u="sng" dirty="0">
                <a:latin typeface="+mn-lt"/>
              </a:rPr>
              <a:t>kan</a:t>
            </a:r>
            <a:r>
              <a:rPr lang="sv-SE" dirty="0">
                <a:latin typeface="+mn-lt"/>
              </a:rPr>
              <a:t> tala. Stundom tycker hon, att synen är förändrad, som om hon </a:t>
            </a:r>
            <a:r>
              <a:rPr lang="sv-SE" dirty="0" err="1">
                <a:latin typeface="+mn-lt"/>
              </a:rPr>
              <a:t>have</a:t>
            </a:r>
            <a:r>
              <a:rPr lang="sv-SE" dirty="0">
                <a:latin typeface="+mn-lt"/>
              </a:rPr>
              <a:t> glas för ögonen.” </a:t>
            </a:r>
          </a:p>
          <a:p>
            <a:pPr marL="0" indent="0">
              <a:buNone/>
            </a:pPr>
            <a:endParaRPr lang="sv-SE" dirty="0">
              <a:latin typeface="+mn-lt"/>
            </a:endParaRPr>
          </a:p>
          <a:p>
            <a:pPr marL="0" indent="0">
              <a:buNone/>
            </a:pPr>
            <a:r>
              <a:rPr lang="sv-SE" dirty="0">
                <a:latin typeface="+mn-lt"/>
              </a:rPr>
              <a:t>”Hon gick in i en andevärld”</a:t>
            </a:r>
          </a:p>
          <a:p>
            <a:pPr marL="0" indent="0">
              <a:buNone/>
            </a:pPr>
            <a:endParaRPr lang="sv-SE" dirty="0">
              <a:latin typeface="+mn-lt"/>
            </a:endParaRPr>
          </a:p>
          <a:p>
            <a:pPr marL="0" indent="0">
              <a:buNone/>
            </a:pPr>
            <a:r>
              <a:rPr lang="sv-SE" dirty="0">
                <a:latin typeface="+mn-lt"/>
              </a:rPr>
              <a:t> </a:t>
            </a:r>
          </a:p>
        </p:txBody>
      </p:sp>
      <p:sp>
        <p:nvSpPr>
          <p:cNvPr id="3" name="Rubrik 2">
            <a:extLst>
              <a:ext uri="{FF2B5EF4-FFF2-40B4-BE49-F238E27FC236}">
                <a16:creationId xmlns:a16="http://schemas.microsoft.com/office/drawing/2014/main" id="{02853CED-AA12-ED48-9BA3-9E1606213EE1}"/>
              </a:ext>
            </a:extLst>
          </p:cNvPr>
          <p:cNvSpPr>
            <a:spLocks noGrp="1"/>
          </p:cNvSpPr>
          <p:nvPr>
            <p:ph type="title"/>
          </p:nvPr>
        </p:nvSpPr>
        <p:spPr/>
        <p:txBody>
          <a:bodyPr/>
          <a:lstStyle/>
          <a:p>
            <a:r>
              <a:rPr lang="sv-SE" b="0" dirty="0">
                <a:latin typeface="+mn-lt"/>
              </a:rPr>
              <a:t>Sinnesvillor (100 år sedan..)</a:t>
            </a:r>
          </a:p>
        </p:txBody>
      </p:sp>
      <p:sp>
        <p:nvSpPr>
          <p:cNvPr id="4" name="Platshållare för sidfot 3">
            <a:extLst>
              <a:ext uri="{FF2B5EF4-FFF2-40B4-BE49-F238E27FC236}">
                <a16:creationId xmlns:a16="http://schemas.microsoft.com/office/drawing/2014/main" id="{7D73C6DF-CBD3-6642-90AB-EF4927A292C8}"/>
              </a:ext>
            </a:extLst>
          </p:cNvPr>
          <p:cNvSpPr>
            <a:spLocks noGrp="1"/>
          </p:cNvSpPr>
          <p:nvPr>
            <p:ph type="ftr" sz="quarter" idx="3"/>
          </p:nvPr>
        </p:nvSpPr>
        <p:spPr/>
        <p:txBody>
          <a:bodyPr/>
          <a:lstStyle/>
          <a:p>
            <a:pPr eaLnBrk="0" hangingPunct="0"/>
            <a:r>
              <a:rPr lang="sv-SE"/>
              <a:t>|      SAHLGRENSKA UNIVERSITETSSJUKHUSET  – ÄNDRAS I SIDFOTSLÄGET</a:t>
            </a:r>
            <a:endParaRPr lang="sv-SE" dirty="0"/>
          </a:p>
        </p:txBody>
      </p:sp>
    </p:spTree>
    <p:extLst>
      <p:ext uri="{BB962C8B-B14F-4D97-AF65-F5344CB8AC3E}">
        <p14:creationId xmlns:p14="http://schemas.microsoft.com/office/powerpoint/2010/main" val="188103247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7FC79A-F4CC-32E8-DE52-8F04F0C102D1}"/>
              </a:ext>
            </a:extLst>
          </p:cNvPr>
          <p:cNvSpPr>
            <a:spLocks noGrp="1"/>
          </p:cNvSpPr>
          <p:nvPr>
            <p:ph type="title"/>
          </p:nvPr>
        </p:nvSpPr>
        <p:spPr>
          <a:xfrm>
            <a:off x="2090458" y="485336"/>
            <a:ext cx="7729728" cy="1188720"/>
          </a:xfrm>
        </p:spPr>
        <p:txBody>
          <a:bodyPr/>
          <a:lstStyle/>
          <a:p>
            <a:r>
              <a:rPr lang="sv-SE" sz="3200" dirty="0">
                <a:solidFill>
                  <a:schemeClr val="accent2">
                    <a:lumMod val="50000"/>
                  </a:schemeClr>
                </a:solidFill>
                <a:latin typeface="Calibri" panose="020F0502020204030204" pitchFamily="34" charset="0"/>
                <a:cs typeface="Calibri" panose="020F0502020204030204" pitchFamily="34" charset="0"/>
              </a:rPr>
              <a:t>ERFARENHETSARBETET –</a:t>
            </a:r>
            <a:br>
              <a:rPr lang="sv-SE" dirty="0">
                <a:solidFill>
                  <a:schemeClr val="accent2">
                    <a:lumMod val="50000"/>
                  </a:schemeClr>
                </a:solidFill>
                <a:latin typeface="Calibri" panose="020F0502020204030204" pitchFamily="34" charset="0"/>
                <a:cs typeface="Calibri" panose="020F0502020204030204" pitchFamily="34" charset="0"/>
              </a:rPr>
            </a:br>
            <a:r>
              <a:rPr lang="sv-SE" sz="2400" i="1" dirty="0">
                <a:solidFill>
                  <a:schemeClr val="accent2">
                    <a:lumMod val="50000"/>
                  </a:schemeClr>
                </a:solidFill>
                <a:latin typeface="Calibri" panose="020F0502020204030204" pitchFamily="34" charset="0"/>
                <a:cs typeface="Calibri" panose="020F0502020204030204" pitchFamily="34" charset="0"/>
              </a:rPr>
              <a:t>Vad kan vara till hjälp?</a:t>
            </a:r>
          </a:p>
        </p:txBody>
      </p:sp>
      <p:pic>
        <p:nvPicPr>
          <p:cNvPr id="5" name="Platshållare för innehåll 4">
            <a:extLst>
              <a:ext uri="{FF2B5EF4-FFF2-40B4-BE49-F238E27FC236}">
                <a16:creationId xmlns:a16="http://schemas.microsoft.com/office/drawing/2014/main" id="{A9839F3F-8BDD-383A-B428-E02C15436D55}"/>
              </a:ext>
            </a:extLst>
          </p:cNvPr>
          <p:cNvPicPr>
            <a:picLocks noChangeAspect="1"/>
          </p:cNvPicPr>
          <p:nvPr/>
        </p:nvPicPr>
        <p:blipFill rotWithShape="1">
          <a:blip r:embed="rId2"/>
          <a:srcRect t="20576" b="20370"/>
          <a:stretch/>
        </p:blipFill>
        <p:spPr>
          <a:xfrm>
            <a:off x="3324765" y="2228610"/>
            <a:ext cx="5261113" cy="4274826"/>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09138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D5FBB8DC-F98A-F146-99B2-4B5CDA366BB0}"/>
              </a:ext>
            </a:extLst>
          </p:cNvPr>
          <p:cNvSpPr>
            <a:spLocks noGrp="1"/>
          </p:cNvSpPr>
          <p:nvPr>
            <p:ph type="title"/>
          </p:nvPr>
        </p:nvSpPr>
        <p:spPr>
          <a:xfrm>
            <a:off x="4346714" y="293419"/>
            <a:ext cx="7712766" cy="639025"/>
          </a:xfrm>
        </p:spPr>
        <p:txBody>
          <a:bodyPr>
            <a:normAutofit fontScale="90000"/>
          </a:bodyPr>
          <a:lstStyle/>
          <a:p>
            <a:r>
              <a:rPr lang="sv-SE" dirty="0"/>
              <a:t>RÖSTHÖRARINTERVJUN </a:t>
            </a:r>
            <a:r>
              <a:rPr lang="sv-SE" sz="2000" dirty="0"/>
              <a:t>(ROMME &amp; ESCHER)</a:t>
            </a:r>
          </a:p>
        </p:txBody>
      </p:sp>
      <p:pic>
        <p:nvPicPr>
          <p:cNvPr id="12" name="Platshållare för innehåll 11">
            <a:extLst>
              <a:ext uri="{FF2B5EF4-FFF2-40B4-BE49-F238E27FC236}">
                <a16:creationId xmlns:a16="http://schemas.microsoft.com/office/drawing/2014/main" id="{535DF48E-5A6F-C945-A622-38927E88D24E}"/>
              </a:ext>
            </a:extLst>
          </p:cNvPr>
          <p:cNvPicPr>
            <a:picLocks noGrp="1" noChangeAspect="1"/>
          </p:cNvPicPr>
          <p:nvPr>
            <p:ph sz="half" idx="1"/>
          </p:nvPr>
        </p:nvPicPr>
        <p:blipFill rotWithShape="1">
          <a:blip r:embed="rId2"/>
          <a:srcRect l="8126" r="17927"/>
          <a:stretch/>
        </p:blipFill>
        <p:spPr>
          <a:xfrm>
            <a:off x="478994" y="1766352"/>
            <a:ext cx="3249637" cy="3101975"/>
          </a:xfrm>
          <a:effectLst>
            <a:outerShdw blurRad="50800" dist="38100" dir="2700000" algn="tl" rotWithShape="0">
              <a:prstClr val="black">
                <a:alpha val="40000"/>
              </a:prstClr>
            </a:outerShdw>
          </a:effectLst>
        </p:spPr>
      </p:pic>
      <p:sp>
        <p:nvSpPr>
          <p:cNvPr id="3" name="textruta 2">
            <a:extLst>
              <a:ext uri="{FF2B5EF4-FFF2-40B4-BE49-F238E27FC236}">
                <a16:creationId xmlns:a16="http://schemas.microsoft.com/office/drawing/2014/main" id="{9BC3A918-F22E-0A92-ADEF-C63BCC3CD56C}"/>
              </a:ext>
            </a:extLst>
          </p:cNvPr>
          <p:cNvSpPr txBox="1"/>
          <p:nvPr/>
        </p:nvSpPr>
        <p:spPr>
          <a:xfrm>
            <a:off x="3879499" y="1318022"/>
            <a:ext cx="8179981" cy="4524315"/>
          </a:xfrm>
          <a:prstGeom prst="rect">
            <a:avLst/>
          </a:prstGeom>
          <a:noFill/>
        </p:spPr>
        <p:txBody>
          <a:bodyPr wrap="square" rtlCol="0">
            <a:spAutoFit/>
          </a:bodyPr>
          <a:lstStyle/>
          <a:p>
            <a:pPr marL="457200" indent="-457200">
              <a:buFont typeface="Arial" panose="020B0604020202020204" pitchFamily="34" charset="0"/>
              <a:buChar char="•"/>
            </a:pPr>
            <a:r>
              <a:rPr lang="sv-SE" sz="2400" dirty="0">
                <a:latin typeface="Calibri" panose="020F0502020204030204" pitchFamily="34" charset="0"/>
                <a:cs typeface="Calibri" panose="020F0502020204030204" pitchFamily="34" charset="0"/>
              </a:rPr>
              <a:t>Bra redskap för att undersöka röstupplevelserna tillsammans med patienten. Både psykodynamiskt och kognitivt perspektiv.</a:t>
            </a:r>
          </a:p>
          <a:p>
            <a:pPr marL="457200" indent="-457200">
              <a:buFont typeface="Arial" panose="020B0604020202020204" pitchFamily="34" charset="0"/>
              <a:buChar char="•"/>
            </a:pPr>
            <a:r>
              <a:rPr lang="sv-SE" sz="2400" dirty="0">
                <a:latin typeface="Calibri" panose="020F0502020204030204" pitchFamily="34" charset="0"/>
                <a:cs typeface="Calibri" panose="020F0502020204030204" pitchFamily="34" charset="0"/>
              </a:rPr>
              <a:t>Rösterna undersöks utifrån ålder, kön, frekvens, budskap, ton etc..</a:t>
            </a:r>
          </a:p>
          <a:p>
            <a:pPr marL="457200" indent="-457200">
              <a:buFont typeface="Arial" panose="020B0604020202020204" pitchFamily="34" charset="0"/>
              <a:buChar char="•"/>
            </a:pPr>
            <a:r>
              <a:rPr lang="sv-SE" sz="2400" i="1" dirty="0">
                <a:latin typeface="Calibri" panose="020F0502020204030204" pitchFamily="34" charset="0"/>
                <a:cs typeface="Calibri" panose="020F0502020204030204" pitchFamily="34" charset="0"/>
              </a:rPr>
              <a:t>Omtumlande livshändelser </a:t>
            </a:r>
            <a:r>
              <a:rPr lang="sv-SE" sz="2400" dirty="0">
                <a:latin typeface="Calibri" panose="020F0502020204030204" pitchFamily="34" charset="0"/>
                <a:cs typeface="Calibri" panose="020F0502020204030204" pitchFamily="34" charset="0"/>
              </a:rPr>
              <a:t>i personens liv kartläggs. (</a:t>
            </a:r>
            <a:r>
              <a:rPr lang="sv-SE" sz="2400" i="1" dirty="0">
                <a:latin typeface="Calibri" panose="020F0502020204030204" pitchFamily="34" charset="0"/>
                <a:cs typeface="Calibri" panose="020F0502020204030204" pitchFamily="34" charset="0"/>
              </a:rPr>
              <a:t>Vanligt förekommande att första röstupplevelsen kom i samband med att personer under kort tid varit med om </a:t>
            </a:r>
            <a:r>
              <a:rPr lang="sv-SE" sz="2400" i="1" dirty="0">
                <a:solidFill>
                  <a:schemeClr val="accent3">
                    <a:lumMod val="75000"/>
                  </a:schemeClr>
                </a:solidFill>
                <a:latin typeface="Calibri" panose="020F0502020204030204" pitchFamily="34" charset="0"/>
                <a:cs typeface="Calibri" panose="020F0502020204030204" pitchFamily="34" charset="0"/>
              </a:rPr>
              <a:t>flera </a:t>
            </a:r>
            <a:r>
              <a:rPr lang="sv-SE" sz="2400" i="1" dirty="0">
                <a:latin typeface="Calibri" panose="020F0502020204030204" pitchFamily="34" charset="0"/>
                <a:cs typeface="Calibri" panose="020F0502020204030204" pitchFamily="34" charset="0"/>
              </a:rPr>
              <a:t>omtumlande händelser.)</a:t>
            </a:r>
          </a:p>
          <a:p>
            <a:pPr marL="457200" indent="-457200">
              <a:buFont typeface="Arial" panose="020B0604020202020204" pitchFamily="34" charset="0"/>
              <a:buChar char="•"/>
            </a:pPr>
            <a:r>
              <a:rPr lang="sv-SE" sz="2400" i="1" dirty="0">
                <a:latin typeface="Calibri" panose="020F0502020204030204" pitchFamily="34" charset="0"/>
                <a:cs typeface="Calibri" panose="020F0502020204030204" pitchFamily="34" charset="0"/>
              </a:rPr>
              <a:t>Intervjun tar tid. Samtalsform. Flera besök.</a:t>
            </a:r>
          </a:p>
          <a:p>
            <a:r>
              <a:rPr lang="sv-SE" sz="2400" i="1" dirty="0">
                <a:latin typeface="Calibri" panose="020F0502020204030204" pitchFamily="34" charset="0"/>
                <a:cs typeface="Calibri" panose="020F0502020204030204" pitchFamily="34" charset="0"/>
              </a:rPr>
              <a:t>      (Jag brukar göra en kortare sammanfattning till journalen</a:t>
            </a:r>
          </a:p>
          <a:p>
            <a:r>
              <a:rPr lang="sv-SE" sz="2400" i="1" dirty="0">
                <a:latin typeface="Calibri" panose="020F0502020204030204" pitchFamily="34" charset="0"/>
                <a:cs typeface="Calibri" panose="020F0502020204030204" pitchFamily="34" charset="0"/>
              </a:rPr>
              <a:t>       efteråt som patienten först får godkänna.)</a:t>
            </a:r>
            <a:endParaRPr lang="sv-S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2968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a:extLst>
              <a:ext uri="{FF2B5EF4-FFF2-40B4-BE49-F238E27FC236}">
                <a16:creationId xmlns:a16="http://schemas.microsoft.com/office/drawing/2014/main" id="{6A340166-12DC-7A84-E299-E9BC8C44CD2B}"/>
              </a:ext>
            </a:extLst>
          </p:cNvPr>
          <p:cNvSpPr>
            <a:spLocks noGrp="1"/>
          </p:cNvSpPr>
          <p:nvPr>
            <p:ph type="title"/>
          </p:nvPr>
        </p:nvSpPr>
        <p:spPr>
          <a:xfrm>
            <a:off x="1341528" y="333374"/>
            <a:ext cx="9508944" cy="990600"/>
          </a:xfrm>
        </p:spPr>
        <p:txBody>
          <a:bodyPr>
            <a:normAutofit fontScale="90000"/>
          </a:bodyPr>
          <a:lstStyle/>
          <a:p>
            <a:pPr eaLnBrk="1" hangingPunct="1">
              <a:defRPr/>
            </a:pPr>
            <a:r>
              <a:rPr lang="sv-SE" altLang="sv-SE" sz="3600" dirty="0">
                <a:solidFill>
                  <a:schemeClr val="accent2">
                    <a:lumMod val="50000"/>
                  </a:schemeClr>
                </a:solidFill>
                <a:latin typeface="Calibri"/>
                <a:cs typeface="Calibri"/>
              </a:rPr>
              <a:t>EX På Erfarenhetsarbete </a:t>
            </a:r>
            <a:r>
              <a:rPr lang="sv-SE" altLang="sv-SE" sz="2700" dirty="0">
                <a:solidFill>
                  <a:schemeClr val="accent2">
                    <a:lumMod val="50000"/>
                  </a:schemeClr>
                </a:solidFill>
                <a:latin typeface="Calibri"/>
                <a:cs typeface="Calibri"/>
              </a:rPr>
              <a:t>- INOM PSYKIATRI</a:t>
            </a:r>
            <a:br>
              <a:rPr lang="sv-SE" altLang="sv-SE" sz="2700" dirty="0">
                <a:solidFill>
                  <a:schemeClr val="accent2">
                    <a:lumMod val="50000"/>
                  </a:schemeClr>
                </a:solidFill>
                <a:latin typeface="Calibri"/>
                <a:cs typeface="Calibri"/>
              </a:rPr>
            </a:br>
            <a:r>
              <a:rPr lang="sv-SE" altLang="sv-SE" sz="2700" dirty="0">
                <a:solidFill>
                  <a:schemeClr val="accent2">
                    <a:lumMod val="50000"/>
                  </a:schemeClr>
                </a:solidFill>
                <a:latin typeface="Calibri"/>
                <a:cs typeface="Calibri"/>
              </a:rPr>
              <a:t>(Vår process) </a:t>
            </a:r>
          </a:p>
        </p:txBody>
      </p:sp>
      <p:sp>
        <p:nvSpPr>
          <p:cNvPr id="5123" name="Platshållare för innehåll 2">
            <a:extLst>
              <a:ext uri="{FF2B5EF4-FFF2-40B4-BE49-F238E27FC236}">
                <a16:creationId xmlns:a16="http://schemas.microsoft.com/office/drawing/2014/main" id="{2C07E6F9-3909-4FB4-FCAB-AFFDE588110C}"/>
              </a:ext>
            </a:extLst>
          </p:cNvPr>
          <p:cNvSpPr>
            <a:spLocks noGrp="1"/>
          </p:cNvSpPr>
          <p:nvPr>
            <p:ph idx="1"/>
          </p:nvPr>
        </p:nvSpPr>
        <p:spPr>
          <a:xfrm>
            <a:off x="926124" y="1705748"/>
            <a:ext cx="8229600" cy="4000500"/>
          </a:xfrm>
        </p:spPr>
        <p:txBody>
          <a:bodyPr>
            <a:normAutofit/>
          </a:bodyPr>
          <a:lstStyle/>
          <a:p>
            <a:pPr marL="514350" indent="-514350" eaLnBrk="1" hangingPunct="1">
              <a:buFont typeface="+mj-lt"/>
              <a:buAutoNum type="arabicPeriod"/>
            </a:pPr>
            <a:r>
              <a:rPr lang="sv-SE" altLang="sv-SE" sz="2800" dirty="0">
                <a:solidFill>
                  <a:schemeClr val="tx1"/>
                </a:solidFill>
              </a:rPr>
              <a:t>Rösthörargrupper</a:t>
            </a:r>
          </a:p>
          <a:p>
            <a:pPr marL="514350" indent="-514350" eaLnBrk="1" hangingPunct="1">
              <a:buFont typeface="+mj-lt"/>
              <a:buAutoNum type="arabicPeriod"/>
            </a:pPr>
            <a:r>
              <a:rPr lang="sv-SE" altLang="sv-SE" sz="2800" dirty="0">
                <a:solidFill>
                  <a:schemeClr val="tx1"/>
                </a:solidFill>
              </a:rPr>
              <a:t>Paranoiagrupp</a:t>
            </a:r>
          </a:p>
          <a:p>
            <a:pPr marL="514350" indent="-514350">
              <a:buFont typeface="+mj-lt"/>
              <a:buAutoNum type="arabicPeriod"/>
            </a:pPr>
            <a:r>
              <a:rPr lang="sv-SE" altLang="sv-SE" sz="2800" dirty="0">
                <a:solidFill>
                  <a:schemeClr val="tx1"/>
                </a:solidFill>
              </a:rPr>
              <a:t>Erfarenhetsgrupp i slutenvård</a:t>
            </a:r>
          </a:p>
          <a:p>
            <a:pPr marL="514350" indent="-514350" eaLnBrk="1" hangingPunct="1">
              <a:buFont typeface="+mj-lt"/>
              <a:buAutoNum type="arabicPeriod"/>
            </a:pPr>
            <a:r>
              <a:rPr lang="sv-SE" altLang="sv-SE" sz="2800" dirty="0">
                <a:solidFill>
                  <a:schemeClr val="tx1"/>
                </a:solidFill>
              </a:rPr>
              <a:t>FoU-grupp</a:t>
            </a:r>
          </a:p>
          <a:p>
            <a:pPr eaLnBrk="1" hangingPunct="1">
              <a:buFont typeface="Wingdings" pitchFamily="2" charset="2"/>
              <a:buNone/>
            </a:pPr>
            <a:endParaRPr lang="sv-SE" altLang="sv-SE" sz="2800" dirty="0">
              <a:solidFill>
                <a:schemeClr val="tx1"/>
              </a:solidFill>
            </a:endParaRPr>
          </a:p>
          <a:p>
            <a:pPr eaLnBrk="1" hangingPunct="1">
              <a:buFont typeface="Arial" panose="020B0604020202020204" pitchFamily="34" charset="0"/>
              <a:buChar char="•"/>
            </a:pPr>
            <a:r>
              <a:rPr lang="sv-SE" altLang="sv-SE" sz="2800" dirty="0">
                <a:solidFill>
                  <a:schemeClr val="tx1"/>
                </a:solidFill>
              </a:rPr>
              <a:t>Föreläsningar, filmvisningar m.m.</a:t>
            </a:r>
          </a:p>
          <a:p>
            <a:pPr eaLnBrk="1" hangingPunct="1">
              <a:buFont typeface="Arial" panose="020B0604020202020204" pitchFamily="34" charset="0"/>
              <a:buChar char="•"/>
            </a:pPr>
            <a:r>
              <a:rPr lang="sv-SE" altLang="sv-SE" sz="2800" dirty="0">
                <a:solidFill>
                  <a:schemeClr val="tx1"/>
                </a:solidFill>
              </a:rPr>
              <a:t>Deltagande i konferenser</a:t>
            </a:r>
          </a:p>
        </p:txBody>
      </p:sp>
      <p:sp>
        <p:nvSpPr>
          <p:cNvPr id="72707" name="Platshållare för sidfot 3">
            <a:extLst>
              <a:ext uri="{FF2B5EF4-FFF2-40B4-BE49-F238E27FC236}">
                <a16:creationId xmlns:a16="http://schemas.microsoft.com/office/drawing/2014/main" id="{D38182F3-AF90-C258-1976-DDFD9A39D819}"/>
              </a:ext>
            </a:extLst>
          </p:cNvPr>
          <p:cNvSpPr>
            <a:spLocks noGrp="1"/>
          </p:cNvSpPr>
          <p:nvPr>
            <p:ph type="ftr" sz="quarter" idx="10"/>
          </p:nvPr>
        </p:nvSpPr>
        <p:spPr>
          <a:xfrm>
            <a:off x="8305801" y="6492876"/>
            <a:ext cx="1065213" cy="365125"/>
          </a:xfrm>
          <a:ln>
            <a:miter lim="800000"/>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sv-SE" altLang="sv-SE" sz="1000">
                <a:solidFill>
                  <a:schemeClr val="bg1"/>
                </a:solidFill>
                <a:latin typeface="Candara" panose="020E0502030303020204" pitchFamily="34" charset="0"/>
              </a:rPr>
              <a:t>ISPS Vårmöte 14/3 - 2014</a:t>
            </a:r>
          </a:p>
          <a:p>
            <a:pPr algn="ctr" eaLnBrk="1" hangingPunct="1"/>
            <a:endParaRPr lang="sv-SE" altLang="sv-SE" sz="1000">
              <a:solidFill>
                <a:schemeClr val="bg1"/>
              </a:solidFill>
            </a:endParaRPr>
          </a:p>
        </p:txBody>
      </p:sp>
      <p:sp>
        <p:nvSpPr>
          <p:cNvPr id="72708" name="Platshållare för bildnummer 4">
            <a:extLst>
              <a:ext uri="{FF2B5EF4-FFF2-40B4-BE49-F238E27FC236}">
                <a16:creationId xmlns:a16="http://schemas.microsoft.com/office/drawing/2014/main" id="{3A86E9D0-3EBC-D66C-EF4F-8263CFD9EE60}"/>
              </a:ext>
            </a:extLst>
          </p:cNvPr>
          <p:cNvSpPr>
            <a:spLocks noGrp="1"/>
          </p:cNvSpPr>
          <p:nvPr>
            <p:ph type="sldNum" sz="quarter" idx="11"/>
          </p:nvPr>
        </p:nvSpPr>
        <p:spPr>
          <a:xfrm>
            <a:off x="5410200" y="6492876"/>
            <a:ext cx="2895600" cy="365125"/>
          </a:xfrm>
          <a:ln>
            <a:miter lim="800000"/>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365E98E-2379-AC49-9328-9E03D8C358E3}" type="slidenum">
              <a:rPr lang="sv-SE" altLang="sv-SE" sz="1000">
                <a:solidFill>
                  <a:schemeClr val="bg1"/>
                </a:solidFill>
              </a:rPr>
              <a:pPr eaLnBrk="1" hangingPunct="1"/>
              <a:t>18</a:t>
            </a:fld>
            <a:endParaRPr lang="sv-SE" altLang="sv-SE" sz="1000">
              <a:solidFill>
                <a:schemeClr val="bg1"/>
              </a:solidFill>
            </a:endParaRPr>
          </a:p>
        </p:txBody>
      </p:sp>
      <p:sp>
        <p:nvSpPr>
          <p:cNvPr id="2" name="textruta 1">
            <a:extLst>
              <a:ext uri="{FF2B5EF4-FFF2-40B4-BE49-F238E27FC236}">
                <a16:creationId xmlns:a16="http://schemas.microsoft.com/office/drawing/2014/main" id="{F0CF8F8B-8776-C00E-616B-A1867B1092DE}"/>
              </a:ext>
            </a:extLst>
          </p:cNvPr>
          <p:cNvSpPr txBox="1"/>
          <p:nvPr/>
        </p:nvSpPr>
        <p:spPr>
          <a:xfrm>
            <a:off x="7254088" y="1951672"/>
            <a:ext cx="4233851" cy="2585323"/>
          </a:xfrm>
          <a:prstGeom prst="rect">
            <a:avLst/>
          </a:prstGeom>
          <a:noFill/>
        </p:spPr>
        <p:txBody>
          <a:bodyPr wrap="none" rtlCol="0">
            <a:spAutoFit/>
          </a:bodyPr>
          <a:lstStyle/>
          <a:p>
            <a:r>
              <a:rPr lang="sv-SE" u="sng" dirty="0">
                <a:solidFill>
                  <a:schemeClr val="accent2">
                    <a:lumMod val="50000"/>
                  </a:schemeClr>
                </a:solidFill>
              </a:rPr>
              <a:t>RAMAR GRUPP 1 OCH 2:</a:t>
            </a:r>
          </a:p>
          <a:p>
            <a:pPr marL="285750" indent="-285750">
              <a:buFont typeface="Arial" panose="020B0604020202020204" pitchFamily="34" charset="0"/>
              <a:buChar char="•"/>
            </a:pPr>
            <a:r>
              <a:rPr lang="sv-SE" dirty="0">
                <a:solidFill>
                  <a:schemeClr val="accent2">
                    <a:lumMod val="50000"/>
                  </a:schemeClr>
                </a:solidFill>
              </a:rPr>
              <a:t>3-7 deltagare</a:t>
            </a:r>
          </a:p>
          <a:p>
            <a:pPr marL="285750" indent="-285750">
              <a:buFont typeface="Arial" panose="020B0604020202020204" pitchFamily="34" charset="0"/>
              <a:buChar char="•"/>
            </a:pPr>
            <a:r>
              <a:rPr lang="sv-SE" dirty="0">
                <a:solidFill>
                  <a:schemeClr val="accent2">
                    <a:lumMod val="50000"/>
                  </a:schemeClr>
                </a:solidFill>
              </a:rPr>
              <a:t>Varannan vecka</a:t>
            </a:r>
          </a:p>
          <a:p>
            <a:pPr marL="285750" indent="-285750">
              <a:buFont typeface="Arial" panose="020B0604020202020204" pitchFamily="34" charset="0"/>
              <a:buChar char="•"/>
            </a:pPr>
            <a:r>
              <a:rPr lang="sv-SE" dirty="0">
                <a:solidFill>
                  <a:schemeClr val="accent2">
                    <a:lumMod val="50000"/>
                  </a:schemeClr>
                </a:solidFill>
              </a:rPr>
              <a:t>Undersökande grupper med fasta teman</a:t>
            </a:r>
          </a:p>
          <a:p>
            <a:pPr marL="285750" indent="-285750">
              <a:buFont typeface="Arial" panose="020B0604020202020204" pitchFamily="34" charset="0"/>
              <a:buChar char="•"/>
            </a:pPr>
            <a:r>
              <a:rPr lang="sv-SE" dirty="0">
                <a:solidFill>
                  <a:schemeClr val="accent2">
                    <a:lumMod val="50000"/>
                  </a:schemeClr>
                </a:solidFill>
              </a:rPr>
              <a:t>2 gruppledare</a:t>
            </a:r>
          </a:p>
          <a:p>
            <a:pPr marL="285750" indent="-285750">
              <a:buFont typeface="Arial" panose="020B0604020202020204" pitchFamily="34" charset="0"/>
              <a:buChar char="•"/>
            </a:pPr>
            <a:r>
              <a:rPr lang="sv-SE" dirty="0">
                <a:solidFill>
                  <a:schemeClr val="accent2">
                    <a:lumMod val="50000"/>
                  </a:schemeClr>
                </a:solidFill>
              </a:rPr>
              <a:t>Både öppna och slutna grupper</a:t>
            </a:r>
          </a:p>
          <a:p>
            <a:pPr marL="285750" indent="-285750">
              <a:buFont typeface="Arial" panose="020B0604020202020204" pitchFamily="34" charset="0"/>
              <a:buChar char="•"/>
            </a:pPr>
            <a:r>
              <a:rPr lang="sv-SE" dirty="0">
                <a:solidFill>
                  <a:schemeClr val="accent2">
                    <a:lumMod val="50000"/>
                  </a:schemeClr>
                </a:solidFill>
              </a:rPr>
              <a:t>Individuella samtal parallellt för de flesta</a:t>
            </a:r>
          </a:p>
          <a:p>
            <a:pPr marL="285750" indent="-285750">
              <a:buFont typeface="Arial" panose="020B0604020202020204" pitchFamily="34" charset="0"/>
              <a:buChar char="•"/>
            </a:pPr>
            <a:endParaRPr lang="sv-SE" dirty="0">
              <a:solidFill>
                <a:schemeClr val="accent2">
                  <a:lumMod val="50000"/>
                </a:schemeClr>
              </a:solidFill>
            </a:endParaRPr>
          </a:p>
          <a:p>
            <a:pPr marL="285750" indent="-285750">
              <a:buFont typeface="Arial" panose="020B0604020202020204" pitchFamily="34" charset="0"/>
              <a:buChar char="•"/>
            </a:pPr>
            <a:endParaRPr lang="sv-SE" dirty="0"/>
          </a:p>
        </p:txBody>
      </p:sp>
      <p:sp>
        <p:nvSpPr>
          <p:cNvPr id="3" name="textruta 2">
            <a:extLst>
              <a:ext uri="{FF2B5EF4-FFF2-40B4-BE49-F238E27FC236}">
                <a16:creationId xmlns:a16="http://schemas.microsoft.com/office/drawing/2014/main" id="{4E669048-A102-2BAA-D8A9-48B7E410D77B}"/>
              </a:ext>
            </a:extLst>
          </p:cNvPr>
          <p:cNvSpPr txBox="1"/>
          <p:nvPr/>
        </p:nvSpPr>
        <p:spPr>
          <a:xfrm>
            <a:off x="6639951" y="4535273"/>
            <a:ext cx="4536691" cy="1200329"/>
          </a:xfrm>
          <a:prstGeom prst="rect">
            <a:avLst/>
          </a:prstGeom>
          <a:noFill/>
        </p:spPr>
        <p:txBody>
          <a:bodyPr wrap="none" rtlCol="0">
            <a:spAutoFit/>
          </a:bodyPr>
          <a:lstStyle/>
          <a:p>
            <a:r>
              <a:rPr lang="sv-SE" u="sng" dirty="0"/>
              <a:t>REFLEKTIONER:</a:t>
            </a:r>
          </a:p>
          <a:p>
            <a:pPr marL="285750" indent="-285750">
              <a:buFont typeface="Arial" panose="020B0604020202020204" pitchFamily="34" charset="0"/>
              <a:buChar char="•"/>
            </a:pPr>
            <a:r>
              <a:rPr lang="sv-SE" dirty="0"/>
              <a:t>De som vill men inte orkar/vågar…?</a:t>
            </a:r>
          </a:p>
          <a:p>
            <a:pPr marL="285750" indent="-285750">
              <a:buFont typeface="Arial" panose="020B0604020202020204" pitchFamily="34" charset="0"/>
              <a:buChar char="•"/>
            </a:pPr>
            <a:r>
              <a:rPr lang="sv-SE" dirty="0"/>
              <a:t>Personalens roll?</a:t>
            </a:r>
          </a:p>
          <a:p>
            <a:pPr marL="285750" indent="-285750">
              <a:buFont typeface="Arial" panose="020B0604020202020204" pitchFamily="34" charset="0"/>
              <a:buChar char="•"/>
            </a:pPr>
            <a:r>
              <a:rPr lang="sv-SE" dirty="0"/>
              <a:t>Vikten av att erbjuda detta INOM psykiatri!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B7D87B0-E48C-42F7-83D5-6FE222CEDE14}"/>
              </a:ext>
            </a:extLst>
          </p:cNvPr>
          <p:cNvSpPr>
            <a:spLocks noGrp="1" noChangeArrowheads="1"/>
          </p:cNvSpPr>
          <p:nvPr>
            <p:ph type="title"/>
          </p:nvPr>
        </p:nvSpPr>
        <p:spPr>
          <a:xfrm>
            <a:off x="1589649" y="523737"/>
            <a:ext cx="9326879" cy="761724"/>
          </a:xfrm>
        </p:spPr>
        <p:txBody>
          <a:bodyPr>
            <a:normAutofit fontScale="90000"/>
          </a:bodyPr>
          <a:lstStyle/>
          <a:p>
            <a:pPr eaLnBrk="1" hangingPunct="1"/>
            <a:r>
              <a:rPr lang="sv-SE" altLang="sv-SE" sz="4000" dirty="0">
                <a:solidFill>
                  <a:schemeClr val="accent2">
                    <a:lumMod val="50000"/>
                  </a:schemeClr>
                </a:solidFill>
                <a:latin typeface="Calibri" panose="020F0502020204030204" pitchFamily="34" charset="0"/>
              </a:rPr>
              <a:t>Förekommande teman i grupperna</a:t>
            </a:r>
          </a:p>
        </p:txBody>
      </p:sp>
      <p:sp>
        <p:nvSpPr>
          <p:cNvPr id="36867" name="Rectangle 3">
            <a:extLst>
              <a:ext uri="{FF2B5EF4-FFF2-40B4-BE49-F238E27FC236}">
                <a16:creationId xmlns:a16="http://schemas.microsoft.com/office/drawing/2014/main" id="{50600035-612B-0BD7-952A-A343A006E0B9}"/>
              </a:ext>
            </a:extLst>
          </p:cNvPr>
          <p:cNvSpPr>
            <a:spLocks noGrp="1" noChangeArrowheads="1"/>
          </p:cNvSpPr>
          <p:nvPr>
            <p:ph type="body" idx="1"/>
          </p:nvPr>
        </p:nvSpPr>
        <p:spPr>
          <a:xfrm>
            <a:off x="2231136" y="2147714"/>
            <a:ext cx="7729728" cy="3101983"/>
          </a:xfrm>
        </p:spPr>
        <p:txBody>
          <a:bodyPr>
            <a:normAutofit lnSpcReduction="10000"/>
          </a:bodyPr>
          <a:lstStyle/>
          <a:p>
            <a:pPr eaLnBrk="1" hangingPunct="1"/>
            <a:r>
              <a:rPr lang="sv-SE" altLang="sv-SE" sz="2800" dirty="0">
                <a:solidFill>
                  <a:schemeClr val="tx1"/>
                </a:solidFill>
                <a:latin typeface="Calibri" panose="020F0502020204030204" pitchFamily="34" charset="0"/>
              </a:rPr>
              <a:t>Att inte lita på omgivningen</a:t>
            </a:r>
          </a:p>
          <a:p>
            <a:pPr eaLnBrk="1" hangingPunct="1"/>
            <a:r>
              <a:rPr lang="sv-SE" altLang="sv-SE" sz="2800" dirty="0">
                <a:solidFill>
                  <a:schemeClr val="tx1"/>
                </a:solidFill>
                <a:latin typeface="Calibri" panose="020F0502020204030204" pitchFamily="34" charset="0"/>
              </a:rPr>
              <a:t>Rädslan för galenskap</a:t>
            </a:r>
          </a:p>
          <a:p>
            <a:pPr eaLnBrk="1" hangingPunct="1"/>
            <a:r>
              <a:rPr lang="sv-SE" altLang="sv-SE" sz="2800" dirty="0">
                <a:solidFill>
                  <a:schemeClr val="tx1"/>
                </a:solidFill>
                <a:latin typeface="Calibri" panose="020F0502020204030204" pitchFamily="34" charset="0"/>
              </a:rPr>
              <a:t>Första röstupplevelsen</a:t>
            </a:r>
          </a:p>
          <a:p>
            <a:pPr eaLnBrk="1" hangingPunct="1"/>
            <a:r>
              <a:rPr lang="sv-SE" altLang="sv-SE" sz="2800" dirty="0">
                <a:solidFill>
                  <a:schemeClr val="tx1"/>
                </a:solidFill>
                <a:latin typeface="Calibri" panose="020F0502020204030204" pitchFamily="34" charset="0"/>
              </a:rPr>
              <a:t>Strategier för att dämpa rösterna</a:t>
            </a:r>
          </a:p>
          <a:p>
            <a:pPr eaLnBrk="1" hangingPunct="1"/>
            <a:r>
              <a:rPr lang="sv-SE" altLang="sv-SE" sz="2800" dirty="0">
                <a:solidFill>
                  <a:schemeClr val="tx1"/>
                </a:solidFill>
                <a:latin typeface="Calibri" panose="020F0502020204030204" pitchFamily="34" charset="0"/>
              </a:rPr>
              <a:t>Konsekvenser i vardagen/livet</a:t>
            </a:r>
          </a:p>
          <a:p>
            <a:pPr eaLnBrk="1" hangingPunct="1"/>
            <a:r>
              <a:rPr lang="sv-SE" altLang="sv-SE" sz="2800" dirty="0">
                <a:solidFill>
                  <a:schemeClr val="tx1"/>
                </a:solidFill>
                <a:latin typeface="Calibri" panose="020F0502020204030204" pitchFamily="34" charset="0"/>
              </a:rPr>
              <a:t>Vad hjälper?</a:t>
            </a:r>
          </a:p>
          <a:p>
            <a:pPr eaLnBrk="1" hangingPunct="1"/>
            <a:endParaRPr lang="sv-SE" altLang="sv-SE" dirty="0">
              <a:solidFill>
                <a:srgbClr val="2D637B"/>
              </a:solidFill>
              <a:latin typeface="Candara" panose="020E0502030303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600200" y="1179443"/>
            <a:ext cx="8991600" cy="2249557"/>
          </a:xfrm>
        </p:spPr>
        <p:txBody>
          <a:bodyPr>
            <a:normAutofit/>
          </a:bodyPr>
          <a:lstStyle/>
          <a:p>
            <a:r>
              <a:rPr lang="sv-SE" sz="2800" dirty="0">
                <a:solidFill>
                  <a:schemeClr val="tx1">
                    <a:lumMod val="50000"/>
                  </a:schemeClr>
                </a:solidFill>
                <a:latin typeface="+mn-lt"/>
                <a:cs typeface="Calibri" panose="020F0502020204030204" pitchFamily="34" charset="0"/>
              </a:rPr>
              <a:t>(</a:t>
            </a:r>
            <a:r>
              <a:rPr lang="sv-SE" sz="2800" dirty="0" err="1">
                <a:solidFill>
                  <a:schemeClr val="tx1">
                    <a:lumMod val="50000"/>
                  </a:schemeClr>
                </a:solidFill>
                <a:latin typeface="+mn-lt"/>
                <a:cs typeface="Calibri" panose="020F0502020204030204" pitchFamily="34" charset="0"/>
              </a:rPr>
              <a:t>Ulike</a:t>
            </a:r>
            <a:r>
              <a:rPr lang="sv-SE" sz="2800" dirty="0">
                <a:solidFill>
                  <a:schemeClr val="tx1">
                    <a:lumMod val="50000"/>
                  </a:schemeClr>
                </a:solidFill>
                <a:latin typeface="+mn-lt"/>
                <a:cs typeface="Calibri" panose="020F0502020204030204" pitchFamily="34" charset="0"/>
              </a:rPr>
              <a:t> </a:t>
            </a:r>
            <a:r>
              <a:rPr lang="sv-SE" sz="2800" dirty="0" err="1">
                <a:solidFill>
                  <a:schemeClr val="tx1">
                    <a:lumMod val="50000"/>
                  </a:schemeClr>
                </a:solidFill>
                <a:latin typeface="+mn-lt"/>
                <a:cs typeface="Calibri" panose="020F0502020204030204" pitchFamily="34" charset="0"/>
              </a:rPr>
              <a:t>perspektiver</a:t>
            </a:r>
            <a:r>
              <a:rPr lang="sv-SE" sz="2800" dirty="0">
                <a:solidFill>
                  <a:schemeClr val="tx1">
                    <a:lumMod val="50000"/>
                  </a:schemeClr>
                </a:solidFill>
                <a:latin typeface="+mn-lt"/>
                <a:cs typeface="Calibri" panose="020F0502020204030204" pitchFamily="34" charset="0"/>
              </a:rPr>
              <a:t> på) </a:t>
            </a:r>
            <a:r>
              <a:rPr lang="sv-SE" dirty="0" err="1">
                <a:latin typeface="+mn-lt"/>
                <a:cs typeface="Calibri" panose="020F0502020204030204" pitchFamily="34" charset="0"/>
              </a:rPr>
              <a:t>stemmehÖRING</a:t>
            </a:r>
            <a:r>
              <a:rPr lang="sv-SE" dirty="0">
                <a:latin typeface="+mn-lt"/>
                <a:cs typeface="Calibri" panose="020F0502020204030204" pitchFamily="34" charset="0"/>
              </a:rPr>
              <a:t>, </a:t>
            </a:r>
            <a:r>
              <a:rPr lang="sv-SE" dirty="0">
                <a:solidFill>
                  <a:schemeClr val="accent2">
                    <a:lumMod val="50000"/>
                  </a:schemeClr>
                </a:solidFill>
                <a:latin typeface="+mn-lt"/>
                <a:cs typeface="Calibri" panose="020F0502020204030204" pitchFamily="34" charset="0"/>
              </a:rPr>
              <a:t>PARANOIA M.M.</a:t>
            </a:r>
            <a:r>
              <a:rPr lang="sv-SE" dirty="0">
                <a:latin typeface="+mn-lt"/>
                <a:cs typeface="Calibri" panose="020F0502020204030204" pitchFamily="34" charset="0"/>
              </a:rPr>
              <a:t> OG HVA SOM KAN VAERE TIL HJELP</a:t>
            </a:r>
          </a:p>
        </p:txBody>
      </p:sp>
      <p:sp>
        <p:nvSpPr>
          <p:cNvPr id="3" name="Underrubrik 2"/>
          <p:cNvSpPr>
            <a:spLocks noGrp="1"/>
          </p:cNvSpPr>
          <p:nvPr>
            <p:ph type="subTitle" idx="1"/>
          </p:nvPr>
        </p:nvSpPr>
        <p:spPr>
          <a:xfrm>
            <a:off x="1600200" y="3930235"/>
            <a:ext cx="8991600" cy="1748322"/>
          </a:xfrm>
        </p:spPr>
        <p:txBody>
          <a:bodyPr>
            <a:normAutofit fontScale="85000" lnSpcReduction="20000"/>
          </a:bodyPr>
          <a:lstStyle/>
          <a:p>
            <a:r>
              <a:rPr lang="sv-SE" i="1" dirty="0">
                <a:solidFill>
                  <a:schemeClr val="bg1"/>
                </a:solidFill>
              </a:rPr>
              <a:t>WAPR AMRP</a:t>
            </a:r>
          </a:p>
          <a:p>
            <a:r>
              <a:rPr lang="sv-SE" sz="3800" i="1" dirty="0">
                <a:solidFill>
                  <a:schemeClr val="accent2">
                    <a:lumMod val="50000"/>
                  </a:schemeClr>
                </a:solidFill>
              </a:rPr>
              <a:t>Rett till ett meningsfullt liv </a:t>
            </a:r>
            <a:r>
              <a:rPr lang="sv-SE" sz="3800" i="1" dirty="0" err="1">
                <a:solidFill>
                  <a:schemeClr val="accent2">
                    <a:lumMod val="50000"/>
                  </a:schemeClr>
                </a:solidFill>
              </a:rPr>
              <a:t>og</a:t>
            </a:r>
            <a:r>
              <a:rPr lang="sv-SE" sz="3800" i="1" dirty="0">
                <a:solidFill>
                  <a:schemeClr val="accent2">
                    <a:lumMod val="50000"/>
                  </a:schemeClr>
                </a:solidFill>
              </a:rPr>
              <a:t> </a:t>
            </a:r>
            <a:r>
              <a:rPr lang="sv-SE" sz="3800" i="1" dirty="0" err="1">
                <a:solidFill>
                  <a:schemeClr val="accent2">
                    <a:lumMod val="50000"/>
                  </a:schemeClr>
                </a:solidFill>
              </a:rPr>
              <a:t>hjelp</a:t>
            </a:r>
            <a:r>
              <a:rPr lang="sv-SE" sz="3800" i="1" dirty="0">
                <a:solidFill>
                  <a:schemeClr val="accent2">
                    <a:lumMod val="50000"/>
                  </a:schemeClr>
                </a:solidFill>
              </a:rPr>
              <a:t> som </a:t>
            </a:r>
            <a:r>
              <a:rPr lang="sv-SE" sz="3800" i="1" dirty="0" err="1">
                <a:solidFill>
                  <a:schemeClr val="accent2">
                    <a:lumMod val="50000"/>
                  </a:schemeClr>
                </a:solidFill>
              </a:rPr>
              <a:t>hjelper</a:t>
            </a:r>
            <a:endParaRPr lang="sv-SE" sz="3800" i="1" dirty="0">
              <a:solidFill>
                <a:schemeClr val="accent2">
                  <a:lumMod val="50000"/>
                </a:schemeClr>
              </a:solidFill>
            </a:endParaRPr>
          </a:p>
          <a:p>
            <a:r>
              <a:rPr lang="sv-SE" sz="3300" dirty="0">
                <a:solidFill>
                  <a:schemeClr val="accent2">
                    <a:lumMod val="50000"/>
                  </a:schemeClr>
                </a:solidFill>
                <a:latin typeface="Calibri" panose="020F0502020204030204" pitchFamily="34" charset="0"/>
                <a:cs typeface="Calibri" panose="020F0502020204030204" pitchFamily="34" charset="0"/>
              </a:rPr>
              <a:t>2022-05-31</a:t>
            </a:r>
          </a:p>
          <a:p>
            <a:r>
              <a:rPr lang="sv-SE" i="1" dirty="0" err="1">
                <a:solidFill>
                  <a:schemeClr val="bg1"/>
                </a:solidFill>
              </a:rPr>
              <a:t>Nika</a:t>
            </a:r>
            <a:r>
              <a:rPr lang="sv-SE" i="1" dirty="0">
                <a:solidFill>
                  <a:schemeClr val="bg1"/>
                </a:solidFill>
              </a:rPr>
              <a:t> Söderlund</a:t>
            </a:r>
          </a:p>
        </p:txBody>
      </p:sp>
    </p:spTree>
    <p:extLst>
      <p:ext uri="{BB962C8B-B14F-4D97-AF65-F5344CB8AC3E}">
        <p14:creationId xmlns:p14="http://schemas.microsoft.com/office/powerpoint/2010/main" val="1835987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2BBD5AC-2BBA-7C09-0954-876DBA8A8177}"/>
              </a:ext>
            </a:extLst>
          </p:cNvPr>
          <p:cNvSpPr>
            <a:spLocks noGrp="1"/>
          </p:cNvSpPr>
          <p:nvPr>
            <p:ph type="title"/>
          </p:nvPr>
        </p:nvSpPr>
        <p:spPr>
          <a:xfrm>
            <a:off x="1179443" y="712849"/>
            <a:ext cx="10336695" cy="665377"/>
          </a:xfrm>
        </p:spPr>
        <p:txBody>
          <a:bodyPr>
            <a:normAutofit fontScale="90000"/>
          </a:bodyPr>
          <a:lstStyle/>
          <a:p>
            <a:pPr eaLnBrk="1" hangingPunct="1"/>
            <a:r>
              <a:rPr lang="sv-SE" altLang="sv-SE" dirty="0">
                <a:solidFill>
                  <a:schemeClr val="accent2">
                    <a:lumMod val="50000"/>
                  </a:schemeClr>
                </a:solidFill>
                <a:latin typeface="Calibri" panose="020F0502020204030204" pitchFamily="34" charset="0"/>
              </a:rPr>
              <a:t>Erfarenheter </a:t>
            </a:r>
            <a:r>
              <a:rPr lang="sv-SE" altLang="sv-SE" dirty="0" err="1">
                <a:solidFill>
                  <a:schemeClr val="accent2">
                    <a:lumMod val="50000"/>
                  </a:schemeClr>
                </a:solidFill>
                <a:latin typeface="Calibri" panose="020F0502020204030204" pitchFamily="34" charset="0"/>
              </a:rPr>
              <a:t>frÅN</a:t>
            </a:r>
            <a:r>
              <a:rPr lang="sv-SE" altLang="sv-SE" dirty="0">
                <a:solidFill>
                  <a:schemeClr val="accent2">
                    <a:lumMod val="50000"/>
                  </a:schemeClr>
                </a:solidFill>
                <a:latin typeface="Calibri" panose="020F0502020204030204" pitchFamily="34" charset="0"/>
              </a:rPr>
              <a:t> deltagarna</a:t>
            </a:r>
          </a:p>
        </p:txBody>
      </p:sp>
      <p:sp>
        <p:nvSpPr>
          <p:cNvPr id="9219" name="Rectangle 7">
            <a:extLst>
              <a:ext uri="{FF2B5EF4-FFF2-40B4-BE49-F238E27FC236}">
                <a16:creationId xmlns:a16="http://schemas.microsoft.com/office/drawing/2014/main" id="{BC46A392-E24D-F930-3ABD-4F60BBDEB64B}"/>
              </a:ext>
            </a:extLst>
          </p:cNvPr>
          <p:cNvSpPr>
            <a:spLocks noGrp="1" noChangeArrowheads="1"/>
          </p:cNvSpPr>
          <p:nvPr>
            <p:ph type="body" idx="4294967295"/>
          </p:nvPr>
        </p:nvSpPr>
        <p:spPr>
          <a:xfrm>
            <a:off x="1981200" y="2281239"/>
            <a:ext cx="8229600" cy="3379787"/>
          </a:xfrm>
        </p:spPr>
        <p:txBody>
          <a:bodyPr>
            <a:normAutofit/>
          </a:bodyPr>
          <a:lstStyle/>
          <a:p>
            <a:pPr eaLnBrk="1" hangingPunct="1"/>
            <a:r>
              <a:rPr lang="sv-SE" altLang="sv-SE" sz="2800" dirty="0">
                <a:solidFill>
                  <a:schemeClr val="tx1"/>
                </a:solidFill>
                <a:latin typeface="Calibri" panose="020F0502020204030204" pitchFamily="34" charset="0"/>
                <a:cs typeface="Calibri" panose="020F0502020204030204" pitchFamily="34" charset="0"/>
              </a:rPr>
              <a:t>Gjorde att man kände sig mindre ensam</a:t>
            </a:r>
          </a:p>
          <a:p>
            <a:pPr eaLnBrk="1" hangingPunct="1"/>
            <a:r>
              <a:rPr lang="sv-SE" altLang="sv-SE" sz="2800" dirty="0">
                <a:solidFill>
                  <a:schemeClr val="tx1"/>
                </a:solidFill>
                <a:latin typeface="Calibri" panose="020F0502020204030204" pitchFamily="34" charset="0"/>
                <a:cs typeface="Calibri" panose="020F0502020204030204" pitchFamily="34" charset="0"/>
              </a:rPr>
              <a:t>Började prata om röster och mående med närstående.</a:t>
            </a:r>
          </a:p>
          <a:p>
            <a:pPr eaLnBrk="1" hangingPunct="1"/>
            <a:r>
              <a:rPr lang="sv-SE" altLang="sv-SE" sz="2800" dirty="0">
                <a:solidFill>
                  <a:schemeClr val="tx1"/>
                </a:solidFill>
                <a:latin typeface="Calibri" panose="020F0502020204030204" pitchFamily="34" charset="0"/>
                <a:cs typeface="Calibri" panose="020F0502020204030204" pitchFamily="34" charset="0"/>
              </a:rPr>
              <a:t>Minskade röstupplevelserna.</a:t>
            </a:r>
          </a:p>
          <a:p>
            <a:pPr eaLnBrk="1" hangingPunct="1"/>
            <a:r>
              <a:rPr lang="sv-SE" altLang="sv-SE" sz="2800" dirty="0">
                <a:solidFill>
                  <a:schemeClr val="tx1"/>
                </a:solidFill>
                <a:latin typeface="Calibri" panose="020F0502020204030204" pitchFamily="34" charset="0"/>
                <a:cs typeface="Calibri" panose="020F0502020204030204" pitchFamily="34" charset="0"/>
              </a:rPr>
              <a:t>Förvåning över att upplevelsen var så lika...</a:t>
            </a:r>
          </a:p>
        </p:txBody>
      </p:sp>
      <p:sp>
        <p:nvSpPr>
          <p:cNvPr id="9220" name="Footer Placeholder 3">
            <a:extLst>
              <a:ext uri="{FF2B5EF4-FFF2-40B4-BE49-F238E27FC236}">
                <a16:creationId xmlns:a16="http://schemas.microsoft.com/office/drawing/2014/main" id="{FEB07801-366A-A630-E4A2-AA36280A6F12}"/>
              </a:ext>
            </a:extLst>
          </p:cNvPr>
          <p:cNvSpPr>
            <a:spLocks noGrp="1"/>
          </p:cNvSpPr>
          <p:nvPr>
            <p:ph type="ftr"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sv-SE" altLang="sv-SE" dirty="0">
              <a:solidFill>
                <a:schemeClr val="bg1"/>
              </a:solidFill>
              <a:latin typeface="Arial" charset="0"/>
            </a:endParaRPr>
          </a:p>
        </p:txBody>
      </p:sp>
      <p:sp>
        <p:nvSpPr>
          <p:cNvPr id="9221" name="Slide Number Placeholder 4">
            <a:extLst>
              <a:ext uri="{FF2B5EF4-FFF2-40B4-BE49-F238E27FC236}">
                <a16:creationId xmlns:a16="http://schemas.microsoft.com/office/drawing/2014/main" id="{B1B7BD90-BCFD-74BC-EDAE-ECCB8E31CE38}"/>
              </a:ext>
            </a:extLst>
          </p:cNvPr>
          <p:cNvSpPr>
            <a:spLocks noGrp="1"/>
          </p:cNvSpPr>
          <p:nvPr>
            <p:ph type="sldNum"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AFEB62E-F2B4-0542-832A-B84205590513}" type="slidenum">
              <a:rPr lang="sv-SE" altLang="sv-SE" sz="1000">
                <a:solidFill>
                  <a:schemeClr val="bg1"/>
                </a:solidFill>
              </a:rPr>
              <a:pPr eaLnBrk="1" hangingPunct="1"/>
              <a:t>20</a:t>
            </a:fld>
            <a:endParaRPr lang="sv-SE" altLang="sv-SE" sz="100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2381334" y="548680"/>
            <a:ext cx="7429331" cy="792088"/>
          </a:xfrm>
        </p:spPr>
        <p:txBody>
          <a:bodyPr>
            <a:normAutofit fontScale="90000"/>
          </a:bodyPr>
          <a:lstStyle/>
          <a:p>
            <a:r>
              <a:rPr lang="sv-SE" sz="3200" dirty="0">
                <a:solidFill>
                  <a:srgbClr val="7030A0"/>
                </a:solidFill>
                <a:latin typeface="Calibri" pitchFamily="34" charset="0"/>
                <a:ea typeface="ＭＳ Ｐゴシック" pitchFamily="34" charset="-128"/>
              </a:rPr>
              <a:t>Röstupplevelser - livshistoria</a:t>
            </a:r>
            <a:endParaRPr lang="sv-SE" sz="3200" dirty="0"/>
          </a:p>
        </p:txBody>
      </p:sp>
      <p:sp>
        <p:nvSpPr>
          <p:cNvPr id="5" name="Platshållare för text 4"/>
          <p:cNvSpPr>
            <a:spLocks noGrp="1"/>
          </p:cNvSpPr>
          <p:nvPr>
            <p:ph type="body" sz="quarter" idx="12"/>
          </p:nvPr>
        </p:nvSpPr>
        <p:spPr>
          <a:xfrm>
            <a:off x="2667000" y="1340768"/>
            <a:ext cx="6940826" cy="5517232"/>
          </a:xfrm>
        </p:spPr>
        <p:txBody>
          <a:bodyPr>
            <a:normAutofit fontScale="77500" lnSpcReduction="20000"/>
          </a:bodyPr>
          <a:lstStyle/>
          <a:p>
            <a:r>
              <a:rPr lang="sv-SE" sz="2800" dirty="0">
                <a:latin typeface="+mj-lt"/>
              </a:rPr>
              <a:t>Kopplingen röster – traumatiska händelser har lett till att se rösthallucinationer som meningsfullt svar på psykologisk stress och social motgång</a:t>
            </a:r>
          </a:p>
          <a:p>
            <a:endParaRPr lang="sv-SE" sz="2800" dirty="0">
              <a:latin typeface="+mj-lt"/>
            </a:endParaRPr>
          </a:p>
          <a:p>
            <a:r>
              <a:rPr lang="sv-SE" sz="2800" dirty="0">
                <a:latin typeface="+mj-lt"/>
              </a:rPr>
              <a:t>De flesta rösterna hade (eller fick) namn</a:t>
            </a:r>
          </a:p>
          <a:p>
            <a:endParaRPr lang="sv-SE" sz="2800" dirty="0">
              <a:latin typeface="+mj-lt"/>
            </a:endParaRPr>
          </a:p>
          <a:p>
            <a:r>
              <a:rPr lang="sv-SE" sz="2800" dirty="0">
                <a:latin typeface="+mj-lt"/>
              </a:rPr>
              <a:t>De flesta rösterna var familjemedlemmar eller närstående</a:t>
            </a:r>
          </a:p>
          <a:p>
            <a:endParaRPr lang="sv-SE" sz="2800" dirty="0">
              <a:latin typeface="+mj-lt"/>
            </a:endParaRPr>
          </a:p>
          <a:p>
            <a:r>
              <a:rPr lang="sv-SE" sz="2800" dirty="0">
                <a:latin typeface="+mj-lt"/>
              </a:rPr>
              <a:t>87% av informanterna hade erfarit långvarig social och interpersonell motgång innan första röstupplevelsen</a:t>
            </a:r>
          </a:p>
          <a:p>
            <a:endParaRPr lang="sv-SE" sz="2800" dirty="0">
              <a:latin typeface="+mj-lt"/>
            </a:endParaRPr>
          </a:p>
          <a:p>
            <a:r>
              <a:rPr lang="sv-SE" sz="2800" dirty="0">
                <a:latin typeface="+mj-lt"/>
              </a:rPr>
              <a:t>För många var livsberättelserna skymda bakom schizofrenidiagnos, patientroll och pessimismen i en sjukdomsmodell av rösthörandet</a:t>
            </a:r>
          </a:p>
          <a:p>
            <a:pPr marL="0" indent="0">
              <a:buNone/>
            </a:pPr>
            <a:r>
              <a:rPr lang="sv-SE" dirty="0">
                <a:latin typeface="+mj-lt"/>
              </a:rPr>
              <a:t>                                                                           (</a:t>
            </a:r>
            <a:r>
              <a:rPr lang="sv-SE" dirty="0" err="1">
                <a:latin typeface="+mj-lt"/>
              </a:rPr>
              <a:t>Corstens</a:t>
            </a:r>
            <a:r>
              <a:rPr lang="sv-SE" dirty="0">
                <a:latin typeface="+mj-lt"/>
              </a:rPr>
              <a:t> &amp; </a:t>
            </a:r>
            <a:r>
              <a:rPr lang="sv-SE" dirty="0" err="1">
                <a:latin typeface="+mj-lt"/>
              </a:rPr>
              <a:t>Longden</a:t>
            </a:r>
            <a:r>
              <a:rPr lang="sv-SE" dirty="0">
                <a:latin typeface="+mj-lt"/>
              </a:rPr>
              <a:t>, 2013)</a:t>
            </a:r>
          </a:p>
          <a:p>
            <a:endParaRPr lang="sv-SE" sz="2000" dirty="0"/>
          </a:p>
        </p:txBody>
      </p:sp>
    </p:spTree>
    <p:extLst>
      <p:ext uri="{BB962C8B-B14F-4D97-AF65-F5344CB8AC3E}">
        <p14:creationId xmlns:p14="http://schemas.microsoft.com/office/powerpoint/2010/main" val="1635684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7194E0-984E-A84F-9681-66D55BB6DDD5}"/>
              </a:ext>
            </a:extLst>
          </p:cNvPr>
          <p:cNvSpPr>
            <a:spLocks noGrp="1"/>
          </p:cNvSpPr>
          <p:nvPr>
            <p:ph type="title"/>
          </p:nvPr>
        </p:nvSpPr>
        <p:spPr>
          <a:xfrm>
            <a:off x="2231136" y="463826"/>
            <a:ext cx="7729728" cy="1245704"/>
          </a:xfrm>
        </p:spPr>
        <p:txBody>
          <a:bodyPr>
            <a:normAutofit/>
          </a:bodyPr>
          <a:lstStyle/>
          <a:p>
            <a:r>
              <a:rPr lang="sv-SE" sz="2000" dirty="0">
                <a:solidFill>
                  <a:schemeClr val="accent2">
                    <a:lumMod val="50000"/>
                  </a:schemeClr>
                </a:solidFill>
              </a:rPr>
              <a:t>HJÄLP SOM HJÄLPER:</a:t>
            </a:r>
            <a:br>
              <a:rPr lang="sv-SE" dirty="0"/>
            </a:br>
            <a:r>
              <a:rPr lang="sv-SE" dirty="0"/>
              <a:t>Socialt bemötande inom psykiatri</a:t>
            </a:r>
          </a:p>
        </p:txBody>
      </p:sp>
      <p:sp>
        <p:nvSpPr>
          <p:cNvPr id="3" name="Platshållare för innehåll 2">
            <a:extLst>
              <a:ext uri="{FF2B5EF4-FFF2-40B4-BE49-F238E27FC236}">
                <a16:creationId xmlns:a16="http://schemas.microsoft.com/office/drawing/2014/main" id="{A95155C0-0749-6A4D-9EB3-C46D30B2E9B5}"/>
              </a:ext>
            </a:extLst>
          </p:cNvPr>
          <p:cNvSpPr>
            <a:spLocks noGrp="1"/>
          </p:cNvSpPr>
          <p:nvPr>
            <p:ph idx="1"/>
          </p:nvPr>
        </p:nvSpPr>
        <p:spPr>
          <a:xfrm>
            <a:off x="2231136" y="2305878"/>
            <a:ext cx="7729728" cy="3434149"/>
          </a:xfrm>
        </p:spPr>
        <p:txBody>
          <a:bodyPr/>
          <a:lstStyle/>
          <a:p>
            <a:r>
              <a:rPr lang="sv-SE" sz="2800" dirty="0"/>
              <a:t>Krisarbete med familj &amp; nätverk (individuella samtal, familjesamtal)</a:t>
            </a:r>
          </a:p>
          <a:p>
            <a:r>
              <a:rPr lang="sv-SE" sz="2800" dirty="0"/>
              <a:t>Erfarenhetsgrupper (rösthörande, paranoia)</a:t>
            </a:r>
          </a:p>
          <a:p>
            <a:r>
              <a:rPr lang="sv-SE" sz="2800" dirty="0"/>
              <a:t>Rösthörarintervjun</a:t>
            </a:r>
          </a:p>
          <a:p>
            <a:r>
              <a:rPr lang="sv-SE" sz="2800" dirty="0"/>
              <a:t>Kulturformuleringen från DSM-5</a:t>
            </a:r>
          </a:p>
          <a:p>
            <a:endParaRPr lang="sv-SE" dirty="0"/>
          </a:p>
        </p:txBody>
      </p:sp>
    </p:spTree>
    <p:extLst>
      <p:ext uri="{BB962C8B-B14F-4D97-AF65-F5344CB8AC3E}">
        <p14:creationId xmlns:p14="http://schemas.microsoft.com/office/powerpoint/2010/main" val="368337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A358B3-A07C-D642-8CF5-608D749CE51B}"/>
              </a:ext>
            </a:extLst>
          </p:cNvPr>
          <p:cNvSpPr>
            <a:spLocks noGrp="1"/>
          </p:cNvSpPr>
          <p:nvPr>
            <p:ph type="title"/>
          </p:nvPr>
        </p:nvSpPr>
        <p:spPr>
          <a:xfrm>
            <a:off x="2231136" y="232125"/>
            <a:ext cx="7729728" cy="605281"/>
          </a:xfrm>
        </p:spPr>
        <p:txBody>
          <a:bodyPr>
            <a:normAutofit fontScale="90000"/>
          </a:bodyPr>
          <a:lstStyle/>
          <a:p>
            <a:r>
              <a:rPr lang="sv-SE" dirty="0">
                <a:solidFill>
                  <a:schemeClr val="accent2">
                    <a:lumMod val="50000"/>
                  </a:schemeClr>
                </a:solidFill>
              </a:rPr>
              <a:t>Fråga 1  - KDI</a:t>
            </a:r>
          </a:p>
        </p:txBody>
      </p:sp>
      <p:sp>
        <p:nvSpPr>
          <p:cNvPr id="3" name="Platshållare för innehåll 2">
            <a:extLst>
              <a:ext uri="{FF2B5EF4-FFF2-40B4-BE49-F238E27FC236}">
                <a16:creationId xmlns:a16="http://schemas.microsoft.com/office/drawing/2014/main" id="{0CB7CB2F-8258-3C4E-8A80-9440D715DED0}"/>
              </a:ext>
            </a:extLst>
          </p:cNvPr>
          <p:cNvSpPr>
            <a:spLocks noGrp="1"/>
          </p:cNvSpPr>
          <p:nvPr>
            <p:ph sz="half" idx="1"/>
          </p:nvPr>
        </p:nvSpPr>
        <p:spPr>
          <a:xfrm>
            <a:off x="765710" y="1325217"/>
            <a:ext cx="5436307" cy="4943061"/>
          </a:xfrm>
        </p:spPr>
        <p:txBody>
          <a:bodyPr>
            <a:normAutofit fontScale="70000" lnSpcReduction="20000"/>
          </a:bodyPr>
          <a:lstStyle/>
          <a:p>
            <a:pPr marL="742950" indent="-742950">
              <a:buFont typeface="+mj-lt"/>
              <a:buAutoNum type="arabicParenR"/>
            </a:pPr>
            <a:r>
              <a:rPr lang="sv-SE" sz="3600" dirty="0">
                <a:latin typeface="Calibri" panose="020F0502020204030204" pitchFamily="34" charset="0"/>
                <a:cs typeface="Calibri" panose="020F0502020204030204" pitchFamily="34" charset="0"/>
              </a:rPr>
              <a:t>Vad har fört dig hit i dag?</a:t>
            </a:r>
          </a:p>
          <a:p>
            <a:pPr marL="0" indent="0">
              <a:buNone/>
            </a:pPr>
            <a:r>
              <a:rPr lang="sv-SE" sz="3600" dirty="0">
                <a:latin typeface="Calibri" panose="020F0502020204030204" pitchFamily="34" charset="0"/>
                <a:cs typeface="Calibri" panose="020F0502020204030204" pitchFamily="34" charset="0"/>
              </a:rPr>
              <a:t>(Hur skulle du vilja beskriva ditt problem med dina egna ord?)</a:t>
            </a:r>
          </a:p>
          <a:p>
            <a:pPr marL="0" indent="0">
              <a:buNone/>
            </a:pPr>
            <a:r>
              <a:rPr lang="sv-SE" sz="3600" dirty="0">
                <a:latin typeface="Calibri" panose="020F0502020204030204" pitchFamily="34" charset="0"/>
                <a:cs typeface="Calibri" panose="020F0502020204030204" pitchFamily="34" charset="0"/>
              </a:rPr>
              <a:t>2)    Ibland beskriver vi våra problem på ett annat sätt när vi talar med någon i vår familj, någon vän eller någon annan från våra egna kretsar. Hur skulle du beskriva ditt problem för någon av dem?</a:t>
            </a:r>
          </a:p>
          <a:p>
            <a:pPr marL="0" indent="0">
              <a:buNone/>
            </a:pPr>
            <a:r>
              <a:rPr lang="sv-SE" sz="3600" dirty="0">
                <a:latin typeface="Calibri" panose="020F0502020204030204" pitchFamily="34" charset="0"/>
                <a:cs typeface="Calibri" panose="020F0502020204030204" pitchFamily="34" charset="0"/>
              </a:rPr>
              <a:t>3)     Vad bekymrar dig mest med problemet?</a:t>
            </a:r>
          </a:p>
          <a:p>
            <a:pPr marL="0" indent="0">
              <a:buNone/>
            </a:pPr>
            <a:endParaRPr lang="sv-SE" sz="3600" dirty="0">
              <a:latin typeface="Calibri" panose="020F0502020204030204" pitchFamily="34" charset="0"/>
              <a:cs typeface="Calibri" panose="020F0502020204030204" pitchFamily="34" charset="0"/>
            </a:endParaRPr>
          </a:p>
          <a:p>
            <a:pPr marL="0" indent="0">
              <a:buNone/>
            </a:pPr>
            <a:r>
              <a:rPr lang="sv-SE" sz="3600" i="1" dirty="0">
                <a:latin typeface="Calibri" panose="020F0502020204030204" pitchFamily="34" charset="0"/>
                <a:cs typeface="Calibri" panose="020F0502020204030204" pitchFamily="34" charset="0"/>
              </a:rPr>
              <a:t>Vilken hjälp…? Vad har gjorts tidigare? Vilken hjälp har varit till mest nytta?</a:t>
            </a:r>
          </a:p>
          <a:p>
            <a:endParaRPr lang="sv-SE" dirty="0"/>
          </a:p>
        </p:txBody>
      </p:sp>
      <p:pic>
        <p:nvPicPr>
          <p:cNvPr id="5" name="Picture 2" descr="ildresultat för streckgubbe clipart">
            <a:hlinkClick r:id="rId3"/>
            <a:extLst>
              <a:ext uri="{FF2B5EF4-FFF2-40B4-BE49-F238E27FC236}">
                <a16:creationId xmlns:a16="http://schemas.microsoft.com/office/drawing/2014/main" id="{9E6B3687-571F-AE47-BB89-3936E6F72F7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753350" y="1981994"/>
            <a:ext cx="2019300" cy="4038600"/>
          </a:xfrm>
          <a:prstGeom prst="rect">
            <a:avLst/>
          </a:prstGeom>
          <a:noFill/>
          <a:extLst>
            <a:ext uri="{909E8E84-426E-40DD-AFC4-6F175D3DCCD1}">
              <a14:hiddenFill xmlns:a14="http://schemas.microsoft.com/office/drawing/2010/main">
                <a:solidFill>
                  <a:srgbClr val="FFFFFF"/>
                </a:solidFill>
              </a14:hiddenFill>
            </a:ext>
          </a:extLst>
        </p:spPr>
      </p:pic>
      <p:sp>
        <p:nvSpPr>
          <p:cNvPr id="7" name="Moln 6">
            <a:extLst>
              <a:ext uri="{FF2B5EF4-FFF2-40B4-BE49-F238E27FC236}">
                <a16:creationId xmlns:a16="http://schemas.microsoft.com/office/drawing/2014/main" id="{E36649F2-FF95-4248-BEDB-0FBF0DFEF287}"/>
              </a:ext>
            </a:extLst>
          </p:cNvPr>
          <p:cNvSpPr/>
          <p:nvPr/>
        </p:nvSpPr>
        <p:spPr>
          <a:xfrm>
            <a:off x="9486900" y="1151001"/>
            <a:ext cx="1939390" cy="166198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dirty="0">
                <a:solidFill>
                  <a:schemeClr val="tx1"/>
                </a:solidFill>
              </a:rPr>
              <a:t>?</a:t>
            </a:r>
          </a:p>
        </p:txBody>
      </p:sp>
    </p:spTree>
    <p:extLst>
      <p:ext uri="{BB962C8B-B14F-4D97-AF65-F5344CB8AC3E}">
        <p14:creationId xmlns:p14="http://schemas.microsoft.com/office/powerpoint/2010/main" val="2904358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BA4BBB-7D5A-6C4D-8FF7-E14B33E67F90}"/>
              </a:ext>
            </a:extLst>
          </p:cNvPr>
          <p:cNvSpPr>
            <a:spLocks noGrp="1"/>
          </p:cNvSpPr>
          <p:nvPr>
            <p:ph type="title"/>
          </p:nvPr>
        </p:nvSpPr>
        <p:spPr>
          <a:xfrm>
            <a:off x="257909" y="365125"/>
            <a:ext cx="11664460" cy="807183"/>
          </a:xfrm>
        </p:spPr>
        <p:txBody>
          <a:bodyPr>
            <a:normAutofit fontScale="90000"/>
          </a:bodyPr>
          <a:lstStyle/>
          <a:p>
            <a:r>
              <a:rPr lang="sv-SE" sz="4000" dirty="0">
                <a:solidFill>
                  <a:schemeClr val="accent6">
                    <a:lumMod val="50000"/>
                  </a:schemeClr>
                </a:solidFill>
              </a:rPr>
              <a:t>Ex. på verktyg i psykosvård </a:t>
            </a:r>
            <a:r>
              <a:rPr lang="sv-SE" dirty="0">
                <a:solidFill>
                  <a:schemeClr val="accent6">
                    <a:lumMod val="50000"/>
                  </a:schemeClr>
                </a:solidFill>
              </a:rPr>
              <a:t>- </a:t>
            </a:r>
            <a:r>
              <a:rPr lang="sv-SE" sz="2700" dirty="0">
                <a:solidFill>
                  <a:schemeClr val="accent6">
                    <a:lumMod val="50000"/>
                  </a:schemeClr>
                </a:solidFill>
              </a:rPr>
              <a:t>som tar hänsyn till patientens problemformulering</a:t>
            </a:r>
          </a:p>
        </p:txBody>
      </p:sp>
      <p:sp>
        <p:nvSpPr>
          <p:cNvPr id="4" name="Platshållare för innehåll 3">
            <a:extLst>
              <a:ext uri="{FF2B5EF4-FFF2-40B4-BE49-F238E27FC236}">
                <a16:creationId xmlns:a16="http://schemas.microsoft.com/office/drawing/2014/main" id="{3859BDE1-CB44-6448-A411-37D6AD5A22AC}"/>
              </a:ext>
            </a:extLst>
          </p:cNvPr>
          <p:cNvSpPr>
            <a:spLocks noGrp="1"/>
          </p:cNvSpPr>
          <p:nvPr>
            <p:ph sz="half" idx="2"/>
          </p:nvPr>
        </p:nvSpPr>
        <p:spPr>
          <a:xfrm>
            <a:off x="6172200" y="1406769"/>
            <a:ext cx="5181600" cy="4770194"/>
          </a:xfrm>
        </p:spPr>
        <p:txBody>
          <a:bodyPr>
            <a:normAutofit fontScale="77500" lnSpcReduction="20000"/>
          </a:bodyPr>
          <a:lstStyle/>
          <a:p>
            <a:pPr marL="0" indent="0">
              <a:buNone/>
            </a:pPr>
            <a:r>
              <a:rPr lang="sv-SE" dirty="0">
                <a:solidFill>
                  <a:schemeClr val="accent6">
                    <a:lumMod val="75000"/>
                  </a:schemeClr>
                </a:solidFill>
              </a:rPr>
              <a:t>KULTURFORMULERINGEN I DSM-5:</a:t>
            </a:r>
          </a:p>
          <a:p>
            <a:r>
              <a:rPr lang="sv-SE" dirty="0"/>
              <a:t>Hur psykiska sjukdomar definieras i relation till socialt och kulturellt färgade normer och värderingar</a:t>
            </a:r>
          </a:p>
          <a:p>
            <a:r>
              <a:rPr lang="sv-SE" dirty="0"/>
              <a:t>Psykisk sjukdom – Stress</a:t>
            </a:r>
          </a:p>
          <a:p>
            <a:r>
              <a:rPr lang="sv-SE" dirty="0"/>
              <a:t>Den mest patientcentrerade delen i DSM-5</a:t>
            </a:r>
          </a:p>
          <a:p>
            <a:r>
              <a:rPr lang="sv-SE" dirty="0"/>
              <a:t>Ett sätt att bygga behandlingsallians</a:t>
            </a:r>
          </a:p>
          <a:p>
            <a:r>
              <a:rPr lang="sv-SE" dirty="0"/>
              <a:t>Kultur som hänsyn till kultur &amp; kontext, inte om det exotiska &amp; främmande.. </a:t>
            </a:r>
          </a:p>
          <a:p>
            <a:pPr marL="0" indent="0">
              <a:buNone/>
            </a:pPr>
            <a:r>
              <a:rPr lang="sv-SE" sz="3200" dirty="0"/>
              <a:t>                   		</a:t>
            </a:r>
            <a:r>
              <a:rPr lang="sv-SE" sz="2400" dirty="0"/>
              <a:t>(</a:t>
            </a:r>
            <a:r>
              <a:rPr lang="sv-SE" sz="2400" dirty="0" err="1"/>
              <a:t>Bäärnhielm</a:t>
            </a:r>
            <a:r>
              <a:rPr lang="sv-SE" sz="2400" dirty="0"/>
              <a:t>, 2013)</a:t>
            </a:r>
          </a:p>
          <a:p>
            <a:pPr marL="0" indent="0">
              <a:buNone/>
            </a:pPr>
            <a:endParaRPr lang="sv-SE" sz="2400" dirty="0"/>
          </a:p>
          <a:p>
            <a:pPr marL="0" indent="0">
              <a:buNone/>
            </a:pPr>
            <a:r>
              <a:rPr lang="sv-SE" sz="2900" dirty="0">
                <a:solidFill>
                  <a:schemeClr val="accent6">
                    <a:lumMod val="75000"/>
                  </a:schemeClr>
                </a:solidFill>
              </a:rPr>
              <a:t>RÖSTHÖRARINTERVJUN </a:t>
            </a:r>
          </a:p>
          <a:p>
            <a:pPr marL="0" indent="0">
              <a:buNone/>
            </a:pPr>
            <a:r>
              <a:rPr lang="sv-SE" sz="2400" dirty="0"/>
              <a:t>                            (Romme &amp; </a:t>
            </a:r>
            <a:r>
              <a:rPr lang="sv-SE" sz="2400" dirty="0" err="1"/>
              <a:t>Escher</a:t>
            </a:r>
            <a:r>
              <a:rPr lang="sv-SE" sz="2400" dirty="0"/>
              <a:t> 1999/2019)</a:t>
            </a:r>
            <a:endParaRPr lang="sv-SE" sz="2400" dirty="0">
              <a:solidFill>
                <a:schemeClr val="accent6">
                  <a:lumMod val="75000"/>
                </a:schemeClr>
              </a:solidFill>
            </a:endParaRPr>
          </a:p>
          <a:p>
            <a:pPr marL="0" indent="0">
              <a:buNone/>
            </a:pPr>
            <a:endParaRPr lang="sv-SE" sz="2400" dirty="0"/>
          </a:p>
          <a:p>
            <a:pPr marL="0" indent="0">
              <a:buNone/>
            </a:pPr>
            <a:r>
              <a:rPr lang="sv-SE" sz="3200" dirty="0"/>
              <a:t>                                                   </a:t>
            </a:r>
            <a:endParaRPr lang="sv-SE" dirty="0"/>
          </a:p>
        </p:txBody>
      </p:sp>
      <p:pic>
        <p:nvPicPr>
          <p:cNvPr id="5" name="Picture 2" descr="Bildresultat för problem">
            <a:extLst>
              <a:ext uri="{FF2B5EF4-FFF2-40B4-BE49-F238E27FC236}">
                <a16:creationId xmlns:a16="http://schemas.microsoft.com/office/drawing/2014/main" id="{B07AF171-0EA2-AC43-A6C0-E4DABA675B0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51084" y="2433577"/>
            <a:ext cx="3429000" cy="237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740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7C52A77-3E7D-D64D-864B-3587764EEC9D}"/>
              </a:ext>
            </a:extLst>
          </p:cNvPr>
          <p:cNvSpPr>
            <a:spLocks noGrp="1"/>
          </p:cNvSpPr>
          <p:nvPr>
            <p:ph idx="1"/>
          </p:nvPr>
        </p:nvSpPr>
        <p:spPr/>
        <p:txBody>
          <a:bodyPr>
            <a:normAutofit lnSpcReduction="10000"/>
          </a:bodyPr>
          <a:lstStyle/>
          <a:p>
            <a:pPr marL="0" indent="0" algn="ctr">
              <a:buNone/>
            </a:pPr>
            <a:r>
              <a:rPr lang="sv-SE" sz="5400" dirty="0">
                <a:solidFill>
                  <a:schemeClr val="accent2">
                    <a:lumMod val="75000"/>
                  </a:schemeClr>
                </a:solidFill>
                <a:latin typeface="Bradley Hand" pitchFamily="2" charset="77"/>
              </a:rPr>
              <a:t>TACK FÖR ER UPPMÄRKSAMHET!</a:t>
            </a:r>
          </a:p>
          <a:p>
            <a:pPr marL="0" indent="0" algn="ctr">
              <a:buNone/>
            </a:pPr>
            <a:endParaRPr lang="sv-SE" sz="4000" dirty="0">
              <a:solidFill>
                <a:schemeClr val="accent2">
                  <a:lumMod val="75000"/>
                </a:schemeClr>
              </a:solidFill>
              <a:latin typeface="Bradley Hand" pitchFamily="2" charset="77"/>
            </a:endParaRPr>
          </a:p>
          <a:p>
            <a:pPr marL="0" indent="0" algn="ctr">
              <a:buNone/>
            </a:pPr>
            <a:r>
              <a:rPr lang="sv-SE" sz="3600" dirty="0" err="1">
                <a:latin typeface="+mj-lt"/>
              </a:rPr>
              <a:t>nika.soderlund@socwork.gu.se</a:t>
            </a:r>
            <a:endParaRPr lang="sv-SE" sz="3600" dirty="0">
              <a:latin typeface="+mj-lt"/>
            </a:endParaRPr>
          </a:p>
        </p:txBody>
      </p:sp>
    </p:spTree>
    <p:extLst>
      <p:ext uri="{BB962C8B-B14F-4D97-AF65-F5344CB8AC3E}">
        <p14:creationId xmlns:p14="http://schemas.microsoft.com/office/powerpoint/2010/main" val="2496788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0283991-ECBF-5749-8870-F7569BA9FF88}"/>
              </a:ext>
            </a:extLst>
          </p:cNvPr>
          <p:cNvSpPr>
            <a:spLocks noGrp="1"/>
          </p:cNvSpPr>
          <p:nvPr>
            <p:ph sz="half" idx="1"/>
          </p:nvPr>
        </p:nvSpPr>
        <p:spPr>
          <a:xfrm>
            <a:off x="838200" y="715108"/>
            <a:ext cx="5181600" cy="5461855"/>
          </a:xfrm>
        </p:spPr>
        <p:txBody>
          <a:bodyPr>
            <a:normAutofit/>
          </a:bodyPr>
          <a:lstStyle/>
          <a:p>
            <a:r>
              <a:rPr lang="sv-SE" dirty="0">
                <a:solidFill>
                  <a:schemeClr val="accent5">
                    <a:lumMod val="50000"/>
                  </a:schemeClr>
                </a:solidFill>
              </a:rPr>
              <a:t>HALLUCINATION </a:t>
            </a:r>
            <a:r>
              <a:rPr lang="sv-SE" i="1" dirty="0"/>
              <a:t>Sinnesvilla</a:t>
            </a:r>
          </a:p>
          <a:p>
            <a:pPr marL="0" indent="0">
              <a:buNone/>
            </a:pPr>
            <a:endParaRPr lang="sv-SE" i="1" dirty="0"/>
          </a:p>
          <a:p>
            <a:pPr marL="0" indent="0">
              <a:buNone/>
            </a:pPr>
            <a:r>
              <a:rPr lang="sv-SE" dirty="0"/>
              <a:t>”sinnes­intryck utan verklig yttre mot­svarighet, särskilt om syn- och hörsel­intryck; ofta som sjukdoms­symptom”  </a:t>
            </a:r>
            <a:r>
              <a:rPr lang="sv-SE" sz="2000" dirty="0"/>
              <a:t>(Från 1844)</a:t>
            </a:r>
          </a:p>
          <a:p>
            <a:pPr marL="0" indent="0">
              <a:buNone/>
            </a:pPr>
            <a:r>
              <a:rPr lang="sv-SE" dirty="0"/>
              <a:t>Vardagsbegrepp: </a:t>
            </a:r>
            <a:r>
              <a:rPr lang="sv-SE" i="1" dirty="0"/>
              <a:t>Rösthörande</a:t>
            </a:r>
          </a:p>
          <a:p>
            <a:pPr marL="0" indent="0">
              <a:buNone/>
            </a:pPr>
            <a:endParaRPr lang="sv-SE" sz="2000" i="1" dirty="0"/>
          </a:p>
          <a:p>
            <a:pPr marL="0" indent="0">
              <a:buNone/>
            </a:pPr>
            <a:r>
              <a:rPr lang="sv-SE" sz="2000" i="1" dirty="0"/>
              <a:t>Synvilla, 1690</a:t>
            </a:r>
          </a:p>
          <a:p>
            <a:pPr marL="0" indent="0">
              <a:buNone/>
            </a:pPr>
            <a:r>
              <a:rPr lang="sv-SE" sz="2000" i="1" dirty="0"/>
              <a:t>Hörselvilla, 1790</a:t>
            </a:r>
            <a:endParaRPr lang="sv-SE" sz="2000" dirty="0"/>
          </a:p>
          <a:p>
            <a:pPr marL="0" indent="0">
              <a:buNone/>
            </a:pPr>
            <a:r>
              <a:rPr lang="sv-SE" sz="2000" i="1" dirty="0"/>
              <a:t>Sinnesvilla, 1805</a:t>
            </a:r>
          </a:p>
          <a:p>
            <a:pPr marL="0" indent="0">
              <a:buNone/>
            </a:pPr>
            <a:r>
              <a:rPr lang="sv-SE" sz="2000" i="1" dirty="0"/>
              <a:t>Minnesvilla, 1924</a:t>
            </a:r>
          </a:p>
          <a:p>
            <a:pPr marL="0" indent="0">
              <a:buNone/>
            </a:pPr>
            <a:r>
              <a:rPr lang="sv-SE" sz="2000" i="1" dirty="0"/>
              <a:t>Känselvilla, -</a:t>
            </a:r>
          </a:p>
          <a:p>
            <a:pPr marL="0" indent="0">
              <a:buNone/>
            </a:pPr>
            <a:endParaRPr lang="sv-SE" dirty="0"/>
          </a:p>
          <a:p>
            <a:pPr marL="0" indent="0">
              <a:buNone/>
            </a:pPr>
            <a:endParaRPr lang="sv-SE" dirty="0"/>
          </a:p>
          <a:p>
            <a:pPr marL="0" indent="0">
              <a:buNone/>
            </a:pPr>
            <a:endParaRPr lang="sv-SE" dirty="0"/>
          </a:p>
          <a:p>
            <a:pPr marL="0" indent="0">
              <a:buNone/>
            </a:pPr>
            <a:endParaRPr lang="sv-SE" sz="2000" dirty="0"/>
          </a:p>
          <a:p>
            <a:pPr marL="0" indent="0">
              <a:buNone/>
            </a:pPr>
            <a:endParaRPr lang="sv-SE" sz="2000" dirty="0"/>
          </a:p>
        </p:txBody>
      </p:sp>
      <p:sp>
        <p:nvSpPr>
          <p:cNvPr id="4" name="Platshållare för innehåll 3">
            <a:extLst>
              <a:ext uri="{FF2B5EF4-FFF2-40B4-BE49-F238E27FC236}">
                <a16:creationId xmlns:a16="http://schemas.microsoft.com/office/drawing/2014/main" id="{8DBAF7C3-B6AA-C841-A710-CE922CFAE304}"/>
              </a:ext>
            </a:extLst>
          </p:cNvPr>
          <p:cNvSpPr>
            <a:spLocks noGrp="1"/>
          </p:cNvSpPr>
          <p:nvPr>
            <p:ph sz="half" idx="2"/>
          </p:nvPr>
        </p:nvSpPr>
        <p:spPr>
          <a:xfrm>
            <a:off x="6172200" y="715108"/>
            <a:ext cx="5181600" cy="5461855"/>
          </a:xfrm>
        </p:spPr>
        <p:txBody>
          <a:bodyPr>
            <a:normAutofit/>
          </a:bodyPr>
          <a:lstStyle/>
          <a:p>
            <a:r>
              <a:rPr lang="sv-SE" dirty="0">
                <a:solidFill>
                  <a:schemeClr val="accent5">
                    <a:lumMod val="50000"/>
                  </a:schemeClr>
                </a:solidFill>
              </a:rPr>
              <a:t>VANFÖRESTÄLLNING </a:t>
            </a:r>
            <a:r>
              <a:rPr lang="sv-SE" i="1" dirty="0"/>
              <a:t>Tankevilla</a:t>
            </a:r>
          </a:p>
          <a:p>
            <a:endParaRPr lang="sv-SE" i="1" dirty="0"/>
          </a:p>
          <a:p>
            <a:pPr marL="0" indent="0">
              <a:buNone/>
            </a:pPr>
            <a:r>
              <a:rPr lang="sv-SE" dirty="0"/>
              <a:t>”felaktig föreställning”  </a:t>
            </a:r>
            <a:r>
              <a:rPr lang="sv-SE" sz="2000" dirty="0"/>
              <a:t>(Från 1885)</a:t>
            </a:r>
          </a:p>
          <a:p>
            <a:pPr marL="0" indent="0">
              <a:buNone/>
            </a:pPr>
            <a:endParaRPr lang="sv-SE" sz="2000" dirty="0"/>
          </a:p>
          <a:p>
            <a:pPr marL="0" indent="0">
              <a:buNone/>
            </a:pPr>
            <a:r>
              <a:rPr lang="sv-SE" sz="2000" i="1" dirty="0"/>
              <a:t> Tankevilla, 1735</a:t>
            </a:r>
          </a:p>
          <a:p>
            <a:pPr marL="0" indent="0">
              <a:buNone/>
            </a:pPr>
            <a:endParaRPr lang="sv-SE" dirty="0"/>
          </a:p>
        </p:txBody>
      </p:sp>
    </p:spTree>
    <p:extLst>
      <p:ext uri="{BB962C8B-B14F-4D97-AF65-F5344CB8AC3E}">
        <p14:creationId xmlns:p14="http://schemas.microsoft.com/office/powerpoint/2010/main" val="1902758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E632D3-550C-B144-ADAB-60A3C25F49A8}"/>
              </a:ext>
            </a:extLst>
          </p:cNvPr>
          <p:cNvSpPr>
            <a:spLocks noGrp="1"/>
          </p:cNvSpPr>
          <p:nvPr>
            <p:ph type="title"/>
          </p:nvPr>
        </p:nvSpPr>
        <p:spPr>
          <a:xfrm>
            <a:off x="838200" y="142817"/>
            <a:ext cx="10704443" cy="642039"/>
          </a:xfrm>
        </p:spPr>
        <p:txBody>
          <a:bodyPr>
            <a:normAutofit fontScale="90000"/>
          </a:bodyPr>
          <a:lstStyle/>
          <a:p>
            <a:pPr algn="ctr"/>
            <a:r>
              <a:rPr lang="sv-SE" dirty="0">
                <a:solidFill>
                  <a:schemeClr val="accent4">
                    <a:lumMod val="50000"/>
                  </a:schemeClr>
                </a:solidFill>
              </a:rPr>
              <a:t>Teman vanföreställningar – nyinsjuknade  </a:t>
            </a:r>
            <a:br>
              <a:rPr lang="sv-SE" dirty="0">
                <a:solidFill>
                  <a:schemeClr val="accent4">
                    <a:lumMod val="50000"/>
                  </a:schemeClr>
                </a:solidFill>
              </a:rPr>
            </a:br>
            <a:r>
              <a:rPr lang="sv-SE" sz="2200" dirty="0">
                <a:solidFill>
                  <a:schemeClr val="accent4">
                    <a:lumMod val="50000"/>
                  </a:schemeClr>
                </a:solidFill>
              </a:rPr>
              <a:t>(Jones m </a:t>
            </a:r>
            <a:r>
              <a:rPr lang="sv-SE" sz="2200" dirty="0" err="1">
                <a:solidFill>
                  <a:schemeClr val="accent4">
                    <a:lumMod val="50000"/>
                  </a:schemeClr>
                </a:solidFill>
              </a:rPr>
              <a:t>fl</a:t>
            </a:r>
            <a:r>
              <a:rPr lang="sv-SE" sz="2200" dirty="0">
                <a:solidFill>
                  <a:schemeClr val="accent4">
                    <a:lumMod val="50000"/>
                  </a:schemeClr>
                </a:solidFill>
              </a:rPr>
              <a:t> 2020)</a:t>
            </a:r>
          </a:p>
        </p:txBody>
      </p:sp>
      <p:sp>
        <p:nvSpPr>
          <p:cNvPr id="3" name="Platshållare för innehåll 2">
            <a:extLst>
              <a:ext uri="{FF2B5EF4-FFF2-40B4-BE49-F238E27FC236}">
                <a16:creationId xmlns:a16="http://schemas.microsoft.com/office/drawing/2014/main" id="{486C4A7B-1AAB-E04F-AC26-57EFA5A04C04}"/>
              </a:ext>
            </a:extLst>
          </p:cNvPr>
          <p:cNvSpPr>
            <a:spLocks noGrp="1"/>
          </p:cNvSpPr>
          <p:nvPr>
            <p:ph idx="1"/>
          </p:nvPr>
        </p:nvSpPr>
        <p:spPr>
          <a:xfrm>
            <a:off x="838200" y="904126"/>
            <a:ext cx="10515600" cy="5953874"/>
          </a:xfrm>
        </p:spPr>
        <p:txBody>
          <a:bodyPr>
            <a:normAutofit fontScale="92500" lnSpcReduction="20000"/>
          </a:bodyPr>
          <a:lstStyle/>
          <a:p>
            <a:pPr marL="0" indent="0">
              <a:buNone/>
            </a:pPr>
            <a:r>
              <a:rPr lang="sv-SE" sz="2400" dirty="0"/>
              <a:t>55% 		Att skadas, attackeras eller dödas </a:t>
            </a:r>
          </a:p>
          <a:p>
            <a:pPr marL="0" indent="0">
              <a:buNone/>
            </a:pPr>
            <a:r>
              <a:rPr lang="sv-SE" sz="2400" dirty="0"/>
              <a:t>48%		Vara övervakad eller förföljd av andra 48%</a:t>
            </a:r>
          </a:p>
          <a:p>
            <a:pPr marL="0" indent="0">
              <a:buNone/>
            </a:pPr>
            <a:r>
              <a:rPr lang="sv-SE" sz="2400" dirty="0"/>
              <a:t>30%		Bli pratad om, </a:t>
            </a:r>
            <a:r>
              <a:rPr lang="sv-SE" sz="2400" dirty="0" err="1"/>
              <a:t>skrattad</a:t>
            </a:r>
            <a:r>
              <a:rPr lang="sv-SE" sz="2400" dirty="0"/>
              <a:t> åt eller </a:t>
            </a:r>
            <a:r>
              <a:rPr lang="sv-SE" sz="2400" dirty="0" err="1"/>
              <a:t>tittad</a:t>
            </a:r>
            <a:r>
              <a:rPr lang="sv-SE" sz="2400" dirty="0"/>
              <a:t> på</a:t>
            </a:r>
          </a:p>
          <a:p>
            <a:pPr marL="0" indent="0">
              <a:buNone/>
            </a:pPr>
            <a:r>
              <a:rPr lang="sv-SE" sz="2400" dirty="0"/>
              <a:t>28%		Ta emot meddelanden eller tecken</a:t>
            </a:r>
          </a:p>
          <a:p>
            <a:pPr marL="0" indent="0">
              <a:buNone/>
            </a:pPr>
            <a:r>
              <a:rPr lang="sv-SE" sz="2400" dirty="0"/>
              <a:t>25%		Kroppen är ändrad eller skadad</a:t>
            </a:r>
          </a:p>
          <a:p>
            <a:pPr marL="0" indent="0">
              <a:buNone/>
            </a:pPr>
            <a:r>
              <a:rPr lang="sv-SE" sz="2400" dirty="0"/>
              <a:t>23%		Konspiration</a:t>
            </a:r>
          </a:p>
          <a:p>
            <a:pPr marL="0" indent="0">
              <a:buNone/>
            </a:pPr>
            <a:r>
              <a:rPr lang="sv-SE" sz="2400" dirty="0"/>
              <a:t>21%		Speciella krafter eller förmågor</a:t>
            </a:r>
          </a:p>
          <a:p>
            <a:pPr marL="0" indent="0">
              <a:buNone/>
            </a:pPr>
            <a:r>
              <a:rPr lang="sv-SE" sz="2400" dirty="0"/>
              <a:t>21%		Religiösa upplevelser</a:t>
            </a:r>
          </a:p>
          <a:p>
            <a:pPr marL="0" indent="0">
              <a:buNone/>
            </a:pPr>
            <a:r>
              <a:rPr lang="sv-SE" sz="2400" dirty="0"/>
              <a:t>20%		Vara besatt eller kontrollerad</a:t>
            </a:r>
          </a:p>
          <a:p>
            <a:pPr marL="0" indent="0">
              <a:buNone/>
            </a:pPr>
            <a:r>
              <a:rPr lang="sv-SE" sz="2400" dirty="0"/>
              <a:t>19%		Misstro till psykiatri/behandling</a:t>
            </a:r>
          </a:p>
          <a:p>
            <a:pPr marL="0" indent="0">
              <a:buNone/>
            </a:pPr>
            <a:r>
              <a:rPr lang="sv-SE" sz="2400" dirty="0"/>
              <a:t>15%		Vara lyckad &amp; ha makt</a:t>
            </a:r>
          </a:p>
          <a:p>
            <a:pPr marL="0" indent="0">
              <a:buNone/>
            </a:pPr>
            <a:r>
              <a:rPr lang="sv-SE" sz="2400" dirty="0"/>
              <a:t>12%		Något dåligt kommer att hända</a:t>
            </a:r>
          </a:p>
          <a:p>
            <a:pPr marL="0" indent="0">
              <a:buNone/>
            </a:pPr>
            <a:r>
              <a:rPr lang="sv-SE" sz="2400" dirty="0"/>
              <a:t>9%		Saker är inte verkliga</a:t>
            </a:r>
          </a:p>
          <a:p>
            <a:pPr marL="0" indent="0">
              <a:buNone/>
            </a:pPr>
            <a:r>
              <a:rPr lang="sv-SE" sz="2400" dirty="0"/>
              <a:t>8%		Relationer</a:t>
            </a:r>
          </a:p>
          <a:p>
            <a:pPr marL="0" indent="0">
              <a:buNone/>
            </a:pPr>
            <a:r>
              <a:rPr lang="sv-SE" sz="2400" dirty="0"/>
              <a:t>6%		Skuld</a:t>
            </a:r>
          </a:p>
          <a:p>
            <a:endParaRPr lang="sv-SE" dirty="0"/>
          </a:p>
          <a:p>
            <a:endParaRPr lang="sv-SE" dirty="0"/>
          </a:p>
        </p:txBody>
      </p:sp>
    </p:spTree>
    <p:extLst>
      <p:ext uri="{BB962C8B-B14F-4D97-AF65-F5344CB8AC3E}">
        <p14:creationId xmlns:p14="http://schemas.microsoft.com/office/powerpoint/2010/main" val="855742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E632D3-550C-B144-ADAB-60A3C25F49A8}"/>
              </a:ext>
            </a:extLst>
          </p:cNvPr>
          <p:cNvSpPr>
            <a:spLocks noGrp="1"/>
          </p:cNvSpPr>
          <p:nvPr>
            <p:ph type="title"/>
          </p:nvPr>
        </p:nvSpPr>
        <p:spPr>
          <a:xfrm>
            <a:off x="838200" y="106018"/>
            <a:ext cx="10515600" cy="798108"/>
          </a:xfrm>
        </p:spPr>
        <p:txBody>
          <a:bodyPr>
            <a:normAutofit fontScale="90000"/>
          </a:bodyPr>
          <a:lstStyle/>
          <a:p>
            <a:pPr algn="ctr"/>
            <a:r>
              <a:rPr lang="sv-SE" dirty="0">
                <a:solidFill>
                  <a:schemeClr val="accent4">
                    <a:lumMod val="50000"/>
                  </a:schemeClr>
                </a:solidFill>
              </a:rPr>
              <a:t>Frekvens hallucinationer – nyinsjuknade  </a:t>
            </a:r>
            <a:br>
              <a:rPr lang="sv-SE" dirty="0">
                <a:solidFill>
                  <a:schemeClr val="accent4">
                    <a:lumMod val="50000"/>
                  </a:schemeClr>
                </a:solidFill>
              </a:rPr>
            </a:br>
            <a:r>
              <a:rPr lang="sv-SE" sz="2200" dirty="0">
                <a:solidFill>
                  <a:schemeClr val="accent4">
                    <a:lumMod val="50000"/>
                  </a:schemeClr>
                </a:solidFill>
              </a:rPr>
              <a:t>(Jones m </a:t>
            </a:r>
            <a:r>
              <a:rPr lang="sv-SE" sz="2200" dirty="0" err="1">
                <a:solidFill>
                  <a:schemeClr val="accent4">
                    <a:lumMod val="50000"/>
                  </a:schemeClr>
                </a:solidFill>
              </a:rPr>
              <a:t>fl</a:t>
            </a:r>
            <a:r>
              <a:rPr lang="sv-SE" sz="2200" dirty="0">
                <a:solidFill>
                  <a:schemeClr val="accent4">
                    <a:lumMod val="50000"/>
                  </a:schemeClr>
                </a:solidFill>
              </a:rPr>
              <a:t> 2020)</a:t>
            </a:r>
          </a:p>
        </p:txBody>
      </p:sp>
      <p:sp>
        <p:nvSpPr>
          <p:cNvPr id="3" name="Platshållare för innehåll 2">
            <a:extLst>
              <a:ext uri="{FF2B5EF4-FFF2-40B4-BE49-F238E27FC236}">
                <a16:creationId xmlns:a16="http://schemas.microsoft.com/office/drawing/2014/main" id="{486C4A7B-1AAB-E04F-AC26-57EFA5A04C04}"/>
              </a:ext>
            </a:extLst>
          </p:cNvPr>
          <p:cNvSpPr>
            <a:spLocks noGrp="1"/>
          </p:cNvSpPr>
          <p:nvPr>
            <p:ph idx="1"/>
          </p:nvPr>
        </p:nvSpPr>
        <p:spPr>
          <a:xfrm>
            <a:off x="838200" y="904126"/>
            <a:ext cx="10515600" cy="5953874"/>
          </a:xfrm>
        </p:spPr>
        <p:txBody>
          <a:bodyPr>
            <a:normAutofit/>
          </a:bodyPr>
          <a:lstStyle/>
          <a:p>
            <a:pPr marL="0" indent="0">
              <a:buNone/>
            </a:pPr>
            <a:r>
              <a:rPr lang="sv-SE" dirty="0"/>
              <a:t>52%		Kommenderande röst</a:t>
            </a:r>
          </a:p>
          <a:p>
            <a:pPr marL="0" indent="0">
              <a:buNone/>
            </a:pPr>
            <a:r>
              <a:rPr lang="sv-SE" dirty="0"/>
              <a:t>43%		Synhallucinationer</a:t>
            </a:r>
          </a:p>
          <a:p>
            <a:pPr marL="0" indent="0">
              <a:buNone/>
            </a:pPr>
            <a:r>
              <a:rPr lang="sv-SE" dirty="0"/>
              <a:t>36%		Nedsättande/kritisk röst</a:t>
            </a:r>
          </a:p>
          <a:p>
            <a:pPr marL="0" indent="0">
              <a:buNone/>
            </a:pPr>
            <a:r>
              <a:rPr lang="sv-SE" dirty="0"/>
              <a:t>22%		Hotande/förminskande röst</a:t>
            </a:r>
          </a:p>
          <a:p>
            <a:pPr marL="0" indent="0">
              <a:buNone/>
            </a:pPr>
            <a:r>
              <a:rPr lang="sv-SE" dirty="0"/>
              <a:t>21%		Höra ljud</a:t>
            </a:r>
          </a:p>
          <a:p>
            <a:pPr marL="0" indent="0">
              <a:buNone/>
            </a:pPr>
            <a:r>
              <a:rPr lang="sv-SE" dirty="0"/>
              <a:t>16%		En positiv röst</a:t>
            </a:r>
          </a:p>
          <a:p>
            <a:pPr marL="0" indent="0">
              <a:buNone/>
            </a:pPr>
            <a:r>
              <a:rPr lang="sv-SE" dirty="0"/>
              <a:t>16%		Taktila hallucinationer</a:t>
            </a:r>
          </a:p>
          <a:p>
            <a:pPr marL="0" indent="0">
              <a:buNone/>
            </a:pPr>
            <a:r>
              <a:rPr lang="sv-SE" dirty="0"/>
              <a:t>14%		Röster som pratar med varandra</a:t>
            </a:r>
          </a:p>
          <a:p>
            <a:pPr marL="0" indent="0">
              <a:buNone/>
            </a:pPr>
            <a:r>
              <a:rPr lang="sv-SE" dirty="0"/>
              <a:t>9%		Kommenterande</a:t>
            </a:r>
          </a:p>
          <a:p>
            <a:pPr marL="0" indent="0">
              <a:buNone/>
            </a:pPr>
            <a:r>
              <a:rPr lang="sv-SE" dirty="0"/>
              <a:t>7%		En röst som ropar ens namn</a:t>
            </a:r>
          </a:p>
          <a:p>
            <a:pPr marL="0" indent="0">
              <a:buNone/>
            </a:pPr>
            <a:r>
              <a:rPr lang="sv-SE" dirty="0"/>
              <a:t>7%		Förändrat smak och luktsinne</a:t>
            </a:r>
          </a:p>
          <a:p>
            <a:pPr marL="0" indent="0">
              <a:buNone/>
            </a:pPr>
            <a:r>
              <a:rPr lang="sv-SE" dirty="0"/>
              <a:t>4%		Känna en närvaro/ande</a:t>
            </a:r>
          </a:p>
          <a:p>
            <a:pPr marL="0" indent="0">
              <a:buNone/>
            </a:pPr>
            <a:r>
              <a:rPr lang="sv-SE" dirty="0"/>
              <a:t>4%		Röster på andra språk</a:t>
            </a:r>
          </a:p>
          <a:p>
            <a:endParaRPr lang="sv-SE" dirty="0"/>
          </a:p>
        </p:txBody>
      </p:sp>
    </p:spTree>
    <p:extLst>
      <p:ext uri="{BB962C8B-B14F-4D97-AF65-F5344CB8AC3E}">
        <p14:creationId xmlns:p14="http://schemas.microsoft.com/office/powerpoint/2010/main" val="1232050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2231136" y="523613"/>
            <a:ext cx="7729728" cy="728412"/>
          </a:xfrm>
        </p:spPr>
        <p:txBody>
          <a:bodyPr>
            <a:normAutofit fontScale="90000"/>
          </a:bodyPr>
          <a:lstStyle/>
          <a:p>
            <a:r>
              <a:rPr lang="sv-SE" dirty="0">
                <a:solidFill>
                  <a:schemeClr val="accent1">
                    <a:lumMod val="50000"/>
                  </a:schemeClr>
                </a:solidFill>
              </a:rPr>
              <a:t>PSYKISK OHÄLSA </a:t>
            </a:r>
          </a:p>
        </p:txBody>
      </p:sp>
      <p:graphicFrame>
        <p:nvGraphicFramePr>
          <p:cNvPr id="4" name="Platshållare för innehåll 3">
            <a:extLst>
              <a:ext uri="{FF2B5EF4-FFF2-40B4-BE49-F238E27FC236}">
                <a16:creationId xmlns:a16="http://schemas.microsoft.com/office/drawing/2014/main" id="{D31C7844-CEBC-204D-956B-B102B0272602}"/>
              </a:ext>
            </a:extLst>
          </p:cNvPr>
          <p:cNvGraphicFramePr>
            <a:graphicFrameLocks noGrp="1"/>
          </p:cNvGraphicFramePr>
          <p:nvPr>
            <p:ph idx="1"/>
            <p:extLst>
              <p:ext uri="{D42A27DB-BD31-4B8C-83A1-F6EECF244321}">
                <p14:modId xmlns:p14="http://schemas.microsoft.com/office/powerpoint/2010/main" val="1291064385"/>
              </p:ext>
            </p:extLst>
          </p:nvPr>
        </p:nvGraphicFramePr>
        <p:xfrm>
          <a:off x="1566203" y="2225804"/>
          <a:ext cx="9059594" cy="4632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ruta 9">
            <a:extLst>
              <a:ext uri="{FF2B5EF4-FFF2-40B4-BE49-F238E27FC236}">
                <a16:creationId xmlns:a16="http://schemas.microsoft.com/office/drawing/2014/main" id="{DC42A97B-8400-BF4E-B214-67B35CAE3FAE}"/>
              </a:ext>
            </a:extLst>
          </p:cNvPr>
          <p:cNvSpPr txBox="1"/>
          <p:nvPr/>
        </p:nvSpPr>
        <p:spPr>
          <a:xfrm>
            <a:off x="10296939" y="4452730"/>
            <a:ext cx="184731" cy="369332"/>
          </a:xfrm>
          <a:prstGeom prst="rect">
            <a:avLst/>
          </a:prstGeom>
          <a:solidFill>
            <a:schemeClr val="bg1">
              <a:lumMod val="85000"/>
            </a:schemeClr>
          </a:solidFill>
        </p:spPr>
        <p:txBody>
          <a:bodyPr wrap="none" rtlCol="0">
            <a:spAutoFit/>
          </a:bodyPr>
          <a:lstStyle/>
          <a:p>
            <a:endParaRPr lang="sv-SE" dirty="0"/>
          </a:p>
        </p:txBody>
      </p:sp>
      <p:sp>
        <p:nvSpPr>
          <p:cNvPr id="5" name="textruta 4">
            <a:extLst>
              <a:ext uri="{FF2B5EF4-FFF2-40B4-BE49-F238E27FC236}">
                <a16:creationId xmlns:a16="http://schemas.microsoft.com/office/drawing/2014/main" id="{0D5EEBC8-1B4F-974B-8606-6C0E1AA61EA2}"/>
              </a:ext>
            </a:extLst>
          </p:cNvPr>
          <p:cNvSpPr txBox="1"/>
          <p:nvPr/>
        </p:nvSpPr>
        <p:spPr>
          <a:xfrm>
            <a:off x="4471997" y="1617785"/>
            <a:ext cx="3248005" cy="461665"/>
          </a:xfrm>
          <a:prstGeom prst="rect">
            <a:avLst/>
          </a:prstGeom>
          <a:noFill/>
        </p:spPr>
        <p:txBody>
          <a:bodyPr wrap="none" rtlCol="0">
            <a:spAutoFit/>
          </a:bodyPr>
          <a:lstStyle/>
          <a:p>
            <a:r>
              <a:rPr lang="sv-SE" sz="2400" dirty="0"/>
              <a:t>Olika perspektiv/synsätt:</a:t>
            </a:r>
          </a:p>
        </p:txBody>
      </p:sp>
    </p:spTree>
    <p:extLst>
      <p:ext uri="{BB962C8B-B14F-4D97-AF65-F5344CB8AC3E}">
        <p14:creationId xmlns:p14="http://schemas.microsoft.com/office/powerpoint/2010/main" val="289600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2231136" y="613000"/>
            <a:ext cx="7729728" cy="765634"/>
          </a:xfrm>
        </p:spPr>
        <p:txBody>
          <a:bodyPr>
            <a:normAutofit/>
          </a:bodyPr>
          <a:lstStyle/>
          <a:p>
            <a:r>
              <a:rPr lang="sv-SE" dirty="0">
                <a:solidFill>
                  <a:schemeClr val="accent2">
                    <a:lumMod val="50000"/>
                  </a:schemeClr>
                </a:solidFill>
              </a:rPr>
              <a:t>VEM ÄR JAG? </a:t>
            </a:r>
          </a:p>
        </p:txBody>
      </p:sp>
      <p:sp>
        <p:nvSpPr>
          <p:cNvPr id="3" name="Platshållare för innehåll 2"/>
          <p:cNvSpPr>
            <a:spLocks noGrp="1"/>
          </p:cNvSpPr>
          <p:nvPr>
            <p:ph idx="1"/>
          </p:nvPr>
        </p:nvSpPr>
        <p:spPr>
          <a:xfrm>
            <a:off x="1404730" y="1537253"/>
            <a:ext cx="9528313" cy="4596262"/>
          </a:xfrm>
        </p:spPr>
        <p:txBody>
          <a:bodyPr>
            <a:normAutofit/>
          </a:bodyPr>
          <a:lstStyle/>
          <a:p>
            <a:pPr marL="0" indent="0">
              <a:spcBef>
                <a:spcPts val="0"/>
              </a:spcBef>
              <a:buNone/>
            </a:pPr>
            <a:r>
              <a:rPr lang="sv-SE" sz="2400" dirty="0"/>
              <a:t>PSYKOSKURATOR – Kris- &amp; familjearbete, Unga vuxna,        </a:t>
            </a:r>
          </a:p>
          <a:p>
            <a:pPr marL="0" indent="0">
              <a:spcBef>
                <a:spcPts val="0"/>
              </a:spcBef>
              <a:buNone/>
            </a:pPr>
            <a:r>
              <a:rPr lang="sv-SE" sz="2400" dirty="0"/>
              <a:t>                                Erfarenhetsgrupper (</a:t>
            </a:r>
            <a:r>
              <a:rPr lang="sv-SE" sz="2400" dirty="0" err="1"/>
              <a:t>stemmehöring</a:t>
            </a:r>
            <a:r>
              <a:rPr lang="sv-SE" sz="2400" dirty="0"/>
              <a:t>, paranoia)</a:t>
            </a:r>
          </a:p>
          <a:p>
            <a:pPr marL="0" indent="0">
              <a:spcBef>
                <a:spcPts val="0"/>
              </a:spcBef>
              <a:buNone/>
            </a:pPr>
            <a:endParaRPr lang="sv-SE" sz="2400" dirty="0"/>
          </a:p>
          <a:p>
            <a:pPr marL="0" indent="0">
              <a:spcBef>
                <a:spcPts val="0"/>
              </a:spcBef>
              <a:buNone/>
            </a:pPr>
            <a:r>
              <a:rPr lang="sv-SE" sz="2400" dirty="0"/>
              <a:t>Just nu tillfälligt UNGDOMSMOTTAGNINGSKURATOR</a:t>
            </a:r>
          </a:p>
          <a:p>
            <a:pPr marL="0" indent="0">
              <a:spcBef>
                <a:spcPts val="0"/>
              </a:spcBef>
              <a:buNone/>
            </a:pPr>
            <a:endParaRPr lang="sv-SE" sz="2400" dirty="0"/>
          </a:p>
          <a:p>
            <a:pPr marL="0" indent="0">
              <a:spcBef>
                <a:spcPts val="0"/>
              </a:spcBef>
              <a:buNone/>
            </a:pPr>
            <a:r>
              <a:rPr lang="sv-SE" sz="2400" dirty="0"/>
              <a:t>DOKTORAND – Skriver om ett sinnessjukhus för 100 år sedan</a:t>
            </a:r>
          </a:p>
          <a:p>
            <a:pPr marL="0" indent="0">
              <a:spcBef>
                <a:spcPts val="0"/>
              </a:spcBef>
              <a:buNone/>
            </a:pPr>
            <a:endParaRPr lang="sv-SE" sz="2400" dirty="0"/>
          </a:p>
          <a:p>
            <a:pPr marL="0" indent="0">
              <a:spcBef>
                <a:spcPts val="0"/>
              </a:spcBef>
              <a:buNone/>
            </a:pPr>
            <a:r>
              <a:rPr lang="sv-SE" sz="2400" dirty="0"/>
              <a:t>(LÄRARE SOCIONOMPROGRAMMET 2014-2021)</a:t>
            </a:r>
          </a:p>
          <a:p>
            <a:pPr marL="0" indent="0">
              <a:spcBef>
                <a:spcPts val="0"/>
              </a:spcBef>
              <a:buNone/>
            </a:pPr>
            <a:endParaRPr lang="sv-SE" sz="2400" i="1" dirty="0">
              <a:solidFill>
                <a:schemeClr val="accent2">
                  <a:lumMod val="75000"/>
                </a:schemeClr>
              </a:solidFill>
            </a:endParaRPr>
          </a:p>
          <a:p>
            <a:pPr marL="0" indent="0">
              <a:spcBef>
                <a:spcPts val="0"/>
              </a:spcBef>
              <a:buNone/>
            </a:pPr>
            <a:r>
              <a:rPr lang="sv-SE" sz="2400" i="1" dirty="0">
                <a:solidFill>
                  <a:schemeClr val="accent2">
                    <a:lumMod val="75000"/>
                  </a:schemeClr>
                </a:solidFill>
              </a:rPr>
              <a:t>Vill normalisera och </a:t>
            </a:r>
            <a:r>
              <a:rPr lang="sv-SE" sz="2400" i="1" dirty="0" err="1">
                <a:solidFill>
                  <a:schemeClr val="accent2">
                    <a:lumMod val="75000"/>
                  </a:schemeClr>
                </a:solidFill>
              </a:rPr>
              <a:t>avstigmatisera</a:t>
            </a:r>
            <a:r>
              <a:rPr lang="sv-SE" sz="2400" i="1" dirty="0">
                <a:solidFill>
                  <a:schemeClr val="accent2">
                    <a:lumMod val="75000"/>
                  </a:schemeClr>
                </a:solidFill>
              </a:rPr>
              <a:t> psykosupplevelser – som jag ser som (förståeliga) reaktioner på livet!</a:t>
            </a:r>
          </a:p>
          <a:p>
            <a:pPr marL="0" indent="0">
              <a:spcBef>
                <a:spcPts val="0"/>
              </a:spcBef>
              <a:buNone/>
            </a:pPr>
            <a:endParaRPr lang="sv-SE" sz="2400" dirty="0"/>
          </a:p>
          <a:p>
            <a:pPr marL="0" indent="0">
              <a:spcBef>
                <a:spcPts val="0"/>
              </a:spcBef>
              <a:buNone/>
            </a:pPr>
            <a:endParaRPr lang="sv-SE" sz="2400" dirty="0"/>
          </a:p>
          <a:p>
            <a:pPr marL="0" indent="0">
              <a:spcBef>
                <a:spcPts val="0"/>
              </a:spcBef>
              <a:buNone/>
            </a:pPr>
            <a:endParaRPr lang="sv-SE" sz="2400" dirty="0"/>
          </a:p>
          <a:p>
            <a:pPr marL="0" indent="0">
              <a:spcBef>
                <a:spcPts val="0"/>
              </a:spcBef>
              <a:buNone/>
            </a:pPr>
            <a:endParaRPr lang="sv-SE" sz="2400" dirty="0"/>
          </a:p>
        </p:txBody>
      </p:sp>
      <p:sp>
        <p:nvSpPr>
          <p:cNvPr id="10" name="textruta 9">
            <a:extLst>
              <a:ext uri="{FF2B5EF4-FFF2-40B4-BE49-F238E27FC236}">
                <a16:creationId xmlns:a16="http://schemas.microsoft.com/office/drawing/2014/main" id="{DC42A97B-8400-BF4E-B214-67B35CAE3FAE}"/>
              </a:ext>
            </a:extLst>
          </p:cNvPr>
          <p:cNvSpPr txBox="1"/>
          <p:nvPr/>
        </p:nvSpPr>
        <p:spPr>
          <a:xfrm>
            <a:off x="10840677" y="4466798"/>
            <a:ext cx="184731" cy="369332"/>
          </a:xfrm>
          <a:prstGeom prst="rect">
            <a:avLst/>
          </a:prstGeom>
          <a:solidFill>
            <a:schemeClr val="bg1">
              <a:lumMod val="85000"/>
            </a:schemeClr>
          </a:solidFill>
        </p:spPr>
        <p:txBody>
          <a:bodyPr wrap="none" rtlCol="0">
            <a:spAutoFit/>
          </a:bodyPr>
          <a:lstStyle/>
          <a:p>
            <a:endParaRPr lang="sv-SE" dirty="0"/>
          </a:p>
        </p:txBody>
      </p:sp>
      <p:sp>
        <p:nvSpPr>
          <p:cNvPr id="4" name="textruta 3">
            <a:extLst>
              <a:ext uri="{FF2B5EF4-FFF2-40B4-BE49-F238E27FC236}">
                <a16:creationId xmlns:a16="http://schemas.microsoft.com/office/drawing/2014/main" id="{F76B6607-A379-2F49-BEA1-8484B3E20FF8}"/>
              </a:ext>
            </a:extLst>
          </p:cNvPr>
          <p:cNvSpPr txBox="1"/>
          <p:nvPr/>
        </p:nvSpPr>
        <p:spPr>
          <a:xfrm>
            <a:off x="4585252" y="2782957"/>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247861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3D48F8-6F06-1144-8FDA-C854D308683F}"/>
              </a:ext>
            </a:extLst>
          </p:cNvPr>
          <p:cNvSpPr>
            <a:spLocks noGrp="1"/>
          </p:cNvSpPr>
          <p:nvPr>
            <p:ph type="title"/>
          </p:nvPr>
        </p:nvSpPr>
        <p:spPr>
          <a:xfrm>
            <a:off x="2231136" y="523614"/>
            <a:ext cx="7630316" cy="714343"/>
          </a:xfrm>
        </p:spPr>
        <p:txBody>
          <a:bodyPr>
            <a:normAutofit fontScale="90000"/>
          </a:bodyPr>
          <a:lstStyle/>
          <a:p>
            <a:r>
              <a:rPr lang="sv-SE" dirty="0">
                <a:solidFill>
                  <a:schemeClr val="accent1">
                    <a:lumMod val="50000"/>
                  </a:schemeClr>
                </a:solidFill>
              </a:rPr>
              <a:t>PSYKOS</a:t>
            </a:r>
          </a:p>
        </p:txBody>
      </p:sp>
      <p:sp>
        <p:nvSpPr>
          <p:cNvPr id="3" name="Platshållare för innehåll 2">
            <a:extLst>
              <a:ext uri="{FF2B5EF4-FFF2-40B4-BE49-F238E27FC236}">
                <a16:creationId xmlns:a16="http://schemas.microsoft.com/office/drawing/2014/main" id="{E9B8CA9E-C457-9945-9548-099AF6DA9ED8}"/>
              </a:ext>
            </a:extLst>
          </p:cNvPr>
          <p:cNvSpPr>
            <a:spLocks noGrp="1"/>
          </p:cNvSpPr>
          <p:nvPr>
            <p:ph sz="half" idx="1"/>
          </p:nvPr>
        </p:nvSpPr>
        <p:spPr>
          <a:xfrm>
            <a:off x="1581912" y="1674055"/>
            <a:ext cx="4271771" cy="4065971"/>
          </a:xfrm>
        </p:spPr>
        <p:txBody>
          <a:bodyPr>
            <a:normAutofit lnSpcReduction="10000"/>
          </a:bodyPr>
          <a:lstStyle/>
          <a:p>
            <a:pPr>
              <a:spcBef>
                <a:spcPts val="0"/>
              </a:spcBef>
            </a:pPr>
            <a:r>
              <a:rPr lang="sv-SE" sz="2400" dirty="0"/>
              <a:t>Hallucinationer - upplevelser via sinnena</a:t>
            </a:r>
          </a:p>
          <a:p>
            <a:pPr marL="0" indent="0">
              <a:spcBef>
                <a:spcPts val="0"/>
              </a:spcBef>
              <a:buNone/>
            </a:pPr>
            <a:r>
              <a:rPr lang="sv-SE" sz="2400" dirty="0">
                <a:solidFill>
                  <a:schemeClr val="accent1">
                    <a:lumMod val="50000"/>
                  </a:schemeClr>
                </a:solidFill>
              </a:rPr>
              <a:t>   förr Sinnesvillor</a:t>
            </a:r>
          </a:p>
          <a:p>
            <a:pPr marL="0" indent="0">
              <a:spcBef>
                <a:spcPts val="0"/>
              </a:spcBef>
              <a:buNone/>
            </a:pPr>
            <a:endParaRPr lang="sv-SE" sz="2400" dirty="0"/>
          </a:p>
          <a:p>
            <a:pPr>
              <a:spcBef>
                <a:spcPts val="0"/>
              </a:spcBef>
            </a:pPr>
            <a:r>
              <a:rPr lang="sv-SE" sz="2400" dirty="0"/>
              <a:t>Vanföreställningar – via tankarna</a:t>
            </a:r>
          </a:p>
          <a:p>
            <a:pPr marL="0" indent="0">
              <a:spcBef>
                <a:spcPts val="0"/>
              </a:spcBef>
              <a:buNone/>
            </a:pPr>
            <a:r>
              <a:rPr lang="sv-SE" sz="2400" dirty="0"/>
              <a:t>   </a:t>
            </a:r>
            <a:r>
              <a:rPr lang="sv-SE" sz="2400" dirty="0">
                <a:solidFill>
                  <a:schemeClr val="accent1">
                    <a:lumMod val="50000"/>
                  </a:schemeClr>
                </a:solidFill>
              </a:rPr>
              <a:t>förr Tankevillor</a:t>
            </a:r>
          </a:p>
          <a:p>
            <a:r>
              <a:rPr lang="sv-SE" sz="2400" dirty="0"/>
              <a:t>Psykos och schizofreni betyder ibland samma sak och ibland olika saker.  Används olika i olika länder (och i olika tider)</a:t>
            </a:r>
          </a:p>
        </p:txBody>
      </p:sp>
      <p:sp>
        <p:nvSpPr>
          <p:cNvPr id="4" name="Platshållare för innehåll 3">
            <a:extLst>
              <a:ext uri="{FF2B5EF4-FFF2-40B4-BE49-F238E27FC236}">
                <a16:creationId xmlns:a16="http://schemas.microsoft.com/office/drawing/2014/main" id="{31465C9E-BB3E-E34C-A862-3C0F8A07A2C5}"/>
              </a:ext>
            </a:extLst>
          </p:cNvPr>
          <p:cNvSpPr>
            <a:spLocks noGrp="1"/>
          </p:cNvSpPr>
          <p:nvPr>
            <p:ph sz="half" idx="2"/>
          </p:nvPr>
        </p:nvSpPr>
        <p:spPr>
          <a:xfrm>
            <a:off x="6338315" y="1674055"/>
            <a:ext cx="5191076" cy="4899023"/>
          </a:xfrm>
        </p:spPr>
        <p:txBody>
          <a:bodyPr>
            <a:normAutofit lnSpcReduction="10000"/>
          </a:bodyPr>
          <a:lstStyle/>
          <a:p>
            <a:r>
              <a:rPr lang="sv-SE" sz="2400" dirty="0"/>
              <a:t>Exempel på riskfaktorer: vara i minoritet, bo i storstad, cannabis, trauma/omsorgsbrist, mobbning. </a:t>
            </a:r>
          </a:p>
          <a:p>
            <a:pPr marL="0" indent="0">
              <a:buNone/>
            </a:pPr>
            <a:r>
              <a:rPr lang="sv-SE" sz="2400" dirty="0"/>
              <a:t>   (Van Os 2010)</a:t>
            </a:r>
          </a:p>
          <a:p>
            <a:pPr marL="0" indent="0">
              <a:buNone/>
            </a:pPr>
            <a:endParaRPr lang="sv-SE" sz="2400" dirty="0"/>
          </a:p>
        </p:txBody>
      </p:sp>
    </p:spTree>
    <p:extLst>
      <p:ext uri="{BB962C8B-B14F-4D97-AF65-F5344CB8AC3E}">
        <p14:creationId xmlns:p14="http://schemas.microsoft.com/office/powerpoint/2010/main" val="1463105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F7162B-777A-AECD-91AC-2A4FDDBA04CA}"/>
              </a:ext>
            </a:extLst>
          </p:cNvPr>
          <p:cNvSpPr>
            <a:spLocks noGrp="1"/>
          </p:cNvSpPr>
          <p:nvPr>
            <p:ph type="title"/>
          </p:nvPr>
        </p:nvSpPr>
        <p:spPr>
          <a:xfrm>
            <a:off x="2138371" y="408101"/>
            <a:ext cx="7729728" cy="709873"/>
          </a:xfrm>
        </p:spPr>
        <p:txBody>
          <a:bodyPr>
            <a:normAutofit fontScale="90000"/>
          </a:bodyPr>
          <a:lstStyle/>
          <a:p>
            <a:r>
              <a:rPr lang="sv-SE" dirty="0"/>
              <a:t>rösthörande</a:t>
            </a:r>
          </a:p>
        </p:txBody>
      </p:sp>
      <p:sp>
        <p:nvSpPr>
          <p:cNvPr id="3" name="Platshållare för innehåll 2">
            <a:extLst>
              <a:ext uri="{FF2B5EF4-FFF2-40B4-BE49-F238E27FC236}">
                <a16:creationId xmlns:a16="http://schemas.microsoft.com/office/drawing/2014/main" id="{3883873F-F399-CAD0-03A0-65D875278A00}"/>
              </a:ext>
            </a:extLst>
          </p:cNvPr>
          <p:cNvSpPr>
            <a:spLocks noGrp="1"/>
          </p:cNvSpPr>
          <p:nvPr>
            <p:ph sz="half" idx="1"/>
          </p:nvPr>
        </p:nvSpPr>
        <p:spPr>
          <a:xfrm>
            <a:off x="1091582" y="1736035"/>
            <a:ext cx="4271771" cy="4216026"/>
          </a:xfrm>
        </p:spPr>
        <p:txBody>
          <a:bodyPr>
            <a:normAutofit fontScale="85000" lnSpcReduction="20000"/>
          </a:bodyPr>
          <a:lstStyle/>
          <a:p>
            <a:r>
              <a:rPr lang="sv-SE" altLang="sv-SE" sz="2400" dirty="0">
                <a:solidFill>
                  <a:srgbClr val="2D637B"/>
                </a:solidFill>
                <a:latin typeface="Calibri" panose="020F0502020204030204" pitchFamily="34" charset="0"/>
                <a:cs typeface="Calibri" panose="020F0502020204030204" pitchFamily="34" charset="0"/>
              </a:rPr>
              <a:t>8-12% (</a:t>
            </a:r>
            <a:r>
              <a:rPr lang="sv-SE" altLang="sv-SE" sz="2400" dirty="0" err="1">
                <a:solidFill>
                  <a:srgbClr val="2D637B"/>
                </a:solidFill>
                <a:latin typeface="Calibri" panose="020F0502020204030204" pitchFamily="34" charset="0"/>
                <a:cs typeface="Calibri" panose="020F0502020204030204" pitchFamily="34" charset="0"/>
              </a:rPr>
              <a:t>Sidgwick</a:t>
            </a:r>
            <a:r>
              <a:rPr lang="sv-SE" altLang="sv-SE" sz="2400" dirty="0">
                <a:solidFill>
                  <a:srgbClr val="2D637B"/>
                </a:solidFill>
                <a:latin typeface="Calibri" panose="020F0502020204030204" pitchFamily="34" charset="0"/>
                <a:cs typeface="Calibri" panose="020F0502020204030204" pitchFamily="34" charset="0"/>
              </a:rPr>
              <a:t>, 1894)</a:t>
            </a:r>
          </a:p>
          <a:p>
            <a:r>
              <a:rPr lang="sv-SE" altLang="sv-SE" sz="2400" dirty="0">
                <a:solidFill>
                  <a:srgbClr val="2D637B"/>
                </a:solidFill>
                <a:latin typeface="Calibri" panose="020F0502020204030204" pitchFamily="34" charset="0"/>
                <a:cs typeface="Calibri" panose="020F0502020204030204" pitchFamily="34" charset="0"/>
              </a:rPr>
              <a:t>26% - varav 7,5% hela tiden</a:t>
            </a:r>
          </a:p>
          <a:p>
            <a:pPr marL="0" indent="0">
              <a:buNone/>
            </a:pPr>
            <a:r>
              <a:rPr lang="sv-SE" altLang="sv-SE" sz="2400" dirty="0">
                <a:solidFill>
                  <a:srgbClr val="2D637B"/>
                </a:solidFill>
                <a:latin typeface="Calibri" panose="020F0502020204030204" pitchFamily="34" charset="0"/>
                <a:cs typeface="Calibri" panose="020F0502020204030204" pitchFamily="34" charset="0"/>
              </a:rPr>
              <a:t>  </a:t>
            </a:r>
            <a:r>
              <a:rPr lang="sv-SE" altLang="sv-SE" sz="1900" dirty="0">
                <a:solidFill>
                  <a:srgbClr val="2D637B"/>
                </a:solidFill>
                <a:latin typeface="Calibri" panose="020F0502020204030204" pitchFamily="34" charset="0"/>
                <a:cs typeface="Calibri" panose="020F0502020204030204" pitchFamily="34" charset="0"/>
              </a:rPr>
              <a:t>   (</a:t>
            </a:r>
            <a:r>
              <a:rPr lang="sv-SE" altLang="sv-SE" sz="1900" dirty="0" err="1">
                <a:solidFill>
                  <a:srgbClr val="2D637B"/>
                </a:solidFill>
                <a:latin typeface="Calibri" panose="020F0502020204030204" pitchFamily="34" charset="0"/>
                <a:cs typeface="Calibri" panose="020F0502020204030204" pitchFamily="34" charset="0"/>
              </a:rPr>
              <a:t>Launay</a:t>
            </a:r>
            <a:r>
              <a:rPr lang="sv-SE" altLang="sv-SE" sz="1900" dirty="0">
                <a:solidFill>
                  <a:srgbClr val="2D637B"/>
                </a:solidFill>
                <a:latin typeface="Calibri" panose="020F0502020204030204" pitchFamily="34" charset="0"/>
                <a:cs typeface="Calibri" panose="020F0502020204030204" pitchFamily="34" charset="0"/>
              </a:rPr>
              <a:t> &amp; </a:t>
            </a:r>
            <a:r>
              <a:rPr lang="sv-SE" altLang="sv-SE" sz="1900" dirty="0" err="1">
                <a:solidFill>
                  <a:srgbClr val="2D637B"/>
                </a:solidFill>
                <a:latin typeface="Calibri" panose="020F0502020204030204" pitchFamily="34" charset="0"/>
                <a:cs typeface="Calibri" panose="020F0502020204030204" pitchFamily="34" charset="0"/>
              </a:rPr>
              <a:t>Slade</a:t>
            </a:r>
            <a:r>
              <a:rPr lang="sv-SE" altLang="sv-SE" sz="1900" dirty="0">
                <a:solidFill>
                  <a:srgbClr val="2D637B"/>
                </a:solidFill>
                <a:latin typeface="Calibri" panose="020F0502020204030204" pitchFamily="34" charset="0"/>
                <a:cs typeface="Calibri" panose="020F0502020204030204" pitchFamily="34" charset="0"/>
              </a:rPr>
              <a:t> 1990, Ross 1990)</a:t>
            </a:r>
          </a:p>
          <a:p>
            <a:pPr marL="0" indent="0">
              <a:buNone/>
            </a:pPr>
            <a:endParaRPr lang="sv-SE" altLang="sv-SE" sz="2400" dirty="0">
              <a:solidFill>
                <a:srgbClr val="2D637B"/>
              </a:solidFill>
              <a:latin typeface="Calibri" panose="020F0502020204030204" pitchFamily="34" charset="0"/>
              <a:cs typeface="Calibri" panose="020F0502020204030204" pitchFamily="34" charset="0"/>
            </a:endParaRPr>
          </a:p>
          <a:p>
            <a:r>
              <a:rPr lang="sv-SE" altLang="sv-SE" sz="2400" dirty="0">
                <a:solidFill>
                  <a:srgbClr val="2D637B"/>
                </a:solidFill>
                <a:latin typeface="Calibri" panose="020F0502020204030204" pitchFamily="34" charset="0"/>
                <a:cs typeface="Calibri" panose="020F0502020204030204" pitchFamily="34" charset="0"/>
              </a:rPr>
              <a:t>”Voice </a:t>
            </a:r>
            <a:r>
              <a:rPr lang="sv-SE" altLang="sv-SE" sz="2400" dirty="0" err="1">
                <a:solidFill>
                  <a:srgbClr val="2D637B"/>
                </a:solidFill>
                <a:latin typeface="Calibri" panose="020F0502020204030204" pitchFamily="34" charset="0"/>
                <a:cs typeface="Calibri" panose="020F0502020204030204" pitchFamily="34" charset="0"/>
              </a:rPr>
              <a:t>Dialogue</a:t>
            </a:r>
            <a:r>
              <a:rPr lang="sv-SE" altLang="sv-SE" sz="2400" dirty="0">
                <a:solidFill>
                  <a:srgbClr val="2D637B"/>
                </a:solidFill>
                <a:latin typeface="Calibri" panose="020F0502020204030204" pitchFamily="34" charset="0"/>
                <a:cs typeface="Calibri" panose="020F0502020204030204" pitchFamily="34" charset="0"/>
              </a:rPr>
              <a:t>-teori”: rösterna tolkas som personliga reaktioner på livshändelser och stress        </a:t>
            </a:r>
            <a:r>
              <a:rPr lang="sv-SE" altLang="sv-SE" sz="1900" dirty="0">
                <a:solidFill>
                  <a:srgbClr val="2D637B"/>
                </a:solidFill>
                <a:latin typeface="Calibri" panose="020F0502020204030204" pitchFamily="34" charset="0"/>
                <a:cs typeface="Calibri" panose="020F0502020204030204" pitchFamily="34" charset="0"/>
              </a:rPr>
              <a:t>(</a:t>
            </a:r>
            <a:r>
              <a:rPr lang="sv-SE" altLang="sv-SE" sz="1900" dirty="0" err="1">
                <a:solidFill>
                  <a:srgbClr val="2D637B"/>
                </a:solidFill>
                <a:latin typeface="Calibri" panose="020F0502020204030204" pitchFamily="34" charset="0"/>
                <a:cs typeface="Calibri" panose="020F0502020204030204" pitchFamily="34" charset="0"/>
              </a:rPr>
              <a:t>Corstens</a:t>
            </a:r>
            <a:r>
              <a:rPr lang="sv-SE" altLang="sv-SE" sz="1900" dirty="0">
                <a:solidFill>
                  <a:srgbClr val="2D637B"/>
                </a:solidFill>
                <a:latin typeface="Calibri" panose="020F0502020204030204" pitchFamily="34" charset="0"/>
                <a:cs typeface="Calibri" panose="020F0502020204030204" pitchFamily="34" charset="0"/>
              </a:rPr>
              <a:t>).</a:t>
            </a:r>
          </a:p>
          <a:p>
            <a:endParaRPr lang="sv-SE" altLang="sv-SE" sz="1900" dirty="0">
              <a:solidFill>
                <a:srgbClr val="2D637B"/>
              </a:solidFill>
              <a:latin typeface="Calibri" panose="020F0502020204030204" pitchFamily="34" charset="0"/>
              <a:cs typeface="Calibri" panose="020F0502020204030204" pitchFamily="34" charset="0"/>
            </a:endParaRPr>
          </a:p>
          <a:p>
            <a:r>
              <a:rPr lang="sv-SE" sz="2400" dirty="0">
                <a:solidFill>
                  <a:schemeClr val="accent2">
                    <a:lumMod val="50000"/>
                  </a:schemeClr>
                </a:solidFill>
                <a:latin typeface="Calibri" panose="020F0502020204030204" pitchFamily="34" charset="0"/>
                <a:cs typeface="Calibri" panose="020F0502020204030204" pitchFamily="34" charset="0"/>
              </a:rPr>
              <a:t>”Röster” ofta </a:t>
            </a:r>
            <a:r>
              <a:rPr lang="sv-SE" sz="2400" i="1" dirty="0">
                <a:solidFill>
                  <a:schemeClr val="accent2">
                    <a:lumMod val="50000"/>
                  </a:schemeClr>
                </a:solidFill>
                <a:latin typeface="Calibri" panose="020F0502020204030204" pitchFamily="34" charset="0"/>
                <a:cs typeface="Calibri" panose="020F0502020204030204" pitchFamily="34" charset="0"/>
              </a:rPr>
              <a:t>kommenterande </a:t>
            </a:r>
            <a:r>
              <a:rPr lang="sv-SE" sz="2400" dirty="0">
                <a:solidFill>
                  <a:schemeClr val="accent2">
                    <a:lumMod val="50000"/>
                  </a:schemeClr>
                </a:solidFill>
                <a:latin typeface="Calibri" panose="020F0502020204030204" pitchFamily="34" charset="0"/>
                <a:cs typeface="Calibri" panose="020F0502020204030204" pitchFamily="34" charset="0"/>
              </a:rPr>
              <a:t>eller </a:t>
            </a:r>
            <a:r>
              <a:rPr lang="sv-SE" sz="2400" i="1" dirty="0">
                <a:solidFill>
                  <a:schemeClr val="accent2">
                    <a:lumMod val="50000"/>
                  </a:schemeClr>
                </a:solidFill>
                <a:latin typeface="Calibri" panose="020F0502020204030204" pitchFamily="34" charset="0"/>
                <a:cs typeface="Calibri" panose="020F0502020204030204" pitchFamily="34" charset="0"/>
              </a:rPr>
              <a:t>kommenderande</a:t>
            </a:r>
          </a:p>
          <a:p>
            <a:endParaRPr lang="sv-SE" altLang="sv-SE" sz="1900" dirty="0">
              <a:solidFill>
                <a:srgbClr val="2D637B"/>
              </a:solidFill>
              <a:latin typeface="Calibri" panose="020F0502020204030204" pitchFamily="34" charset="0"/>
              <a:cs typeface="Calibri" panose="020F0502020204030204" pitchFamily="34" charset="0"/>
            </a:endParaRPr>
          </a:p>
          <a:p>
            <a:pPr marL="0" indent="0">
              <a:buNone/>
            </a:pPr>
            <a:r>
              <a:rPr lang="sv-SE" altLang="sv-SE" sz="2000" dirty="0">
                <a:solidFill>
                  <a:srgbClr val="2D637B"/>
                </a:solidFill>
                <a:latin typeface="Calibri" panose="020F0502020204030204" pitchFamily="34" charset="0"/>
                <a:cs typeface="Calibri" panose="020F0502020204030204" pitchFamily="34" charset="0"/>
              </a:rPr>
              <a:t>  </a:t>
            </a:r>
          </a:p>
          <a:p>
            <a:endParaRPr lang="sv-SE" dirty="0"/>
          </a:p>
        </p:txBody>
      </p:sp>
      <p:sp>
        <p:nvSpPr>
          <p:cNvPr id="4" name="Platshållare för innehåll 3">
            <a:extLst>
              <a:ext uri="{FF2B5EF4-FFF2-40B4-BE49-F238E27FC236}">
                <a16:creationId xmlns:a16="http://schemas.microsoft.com/office/drawing/2014/main" id="{068ED300-5176-0E9E-6EB3-00D25521098B}"/>
              </a:ext>
            </a:extLst>
          </p:cNvPr>
          <p:cNvSpPr>
            <a:spLocks noGrp="1"/>
          </p:cNvSpPr>
          <p:nvPr>
            <p:ph sz="half" idx="2"/>
          </p:nvPr>
        </p:nvSpPr>
        <p:spPr>
          <a:xfrm>
            <a:off x="6338315" y="1524000"/>
            <a:ext cx="4270247" cy="4216026"/>
          </a:xfrm>
        </p:spPr>
        <p:txBody>
          <a:bodyPr>
            <a:normAutofit fontScale="85000" lnSpcReduction="20000"/>
          </a:bodyPr>
          <a:lstStyle/>
          <a:p>
            <a:endParaRPr lang="sv-SE" altLang="sv-SE" dirty="0">
              <a:solidFill>
                <a:srgbClr val="2D637B"/>
              </a:solidFill>
              <a:latin typeface="Calibri" panose="020F0502020204030204" pitchFamily="34" charset="0"/>
              <a:cs typeface="Calibri" panose="020F0502020204030204" pitchFamily="34" charset="0"/>
            </a:endParaRPr>
          </a:p>
          <a:p>
            <a:pPr marL="0" indent="0">
              <a:buNone/>
            </a:pPr>
            <a:r>
              <a:rPr lang="sv-SE" altLang="sv-SE" sz="2200" b="1" dirty="0">
                <a:solidFill>
                  <a:srgbClr val="2D637B"/>
                </a:solidFill>
                <a:latin typeface="Calibri" panose="020F0502020204030204" pitchFamily="34" charset="0"/>
                <a:cs typeface="Calibri" panose="020F0502020204030204" pitchFamily="34" charset="0"/>
              </a:rPr>
              <a:t>THE INNER CRITIC</a:t>
            </a:r>
          </a:p>
          <a:p>
            <a:r>
              <a:rPr lang="sv-SE" altLang="sv-SE" sz="2200" dirty="0">
                <a:solidFill>
                  <a:srgbClr val="2D637B"/>
                </a:solidFill>
                <a:latin typeface="Calibri" panose="020F0502020204030204" pitchFamily="34" charset="0"/>
                <a:cs typeface="Calibri" panose="020F0502020204030204" pitchFamily="34" charset="0"/>
              </a:rPr>
              <a:t>Kritiserar innan någon annan hinner före </a:t>
            </a:r>
            <a:r>
              <a:rPr lang="sv-SE" altLang="sv-SE" sz="2200" i="1" dirty="0">
                <a:solidFill>
                  <a:srgbClr val="2D637B"/>
                </a:solidFill>
                <a:latin typeface="Calibri" panose="020F0502020204030204" pitchFamily="34" charset="0"/>
                <a:cs typeface="Calibri" panose="020F0502020204030204" pitchFamily="34" charset="0"/>
              </a:rPr>
              <a:t>(kan inte avgöra när det räcker..)</a:t>
            </a:r>
          </a:p>
          <a:p>
            <a:r>
              <a:rPr lang="sv-SE" altLang="sv-SE" sz="2200" dirty="0">
                <a:solidFill>
                  <a:srgbClr val="2D637B"/>
                </a:solidFill>
                <a:latin typeface="Calibri" panose="020F0502020204030204" pitchFamily="34" charset="0"/>
                <a:cs typeface="Calibri" panose="020F0502020204030204" pitchFamily="34" charset="0"/>
              </a:rPr>
              <a:t>Negativa i syfte att skydda</a:t>
            </a:r>
          </a:p>
          <a:p>
            <a:r>
              <a:rPr lang="sv-SE" altLang="sv-SE" sz="2200" dirty="0">
                <a:solidFill>
                  <a:srgbClr val="2D637B"/>
                </a:solidFill>
                <a:latin typeface="Calibri" panose="020F0502020204030204" pitchFamily="34" charset="0"/>
                <a:cs typeface="Calibri" panose="020F0502020204030204" pitchFamily="34" charset="0"/>
              </a:rPr>
              <a:t>Mål: att undersöka, inte förändra</a:t>
            </a:r>
          </a:p>
          <a:p>
            <a:pPr>
              <a:buNone/>
            </a:pPr>
            <a:r>
              <a:rPr lang="sv-SE" altLang="sv-SE" sz="2200" dirty="0">
                <a:solidFill>
                  <a:srgbClr val="2D637B"/>
                </a:solidFill>
                <a:latin typeface="Calibri" panose="020F0502020204030204" pitchFamily="34" charset="0"/>
                <a:cs typeface="Calibri" panose="020F0502020204030204" pitchFamily="34" charset="0"/>
              </a:rPr>
              <a:t>                                           </a:t>
            </a:r>
            <a:r>
              <a:rPr lang="sv-SE" altLang="sv-SE" sz="1900" dirty="0">
                <a:solidFill>
                  <a:srgbClr val="2D637B"/>
                </a:solidFill>
                <a:latin typeface="Calibri" panose="020F0502020204030204" pitchFamily="34" charset="0"/>
                <a:cs typeface="Calibri" panose="020F0502020204030204" pitchFamily="34" charset="0"/>
              </a:rPr>
              <a:t>(</a:t>
            </a:r>
            <a:r>
              <a:rPr lang="sv-SE" altLang="sv-SE" sz="1900" dirty="0" err="1">
                <a:solidFill>
                  <a:srgbClr val="2D637B"/>
                </a:solidFill>
                <a:latin typeface="Calibri" panose="020F0502020204030204" pitchFamily="34" charset="0"/>
                <a:cs typeface="Calibri" panose="020F0502020204030204" pitchFamily="34" charset="0"/>
              </a:rPr>
              <a:t>Corstens</a:t>
            </a:r>
            <a:r>
              <a:rPr lang="sv-SE" altLang="sv-SE" sz="1900" dirty="0">
                <a:solidFill>
                  <a:srgbClr val="2D637B"/>
                </a:solidFill>
                <a:latin typeface="Calibri" panose="020F0502020204030204" pitchFamily="34" charset="0"/>
                <a:cs typeface="Calibri" panose="020F0502020204030204" pitchFamily="34" charset="0"/>
              </a:rPr>
              <a:t>, 2009)</a:t>
            </a:r>
          </a:p>
          <a:p>
            <a:pPr>
              <a:buNone/>
            </a:pPr>
            <a:endParaRPr lang="sv-SE" altLang="sv-SE" sz="2000" dirty="0">
              <a:solidFill>
                <a:srgbClr val="2D637B"/>
              </a:solidFill>
              <a:latin typeface="Calibri" panose="020F0502020204030204" pitchFamily="34" charset="0"/>
              <a:cs typeface="Calibri" panose="020F0502020204030204" pitchFamily="34" charset="0"/>
            </a:endParaRPr>
          </a:p>
          <a:p>
            <a:pPr>
              <a:buNone/>
            </a:pPr>
            <a:r>
              <a:rPr lang="sv-SE" altLang="sv-SE" sz="2200" b="1" dirty="0">
                <a:solidFill>
                  <a:srgbClr val="2D637B"/>
                </a:solidFill>
                <a:latin typeface="Calibri" panose="020F0502020204030204" pitchFamily="34" charset="0"/>
                <a:cs typeface="Calibri" panose="020F0502020204030204" pitchFamily="34" charset="0"/>
              </a:rPr>
              <a:t>INNER SPEECH</a:t>
            </a:r>
          </a:p>
          <a:p>
            <a:pPr>
              <a:buNone/>
            </a:pPr>
            <a:r>
              <a:rPr lang="sv-SE" altLang="sv-SE" sz="2200" dirty="0" err="1">
                <a:solidFill>
                  <a:srgbClr val="2D637B"/>
                </a:solidFill>
                <a:latin typeface="Calibri" panose="020F0502020204030204" pitchFamily="34" charset="0"/>
                <a:cs typeface="Calibri" panose="020F0502020204030204" pitchFamily="34" charset="0"/>
              </a:rPr>
              <a:t>https</a:t>
            </a:r>
            <a:r>
              <a:rPr lang="sv-SE" altLang="sv-SE" sz="2200" dirty="0">
                <a:solidFill>
                  <a:srgbClr val="2D637B"/>
                </a:solidFill>
                <a:latin typeface="Calibri" panose="020F0502020204030204" pitchFamily="34" charset="0"/>
                <a:cs typeface="Calibri" panose="020F0502020204030204" pitchFamily="34" charset="0"/>
              </a:rPr>
              <a:t>://</a:t>
            </a:r>
            <a:r>
              <a:rPr lang="sv-SE" altLang="sv-SE" sz="2200" dirty="0" err="1">
                <a:solidFill>
                  <a:srgbClr val="2D637B"/>
                </a:solidFill>
                <a:latin typeface="Calibri" panose="020F0502020204030204" pitchFamily="34" charset="0"/>
                <a:cs typeface="Calibri" panose="020F0502020204030204" pitchFamily="34" charset="0"/>
              </a:rPr>
              <a:t>hearingthevoice.org</a:t>
            </a:r>
            <a:endParaRPr lang="sv-SE" altLang="sv-SE" sz="2200" dirty="0">
              <a:solidFill>
                <a:srgbClr val="2D637B"/>
              </a:solidFill>
              <a:latin typeface="Calibri" panose="020F0502020204030204" pitchFamily="34" charset="0"/>
              <a:cs typeface="Calibri" panose="020F0502020204030204" pitchFamily="34" charset="0"/>
            </a:endParaRPr>
          </a:p>
          <a:p>
            <a:pPr>
              <a:buNone/>
            </a:pPr>
            <a:r>
              <a:rPr lang="sv-SE" sz="1200" dirty="0">
                <a:solidFill>
                  <a:srgbClr val="2D637B"/>
                </a:solidFill>
              </a:rPr>
              <a:t> </a:t>
            </a:r>
          </a:p>
        </p:txBody>
      </p:sp>
    </p:spTree>
    <p:extLst>
      <p:ext uri="{BB962C8B-B14F-4D97-AF65-F5344CB8AC3E}">
        <p14:creationId xmlns:p14="http://schemas.microsoft.com/office/powerpoint/2010/main" val="110790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DF3698-8550-A54A-BD44-FA470101F8A4}"/>
              </a:ext>
            </a:extLst>
          </p:cNvPr>
          <p:cNvSpPr>
            <a:spLocks noGrp="1"/>
          </p:cNvSpPr>
          <p:nvPr>
            <p:ph type="title"/>
          </p:nvPr>
        </p:nvSpPr>
        <p:spPr>
          <a:xfrm>
            <a:off x="2231136" y="433512"/>
            <a:ext cx="7729728" cy="891705"/>
          </a:xfrm>
        </p:spPr>
        <p:txBody>
          <a:bodyPr>
            <a:normAutofit fontScale="90000"/>
          </a:bodyPr>
          <a:lstStyle/>
          <a:p>
            <a:r>
              <a:rPr lang="sv-SE" dirty="0"/>
              <a:t>HALLUCINATIONER/VANFÖRESTÄLLNINGAR</a:t>
            </a:r>
          </a:p>
        </p:txBody>
      </p:sp>
      <p:sp>
        <p:nvSpPr>
          <p:cNvPr id="7" name="Platshållare för innehåll 6">
            <a:extLst>
              <a:ext uri="{FF2B5EF4-FFF2-40B4-BE49-F238E27FC236}">
                <a16:creationId xmlns:a16="http://schemas.microsoft.com/office/drawing/2014/main" id="{90846FA5-AEE7-3870-535E-90C948828E00}"/>
              </a:ext>
            </a:extLst>
          </p:cNvPr>
          <p:cNvSpPr>
            <a:spLocks noGrp="1"/>
          </p:cNvSpPr>
          <p:nvPr>
            <p:ph sz="half" idx="1"/>
          </p:nvPr>
        </p:nvSpPr>
        <p:spPr>
          <a:xfrm>
            <a:off x="1581912" y="1683026"/>
            <a:ext cx="4271771" cy="4057000"/>
          </a:xfrm>
        </p:spPr>
        <p:txBody>
          <a:bodyPr/>
          <a:lstStyle/>
          <a:p>
            <a:pPr marL="0" indent="0">
              <a:buNone/>
            </a:pPr>
            <a:r>
              <a:rPr lang="sv-SE" sz="2000" dirty="0">
                <a:latin typeface="Calibri" panose="020F0502020204030204" pitchFamily="34" charset="0"/>
                <a:cs typeface="Calibri" panose="020F0502020204030204" pitchFamily="34" charset="0"/>
              </a:rPr>
              <a:t>RÖSTHÖRANDE &amp; VANFÖRESTÄLLNINGAR ALLTID INTERPERSONELLT:</a:t>
            </a:r>
          </a:p>
          <a:p>
            <a:r>
              <a:rPr lang="sv-SE" sz="2000" dirty="0">
                <a:latin typeface="Calibri" panose="020F0502020204030204" pitchFamily="34" charset="0"/>
                <a:cs typeface="Calibri" panose="020F0502020204030204" pitchFamily="34" charset="0"/>
              </a:rPr>
              <a:t>Rösthörande börjar ofta i en period i personens liv där mycket hänt samtidigt. Behöver inte heller vara trauman.</a:t>
            </a:r>
          </a:p>
          <a:p>
            <a:endParaRPr lang="sv-SE" sz="2000" dirty="0">
              <a:latin typeface="Calibri" panose="020F0502020204030204" pitchFamily="34" charset="0"/>
              <a:cs typeface="Calibri" panose="020F0502020204030204" pitchFamily="34" charset="0"/>
            </a:endParaRPr>
          </a:p>
          <a:p>
            <a:endParaRPr lang="sv-SE" sz="2000" dirty="0">
              <a:latin typeface="Calibri" panose="020F0502020204030204" pitchFamily="34" charset="0"/>
              <a:cs typeface="Calibri" panose="020F0502020204030204" pitchFamily="34" charset="0"/>
            </a:endParaRPr>
          </a:p>
          <a:p>
            <a:endParaRPr lang="sv-SE" dirty="0"/>
          </a:p>
        </p:txBody>
      </p:sp>
      <p:sp>
        <p:nvSpPr>
          <p:cNvPr id="8" name="Platshållare för innehåll 7">
            <a:extLst>
              <a:ext uri="{FF2B5EF4-FFF2-40B4-BE49-F238E27FC236}">
                <a16:creationId xmlns:a16="http://schemas.microsoft.com/office/drawing/2014/main" id="{339E5AB5-913D-474A-E2BE-CA836EC40608}"/>
              </a:ext>
            </a:extLst>
          </p:cNvPr>
          <p:cNvSpPr>
            <a:spLocks noGrp="1"/>
          </p:cNvSpPr>
          <p:nvPr>
            <p:ph sz="half" idx="2"/>
          </p:nvPr>
        </p:nvSpPr>
        <p:spPr>
          <a:xfrm>
            <a:off x="6379564" y="2358887"/>
            <a:ext cx="4270247" cy="4057000"/>
          </a:xfrm>
        </p:spPr>
        <p:txBody>
          <a:bodyPr/>
          <a:lstStyle/>
          <a:p>
            <a:pPr marL="0" indent="0">
              <a:buNone/>
            </a:pPr>
            <a:endParaRPr lang="sv-SE" dirty="0"/>
          </a:p>
          <a:p>
            <a:r>
              <a:rPr lang="sv-SE" sz="2000" dirty="0">
                <a:latin typeface="Calibri" panose="020F0502020204030204" pitchFamily="34" charset="0"/>
                <a:cs typeface="Calibri" panose="020F0502020204030204" pitchFamily="34" charset="0"/>
              </a:rPr>
              <a:t>Vanföreställningar handlar alltid om  en persons position i det sociala universumet och djup existentiell oro</a:t>
            </a:r>
          </a:p>
          <a:p>
            <a:pPr marL="0" indent="0">
              <a:buNone/>
            </a:pPr>
            <a:r>
              <a:rPr lang="sv-SE" sz="2000" dirty="0">
                <a:latin typeface="Calibri" panose="020F0502020204030204" pitchFamily="34" charset="0"/>
                <a:cs typeface="Calibri" panose="020F0502020204030204" pitchFamily="34" charset="0"/>
              </a:rPr>
              <a:t>                               (Richard </a:t>
            </a:r>
            <a:r>
              <a:rPr lang="sv-SE" sz="2000" dirty="0" err="1">
                <a:latin typeface="Calibri" panose="020F0502020204030204" pitchFamily="34" charset="0"/>
                <a:cs typeface="Calibri" panose="020F0502020204030204" pitchFamily="34" charset="0"/>
              </a:rPr>
              <a:t>Bentall</a:t>
            </a:r>
            <a:r>
              <a:rPr lang="sv-SE" sz="2000" dirty="0">
                <a:latin typeface="Calibri" panose="020F0502020204030204" pitchFamily="34" charset="0"/>
                <a:cs typeface="Calibri" panose="020F0502020204030204" pitchFamily="34" charset="0"/>
              </a:rPr>
              <a:t>)</a:t>
            </a:r>
          </a:p>
          <a:p>
            <a:pPr marL="0" indent="0">
              <a:buNone/>
            </a:pPr>
            <a:endParaRPr lang="sv-SE" dirty="0"/>
          </a:p>
        </p:txBody>
      </p:sp>
      <p:sp>
        <p:nvSpPr>
          <p:cNvPr id="3" name="textruta 2">
            <a:extLst>
              <a:ext uri="{FF2B5EF4-FFF2-40B4-BE49-F238E27FC236}">
                <a16:creationId xmlns:a16="http://schemas.microsoft.com/office/drawing/2014/main" id="{402F8661-67BF-5B48-9717-0C26C4F1137A}"/>
              </a:ext>
            </a:extLst>
          </p:cNvPr>
          <p:cNvSpPr txBox="1"/>
          <p:nvPr/>
        </p:nvSpPr>
        <p:spPr>
          <a:xfrm>
            <a:off x="1542189" y="2358887"/>
            <a:ext cx="5420139" cy="523220"/>
          </a:xfrm>
          <a:prstGeom prst="rect">
            <a:avLst/>
          </a:prstGeom>
          <a:noFill/>
        </p:spPr>
        <p:txBody>
          <a:bodyPr wrap="square" rtlCol="0">
            <a:spAutoFit/>
          </a:bodyPr>
          <a:lstStyle/>
          <a:p>
            <a:r>
              <a:rPr lang="sv-SE" sz="2800" dirty="0"/>
              <a:t> </a:t>
            </a:r>
          </a:p>
        </p:txBody>
      </p:sp>
    </p:spTree>
    <p:extLst>
      <p:ext uri="{BB962C8B-B14F-4D97-AF65-F5344CB8AC3E}">
        <p14:creationId xmlns:p14="http://schemas.microsoft.com/office/powerpoint/2010/main" val="120520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3"/>
          <a:srcRect t="16667" b="16667"/>
          <a:stretch/>
        </p:blipFill>
        <p:spPr>
          <a:xfrm>
            <a:off x="710934" y="1472385"/>
            <a:ext cx="4630500" cy="4630500"/>
          </a:xfrm>
          <a:prstGeom prst="rect">
            <a:avLst/>
          </a:prstGeom>
        </p:spPr>
        <p:style>
          <a:lnRef idx="0">
            <a:schemeClr val="dk1"/>
          </a:lnRef>
          <a:fillRef idx="3">
            <a:schemeClr val="dk1"/>
          </a:fillRef>
          <a:effectRef idx="3">
            <a:schemeClr val="dk1"/>
          </a:effectRef>
          <a:fontRef idx="minor">
            <a:schemeClr val="lt1"/>
          </a:fontRef>
        </p:style>
      </p:pic>
      <p:pic>
        <p:nvPicPr>
          <p:cNvPr id="8" name="Bildobjekt 7"/>
          <p:cNvPicPr>
            <a:picLocks noChangeAspect="1"/>
          </p:cNvPicPr>
          <p:nvPr/>
        </p:nvPicPr>
        <p:blipFill rotWithShape="1">
          <a:blip r:embed="rId4"/>
          <a:srcRect t="24637" b="24540"/>
          <a:stretch/>
        </p:blipFill>
        <p:spPr>
          <a:xfrm>
            <a:off x="5984789" y="1832937"/>
            <a:ext cx="5244489" cy="3998116"/>
          </a:xfrm>
          <a:prstGeom prst="rect">
            <a:avLst/>
          </a:prstGeom>
        </p:spPr>
        <p:style>
          <a:lnRef idx="0">
            <a:schemeClr val="dk1"/>
          </a:lnRef>
          <a:fillRef idx="3">
            <a:schemeClr val="dk1"/>
          </a:fillRef>
          <a:effectRef idx="3">
            <a:schemeClr val="dk1"/>
          </a:effectRef>
          <a:fontRef idx="minor">
            <a:schemeClr val="lt1"/>
          </a:fontRef>
        </p:style>
      </p:pic>
      <p:sp>
        <p:nvSpPr>
          <p:cNvPr id="2" name="Rubrik 1"/>
          <p:cNvSpPr>
            <a:spLocks noGrp="1"/>
          </p:cNvSpPr>
          <p:nvPr>
            <p:ph type="title"/>
          </p:nvPr>
        </p:nvSpPr>
        <p:spPr>
          <a:xfrm>
            <a:off x="1894114" y="366617"/>
            <a:ext cx="8521934" cy="792163"/>
          </a:xfrm>
        </p:spPr>
        <p:txBody>
          <a:bodyPr>
            <a:normAutofit/>
          </a:bodyPr>
          <a:lstStyle/>
          <a:p>
            <a:r>
              <a:rPr lang="sv-SE" dirty="0">
                <a:solidFill>
                  <a:schemeClr val="accent2">
                    <a:lumMod val="50000"/>
                  </a:schemeClr>
                </a:solidFill>
              </a:rPr>
              <a:t>Min syn på psykostillstånd </a:t>
            </a:r>
            <a:endParaRPr lang="sv-SE" b="0" dirty="0">
              <a:solidFill>
                <a:schemeClr val="accent2">
                  <a:lumMod val="50000"/>
                </a:schemeClr>
              </a:solidFill>
              <a:latin typeface="+mn-lt"/>
            </a:endParaRPr>
          </a:p>
        </p:txBody>
      </p:sp>
    </p:spTree>
    <p:extLst>
      <p:ext uri="{BB962C8B-B14F-4D97-AF65-F5344CB8AC3E}">
        <p14:creationId xmlns:p14="http://schemas.microsoft.com/office/powerpoint/2010/main" val="26038520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C2E2EA1-7260-8042-8519-AB762F1CA133}"/>
              </a:ext>
            </a:extLst>
          </p:cNvPr>
          <p:cNvSpPr>
            <a:spLocks noGrp="1" noChangeArrowheads="1"/>
          </p:cNvSpPr>
          <p:nvPr>
            <p:ph type="title"/>
          </p:nvPr>
        </p:nvSpPr>
        <p:spPr>
          <a:xfrm>
            <a:off x="1981200" y="430213"/>
            <a:ext cx="8229600" cy="819150"/>
          </a:xfrm>
        </p:spPr>
        <p:txBody>
          <a:bodyPr/>
          <a:lstStyle/>
          <a:p>
            <a:r>
              <a:rPr lang="sv-SE" altLang="sv-SE" dirty="0">
                <a:latin typeface="Candara" panose="020E0502030303020204" pitchFamily="34" charset="0"/>
              </a:rPr>
              <a:t>paranoia</a:t>
            </a:r>
          </a:p>
        </p:txBody>
      </p:sp>
      <p:sp>
        <p:nvSpPr>
          <p:cNvPr id="13315" name="Rectangle 8">
            <a:extLst>
              <a:ext uri="{FF2B5EF4-FFF2-40B4-BE49-F238E27FC236}">
                <a16:creationId xmlns:a16="http://schemas.microsoft.com/office/drawing/2014/main" id="{A0E49456-3078-B944-807D-50CA0CBF05D0}"/>
              </a:ext>
            </a:extLst>
          </p:cNvPr>
          <p:cNvSpPr>
            <a:spLocks noGrp="1" noChangeArrowheads="1"/>
          </p:cNvSpPr>
          <p:nvPr>
            <p:ph type="body" sz="half" idx="1"/>
          </p:nvPr>
        </p:nvSpPr>
        <p:spPr>
          <a:xfrm>
            <a:off x="1981200" y="1676401"/>
            <a:ext cx="4038600" cy="3984625"/>
          </a:xfrm>
        </p:spPr>
        <p:txBody>
          <a:bodyPr>
            <a:normAutofit/>
          </a:bodyPr>
          <a:lstStyle/>
          <a:p>
            <a:pPr>
              <a:lnSpc>
                <a:spcPct val="90000"/>
              </a:lnSpc>
            </a:pPr>
            <a:r>
              <a:rPr lang="sv-SE" altLang="sv-SE" sz="2400" dirty="0" err="1"/>
              <a:t>Hippocrates</a:t>
            </a:r>
            <a:r>
              <a:rPr lang="sv-SE" altLang="sv-SE" sz="2400" dirty="0"/>
              <a:t> 460 f Kr</a:t>
            </a:r>
          </a:p>
          <a:p>
            <a:pPr>
              <a:lnSpc>
                <a:spcPct val="90000"/>
              </a:lnSpc>
            </a:pPr>
            <a:r>
              <a:rPr lang="sv-SE" altLang="sv-SE" sz="2400" dirty="0"/>
              <a:t>..om människors erfarenheter vid ”väldigt hög temperatur”</a:t>
            </a:r>
          </a:p>
          <a:p>
            <a:pPr>
              <a:lnSpc>
                <a:spcPct val="90000"/>
              </a:lnSpc>
            </a:pPr>
            <a:r>
              <a:rPr lang="sv-SE" altLang="sv-SE" sz="2400" b="1" dirty="0"/>
              <a:t>Para</a:t>
            </a:r>
            <a:r>
              <a:rPr lang="sv-SE" altLang="sv-SE" sz="2400" dirty="0"/>
              <a:t> = bredvid   </a:t>
            </a:r>
            <a:r>
              <a:rPr lang="sv-SE" altLang="sv-SE" sz="2400" b="1" dirty="0" err="1"/>
              <a:t>Nous</a:t>
            </a:r>
            <a:r>
              <a:rPr lang="sv-SE" altLang="sv-SE" sz="2400" dirty="0"/>
              <a:t> = sinne</a:t>
            </a:r>
          </a:p>
          <a:p>
            <a:pPr>
              <a:lnSpc>
                <a:spcPct val="90000"/>
              </a:lnSpc>
              <a:buFont typeface="Wingdings" pitchFamily="2" charset="2"/>
              <a:buNone/>
            </a:pPr>
            <a:r>
              <a:rPr lang="sv-SE" altLang="sv-SE" sz="2400" dirty="0"/>
              <a:t>   "Att inte vara vid sina sinnens fulla bruk”. </a:t>
            </a:r>
          </a:p>
        </p:txBody>
      </p:sp>
      <p:pic>
        <p:nvPicPr>
          <p:cNvPr id="13317" name="Picture 11" descr="ANd9GcSONO6XiCO4bzAeoz_HccvKDDE45vV5lmSY7h-kCd7MqjHO56RIK5ztaP8pMg">
            <a:extLst>
              <a:ext uri="{FF2B5EF4-FFF2-40B4-BE49-F238E27FC236}">
                <a16:creationId xmlns:a16="http://schemas.microsoft.com/office/drawing/2014/main" id="{26945F08-6459-B343-B127-BC0425B51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1676401"/>
            <a:ext cx="4048125" cy="41322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3351</TotalTime>
  <Words>1720</Words>
  <Application>Microsoft Macintosh PowerPoint</Application>
  <PresentationFormat>Bredbild</PresentationFormat>
  <Paragraphs>278</Paragraphs>
  <Slides>28</Slides>
  <Notes>16</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28</vt:i4>
      </vt:variant>
    </vt:vector>
  </HeadingPairs>
  <TitlesOfParts>
    <vt:vector size="35" baseType="lpstr">
      <vt:lpstr>Arial</vt:lpstr>
      <vt:lpstr>Bradley Hand</vt:lpstr>
      <vt:lpstr>Calibri</vt:lpstr>
      <vt:lpstr>Candara</vt:lpstr>
      <vt:lpstr>Gill Sans MT</vt:lpstr>
      <vt:lpstr>Wingdings</vt:lpstr>
      <vt:lpstr>Paket</vt:lpstr>
      <vt:lpstr>(Ulike perspektiver på) stemmehÖRING OG HVA SOM KAN VAERE TIL HJELP</vt:lpstr>
      <vt:lpstr>(Ulike perspektiver på) stemmehÖRING, PARANOIA M.M. OG HVA SOM KAN VAERE TIL HJELP</vt:lpstr>
      <vt:lpstr>PSYKISK OHÄLSA </vt:lpstr>
      <vt:lpstr>VEM ÄR JAG? </vt:lpstr>
      <vt:lpstr>PSYKOS</vt:lpstr>
      <vt:lpstr>rösthörande</vt:lpstr>
      <vt:lpstr>HALLUCINATIONER/VANFÖRESTÄLLNINGAR</vt:lpstr>
      <vt:lpstr>Min syn på psykostillstånd </vt:lpstr>
      <vt:lpstr>paranoia</vt:lpstr>
      <vt:lpstr>PowerPoint-presentation</vt:lpstr>
      <vt:lpstr>PowerPoint-presentation</vt:lpstr>
      <vt:lpstr>Två synsätt SAMTIDIGT…</vt:lpstr>
      <vt:lpstr>”Schizophrenia” and ”psychosis” in Italian national newspapers: Do these terms convey different messages? </vt:lpstr>
      <vt:lpstr>Kroppsliga upplevelser (100 år sedan..)</vt:lpstr>
      <vt:lpstr>Sinnesvillor (100 år sedan..)</vt:lpstr>
      <vt:lpstr>ERFARENHETSARBETET – Vad kan vara till hjälp?</vt:lpstr>
      <vt:lpstr>RÖSTHÖRARINTERVJUN (ROMME &amp; ESCHER)</vt:lpstr>
      <vt:lpstr>EX På Erfarenhetsarbete - INOM PSYKIATRI (Vår process) </vt:lpstr>
      <vt:lpstr>Förekommande teman i grupperna</vt:lpstr>
      <vt:lpstr>Erfarenheter frÅN deltagarna</vt:lpstr>
      <vt:lpstr>Röstupplevelser - livshistoria</vt:lpstr>
      <vt:lpstr>HJÄLP SOM HJÄLPER: Socialt bemötande inom psykiatri</vt:lpstr>
      <vt:lpstr>Fråga 1  - KDI</vt:lpstr>
      <vt:lpstr>Ex. på verktyg i psykosvård - som tar hänsyn till patientens problemformulering</vt:lpstr>
      <vt:lpstr>PowerPoint-presentation</vt:lpstr>
      <vt:lpstr>PowerPoint-presentation</vt:lpstr>
      <vt:lpstr>Teman vanföreställningar – nyinsjuknade   (Jones m fl 2020)</vt:lpstr>
      <vt:lpstr>Frekvens hallucinationer – nyinsjuknade   (Jones m fl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DOKUMENTANALYS</dc:title>
  <dc:creator>Microsoft Office-användare</dc:creator>
  <cp:lastModifiedBy>Nika Söderlund</cp:lastModifiedBy>
  <cp:revision>75</cp:revision>
  <cp:lastPrinted>2021-11-09T10:51:26Z</cp:lastPrinted>
  <dcterms:created xsi:type="dcterms:W3CDTF">2018-02-05T11:05:54Z</dcterms:created>
  <dcterms:modified xsi:type="dcterms:W3CDTF">2022-05-31T05:46:20Z</dcterms:modified>
</cp:coreProperties>
</file>