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6" r:id="rId3"/>
    <p:sldId id="257" r:id="rId4"/>
    <p:sldId id="258" r:id="rId5"/>
    <p:sldId id="277" r:id="rId6"/>
    <p:sldId id="261" r:id="rId7"/>
    <p:sldId id="264" r:id="rId8"/>
    <p:sldId id="270" r:id="rId9"/>
    <p:sldId id="263" r:id="rId10"/>
    <p:sldId id="269" r:id="rId11"/>
    <p:sldId id="271" r:id="rId12"/>
    <p:sldId id="262" r:id="rId13"/>
    <p:sldId id="275" r:id="rId14"/>
    <p:sldId id="274" r:id="rId15"/>
    <p:sldId id="260" r:id="rId16"/>
  </p:sldIdLst>
  <p:sldSz cx="9144000" cy="5145088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4000C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7CD21B-BA0F-4E3F-A7F4-4BE6C60F9981}" v="49" dt="2022-01-27T09:27:04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 autoAdjust="0"/>
    <p:restoredTop sz="94660"/>
  </p:normalViewPr>
  <p:slideViewPr>
    <p:cSldViewPr snapToGrid="0">
      <p:cViewPr>
        <p:scale>
          <a:sx n="150" d="100"/>
          <a:sy n="150" d="100"/>
        </p:scale>
        <p:origin x="10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BABE-916E-4AAD-B057-5389DC7DF64C}" type="datetimeFigureOut">
              <a:rPr lang="nb-NO" smtClean="0"/>
              <a:t>26.01.2022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1A9E-9E56-4094-AB2E-3DD200DFCB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99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2003079" y="3456043"/>
            <a:ext cx="5137842" cy="180049"/>
          </a:xfrm>
        </p:spPr>
        <p:txBody>
          <a:bodyPr lIns="0" tIns="0" rIns="0" bIns="0" anchor="b">
            <a:spAutoFit/>
          </a:bodyPr>
          <a:lstStyle>
            <a:lvl1pPr algn="ctr">
              <a:defRPr sz="13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003079" y="3627510"/>
            <a:ext cx="5137842" cy="2000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300" b="1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t>26.01.2022</a:t>
            </a:fld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00" y="584554"/>
            <a:ext cx="1854000" cy="2309508"/>
          </a:xfrm>
          <a:prstGeom prst="rect">
            <a:avLst/>
          </a:prstGeom>
        </p:spPr>
      </p:pic>
      <p:sp>
        <p:nvSpPr>
          <p:cNvPr id="15" name="Rektangel 14"/>
          <p:cNvSpPr/>
          <p:nvPr userDrawn="1"/>
        </p:nvSpPr>
        <p:spPr>
          <a:xfrm>
            <a:off x="0" y="4864253"/>
            <a:ext cx="9144000" cy="28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cap="all" baseline="0" dirty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</p:spTree>
    <p:extLst>
      <p:ext uri="{BB962C8B-B14F-4D97-AF65-F5344CB8AC3E}">
        <p14:creationId xmlns:p14="http://schemas.microsoft.com/office/powerpoint/2010/main" val="36522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16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97678" y="1376493"/>
            <a:ext cx="5148643" cy="828104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97678" y="2386299"/>
            <a:ext cx="5148643" cy="828104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78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3"/>
          </p:nvPr>
        </p:nvSpPr>
        <p:spPr>
          <a:xfrm>
            <a:off x="6286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/>
          </p:nvPr>
        </p:nvSpPr>
        <p:spPr>
          <a:xfrm>
            <a:off x="46291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/>
          </p:nvPr>
        </p:nvSpPr>
        <p:spPr>
          <a:xfrm>
            <a:off x="46291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511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691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858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4" y="4615777"/>
            <a:ext cx="935447" cy="352844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23963" y="4764987"/>
            <a:ext cx="4891087" cy="138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4987"/>
            <a:ext cx="2057400" cy="1385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2003079" y="3275993"/>
            <a:ext cx="5137842" cy="360099"/>
          </a:xfrm>
        </p:spPr>
        <p:txBody>
          <a:bodyPr/>
          <a:lstStyle/>
          <a:p>
            <a:r>
              <a:rPr lang="nb-NO" dirty="0"/>
              <a:t>Gateopprustning og blågrønne løsninger på Løvstakksiden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54D4-8696-41B3-8696-2C19716F107F}" type="datetime1">
              <a:rPr lang="nb-NO" smtClean="0"/>
              <a:t>26.01.2022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415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C613C41B-70F1-4348-9F63-BC769D270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4" r="12159"/>
          <a:stretch/>
        </p:blipFill>
        <p:spPr>
          <a:xfrm>
            <a:off x="4806888" y="7944"/>
            <a:ext cx="4337112" cy="514508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FCB4487-9445-4968-B5AF-94B41B621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415" y="648244"/>
            <a:ext cx="1975157" cy="158152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9BFCC8A-7169-4F35-8B9C-E40138535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17" y="2506886"/>
            <a:ext cx="1975156" cy="181056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648C627-76BF-4C92-B125-4C18EE0F1F55}"/>
              </a:ext>
            </a:extLst>
          </p:cNvPr>
          <p:cNvSpPr txBox="1"/>
          <p:nvPr/>
        </p:nvSpPr>
        <p:spPr>
          <a:xfrm>
            <a:off x="7903433" y="4937588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Tegning: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4F838E2-55B5-4267-AAA4-C881E461DC58}"/>
              </a:ext>
            </a:extLst>
          </p:cNvPr>
          <p:cNvSpPr txBox="1"/>
          <p:nvPr/>
        </p:nvSpPr>
        <p:spPr>
          <a:xfrm>
            <a:off x="3566321" y="4921700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Bilder: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201631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AE48E96-17D7-47EF-911B-153F2084B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0" t="4957" r="76011" b="4957"/>
          <a:stretch/>
        </p:blipFill>
        <p:spPr>
          <a:xfrm>
            <a:off x="173255" y="87640"/>
            <a:ext cx="1940358" cy="453777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613C41B-70F1-4348-9F63-BC769D270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4" r="12159"/>
          <a:stretch/>
        </p:blipFill>
        <p:spPr>
          <a:xfrm>
            <a:off x="4806888" y="7944"/>
            <a:ext cx="4337112" cy="514508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F5835D7-FCF5-4533-87BC-31E4F7A8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47" t="4957" r="3816" b="4957"/>
          <a:stretch/>
        </p:blipFill>
        <p:spPr>
          <a:xfrm>
            <a:off x="2113613" y="87640"/>
            <a:ext cx="2600793" cy="4537772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BB8B935-0283-48CC-8AC4-DCB584B0E55C}"/>
              </a:ext>
            </a:extLst>
          </p:cNvPr>
          <p:cNvSpPr txBox="1"/>
          <p:nvPr/>
        </p:nvSpPr>
        <p:spPr>
          <a:xfrm>
            <a:off x="7903433" y="4937588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Tegning: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406152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504C19AB-7246-42C8-8E4C-066B5558B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t="3614" r="4940" b="32156"/>
          <a:stretch/>
        </p:blipFill>
        <p:spPr>
          <a:xfrm>
            <a:off x="182868" y="127029"/>
            <a:ext cx="6247722" cy="4424426"/>
          </a:xfrm>
          <a:prstGeom prst="rect">
            <a:avLst/>
          </a:prstGeom>
        </p:spPr>
      </p:pic>
      <p:pic>
        <p:nvPicPr>
          <p:cNvPr id="7" name="Bilde 6" descr="Et bilde som inneholder utendørs, tre, plante, gress&#10;&#10;Automatisk generert beskrivelse">
            <a:extLst>
              <a:ext uri="{FF2B5EF4-FFF2-40B4-BE49-F238E27FC236}">
                <a16:creationId xmlns:a16="http://schemas.microsoft.com/office/drawing/2014/main" id="{0EEBBEEA-102A-403D-AE28-B0D112251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87" y="1365590"/>
            <a:ext cx="2389568" cy="318609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742A9A8-6CAF-4116-BDF5-511F2F31D239}"/>
              </a:ext>
            </a:extLst>
          </p:cNvPr>
          <p:cNvSpPr txBox="1"/>
          <p:nvPr/>
        </p:nvSpPr>
        <p:spPr>
          <a:xfrm>
            <a:off x="6665033" y="4242294"/>
            <a:ext cx="863527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Eksisterende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BA5A3D4-8361-4E5D-9893-A49F844D8FE7}"/>
              </a:ext>
            </a:extLst>
          </p:cNvPr>
          <p:cNvSpPr txBox="1"/>
          <p:nvPr/>
        </p:nvSpPr>
        <p:spPr>
          <a:xfrm>
            <a:off x="6589392" y="127028"/>
            <a:ext cx="2371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Oppgradering av parkdrag</a:t>
            </a:r>
            <a:r>
              <a:rPr lang="nb-NO" sz="1200" dirty="0"/>
              <a:t>:</a:t>
            </a:r>
          </a:p>
          <a:p>
            <a:endParaRPr lang="nb-NO" sz="1000" dirty="0"/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Utbedring av snarvei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Naturlig klatrelek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Sitteplasser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12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17FD544-0823-48CB-A97D-489361D97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96" t="4592" r="4605" b="9416"/>
          <a:stretch/>
        </p:blipFill>
        <p:spPr>
          <a:xfrm>
            <a:off x="182867" y="127028"/>
            <a:ext cx="6247721" cy="4424427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7AA0877-4991-4C82-8572-CCB880FBD4F5}"/>
              </a:ext>
            </a:extLst>
          </p:cNvPr>
          <p:cNvSpPr txBox="1"/>
          <p:nvPr/>
        </p:nvSpPr>
        <p:spPr>
          <a:xfrm>
            <a:off x="182865" y="4357710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Tegning: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BC785239-544B-4BE1-A934-7237DC5A45BD}"/>
              </a:ext>
            </a:extLst>
          </p:cNvPr>
          <p:cNvSpPr txBox="1"/>
          <p:nvPr/>
        </p:nvSpPr>
        <p:spPr>
          <a:xfrm>
            <a:off x="7903433" y="4546259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Bilde: </a:t>
            </a:r>
            <a:r>
              <a:rPr lang="nb-NO" sz="800" b="0" i="0" dirty="0">
                <a:solidFill>
                  <a:srgbClr val="222222"/>
                </a:solidFill>
                <a:effectLst/>
              </a:rPr>
              <a:t>Bymiljøetaten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3473417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4C8D8021-A32E-4EBD-BB2A-ED02FE348835}"/>
              </a:ext>
            </a:extLst>
          </p:cNvPr>
          <p:cNvSpPr txBox="1"/>
          <p:nvPr/>
        </p:nvSpPr>
        <p:spPr>
          <a:xfrm>
            <a:off x="3016250" y="2418068"/>
            <a:ext cx="1347431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Bilde: </a:t>
            </a:r>
            <a:r>
              <a:rPr lang="nb-NO" sz="800" b="0" i="0" dirty="0">
                <a:solidFill>
                  <a:srgbClr val="222222"/>
                </a:solidFill>
                <a:effectLst/>
              </a:rPr>
              <a:t>Google </a:t>
            </a:r>
            <a:r>
              <a:rPr lang="nb-NO" sz="800" b="0" i="0" dirty="0" err="1">
                <a:solidFill>
                  <a:srgbClr val="222222"/>
                </a:solidFill>
                <a:effectLst/>
              </a:rPr>
              <a:t>StreetView</a:t>
            </a:r>
            <a:endParaRPr lang="nb-NO" sz="8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AAB17D6-FEF0-4D2F-9AF2-CFD00F5E0966}"/>
              </a:ext>
            </a:extLst>
          </p:cNvPr>
          <p:cNvSpPr txBox="1"/>
          <p:nvPr/>
        </p:nvSpPr>
        <p:spPr>
          <a:xfrm>
            <a:off x="3327400" y="4335189"/>
            <a:ext cx="1036280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Bilde: </a:t>
            </a:r>
            <a:r>
              <a:rPr lang="nb-NO" sz="800" b="0" i="0" dirty="0" err="1">
                <a:solidFill>
                  <a:srgbClr val="222222"/>
                </a:solidFill>
                <a:effectLst/>
              </a:rPr>
              <a:t>BlomUrbex</a:t>
            </a:r>
            <a:endParaRPr lang="nb-NO" sz="8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1CA2227-9CE9-4680-803C-F0A5AF93C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8" r="30000"/>
          <a:stretch/>
        </p:blipFill>
        <p:spPr>
          <a:xfrm>
            <a:off x="5181596" y="0"/>
            <a:ext cx="3962404" cy="5145088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80D60A32-D9FC-40B2-A772-801DD9A68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43" y="656659"/>
            <a:ext cx="3659738" cy="178635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8508F46-F4CB-433A-A024-3D429B228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r="9247" b="17251"/>
          <a:stretch/>
        </p:blipFill>
        <p:spPr bwMode="auto">
          <a:xfrm>
            <a:off x="703944" y="2612862"/>
            <a:ext cx="3659738" cy="17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9FB0977-2446-42D5-971A-1D1D62B9BFC2}"/>
              </a:ext>
            </a:extLst>
          </p:cNvPr>
          <p:cNvSpPr txBox="1"/>
          <p:nvPr/>
        </p:nvSpPr>
        <p:spPr>
          <a:xfrm>
            <a:off x="5249133" y="4874088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Tegning: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88703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A3FF096-9A94-49B2-A1FB-0FB0467C1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2821" r="1834" b="2535"/>
          <a:stretch/>
        </p:blipFill>
        <p:spPr>
          <a:xfrm>
            <a:off x="2091400" y="79829"/>
            <a:ext cx="6994544" cy="499291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92936C8-40A0-408F-A671-A943B9632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69"/>
          <a:stretch/>
        </p:blipFill>
        <p:spPr>
          <a:xfrm>
            <a:off x="174168" y="2727225"/>
            <a:ext cx="1820315" cy="181951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04A6769-AFC3-4113-858D-EFE7A284A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" y="123371"/>
            <a:ext cx="1820316" cy="135801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0056BB6-D81F-4DCC-95D0-0363939D8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69" y="1291059"/>
            <a:ext cx="1820317" cy="1365238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527BF41-6211-4EE9-9D8B-E21D4873B51E}"/>
              </a:ext>
            </a:extLst>
          </p:cNvPr>
          <p:cNvSpPr txBox="1"/>
          <p:nvPr/>
        </p:nvSpPr>
        <p:spPr>
          <a:xfrm>
            <a:off x="2131283" y="4404188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Tegning: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68A09A8-C306-411F-A65F-A786C4AA6C97}"/>
              </a:ext>
            </a:extLst>
          </p:cNvPr>
          <p:cNvSpPr txBox="1"/>
          <p:nvPr/>
        </p:nvSpPr>
        <p:spPr>
          <a:xfrm>
            <a:off x="952124" y="4331297"/>
            <a:ext cx="1042359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Bilde: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1038485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4" descr="Et bilde som inneholder utendørs, bil, bygning, bilvei&#10;&#10;Automatisk generert beskrivelse">
            <a:extLst>
              <a:ext uri="{FF2B5EF4-FFF2-40B4-BE49-F238E27FC236}">
                <a16:creationId xmlns:a16="http://schemas.microsoft.com/office/drawing/2014/main" id="{70B54078-2B58-43BB-AB85-12E1BD1B5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/>
          <a:stretch/>
        </p:blipFill>
        <p:spPr>
          <a:xfrm>
            <a:off x="0" y="939384"/>
            <a:ext cx="4572000" cy="2436139"/>
          </a:xfrm>
          <a:prstGeom prst="rect">
            <a:avLst/>
          </a:prstGeom>
        </p:spPr>
      </p:pic>
      <p:pic>
        <p:nvPicPr>
          <p:cNvPr id="5" name="Bilde 4" descr="Et bilde som inneholder utendørs, bilvei, bygning, gate&#10;&#10;Automatisk generert beskrivelse">
            <a:extLst>
              <a:ext uri="{FF2B5EF4-FFF2-40B4-BE49-F238E27FC236}">
                <a16:creationId xmlns:a16="http://schemas.microsoft.com/office/drawing/2014/main" id="{51790529-2E87-4C39-AD64-24FE655AA3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/>
          <a:stretch/>
        </p:blipFill>
        <p:spPr>
          <a:xfrm>
            <a:off x="4572000" y="939383"/>
            <a:ext cx="4572000" cy="2436139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F5E8119-6DC8-474F-9F52-5790F6A09221}"/>
              </a:ext>
            </a:extLst>
          </p:cNvPr>
          <p:cNvSpPr txBox="1"/>
          <p:nvPr/>
        </p:nvSpPr>
        <p:spPr>
          <a:xfrm>
            <a:off x="0" y="3375522"/>
            <a:ext cx="863527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Eksisterende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432757B-B760-4ED3-B1EF-AC93F2035D99}"/>
              </a:ext>
            </a:extLst>
          </p:cNvPr>
          <p:cNvSpPr txBox="1"/>
          <p:nvPr/>
        </p:nvSpPr>
        <p:spPr>
          <a:xfrm>
            <a:off x="4572000" y="3375522"/>
            <a:ext cx="581587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Forslag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7EC9A8E-74DB-4D6C-8EA0-36F93567C33D}"/>
              </a:ext>
            </a:extLst>
          </p:cNvPr>
          <p:cNvSpPr txBox="1"/>
          <p:nvPr/>
        </p:nvSpPr>
        <p:spPr>
          <a:xfrm>
            <a:off x="7498006" y="3403258"/>
            <a:ext cx="1510301" cy="23083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Illustrasjoner: </a:t>
            </a:r>
            <a:r>
              <a:rPr lang="nb-NO" sz="900" dirty="0" err="1">
                <a:solidFill>
                  <a:schemeClr val="tx1"/>
                </a:solidFill>
              </a:rPr>
              <a:t>Asplan</a:t>
            </a:r>
            <a:r>
              <a:rPr lang="nb-NO" sz="900" dirty="0">
                <a:solidFill>
                  <a:schemeClr val="tx1"/>
                </a:solidFill>
              </a:rPr>
              <a:t> </a:t>
            </a:r>
            <a:r>
              <a:rPr lang="nb-NO" sz="900" dirty="0" err="1">
                <a:solidFill>
                  <a:schemeClr val="tx1"/>
                </a:solidFill>
              </a:rPr>
              <a:t>Viak</a:t>
            </a:r>
            <a:endParaRPr lang="nb-NO" sz="900" dirty="0">
              <a:solidFill>
                <a:schemeClr val="tx1"/>
              </a:solidFill>
            </a:endParaRPr>
          </a:p>
        </p:txBody>
      </p:sp>
      <p:pic>
        <p:nvPicPr>
          <p:cNvPr id="9" name="Bilde 8" descr="Et bilde som inneholder utendørs, gate, bilvei, vei&#10;&#10;Automatisk generert beskrivelse">
            <a:extLst>
              <a:ext uri="{FF2B5EF4-FFF2-40B4-BE49-F238E27FC236}">
                <a16:creationId xmlns:a16="http://schemas.microsoft.com/office/drawing/2014/main" id="{A078B4D7-71AA-41BA-BA6B-93361E4BCB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4"/>
          <a:stretch/>
        </p:blipFill>
        <p:spPr>
          <a:xfrm>
            <a:off x="4572000" y="949566"/>
            <a:ext cx="4572000" cy="2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1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7EAA1B1-B765-4E30-BF6D-B89CA76F9F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926" r="1189" b="1178"/>
          <a:stretch/>
        </p:blipFill>
        <p:spPr>
          <a:xfrm>
            <a:off x="1225256" y="0"/>
            <a:ext cx="3381064" cy="514508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C8B52C3-F66B-4A82-8FC3-BD517834B4F9}"/>
              </a:ext>
            </a:extLst>
          </p:cNvPr>
          <p:cNvSpPr txBox="1"/>
          <p:nvPr/>
        </p:nvSpPr>
        <p:spPr>
          <a:xfrm>
            <a:off x="4826000" y="863600"/>
            <a:ext cx="3848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Bergen Vann og Bymiljøetaten:</a:t>
            </a:r>
          </a:p>
          <a:p>
            <a:r>
              <a:rPr lang="nb-NO" sz="1800" dirty="0"/>
              <a:t>Gateopprustning og blågrønne løsninger på Løvstakksiden</a:t>
            </a:r>
          </a:p>
          <a:p>
            <a:endParaRPr lang="nb-NO" sz="1200" dirty="0"/>
          </a:p>
          <a:p>
            <a:r>
              <a:rPr lang="nb-NO" sz="1200" dirty="0"/>
              <a:t>Bergen Vann skal separere og legge ny overvannsledning i </a:t>
            </a:r>
            <a:r>
              <a:rPr lang="nb-NO" sz="1200" i="0" dirty="0">
                <a:effectLst/>
              </a:rPr>
              <a:t>Løvstakklien, Blekenberg, Søndre Skogvei, Granbakken, Furubakken, Rogagaten og Bøhmergaten. </a:t>
            </a:r>
            <a:r>
              <a:rPr lang="nb-NO" sz="1200" dirty="0"/>
              <a:t>Bymiljøetaten ønsker å gjennomføre en opprustning av en rekke gateløp, snarveier og parkdrag i området.</a:t>
            </a:r>
          </a:p>
          <a:p>
            <a:endParaRPr lang="nb-NO" sz="12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AF5CF83-E7F8-4FF5-ACA2-5226627D963C}"/>
              </a:ext>
            </a:extLst>
          </p:cNvPr>
          <p:cNvSpPr txBox="1"/>
          <p:nvPr/>
        </p:nvSpPr>
        <p:spPr>
          <a:xfrm>
            <a:off x="4606320" y="4929644"/>
            <a:ext cx="1193800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Tegning: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405958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 descr="Et bilde som inneholder kart&#10;&#10;Automatisk generert beskrivelse">
            <a:extLst>
              <a:ext uri="{FF2B5EF4-FFF2-40B4-BE49-F238E27FC236}">
                <a16:creationId xmlns:a16="http://schemas.microsoft.com/office/drawing/2014/main" id="{FCF392FE-08C4-4287-A0DB-DF3664EB7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t="-147" r="5908" b="15700"/>
          <a:stretch/>
        </p:blipFill>
        <p:spPr>
          <a:xfrm>
            <a:off x="4993417" y="-8992"/>
            <a:ext cx="3637417" cy="514508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86D7B64-5157-4C1C-918C-60FF4D2D87B0}"/>
              </a:ext>
            </a:extLst>
          </p:cNvPr>
          <p:cNvSpPr txBox="1"/>
          <p:nvPr/>
        </p:nvSpPr>
        <p:spPr>
          <a:xfrm>
            <a:off x="403936" y="798333"/>
            <a:ext cx="44473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/>
              <a:t>Løvstakklien – Bøhmergaten</a:t>
            </a:r>
            <a:endParaRPr lang="nb-NO" sz="1200" dirty="0"/>
          </a:p>
          <a:p>
            <a:endParaRPr lang="nb-NO" sz="1200" dirty="0"/>
          </a:p>
          <a:p>
            <a:endParaRPr lang="nb-NO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Opprustning av snarveier, lekeområder og grøntområder.</a:t>
            </a:r>
            <a:endParaRPr lang="nb-NO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Mobilpunkt: Plasser reservert til utslippsfrie delebiler.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Gateopprustning: Sikre fremkommelighet og tilgjengelighet, tilføre nye kvaliteter og skape nye oppholdssteder og møteplasser.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Ny gatebelysning: Øke tilgjengeligheten, sikkerheten og den estetiske opplevelsen.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Fjerning av p-plasser: Smale gater med mye kantparkering – foreslår å fjerne 80 av 208 parkeringsplasser i området.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12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50794C2-04D7-4E8E-A730-3E85C0B39AB3}"/>
              </a:ext>
            </a:extLst>
          </p:cNvPr>
          <p:cNvSpPr txBox="1"/>
          <p:nvPr/>
        </p:nvSpPr>
        <p:spPr>
          <a:xfrm>
            <a:off x="3752850" y="4929644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Tegning: Bymiljøetaten</a:t>
            </a:r>
          </a:p>
        </p:txBody>
      </p:sp>
    </p:spTree>
    <p:extLst>
      <p:ext uri="{BB962C8B-B14F-4D97-AF65-F5344CB8AC3E}">
        <p14:creationId xmlns:p14="http://schemas.microsoft.com/office/powerpoint/2010/main" val="142041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230F222-A291-4C71-8274-D3AE9089FF88}"/>
              </a:ext>
            </a:extLst>
          </p:cNvPr>
          <p:cNvSpPr txBox="1"/>
          <p:nvPr/>
        </p:nvSpPr>
        <p:spPr>
          <a:xfrm>
            <a:off x="7866790" y="4951627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nb-NO" sz="800" dirty="0"/>
              <a:t>Bilder: Bymiljøetaten</a:t>
            </a:r>
          </a:p>
        </p:txBody>
      </p:sp>
      <p:pic>
        <p:nvPicPr>
          <p:cNvPr id="5" name="Bilde 4" descr="Et bilde som inneholder utendørs, bil, bilvei, bygning&#10;&#10;Automatisk generert beskrivelse">
            <a:extLst>
              <a:ext uri="{FF2B5EF4-FFF2-40B4-BE49-F238E27FC236}">
                <a16:creationId xmlns:a16="http://schemas.microsoft.com/office/drawing/2014/main" id="{3907877B-E618-48EC-A38D-7D7D85FE3B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13054"/>
          <a:stretch/>
        </p:blipFill>
        <p:spPr>
          <a:xfrm>
            <a:off x="6773426" y="1438486"/>
            <a:ext cx="2223456" cy="1787653"/>
          </a:xfrm>
          <a:prstGeom prst="rect">
            <a:avLst/>
          </a:prstGeom>
        </p:spPr>
      </p:pic>
      <p:pic>
        <p:nvPicPr>
          <p:cNvPr id="6" name="Bilde 5" descr="Et bilde som inneholder utendørs, henge, huske, gate&#10;&#10;Automatisk generert beskrivelse">
            <a:extLst>
              <a:ext uri="{FF2B5EF4-FFF2-40B4-BE49-F238E27FC236}">
                <a16:creationId xmlns:a16="http://schemas.microsoft.com/office/drawing/2014/main" id="{22613F54-1F86-4E6B-9B46-B40ED8B9C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r="6606"/>
          <a:stretch/>
        </p:blipFill>
        <p:spPr>
          <a:xfrm>
            <a:off x="7910072" y="3301043"/>
            <a:ext cx="1086810" cy="1667592"/>
          </a:xfrm>
          <a:prstGeom prst="rect">
            <a:avLst/>
          </a:prstGeom>
        </p:spPr>
      </p:pic>
      <p:pic>
        <p:nvPicPr>
          <p:cNvPr id="7" name="Bilde 6" descr="Et bilde som inneholder sitter, benk, bord, ridning&#10;&#10;Automatisk generert beskrivelse">
            <a:extLst>
              <a:ext uri="{FF2B5EF4-FFF2-40B4-BE49-F238E27FC236}">
                <a16:creationId xmlns:a16="http://schemas.microsoft.com/office/drawing/2014/main" id="{6B9EBD8D-1145-4EE7-896C-E6328779C4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t="9109" r="21209"/>
          <a:stretch/>
        </p:blipFill>
        <p:spPr>
          <a:xfrm rot="5400000">
            <a:off x="6467316" y="3607153"/>
            <a:ext cx="1667590" cy="105537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E1C48670-AA90-4F43-AB89-72E2A977B7EA}"/>
              </a:ext>
            </a:extLst>
          </p:cNvPr>
          <p:cNvSpPr txBox="1"/>
          <p:nvPr/>
        </p:nvSpPr>
        <p:spPr>
          <a:xfrm>
            <a:off x="6835835" y="2951207"/>
            <a:ext cx="1673004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Eksisterende: Kantparkering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65781A2-3D90-4E52-ACD8-B9BE2972E78F}"/>
              </a:ext>
            </a:extLst>
          </p:cNvPr>
          <p:cNvSpPr txBox="1"/>
          <p:nvPr/>
        </p:nvSpPr>
        <p:spPr>
          <a:xfrm>
            <a:off x="6854702" y="4671130"/>
            <a:ext cx="712639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Belysning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154ACED7-B279-4F6D-8962-3182574BFE89}"/>
              </a:ext>
            </a:extLst>
          </p:cNvPr>
          <p:cNvSpPr txBox="1"/>
          <p:nvPr/>
        </p:nvSpPr>
        <p:spPr>
          <a:xfrm>
            <a:off x="6630488" y="127028"/>
            <a:ext cx="23717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Oppgradering av gateløp:</a:t>
            </a:r>
            <a:endParaRPr lang="nb-NO" sz="1000" dirty="0"/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Fortau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Møbleringsfelt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Belysning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Fremkommelighet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Sambruksgate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843694-2C7C-405D-A8D4-C83FAC99DE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595" r="937" b="1738"/>
          <a:stretch/>
        </p:blipFill>
        <p:spPr>
          <a:xfrm>
            <a:off x="155077" y="249142"/>
            <a:ext cx="6529555" cy="4725507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2C6775E-12BC-47B7-8ABA-A275194CB6AE}"/>
              </a:ext>
            </a:extLst>
          </p:cNvPr>
          <p:cNvSpPr txBox="1"/>
          <p:nvPr/>
        </p:nvSpPr>
        <p:spPr>
          <a:xfrm>
            <a:off x="147118" y="4671130"/>
            <a:ext cx="1280990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Tegning: </a:t>
            </a:r>
            <a:r>
              <a:rPr lang="nb-NO" sz="900" dirty="0" err="1">
                <a:solidFill>
                  <a:schemeClr val="tx1"/>
                </a:solidFill>
              </a:rPr>
              <a:t>Asplan</a:t>
            </a:r>
            <a:r>
              <a:rPr lang="nb-NO" sz="900" dirty="0">
                <a:solidFill>
                  <a:schemeClr val="tx1"/>
                </a:solidFill>
              </a:rPr>
              <a:t> </a:t>
            </a:r>
            <a:r>
              <a:rPr lang="nb-NO" sz="900" dirty="0" err="1">
                <a:solidFill>
                  <a:schemeClr val="tx1"/>
                </a:solidFill>
              </a:rPr>
              <a:t>Viak</a:t>
            </a:r>
            <a:endParaRPr lang="nb-NO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6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D80B62E7-EA70-424C-AD98-16BD0F7A8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595" r="937" b="1738"/>
          <a:stretch/>
        </p:blipFill>
        <p:spPr>
          <a:xfrm>
            <a:off x="155077" y="249142"/>
            <a:ext cx="6529555" cy="4725507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2C6775E-12BC-47B7-8ABA-A275194CB6AE}"/>
              </a:ext>
            </a:extLst>
          </p:cNvPr>
          <p:cNvSpPr txBox="1"/>
          <p:nvPr/>
        </p:nvSpPr>
        <p:spPr>
          <a:xfrm>
            <a:off x="147118" y="4671130"/>
            <a:ext cx="1280990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Tegning: </a:t>
            </a:r>
            <a:r>
              <a:rPr lang="nb-NO" sz="900" dirty="0" err="1">
                <a:solidFill>
                  <a:schemeClr val="tx1"/>
                </a:solidFill>
              </a:rPr>
              <a:t>Asplan</a:t>
            </a:r>
            <a:r>
              <a:rPr lang="nb-NO" sz="900" dirty="0">
                <a:solidFill>
                  <a:schemeClr val="tx1"/>
                </a:solidFill>
              </a:rPr>
              <a:t> </a:t>
            </a:r>
            <a:r>
              <a:rPr lang="nb-NO" sz="900" dirty="0" err="1">
                <a:solidFill>
                  <a:schemeClr val="tx1"/>
                </a:solidFill>
              </a:rPr>
              <a:t>Viak</a:t>
            </a:r>
            <a:endParaRPr lang="nb-NO" sz="900" dirty="0">
              <a:solidFill>
                <a:schemeClr val="tx1"/>
              </a:solidFill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A8F88A2-A795-45D8-8ADF-CF6E1C698032}"/>
              </a:ext>
            </a:extLst>
          </p:cNvPr>
          <p:cNvSpPr txBox="1"/>
          <p:nvPr/>
        </p:nvSpPr>
        <p:spPr>
          <a:xfrm>
            <a:off x="1428108" y="653122"/>
            <a:ext cx="2114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Parkdrag med </a:t>
            </a:r>
            <a:r>
              <a:rPr lang="nb-NO" b="1" dirty="0"/>
              <a:t>bekk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B0FA2D7-7CF7-4C5F-B11B-7E39775D8DAD}"/>
              </a:ext>
            </a:extLst>
          </p:cNvPr>
          <p:cNvSpPr txBox="1"/>
          <p:nvPr/>
        </p:nvSpPr>
        <p:spPr>
          <a:xfrm>
            <a:off x="3946237" y="1692266"/>
            <a:ext cx="2698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Regnbed </a:t>
            </a:r>
            <a:r>
              <a:rPr lang="nb-NO" dirty="0"/>
              <a:t>i bratt terreng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B70C6A7-2F7A-4449-BAE1-6E0CE3D81A4F}"/>
              </a:ext>
            </a:extLst>
          </p:cNvPr>
          <p:cNvSpPr/>
          <p:nvPr/>
        </p:nvSpPr>
        <p:spPr>
          <a:xfrm>
            <a:off x="155077" y="249142"/>
            <a:ext cx="1166908" cy="116690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1905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C71D6C6-E34C-467C-BF58-A2A3FE8F9251}"/>
              </a:ext>
            </a:extLst>
          </p:cNvPr>
          <p:cNvSpPr/>
          <p:nvPr/>
        </p:nvSpPr>
        <p:spPr>
          <a:xfrm>
            <a:off x="2739684" y="1357184"/>
            <a:ext cx="1166908" cy="116690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1905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9132FD7-83F9-4907-B7D0-04D7BC866B84}"/>
              </a:ext>
            </a:extLst>
          </p:cNvPr>
          <p:cNvSpPr/>
          <p:nvPr/>
        </p:nvSpPr>
        <p:spPr>
          <a:xfrm>
            <a:off x="1640976" y="2808192"/>
            <a:ext cx="1216523" cy="126215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1905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5E16F9E-0412-4729-A2F5-49AAE5F5DA3C}"/>
              </a:ext>
            </a:extLst>
          </p:cNvPr>
          <p:cNvSpPr/>
          <p:nvPr/>
        </p:nvSpPr>
        <p:spPr>
          <a:xfrm>
            <a:off x="3438904" y="2928072"/>
            <a:ext cx="762000" cy="7620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1905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5F57A51-FC58-4B6A-9CF8-C822070C9DDE}"/>
              </a:ext>
            </a:extLst>
          </p:cNvPr>
          <p:cNvSpPr/>
          <p:nvPr/>
        </p:nvSpPr>
        <p:spPr>
          <a:xfrm>
            <a:off x="4421622" y="3753284"/>
            <a:ext cx="823478" cy="82347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1905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7B54175-B2D5-410E-9D17-2213FA7ABEF9}"/>
              </a:ext>
            </a:extLst>
          </p:cNvPr>
          <p:cNvSpPr/>
          <p:nvPr/>
        </p:nvSpPr>
        <p:spPr>
          <a:xfrm>
            <a:off x="5120122" y="3351022"/>
            <a:ext cx="644905" cy="62883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ln w="19050">
                <a:solidFill>
                  <a:schemeClr val="tx1"/>
                </a:solidFill>
                <a:prstDash val="dash"/>
              </a:ln>
            </a:endParaRP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9F85EA25-BC34-45A0-957F-DD679F0A4D30}"/>
              </a:ext>
            </a:extLst>
          </p:cNvPr>
          <p:cNvSpPr txBox="1"/>
          <p:nvPr/>
        </p:nvSpPr>
        <p:spPr>
          <a:xfrm>
            <a:off x="1695954" y="4089362"/>
            <a:ext cx="2323089" cy="30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Møteplass og </a:t>
            </a:r>
            <a:r>
              <a:rPr lang="nb-NO" b="1" dirty="0"/>
              <a:t>mobilpunkt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71A1E5F0-05F3-4DA0-A410-0929A3A7C97E}"/>
              </a:ext>
            </a:extLst>
          </p:cNvPr>
          <p:cNvSpPr txBox="1"/>
          <p:nvPr/>
        </p:nvSpPr>
        <p:spPr>
          <a:xfrm>
            <a:off x="4323163" y="2843191"/>
            <a:ext cx="26521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Oppstramming av kryss med </a:t>
            </a:r>
            <a:r>
              <a:rPr lang="nb-NO" b="1" dirty="0"/>
              <a:t>grønne møteplasser</a:t>
            </a:r>
          </a:p>
        </p:txBody>
      </p:sp>
    </p:spTree>
    <p:extLst>
      <p:ext uri="{BB962C8B-B14F-4D97-AF65-F5344CB8AC3E}">
        <p14:creationId xmlns:p14="http://schemas.microsoft.com/office/powerpoint/2010/main" val="159823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Et bilde som inneholder kjøretøy, sitter, motorsykkel, del&#10;&#10;Automatisk generert beskrivelse">
            <a:extLst>
              <a:ext uri="{FF2B5EF4-FFF2-40B4-BE49-F238E27FC236}">
                <a16:creationId xmlns:a16="http://schemas.microsoft.com/office/drawing/2014/main" id="{8E919AD5-2FE2-4372-A994-797E95CD91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5222" b="8833"/>
          <a:stretch/>
        </p:blipFill>
        <p:spPr>
          <a:xfrm>
            <a:off x="6567486" y="1512024"/>
            <a:ext cx="2393645" cy="3039431"/>
          </a:xfrm>
          <a:prstGeom prst="rect">
            <a:avLst/>
          </a:prstGeom>
        </p:spPr>
      </p:pic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0D81003B-8157-4E99-AEDC-87EA99F8EF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16173" r="7541" b="22800"/>
          <a:stretch/>
        </p:blipFill>
        <p:spPr>
          <a:xfrm>
            <a:off x="181038" y="127029"/>
            <a:ext cx="6249552" cy="4424426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84976F5-EA75-48C2-A440-C60835069BF9}"/>
              </a:ext>
            </a:extLst>
          </p:cNvPr>
          <p:cNvSpPr txBox="1"/>
          <p:nvPr/>
        </p:nvSpPr>
        <p:spPr>
          <a:xfrm>
            <a:off x="6567486" y="127029"/>
            <a:ext cx="24630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Nytt grøntområde:</a:t>
            </a:r>
            <a:endParaRPr lang="nb-NO" sz="1200" dirty="0"/>
          </a:p>
          <a:p>
            <a:endParaRPr lang="nb-NO" sz="1000" dirty="0"/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Oppstramming av kryss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Trær, bærbusker og insektsvennlige planter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Sitteplasser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1200" dirty="0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66EA7E3-AD0C-4C45-A904-60167308AC24}"/>
              </a:ext>
            </a:extLst>
          </p:cNvPr>
          <p:cNvSpPr txBox="1"/>
          <p:nvPr/>
        </p:nvSpPr>
        <p:spPr>
          <a:xfrm>
            <a:off x="6665033" y="4242294"/>
            <a:ext cx="863527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Eksisterende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37D1FA-4975-4002-A391-8A3B8E02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04" r="23433" b="7004"/>
          <a:stretch/>
        </p:blipFill>
        <p:spPr>
          <a:xfrm>
            <a:off x="181038" y="127029"/>
            <a:ext cx="6249552" cy="4424426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656554D-7284-4A0E-8F83-C4610B6FBA6B}"/>
              </a:ext>
            </a:extLst>
          </p:cNvPr>
          <p:cNvSpPr txBox="1"/>
          <p:nvPr/>
        </p:nvSpPr>
        <p:spPr>
          <a:xfrm>
            <a:off x="181038" y="4336011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Tegning: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0107F93-B788-4B4B-AB92-A027A9733BEC}"/>
              </a:ext>
            </a:extLst>
          </p:cNvPr>
          <p:cNvSpPr txBox="1"/>
          <p:nvPr/>
        </p:nvSpPr>
        <p:spPr>
          <a:xfrm>
            <a:off x="7903433" y="4551455"/>
            <a:ext cx="1240567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Bilde: </a:t>
            </a:r>
            <a:r>
              <a:rPr lang="nb-NO" sz="1000" b="0" i="0" dirty="0">
                <a:solidFill>
                  <a:srgbClr val="222222"/>
                </a:solidFill>
                <a:effectLst/>
              </a:rPr>
              <a:t>©</a:t>
            </a:r>
            <a:r>
              <a:rPr lang="nb-NO" sz="800" dirty="0"/>
              <a:t> </a:t>
            </a:r>
            <a:r>
              <a:rPr lang="nb-NO" sz="800" dirty="0" err="1"/>
              <a:t>Karverket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85809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 descr="Et bilde som inneholder gate, by, mann, brett&#10;&#10;Automatisk generert beskrivelse">
            <a:extLst>
              <a:ext uri="{FF2B5EF4-FFF2-40B4-BE49-F238E27FC236}">
                <a16:creationId xmlns:a16="http://schemas.microsoft.com/office/drawing/2014/main" id="{86AA89C8-567C-462D-A8B4-6C590B25F2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11625" r="2124" b="5123"/>
          <a:stretch/>
        </p:blipFill>
        <p:spPr>
          <a:xfrm>
            <a:off x="6567487" y="1577340"/>
            <a:ext cx="2393634" cy="29718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4F92CEB-C7DD-4B5C-B833-513B081E6CFE}"/>
              </a:ext>
            </a:extLst>
          </p:cNvPr>
          <p:cNvSpPr txBox="1"/>
          <p:nvPr/>
        </p:nvSpPr>
        <p:spPr>
          <a:xfrm>
            <a:off x="6567486" y="104907"/>
            <a:ext cx="24048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Nytt mobilpunkt </a:t>
            </a:r>
          </a:p>
          <a:p>
            <a:r>
              <a:rPr lang="nb-NO" sz="1400" dirty="0"/>
              <a:t>og grøntområde:</a:t>
            </a:r>
          </a:p>
          <a:p>
            <a:endParaRPr lang="nb-NO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Parkeringsplasser med ladestolper reservert delebiler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Forlengelse av fortau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Grøntområde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1200" dirty="0"/>
          </a:p>
        </p:txBody>
      </p:sp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29858FD2-F1A0-4E31-A191-024A3EDE1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9812" r="2865" b="17031"/>
          <a:stretch/>
        </p:blipFill>
        <p:spPr>
          <a:xfrm>
            <a:off x="171705" y="160280"/>
            <a:ext cx="6258885" cy="4391175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9D90B08F-E8DB-454C-A946-471E24DE0115}"/>
              </a:ext>
            </a:extLst>
          </p:cNvPr>
          <p:cNvSpPr txBox="1"/>
          <p:nvPr/>
        </p:nvSpPr>
        <p:spPr>
          <a:xfrm>
            <a:off x="6665033" y="4242294"/>
            <a:ext cx="863527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Eksisterende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6480621-AB0E-4FD9-8339-E86094946085}"/>
              </a:ext>
            </a:extLst>
          </p:cNvPr>
          <p:cNvSpPr txBox="1"/>
          <p:nvPr/>
        </p:nvSpPr>
        <p:spPr>
          <a:xfrm>
            <a:off x="7903433" y="4549140"/>
            <a:ext cx="1240567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Bilde: </a:t>
            </a:r>
            <a:r>
              <a:rPr lang="nb-NO" sz="1000" b="0" i="0" dirty="0">
                <a:solidFill>
                  <a:srgbClr val="222222"/>
                </a:solidFill>
                <a:effectLst/>
              </a:rPr>
              <a:t>©</a:t>
            </a:r>
            <a:r>
              <a:rPr lang="nb-NO" sz="800" dirty="0"/>
              <a:t> </a:t>
            </a:r>
            <a:r>
              <a:rPr lang="nb-NO" sz="800" dirty="0" err="1"/>
              <a:t>Karverket</a:t>
            </a:r>
            <a:endParaRPr lang="nb-NO" sz="8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6D0D52C-E222-4CC1-9CCE-7F95CED9312E}"/>
              </a:ext>
            </a:extLst>
          </p:cNvPr>
          <p:cNvSpPr txBox="1"/>
          <p:nvPr/>
        </p:nvSpPr>
        <p:spPr>
          <a:xfrm>
            <a:off x="181038" y="4336011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Tegning: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612263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D80B62E7-EA70-424C-AD98-16BD0F7A8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595" r="937" b="1738"/>
          <a:stretch/>
        </p:blipFill>
        <p:spPr>
          <a:xfrm>
            <a:off x="155077" y="249142"/>
            <a:ext cx="6529555" cy="472550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BB25E42-938D-46EA-84FB-C11D3F762B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9" t="23006" r="40439" b="52607"/>
          <a:stretch/>
        </p:blipFill>
        <p:spPr>
          <a:xfrm>
            <a:off x="2761198" y="1298605"/>
            <a:ext cx="1192185" cy="1192185"/>
          </a:xfrm>
          <a:prstGeom prst="ellipse">
            <a:avLst/>
          </a:prstGeom>
          <a:ln w="19050">
            <a:solidFill>
              <a:srgbClr val="FF0000"/>
            </a:solidFill>
            <a:prstDash val="dash"/>
          </a:ln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4DF816F-FC24-45BE-8C9C-99C29218E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595" r="78332" b="74878"/>
          <a:stretch/>
        </p:blipFill>
        <p:spPr>
          <a:xfrm>
            <a:off x="183239" y="249382"/>
            <a:ext cx="1150114" cy="1150114"/>
          </a:xfrm>
          <a:prstGeom prst="ellipse">
            <a:avLst/>
          </a:prstGeom>
          <a:ln w="19050">
            <a:solidFill>
              <a:srgbClr val="FF0000"/>
            </a:solidFill>
            <a:prstDash val="dash"/>
          </a:ln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2C6775E-12BC-47B7-8ABA-A275194CB6AE}"/>
              </a:ext>
            </a:extLst>
          </p:cNvPr>
          <p:cNvSpPr txBox="1"/>
          <p:nvPr/>
        </p:nvSpPr>
        <p:spPr>
          <a:xfrm>
            <a:off x="147118" y="4671130"/>
            <a:ext cx="1280990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Tegning: </a:t>
            </a:r>
            <a:r>
              <a:rPr lang="nb-NO" sz="900" dirty="0" err="1">
                <a:solidFill>
                  <a:schemeClr val="tx1"/>
                </a:solidFill>
              </a:rPr>
              <a:t>Asplan</a:t>
            </a:r>
            <a:r>
              <a:rPr lang="nb-NO" sz="900" dirty="0">
                <a:solidFill>
                  <a:schemeClr val="tx1"/>
                </a:solidFill>
              </a:rPr>
              <a:t> </a:t>
            </a:r>
            <a:r>
              <a:rPr lang="nb-NO" sz="900" dirty="0" err="1">
                <a:solidFill>
                  <a:schemeClr val="tx1"/>
                </a:solidFill>
              </a:rPr>
              <a:t>Viak</a:t>
            </a:r>
            <a:endParaRPr lang="nb-NO" sz="900" dirty="0">
              <a:solidFill>
                <a:schemeClr val="tx1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127A4F8-23BE-48FD-9472-933590186B20}"/>
              </a:ext>
            </a:extLst>
          </p:cNvPr>
          <p:cNvSpPr txBox="1"/>
          <p:nvPr/>
        </p:nvSpPr>
        <p:spPr>
          <a:xfrm>
            <a:off x="4862286" y="2780784"/>
            <a:ext cx="421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Blågrønne strukturer</a:t>
            </a:r>
          </a:p>
          <a:p>
            <a:r>
              <a:rPr lang="nb-NO" sz="2400" b="1" dirty="0"/>
              <a:t>Åpen overvannshåndtering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A8F88A2-A795-45D8-8ADF-CF6E1C698032}"/>
              </a:ext>
            </a:extLst>
          </p:cNvPr>
          <p:cNvSpPr txBox="1"/>
          <p:nvPr/>
        </p:nvSpPr>
        <p:spPr>
          <a:xfrm>
            <a:off x="1428108" y="653122"/>
            <a:ext cx="2114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Parkdrag med </a:t>
            </a:r>
            <a:r>
              <a:rPr lang="nb-NO" b="1" dirty="0"/>
              <a:t>bekk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B0FA2D7-7CF7-4C5F-B11B-7E39775D8DAD}"/>
              </a:ext>
            </a:extLst>
          </p:cNvPr>
          <p:cNvSpPr txBox="1"/>
          <p:nvPr/>
        </p:nvSpPr>
        <p:spPr>
          <a:xfrm>
            <a:off x="3946237" y="1692266"/>
            <a:ext cx="2698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Regnbed </a:t>
            </a:r>
            <a:r>
              <a:rPr lang="nb-NO" dirty="0"/>
              <a:t>i bratt terreng</a:t>
            </a:r>
          </a:p>
        </p:txBody>
      </p:sp>
    </p:spTree>
    <p:extLst>
      <p:ext uri="{BB962C8B-B14F-4D97-AF65-F5344CB8AC3E}">
        <p14:creationId xmlns:p14="http://schemas.microsoft.com/office/powerpoint/2010/main" val="2430383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A62036E-8A73-4A22-86D1-AA0772B78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71"/>
          <a:stretch/>
        </p:blipFill>
        <p:spPr>
          <a:xfrm>
            <a:off x="182867" y="126652"/>
            <a:ext cx="6238253" cy="4451745"/>
          </a:xfrm>
          <a:prstGeom prst="rect">
            <a:avLst/>
          </a:prstGeom>
        </p:spPr>
      </p:pic>
      <p:pic>
        <p:nvPicPr>
          <p:cNvPr id="6" name="Bilde 5" descr="Et bilde som inneholder utendørs, bygning, gjerde, gress&#10;&#10;Automatisk generert beskrivelse">
            <a:extLst>
              <a:ext uri="{FF2B5EF4-FFF2-40B4-BE49-F238E27FC236}">
                <a16:creationId xmlns:a16="http://schemas.microsoft.com/office/drawing/2014/main" id="{22814931-677D-4232-AD28-BBCA1B114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" b="5569"/>
          <a:stretch/>
        </p:blipFill>
        <p:spPr>
          <a:xfrm>
            <a:off x="6589391" y="1696688"/>
            <a:ext cx="2371740" cy="287531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885219B-ABB1-4E82-8E7A-A9ACA2BE55E4}"/>
              </a:ext>
            </a:extLst>
          </p:cNvPr>
          <p:cNvSpPr txBox="1"/>
          <p:nvPr/>
        </p:nvSpPr>
        <p:spPr>
          <a:xfrm>
            <a:off x="6671744" y="4231361"/>
            <a:ext cx="900843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900" dirty="0">
                <a:solidFill>
                  <a:schemeClr val="tx1"/>
                </a:solidFill>
              </a:rPr>
              <a:t>Eksisterende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86B9594-C05B-4B3A-BA0B-CD982F6274CF}"/>
              </a:ext>
            </a:extLst>
          </p:cNvPr>
          <p:cNvSpPr txBox="1"/>
          <p:nvPr/>
        </p:nvSpPr>
        <p:spPr>
          <a:xfrm>
            <a:off x="272813" y="616178"/>
            <a:ext cx="23717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Oppgradering av parkdrag</a:t>
            </a:r>
            <a:r>
              <a:rPr lang="nb-NO" sz="1200" dirty="0"/>
              <a:t>:</a:t>
            </a:r>
          </a:p>
          <a:p>
            <a:endParaRPr lang="nb-NO" sz="1000" dirty="0"/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Trapp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Bekkeløp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Benker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Beplantning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nb-NO" sz="1200" dirty="0"/>
              <a:t>Krysningspunkt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12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A2AD7E-84B4-4663-BD10-AABA29A33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t="15057" r="27219" b="23321"/>
          <a:stretch/>
        </p:blipFill>
        <p:spPr bwMode="auto">
          <a:xfrm>
            <a:off x="6589390" y="126652"/>
            <a:ext cx="2371740" cy="14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917A75B3-388A-4575-A839-3714FA8CC586}"/>
              </a:ext>
            </a:extLst>
          </p:cNvPr>
          <p:cNvSpPr txBox="1"/>
          <p:nvPr/>
        </p:nvSpPr>
        <p:spPr>
          <a:xfrm>
            <a:off x="181038" y="4336011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Tegning: </a:t>
            </a:r>
            <a:r>
              <a:rPr lang="nb-NO" sz="800" dirty="0" err="1"/>
              <a:t>Asplan</a:t>
            </a:r>
            <a:r>
              <a:rPr lang="nb-NO" sz="800" dirty="0"/>
              <a:t> </a:t>
            </a:r>
            <a:r>
              <a:rPr lang="nb-NO" sz="800" dirty="0" err="1"/>
              <a:t>Viak</a:t>
            </a:r>
            <a:endParaRPr lang="nb-NO" sz="800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AD4C459-CDC3-469A-8773-415D5194398B}"/>
              </a:ext>
            </a:extLst>
          </p:cNvPr>
          <p:cNvSpPr txBox="1"/>
          <p:nvPr/>
        </p:nvSpPr>
        <p:spPr>
          <a:xfrm>
            <a:off x="7903433" y="4578397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Bilde: </a:t>
            </a:r>
            <a:r>
              <a:rPr lang="nb-NO" sz="800" b="0" i="0" dirty="0">
                <a:solidFill>
                  <a:srgbClr val="222222"/>
                </a:solidFill>
                <a:effectLst/>
              </a:rPr>
              <a:t>Bymiljøetaten</a:t>
            </a:r>
            <a:endParaRPr lang="nb-NO" sz="800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0D88DCA-7E11-4ED8-95C9-5D7949BFDBF8}"/>
              </a:ext>
            </a:extLst>
          </p:cNvPr>
          <p:cNvSpPr txBox="1"/>
          <p:nvPr/>
        </p:nvSpPr>
        <p:spPr>
          <a:xfrm>
            <a:off x="7870953" y="1377836"/>
            <a:ext cx="124056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nb-NO" sz="800" dirty="0"/>
              <a:t>Bilde: </a:t>
            </a:r>
            <a:r>
              <a:rPr lang="nb-NO" sz="800" b="0" i="0" dirty="0" err="1">
                <a:solidFill>
                  <a:srgbClr val="222222"/>
                </a:solidFill>
                <a:effectLst/>
              </a:rPr>
              <a:t>BlomUrbex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3745223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ergen kommune">
      <a:dk1>
        <a:sysClr val="windowText" lastClr="000000"/>
      </a:dk1>
      <a:lt1>
        <a:sysClr val="window" lastClr="FFFFFF"/>
      </a:lt1>
      <a:dk2>
        <a:srgbClr val="BC0615"/>
      </a:dk2>
      <a:lt2>
        <a:srgbClr val="BF9D23"/>
      </a:lt2>
      <a:accent1>
        <a:srgbClr val="BC0615"/>
      </a:accent1>
      <a:accent2>
        <a:srgbClr val="BF9D23"/>
      </a:accent2>
      <a:accent3>
        <a:srgbClr val="5E020A"/>
      </a:accent3>
      <a:accent4>
        <a:srgbClr val="8F751A"/>
      </a:accent4>
      <a:accent5>
        <a:srgbClr val="F94755"/>
      </a:accent5>
      <a:accent6>
        <a:srgbClr val="F6EDCE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norsk.potx" id="{86D7C2E3-80B4-4843-A112-DB90E0D9A8A9}" vid="{E05C6FC8-F2A8-4791-8993-77E11194EFF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2016, Bk-mal med norsk logo</Template>
  <TotalTime>3210</TotalTime>
  <Words>309</Words>
  <Application>Microsoft Office PowerPoint</Application>
  <PresentationFormat>Egendefinert</PresentationFormat>
  <Paragraphs>87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Office-tema</vt:lpstr>
      <vt:lpstr>Gateopprustning og blågrønne løsninger på Løvstakksiden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Gateoppgradering Løvstakklien – Bøhmergaten etappe 1</dc:title>
  <dc:creator>Norheim, Maja Gloppen</dc:creator>
  <cp:lastModifiedBy>Norheim, Maja Gloppen</cp:lastModifiedBy>
  <cp:revision>39</cp:revision>
  <dcterms:created xsi:type="dcterms:W3CDTF">2021-02-17T11:00:52Z</dcterms:created>
  <dcterms:modified xsi:type="dcterms:W3CDTF">2022-01-27T09:38:04Z</dcterms:modified>
</cp:coreProperties>
</file>