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28" r:id="rId5"/>
    <p:sldMasterId id="2147483740" r:id="rId6"/>
  </p:sldMasterIdLst>
  <p:notesMasterIdLst>
    <p:notesMasterId r:id="rId24"/>
  </p:notesMasterIdLst>
  <p:handoutMasterIdLst>
    <p:handoutMasterId r:id="rId25"/>
  </p:handoutMasterIdLst>
  <p:sldIdLst>
    <p:sldId id="271" r:id="rId7"/>
    <p:sldId id="1365" r:id="rId8"/>
    <p:sldId id="389" r:id="rId9"/>
    <p:sldId id="1366" r:id="rId10"/>
    <p:sldId id="391" r:id="rId11"/>
    <p:sldId id="407" r:id="rId12"/>
    <p:sldId id="1367" r:id="rId13"/>
    <p:sldId id="1368" r:id="rId14"/>
    <p:sldId id="1375" r:id="rId15"/>
    <p:sldId id="1369" r:id="rId16"/>
    <p:sldId id="1363" r:id="rId17"/>
    <p:sldId id="1370" r:id="rId18"/>
    <p:sldId id="1376" r:id="rId19"/>
    <p:sldId id="1371" r:id="rId20"/>
    <p:sldId id="1372" r:id="rId21"/>
    <p:sldId id="1373" r:id="rId22"/>
    <p:sldId id="1374" r:id="rId23"/>
  </p:sldIdLst>
  <p:sldSz cx="9144000" cy="6858000" type="screen4x3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A3D97"/>
    <a:srgbClr val="F3F4FA"/>
    <a:srgbClr val="E7E9F5"/>
    <a:srgbClr val="0029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69" autoAdjust="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152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1" d="100"/>
          <a:sy n="91" d="100"/>
        </p:scale>
        <p:origin x="-288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4359-EBDC-FC43-A019-8CBBBB60D08C}" type="datetimeFigureOut">
              <a:rPr lang="nb-NO" smtClean="0"/>
              <a:pPr/>
              <a:t>03.06.2024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BD6B3-C618-314E-913A-06F6EC1502E7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27948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9FD8F-D6C5-A544-AA87-3865A95E4205}" type="datetimeFigureOut">
              <a:rPr lang="nb-NO" smtClean="0"/>
              <a:pPr/>
              <a:t>03.06.2024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C3697-D74B-0149-84E8-C429FD2168AD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24301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5C3697-D74B-0149-84E8-C429FD2168AD}" type="slidenum">
              <a:rPr lang="nb-NO" smtClean="0"/>
              <a:pPr/>
              <a:t>11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0784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Åpningsside alternativ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Forside_1_09051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515390"/>
          </a:xfrm>
          <a:prstGeom prst="rect">
            <a:avLst/>
          </a:prstGeom>
        </p:spPr>
      </p:pic>
      <p:sp>
        <p:nvSpPr>
          <p:cNvPr id="16" name="Tittel 1"/>
          <p:cNvSpPr>
            <a:spLocks noGrp="1"/>
          </p:cNvSpPr>
          <p:nvPr>
            <p:ph type="ctrTitle" hasCustomPrompt="1"/>
          </p:nvPr>
        </p:nvSpPr>
        <p:spPr>
          <a:xfrm>
            <a:off x="694103" y="1563538"/>
            <a:ext cx="5287597" cy="1107996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tabLst>
                <a:tab pos="7353300" algn="l"/>
              </a:tabLst>
              <a:defRPr sz="3300" b="1" i="0" kern="1200" cap="all" spc="300" baseline="0">
                <a:solidFill>
                  <a:schemeClr val="bg1"/>
                </a:solidFill>
                <a:latin typeface="Calibri"/>
                <a:cs typeface="Arial"/>
              </a:defRPr>
            </a:lvl1pPr>
          </a:lstStyle>
          <a:p>
            <a:r>
              <a:rPr lang="nb-NO" dirty="0"/>
              <a:t>KLIKK FOR Å LEGGE TIL EN </a:t>
            </a:r>
            <a:r>
              <a:rPr lang="nb-NO" dirty="0" err="1"/>
              <a:t>TITTEl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17248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4664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88771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45375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64738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44342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84347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62114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73069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10001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16672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Åpningsside alternativ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Forsid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53834"/>
          </a:xfrm>
          <a:prstGeom prst="rect">
            <a:avLst/>
          </a:prstGeom>
        </p:spPr>
      </p:pic>
      <p:sp>
        <p:nvSpPr>
          <p:cNvPr id="10" name="Tittel 1"/>
          <p:cNvSpPr>
            <a:spLocks noGrp="1"/>
          </p:cNvSpPr>
          <p:nvPr>
            <p:ph type="ctrTitle" hasCustomPrompt="1"/>
          </p:nvPr>
        </p:nvSpPr>
        <p:spPr>
          <a:xfrm>
            <a:off x="694103" y="1557992"/>
            <a:ext cx="7675197" cy="63094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tabLst>
                <a:tab pos="7353300" algn="l"/>
              </a:tabLst>
              <a:defRPr sz="3500" b="1" i="0" kern="1200" cap="all" spc="300">
                <a:solidFill>
                  <a:schemeClr val="bg1"/>
                </a:solidFill>
                <a:latin typeface="Calibri"/>
                <a:cs typeface="Arial"/>
              </a:defRPr>
            </a:lvl1pPr>
          </a:lstStyle>
          <a:p>
            <a:r>
              <a:rPr lang="nb-NO" dirty="0"/>
              <a:t>KLIKK FOR Å LEGGE TIL EN </a:t>
            </a:r>
            <a:r>
              <a:rPr lang="nb-NO" dirty="0" err="1"/>
              <a:t>TITTEl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05397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88135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94427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88813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136920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28973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796093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394004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594287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569013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91CB-8C50-444F-AC2C-3B15E951B64A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5325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meng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94103" y="693738"/>
            <a:ext cx="7675198" cy="100806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i="0" cap="none" spc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nb-NO" dirty="0"/>
              <a:t>Klikk her for å sette inn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94102" y="1790700"/>
            <a:ext cx="7675198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rgbClr val="000000"/>
                </a:solidFill>
              </a:defRPr>
            </a:lvl1pPr>
            <a:lvl2pPr>
              <a:defRPr sz="2100">
                <a:solidFill>
                  <a:srgbClr val="000000"/>
                </a:solidFill>
              </a:defRPr>
            </a:lvl2pPr>
            <a:lvl3pPr>
              <a:defRPr sz="2000">
                <a:solidFill>
                  <a:srgbClr val="000000"/>
                </a:solidFill>
              </a:defRPr>
            </a:lvl3pPr>
            <a:lvl4pPr>
              <a:defRPr sz="19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375" y="6148234"/>
            <a:ext cx="2333624" cy="709766"/>
          </a:xfrm>
          <a:prstGeom prst="rect">
            <a:avLst/>
          </a:prstGeom>
        </p:spPr>
      </p:pic>
      <p:grpSp>
        <p:nvGrpSpPr>
          <p:cNvPr id="8" name="Gruppe 7"/>
          <p:cNvGrpSpPr/>
          <p:nvPr userDrawn="1"/>
        </p:nvGrpSpPr>
        <p:grpSpPr>
          <a:xfrm>
            <a:off x="7471102" y="1840092"/>
            <a:ext cx="2076366" cy="3272765"/>
            <a:chOff x="7102946" y="2925380"/>
            <a:chExt cx="2339414" cy="3687381"/>
          </a:xfrm>
          <a:solidFill>
            <a:srgbClr val="E7E9F5"/>
          </a:solidFill>
        </p:grpSpPr>
        <p:sp>
          <p:nvSpPr>
            <p:cNvPr id="9" name="Ellipse 8"/>
            <p:cNvSpPr/>
            <p:nvPr userDrawn="1"/>
          </p:nvSpPr>
          <p:spPr>
            <a:xfrm>
              <a:off x="8495309" y="2925380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10" name="Ellipse 9"/>
            <p:cNvSpPr/>
            <p:nvPr userDrawn="1"/>
          </p:nvSpPr>
          <p:spPr>
            <a:xfrm>
              <a:off x="8495309" y="4273087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  <p:sp>
          <p:nvSpPr>
            <p:cNvPr id="11" name="Ellipse 10"/>
            <p:cNvSpPr/>
            <p:nvPr userDrawn="1"/>
          </p:nvSpPr>
          <p:spPr>
            <a:xfrm>
              <a:off x="7102946" y="4273087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  <p:sp>
          <p:nvSpPr>
            <p:cNvPr id="12" name="Ellipse 11"/>
            <p:cNvSpPr/>
            <p:nvPr userDrawn="1"/>
          </p:nvSpPr>
          <p:spPr>
            <a:xfrm>
              <a:off x="8495309" y="5665710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0525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ald med punktlis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94103" y="693738"/>
            <a:ext cx="7675198" cy="100806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500" b="1" i="0" cap="none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 dirty="0"/>
              <a:t>Klikk for å sette inn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94102" y="1790700"/>
            <a:ext cx="7675198" cy="452596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00000"/>
                </a:solidFill>
              </a:defRPr>
            </a:lvl1pPr>
            <a:lvl2pPr>
              <a:defRPr sz="2100">
                <a:solidFill>
                  <a:srgbClr val="000000"/>
                </a:solidFill>
              </a:defRPr>
            </a:lvl2pPr>
            <a:lvl3pPr>
              <a:defRPr sz="2000">
                <a:solidFill>
                  <a:srgbClr val="000000"/>
                </a:solidFill>
              </a:defRPr>
            </a:lvl3pPr>
            <a:lvl4pPr>
              <a:defRPr sz="19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375" y="6148234"/>
            <a:ext cx="2333624" cy="709766"/>
          </a:xfrm>
          <a:prstGeom prst="rect">
            <a:avLst/>
          </a:prstGeom>
        </p:spPr>
      </p:pic>
      <p:grpSp>
        <p:nvGrpSpPr>
          <p:cNvPr id="8" name="Gruppe 7"/>
          <p:cNvGrpSpPr/>
          <p:nvPr userDrawn="1"/>
        </p:nvGrpSpPr>
        <p:grpSpPr>
          <a:xfrm>
            <a:off x="7471102" y="1840092"/>
            <a:ext cx="2076366" cy="3272765"/>
            <a:chOff x="7102946" y="2925380"/>
            <a:chExt cx="2339414" cy="3687381"/>
          </a:xfrm>
          <a:solidFill>
            <a:srgbClr val="E7E9F5"/>
          </a:solidFill>
        </p:grpSpPr>
        <p:sp>
          <p:nvSpPr>
            <p:cNvPr id="9" name="Ellipse 8"/>
            <p:cNvSpPr/>
            <p:nvPr userDrawn="1"/>
          </p:nvSpPr>
          <p:spPr>
            <a:xfrm>
              <a:off x="8495309" y="2925380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10" name="Ellipse 9"/>
            <p:cNvSpPr/>
            <p:nvPr userDrawn="1"/>
          </p:nvSpPr>
          <p:spPr>
            <a:xfrm>
              <a:off x="8495309" y="4273087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  <p:sp>
          <p:nvSpPr>
            <p:cNvPr id="11" name="Ellipse 10"/>
            <p:cNvSpPr/>
            <p:nvPr userDrawn="1"/>
          </p:nvSpPr>
          <p:spPr>
            <a:xfrm>
              <a:off x="7102946" y="4273087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  <p:sp>
          <p:nvSpPr>
            <p:cNvPr id="12" name="Ellipse 11"/>
            <p:cNvSpPr/>
            <p:nvPr userDrawn="1"/>
          </p:nvSpPr>
          <p:spPr>
            <a:xfrm>
              <a:off x="8495309" y="5665710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146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ald og bi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94103" y="693738"/>
            <a:ext cx="7675198" cy="100806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500" b="1" i="0" cap="none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 dirty="0"/>
              <a:t>Klikk for å sette inn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94102" y="1790700"/>
            <a:ext cx="4322398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solidFill>
                  <a:srgbClr val="000000"/>
                </a:solidFill>
              </a:defRPr>
            </a:lvl1pPr>
            <a:lvl2pPr>
              <a:defRPr sz="2100">
                <a:solidFill>
                  <a:srgbClr val="000000"/>
                </a:solidFill>
              </a:defRPr>
            </a:lvl2pPr>
            <a:lvl3pPr>
              <a:defRPr sz="2000">
                <a:solidFill>
                  <a:srgbClr val="000000"/>
                </a:solidFill>
              </a:defRPr>
            </a:lvl3pPr>
            <a:lvl4pPr>
              <a:defRPr sz="19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375" y="6148234"/>
            <a:ext cx="2333624" cy="709766"/>
          </a:xfrm>
          <a:prstGeom prst="rect">
            <a:avLst/>
          </a:prstGeom>
        </p:spPr>
      </p:pic>
      <p:grpSp>
        <p:nvGrpSpPr>
          <p:cNvPr id="8" name="Gruppe 7"/>
          <p:cNvGrpSpPr/>
          <p:nvPr userDrawn="1"/>
        </p:nvGrpSpPr>
        <p:grpSpPr>
          <a:xfrm>
            <a:off x="7471102" y="1840092"/>
            <a:ext cx="2076366" cy="3272765"/>
            <a:chOff x="7102946" y="2925380"/>
            <a:chExt cx="2339414" cy="3687381"/>
          </a:xfrm>
          <a:solidFill>
            <a:srgbClr val="E7E9F5"/>
          </a:solidFill>
        </p:grpSpPr>
        <p:sp>
          <p:nvSpPr>
            <p:cNvPr id="9" name="Ellipse 8"/>
            <p:cNvSpPr/>
            <p:nvPr userDrawn="1"/>
          </p:nvSpPr>
          <p:spPr>
            <a:xfrm>
              <a:off x="8495309" y="2925380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10" name="Ellipse 9"/>
            <p:cNvSpPr/>
            <p:nvPr userDrawn="1"/>
          </p:nvSpPr>
          <p:spPr>
            <a:xfrm>
              <a:off x="8495309" y="4273087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  <p:sp>
          <p:nvSpPr>
            <p:cNvPr id="11" name="Ellipse 10"/>
            <p:cNvSpPr/>
            <p:nvPr userDrawn="1"/>
          </p:nvSpPr>
          <p:spPr>
            <a:xfrm>
              <a:off x="7102946" y="4273087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  <p:sp>
          <p:nvSpPr>
            <p:cNvPr id="12" name="Ellipse 11"/>
            <p:cNvSpPr/>
            <p:nvPr userDrawn="1"/>
          </p:nvSpPr>
          <p:spPr>
            <a:xfrm>
              <a:off x="8495309" y="5665710"/>
              <a:ext cx="947051" cy="94705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 </a:t>
              </a:r>
            </a:p>
          </p:txBody>
        </p:sp>
      </p:grpSp>
      <p:sp>
        <p:nvSpPr>
          <p:cNvPr id="13" name="Plassholder for bilde 5"/>
          <p:cNvSpPr>
            <a:spLocks noGrp="1"/>
          </p:cNvSpPr>
          <p:nvPr>
            <p:ph type="pic" sz="quarter" idx="11"/>
          </p:nvPr>
        </p:nvSpPr>
        <p:spPr>
          <a:xfrm>
            <a:off x="5268913" y="1903592"/>
            <a:ext cx="3100388" cy="3368675"/>
          </a:xfrm>
          <a:prstGeom prst="rect">
            <a:avLst/>
          </a:prstGeom>
        </p:spPr>
        <p:txBody>
          <a:bodyPr vert="horz"/>
          <a:lstStyle>
            <a:lvl1pPr>
              <a:defRPr sz="2200" cap="none">
                <a:solidFill>
                  <a:srgbClr val="000000"/>
                </a:solidFill>
                <a:latin typeface="+mn-lt"/>
                <a:cs typeface="Arial"/>
              </a:defRPr>
            </a:lvl1pPr>
          </a:lstStyle>
          <a:p>
            <a:r>
              <a:rPr lang="nb-NO" dirty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12988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sshaldar til bi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vert="horz"/>
          <a:lstStyle>
            <a:lvl1pPr>
              <a:defRPr sz="2100" b="0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nb-NO" dirty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314743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2500" b="1" i="0" baseline="0">
                <a:latin typeface="+mn-lt"/>
              </a:defRPr>
            </a:lvl1pPr>
          </a:lstStyle>
          <a:p>
            <a:r>
              <a:rPr lang="nb-NO" dirty="0"/>
              <a:t>Klikk for å redigere tittel</a:t>
            </a:r>
          </a:p>
        </p:txBody>
      </p:sp>
    </p:spTree>
    <p:extLst>
      <p:ext uri="{BB962C8B-B14F-4D97-AF65-F5344CB8AC3E}">
        <p14:creationId xmlns:p14="http://schemas.microsoft.com/office/powerpoint/2010/main" val="1117024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5175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547-6706-47C3-B499-3DB420FB0DC5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9713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810375" y="6148234"/>
            <a:ext cx="2333624" cy="70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1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89" r:id="rId3"/>
    <p:sldLayoutId id="2147483666" r:id="rId4"/>
    <p:sldLayoutId id="2147483688" r:id="rId5"/>
    <p:sldLayoutId id="2147483655" r:id="rId6"/>
    <p:sldLayoutId id="214748372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ScalaSans-Bold"/>
          <a:ea typeface="+mj-ea"/>
          <a:cs typeface="ScalaSans-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01547-6706-47C3-B499-3DB420FB0DC5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DE658-30CD-4A58-BB92-F3CF9BFD62F8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7884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391CB-8C50-444F-AC2C-3B15E951B64A}" type="datetimeFigureOut">
              <a:rPr lang="nb-NO" smtClean="0"/>
              <a:t>03.06.2024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310C7-BFA5-4540-A070-1D47F8AA47D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1445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ctrTitle"/>
          </p:nvPr>
        </p:nvSpPr>
        <p:spPr>
          <a:xfrm>
            <a:off x="694103" y="1070908"/>
            <a:ext cx="7215457" cy="1938992"/>
          </a:xfrm>
        </p:spPr>
        <p:txBody>
          <a:bodyPr/>
          <a:lstStyle/>
          <a:p>
            <a:r>
              <a:rPr lang="nb-NO" sz="4000" cap="none" dirty="0">
                <a:latin typeface="Arial Black" panose="020B0A04020102020204" pitchFamily="34" charset="0"/>
              </a:rPr>
              <a:t>Språk som kan hemme eller fremme håp</a:t>
            </a:r>
          </a:p>
        </p:txBody>
      </p:sp>
      <p:sp>
        <p:nvSpPr>
          <p:cNvPr id="2" name="TekstSylinder 1"/>
          <p:cNvSpPr txBox="1"/>
          <p:nvPr/>
        </p:nvSpPr>
        <p:spPr>
          <a:xfrm>
            <a:off x="694103" y="3309492"/>
            <a:ext cx="63391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>
                <a:solidFill>
                  <a:schemeClr val="bg1"/>
                </a:solidFill>
              </a:rPr>
              <a:t>Ord </a:t>
            </a:r>
            <a:r>
              <a:rPr lang="nb-NO" sz="3200" b="1" dirty="0">
                <a:solidFill>
                  <a:schemeClr val="bg1"/>
                </a:solidFill>
              </a:rPr>
              <a:t>og makt </a:t>
            </a:r>
          </a:p>
          <a:p>
            <a:r>
              <a:rPr lang="nb-NO" sz="3200" b="1" dirty="0">
                <a:solidFill>
                  <a:schemeClr val="bg1"/>
                </a:solidFill>
              </a:rPr>
              <a:t>Erfaringer fra fagfeltet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3219450" y="4754880"/>
            <a:ext cx="4987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Erfaringskonsulent  Solveig Bartun Rob, </a:t>
            </a:r>
          </a:p>
          <a:p>
            <a:r>
              <a:rPr lang="nb-NO" dirty="0"/>
              <a:t>Kronstad DPS. </a:t>
            </a:r>
            <a:r>
              <a:rPr lang="nb-NO"/>
              <a:t>Helse Bergen HF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37653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E63092A-9EAB-458F-DB0F-0A9B58EE1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102" y="620486"/>
            <a:ext cx="7675198" cy="5943600"/>
          </a:xfrm>
        </p:spPr>
        <p:txBody>
          <a:bodyPr/>
          <a:lstStyle/>
          <a:p>
            <a:pPr marL="0" indent="0">
              <a:buNone/>
            </a:pPr>
            <a:r>
              <a:rPr lang="nb-NO" sz="2400" i="1" dirty="0">
                <a:solidFill>
                  <a:schemeClr val="tx1"/>
                </a:solidFill>
              </a:rPr>
              <a:t>Du kommer aldri i jobb igjen pga. din alvorlige diagnose!</a:t>
            </a:r>
          </a:p>
          <a:p>
            <a:pPr marL="0" indent="0">
              <a:buNone/>
            </a:pPr>
            <a:r>
              <a:rPr lang="nb-NO" sz="2400" i="1" dirty="0">
                <a:solidFill>
                  <a:schemeClr val="tx1"/>
                </a:solidFill>
              </a:rPr>
              <a:t>Dette må mange leve med livet ut!</a:t>
            </a:r>
          </a:p>
          <a:p>
            <a:pPr marL="0" indent="0">
              <a:buNone/>
            </a:pPr>
            <a:r>
              <a:rPr lang="nb-NO" sz="24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vil aldri klare å fullføre en grad ved universitetet. Du driver og utvikler schizofreni og kommer bare til å bli sykere med årene. Din fremtid er å være tungt medisinert og uføretrygdet. (Sagt med omsorg. Han tok feil)</a:t>
            </a:r>
          </a:p>
          <a:p>
            <a:pPr marL="0" indent="0">
              <a:buNone/>
            </a:pPr>
            <a:r>
              <a:rPr lang="nb-NO" sz="24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Tilbakevendende</a:t>
            </a:r>
          </a:p>
          <a:p>
            <a:pPr marL="0" indent="0">
              <a:buNone/>
            </a:pPr>
            <a:r>
              <a:rPr lang="nb-NO" sz="24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 deg sammen! Svake mennesker</a:t>
            </a:r>
          </a:p>
          <a:p>
            <a:pPr marL="0" indent="0">
              <a:buNone/>
            </a:pPr>
            <a:r>
              <a:rPr lang="nb-NO" sz="24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Ikke vits å snakke med henne om håp. Hun må godta at hun ikke blir frisk</a:t>
            </a:r>
          </a:p>
          <a:p>
            <a:pPr marL="0" indent="0">
              <a:buNone/>
            </a:pPr>
            <a:r>
              <a:rPr lang="nb-NO" sz="24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Hva er i veien med deg?</a:t>
            </a:r>
          </a:p>
          <a:p>
            <a:pPr marL="0" indent="0">
              <a:buNone/>
            </a:pPr>
            <a:r>
              <a:rPr lang="nb-NO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Diagnose eller erfaring? </a:t>
            </a:r>
          </a:p>
          <a:p>
            <a:pPr marL="0" indent="0">
              <a:buNone/>
            </a:pPr>
            <a:r>
              <a:rPr lang="nb-NO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Psykisk sykdom eller lidelse?</a:t>
            </a:r>
          </a:p>
          <a:p>
            <a:pPr marL="0" indent="0">
              <a:buNone/>
            </a:pPr>
            <a:r>
              <a:rPr lang="nb-NO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Rusmisbruker, alkoholiker</a:t>
            </a:r>
            <a:endParaRPr lang="nb-NO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b-NO" sz="2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86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sz="quarter" idx="4294967295"/>
          </p:nvPr>
        </p:nvSpPr>
        <p:spPr>
          <a:xfrm>
            <a:off x="352426" y="1463040"/>
            <a:ext cx="7680960" cy="4724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4400" b="1" dirty="0"/>
              <a:t>PSYKOLOGISK.no</a:t>
            </a:r>
          </a:p>
          <a:p>
            <a:pPr algn="ctr"/>
            <a:r>
              <a:rPr lang="nb-NO" sz="3600" dirty="0"/>
              <a:t>Tør du formidle håp? </a:t>
            </a:r>
          </a:p>
          <a:p>
            <a:pPr marL="0" indent="0" algn="ctr">
              <a:buNone/>
            </a:pPr>
            <a:r>
              <a:rPr lang="nb-NO" sz="4400" b="1" dirty="0"/>
              <a:t>BA.no:    </a:t>
            </a:r>
          </a:p>
          <a:p>
            <a:pPr algn="ctr"/>
            <a:r>
              <a:rPr lang="nb-NO" sz="3600" dirty="0"/>
              <a:t>Vi må tørre å gi håp</a:t>
            </a:r>
          </a:p>
        </p:txBody>
      </p:sp>
    </p:spTree>
    <p:extLst>
      <p:ext uri="{BB962C8B-B14F-4D97-AF65-F5344CB8AC3E}">
        <p14:creationId xmlns:p14="http://schemas.microsoft.com/office/powerpoint/2010/main" val="237062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AD7AF2D-82EE-A4F4-8E5B-58DFB94FE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36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«Dette vil kreve mye mer av meg og min tid. Nå må jeg jo tenke mye mer over hva jeg skriver!»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8078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ECFFA8-ACE2-C24D-CD4F-8A9DC171C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102" y="898071"/>
            <a:ext cx="7675198" cy="4525963"/>
          </a:xfrm>
        </p:spPr>
        <p:txBody>
          <a:bodyPr/>
          <a:lstStyle/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Det er ikke vanskelig å bruke vanskelige ord! Det er vanskeligere å bruke enkle og forståelige ord!</a:t>
            </a:r>
          </a:p>
          <a:p>
            <a:pPr marL="0" indent="0">
              <a:buNone/>
            </a:pPr>
            <a:endParaRPr lang="nb-NO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b-NO" sz="6000" dirty="0">
                <a:solidFill>
                  <a:schemeClr val="tx1"/>
                </a:solidFill>
              </a:rPr>
              <a:t>TBF</a:t>
            </a:r>
          </a:p>
          <a:p>
            <a:pPr marL="0" indent="0">
              <a:buNone/>
            </a:pPr>
            <a:r>
              <a:rPr lang="nb-NO" sz="3200" dirty="0" err="1">
                <a:solidFill>
                  <a:schemeClr val="tx1"/>
                </a:solidFill>
              </a:rPr>
              <a:t>Trebokstavsforkortelser</a:t>
            </a:r>
            <a:r>
              <a:rPr lang="nb-NO" sz="3200" dirty="0">
                <a:solidFill>
                  <a:schemeClr val="tx1"/>
                </a:solidFill>
              </a:rPr>
              <a:t> – en forkortelse </a:t>
            </a:r>
            <a:r>
              <a:rPr lang="nb-NO" sz="3200">
                <a:solidFill>
                  <a:schemeClr val="tx1"/>
                </a:solidFill>
              </a:rPr>
              <a:t>for forkortelsene</a:t>
            </a:r>
            <a:endParaRPr lang="nb-NO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0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2F5AB30-1B9B-B969-A79C-4B92C68BA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401" y="696686"/>
            <a:ext cx="7675198" cy="5976257"/>
          </a:xfrm>
        </p:spPr>
        <p:txBody>
          <a:bodyPr/>
          <a:lstStyle/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</a:t>
            </a: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OCD</a:t>
            </a: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DPS</a:t>
            </a: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MBT </a:t>
            </a: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 </a:t>
            </a: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</a:t>
            </a:r>
            <a:endParaRPr lang="nb-NO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ECT</a:t>
            </a: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DBT</a:t>
            </a:r>
            <a:endParaRPr lang="nb-NO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57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4ED59FB-CE2B-A5F1-A9EA-29B5589EB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102" y="500743"/>
            <a:ext cx="7675198" cy="6259285"/>
          </a:xfrm>
        </p:spPr>
        <p:txBody>
          <a:bodyPr/>
          <a:lstStyle/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BUP </a:t>
            </a: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ROP </a:t>
            </a: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  </a:t>
            </a: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TSB</a:t>
            </a: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NSB</a:t>
            </a:r>
            <a:endParaRPr lang="nb-NO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TUD</a:t>
            </a: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TAT</a:t>
            </a: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BBR</a:t>
            </a:r>
            <a:endParaRPr lang="nb-NO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b-NO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TUT?</a:t>
            </a:r>
            <a:endParaRPr lang="nb-NO" sz="3600" dirty="0">
              <a:solidFill>
                <a:schemeClr val="tx1"/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5964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3478C-8081-95BD-C917-58BEC40D4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3E26E4E-C69E-2D24-55EC-EBE0AD16C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4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hemmelig stammespråk blant helsepersonell??</a:t>
            </a:r>
            <a:endParaRPr lang="nb-NO" sz="4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82484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tekst, brev, luftballong, illustrasjon&#10;&#10;Automatisk generert beskrivelse">
            <a:extLst>
              <a:ext uri="{FF2B5EF4-FFF2-40B4-BE49-F238E27FC236}">
                <a16:creationId xmlns:a16="http://schemas.microsoft.com/office/drawing/2014/main" id="{715B9A86-1420-7869-CEE0-B0365B5B69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4511" y="0"/>
            <a:ext cx="6271499" cy="6858000"/>
          </a:xfrm>
        </p:spPr>
      </p:pic>
    </p:spTree>
    <p:extLst>
      <p:ext uri="{BB962C8B-B14F-4D97-AF65-F5344CB8AC3E}">
        <p14:creationId xmlns:p14="http://schemas.microsoft.com/office/powerpoint/2010/main" val="3305291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tekst, sirkel, Font, design&#10;&#10;Automatisk generert beskrivelse">
            <a:extLst>
              <a:ext uri="{FF2B5EF4-FFF2-40B4-BE49-F238E27FC236}">
                <a16:creationId xmlns:a16="http://schemas.microsoft.com/office/drawing/2014/main" id="{32497990-53FC-3C6B-7713-0F9D199849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-179615"/>
            <a:ext cx="8098971" cy="7217229"/>
          </a:xfrm>
        </p:spPr>
      </p:pic>
    </p:spTree>
    <p:extLst>
      <p:ext uri="{BB962C8B-B14F-4D97-AF65-F5344CB8AC3E}">
        <p14:creationId xmlns:p14="http://schemas.microsoft.com/office/powerpoint/2010/main" val="245377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83568" y="980728"/>
            <a:ext cx="7772400" cy="442108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nb-NO" sz="4000" dirty="0">
                <a:solidFill>
                  <a:schemeClr val="tx1"/>
                </a:solidFill>
              </a:rPr>
              <a:t>Bare ord? Tomme ord….?</a:t>
            </a:r>
          </a:p>
          <a:p>
            <a:pPr marL="68580" indent="0">
              <a:buNone/>
            </a:pPr>
            <a:r>
              <a:rPr lang="nb-NO" sz="4000" dirty="0" err="1">
                <a:solidFill>
                  <a:schemeClr val="tx1"/>
                </a:solidFill>
              </a:rPr>
              <a:t>Communicare</a:t>
            </a:r>
            <a:r>
              <a:rPr lang="nb-NO" sz="4000" dirty="0">
                <a:solidFill>
                  <a:schemeClr val="tx1"/>
                </a:solidFill>
              </a:rPr>
              <a:t> – Å gjøre felles</a:t>
            </a:r>
          </a:p>
          <a:p>
            <a:pPr marL="68580" indent="0">
              <a:buNone/>
            </a:pPr>
            <a:r>
              <a:rPr lang="nb-NO" sz="4000" dirty="0">
                <a:solidFill>
                  <a:schemeClr val="tx1"/>
                </a:solidFill>
              </a:rPr>
              <a:t>Brobygging – Å danne felleskap </a:t>
            </a:r>
          </a:p>
        </p:txBody>
      </p:sp>
    </p:spTree>
    <p:extLst>
      <p:ext uri="{BB962C8B-B14F-4D97-AF65-F5344CB8AC3E}">
        <p14:creationId xmlns:p14="http://schemas.microsoft.com/office/powerpoint/2010/main" val="53631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tekst, skjermbilde&#10;&#10;Automatisk generert beskrivelse">
            <a:extLst>
              <a:ext uri="{FF2B5EF4-FFF2-40B4-BE49-F238E27FC236}">
                <a16:creationId xmlns:a16="http://schemas.microsoft.com/office/drawing/2014/main" id="{BB0FD4EE-4E4C-E378-1A82-9D585723AE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0"/>
            <a:ext cx="4635997" cy="6357327"/>
          </a:xfrm>
        </p:spPr>
      </p:pic>
    </p:spTree>
    <p:extLst>
      <p:ext uri="{BB962C8B-B14F-4D97-AF65-F5344CB8AC3E}">
        <p14:creationId xmlns:p14="http://schemas.microsoft.com/office/powerpoint/2010/main" val="2946543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94102" y="975518"/>
            <a:ext cx="7675198" cy="4906963"/>
          </a:xfrm>
        </p:spPr>
        <p:txBody>
          <a:bodyPr/>
          <a:lstStyle/>
          <a:p>
            <a:pPr marL="0" indent="0">
              <a:buNone/>
            </a:pPr>
            <a:r>
              <a:rPr lang="nb-NO" sz="4000" dirty="0">
                <a:solidFill>
                  <a:schemeClr val="tx1"/>
                </a:solidFill>
              </a:rPr>
              <a:t>Gal</a:t>
            </a:r>
          </a:p>
          <a:p>
            <a:pPr marL="0" indent="0">
              <a:buNone/>
            </a:pPr>
            <a:r>
              <a:rPr lang="nb-NO" sz="4000" dirty="0">
                <a:solidFill>
                  <a:schemeClr val="tx1"/>
                </a:solidFill>
              </a:rPr>
              <a:t>Håpløs</a:t>
            </a:r>
          </a:p>
          <a:p>
            <a:pPr marL="0" indent="0">
              <a:buNone/>
            </a:pPr>
            <a:r>
              <a:rPr lang="nb-NO" sz="4000" dirty="0">
                <a:solidFill>
                  <a:schemeClr val="tx1"/>
                </a:solidFill>
              </a:rPr>
              <a:t>Farlig</a:t>
            </a:r>
          </a:p>
          <a:p>
            <a:pPr marL="0" indent="0">
              <a:buNone/>
            </a:pPr>
            <a:r>
              <a:rPr lang="nb-NO" sz="4000" dirty="0" err="1">
                <a:solidFill>
                  <a:schemeClr val="tx1"/>
                </a:solidFill>
              </a:rPr>
              <a:t>Sinnsyk</a:t>
            </a:r>
            <a:endParaRPr lang="nb-NO" sz="4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b-NO" sz="4000" dirty="0">
                <a:solidFill>
                  <a:schemeClr val="tx1"/>
                </a:solidFill>
              </a:rPr>
              <a:t>Svak</a:t>
            </a:r>
          </a:p>
          <a:p>
            <a:pPr marL="0" indent="0">
              <a:buNone/>
            </a:pPr>
            <a:r>
              <a:rPr lang="nb-NO" sz="4000" dirty="0">
                <a:solidFill>
                  <a:schemeClr val="tx1"/>
                </a:solidFill>
              </a:rPr>
              <a:t>Normal?</a:t>
            </a:r>
          </a:p>
          <a:p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39518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94102" y="526774"/>
            <a:ext cx="7675198" cy="5789889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 </a:t>
            </a:r>
          </a:p>
          <a:p>
            <a:pPr marL="0" indent="0">
              <a:buNone/>
            </a:pPr>
            <a:endParaRPr lang="nb-NO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b-NO" sz="4000" dirty="0">
                <a:solidFill>
                  <a:schemeClr val="tx1"/>
                </a:solidFill>
              </a:rPr>
              <a:t>«</a:t>
            </a:r>
            <a:r>
              <a:rPr lang="nb-NO" sz="4000" i="1" dirty="0">
                <a:solidFill>
                  <a:schemeClr val="tx1"/>
                </a:solidFill>
              </a:rPr>
              <a:t>Vi» er et vakkert ord. Det favner oss alle. Det er det motsatte av «oss og dem», og det motsatte av det å sette hverandre i bås.»</a:t>
            </a:r>
            <a:r>
              <a:rPr lang="nb-NO" sz="4000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Kongen</a:t>
            </a:r>
          </a:p>
        </p:txBody>
      </p:sp>
    </p:spTree>
    <p:extLst>
      <p:ext uri="{BB962C8B-B14F-4D97-AF65-F5344CB8AC3E}">
        <p14:creationId xmlns:p14="http://schemas.microsoft.com/office/powerpoint/2010/main" val="389033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2741C05-73C7-EBDC-077B-EA6FAAF4C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9" y="315233"/>
            <a:ext cx="8305800" cy="1143454"/>
          </a:xfrm>
        </p:spPr>
        <p:txBody>
          <a:bodyPr>
            <a:noAutofit/>
          </a:bodyPr>
          <a:lstStyle/>
          <a:p>
            <a:r>
              <a:rPr lang="nb-NO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nb-NO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vordan ord kan brukes og misbrukes. </a:t>
            </a:r>
            <a:br>
              <a:rPr lang="nb-NO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Hvordan språk kan </a:t>
            </a:r>
            <a:r>
              <a:rPr lang="nb-NO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fremme eller hemme håp. </a:t>
            </a:r>
            <a:endParaRPr lang="nb-NO" sz="3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3A3476A-2BFB-6173-0779-9066A616C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58687"/>
            <a:ext cx="8028599" cy="5279569"/>
          </a:xfrm>
        </p:spPr>
        <p:txBody>
          <a:bodyPr/>
          <a:lstStyle/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Behandlingsresistent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Oppmerksomhetssyk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Tikkende bombe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De aller vanskeligste/veldig vanskelig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Behandlingsmotstand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Kronisk </a:t>
            </a:r>
            <a:r>
              <a:rPr lang="nb-NO" sz="3200" dirty="0" err="1">
                <a:solidFill>
                  <a:schemeClr val="tx1"/>
                </a:solidFill>
              </a:rPr>
              <a:t>sucidal</a:t>
            </a:r>
            <a:endParaRPr lang="nb-NO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Lite innsikt i eget sykdomsbilde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Manglende samarbeidsvilje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For godt vant</a:t>
            </a:r>
          </a:p>
        </p:txBody>
      </p:sp>
    </p:spTree>
    <p:extLst>
      <p:ext uri="{BB962C8B-B14F-4D97-AF65-F5344CB8AC3E}">
        <p14:creationId xmlns:p14="http://schemas.microsoft.com/office/powerpoint/2010/main" val="341597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6E203B0-4327-2FA4-53D9-D416612D5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947056"/>
            <a:ext cx="7966528" cy="4985657"/>
          </a:xfrm>
        </p:spPr>
        <p:txBody>
          <a:bodyPr/>
          <a:lstStyle/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Lav oppmøteevne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Manglende boevne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Gråtlabil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For frisk/For syk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Babyspråk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</a:rPr>
              <a:t>Hva er sykt?</a:t>
            </a:r>
          </a:p>
        </p:txBody>
      </p:sp>
    </p:spTree>
    <p:extLst>
      <p:ext uri="{BB962C8B-B14F-4D97-AF65-F5344CB8AC3E}">
        <p14:creationId xmlns:p14="http://schemas.microsoft.com/office/powerpoint/2010/main" val="195080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EE867D-1030-777C-4212-6B1A034BC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401" y="1442357"/>
            <a:ext cx="7675198" cy="4525963"/>
          </a:xfrm>
        </p:spPr>
        <p:txBody>
          <a:bodyPr/>
          <a:lstStyle/>
          <a:p>
            <a:pPr marL="0" indent="0">
              <a:buNone/>
            </a:pPr>
            <a:r>
              <a:rPr lang="nb-NO" sz="32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et avslagsbrev: </a:t>
            </a:r>
          </a:p>
          <a:p>
            <a:pPr marL="0" indent="0">
              <a:buNone/>
            </a:pPr>
            <a:r>
              <a:rPr lang="nb-NO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«Det forventes ikke særlig bedring, du vil ikke ha nytte av langtidsbehandling, men kan ha nytte av noen verktøy å mestre hverdagen med».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25411049"/>
      </p:ext>
    </p:extLst>
  </p:cSld>
  <p:clrMapOvr>
    <a:masterClrMapping/>
  </p:clrMapOvr>
</p:sld>
</file>

<file path=ppt/theme/theme1.xml><?xml version="1.0" encoding="utf-8"?>
<a:theme xmlns:a="http://schemas.openxmlformats.org/drawingml/2006/main" name="Helse Førde - Presentasjon uten sidetal">
  <a:themeElements>
    <a:clrScheme name="Helse Vest">
      <a:dk1>
        <a:srgbClr val="00338D"/>
      </a:dk1>
      <a:lt1>
        <a:sysClr val="window" lastClr="FFFFFF"/>
      </a:lt1>
      <a:dk2>
        <a:srgbClr val="00338D"/>
      </a:dk2>
      <a:lt2>
        <a:srgbClr val="EEECE1"/>
      </a:lt2>
      <a:accent1>
        <a:srgbClr val="7AB2DC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338D"/>
      </a:hlink>
      <a:folHlink>
        <a:srgbClr val="0033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gendefinert utform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endefinert utform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B45E4A261354642A76B10F3B637EFD9" ma:contentTypeVersion="0" ma:contentTypeDescription="Opprett et nytt dokument." ma:contentTypeScope="" ma:versionID="cc106abc515d9b35facf0fea3f90d32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541bdcf6574f23381f1bc51db417f5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" ma:displayName="Innholdstype"/>
        <xsd:element ref="dc:title" minOccurs="0" maxOccurs="1" ma:index="0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EF636342-67A1-4407-B171-EA430ACA20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BE14B5F-D9DE-496E-8093-7B314E85D59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59E3BB-4D14-4BB9-9BDF-DDEB87399202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3835</TotalTime>
  <Words>369</Words>
  <Application>Microsoft Office PowerPoint</Application>
  <PresentationFormat>Skjermfremvisning (4:3)</PresentationFormat>
  <Paragraphs>74</Paragraphs>
  <Slides>17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ScalaSans-Bold</vt:lpstr>
      <vt:lpstr>Helse Førde - Presentasjon uten sidetal</vt:lpstr>
      <vt:lpstr>Egendefinert utforming</vt:lpstr>
      <vt:lpstr>1_Egendefinert utforming</vt:lpstr>
      <vt:lpstr>Språk som kan hemme eller fremme håp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Hvordan ord kan brukes og misbrukes.  Hvordan språk kan fremme eller hemme håp.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Helse Vest IKT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mal 2012</dc:title>
  <dc:creator>Hanne Alver Krum</dc:creator>
  <cp:lastModifiedBy>Garvik, Linda</cp:lastModifiedBy>
  <cp:revision>211</cp:revision>
  <cp:lastPrinted>2011-12-05T14:32:55Z</cp:lastPrinted>
  <dcterms:created xsi:type="dcterms:W3CDTF">2012-03-19T16:38:13Z</dcterms:created>
  <dcterms:modified xsi:type="dcterms:W3CDTF">2024-06-03T08:59:27Z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0x0101007B45E4A261354642A76B10F3B637EFD9</vt:lpwstr>
  </property>
</Properties>
</file>