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48" r:id="rId5"/>
  </p:sldMasterIdLst>
  <p:notesMasterIdLst>
    <p:notesMasterId r:id="rId16"/>
  </p:notesMasterIdLst>
  <p:sldIdLst>
    <p:sldId id="280" r:id="rId6"/>
    <p:sldId id="296" r:id="rId7"/>
    <p:sldId id="289" r:id="rId8"/>
    <p:sldId id="293" r:id="rId9"/>
    <p:sldId id="295" r:id="rId10"/>
    <p:sldId id="292" r:id="rId11"/>
    <p:sldId id="303" r:id="rId12"/>
    <p:sldId id="299" r:id="rId13"/>
    <p:sldId id="302"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261" autoAdjust="0"/>
  </p:normalViewPr>
  <p:slideViewPr>
    <p:cSldViewPr snapToGrid="0">
      <p:cViewPr varScale="1">
        <p:scale>
          <a:sx n="66" d="100"/>
          <a:sy n="66" d="100"/>
        </p:scale>
        <p:origin x="130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EAAC5-7478-47EA-B167-21BE559B409C}" type="datetimeFigureOut">
              <a:rPr lang="en-US" smtClean="0"/>
              <a:t>6/13/2024</a:t>
            </a:fld>
            <a:endParaRPr lang="en-US"/>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1A4A96-CAED-46A4-8DFC-2ECA8E7F5053}" type="slidenum">
              <a:rPr lang="en-US" smtClean="0"/>
              <a:t>‹#›</a:t>
            </a:fld>
            <a:endParaRPr lang="en-US"/>
          </a:p>
        </p:txBody>
      </p:sp>
    </p:spTree>
    <p:extLst>
      <p:ext uri="{BB962C8B-B14F-4D97-AF65-F5344CB8AC3E}">
        <p14:creationId xmlns:p14="http://schemas.microsoft.com/office/powerpoint/2010/main" val="2769294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B1A4A96-CAED-46A4-8DFC-2ECA8E7F5053}" type="slidenum">
              <a:rPr lang="en-US" smtClean="0"/>
              <a:t>8</a:t>
            </a:fld>
            <a:endParaRPr lang="en-US"/>
          </a:p>
        </p:txBody>
      </p:sp>
    </p:spTree>
    <p:extLst>
      <p:ext uri="{BB962C8B-B14F-4D97-AF65-F5344CB8AC3E}">
        <p14:creationId xmlns:p14="http://schemas.microsoft.com/office/powerpoint/2010/main" val="2860082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B1A4A96-CAED-46A4-8DFC-2ECA8E7F5053}" type="slidenum">
              <a:rPr lang="en-US" smtClean="0"/>
              <a:t>9</a:t>
            </a:fld>
            <a:endParaRPr lang="en-US"/>
          </a:p>
        </p:txBody>
      </p:sp>
    </p:spTree>
    <p:extLst>
      <p:ext uri="{BB962C8B-B14F-4D97-AF65-F5344CB8AC3E}">
        <p14:creationId xmlns:p14="http://schemas.microsoft.com/office/powerpoint/2010/main" val="1375019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2888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20887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35443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2126B7-B8E1-4028-990D-BA8E7AA5F114}"/>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B3940494-3470-4948-A7DC-A766D1EB76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2044F1CD-307D-4C78-8B0A-55DAD8A92686}"/>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5" name="Plassholder for bunntekst 4">
            <a:extLst>
              <a:ext uri="{FF2B5EF4-FFF2-40B4-BE49-F238E27FC236}">
                <a16:creationId xmlns:a16="http://schemas.microsoft.com/office/drawing/2014/main" id="{343224E3-B033-410A-A03A-727A86CD60F6}"/>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3B7C792-4E2D-4F1C-A45E-AB8958C95C46}"/>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1115059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5E2BB35-B648-4C37-85AE-C99CF1EA1454}"/>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925E525F-247D-475B-BF5D-27C7ABD21FDF}"/>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2661D707-87BF-4CC1-A7D2-95C1E563D60C}"/>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5" name="Plassholder for bunntekst 4">
            <a:extLst>
              <a:ext uri="{FF2B5EF4-FFF2-40B4-BE49-F238E27FC236}">
                <a16:creationId xmlns:a16="http://schemas.microsoft.com/office/drawing/2014/main" id="{51169F66-E0E0-462E-A4C6-20DDF27FEE0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D507EF42-D34C-4839-BC93-D5B9DDEB93B5}"/>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759796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7A97B0B-1C8A-48D1-8DC5-4F2D6F713BB6}"/>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A675E0F6-4741-4E1C-8F9D-00F4C1A514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B1373495-F50E-479F-BC42-2719D890AFAB}"/>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5" name="Plassholder for bunntekst 4">
            <a:extLst>
              <a:ext uri="{FF2B5EF4-FFF2-40B4-BE49-F238E27FC236}">
                <a16:creationId xmlns:a16="http://schemas.microsoft.com/office/drawing/2014/main" id="{1D3F6EE2-6A02-4256-A045-01539F1AB3C0}"/>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728EE5D4-A7D4-4050-B7C6-F120909AE54E}"/>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3840537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D68BAC6-D037-4422-B65E-519BB4C4F214}"/>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EDF88886-F06F-45FB-8F02-88B4D751BD75}"/>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4A13C27A-C4C2-4E6C-A892-C1B44492D767}"/>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7735978A-5624-46E1-A4A9-4B1AD43177B9}"/>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6" name="Plassholder for bunntekst 5">
            <a:extLst>
              <a:ext uri="{FF2B5EF4-FFF2-40B4-BE49-F238E27FC236}">
                <a16:creationId xmlns:a16="http://schemas.microsoft.com/office/drawing/2014/main" id="{6B86EC20-68C6-4CF0-8D1B-5D62BCC2C987}"/>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3D01B3DD-A47F-45D5-A8BB-1028DC16D48C}"/>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2733303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BD5A3D5-136E-4938-93D4-A15B37010026}"/>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3E3BAE93-5B2A-4FFA-9C7B-61CD84B818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87A52874-ECF9-4AE4-B7F7-46029AE87C92}"/>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DB05AE63-30B1-4527-89E6-AD3DA563F0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49C8BBFA-DD67-4909-A505-6CF7147EBF40}"/>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E1CAFD3F-3BD5-4945-A70F-11D17174A4EA}"/>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8" name="Plassholder for bunntekst 7">
            <a:extLst>
              <a:ext uri="{FF2B5EF4-FFF2-40B4-BE49-F238E27FC236}">
                <a16:creationId xmlns:a16="http://schemas.microsoft.com/office/drawing/2014/main" id="{94640DD9-7BF0-46B1-971E-94D104FD0A00}"/>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A5E97181-DB31-478F-B82C-AA188CE22B18}"/>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31043411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4315EC7-C461-453F-9EBE-61C02733BBE0}"/>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5F345520-0FF0-43E4-B7FE-86FBDF6ED0B8}"/>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4" name="Plassholder for bunntekst 3">
            <a:extLst>
              <a:ext uri="{FF2B5EF4-FFF2-40B4-BE49-F238E27FC236}">
                <a16:creationId xmlns:a16="http://schemas.microsoft.com/office/drawing/2014/main" id="{B5748443-FE0C-4D46-A45F-F4B785CC451C}"/>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87E1842A-7CAE-4CA9-A6E5-98EFA5AE7B33}"/>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32345272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879D604B-47AD-4EF8-8D75-9B0987C0BB9A}"/>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3" name="Plassholder for bunntekst 2">
            <a:extLst>
              <a:ext uri="{FF2B5EF4-FFF2-40B4-BE49-F238E27FC236}">
                <a16:creationId xmlns:a16="http://schemas.microsoft.com/office/drawing/2014/main" id="{81866285-EA5F-4AA0-941B-C9747BD05328}"/>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56C9C40E-1315-405C-B1F2-A6C754D5A3DD}"/>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18467782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2821F6-AD6A-4B53-86AE-7B6BF2B457D3}"/>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54828846-2F49-41B5-94A3-1D99724650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9CA45EF1-7F30-4509-8272-7F027AAC5D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84ED4BB0-02C0-443D-BD4C-870EE5273AFF}"/>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6" name="Plassholder for bunntekst 5">
            <a:extLst>
              <a:ext uri="{FF2B5EF4-FFF2-40B4-BE49-F238E27FC236}">
                <a16:creationId xmlns:a16="http://schemas.microsoft.com/office/drawing/2014/main" id="{9B72AA70-5AAC-4C28-BF68-7AA2CD5E29E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A7CF7E6-017C-4B4C-A84B-608FC9C05E93}"/>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4098546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531353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63F15E4-0954-4A0A-ABD6-E1D76E351012}"/>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243DF431-DC77-4F16-99FC-AA2D1B5D98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F01EF95D-469D-4B3B-B3C8-7AAF309CCE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12A54EDB-A7CA-462B-BA00-52CEFE0F6E94}"/>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6" name="Plassholder for bunntekst 5">
            <a:extLst>
              <a:ext uri="{FF2B5EF4-FFF2-40B4-BE49-F238E27FC236}">
                <a16:creationId xmlns:a16="http://schemas.microsoft.com/office/drawing/2014/main" id="{8F275750-F937-4111-A3F4-81104316267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EB86D78C-E048-4F8F-A10D-E7277EEF35EC}"/>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28157504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ED265B-27BC-46A6-AB3F-9A16FEE03AE6}"/>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A5E7AFEC-609B-4C9F-8493-C1597ABEAC63}"/>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CEDE2B16-7F8F-4ACB-84E9-E9ACE22F23B8}"/>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5" name="Plassholder for bunntekst 4">
            <a:extLst>
              <a:ext uri="{FF2B5EF4-FFF2-40B4-BE49-F238E27FC236}">
                <a16:creationId xmlns:a16="http://schemas.microsoft.com/office/drawing/2014/main" id="{8390E40C-CB73-4C80-8FD6-C30600F0D99E}"/>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75DA0CB6-5BFA-428A-AFF2-A1F48D8B07AD}"/>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9679008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720B13C7-ACEF-4197-94D9-0768A6558FB6}"/>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43E39A4D-D5AE-4AD7-91A1-20E241F9A8EC}"/>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2FB76A3-C7E2-4C2C-BE1C-015A5F065434}"/>
              </a:ext>
            </a:extLst>
          </p:cNvPr>
          <p:cNvSpPr>
            <a:spLocks noGrp="1"/>
          </p:cNvSpPr>
          <p:nvPr>
            <p:ph type="dt" sz="half" idx="10"/>
          </p:nvPr>
        </p:nvSpPr>
        <p:spPr/>
        <p:txBody>
          <a:bodyPr/>
          <a:lstStyle/>
          <a:p>
            <a:fld id="{7C08D6BE-DCDC-4662-8CE8-E188E5EB54C0}" type="datetimeFigureOut">
              <a:rPr lang="nb-NO" smtClean="0"/>
              <a:t>13.06.2024</a:t>
            </a:fld>
            <a:endParaRPr lang="nb-NO"/>
          </a:p>
        </p:txBody>
      </p:sp>
      <p:sp>
        <p:nvSpPr>
          <p:cNvPr id="5" name="Plassholder for bunntekst 4">
            <a:extLst>
              <a:ext uri="{FF2B5EF4-FFF2-40B4-BE49-F238E27FC236}">
                <a16:creationId xmlns:a16="http://schemas.microsoft.com/office/drawing/2014/main" id="{CF7FA7A9-8123-4EF7-B1FE-92350314160C}"/>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6628CE5-5CF2-4FCE-B5C8-CE18F39039CC}"/>
              </a:ext>
            </a:extLst>
          </p:cNvPr>
          <p:cNvSpPr>
            <a:spLocks noGrp="1"/>
          </p:cNvSpPr>
          <p:nvPr>
            <p:ph type="sldNum" sz="quarter" idx="12"/>
          </p:nvPr>
        </p:nvSpPr>
        <p:spPr/>
        <p:txBody>
          <a:bodyPr/>
          <a:lstStyle/>
          <a:p>
            <a:fld id="{CFE28805-3875-414D-B0C1-FA719B4F9799}" type="slidenum">
              <a:rPr lang="nb-NO" smtClean="0"/>
              <a:t>‹#›</a:t>
            </a:fld>
            <a:endParaRPr lang="nb-NO"/>
          </a:p>
        </p:txBody>
      </p:sp>
    </p:spTree>
    <p:extLst>
      <p:ext uri="{BB962C8B-B14F-4D97-AF65-F5344CB8AC3E}">
        <p14:creationId xmlns:p14="http://schemas.microsoft.com/office/powerpoint/2010/main" val="1608105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99156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2980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6/13/2024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6085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6/13/2024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35451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6/13/2024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0034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5035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01934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6/13/2024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955761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FF30570D-5C2D-4211-A115-8B3D730305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29F76E19-0E07-4AF8-976D-EB5B89D23D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020F38D9-8CAA-40F4-92F3-17B7688816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08D6BE-DCDC-4662-8CE8-E188E5EB54C0}" type="datetimeFigureOut">
              <a:rPr lang="nb-NO" smtClean="0"/>
              <a:t>13.06.2024</a:t>
            </a:fld>
            <a:endParaRPr lang="nb-NO"/>
          </a:p>
        </p:txBody>
      </p:sp>
      <p:sp>
        <p:nvSpPr>
          <p:cNvPr id="5" name="Plassholder for bunntekst 4">
            <a:extLst>
              <a:ext uri="{FF2B5EF4-FFF2-40B4-BE49-F238E27FC236}">
                <a16:creationId xmlns:a16="http://schemas.microsoft.com/office/drawing/2014/main" id="{7AFFA6D8-B775-4A13-A3FA-F80CFB5BE5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1F89E902-D9A5-4008-8747-DBB25047ED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E28805-3875-414D-B0C1-FA719B4F9799}" type="slidenum">
              <a:rPr lang="nb-NO" smtClean="0"/>
              <a:t>‹#›</a:t>
            </a:fld>
            <a:endParaRPr lang="nb-NO"/>
          </a:p>
        </p:txBody>
      </p:sp>
    </p:spTree>
    <p:extLst>
      <p:ext uri="{BB962C8B-B14F-4D97-AF65-F5344CB8AC3E}">
        <p14:creationId xmlns:p14="http://schemas.microsoft.com/office/powerpoint/2010/main" val="3260172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4" descr="Blomst i over brud af jorden">
            <a:extLst>
              <a:ext uri="{FF2B5EF4-FFF2-40B4-BE49-F238E27FC236}">
                <a16:creationId xmlns:a16="http://schemas.microsoft.com/office/drawing/2014/main" id="{44EF33BE-AEC8-6A0E-68FB-84474375C642}"/>
              </a:ext>
            </a:extLst>
          </p:cNvPr>
          <p:cNvPicPr>
            <a:picLocks noChangeAspect="1"/>
          </p:cNvPicPr>
          <p:nvPr/>
        </p:nvPicPr>
        <p:blipFill rotWithShape="1">
          <a:blip r:embed="rId2"/>
          <a:srcRect t="15605" r="-2" b="-2"/>
          <a:stretch/>
        </p:blipFill>
        <p:spPr>
          <a:xfrm>
            <a:off x="-3047" y="10"/>
            <a:ext cx="12191999" cy="6857990"/>
          </a:xfrm>
          <a:prstGeom prst="rect">
            <a:avLst/>
          </a:prstGeom>
        </p:spPr>
      </p:pic>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78A7A1CE-0EAD-A766-1D4C-CE2DF289A852}"/>
              </a:ext>
            </a:extLst>
          </p:cNvPr>
          <p:cNvSpPr>
            <a:spLocks noGrp="1"/>
          </p:cNvSpPr>
          <p:nvPr>
            <p:ph type="title"/>
          </p:nvPr>
        </p:nvSpPr>
        <p:spPr>
          <a:xfrm>
            <a:off x="4848502" y="943897"/>
            <a:ext cx="6326842" cy="4425851"/>
          </a:xfrm>
          <a:effectLst>
            <a:outerShdw blurRad="50800" dist="38100" dir="2700000" algn="tl" rotWithShape="0">
              <a:prstClr val="black">
                <a:alpha val="40000"/>
              </a:prstClr>
            </a:outerShdw>
          </a:effectLst>
        </p:spPr>
        <p:txBody>
          <a:bodyPr vert="horz" lIns="91440" tIns="45720" rIns="91440" bIns="45720" rtlCol="0" anchor="b">
            <a:normAutofit/>
          </a:bodyPr>
          <a:lstStyle/>
          <a:p>
            <a:pPr algn="ctr"/>
            <a:r>
              <a:rPr lang="en-US" sz="5200" dirty="0">
                <a:solidFill>
                  <a:schemeClr val="bg1"/>
                </a:solidFill>
                <a:ea typeface="Calibri Light"/>
                <a:cs typeface="Calibri Light"/>
              </a:rPr>
              <a:t>SPRÅK OG MAKT.</a:t>
            </a:r>
            <a:br>
              <a:rPr lang="en-US" sz="5200" dirty="0">
                <a:solidFill>
                  <a:schemeClr val="bg1"/>
                </a:solidFill>
                <a:ea typeface="Calibri Light"/>
                <a:cs typeface="Calibri Light"/>
              </a:rPr>
            </a:br>
            <a:r>
              <a:rPr lang="en-US" sz="3200" dirty="0">
                <a:solidFill>
                  <a:schemeClr val="bg1"/>
                </a:solidFill>
                <a:ea typeface="Calibri Light"/>
                <a:cs typeface="Calibri Light"/>
              </a:rPr>
              <a:t>OM ORDENES VIKTIGE PLASS I RELASJONER.</a:t>
            </a:r>
            <a:br>
              <a:rPr lang="en-US" sz="5200" dirty="0">
                <a:solidFill>
                  <a:schemeClr val="bg1"/>
                </a:solidFill>
                <a:ea typeface="Calibri Light"/>
                <a:cs typeface="Calibri Light"/>
              </a:rPr>
            </a:br>
            <a:br>
              <a:rPr lang="en-US" sz="2400" dirty="0">
                <a:solidFill>
                  <a:schemeClr val="bg1"/>
                </a:solidFill>
                <a:ea typeface="Calibri Light"/>
                <a:cs typeface="Calibri Light"/>
              </a:rPr>
            </a:br>
            <a:r>
              <a:rPr lang="en-US" sz="2400" dirty="0">
                <a:solidFill>
                  <a:schemeClr val="bg1"/>
                </a:solidFill>
                <a:ea typeface="Calibri Light"/>
                <a:cs typeface="Calibri Light"/>
              </a:rPr>
              <a:t>RENATE STENSTRØM</a:t>
            </a:r>
            <a:br>
              <a:rPr lang="en-US" sz="2400" dirty="0">
                <a:solidFill>
                  <a:schemeClr val="bg1"/>
                </a:solidFill>
                <a:ea typeface="Calibri Light"/>
                <a:cs typeface="Calibri Light"/>
              </a:rPr>
            </a:br>
            <a:r>
              <a:rPr lang="en-US" sz="2400" dirty="0">
                <a:solidFill>
                  <a:schemeClr val="bg1"/>
                </a:solidFill>
                <a:ea typeface="Calibri Light"/>
                <a:cs typeface="Calibri Light"/>
              </a:rPr>
              <a:t>WAPR SEMINAR 07.06.24</a:t>
            </a:r>
            <a:br>
              <a:rPr lang="en-US" sz="5200" dirty="0"/>
            </a:br>
            <a:endParaRPr lang="en-US" sz="5200" dirty="0">
              <a:solidFill>
                <a:srgbClr val="FFFFFF"/>
              </a:solidFill>
              <a:ea typeface="Calibri Light"/>
              <a:cs typeface="Calibri Light"/>
            </a:endParaRPr>
          </a:p>
        </p:txBody>
      </p:sp>
    </p:spTree>
    <p:extLst>
      <p:ext uri="{BB962C8B-B14F-4D97-AF65-F5344CB8AC3E}">
        <p14:creationId xmlns:p14="http://schemas.microsoft.com/office/powerpoint/2010/main" val="1261232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003DEC-79C2-4789-9EC5-868BDD3AD317}"/>
              </a:ext>
            </a:extLst>
          </p:cNvPr>
          <p:cNvSpPr>
            <a:spLocks noGrp="1"/>
          </p:cNvSpPr>
          <p:nvPr>
            <p:ph type="title"/>
          </p:nvPr>
        </p:nvSpPr>
        <p:spPr>
          <a:xfrm>
            <a:off x="648929" y="443000"/>
            <a:ext cx="4944152" cy="5853971"/>
          </a:xfrm>
        </p:spPr>
        <p:txBody>
          <a:bodyPr vert="horz" lIns="91440" tIns="45720" rIns="91440" bIns="45720" rtlCol="0" anchor="ctr">
            <a:normAutofit/>
          </a:bodyPr>
          <a:lstStyle/>
          <a:p>
            <a:r>
              <a:rPr lang="en-US" sz="1800" kern="1200" dirty="0">
                <a:latin typeface="+mn-lt"/>
                <a:ea typeface="Calibri Light"/>
                <a:cs typeface="Calibri Light"/>
              </a:rPr>
              <a:t>ORD TIL MEG SJØL</a:t>
            </a:r>
            <a:br>
              <a:rPr lang="en-US" sz="1800" kern="1200" dirty="0">
                <a:latin typeface="+mn-lt"/>
                <a:ea typeface="Calibri Light"/>
                <a:cs typeface="Calibri Light"/>
              </a:rPr>
            </a:br>
            <a:br>
              <a:rPr lang="en-US" sz="1800" kern="1200" dirty="0">
                <a:latin typeface="+mn-lt"/>
                <a:ea typeface="Calibri Light"/>
                <a:cs typeface="Calibri Light"/>
              </a:rPr>
            </a:br>
            <a:r>
              <a:rPr lang="en-US" sz="1800" kern="1200" dirty="0">
                <a:latin typeface="+mn-lt"/>
                <a:ea typeface="Calibri Light"/>
                <a:cs typeface="Calibri Light"/>
              </a:rPr>
              <a:t>DU HAR REIST DEG MURER</a:t>
            </a:r>
            <a:br>
              <a:rPr lang="en-US" sz="1800" kern="1200" dirty="0">
                <a:latin typeface="+mn-lt"/>
                <a:ea typeface="Calibri Light"/>
                <a:cs typeface="Calibri Light"/>
              </a:rPr>
            </a:br>
            <a:r>
              <a:rPr lang="en-US" sz="1800" kern="1200" dirty="0">
                <a:latin typeface="+mn-lt"/>
                <a:ea typeface="Calibri Light"/>
                <a:cs typeface="Calibri Light"/>
              </a:rPr>
              <a:t>FOR Å LEVE FRITT</a:t>
            </a:r>
            <a:br>
              <a:rPr lang="en-US" sz="1800" kern="1200" dirty="0">
                <a:latin typeface="+mn-lt"/>
                <a:ea typeface="Calibri Light"/>
                <a:cs typeface="Calibri Light"/>
              </a:rPr>
            </a:br>
            <a:r>
              <a:rPr lang="en-US" sz="1800" kern="1200" dirty="0">
                <a:latin typeface="+mn-lt"/>
                <a:ea typeface="Calibri Light"/>
                <a:cs typeface="Calibri Light"/>
              </a:rPr>
              <a:t>MEN SOM FANGE STURER</a:t>
            </a:r>
            <a:br>
              <a:rPr lang="en-US" sz="1800" kern="1200" dirty="0">
                <a:latin typeface="+mn-lt"/>
                <a:ea typeface="Calibri Light"/>
                <a:cs typeface="Calibri Light"/>
              </a:rPr>
            </a:br>
            <a:r>
              <a:rPr lang="en-US" sz="1800" kern="1200" dirty="0">
                <a:latin typeface="+mn-lt"/>
                <a:ea typeface="Calibri Light"/>
                <a:cs typeface="Calibri Light"/>
              </a:rPr>
              <a:t>ARME HJERTET DITT</a:t>
            </a:r>
            <a:br>
              <a:rPr lang="en-US" sz="1800" kern="1200" dirty="0">
                <a:latin typeface="+mn-lt"/>
                <a:ea typeface="Calibri Light"/>
                <a:cs typeface="Calibri Light"/>
              </a:rPr>
            </a:br>
            <a:br>
              <a:rPr lang="en-US" sz="1800" kern="1200" dirty="0">
                <a:latin typeface="+mn-lt"/>
                <a:ea typeface="Calibri Light"/>
                <a:cs typeface="Calibri Light"/>
              </a:rPr>
            </a:br>
            <a:r>
              <a:rPr lang="en-US" sz="1800" kern="1200" dirty="0">
                <a:latin typeface="+mn-lt"/>
                <a:ea typeface="Calibri Light"/>
                <a:cs typeface="Calibri Light"/>
              </a:rPr>
              <a:t>BRYT I MUREN VEG FOR </a:t>
            </a:r>
            <a:br>
              <a:rPr lang="en-US" sz="1800" kern="1200" dirty="0">
                <a:latin typeface="+mn-lt"/>
                <a:ea typeface="Calibri Light"/>
                <a:cs typeface="Calibri Light"/>
              </a:rPr>
            </a:br>
            <a:r>
              <a:rPr lang="en-US" sz="1800" kern="1200" dirty="0">
                <a:latin typeface="+mn-lt"/>
                <a:ea typeface="Calibri Light"/>
                <a:cs typeface="Calibri Light"/>
              </a:rPr>
              <a:t>FREMMED SORG OG SANG</a:t>
            </a:r>
            <a:br>
              <a:rPr lang="en-US" sz="1800" kern="1200" dirty="0">
                <a:latin typeface="+mn-lt"/>
                <a:ea typeface="Calibri Light"/>
                <a:cs typeface="Calibri Light"/>
              </a:rPr>
            </a:br>
            <a:r>
              <a:rPr lang="en-US" sz="1800" kern="1200" dirty="0">
                <a:latin typeface="+mn-lt"/>
                <a:ea typeface="Calibri Light"/>
                <a:cs typeface="Calibri Light"/>
              </a:rPr>
              <a:t>FRI DITT EGET JEG</a:t>
            </a:r>
            <a:br>
              <a:rPr lang="en-US" sz="1800" kern="1200" dirty="0">
                <a:latin typeface="+mn-lt"/>
                <a:ea typeface="Calibri Light"/>
                <a:cs typeface="Calibri Light"/>
              </a:rPr>
            </a:br>
            <a:r>
              <a:rPr lang="en-US" sz="1800" kern="1200" dirty="0">
                <a:latin typeface="+mn-lt"/>
                <a:ea typeface="Calibri Light"/>
                <a:cs typeface="Calibri Light"/>
              </a:rPr>
              <a:t>FOR ENECELLENS TVANG</a:t>
            </a:r>
            <a:br>
              <a:rPr lang="en-US" sz="1800" kern="1200" dirty="0">
                <a:latin typeface="+mn-lt"/>
                <a:ea typeface="Calibri Light"/>
                <a:cs typeface="Calibri Light"/>
              </a:rPr>
            </a:br>
            <a:br>
              <a:rPr lang="en-US" sz="1800" kern="1200" dirty="0">
                <a:latin typeface="+mn-lt"/>
                <a:ea typeface="Calibri Light"/>
                <a:cs typeface="Calibri Light"/>
              </a:rPr>
            </a:br>
            <a:r>
              <a:rPr lang="en-US" sz="1800" kern="1200" dirty="0">
                <a:latin typeface="+mn-lt"/>
                <a:ea typeface="Calibri Light"/>
                <a:cs typeface="Calibri Light"/>
              </a:rPr>
              <a:t>SLIPP DE MANGE ANDRE</a:t>
            </a:r>
            <a:br>
              <a:rPr lang="en-US" sz="1800" kern="1200" dirty="0">
                <a:latin typeface="+mn-lt"/>
                <a:ea typeface="Calibri Light"/>
                <a:cs typeface="Calibri Light"/>
              </a:rPr>
            </a:br>
            <a:r>
              <a:rPr lang="en-US" sz="1800" kern="1200" dirty="0">
                <a:latin typeface="+mn-lt"/>
                <a:ea typeface="Calibri Light"/>
                <a:cs typeface="Calibri Light"/>
              </a:rPr>
              <a:t>I DITT HJERTE INN</a:t>
            </a:r>
            <a:br>
              <a:rPr lang="en-US" sz="1800" kern="1200" dirty="0">
                <a:latin typeface="+mn-lt"/>
                <a:ea typeface="Calibri Light"/>
                <a:cs typeface="Calibri Light"/>
              </a:rPr>
            </a:br>
            <a:r>
              <a:rPr lang="en-US" sz="1800" kern="1200" dirty="0">
                <a:latin typeface="+mn-lt"/>
                <a:ea typeface="Calibri Light"/>
                <a:cs typeface="Calibri Light"/>
              </a:rPr>
              <a:t>LA DEM TOLLFRITT VANDRE</a:t>
            </a:r>
            <a:br>
              <a:rPr lang="en-US" sz="1800" kern="1200" dirty="0">
                <a:latin typeface="+mn-lt"/>
                <a:ea typeface="Calibri Light"/>
                <a:cs typeface="Calibri Light"/>
              </a:rPr>
            </a:br>
            <a:r>
              <a:rPr lang="en-US" sz="1800" kern="1200" dirty="0">
                <a:latin typeface="+mn-lt"/>
                <a:ea typeface="Calibri Light"/>
                <a:cs typeface="Calibri Light"/>
              </a:rPr>
              <a:t>I DITT ÅPNE SINN</a:t>
            </a:r>
            <a:br>
              <a:rPr lang="en-US" sz="1800" kern="1200" dirty="0">
                <a:latin typeface="+mn-lt"/>
                <a:ea typeface="Calibri Light"/>
                <a:cs typeface="Calibri Light"/>
              </a:rPr>
            </a:br>
            <a:br>
              <a:rPr lang="en-US" sz="1800" kern="1200" dirty="0">
                <a:latin typeface="+mn-lt"/>
                <a:ea typeface="Calibri Light"/>
                <a:cs typeface="Calibri Light"/>
              </a:rPr>
            </a:br>
            <a:r>
              <a:rPr lang="en-US" sz="1800" kern="1200" dirty="0">
                <a:latin typeface="+mn-lt"/>
                <a:ea typeface="Calibri Light"/>
                <a:cs typeface="Calibri Light"/>
              </a:rPr>
              <a:t>DU OG JEG ER IKKE</a:t>
            </a:r>
            <a:br>
              <a:rPr lang="en-US" sz="1800" kern="1200" dirty="0">
                <a:latin typeface="+mn-lt"/>
                <a:ea typeface="Calibri Light"/>
                <a:cs typeface="Calibri Light"/>
              </a:rPr>
            </a:br>
            <a:r>
              <a:rPr lang="en-US" sz="1800" kern="1200" dirty="0">
                <a:latin typeface="+mn-lt"/>
                <a:ea typeface="Calibri Light"/>
                <a:cs typeface="Calibri Light"/>
              </a:rPr>
              <a:t>RETTE ORD OG SI –</a:t>
            </a:r>
            <a:br>
              <a:rPr lang="en-US" sz="1800" kern="1200" dirty="0">
                <a:latin typeface="+mn-lt"/>
                <a:ea typeface="Calibri Light"/>
                <a:cs typeface="Calibri Light"/>
              </a:rPr>
            </a:br>
            <a:r>
              <a:rPr lang="en-US" sz="1800" kern="1200" dirty="0">
                <a:latin typeface="+mn-lt"/>
                <a:ea typeface="Calibri Light"/>
                <a:cs typeface="Calibri Light"/>
              </a:rPr>
              <a:t>VERDENS HÅP ER DETTE </a:t>
            </a:r>
            <a:br>
              <a:rPr lang="en-US" sz="1800" kern="1200" dirty="0">
                <a:latin typeface="+mn-lt"/>
                <a:ea typeface="Calibri Light"/>
                <a:cs typeface="Calibri Light"/>
              </a:rPr>
            </a:br>
            <a:r>
              <a:rPr lang="en-US" sz="1800" kern="1200" dirty="0">
                <a:latin typeface="+mn-lt"/>
                <a:ea typeface="Calibri Light"/>
                <a:cs typeface="Calibri Light"/>
              </a:rPr>
              <a:t>VESLE ORDET VI</a:t>
            </a:r>
            <a:br>
              <a:rPr lang="en-US" sz="1800" kern="1200" dirty="0">
                <a:latin typeface="+mn-lt"/>
                <a:ea typeface="Calibri Light"/>
                <a:cs typeface="Calibri Light"/>
              </a:rPr>
            </a:br>
            <a:br>
              <a:rPr lang="en-US" sz="1800" kern="1200" dirty="0">
                <a:latin typeface="+mn-lt"/>
                <a:ea typeface="Calibri Light"/>
                <a:cs typeface="Calibri Light"/>
              </a:rPr>
            </a:br>
            <a:r>
              <a:rPr lang="en-US" sz="1600" kern="1200" dirty="0">
                <a:latin typeface="+mn-lt"/>
                <a:ea typeface="Calibri Light"/>
                <a:cs typeface="Calibri Light"/>
              </a:rPr>
              <a:t>- HANS BØRLI -</a:t>
            </a:r>
          </a:p>
        </p:txBody>
      </p:sp>
      <p:sp>
        <p:nvSpPr>
          <p:cNvPr id="6" name="Text Placeholder 3">
            <a:extLst>
              <a:ext uri="{FF2B5EF4-FFF2-40B4-BE49-F238E27FC236}">
                <a16:creationId xmlns:a16="http://schemas.microsoft.com/office/drawing/2014/main" id="{92928317-3A47-4EDB-9B2F-260AA759289F}"/>
              </a:ext>
            </a:extLst>
          </p:cNvPr>
          <p:cNvSpPr>
            <a:spLocks noGrp="1"/>
          </p:cNvSpPr>
          <p:nvPr>
            <p:ph type="body" sz="half" idx="2"/>
          </p:nvPr>
        </p:nvSpPr>
        <p:spPr>
          <a:xfrm flipV="1">
            <a:off x="648930" y="2041286"/>
            <a:ext cx="4944151" cy="397114"/>
          </a:xfrm>
        </p:spPr>
        <p:txBody>
          <a:bodyPr vert="horz" lIns="91440" tIns="45720" rIns="91440" bIns="45720" rtlCol="0">
            <a:normAutofit lnSpcReduction="10000"/>
          </a:bodyPr>
          <a:lstStyle/>
          <a:p>
            <a:pPr indent="-228600">
              <a:buFont typeface="Arial" panose="020B0604020202020204" pitchFamily="34" charset="0"/>
              <a:buChar char="•"/>
            </a:pPr>
            <a:endParaRPr lang="en-US" sz="2400" dirty="0"/>
          </a:p>
          <a:p>
            <a:pPr indent="-228600">
              <a:buFont typeface="Arial" panose="020B0604020202020204" pitchFamily="34" charset="0"/>
              <a:buChar char="•"/>
            </a:pPr>
            <a:endParaRPr lang="en-US" sz="2400" dirty="0"/>
          </a:p>
          <a:p>
            <a:pPr indent="-228600">
              <a:buFont typeface="Arial" panose="020B0604020202020204" pitchFamily="34" charset="0"/>
              <a:buChar char="•"/>
            </a:pPr>
            <a:endParaRPr lang="en-US" sz="2400" dirty="0"/>
          </a:p>
        </p:txBody>
      </p:sp>
      <p:sp>
        <p:nvSpPr>
          <p:cNvPr id="18" name="Rectangle 17">
            <a:extLst>
              <a:ext uri="{FF2B5EF4-FFF2-40B4-BE49-F238E27FC236}">
                <a16:creationId xmlns:a16="http://schemas.microsoft.com/office/drawing/2014/main" id="{46F7435D-E3DB-47B1-BA61-B00ACC83A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2950" y="0"/>
            <a:ext cx="609905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9">
            <a:extLst>
              <a:ext uri="{FF2B5EF4-FFF2-40B4-BE49-F238E27FC236}">
                <a16:creationId xmlns:a16="http://schemas.microsoft.com/office/drawing/2014/main" id="{F263A0B5-F8C4-4116-809F-78A768EA7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7582" y="557784"/>
            <a:ext cx="5130204"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lassholder for innhold 6">
            <a:extLst>
              <a:ext uri="{FF2B5EF4-FFF2-40B4-BE49-F238E27FC236}">
                <a16:creationId xmlns:a16="http://schemas.microsoft.com/office/drawing/2014/main" id="{4DC1192F-9F20-4D5E-A758-0622885A5494}"/>
              </a:ext>
            </a:extLst>
          </p:cNvPr>
          <p:cNvSpPr>
            <a:spLocks noGrp="1"/>
          </p:cNvSpPr>
          <p:nvPr>
            <p:ph idx="1"/>
          </p:nvPr>
        </p:nvSpPr>
        <p:spPr>
          <a:xfrm>
            <a:off x="6944254" y="987425"/>
            <a:ext cx="4411134" cy="4873625"/>
          </a:xfrm>
        </p:spPr>
        <p:txBody>
          <a:bodyPr vert="horz" lIns="91440" tIns="45720" rIns="91440" bIns="45720" rtlCol="0" anchor="t">
            <a:normAutofit/>
          </a:bodyPr>
          <a:lstStyle/>
          <a:p>
            <a:pPr marL="0" indent="0">
              <a:buNone/>
            </a:pPr>
            <a:endParaRPr lang="nb-NO" sz="1800" dirty="0">
              <a:ea typeface="+mn-lt"/>
              <a:cs typeface="+mn-lt"/>
            </a:endParaRPr>
          </a:p>
          <a:p>
            <a:pPr marL="0" indent="0">
              <a:buNone/>
            </a:pPr>
            <a:endParaRPr lang="nb-NO" sz="1800" dirty="0">
              <a:ea typeface="+mn-lt"/>
              <a:cs typeface="+mn-lt"/>
            </a:endParaRPr>
          </a:p>
          <a:p>
            <a:pPr marL="0" indent="0">
              <a:buNone/>
            </a:pPr>
            <a:endParaRPr lang="nb-NO" sz="1800" dirty="0">
              <a:ea typeface="+mn-lt"/>
              <a:cs typeface="+mn-lt"/>
            </a:endParaRPr>
          </a:p>
          <a:p>
            <a:pPr marL="0" indent="0">
              <a:buNone/>
            </a:pPr>
            <a:endParaRPr lang="nb-NO" sz="1800" dirty="0">
              <a:ea typeface="+mn-lt"/>
              <a:cs typeface="+mn-lt"/>
            </a:endParaRPr>
          </a:p>
          <a:p>
            <a:pPr marL="0" indent="0">
              <a:buNone/>
            </a:pPr>
            <a:r>
              <a:rPr lang="nb-NO" sz="3600" dirty="0">
                <a:cs typeface="Calibri"/>
              </a:rPr>
              <a:t>TAKK FOR OPPMERKSOMHETEN!</a:t>
            </a:r>
          </a:p>
        </p:txBody>
      </p:sp>
      <p:sp>
        <p:nvSpPr>
          <p:cNvPr id="4" name="TekstSylinder 3">
            <a:extLst>
              <a:ext uri="{FF2B5EF4-FFF2-40B4-BE49-F238E27FC236}">
                <a16:creationId xmlns:a16="http://schemas.microsoft.com/office/drawing/2014/main" id="{32625B7F-E7ED-4277-87BB-D7EADB684A8E}"/>
              </a:ext>
            </a:extLst>
          </p:cNvPr>
          <p:cNvSpPr txBox="1"/>
          <p:nvPr/>
        </p:nvSpPr>
        <p:spPr>
          <a:xfrm>
            <a:off x="7636933" y="101600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nb-NO" dirty="0">
              <a:cs typeface="Calibri"/>
            </a:endParaRPr>
          </a:p>
          <a:p>
            <a:endParaRPr lang="nb-NO" dirty="0">
              <a:cs typeface="Calibri"/>
            </a:endParaRPr>
          </a:p>
        </p:txBody>
      </p:sp>
    </p:spTree>
    <p:extLst>
      <p:ext uri="{BB962C8B-B14F-4D97-AF65-F5344CB8AC3E}">
        <p14:creationId xmlns:p14="http://schemas.microsoft.com/office/powerpoint/2010/main" val="977891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8">
            <a:extLst>
              <a:ext uri="{FF2B5EF4-FFF2-40B4-BE49-F238E27FC236}">
                <a16:creationId xmlns:a16="http://schemas.microsoft.com/office/drawing/2014/main" id="{DC6BEC6B-5C77-412D-B45A-5B0F46FED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AD0AAB2F-4EFE-293D-8485-2BD3E5992ED9}"/>
              </a:ext>
            </a:extLst>
          </p:cNvPr>
          <p:cNvSpPr>
            <a:spLocks noGrp="1"/>
          </p:cNvSpPr>
          <p:nvPr>
            <p:ph type="title"/>
          </p:nvPr>
        </p:nvSpPr>
        <p:spPr>
          <a:xfrm>
            <a:off x="838200" y="176214"/>
            <a:ext cx="10515600" cy="1481188"/>
          </a:xfrm>
        </p:spPr>
        <p:txBody>
          <a:bodyPr>
            <a:normAutofit fontScale="90000"/>
          </a:bodyPr>
          <a:lstStyle/>
          <a:p>
            <a:pPr algn="ctr"/>
            <a:br>
              <a:rPr lang="nb-NO" sz="4000" dirty="0"/>
            </a:br>
            <a:br>
              <a:rPr lang="nb-NO" sz="4000" dirty="0"/>
            </a:br>
            <a:r>
              <a:rPr lang="nb-NO" sz="4000" dirty="0"/>
              <a:t>SPRÅK</a:t>
            </a:r>
            <a:r>
              <a:rPr lang="nb-NO" dirty="0"/>
              <a:t> BINDER MENNESKER SAMMEN – MEN KAN OGSÅ SKAPE AVSTAND MELLOM OSS.</a:t>
            </a:r>
            <a:br>
              <a:rPr lang="nb-NO" sz="4000" dirty="0"/>
            </a:br>
            <a:br>
              <a:rPr lang="nb-NO" sz="4000" dirty="0"/>
            </a:br>
            <a:endParaRPr lang="nb-NO" sz="4000" dirty="0"/>
          </a:p>
        </p:txBody>
      </p:sp>
      <p:sp>
        <p:nvSpPr>
          <p:cNvPr id="3" name="Plassholder for innhold 2">
            <a:extLst>
              <a:ext uri="{FF2B5EF4-FFF2-40B4-BE49-F238E27FC236}">
                <a16:creationId xmlns:a16="http://schemas.microsoft.com/office/drawing/2014/main" id="{5DF3C998-E7C2-C093-FDC0-BFE750E27732}"/>
              </a:ext>
            </a:extLst>
          </p:cNvPr>
          <p:cNvSpPr>
            <a:spLocks noGrp="1"/>
          </p:cNvSpPr>
          <p:nvPr>
            <p:ph idx="1"/>
          </p:nvPr>
        </p:nvSpPr>
        <p:spPr>
          <a:xfrm>
            <a:off x="277792" y="983226"/>
            <a:ext cx="5278056" cy="5698560"/>
          </a:xfrm>
        </p:spPr>
        <p:txBody>
          <a:bodyPr>
            <a:normAutofit/>
          </a:bodyPr>
          <a:lstStyle/>
          <a:p>
            <a:pPr marL="0" indent="0">
              <a:buNone/>
            </a:pPr>
            <a:endParaRPr lang="nb-NO" sz="1400" dirty="0"/>
          </a:p>
          <a:p>
            <a:pPr marL="0" indent="0">
              <a:buNone/>
            </a:pPr>
            <a:endParaRPr lang="nb-NO" sz="1800" dirty="0"/>
          </a:p>
          <a:p>
            <a:pPr marL="0" indent="0">
              <a:buNone/>
            </a:pPr>
            <a:r>
              <a:rPr lang="nb-NO" sz="1800" dirty="0"/>
              <a:t>«DEN SOM BEHERSKER ET SPRÅK OG HAR GOD GRAMMATISK OG KOMMUNIKATIV KOMPETANSE, STÅR I ET MAKTFORHOLD TIL EN SOM IKKE BEHERSKER ALLE SIDER VED SPRÅKET LIKE GODT».</a:t>
            </a:r>
          </a:p>
          <a:p>
            <a:pPr marL="0" indent="0">
              <a:buNone/>
            </a:pPr>
            <a:endParaRPr lang="nb-NO" sz="1800" dirty="0"/>
          </a:p>
          <a:p>
            <a:pPr marL="0" indent="0">
              <a:spcAft>
                <a:spcPts val="600"/>
              </a:spcAft>
              <a:buNone/>
            </a:pPr>
            <a:r>
              <a:rPr lang="en-US" sz="1800" b="0" i="0" dirty="0">
                <a:effectLst/>
              </a:rPr>
              <a:t>SPRÅK KAN INKLUDERE, SOM NÅR VI SNAKKER OM ET STØRRE “VI” OG “OSS” – MEN DET KAN OGSÅ FORSTERKE FØLELSEN AV UTENFORSKAP NÅR VI DEFINERER “OSS” MOT “DE ANDRE”.</a:t>
            </a:r>
          </a:p>
          <a:p>
            <a:pPr>
              <a:spcAft>
                <a:spcPts val="600"/>
              </a:spcAft>
            </a:pPr>
            <a:endParaRPr lang="en-US" sz="1800" dirty="0"/>
          </a:p>
          <a:p>
            <a:pPr marL="0" indent="0">
              <a:spcAft>
                <a:spcPts val="600"/>
              </a:spcAft>
              <a:buNone/>
            </a:pPr>
            <a:r>
              <a:rPr lang="en-US" sz="1800" b="0" i="0" dirty="0">
                <a:effectLst/>
              </a:rPr>
              <a:t>SPRÅK OG IDENTITET HENGER SAMMEN, OG SIER NOE OM HVEM VI ER, HVILKEN KULTUR VI ER EN DEL AV OG HVILKE SOSIALE GRUPPER VI TILHØRER ELLER IDENTIFISERER OSS MED</a:t>
            </a:r>
            <a:endParaRPr lang="nb-NO" sz="1800" dirty="0"/>
          </a:p>
          <a:p>
            <a:pPr marL="0" indent="0">
              <a:buNone/>
            </a:pPr>
            <a:endParaRPr lang="nb-NO" sz="1400" dirty="0"/>
          </a:p>
        </p:txBody>
      </p:sp>
      <p:pic>
        <p:nvPicPr>
          <p:cNvPr id="4" name="Picture 2" descr="Fordommer og diskriminering - Filosofi i skolen">
            <a:extLst>
              <a:ext uri="{FF2B5EF4-FFF2-40B4-BE49-F238E27FC236}">
                <a16:creationId xmlns:a16="http://schemas.microsoft.com/office/drawing/2014/main" id="{53A6A1D1-5EDB-0145-839D-A19178002F1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60" r="2269" b="-1"/>
          <a:stretch/>
        </p:blipFill>
        <p:spPr bwMode="auto">
          <a:xfrm>
            <a:off x="5667369" y="1955284"/>
            <a:ext cx="6162670" cy="4272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11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Slide Background">
            <a:extLst>
              <a:ext uri="{FF2B5EF4-FFF2-40B4-BE49-F238E27FC236}">
                <a16:creationId xmlns:a16="http://schemas.microsoft.com/office/drawing/2014/main" id="{649C91A9-84E7-4BF0-9026-62F01380D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tel 1">
            <a:extLst>
              <a:ext uri="{FF2B5EF4-FFF2-40B4-BE49-F238E27FC236}">
                <a16:creationId xmlns:a16="http://schemas.microsoft.com/office/drawing/2014/main" id="{A83EBB56-E498-9546-538D-5C4FC85893ED}"/>
              </a:ext>
            </a:extLst>
          </p:cNvPr>
          <p:cNvSpPr>
            <a:spLocks noGrp="1"/>
          </p:cNvSpPr>
          <p:nvPr>
            <p:ph type="title"/>
          </p:nvPr>
        </p:nvSpPr>
        <p:spPr>
          <a:xfrm>
            <a:off x="761802" y="762001"/>
            <a:ext cx="4080362" cy="1708242"/>
          </a:xfrm>
        </p:spPr>
        <p:txBody>
          <a:bodyPr anchor="ctr">
            <a:normAutofit/>
          </a:bodyPr>
          <a:lstStyle/>
          <a:p>
            <a:r>
              <a:rPr lang="nb-NO" sz="2800" dirty="0">
                <a:ea typeface="Calibri Light"/>
                <a:cs typeface="Calibri Light"/>
              </a:rPr>
              <a:t>SPRÅK OG MAKT </a:t>
            </a:r>
            <a:br>
              <a:rPr lang="nb-NO" sz="2800" dirty="0">
                <a:ea typeface="Calibri Light"/>
                <a:cs typeface="Calibri Light"/>
              </a:rPr>
            </a:br>
            <a:r>
              <a:rPr lang="nb-NO" sz="2800" dirty="0">
                <a:ea typeface="Calibri Light"/>
                <a:cs typeface="Calibri Light"/>
              </a:rPr>
              <a:t>- TIL HINDER ELLER MULIGHET I RELASJONER </a:t>
            </a:r>
          </a:p>
        </p:txBody>
      </p:sp>
      <p:sp>
        <p:nvSpPr>
          <p:cNvPr id="3" name="Plassholder for innhold 2">
            <a:extLst>
              <a:ext uri="{FF2B5EF4-FFF2-40B4-BE49-F238E27FC236}">
                <a16:creationId xmlns:a16="http://schemas.microsoft.com/office/drawing/2014/main" id="{6DE4D5A9-15FB-F835-CBA5-50CACDBC6AC1}"/>
              </a:ext>
            </a:extLst>
          </p:cNvPr>
          <p:cNvSpPr>
            <a:spLocks noGrp="1"/>
          </p:cNvSpPr>
          <p:nvPr>
            <p:ph idx="1"/>
          </p:nvPr>
        </p:nvSpPr>
        <p:spPr>
          <a:xfrm>
            <a:off x="761803" y="2470243"/>
            <a:ext cx="4080361" cy="3910891"/>
          </a:xfrm>
        </p:spPr>
        <p:txBody>
          <a:bodyPr vert="horz" lIns="91440" tIns="45720" rIns="91440" bIns="45720" rtlCol="0" anchor="ctr">
            <a:noAutofit/>
          </a:bodyPr>
          <a:lstStyle/>
          <a:p>
            <a:pPr marL="0" indent="0">
              <a:buNone/>
            </a:pPr>
            <a:r>
              <a:rPr lang="nb-NO" sz="1800" dirty="0">
                <a:cs typeface="Calibri"/>
              </a:rPr>
              <a:t>KAN SKAPE HÅP, GI MEG TRO PÅ MEG SELV OG HJELPE MEG TIL Å SE EGNE RESSURSER OG MULIGHETER</a:t>
            </a:r>
          </a:p>
          <a:p>
            <a:pPr marL="0" indent="0">
              <a:buNone/>
            </a:pPr>
            <a:endParaRPr lang="nb-NO" sz="1800" dirty="0">
              <a:cs typeface="Calibri"/>
            </a:endParaRPr>
          </a:p>
          <a:p>
            <a:pPr marL="0" indent="0">
              <a:buNone/>
            </a:pPr>
            <a:r>
              <a:rPr lang="nb-NO" sz="1800" dirty="0">
                <a:cs typeface="Calibri"/>
              </a:rPr>
              <a:t>KAN OGSÅ GI ØKT SKAM, FÅ MEG TIL Å TENKE AT JEG IKKE ER GOD NOK OG BIDRA TIL AT SITUSJONEN FØLES HÅPLØS ELLER UMULIG</a:t>
            </a:r>
          </a:p>
          <a:p>
            <a:pPr marL="0" indent="0">
              <a:buNone/>
            </a:pPr>
            <a:endParaRPr lang="nb-NO" sz="1800" dirty="0">
              <a:cs typeface="Calibri"/>
            </a:endParaRPr>
          </a:p>
          <a:p>
            <a:pPr marL="0" indent="0">
              <a:buNone/>
            </a:pPr>
            <a:r>
              <a:rPr lang="nb-NO" sz="1800" dirty="0">
                <a:cs typeface="Calibri"/>
              </a:rPr>
              <a:t>ORD KAN REPARERE ELLER ØDELEGGE</a:t>
            </a:r>
          </a:p>
        </p:txBody>
      </p:sp>
      <p:sp>
        <p:nvSpPr>
          <p:cNvPr id="1033" name="Rectangle 1032">
            <a:extLst>
              <a:ext uri="{FF2B5EF4-FFF2-40B4-BE49-F238E27FC236}">
                <a16:creationId xmlns:a16="http://schemas.microsoft.com/office/drawing/2014/main" id="{9B47378D-AD27-45D0-8C1C-5B1098DCC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200" y="0"/>
            <a:ext cx="6781799" cy="6858000"/>
          </a:xfrm>
          <a:prstGeom prst="rect">
            <a:avLst/>
          </a:prstGeom>
          <a:solidFill>
            <a:srgbClr val="FFFFFF"/>
          </a:solidFill>
          <a:ln>
            <a:noFill/>
          </a:ln>
          <a:effectLst>
            <a:outerShdw blurRad="177800" dist="215900" dir="8520000" sx="94000" sy="94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Det hjelper jo ikkje at den som seier noko, trur han skyt blink, når me som høyrer på, ikkje eingong ser blinken.">
            <a:extLst>
              <a:ext uri="{FF2B5EF4-FFF2-40B4-BE49-F238E27FC236}">
                <a16:creationId xmlns:a16="http://schemas.microsoft.com/office/drawing/2014/main" id="{4FC3BDA9-4542-EFA8-9EBC-40686D11F23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6000" y="761902"/>
            <a:ext cx="5334197" cy="5334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115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8"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EAE0C5B0-31E4-79D7-C1BD-CE8B2BD03887}"/>
              </a:ext>
            </a:extLst>
          </p:cNvPr>
          <p:cNvSpPr>
            <a:spLocks noGrp="1"/>
          </p:cNvSpPr>
          <p:nvPr>
            <p:ph type="title"/>
          </p:nvPr>
        </p:nvSpPr>
        <p:spPr>
          <a:xfrm>
            <a:off x="761800" y="762001"/>
            <a:ext cx="5334197" cy="1708242"/>
          </a:xfrm>
        </p:spPr>
        <p:txBody>
          <a:bodyPr anchor="ctr">
            <a:normAutofit/>
          </a:bodyPr>
          <a:lstStyle/>
          <a:p>
            <a:r>
              <a:rPr lang="nb-NO" sz="4000" dirty="0"/>
              <a:t>SPRÅK SOM HINDRER</a:t>
            </a:r>
          </a:p>
        </p:txBody>
      </p:sp>
      <p:sp>
        <p:nvSpPr>
          <p:cNvPr id="3" name="Plassholder for innhold 2">
            <a:extLst>
              <a:ext uri="{FF2B5EF4-FFF2-40B4-BE49-F238E27FC236}">
                <a16:creationId xmlns:a16="http://schemas.microsoft.com/office/drawing/2014/main" id="{EAA2B38A-8B1A-B3A6-D95D-7DDFE4CAAFFF}"/>
              </a:ext>
            </a:extLst>
          </p:cNvPr>
          <p:cNvSpPr>
            <a:spLocks noGrp="1"/>
          </p:cNvSpPr>
          <p:nvPr>
            <p:ph idx="1"/>
          </p:nvPr>
        </p:nvSpPr>
        <p:spPr>
          <a:xfrm>
            <a:off x="761800" y="1886673"/>
            <a:ext cx="5334197" cy="4780345"/>
          </a:xfrm>
        </p:spPr>
        <p:txBody>
          <a:bodyPr anchor="ctr">
            <a:normAutofit/>
          </a:bodyPr>
          <a:lstStyle/>
          <a:p>
            <a:pPr marL="0" indent="0">
              <a:buNone/>
            </a:pPr>
            <a:endParaRPr lang="nb-NO" sz="1600" dirty="0"/>
          </a:p>
          <a:p>
            <a:pPr marL="0" indent="0">
              <a:buNone/>
            </a:pPr>
            <a:r>
              <a:rPr lang="nb-NO" sz="1600" dirty="0"/>
              <a:t>«PASIENTEN ER IKKE MOTIVERT»</a:t>
            </a:r>
          </a:p>
          <a:p>
            <a:pPr marL="0" indent="0">
              <a:buNone/>
            </a:pPr>
            <a:endParaRPr lang="nb-NO" sz="1600" dirty="0"/>
          </a:p>
          <a:p>
            <a:pPr marL="0" indent="0">
              <a:buNone/>
            </a:pPr>
            <a:r>
              <a:rPr lang="nb-NO" sz="1600" dirty="0"/>
              <a:t>«HVIS DU IKKE VIL BEGYNNE PÅ MEDISINER, SÅ HAR VI IKKE NOE TILBUD TIL DEG»</a:t>
            </a:r>
          </a:p>
          <a:p>
            <a:pPr marL="0" indent="0">
              <a:buNone/>
            </a:pPr>
            <a:endParaRPr lang="nb-NO" sz="1600" dirty="0"/>
          </a:p>
          <a:p>
            <a:pPr marL="0" indent="0">
              <a:buNone/>
            </a:pPr>
            <a:r>
              <a:rPr lang="nb-NO" sz="1600" dirty="0"/>
              <a:t>«DU BURDE SE DEG OM ETTER EN ANNEN JOBB»</a:t>
            </a:r>
          </a:p>
          <a:p>
            <a:pPr marL="0" indent="0">
              <a:buNone/>
            </a:pPr>
            <a:endParaRPr lang="nb-NO" sz="1600" dirty="0"/>
          </a:p>
          <a:p>
            <a:pPr marL="0" indent="0">
              <a:buNone/>
            </a:pPr>
            <a:r>
              <a:rPr lang="nb-NO" sz="1600" dirty="0"/>
              <a:t>«DET ER DIN EGEN SKYLD AT DU SLITER MED DISSE TINGENE»</a:t>
            </a:r>
          </a:p>
          <a:p>
            <a:pPr marL="0" indent="0">
              <a:buNone/>
            </a:pPr>
            <a:endParaRPr lang="nb-NO" sz="1600" dirty="0"/>
          </a:p>
          <a:p>
            <a:pPr marL="0" indent="0">
              <a:buNone/>
            </a:pPr>
            <a:r>
              <a:rPr lang="nb-NO" sz="1600" dirty="0"/>
              <a:t>«DU MASER OM DE SAMME TINGENE, OM OG OM IGJEN – VI KOMMER JO IKKE VIDERE»</a:t>
            </a:r>
          </a:p>
          <a:p>
            <a:pPr marL="0" indent="0">
              <a:buNone/>
            </a:pPr>
            <a:endParaRPr lang="nb-NO" sz="1600" dirty="0"/>
          </a:p>
          <a:p>
            <a:pPr marL="0" indent="0">
              <a:buNone/>
            </a:pPr>
            <a:r>
              <a:rPr lang="nb-NO" sz="1600" dirty="0"/>
              <a:t>« PASIENTEN ER IKKE SAMARBEIDSVILLIG»</a:t>
            </a:r>
          </a:p>
          <a:p>
            <a:pPr marL="0" indent="0">
              <a:buNone/>
            </a:pPr>
            <a:endParaRPr lang="nb-NO" sz="1100" dirty="0"/>
          </a:p>
        </p:txBody>
      </p:sp>
      <p:pic>
        <p:nvPicPr>
          <p:cNvPr id="7" name="Bilde 4" descr="Et bilde som inneholder tekst&#10;&#10;Automatisk generert beskrivelse">
            <a:extLst>
              <a:ext uri="{FF2B5EF4-FFF2-40B4-BE49-F238E27FC236}">
                <a16:creationId xmlns:a16="http://schemas.microsoft.com/office/drawing/2014/main" id="{582030F5-A82B-C6C9-AD7C-4CF206A9DCAB}"/>
              </a:ext>
            </a:extLst>
          </p:cNvPr>
          <p:cNvPicPr>
            <a:picLocks noChangeAspect="1"/>
          </p:cNvPicPr>
          <p:nvPr/>
        </p:nvPicPr>
        <p:blipFill rotWithShape="1">
          <a:blip r:embed="rId2"/>
          <a:srcRect l="24095" r="24844" b="-2"/>
          <a:stretch/>
        </p:blipFill>
        <p:spPr>
          <a:xfrm>
            <a:off x="7060555" y="900896"/>
            <a:ext cx="4166886" cy="5453605"/>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2843840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5A1B72F9-9DA3-B788-F0C7-27ECA5D4C432}"/>
              </a:ext>
            </a:extLst>
          </p:cNvPr>
          <p:cNvSpPr>
            <a:spLocks noGrp="1"/>
          </p:cNvSpPr>
          <p:nvPr>
            <p:ph type="title"/>
          </p:nvPr>
        </p:nvSpPr>
        <p:spPr>
          <a:xfrm>
            <a:off x="761800" y="762001"/>
            <a:ext cx="5334197" cy="1708242"/>
          </a:xfrm>
        </p:spPr>
        <p:txBody>
          <a:bodyPr anchor="ctr">
            <a:normAutofit/>
          </a:bodyPr>
          <a:lstStyle/>
          <a:p>
            <a:r>
              <a:rPr lang="nb-NO" sz="4000" dirty="0"/>
              <a:t>SPRÅK SOM GIR MULIGHETER</a:t>
            </a:r>
          </a:p>
        </p:txBody>
      </p:sp>
      <p:sp>
        <p:nvSpPr>
          <p:cNvPr id="3" name="Plassholder for innhold 2">
            <a:extLst>
              <a:ext uri="{FF2B5EF4-FFF2-40B4-BE49-F238E27FC236}">
                <a16:creationId xmlns:a16="http://schemas.microsoft.com/office/drawing/2014/main" id="{2308A4FD-5D0C-6B2E-C4D8-8EAFA5FA5B95}"/>
              </a:ext>
            </a:extLst>
          </p:cNvPr>
          <p:cNvSpPr>
            <a:spLocks noGrp="1"/>
          </p:cNvSpPr>
          <p:nvPr>
            <p:ph idx="1"/>
          </p:nvPr>
        </p:nvSpPr>
        <p:spPr>
          <a:xfrm>
            <a:off x="761800" y="2470244"/>
            <a:ext cx="5334197" cy="3769835"/>
          </a:xfrm>
        </p:spPr>
        <p:txBody>
          <a:bodyPr anchor="ctr">
            <a:normAutofit/>
          </a:bodyPr>
          <a:lstStyle/>
          <a:p>
            <a:pPr marL="0" indent="0">
              <a:buNone/>
            </a:pPr>
            <a:r>
              <a:rPr lang="nb-NO" sz="1900" dirty="0"/>
              <a:t>«DU HAR GJORT SÅ GODT DU KUNNE»</a:t>
            </a:r>
          </a:p>
          <a:p>
            <a:pPr marL="0" indent="0">
              <a:buNone/>
            </a:pPr>
            <a:endParaRPr lang="nb-NO" sz="1900" dirty="0"/>
          </a:p>
          <a:p>
            <a:pPr marL="0" indent="0">
              <a:buNone/>
            </a:pPr>
            <a:r>
              <a:rPr lang="nb-NO" sz="1900" dirty="0"/>
              <a:t>«DU ER STERK»</a:t>
            </a:r>
          </a:p>
          <a:p>
            <a:pPr marL="0" indent="0">
              <a:buNone/>
            </a:pPr>
            <a:endParaRPr lang="nb-NO" sz="1900" dirty="0"/>
          </a:p>
          <a:p>
            <a:pPr marL="0" indent="0">
              <a:buNone/>
            </a:pPr>
            <a:r>
              <a:rPr lang="nb-NO" sz="1900" dirty="0"/>
              <a:t>«JEG VET AT DU KAN FÅ TIL DETTE»</a:t>
            </a:r>
          </a:p>
          <a:p>
            <a:pPr marL="0" indent="0">
              <a:buNone/>
            </a:pPr>
            <a:endParaRPr lang="nb-NO" sz="1900" dirty="0"/>
          </a:p>
          <a:p>
            <a:pPr marL="0" indent="0">
              <a:buNone/>
            </a:pPr>
            <a:r>
              <a:rPr lang="nb-NO" sz="1900" dirty="0"/>
              <a:t>«JEG TROR PÅ DEG»</a:t>
            </a:r>
          </a:p>
          <a:p>
            <a:pPr marL="0" indent="0">
              <a:buNone/>
            </a:pPr>
            <a:endParaRPr lang="nb-NO" sz="1900" dirty="0"/>
          </a:p>
          <a:p>
            <a:pPr marL="0" indent="0">
              <a:buNone/>
            </a:pPr>
            <a:r>
              <a:rPr lang="nb-NO" sz="1900" dirty="0"/>
              <a:t>« JEG GÅR VED SIDEN AV DEG, TIL DU KLARER Å GÅ ALENE»</a:t>
            </a:r>
          </a:p>
        </p:txBody>
      </p:sp>
      <p:pic>
        <p:nvPicPr>
          <p:cNvPr id="5" name="Bilde 8" descr="Et bilde som inneholder tegnefilm, Animasjon, illustrasjon, himmel&#10;&#10;Automatisk generert beskrivelse">
            <a:extLst>
              <a:ext uri="{FF2B5EF4-FFF2-40B4-BE49-F238E27FC236}">
                <a16:creationId xmlns:a16="http://schemas.microsoft.com/office/drawing/2014/main" id="{EE74DA6D-3578-29C8-F929-A70B0B547EA4}"/>
              </a:ext>
            </a:extLst>
          </p:cNvPr>
          <p:cNvPicPr>
            <a:picLocks noChangeAspect="1"/>
          </p:cNvPicPr>
          <p:nvPr/>
        </p:nvPicPr>
        <p:blipFill rotWithShape="1">
          <a:blip r:embed="rId2"/>
          <a:srcRect l="33213" r="23299" b="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2414904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835479F0-3909-2644-3E25-9C8C0CC70831}"/>
              </a:ext>
            </a:extLst>
          </p:cNvPr>
          <p:cNvSpPr>
            <a:spLocks noGrp="1"/>
          </p:cNvSpPr>
          <p:nvPr>
            <p:ph type="title"/>
          </p:nvPr>
        </p:nvSpPr>
        <p:spPr>
          <a:xfrm>
            <a:off x="761800" y="212913"/>
            <a:ext cx="5334197" cy="1506536"/>
          </a:xfrm>
        </p:spPr>
        <p:txBody>
          <a:bodyPr anchor="ctr">
            <a:normAutofit/>
          </a:bodyPr>
          <a:lstStyle/>
          <a:p>
            <a:r>
              <a:rPr lang="nb-NO" sz="3200" dirty="0">
                <a:cs typeface="Calibri Light"/>
              </a:rPr>
              <a:t>BRUKERMEDVIRKNING OG MENNESKERETTIGHETER </a:t>
            </a:r>
            <a:endParaRPr lang="nb-NO" sz="3200" dirty="0"/>
          </a:p>
        </p:txBody>
      </p:sp>
      <p:sp>
        <p:nvSpPr>
          <p:cNvPr id="3" name="Plassholder for innhold 2">
            <a:extLst>
              <a:ext uri="{FF2B5EF4-FFF2-40B4-BE49-F238E27FC236}">
                <a16:creationId xmlns:a16="http://schemas.microsoft.com/office/drawing/2014/main" id="{E2EE0282-2DDE-4B28-1DA5-34A5C23A6704}"/>
              </a:ext>
            </a:extLst>
          </p:cNvPr>
          <p:cNvSpPr>
            <a:spLocks noGrp="1"/>
          </p:cNvSpPr>
          <p:nvPr>
            <p:ph idx="1"/>
          </p:nvPr>
        </p:nvSpPr>
        <p:spPr>
          <a:xfrm>
            <a:off x="761799" y="1562582"/>
            <a:ext cx="5334197" cy="5197033"/>
          </a:xfrm>
        </p:spPr>
        <p:txBody>
          <a:bodyPr vert="horz" lIns="91440" tIns="45720" rIns="91440" bIns="45720" rtlCol="0" anchor="ctr">
            <a:normAutofit/>
          </a:bodyPr>
          <a:lstStyle/>
          <a:p>
            <a:pPr marL="0" indent="0">
              <a:buNone/>
            </a:pPr>
            <a:endParaRPr lang="nb-NO" sz="1900" dirty="0">
              <a:ea typeface="Calibri"/>
              <a:cs typeface="Calibri"/>
            </a:endParaRPr>
          </a:p>
          <a:p>
            <a:pPr marL="0" indent="0">
              <a:buNone/>
            </a:pPr>
            <a:endParaRPr lang="nb-NO" sz="1900" dirty="0">
              <a:ea typeface="Calibri"/>
              <a:cs typeface="Calibri"/>
            </a:endParaRPr>
          </a:p>
          <a:p>
            <a:pPr marL="0" indent="0">
              <a:buNone/>
            </a:pPr>
            <a:r>
              <a:rPr lang="nb-NO" sz="1800" dirty="0">
                <a:ea typeface="Calibri"/>
                <a:cs typeface="Calibri"/>
              </a:rPr>
              <a:t>«DET SOM ER VIKTIG FOR FOLK FLEST, ER VIKTIG FOR MENNESKER MED PSYKISK HELSE OG RUSPROBLEMER" </a:t>
            </a:r>
          </a:p>
          <a:p>
            <a:pPr marL="0" indent="0">
              <a:buNone/>
            </a:pPr>
            <a:r>
              <a:rPr lang="nb-NO" sz="1600" dirty="0">
                <a:ea typeface="Calibri"/>
                <a:cs typeface="Calibri"/>
              </a:rPr>
              <a:t>-MIKE SLADE-</a:t>
            </a:r>
          </a:p>
          <a:p>
            <a:pPr marL="0" indent="0">
              <a:buNone/>
            </a:pPr>
            <a:endParaRPr lang="nb-NO" sz="2000" dirty="0">
              <a:ea typeface="Calibri"/>
              <a:cs typeface="Calibri"/>
            </a:endParaRPr>
          </a:p>
          <a:p>
            <a:pPr marL="0" indent="0">
              <a:buNone/>
            </a:pPr>
            <a:r>
              <a:rPr lang="nb-NO" sz="1800" dirty="0"/>
              <a:t>BRUKERMEDVIRKNING HAR UTGANGSPUNKT I MENNESKERETTIGHETENE. ER LOVPÅLAGT, OG KAN IKKE VELGES BORT.</a:t>
            </a:r>
          </a:p>
          <a:p>
            <a:pPr marL="0" indent="0">
              <a:buNone/>
            </a:pPr>
            <a:r>
              <a:rPr lang="nb-NO" sz="1800" dirty="0"/>
              <a:t>MENNESKERETTIGHETENE SKAL UTJEVNE MAKTUBALANSEN SOM FINNES MELLOM HJELPER OG PASIENT</a:t>
            </a:r>
          </a:p>
          <a:p>
            <a:endParaRPr lang="nb-NO" sz="1800" dirty="0"/>
          </a:p>
          <a:p>
            <a:pPr marL="0" indent="0">
              <a:buNone/>
            </a:pPr>
            <a:r>
              <a:rPr lang="nb-NO" sz="1800" dirty="0"/>
              <a:t>BRUKERMEDVIRKNING KAN SIKRE MENNESKERETTIGHETER OG BEDRE BEHANDLING</a:t>
            </a:r>
          </a:p>
          <a:p>
            <a:pPr marL="0" indent="0">
              <a:buNone/>
            </a:pPr>
            <a:endParaRPr lang="nb-NO" sz="2000" dirty="0">
              <a:ea typeface="Calibri"/>
              <a:cs typeface="Calibri"/>
            </a:endParaRPr>
          </a:p>
          <a:p>
            <a:pPr marL="0" indent="0">
              <a:buNone/>
            </a:pPr>
            <a:endParaRPr lang="nb-NO" sz="2000" dirty="0">
              <a:ea typeface="Calibri"/>
              <a:cs typeface="Calibri"/>
            </a:endParaRPr>
          </a:p>
        </p:txBody>
      </p:sp>
      <p:pic>
        <p:nvPicPr>
          <p:cNvPr id="4" name="Picture 2" descr="Every Human Has Rights">
            <a:extLst>
              <a:ext uri="{FF2B5EF4-FFF2-40B4-BE49-F238E27FC236}">
                <a16:creationId xmlns:a16="http://schemas.microsoft.com/office/drawing/2014/main" id="{59F58712-9EE1-8E5D-BFC5-4F04517013B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12311" y="1130710"/>
            <a:ext cx="5309418" cy="4940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5665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4C5BE61-A9DF-0939-C63C-5F39867DA848}"/>
              </a:ext>
            </a:extLst>
          </p:cNvPr>
          <p:cNvSpPr>
            <a:spLocks noGrp="1"/>
          </p:cNvSpPr>
          <p:nvPr>
            <p:ph type="title"/>
          </p:nvPr>
        </p:nvSpPr>
        <p:spPr>
          <a:xfrm>
            <a:off x="838200" y="365125"/>
            <a:ext cx="10515600" cy="6084836"/>
          </a:xfrm>
        </p:spPr>
        <p:txBody>
          <a:bodyPr>
            <a:normAutofit/>
          </a:bodyPr>
          <a:lstStyle/>
          <a:p>
            <a:r>
              <a:rPr lang="nb-NO" dirty="0"/>
              <a:t>«PSYKISK HELSE- OG RUSFELTET ER GJENNOMSYRET AV PRAKSISER OG TANKESETT SOM IKKE IVARETAR SENTRALE MENNESKERETTIGHETER, SOM IKKE GIR DENNE GRUPPEN GOD NOK HELSEHJELP, OG SOM IKKE BESKYTTER DEM GODT NOK MOT DISKRIMINERING»</a:t>
            </a:r>
            <a:br>
              <a:rPr lang="nb-NO" dirty="0"/>
            </a:br>
            <a:r>
              <a:rPr lang="nb-NO" sz="2800" dirty="0"/>
              <a:t>(NIM RAPPORT)</a:t>
            </a:r>
          </a:p>
        </p:txBody>
      </p:sp>
    </p:spTree>
    <p:extLst>
      <p:ext uri="{BB962C8B-B14F-4D97-AF65-F5344CB8AC3E}">
        <p14:creationId xmlns:p14="http://schemas.microsoft.com/office/powerpoint/2010/main" val="2293824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9427AF5F-9A0E-42B7-A252-FD64C9885F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B8D5F256-58CA-262A-6274-E0779F5235B5}"/>
              </a:ext>
            </a:extLst>
          </p:cNvPr>
          <p:cNvSpPr>
            <a:spLocks noGrp="1"/>
          </p:cNvSpPr>
          <p:nvPr>
            <p:ph type="title"/>
          </p:nvPr>
        </p:nvSpPr>
        <p:spPr>
          <a:xfrm>
            <a:off x="838200" y="365125"/>
            <a:ext cx="10515600" cy="1306443"/>
          </a:xfrm>
        </p:spPr>
        <p:txBody>
          <a:bodyPr>
            <a:normAutofit/>
          </a:bodyPr>
          <a:lstStyle/>
          <a:p>
            <a:pPr algn="ctr"/>
            <a:r>
              <a:rPr lang="nb-NO" sz="4000" dirty="0"/>
              <a:t>VANLIG SUNN FORNUFT ER IKKE SÆRLIG VANLIG</a:t>
            </a:r>
            <a:br>
              <a:rPr lang="nb-NO" sz="4000" dirty="0"/>
            </a:br>
            <a:r>
              <a:rPr lang="nb-NO" sz="2400" dirty="0">
                <a:latin typeface="+mn-lt"/>
              </a:rPr>
              <a:t>-VOLTAIRE-</a:t>
            </a:r>
          </a:p>
        </p:txBody>
      </p:sp>
      <p:sp>
        <p:nvSpPr>
          <p:cNvPr id="3" name="Plassholder for innhold 2">
            <a:extLst>
              <a:ext uri="{FF2B5EF4-FFF2-40B4-BE49-F238E27FC236}">
                <a16:creationId xmlns:a16="http://schemas.microsoft.com/office/drawing/2014/main" id="{BE48102C-B1FD-DC55-1ACF-F2312FE23F3F}"/>
              </a:ext>
            </a:extLst>
          </p:cNvPr>
          <p:cNvSpPr>
            <a:spLocks noGrp="1"/>
          </p:cNvSpPr>
          <p:nvPr>
            <p:ph idx="1"/>
          </p:nvPr>
        </p:nvSpPr>
        <p:spPr>
          <a:xfrm>
            <a:off x="838200" y="1614640"/>
            <a:ext cx="5354257" cy="4953717"/>
          </a:xfrm>
        </p:spPr>
        <p:txBody>
          <a:bodyPr>
            <a:noAutofit/>
          </a:bodyPr>
          <a:lstStyle/>
          <a:p>
            <a:pPr marL="0" indent="0">
              <a:buNone/>
            </a:pPr>
            <a:endParaRPr lang="nb-NO" sz="1800" dirty="0"/>
          </a:p>
          <a:p>
            <a:pPr marL="0" indent="0">
              <a:buNone/>
            </a:pPr>
            <a:r>
              <a:rPr lang="nb-NO" sz="1800" dirty="0"/>
              <a:t>VI KOMMER LANGT MED MEDMENNESKELIGHET, FORSTÅELSE, LIKEVERD OG RESPEKT.</a:t>
            </a:r>
          </a:p>
          <a:p>
            <a:pPr marL="0" indent="0">
              <a:buNone/>
            </a:pPr>
            <a:endParaRPr lang="nb-NO" sz="1800" dirty="0"/>
          </a:p>
          <a:p>
            <a:pPr marL="0" indent="0">
              <a:buNone/>
            </a:pPr>
            <a:r>
              <a:rPr lang="nb-NO" sz="1800" dirty="0"/>
              <a:t>HVORDAN HADDE DERE ØNSKET Å BLI PRATET TIL SELV?</a:t>
            </a:r>
          </a:p>
          <a:p>
            <a:pPr marL="0" indent="0">
              <a:buNone/>
            </a:pPr>
            <a:endParaRPr lang="nb-NO" sz="1800" dirty="0"/>
          </a:p>
          <a:p>
            <a:pPr marL="0" indent="0">
              <a:buNone/>
            </a:pPr>
            <a:r>
              <a:rPr lang="nb-NO" sz="1800" dirty="0"/>
              <a:t>FOR MEG ER IKKE NYE METODER, NYE NAVN OG ORD DET VIKTIGSTE. JEG BRYR MEG FINT LITE OM JEG BLIR KALT PASIENT, BRUKER ELLER ROMVESEN, SÅ LENGE JEG BLIR MØTT MED RESPEKT OG SOM RENATE</a:t>
            </a:r>
          </a:p>
          <a:p>
            <a:pPr marL="0" indent="0">
              <a:buNone/>
            </a:pPr>
            <a:r>
              <a:rPr lang="nb-NO" sz="1800" dirty="0"/>
              <a:t>BRANNFAKKEL: NAVNET VAR KANSKJE IKKE DET STØRSTE PROBLEMET MED PAKKEFORLØPENE?</a:t>
            </a:r>
          </a:p>
          <a:p>
            <a:pPr marL="0" indent="0">
              <a:buNone/>
            </a:pPr>
            <a:r>
              <a:rPr lang="nb-NO" sz="1800" dirty="0"/>
              <a:t>OG DET HJELPER IKKE MED NYE RETNINGSLINJER OG METODER OG NAVN, OM VI IKKE KLARER Å ENDRE PRAKSIS.</a:t>
            </a:r>
          </a:p>
        </p:txBody>
      </p:sp>
      <p:pic>
        <p:nvPicPr>
          <p:cNvPr id="2050" name="Picture 2" descr="karidansen – En dose Sunn Fornuft?">
            <a:extLst>
              <a:ext uri="{FF2B5EF4-FFF2-40B4-BE49-F238E27FC236}">
                <a16:creationId xmlns:a16="http://schemas.microsoft.com/office/drawing/2014/main" id="{DD86B2EC-9EF2-50E9-9EE4-C1C7E8DB52A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417" r="-3" b="-3"/>
          <a:stretch/>
        </p:blipFill>
        <p:spPr bwMode="auto">
          <a:xfrm>
            <a:off x="6296628" y="1904282"/>
            <a:ext cx="5057171" cy="4224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29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1" name="Rectangle 3078">
            <a:extLst>
              <a:ext uri="{FF2B5EF4-FFF2-40B4-BE49-F238E27FC236}">
                <a16:creationId xmlns:a16="http://schemas.microsoft.com/office/drawing/2014/main" id="{7AADB56C-BA56-4D1E-A42A-A07A474446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B29BC2C6-B74D-42ED-BBD0-C87DBE5FD500}"/>
              </a:ext>
            </a:extLst>
          </p:cNvPr>
          <p:cNvSpPr>
            <a:spLocks noGrp="1"/>
          </p:cNvSpPr>
          <p:nvPr>
            <p:ph type="title"/>
          </p:nvPr>
        </p:nvSpPr>
        <p:spPr>
          <a:xfrm>
            <a:off x="838200" y="329934"/>
            <a:ext cx="10515600" cy="1341634"/>
          </a:xfrm>
        </p:spPr>
        <p:txBody>
          <a:bodyPr>
            <a:normAutofit/>
          </a:bodyPr>
          <a:lstStyle/>
          <a:p>
            <a:r>
              <a:rPr lang="nb-NO" sz="4000" dirty="0"/>
              <a:t>TANKER TIL SLUTT</a:t>
            </a:r>
          </a:p>
        </p:txBody>
      </p:sp>
      <p:sp>
        <p:nvSpPr>
          <p:cNvPr id="3" name="Plassholder for innhold 2">
            <a:extLst>
              <a:ext uri="{FF2B5EF4-FFF2-40B4-BE49-F238E27FC236}">
                <a16:creationId xmlns:a16="http://schemas.microsoft.com/office/drawing/2014/main" id="{D66E9536-7793-51F2-8B84-F294598A73B6}"/>
              </a:ext>
            </a:extLst>
          </p:cNvPr>
          <p:cNvSpPr>
            <a:spLocks noGrp="1"/>
          </p:cNvSpPr>
          <p:nvPr>
            <p:ph idx="1"/>
          </p:nvPr>
        </p:nvSpPr>
        <p:spPr>
          <a:xfrm>
            <a:off x="831987" y="1203767"/>
            <a:ext cx="7455486" cy="5474825"/>
          </a:xfrm>
        </p:spPr>
        <p:txBody>
          <a:bodyPr>
            <a:normAutofit fontScale="70000" lnSpcReduction="20000"/>
          </a:bodyPr>
          <a:lstStyle/>
          <a:p>
            <a:pPr marL="0" indent="0">
              <a:buNone/>
            </a:pPr>
            <a:br>
              <a:rPr lang="nb-NO" sz="800" dirty="0">
                <a:latin typeface="Calibri"/>
                <a:cs typeface="Calibri"/>
              </a:rPr>
            </a:br>
            <a:endParaRPr lang="nb-NO" sz="800" dirty="0">
              <a:latin typeface="Calibri"/>
              <a:cs typeface="Calibri"/>
            </a:endParaRPr>
          </a:p>
          <a:p>
            <a:pPr marL="0" indent="0">
              <a:buNone/>
            </a:pPr>
            <a:endParaRPr lang="nb-NO" sz="800" dirty="0">
              <a:cs typeface="Calibri"/>
            </a:endParaRPr>
          </a:p>
          <a:p>
            <a:pPr marL="0" indent="0">
              <a:buNone/>
            </a:pPr>
            <a:endParaRPr lang="nb-NO" sz="1400" dirty="0">
              <a:cs typeface="Calibri"/>
            </a:endParaRPr>
          </a:p>
          <a:p>
            <a:pPr marL="0" indent="0">
              <a:buNone/>
            </a:pPr>
            <a:endParaRPr lang="nb-NO" sz="1400" dirty="0">
              <a:cs typeface="Calibri"/>
            </a:endParaRPr>
          </a:p>
          <a:p>
            <a:pPr marL="0" indent="0">
              <a:buNone/>
            </a:pPr>
            <a:r>
              <a:rPr lang="nb-NO" sz="2300" dirty="0">
                <a:cs typeface="Calibri"/>
              </a:rPr>
              <a:t>FAGPERSONER MÅ TA INNOVER SEG DEN MAKTEN DE SITTER MED, OG MAKTUBALANSEN SOM ER RÅDENDE I DAG, SAMT SITTE MED ET ØNSKE OM Å UTJEVNE DENNE</a:t>
            </a:r>
          </a:p>
          <a:p>
            <a:pPr marL="0" indent="0">
              <a:buNone/>
            </a:pPr>
            <a:endParaRPr lang="nb-NO" sz="2300" dirty="0">
              <a:cs typeface="Calibri"/>
            </a:endParaRPr>
          </a:p>
          <a:p>
            <a:pPr marL="0" indent="0">
              <a:buNone/>
            </a:pPr>
            <a:r>
              <a:rPr lang="nb-NO" sz="2300" dirty="0">
                <a:cs typeface="Calibri"/>
              </a:rPr>
              <a:t>ØKT FOKUS PÅ OG KUNNSKAP OM BRUKERMEDVIRKNING, ERFARINGSKOMPETANSE OG MENNESKERETTIGHETER - DETTE KAN OGSÅ FØRE TIL ET ANNET OG MER FELLES SPRÅK (TROR JEG)</a:t>
            </a:r>
          </a:p>
          <a:p>
            <a:pPr marL="0" indent="0">
              <a:buNone/>
            </a:pPr>
            <a:br>
              <a:rPr lang="nb-NO" sz="2300" dirty="0">
                <a:ea typeface="Calibri"/>
                <a:cs typeface="Calibri"/>
              </a:rPr>
            </a:br>
            <a:br>
              <a:rPr lang="nb-NO" sz="2300" dirty="0">
                <a:ea typeface="Calibri"/>
                <a:cs typeface="Calibri"/>
              </a:rPr>
            </a:br>
            <a:r>
              <a:rPr lang="nb-NO" sz="2300" dirty="0">
                <a:ea typeface="Calibri"/>
                <a:cs typeface="Calibri"/>
              </a:rPr>
              <a:t>MER FOKUS PÅ, OG HJELP TIL Å FINNE EGNE RESSURSER, DRØMMER OG ØNSKER FOR FREMTIDEN - FREMFOR FOKUS PÅ PROBLEMER OG DIAGNOSER</a:t>
            </a:r>
          </a:p>
          <a:p>
            <a:pPr marL="0" indent="0">
              <a:buNone/>
            </a:pPr>
            <a:endParaRPr lang="nb-NO" sz="2300" dirty="0">
              <a:ea typeface="Calibri"/>
              <a:cs typeface="Calibri"/>
            </a:endParaRPr>
          </a:p>
          <a:p>
            <a:pPr marL="0" indent="0">
              <a:buNone/>
            </a:pPr>
            <a:r>
              <a:rPr lang="nb-NO" sz="2300" dirty="0"/>
              <a:t>MANGE FÅR GOD HJELP OG ER FORNØYD MED BEHANDLINGEN DE FÅR – FELLES FOR DISSE ER AT DE OFTE BESKRIVER VIKTIGHETEN AV Å BLI VIST TILLITT OG TILTRO TIL  EGNE KREFTER, RESSURSER OG MULIGHETER SAMT AT DE OPPLEVER EN GOD RELASJON TIL DEN/DE SOM HJELPER. </a:t>
            </a:r>
          </a:p>
          <a:p>
            <a:pPr marL="0" indent="0">
              <a:buNone/>
            </a:pPr>
            <a:endParaRPr lang="nb-NO" sz="800" dirty="0">
              <a:ea typeface="Calibri"/>
              <a:cs typeface="Calibri"/>
            </a:endParaRPr>
          </a:p>
          <a:p>
            <a:pPr marL="0" indent="0">
              <a:buNone/>
            </a:pPr>
            <a:br>
              <a:rPr lang="nb-NO" sz="800" dirty="0">
                <a:ea typeface="Calibri"/>
                <a:cs typeface="Calibri"/>
              </a:rPr>
            </a:br>
            <a:br>
              <a:rPr lang="nb-NO" sz="800" dirty="0">
                <a:ea typeface="Calibri"/>
                <a:cs typeface="Calibri"/>
              </a:rPr>
            </a:br>
            <a:endParaRPr lang="nb-NO" sz="800" dirty="0">
              <a:ea typeface="Calibri"/>
              <a:cs typeface="Calibri"/>
            </a:endParaRPr>
          </a:p>
          <a:p>
            <a:pPr marL="0" indent="0">
              <a:buNone/>
            </a:pPr>
            <a:endParaRPr lang="nb-NO" sz="800" dirty="0">
              <a:latin typeface="Calibri"/>
              <a:cs typeface="Calibri"/>
            </a:endParaRPr>
          </a:p>
          <a:p>
            <a:pPr marL="0" indent="0">
              <a:buNone/>
            </a:pPr>
            <a:br>
              <a:rPr lang="nb-NO" sz="800" dirty="0">
                <a:latin typeface="Calibri"/>
                <a:cs typeface="Calibri"/>
              </a:rPr>
            </a:br>
            <a:br>
              <a:rPr lang="nb-NO" sz="800" dirty="0">
                <a:latin typeface="Calibri"/>
                <a:cs typeface="Calibri"/>
              </a:rPr>
            </a:br>
            <a:endParaRPr lang="nb-NO" sz="800" dirty="0"/>
          </a:p>
        </p:txBody>
      </p:sp>
      <p:pic>
        <p:nvPicPr>
          <p:cNvPr id="3074" name="Picture 2" descr="personligutvikling – NÅ KAN DU SKRU AV NEGATIVE TANKER OG FØLELSER">
            <a:extLst>
              <a:ext uri="{FF2B5EF4-FFF2-40B4-BE49-F238E27FC236}">
                <a16:creationId xmlns:a16="http://schemas.microsoft.com/office/drawing/2014/main" id="{3297EA01-CEFA-3D56-2DEE-D3C34E91210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0" r="1" b="1"/>
          <a:stretch/>
        </p:blipFill>
        <p:spPr bwMode="auto">
          <a:xfrm>
            <a:off x="8659900" y="1286096"/>
            <a:ext cx="3374810" cy="4285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53013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9C4A89A081A30C4F867AAFAF80381959" ma:contentTypeVersion="4" ma:contentTypeDescription="Opprett et nytt dokument." ma:contentTypeScope="" ma:versionID="44da47d696deb26725d189ae2fecd08a">
  <xsd:schema xmlns:xsd="http://www.w3.org/2001/XMLSchema" xmlns:xs="http://www.w3.org/2001/XMLSchema" xmlns:p="http://schemas.microsoft.com/office/2006/metadata/properties" xmlns:ns3="166c97da-e270-4237-821e-9fcded4e22b1" targetNamespace="http://schemas.microsoft.com/office/2006/metadata/properties" ma:root="true" ma:fieldsID="64019ff2a60d01606274ca24eba19341" ns3:_="">
    <xsd:import namespace="166c97da-e270-4237-821e-9fcded4e22b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6c97da-e270-4237-821e-9fcded4e22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39B858-0E5B-49D1-AD08-DF7268B4F857}">
  <ds:schemaRefs>
    <ds:schemaRef ds:uri="http://schemas.microsoft.com/sharepoint/v3/contenttype/forms"/>
  </ds:schemaRefs>
</ds:datastoreItem>
</file>

<file path=customXml/itemProps2.xml><?xml version="1.0" encoding="utf-8"?>
<ds:datastoreItem xmlns:ds="http://schemas.openxmlformats.org/officeDocument/2006/customXml" ds:itemID="{67A9AA3F-2440-4419-813F-CE6654406021}">
  <ds:schemaRefs>
    <ds:schemaRef ds:uri="166c97da-e270-4237-821e-9fcded4e22b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DD70255-1665-4D8C-960E-DD4D9056DD00}">
  <ds:schemaRefs>
    <ds:schemaRef ds:uri="166c97da-e270-4237-821e-9fcded4e22b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Alarmskolen PP_mal</Template>
  <TotalTime>2413</TotalTime>
  <Words>764</Words>
  <Application>Microsoft Office PowerPoint</Application>
  <PresentationFormat>Widescreen</PresentationFormat>
  <Paragraphs>82</Paragraphs>
  <Slides>10</Slides>
  <Notes>2</Notes>
  <HiddenSlides>0</HiddenSlides>
  <MMClips>0</MMClips>
  <ScaleCrop>false</ScaleCrop>
  <HeadingPairs>
    <vt:vector size="6" baseType="variant">
      <vt:variant>
        <vt:lpstr>Brukte skrifter</vt:lpstr>
      </vt:variant>
      <vt:variant>
        <vt:i4>3</vt:i4>
      </vt:variant>
      <vt:variant>
        <vt:lpstr>Tema</vt:lpstr>
      </vt:variant>
      <vt:variant>
        <vt:i4>2</vt:i4>
      </vt:variant>
      <vt:variant>
        <vt:lpstr>Lysbildetitler</vt:lpstr>
      </vt:variant>
      <vt:variant>
        <vt:i4>10</vt:i4>
      </vt:variant>
    </vt:vector>
  </HeadingPairs>
  <TitlesOfParts>
    <vt:vector size="15" baseType="lpstr">
      <vt:lpstr>Arial</vt:lpstr>
      <vt:lpstr>Calibri</vt:lpstr>
      <vt:lpstr>Calibri Light</vt:lpstr>
      <vt:lpstr>Office Theme</vt:lpstr>
      <vt:lpstr>Office-tema</vt:lpstr>
      <vt:lpstr>SPRÅK OG MAKT. OM ORDENES VIKTIGE PLASS I RELASJONER.  RENATE STENSTRØM WAPR SEMINAR 07.06.24 </vt:lpstr>
      <vt:lpstr>  SPRÅK BINDER MENNESKER SAMMEN – MEN KAN OGSÅ SKAPE AVSTAND MELLOM OSS.  </vt:lpstr>
      <vt:lpstr>SPRÅK OG MAKT  - TIL HINDER ELLER MULIGHET I RELASJONER </vt:lpstr>
      <vt:lpstr>SPRÅK SOM HINDRER</vt:lpstr>
      <vt:lpstr>SPRÅK SOM GIR MULIGHETER</vt:lpstr>
      <vt:lpstr>BRUKERMEDVIRKNING OG MENNESKERETTIGHETER </vt:lpstr>
      <vt:lpstr>«PSYKISK HELSE- OG RUSFELTET ER GJENNOMSYRET AV PRAKSISER OG TANKESETT SOM IKKE IVARETAR SENTRALE MENNESKERETTIGHETER, SOM IKKE GIR DENNE GRUPPEN GOD NOK HELSEHJELP, OG SOM IKKE BESKYTTER DEM GODT NOK MOT DISKRIMINERING» (NIM RAPPORT)</vt:lpstr>
      <vt:lpstr>VANLIG SUNN FORNUFT ER IKKE SÆRLIG VANLIG -VOLTAIRE-</vt:lpstr>
      <vt:lpstr>TANKER TIL SLUTT</vt:lpstr>
      <vt:lpstr>ORD TIL MEG SJØL  DU HAR REIST DEG MURER FOR Å LEVE FRITT MEN SOM FANGE STURER ARME HJERTET DITT  BRYT I MUREN VEG FOR  FREMMED SORG OG SANG FRI DITT EGET JEG FOR ENECELLENS TVANG  SLIPP DE MANGE ANDRE I DITT HJERTE INN LA DEM TOLLFRITT VANDRE I DITT ÅPNE SINN  DU OG JEG ER IKKE RETTE ORD OG SI – VERDENS HÅP ER DETTE  VESLE ORDET VI  - HANS BØRLI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Don Price</dc:creator>
  <cp:lastModifiedBy>Renate Stenstrøm</cp:lastModifiedBy>
  <cp:revision>1735</cp:revision>
  <dcterms:created xsi:type="dcterms:W3CDTF">2019-11-05T11:55:05Z</dcterms:created>
  <dcterms:modified xsi:type="dcterms:W3CDTF">2024-06-13T08:19:56Z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0x0101009C4A89A081A30C4F867AAFAF80381959</vt:lpwstr>
  </property>
</Properties>
</file>