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4"/>
  </p:sldMasterIdLst>
  <p:notesMasterIdLst>
    <p:notesMasterId r:id="rId24"/>
  </p:notesMasterIdLst>
  <p:sldIdLst>
    <p:sldId id="256" r:id="rId5"/>
    <p:sldId id="257" r:id="rId6"/>
    <p:sldId id="258" r:id="rId7"/>
    <p:sldId id="273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5" r:id="rId21"/>
    <p:sldId id="276" r:id="rId22"/>
    <p:sldId id="274" r:id="rId23"/>
  </p:sldIdLst>
  <p:sldSz cx="9144000" cy="6858000" type="screen4x3"/>
  <p:notesSz cx="6810375" cy="9942513"/>
  <p:embeddedFontLst>
    <p:embeddedFont>
      <p:font typeface="Candara" panose="020E0502030303020204" pitchFamily="34" charset="0"/>
      <p:regular r:id="rId25"/>
      <p:bold r:id="rId26"/>
      <p:italic r:id="rId27"/>
      <p:boldItalic r:id="rId28"/>
    </p:embeddedFont>
    <p:embeddedFont>
      <p:font typeface="Trebuchet MS" panose="020B0603020202020204" pitchFamily="34" charset="0"/>
      <p:regular r:id="rId29"/>
      <p:bold r:id="rId30"/>
      <p:italic r:id="rId31"/>
      <p:bold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EE4223-B595-A4A3-C1BE-BB3FE5448D8C}" v="284" dt="2024-09-03T20:30:06.291"/>
    <p1510:client id="{7384A542-92A1-92C9-013A-90D577E33AAA}" v="2" dt="2024-09-04T08:07:11.114"/>
    <p1510:client id="{C805B0D1-64F8-2CBE-5DC7-C6AD44F85386}" v="3" dt="2024-09-04T12:43:36.087"/>
    <p1510:client id="{E2316F92-9E9A-7922-91AF-44165EA15BF0}" v="212" dt="2024-09-03T07:34:22.523"/>
    <p1510:client id="{F13551F6-7FAF-40DF-96AF-C6263C2902A2}" v="86" dt="2024-09-04T09:24:15.239"/>
    <p1510:client id="{FA58B985-C125-9237-47FD-057F0C426440}" v="2" dt="2024-09-04T12:18:30.3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1374" y="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2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1.fntdata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5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4.fntdata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7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5116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7625" y="0"/>
            <a:ext cx="295116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920750" y="746125"/>
            <a:ext cx="4968875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1037" y="4722812"/>
            <a:ext cx="5448300" cy="4473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44037"/>
            <a:ext cx="295116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7625" y="9444037"/>
            <a:ext cx="295116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/>
        </p:nvSpPr>
        <p:spPr>
          <a:xfrm>
            <a:off x="3857625" y="9444037"/>
            <a:ext cx="295116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8875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87" name="Google Shape;87;p1:notes"/>
          <p:cNvSpPr txBox="1">
            <a:spLocks noGrp="1"/>
          </p:cNvSpPr>
          <p:nvPr>
            <p:ph type="body" idx="1"/>
          </p:nvPr>
        </p:nvSpPr>
        <p:spPr>
          <a:xfrm>
            <a:off x="681037" y="4722812"/>
            <a:ext cx="5448300" cy="4473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14fff809aa8_1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8875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14fff809aa8_1_8:notes"/>
          <p:cNvSpPr txBox="1">
            <a:spLocks noGrp="1"/>
          </p:cNvSpPr>
          <p:nvPr>
            <p:ph type="body" idx="1"/>
          </p:nvPr>
        </p:nvSpPr>
        <p:spPr>
          <a:xfrm>
            <a:off x="681037" y="4722812"/>
            <a:ext cx="5448300" cy="4473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g14fff809aa8_1_8:notes"/>
          <p:cNvSpPr txBox="1">
            <a:spLocks noGrp="1"/>
          </p:cNvSpPr>
          <p:nvPr>
            <p:ph type="sldNum" idx="12"/>
          </p:nvPr>
        </p:nvSpPr>
        <p:spPr>
          <a:xfrm>
            <a:off x="3857625" y="9444037"/>
            <a:ext cx="2951100" cy="4968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11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8:notes"/>
          <p:cNvSpPr txBox="1">
            <a:spLocks noGrp="1"/>
          </p:cNvSpPr>
          <p:nvPr>
            <p:ph type="body" idx="1"/>
          </p:nvPr>
        </p:nvSpPr>
        <p:spPr>
          <a:xfrm>
            <a:off x="681037" y="4722812"/>
            <a:ext cx="5448300" cy="447357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/>
            <a:r>
              <a:rPr lang="nb-NO" err="1"/>
              <a:t>Aukande</a:t>
            </a:r>
            <a:r>
              <a:rPr lang="nb-NO"/>
              <a:t>, men det er det i heile landet 2023 – 10% 5kl- vg3 = 10% </a:t>
            </a:r>
          </a:p>
          <a:p>
            <a:pPr marL="0" indent="0"/>
            <a:r>
              <a:rPr lang="nb-NO"/>
              <a:t>Hos oss: 8,9%, men alt over 0 er for høgt </a:t>
            </a:r>
          </a:p>
          <a:p>
            <a:pPr marL="0" indent="0"/>
            <a:r>
              <a:rPr lang="nb-NO" err="1"/>
              <a:t>Skuleplassen</a:t>
            </a:r>
            <a:r>
              <a:rPr lang="nb-NO"/>
              <a:t> eller i korridor mest, </a:t>
            </a:r>
            <a:r>
              <a:rPr lang="nb-NO" err="1"/>
              <a:t>verbalt+utestengt</a:t>
            </a:r>
            <a:r>
              <a:rPr lang="nb-NO"/>
              <a:t>, </a:t>
            </a:r>
            <a:r>
              <a:rPr lang="nb-NO" err="1"/>
              <a:t>utsjånad</a:t>
            </a:r>
            <a:r>
              <a:rPr lang="nb-NO"/>
              <a:t> </a:t>
            </a:r>
          </a:p>
          <a:p>
            <a:pPr marL="0" indent="0"/>
            <a:r>
              <a:rPr lang="nb-NO"/>
              <a:t>Lyspunkt (</a:t>
            </a:r>
            <a:r>
              <a:rPr lang="nb-NO" err="1"/>
              <a:t>synast</a:t>
            </a:r>
            <a:r>
              <a:rPr lang="nb-NO"/>
              <a:t> vi): No svarer 1/3 at </a:t>
            </a:r>
            <a:r>
              <a:rPr lang="nb-NO" err="1"/>
              <a:t>dei</a:t>
            </a:r>
            <a:r>
              <a:rPr lang="nb-NO"/>
              <a:t> har sagt ifrå til </a:t>
            </a:r>
            <a:r>
              <a:rPr lang="nb-NO" err="1"/>
              <a:t>nokon</a:t>
            </a:r>
            <a:r>
              <a:rPr lang="nb-NO"/>
              <a:t> (</a:t>
            </a:r>
            <a:r>
              <a:rPr lang="nb-NO" err="1"/>
              <a:t>skulen</a:t>
            </a:r>
            <a:r>
              <a:rPr lang="nb-NO"/>
              <a:t>/heime) </a:t>
            </a:r>
          </a:p>
          <a:p>
            <a:pPr marL="0" indent="0"/>
            <a:r>
              <a:rPr lang="nb-NO"/>
              <a:t>Berre litt over 20% </a:t>
            </a:r>
            <a:r>
              <a:rPr lang="nb-NO" err="1"/>
              <a:t>svarar</a:t>
            </a:r>
            <a:r>
              <a:rPr lang="nb-NO"/>
              <a:t> at </a:t>
            </a:r>
            <a:r>
              <a:rPr lang="nb-NO" err="1"/>
              <a:t>nokon</a:t>
            </a:r>
            <a:r>
              <a:rPr lang="nb-NO"/>
              <a:t> heime har tatt kontakt med </a:t>
            </a:r>
            <a:r>
              <a:rPr lang="nb-NO" err="1"/>
              <a:t>skulen</a:t>
            </a:r>
            <a:r>
              <a:rPr lang="nb-NO"/>
              <a:t> for å </a:t>
            </a:r>
            <a:r>
              <a:rPr lang="nb-NO" err="1"/>
              <a:t>seie</a:t>
            </a:r>
            <a:r>
              <a:rPr lang="nb-NO"/>
              <a:t> ifrå </a:t>
            </a:r>
          </a:p>
          <a:p>
            <a:pPr marL="0" indent="0"/>
            <a:r>
              <a:rPr lang="nb-NO"/>
              <a:t>Høg trivsel, både på </a:t>
            </a:r>
            <a:r>
              <a:rPr lang="nb-NO" err="1"/>
              <a:t>skulen</a:t>
            </a:r>
            <a:r>
              <a:rPr lang="nb-NO"/>
              <a:t>, i klassen og i friminutt </a:t>
            </a:r>
          </a:p>
          <a:p>
            <a:pPr marL="0" indent="0"/>
            <a:endParaRPr lang="nb-NO"/>
          </a:p>
          <a:p>
            <a:pPr marL="0" indent="0"/>
            <a:endParaRPr lang="nb-NO"/>
          </a:p>
          <a:p>
            <a:pPr marL="0" indent="0"/>
            <a:r>
              <a:rPr lang="nb-NO"/>
              <a:t>lys</a:t>
            </a:r>
          </a:p>
          <a:p>
            <a:pPr marL="0" indent="0"/>
            <a:r>
              <a:rPr lang="nb-NO" err="1"/>
              <a:t>lyspu</a:t>
            </a:r>
          </a:p>
        </p:txBody>
      </p:sp>
      <p:sp>
        <p:nvSpPr>
          <p:cNvPr id="168" name="Google Shape;168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8875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9:notes"/>
          <p:cNvSpPr txBox="1">
            <a:spLocks noGrp="1"/>
          </p:cNvSpPr>
          <p:nvPr>
            <p:ph type="body" idx="1"/>
          </p:nvPr>
        </p:nvSpPr>
        <p:spPr>
          <a:xfrm>
            <a:off x="681037" y="4722812"/>
            <a:ext cx="5448300" cy="447357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8875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278bec65f3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8875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278bec65f34_0_0:notes"/>
          <p:cNvSpPr txBox="1">
            <a:spLocks noGrp="1"/>
          </p:cNvSpPr>
          <p:nvPr>
            <p:ph type="body" idx="1"/>
          </p:nvPr>
        </p:nvSpPr>
        <p:spPr>
          <a:xfrm>
            <a:off x="681037" y="4722812"/>
            <a:ext cx="5448300" cy="4473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g278bec65f34_0_0:notes"/>
          <p:cNvSpPr txBox="1">
            <a:spLocks noGrp="1"/>
          </p:cNvSpPr>
          <p:nvPr>
            <p:ph type="sldNum" idx="12"/>
          </p:nvPr>
        </p:nvSpPr>
        <p:spPr>
          <a:xfrm>
            <a:off x="3857625" y="9444037"/>
            <a:ext cx="2951100" cy="4968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14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2780478d32d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8875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2780478d32d_0_2:notes"/>
          <p:cNvSpPr txBox="1">
            <a:spLocks noGrp="1"/>
          </p:cNvSpPr>
          <p:nvPr>
            <p:ph type="body" idx="1"/>
          </p:nvPr>
        </p:nvSpPr>
        <p:spPr>
          <a:xfrm>
            <a:off x="681037" y="4722812"/>
            <a:ext cx="5448300" cy="4473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g2780478d32d_0_2:notes"/>
          <p:cNvSpPr txBox="1">
            <a:spLocks noGrp="1"/>
          </p:cNvSpPr>
          <p:nvPr>
            <p:ph type="sldNum" idx="12"/>
          </p:nvPr>
        </p:nvSpPr>
        <p:spPr>
          <a:xfrm>
            <a:off x="3857625" y="9444037"/>
            <a:ext cx="2951100" cy="4968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15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780478d32d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8875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2780478d32d_0_8:notes"/>
          <p:cNvSpPr txBox="1">
            <a:spLocks noGrp="1"/>
          </p:cNvSpPr>
          <p:nvPr>
            <p:ph type="body" idx="1"/>
          </p:nvPr>
        </p:nvSpPr>
        <p:spPr>
          <a:xfrm>
            <a:off x="681037" y="4722812"/>
            <a:ext cx="5448300" cy="4473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g2780478d32d_0_8:notes"/>
          <p:cNvSpPr txBox="1">
            <a:spLocks noGrp="1"/>
          </p:cNvSpPr>
          <p:nvPr>
            <p:ph type="sldNum" idx="12"/>
          </p:nvPr>
        </p:nvSpPr>
        <p:spPr>
          <a:xfrm>
            <a:off x="3857625" y="9444037"/>
            <a:ext cx="2951100" cy="4968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16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2780478d32d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8875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2780478d32d_0_2:notes"/>
          <p:cNvSpPr txBox="1">
            <a:spLocks noGrp="1"/>
          </p:cNvSpPr>
          <p:nvPr>
            <p:ph type="body" idx="1"/>
          </p:nvPr>
        </p:nvSpPr>
        <p:spPr>
          <a:xfrm>
            <a:off x="681037" y="4722812"/>
            <a:ext cx="5448300" cy="4473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g2780478d32d_0_2:notes"/>
          <p:cNvSpPr txBox="1">
            <a:spLocks noGrp="1"/>
          </p:cNvSpPr>
          <p:nvPr>
            <p:ph type="sldNum" idx="12"/>
          </p:nvPr>
        </p:nvSpPr>
        <p:spPr>
          <a:xfrm>
            <a:off x="3857625" y="9444037"/>
            <a:ext cx="2951100" cy="4968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19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328778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7b90a0cd23_2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8875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7b90a0cd23_2_15:notes"/>
          <p:cNvSpPr txBox="1">
            <a:spLocks noGrp="1"/>
          </p:cNvSpPr>
          <p:nvPr>
            <p:ph type="body" idx="1"/>
          </p:nvPr>
        </p:nvSpPr>
        <p:spPr>
          <a:xfrm>
            <a:off x="681037" y="4722812"/>
            <a:ext cx="5448300" cy="4473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g27b90a0cd23_2_15:notes"/>
          <p:cNvSpPr txBox="1">
            <a:spLocks noGrp="1"/>
          </p:cNvSpPr>
          <p:nvPr>
            <p:ph type="sldNum" idx="12"/>
          </p:nvPr>
        </p:nvSpPr>
        <p:spPr>
          <a:xfrm>
            <a:off x="3857625" y="9444037"/>
            <a:ext cx="2951100" cy="4968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2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:notes"/>
          <p:cNvSpPr txBox="1">
            <a:spLocks noGrp="1"/>
          </p:cNvSpPr>
          <p:nvPr>
            <p:ph type="body" idx="1"/>
          </p:nvPr>
        </p:nvSpPr>
        <p:spPr>
          <a:xfrm>
            <a:off x="681037" y="4722812"/>
            <a:ext cx="5448300" cy="447357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8875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:notes"/>
          <p:cNvSpPr txBox="1">
            <a:spLocks noGrp="1"/>
          </p:cNvSpPr>
          <p:nvPr>
            <p:ph type="body" idx="1"/>
          </p:nvPr>
        </p:nvSpPr>
        <p:spPr>
          <a:xfrm>
            <a:off x="681037" y="4722812"/>
            <a:ext cx="5448300" cy="447357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8875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7:notes"/>
          <p:cNvSpPr txBox="1">
            <a:spLocks noGrp="1"/>
          </p:cNvSpPr>
          <p:nvPr>
            <p:ph type="body" idx="1"/>
          </p:nvPr>
        </p:nvSpPr>
        <p:spPr>
          <a:xfrm>
            <a:off x="681037" y="4722812"/>
            <a:ext cx="5448300" cy="447357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8875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8:notes"/>
          <p:cNvSpPr txBox="1">
            <a:spLocks noGrp="1"/>
          </p:cNvSpPr>
          <p:nvPr>
            <p:ph type="body" idx="1"/>
          </p:nvPr>
        </p:nvSpPr>
        <p:spPr>
          <a:xfrm>
            <a:off x="681037" y="4722812"/>
            <a:ext cx="5448300" cy="447357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A, S I</a:t>
            </a:r>
            <a:endParaRPr/>
          </a:p>
        </p:txBody>
      </p:sp>
      <p:sp>
        <p:nvSpPr>
          <p:cNvPr id="127" name="Google Shape;12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8875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9:notes"/>
          <p:cNvSpPr txBox="1">
            <a:spLocks noGrp="1"/>
          </p:cNvSpPr>
          <p:nvPr>
            <p:ph type="body" idx="1"/>
          </p:nvPr>
        </p:nvSpPr>
        <p:spPr>
          <a:xfrm>
            <a:off x="681037" y="4722812"/>
            <a:ext cx="5448300" cy="447357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8875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0:notes"/>
          <p:cNvSpPr txBox="1">
            <a:spLocks noGrp="1"/>
          </p:cNvSpPr>
          <p:nvPr>
            <p:ph type="body" idx="1"/>
          </p:nvPr>
        </p:nvSpPr>
        <p:spPr>
          <a:xfrm>
            <a:off x="681037" y="4722812"/>
            <a:ext cx="5448300" cy="447357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8875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4:notes"/>
          <p:cNvSpPr txBox="1">
            <a:spLocks noGrp="1"/>
          </p:cNvSpPr>
          <p:nvPr>
            <p:ph type="body" idx="1"/>
          </p:nvPr>
        </p:nvSpPr>
        <p:spPr>
          <a:xfrm>
            <a:off x="681037" y="4722812"/>
            <a:ext cx="5448300" cy="447357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8875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ellysbil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5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 innholdsdeler" type="twoObj">
  <p:cSld name="TWO_OBJECTS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loverskrift" type="secHead">
  <p:cSld name="SECTION_HEADER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5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el og innhold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drett tittel og tekst" type="vertTitleAndTx">
  <p:cSld name="VERTICAL_TITLE_AND_VERTICAL_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 rot="5400000">
            <a:off x="4623594" y="2285207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 rot="5400000">
            <a:off x="623094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drett tekst" type="vertTx">
  <p:cSld name="VERTICAL_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1"/>
          </p:nvPr>
        </p:nvSpPr>
        <p:spPr>
          <a:xfrm rot="5400000">
            <a:off x="2396332" y="57943"/>
            <a:ext cx="4351337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lde med tekst" type="picTx">
  <p:cSld name="PICTURE_WITH_CAPTION_TEX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nhold med tekst" type="objTx">
  <p:cSld name="OBJECT_WITH_CAPTION_TEX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mt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re tittel" type="titleOnly">
  <p:cSld name="TITLE_ONLY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9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ammenligning" type="twoTxTwoObj">
  <p:cSld name="TWO_OBJECTS_WITH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3"/>
          <p:cNvSpPr txBox="1">
            <a:spLocks noGrp="1"/>
          </p:cNvSpPr>
          <p:nvPr>
            <p:ph type="subTitle" idx="1"/>
          </p:nvPr>
        </p:nvSpPr>
        <p:spPr>
          <a:xfrm>
            <a:off x="715700" y="4904975"/>
            <a:ext cx="7902000" cy="14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en-US" sz="3800" b="0" i="0" u="none">
                <a:latin typeface="Calibri"/>
                <a:ea typeface="Calibri"/>
                <a:cs typeface="Calibri"/>
                <a:sym typeface="Calibri"/>
              </a:rPr>
              <a:t>    </a:t>
            </a:r>
            <a:r>
              <a:rPr lang="en-US" sz="3800" b="0" i="0" u="none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800" b="1" err="1">
                <a:solidFill>
                  <a:schemeClr val="tx1"/>
                </a:solidFill>
              </a:rPr>
              <a:t>Velkommen</a:t>
            </a:r>
            <a:r>
              <a:rPr lang="en-US" sz="3800" b="1">
                <a:solidFill>
                  <a:schemeClr val="tx1"/>
                </a:solidFill>
              </a:rPr>
              <a:t> </a:t>
            </a:r>
            <a:r>
              <a:rPr lang="en-US" sz="3800" b="1" err="1">
                <a:solidFill>
                  <a:schemeClr val="tx1"/>
                </a:solidFill>
              </a:rPr>
              <a:t>til</a:t>
            </a:r>
            <a:r>
              <a:rPr lang="en-US" sz="3800" b="1">
                <a:solidFill>
                  <a:schemeClr val="tx1"/>
                </a:solidFill>
              </a:rPr>
              <a:t> Blokkhaugen skole</a:t>
            </a:r>
            <a:endParaRPr sz="3800" b="1">
              <a:solidFill>
                <a:schemeClr val="tx1"/>
              </a:solidFill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en-US" sz="3800" b="1" err="1">
                <a:solidFill>
                  <a:schemeClr val="tx1"/>
                </a:solidFill>
              </a:rPr>
              <a:t>Skoleåret</a:t>
            </a:r>
            <a:r>
              <a:rPr lang="en-US" sz="3800" b="1">
                <a:solidFill>
                  <a:schemeClr val="tx1"/>
                </a:solidFill>
              </a:rPr>
              <a:t> 2024-2025</a:t>
            </a:r>
            <a:endParaRPr sz="3800" b="1">
              <a:solidFill>
                <a:schemeClr val="tx1"/>
              </a:solidFill>
            </a:endParaRPr>
          </a:p>
        </p:txBody>
      </p:sp>
      <p:pic>
        <p:nvPicPr>
          <p:cNvPr id="90" name="Google Shape;90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6575" y="267128"/>
            <a:ext cx="6958050" cy="4364347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3"/>
          <p:cNvSpPr/>
          <p:nvPr/>
        </p:nvSpPr>
        <p:spPr>
          <a:xfrm>
            <a:off x="5226447" y="550825"/>
            <a:ext cx="2664300" cy="1294800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chemeClr val="accent6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Trivsel</a:t>
            </a:r>
            <a:r>
              <a:rPr lang="en-US" sz="200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og </a:t>
            </a:r>
            <a:r>
              <a:rPr lang="en-US" sz="200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læring</a:t>
            </a:r>
            <a:r>
              <a:rPr lang="en-US" sz="200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for alle </a:t>
            </a:r>
            <a:r>
              <a:rPr lang="en-US" sz="200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hver</a:t>
            </a:r>
            <a:r>
              <a:rPr lang="en-US" sz="200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dag</a:t>
            </a:r>
            <a:endParaRPr sz="200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2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/>
              <a:t>Fire</a:t>
            </a:r>
            <a:r>
              <a:rPr lang="en-US" sz="33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klasseregler mot mobbing</a:t>
            </a:r>
            <a:endParaRPr/>
          </a:p>
        </p:txBody>
      </p:sp>
      <p:sp>
        <p:nvSpPr>
          <p:cNvPr id="152" name="Google Shape;152;p22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2100"/>
              <a:buFont typeface="Arial"/>
              <a:buNone/>
            </a:pPr>
            <a:r>
              <a:rPr lang="en-US" sz="2400" b="0" i="0" u="none"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n-US" sz="2400"/>
              <a:t>)</a:t>
            </a:r>
            <a:r>
              <a:rPr lang="en-US" sz="2400" b="0" i="0" u="none">
                <a:latin typeface="Calibri"/>
                <a:ea typeface="Calibri"/>
                <a:cs typeface="Calibri"/>
                <a:sym typeface="Calibri"/>
              </a:rPr>
              <a:t> Vi skal ikke mobbe andre.</a:t>
            </a:r>
            <a:endParaRPr sz="2400"/>
          </a:p>
          <a:p>
            <a:pPr marL="0" marR="0" lvl="0" indent="0" algn="l" rtl="0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Clr>
                <a:srgbClr val="404040"/>
              </a:buClr>
              <a:buSzPts val="2100"/>
              <a:buFont typeface="Arial"/>
              <a:buNone/>
            </a:pPr>
            <a:r>
              <a:rPr lang="en-US" sz="2400" b="0" i="0" u="none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2400"/>
              <a:t>)</a:t>
            </a:r>
            <a:r>
              <a:rPr lang="en-US" sz="2400" b="0" i="0" u="none">
                <a:latin typeface="Calibri"/>
                <a:ea typeface="Calibri"/>
                <a:cs typeface="Calibri"/>
                <a:sym typeface="Calibri"/>
              </a:rPr>
              <a:t> Vi skal forsøke å hjelpe elever som blir mobbet.</a:t>
            </a:r>
            <a:endParaRPr sz="2400"/>
          </a:p>
          <a:p>
            <a:pPr marL="0" marR="0" lvl="0" indent="0" algn="l" rtl="0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Clr>
                <a:srgbClr val="404040"/>
              </a:buClr>
              <a:buSzPts val="2100"/>
              <a:buFont typeface="Arial"/>
              <a:buNone/>
            </a:pPr>
            <a:r>
              <a:rPr lang="en-US" sz="2400" b="0" i="0" u="none"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US" sz="2400"/>
              <a:t>)</a:t>
            </a:r>
            <a:r>
              <a:rPr lang="en-US" sz="2400" b="0" i="0" u="none">
                <a:latin typeface="Calibri"/>
                <a:ea typeface="Calibri"/>
                <a:cs typeface="Calibri"/>
                <a:sym typeface="Calibri"/>
              </a:rPr>
              <a:t> Vi skal også være sammen med elever som lett blir alene.</a:t>
            </a:r>
            <a:endParaRPr sz="2400"/>
          </a:p>
          <a:p>
            <a:pPr marL="0" marR="0" lvl="0" indent="0" algn="l" rtl="0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Clr>
                <a:srgbClr val="404040"/>
              </a:buClr>
              <a:buSzPts val="2100"/>
              <a:buFont typeface="Arial"/>
              <a:buNone/>
            </a:pPr>
            <a:r>
              <a:rPr lang="en-US" sz="2400" b="0" i="0" u="none">
                <a:latin typeface="Calibri"/>
                <a:ea typeface="Calibri"/>
                <a:cs typeface="Calibri"/>
                <a:sym typeface="Calibri"/>
              </a:rPr>
              <a:t>4</a:t>
            </a:r>
            <a:r>
              <a:rPr lang="en-US" sz="2400"/>
              <a:t>)</a:t>
            </a:r>
            <a:r>
              <a:rPr lang="en-US" sz="2400" b="0" i="0" u="none">
                <a:latin typeface="Calibri"/>
                <a:ea typeface="Calibri"/>
                <a:cs typeface="Calibri"/>
                <a:sym typeface="Calibri"/>
              </a:rPr>
              <a:t> Hvis vi vet at noen blir mobbet, skal vi fortelle det til kontaktlæreren (eller annen lærer) og de hjemme.</a:t>
            </a:r>
            <a:endParaRPr sz="2400"/>
          </a:p>
          <a:p>
            <a:pPr marL="171450" marR="0" lvl="0" indent="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None/>
            </a:pPr>
            <a:endParaRPr/>
          </a:p>
          <a:p>
            <a:pPr marL="171450" marR="0" lvl="0" indent="-190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>
              <a:solidFill>
                <a:srgbClr val="073E87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153" name="Google Shape;15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05554" y="4827250"/>
            <a:ext cx="4968650" cy="1569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3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Hvordan jobber vi med Olweus?</a:t>
            </a:r>
            <a:endParaRPr/>
          </a:p>
        </p:txBody>
      </p:sp>
      <p:sp>
        <p:nvSpPr>
          <p:cNvPr id="160" name="Google Shape;160;p23"/>
          <p:cNvSpPr txBox="1">
            <a:spLocks noGrp="1"/>
          </p:cNvSpPr>
          <p:nvPr>
            <p:ph type="body" idx="1"/>
          </p:nvPr>
        </p:nvSpPr>
        <p:spPr>
          <a:xfrm>
            <a:off x="629842" y="1300163"/>
            <a:ext cx="3868200" cy="8238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r>
              <a:rPr lang="en-US"/>
              <a:t>Aktiviteter:</a:t>
            </a:r>
            <a:endParaRPr/>
          </a:p>
        </p:txBody>
      </p:sp>
      <p:sp>
        <p:nvSpPr>
          <p:cNvPr id="161" name="Google Shape;161;p23"/>
          <p:cNvSpPr txBox="1">
            <a:spLocks noGrp="1"/>
          </p:cNvSpPr>
          <p:nvPr>
            <p:ph type="body" idx="2"/>
          </p:nvPr>
        </p:nvSpPr>
        <p:spPr>
          <a:xfrm>
            <a:off x="629842" y="2200275"/>
            <a:ext cx="3868200" cy="3684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30200" algn="l" rtl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SzPts val="1600"/>
              <a:buChar char="•"/>
            </a:pPr>
            <a:r>
              <a:rPr lang="en-US" sz="1900" err="1"/>
              <a:t>Klassemøter</a:t>
            </a:r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en-US" sz="1900" err="1"/>
              <a:t>Trivselskalender</a:t>
            </a:r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en-US" sz="1900"/>
              <a:t>Olweus-</a:t>
            </a:r>
            <a:r>
              <a:rPr lang="en-US" sz="1900" err="1"/>
              <a:t>dager</a:t>
            </a:r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en-US" sz="1900"/>
              <a:t>Bli </a:t>
            </a:r>
            <a:r>
              <a:rPr lang="en-US" sz="1900" err="1"/>
              <a:t>kjent-aktiviteter</a:t>
            </a:r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en-US" sz="1900"/>
              <a:t>Team-building</a:t>
            </a:r>
            <a:endParaRPr sz="1900"/>
          </a:p>
          <a:p>
            <a:pPr indent="-330200">
              <a:lnSpc>
                <a:spcPct val="150000"/>
              </a:lnSpc>
              <a:spcBef>
                <a:spcPts val="0"/>
              </a:spcBef>
              <a:buSzPts val="1600"/>
            </a:pPr>
            <a:r>
              <a:rPr lang="en-US" sz="1900"/>
              <a:t>Jente- </a:t>
            </a:r>
            <a:r>
              <a:rPr lang="en-US" sz="1900" err="1"/>
              <a:t>og</a:t>
            </a:r>
            <a:r>
              <a:rPr lang="en-US" sz="1900"/>
              <a:t> </a:t>
            </a:r>
            <a:r>
              <a:rPr lang="en-US" sz="1900" err="1"/>
              <a:t>guttegrupper</a:t>
            </a:r>
          </a:p>
          <a:p>
            <a:pPr indent="0">
              <a:buNone/>
            </a:pPr>
            <a:endParaRPr lang="nb-NO"/>
          </a:p>
        </p:txBody>
      </p:sp>
      <p:sp>
        <p:nvSpPr>
          <p:cNvPr id="162" name="Google Shape;162;p23"/>
          <p:cNvSpPr txBox="1">
            <a:spLocks noGrp="1"/>
          </p:cNvSpPr>
          <p:nvPr>
            <p:ph type="body" idx="3"/>
          </p:nvPr>
        </p:nvSpPr>
        <p:spPr>
          <a:xfrm>
            <a:off x="3867150" y="1300163"/>
            <a:ext cx="3887400" cy="8238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r>
              <a:rPr lang="en-US"/>
              <a:t>Tema i klassemøter:</a:t>
            </a:r>
            <a:endParaRPr/>
          </a:p>
        </p:txBody>
      </p:sp>
      <p:sp>
        <p:nvSpPr>
          <p:cNvPr id="163" name="Google Shape;163;p23"/>
          <p:cNvSpPr txBox="1">
            <a:spLocks noGrp="1"/>
          </p:cNvSpPr>
          <p:nvPr>
            <p:ph type="body" idx="4"/>
          </p:nvPr>
        </p:nvSpPr>
        <p:spPr>
          <a:xfrm>
            <a:off x="3881150" y="2200275"/>
            <a:ext cx="4635300" cy="3684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30200" algn="l" rtl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SzPts val="1600"/>
              <a:buChar char="•"/>
            </a:pPr>
            <a:r>
              <a:rPr lang="en-US" sz="1900"/>
              <a:t>Hvordan ta imot de nye 8. klassingene</a:t>
            </a:r>
            <a:endParaRPr sz="1900"/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en-US" sz="1900"/>
              <a:t>Seksuell trakassering</a:t>
            </a:r>
            <a:endParaRPr sz="1900"/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en-US" sz="1900"/>
              <a:t>Språkbruk</a:t>
            </a:r>
            <a:endParaRPr sz="1900"/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en-US" sz="1900"/>
              <a:t>Ulike former for press</a:t>
            </a:r>
            <a:endParaRPr sz="1900"/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en-US" sz="1900"/>
              <a:t>Nettvett</a:t>
            </a:r>
            <a:endParaRPr sz="1900"/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en-US" sz="1900"/>
              <a:t>Rasisme</a:t>
            </a:r>
            <a:endParaRPr sz="1900"/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en-US" sz="1900"/>
              <a:t>Vennskap/samarbeid</a:t>
            </a:r>
            <a:endParaRPr sz="1900"/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en-US" sz="1900"/>
              <a:t>Mental helse</a:t>
            </a:r>
            <a:endParaRPr sz="1900"/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•"/>
            </a:pPr>
            <a:r>
              <a:rPr lang="en-US" sz="1900"/>
              <a:t>Forslag fra elevene (elevmedvirkning)</a:t>
            </a:r>
            <a:endParaRPr sz="1900"/>
          </a:p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4" name="Google Shape;16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69563" y="365113"/>
            <a:ext cx="2505075" cy="181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54650" y="4954663"/>
            <a:ext cx="2857500" cy="118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4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02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 sz="3300" b="0" i="0" u="none">
                <a:latin typeface="Calibri"/>
                <a:ea typeface="Calibri"/>
                <a:cs typeface="Calibri"/>
                <a:sym typeface="Calibri"/>
              </a:rPr>
              <a:t>Olweus </a:t>
            </a:r>
            <a:r>
              <a:rPr lang="en-US" err="1"/>
              <a:t>spørjeundersøking</a:t>
            </a:r>
          </a:p>
        </p:txBody>
      </p:sp>
      <p:sp>
        <p:nvSpPr>
          <p:cNvPr id="171" name="Google Shape;171;p24"/>
          <p:cNvSpPr txBox="1">
            <a:spLocks noGrp="1"/>
          </p:cNvSpPr>
          <p:nvPr>
            <p:ph type="body" idx="1"/>
          </p:nvPr>
        </p:nvSpPr>
        <p:spPr>
          <a:xfrm>
            <a:off x="628650" y="1486475"/>
            <a:ext cx="7886700" cy="50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indent="-171450">
              <a:lnSpc>
                <a:spcPct val="150000"/>
              </a:lnSpc>
              <a:spcBef>
                <a:spcPts val="0"/>
              </a:spcBef>
            </a:pPr>
            <a:r>
              <a:rPr lang="en-US" err="1"/>
              <a:t>Undersøker</a:t>
            </a:r>
            <a:r>
              <a:rPr lang="en-US"/>
              <a:t> </a:t>
            </a:r>
            <a:r>
              <a:rPr lang="en-US" err="1"/>
              <a:t>ulike</a:t>
            </a:r>
            <a:r>
              <a:rPr lang="en-US"/>
              <a:t> </a:t>
            </a:r>
            <a:r>
              <a:rPr lang="en-US" err="1"/>
              <a:t>aspekt</a:t>
            </a:r>
            <a:r>
              <a:rPr lang="en-US"/>
              <a:t> </a:t>
            </a:r>
            <a:r>
              <a:rPr lang="en-US" err="1"/>
              <a:t>ved</a:t>
            </a:r>
            <a:r>
              <a:rPr lang="en-US"/>
              <a:t> mobbing </a:t>
            </a:r>
          </a:p>
          <a:p>
            <a:pPr marL="171450" indent="-171450">
              <a:lnSpc>
                <a:spcPct val="150000"/>
              </a:lnSpc>
              <a:spcBef>
                <a:spcPts val="0"/>
              </a:spcBef>
            </a:pPr>
            <a:r>
              <a:rPr lang="en-US" err="1"/>
              <a:t>Jobbar</a:t>
            </a:r>
            <a:r>
              <a:rPr lang="en-US"/>
              <a:t> med </a:t>
            </a:r>
            <a:r>
              <a:rPr lang="en-US" err="1"/>
              <a:t>resultatet</a:t>
            </a:r>
            <a:r>
              <a:rPr lang="en-US"/>
              <a:t> 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personalet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med </a:t>
            </a:r>
            <a:r>
              <a:rPr lang="en-US" err="1"/>
              <a:t>elevane</a:t>
            </a:r>
            <a:r>
              <a:rPr lang="en-US"/>
              <a:t> </a:t>
            </a:r>
          </a:p>
          <a:p>
            <a:pPr marL="17145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lang="en-US"/>
              <a:t>Anonym</a:t>
            </a:r>
            <a:endParaRPr/>
          </a:p>
          <a:p>
            <a:pPr marL="171450" marR="0" lvl="0" indent="-152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err="1"/>
              <a:t>Årleg</a:t>
            </a:r>
            <a:r>
              <a:rPr lang="en-US"/>
              <a:t> - </a:t>
            </a:r>
            <a:r>
              <a:rPr lang="en-US" sz="2100" b="0" i="0" u="none">
                <a:latin typeface="Calibri"/>
                <a:ea typeface="Calibri"/>
                <a:cs typeface="Calibri"/>
                <a:sym typeface="Calibri"/>
              </a:rPr>
              <a:t>sist </a:t>
            </a:r>
            <a:r>
              <a:rPr lang="en-US" sz="2100" b="0" i="0" u="none" err="1">
                <a:latin typeface="Calibri"/>
                <a:ea typeface="Calibri"/>
                <a:cs typeface="Calibri"/>
                <a:sym typeface="Calibri"/>
              </a:rPr>
              <a:t>gjennomført</a:t>
            </a:r>
            <a:r>
              <a:rPr lang="en-US" sz="2100" b="0" i="0" u="none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/>
              <a:t>2023</a:t>
            </a:r>
          </a:p>
          <a:p>
            <a:pPr marL="171450" indent="-171450">
              <a:lnSpc>
                <a:spcPct val="150000"/>
              </a:lnSpc>
              <a:spcBef>
                <a:spcPts val="700"/>
              </a:spcBef>
              <a:buSzPts val="2100"/>
            </a:pPr>
            <a:r>
              <a:rPr lang="en-US" sz="2100" b="0" i="0" u="none">
                <a:latin typeface="Calibri"/>
                <a:ea typeface="Calibri"/>
                <a:cs typeface="Calibri"/>
                <a:sym typeface="Calibri"/>
              </a:rPr>
              <a:t>Stort sett </a:t>
            </a:r>
            <a:r>
              <a:rPr lang="en-US" sz="2100" b="0" i="0" u="none" err="1">
                <a:latin typeface="Calibri"/>
                <a:ea typeface="Calibri"/>
                <a:cs typeface="Calibri"/>
                <a:sym typeface="Calibri"/>
              </a:rPr>
              <a:t>gode</a:t>
            </a:r>
            <a:r>
              <a:rPr lang="en-US" sz="2100" b="0" i="0" u="none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err="1"/>
              <a:t>resultat</a:t>
            </a:r>
            <a:r>
              <a:rPr lang="en-US" sz="2100" b="0" i="0" u="none">
                <a:latin typeface="Calibri"/>
                <a:ea typeface="Calibri"/>
                <a:cs typeface="Calibri"/>
                <a:sym typeface="Calibri"/>
              </a:rPr>
              <a:t> (</a:t>
            </a:r>
            <a:r>
              <a:rPr lang="en-US"/>
              <a:t>2023</a:t>
            </a:r>
            <a:r>
              <a:rPr lang="en-US" sz="2100" b="0" i="0" u="none">
                <a:latin typeface="Calibri"/>
                <a:ea typeface="Calibri"/>
                <a:cs typeface="Calibri"/>
                <a:sym typeface="Calibri"/>
              </a:rPr>
              <a:t>)</a:t>
            </a:r>
            <a:endParaRPr lang="en-US"/>
          </a:p>
          <a:p>
            <a:pPr marL="514350" lvl="1" indent="-171450">
              <a:lnSpc>
                <a:spcPct val="150000"/>
              </a:lnSpc>
              <a:spcBef>
                <a:spcPts val="300"/>
              </a:spcBef>
            </a:pPr>
            <a:r>
              <a:rPr lang="en-US"/>
              <a:t>Høg </a:t>
            </a:r>
            <a:r>
              <a:rPr lang="en-US" err="1"/>
              <a:t>trivsel</a:t>
            </a:r>
            <a:r>
              <a:rPr lang="en-US"/>
              <a:t> </a:t>
            </a:r>
            <a:r>
              <a:rPr lang="en-US" err="1"/>
              <a:t>jamt</a:t>
            </a:r>
            <a:r>
              <a:rPr lang="en-US"/>
              <a:t> over </a:t>
            </a:r>
          </a:p>
          <a:p>
            <a:pPr marL="514350" lvl="1" indent="-171450">
              <a:lnSpc>
                <a:spcPct val="150000"/>
              </a:lnSpc>
              <a:spcBef>
                <a:spcPts val="300"/>
              </a:spcBef>
            </a:pPr>
            <a:r>
              <a:rPr lang="en-US" err="1"/>
              <a:t>Aukande</a:t>
            </a:r>
            <a:r>
              <a:rPr lang="en-US"/>
              <a:t>, </a:t>
            </a:r>
            <a:r>
              <a:rPr lang="en-US" err="1"/>
              <a:t>som</a:t>
            </a:r>
            <a:r>
              <a:rPr lang="en-US"/>
              <a:t> 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resten</a:t>
            </a:r>
            <a:r>
              <a:rPr lang="en-US"/>
              <a:t> av </a:t>
            </a:r>
            <a:r>
              <a:rPr lang="en-US" err="1"/>
              <a:t>landet</a:t>
            </a:r>
            <a:endParaRPr lang="en-US"/>
          </a:p>
          <a:p>
            <a:pPr marL="514350" lvl="1" indent="-171450">
              <a:lnSpc>
                <a:spcPct val="150000"/>
              </a:lnSpc>
              <a:spcBef>
                <a:spcPts val="300"/>
              </a:spcBef>
            </a:pPr>
            <a:r>
              <a:rPr lang="en-US"/>
              <a:t>Mest mobbing </a:t>
            </a:r>
            <a:r>
              <a:rPr lang="en-US" err="1"/>
              <a:t>blant</a:t>
            </a:r>
            <a:r>
              <a:rPr lang="en-US"/>
              <a:t> </a:t>
            </a:r>
            <a:r>
              <a:rPr lang="en-US" err="1"/>
              <a:t>jenter</a:t>
            </a:r>
            <a:endParaRPr lang="en-US"/>
          </a:p>
          <a:p>
            <a:pPr marL="514350" lvl="1" indent="-171450">
              <a:lnSpc>
                <a:spcPct val="150000"/>
              </a:lnSpc>
              <a:spcBef>
                <a:spcPts val="300"/>
              </a:spcBef>
            </a:pPr>
            <a:r>
              <a:rPr lang="en-US" err="1"/>
              <a:t>Skuleplassen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 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korridorane</a:t>
            </a:r>
            <a:endParaRPr lang="en-US"/>
          </a:p>
          <a:p>
            <a:pPr marL="514350" lvl="1" indent="-171450">
              <a:lnSpc>
                <a:spcPct val="150000"/>
              </a:lnSpc>
              <a:spcBef>
                <a:spcPts val="300"/>
              </a:spcBef>
            </a:pPr>
            <a:r>
              <a:rPr lang="en-US" err="1"/>
              <a:t>Få</a:t>
            </a:r>
            <a:r>
              <a:rPr lang="en-US"/>
              <a:t>, men </a:t>
            </a:r>
            <a:r>
              <a:rPr lang="en-US" err="1"/>
              <a:t>fleire</a:t>
            </a:r>
            <a:r>
              <a:rPr lang="en-US"/>
              <a:t> </a:t>
            </a:r>
            <a:r>
              <a:rPr lang="en-US" err="1"/>
              <a:t>fortel</a:t>
            </a:r>
            <a:r>
              <a:rPr lang="en-US"/>
              <a:t> om </a:t>
            </a:r>
            <a:r>
              <a:rPr lang="en-US" err="1"/>
              <a:t>mobbinga</a:t>
            </a:r>
            <a:r>
              <a:rPr lang="en-US"/>
              <a:t> </a:t>
            </a:r>
          </a:p>
        </p:txBody>
      </p:sp>
      <p:pic>
        <p:nvPicPr>
          <p:cNvPr id="172" name="Google Shape;172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87265" y="2887446"/>
            <a:ext cx="2572150" cy="1454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5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 sz="33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Til foresatte</a:t>
            </a:r>
            <a:endParaRPr/>
          </a:p>
        </p:txBody>
      </p:sp>
      <p:sp>
        <p:nvSpPr>
          <p:cNvPr id="178" name="Google Shape;178;p25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1450" marR="0" lvl="0" indent="-190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oto Sans Symbols"/>
              <a:buChar char="●"/>
            </a:pPr>
            <a:r>
              <a:rPr lang="en-US" sz="2400"/>
              <a:t> </a:t>
            </a:r>
            <a:r>
              <a:rPr lang="en-US" sz="2400" b="0" i="0" u="none">
                <a:latin typeface="Calibri"/>
                <a:ea typeface="Calibri"/>
                <a:cs typeface="Calibri"/>
                <a:sym typeface="Calibri"/>
              </a:rPr>
              <a:t>Fortell oss om du mistenker at noen ikke har det bra eller                       mistenker/vet at noen blir mobbet.</a:t>
            </a:r>
            <a:endParaRPr sz="2400"/>
          </a:p>
          <a:p>
            <a:pPr marL="171450" marR="0" lvl="0" indent="-190500" algn="l" rtl="0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SzPts val="2400"/>
              <a:buFont typeface="Noto Sans Symbols"/>
              <a:buChar char="●"/>
            </a:pPr>
            <a:r>
              <a:rPr lang="en-US" sz="2400"/>
              <a:t> </a:t>
            </a:r>
            <a:r>
              <a:rPr lang="en-US" sz="2400" b="0" i="0" u="none">
                <a:latin typeface="Calibri"/>
                <a:ea typeface="Calibri"/>
                <a:cs typeface="Calibri"/>
                <a:sym typeface="Calibri"/>
              </a:rPr>
              <a:t>Snakk med barna deres om trivsel og nettvett.</a:t>
            </a:r>
            <a:endParaRPr sz="2400"/>
          </a:p>
          <a:p>
            <a:pPr marL="171450" marR="0" lvl="0" indent="-190500" algn="l" rtl="0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SzPts val="2400"/>
              <a:buFont typeface="Noto Sans Symbols"/>
              <a:buChar char="●"/>
            </a:pPr>
            <a:r>
              <a:rPr lang="en-US" sz="2400"/>
              <a:t> </a:t>
            </a:r>
            <a:r>
              <a:rPr lang="en-US" sz="2400" b="0" i="0" u="none">
                <a:latin typeface="Calibri"/>
                <a:ea typeface="Calibri"/>
                <a:cs typeface="Calibri"/>
                <a:sym typeface="Calibri"/>
              </a:rPr>
              <a:t>Spør dem om mobbing.</a:t>
            </a:r>
            <a:endParaRPr sz="2400"/>
          </a:p>
          <a:p>
            <a:pPr marL="0" marR="0" lvl="0" indent="0" algn="l" rtl="0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None/>
            </a:pPr>
            <a:endParaRPr>
              <a:solidFill>
                <a:srgbClr val="404040"/>
              </a:solidFill>
            </a:endParaRPr>
          </a:p>
          <a:p>
            <a:pPr marL="171450" marR="0" lvl="0" indent="-381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endParaRPr sz="2100" b="0" i="0" u="none">
              <a:solidFill>
                <a:srgbClr val="40404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9" name="Google Shape;17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52675" y="4438075"/>
            <a:ext cx="2349900" cy="1374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13425" y="4295650"/>
            <a:ext cx="2349890" cy="176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01875" y="1171573"/>
            <a:ext cx="6140243" cy="2257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14575" y="3883335"/>
            <a:ext cx="4514850" cy="2257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7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100"/>
              <a:t>Kva er det? </a:t>
            </a:r>
            <a:endParaRPr sz="4100"/>
          </a:p>
        </p:txBody>
      </p:sp>
      <p:sp>
        <p:nvSpPr>
          <p:cNvPr id="194" name="Google Shape;194;p27"/>
          <p:cNvSpPr txBox="1"/>
          <p:nvPr/>
        </p:nvSpPr>
        <p:spPr>
          <a:xfrm>
            <a:off x="647600" y="1703175"/>
            <a:ext cx="7460100" cy="41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00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Char char="●"/>
            </a:pPr>
            <a:r>
              <a:rPr lang="en-US" sz="2700">
                <a:latin typeface="Calibri"/>
                <a:ea typeface="Calibri"/>
                <a:cs typeface="Calibri"/>
                <a:sym typeface="Calibri"/>
              </a:rPr>
              <a:t>Kompetanseprogram av RVTS for Bergen kommune </a:t>
            </a:r>
            <a:endParaRPr sz="27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000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Char char="●"/>
            </a:pPr>
            <a:r>
              <a:rPr lang="en-US" sz="2700">
                <a:latin typeface="Calibri"/>
                <a:ea typeface="Calibri"/>
                <a:cs typeface="Calibri"/>
                <a:sym typeface="Calibri"/>
              </a:rPr>
              <a:t>Kvifor? </a:t>
            </a:r>
            <a:endParaRPr sz="2700"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4000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Char char="○"/>
            </a:pPr>
            <a:r>
              <a:rPr lang="en-US" sz="2700">
                <a:latin typeface="Calibri"/>
                <a:ea typeface="Calibri"/>
                <a:cs typeface="Calibri"/>
                <a:sym typeface="Calibri"/>
              </a:rPr>
              <a:t>Forsking viser at vi snakkar for sjeldan med barn og unge ein er bekymra for </a:t>
            </a:r>
            <a:endParaRPr sz="27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000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Char char="●"/>
            </a:pPr>
            <a:r>
              <a:rPr lang="en-US" sz="2700">
                <a:latin typeface="Calibri"/>
                <a:ea typeface="Calibri"/>
                <a:cs typeface="Calibri"/>
                <a:sym typeface="Calibri"/>
              </a:rPr>
              <a:t>Ressurspersonar, portvakt-kurs</a:t>
            </a:r>
            <a:endParaRPr sz="27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000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Char char="●"/>
            </a:pPr>
            <a:r>
              <a:rPr lang="en-US" sz="2700">
                <a:latin typeface="Calibri"/>
                <a:ea typeface="Calibri"/>
                <a:cs typeface="Calibri"/>
                <a:sym typeface="Calibri"/>
              </a:rPr>
              <a:t>Hovudressursgruppe Arna/Åsane  </a:t>
            </a:r>
            <a:endParaRPr sz="27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8"/>
          <p:cNvSpPr txBox="1">
            <a:spLocks noGrp="1"/>
          </p:cNvSpPr>
          <p:nvPr>
            <p:ph type="body" idx="1"/>
          </p:nvPr>
        </p:nvSpPr>
        <p:spPr>
          <a:xfrm rot="5400000">
            <a:off x="2396400" y="57875"/>
            <a:ext cx="4351200" cy="7886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1" name="Google Shape;201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82203"/>
            <a:ext cx="9144000" cy="58935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E708E50-AAD6-51AB-B8DD-33622C1C7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/>
              <a:t>FAU  BLOKKHAUGEN SKOLE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4CD3587E-ECE9-C5EE-EED5-1C3EE81FAD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8757" y="1426691"/>
            <a:ext cx="8386292" cy="4635923"/>
          </a:xfrm>
        </p:spPr>
        <p:txBody>
          <a:bodyPr/>
          <a:lstStyle/>
          <a:p>
            <a:r>
              <a:rPr lang="nb-NO"/>
              <a:t>Trafikkampanjer (2 </a:t>
            </a:r>
            <a:r>
              <a:rPr lang="nb-NO" err="1"/>
              <a:t>stk</a:t>
            </a:r>
            <a:r>
              <a:rPr lang="nb-NO"/>
              <a:t>) for å påminne foreldre/foresatte om at kjøring opp til rundkjøring er uønsket *</a:t>
            </a:r>
          </a:p>
          <a:p>
            <a:r>
              <a:rPr lang="nb-NO"/>
              <a:t>Salg av kaffe og kaker, samt parkeringsvakt, ifm. skolens juleshow</a:t>
            </a:r>
          </a:p>
          <a:p>
            <a:r>
              <a:rPr lang="nb-NO"/>
              <a:t>Dialog med FAU på Rolland og Haukedalen vedr. overgang fra 7. til 8. klasse</a:t>
            </a:r>
          </a:p>
          <a:p>
            <a:r>
              <a:rPr lang="nb-NO"/>
              <a:t>Møter med skolen og Bergen kommune vedr. Kvalitetsoppfølging</a:t>
            </a:r>
          </a:p>
          <a:p>
            <a:r>
              <a:rPr lang="nb-NO"/>
              <a:t>Organisering av «Sammen for unge i Åsane», som ble gjennomført 22. mai i Åsane Arena, i samarbeid med andre FAU i Arna/Åsane</a:t>
            </a:r>
          </a:p>
          <a:p>
            <a:r>
              <a:rPr lang="nb-NO"/>
              <a:t>Organisering av skoleball 29. mai, sammen med FAU Åstveit</a:t>
            </a:r>
          </a:p>
          <a:p>
            <a:r>
              <a:rPr lang="nb-NO"/>
              <a:t>Støtte til skidag, og innkjøp av utstyr til bruk i friminuttene </a:t>
            </a:r>
          </a:p>
          <a:p>
            <a:r>
              <a:rPr lang="nb-NO" err="1"/>
              <a:t>Årshjul</a:t>
            </a:r>
            <a:r>
              <a:rPr lang="nb-NO"/>
              <a:t>/plan for hvert enkelt trinn, som ledd i «skole-hjem-samarbeidet» - påbegynt </a:t>
            </a:r>
          </a:p>
        </p:txBody>
      </p:sp>
    </p:spTree>
    <p:extLst>
      <p:ext uri="{BB962C8B-B14F-4D97-AF65-F5344CB8AC3E}">
        <p14:creationId xmlns:p14="http://schemas.microsoft.com/office/powerpoint/2010/main" val="38445377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CD029B2-FF95-8C17-B162-394820C7A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Hva kan være viktig i 2024/2025 sesongen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ED8591B-433D-AF72-3ED8-2DDF8B8BDE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4445" y="1681642"/>
            <a:ext cx="8186261" cy="4778170"/>
          </a:xfrm>
        </p:spPr>
        <p:txBody>
          <a:bodyPr/>
          <a:lstStyle/>
          <a:p>
            <a:r>
              <a:rPr lang="nb-NO"/>
              <a:t>Knytte relasjoner til de andre FAU-ene i Åsane med tanke på tidlig planlegging og organisering av videre møter etter «22. mai møtet»; dvs. nedskalerte møter/møtepunkter på hver skole</a:t>
            </a:r>
          </a:p>
          <a:p>
            <a:r>
              <a:rPr lang="nb-NO"/>
              <a:t>Sette av tid og ressurser til 4 trafikkampanjer – det trengs åpenbart flere enn 2 </a:t>
            </a:r>
          </a:p>
          <a:p>
            <a:r>
              <a:rPr lang="nb-NO"/>
              <a:t>Bidra til økt deltakelse/svarprosent i foreldreundersøkelsen</a:t>
            </a:r>
          </a:p>
          <a:p>
            <a:r>
              <a:rPr lang="nb-NO"/>
              <a:t>Identifisere støtteordninger og definere egnet prosjekt</a:t>
            </a:r>
          </a:p>
          <a:p>
            <a:r>
              <a:rPr lang="nb-NO"/>
              <a:t>Øke antall inntektskilder for FAU</a:t>
            </a:r>
          </a:p>
          <a:p>
            <a:r>
              <a:rPr lang="nb-NO"/>
              <a:t>Senest før jul sette av ressurser til planlegging av eventuelt nytt skoleball, samt ta kontakt med Åstveit for å dra læring av forrige arrangement</a:t>
            </a:r>
          </a:p>
          <a:p>
            <a:r>
              <a:rPr lang="nb-NO"/>
              <a:t>Fortsette «skole-hjem-samarbeidet», herunder etablere </a:t>
            </a:r>
            <a:r>
              <a:rPr lang="nb-NO" err="1"/>
              <a:t>årshjul</a:t>
            </a:r>
            <a:r>
              <a:rPr lang="nb-NO"/>
              <a:t> og faste aktiviteter for både elever og foresatte knyttet til hvert trinn</a:t>
            </a:r>
          </a:p>
        </p:txBody>
      </p:sp>
    </p:spTree>
    <p:extLst>
      <p:ext uri="{BB962C8B-B14F-4D97-AF65-F5344CB8AC3E}">
        <p14:creationId xmlns:p14="http://schemas.microsoft.com/office/powerpoint/2010/main" val="40122742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7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100" err="1"/>
              <a:t>Klassemøter</a:t>
            </a:r>
            <a:endParaRPr sz="4100"/>
          </a:p>
        </p:txBody>
      </p:sp>
      <p:sp>
        <p:nvSpPr>
          <p:cNvPr id="194" name="Google Shape;194;p27"/>
          <p:cNvSpPr txBox="1"/>
          <p:nvPr/>
        </p:nvSpPr>
        <p:spPr>
          <a:xfrm>
            <a:off x="647600" y="1263722"/>
            <a:ext cx="7460100" cy="5594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715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700"/>
            </a:pPr>
            <a:endParaRPr lang="nb-NO" sz="2700"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" name="Tabell 1">
            <a:extLst>
              <a:ext uri="{FF2B5EF4-FFF2-40B4-BE49-F238E27FC236}">
                <a16:creationId xmlns:a16="http://schemas.microsoft.com/office/drawing/2014/main" id="{6716F715-A50C-B941-0DF2-9A6C11F6BB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2416995"/>
              </p:ext>
            </p:extLst>
          </p:nvPr>
        </p:nvGraphicFramePr>
        <p:xfrm>
          <a:off x="924674" y="1396999"/>
          <a:ext cx="7571728" cy="50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5864">
                  <a:extLst>
                    <a:ext uri="{9D8B030D-6E8A-4147-A177-3AD203B41FA5}">
                      <a16:colId xmlns:a16="http://schemas.microsoft.com/office/drawing/2014/main" val="3835313402"/>
                    </a:ext>
                  </a:extLst>
                </a:gridCol>
                <a:gridCol w="3785864">
                  <a:extLst>
                    <a:ext uri="{9D8B030D-6E8A-4147-A177-3AD203B41FA5}">
                      <a16:colId xmlns:a16="http://schemas.microsoft.com/office/drawing/2014/main" val="2340613472"/>
                    </a:ext>
                  </a:extLst>
                </a:gridCol>
              </a:tblGrid>
              <a:tr h="509588">
                <a:tc>
                  <a:txBody>
                    <a:bodyPr/>
                    <a:lstStyle/>
                    <a:p>
                      <a:r>
                        <a:rPr lang="nb-NO"/>
                        <a:t>Klasse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/>
                        <a:t>Rom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3786352"/>
                  </a:ext>
                </a:extLst>
              </a:tr>
              <a:tr h="509588">
                <a:tc>
                  <a:txBody>
                    <a:bodyPr/>
                    <a:lstStyle/>
                    <a:p>
                      <a:r>
                        <a:rPr lang="nb-NO" sz="1800"/>
                        <a:t>8A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800"/>
                        <a:t>216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4373795"/>
                  </a:ext>
                </a:extLst>
              </a:tr>
              <a:tr h="509588">
                <a:tc>
                  <a:txBody>
                    <a:bodyPr/>
                    <a:lstStyle/>
                    <a:p>
                      <a:r>
                        <a:rPr lang="nb-NO" sz="1800"/>
                        <a:t>8B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800"/>
                        <a:t>218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4613219"/>
                  </a:ext>
                </a:extLst>
              </a:tr>
              <a:tr h="509588">
                <a:tc>
                  <a:txBody>
                    <a:bodyPr/>
                    <a:lstStyle/>
                    <a:p>
                      <a:r>
                        <a:rPr lang="nb-NO" sz="1800"/>
                        <a:t>8C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800"/>
                        <a:t>219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9854093"/>
                  </a:ext>
                </a:extLst>
              </a:tr>
              <a:tr h="509588">
                <a:tc>
                  <a:txBody>
                    <a:bodyPr/>
                    <a:lstStyle/>
                    <a:p>
                      <a:r>
                        <a:rPr lang="nb-NO" sz="1800"/>
                        <a:t>9A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800"/>
                        <a:t>210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8472253"/>
                  </a:ext>
                </a:extLst>
              </a:tr>
              <a:tr h="509588">
                <a:tc>
                  <a:txBody>
                    <a:bodyPr/>
                    <a:lstStyle/>
                    <a:p>
                      <a:r>
                        <a:rPr lang="nb-NO" sz="1800"/>
                        <a:t>9B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800"/>
                        <a:t>212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4249054"/>
                  </a:ext>
                </a:extLst>
              </a:tr>
              <a:tr h="509588">
                <a:tc>
                  <a:txBody>
                    <a:bodyPr/>
                    <a:lstStyle/>
                    <a:p>
                      <a:r>
                        <a:rPr lang="nb-NO" sz="1800"/>
                        <a:t>9C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800"/>
                        <a:t>208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6179798"/>
                  </a:ext>
                </a:extLst>
              </a:tr>
              <a:tr h="509588">
                <a:tc>
                  <a:txBody>
                    <a:bodyPr/>
                    <a:lstStyle/>
                    <a:p>
                      <a:r>
                        <a:rPr lang="nb-NO" sz="1800"/>
                        <a:t>9D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800"/>
                        <a:t>207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8334684"/>
                  </a:ext>
                </a:extLst>
              </a:tr>
              <a:tr h="509588">
                <a:tc>
                  <a:txBody>
                    <a:bodyPr/>
                    <a:lstStyle/>
                    <a:p>
                      <a:r>
                        <a:rPr lang="nb-NO" sz="1800"/>
                        <a:t>10B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800"/>
                        <a:t>201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0053926"/>
                  </a:ext>
                </a:extLst>
              </a:tr>
              <a:tr h="509588">
                <a:tc>
                  <a:txBody>
                    <a:bodyPr/>
                    <a:lstStyle/>
                    <a:p>
                      <a:r>
                        <a:rPr lang="nb-NO" sz="1800"/>
                        <a:t>10C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800"/>
                        <a:t>221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28292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9757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893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n-US"/>
              <a:t>BLOKKHAUGEN SKOLE</a:t>
            </a:r>
            <a:endParaRPr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628650" y="1258225"/>
            <a:ext cx="7886700" cy="5474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indent="-196850">
              <a:lnSpc>
                <a:spcPct val="150000"/>
              </a:lnSpc>
              <a:spcBef>
                <a:spcPts val="700"/>
              </a:spcBef>
              <a:buClr>
                <a:srgbClr val="404040"/>
              </a:buClr>
              <a:buSzPts val="2400"/>
              <a:buFont typeface="Calibri"/>
              <a:buChar char="●"/>
            </a:pPr>
            <a:r>
              <a:rPr lang="en-US" sz="2400">
                <a:solidFill>
                  <a:srgbClr val="404040"/>
                </a:solidFill>
              </a:rPr>
              <a:t>Vi er 38 </a:t>
            </a:r>
            <a:r>
              <a:rPr lang="en-US" sz="2400" err="1">
                <a:solidFill>
                  <a:srgbClr val="404040"/>
                </a:solidFill>
              </a:rPr>
              <a:t>ansatte</a:t>
            </a:r>
            <a:endParaRPr lang="en-US" sz="2400">
              <a:solidFill>
                <a:srgbClr val="404040"/>
              </a:solidFill>
            </a:endParaRPr>
          </a:p>
          <a:p>
            <a:pPr marL="774700" lvl="1">
              <a:lnSpc>
                <a:spcPct val="150000"/>
              </a:lnSpc>
              <a:spcBef>
                <a:spcPts val="700"/>
              </a:spcBef>
              <a:buClr>
                <a:srgbClr val="404040"/>
              </a:buClr>
              <a:buSzPts val="2400"/>
              <a:buFont typeface="Courier New"/>
              <a:buChar char="o"/>
            </a:pPr>
            <a:r>
              <a:rPr lang="en-US" sz="2100">
                <a:solidFill>
                  <a:srgbClr val="404040"/>
                </a:solidFill>
              </a:rPr>
              <a:t>26 </a:t>
            </a:r>
            <a:r>
              <a:rPr lang="en-US" sz="2100" err="1">
                <a:solidFill>
                  <a:srgbClr val="404040"/>
                </a:solidFill>
              </a:rPr>
              <a:t>lærerstillinger</a:t>
            </a:r>
            <a:r>
              <a:rPr lang="en-US" sz="2100">
                <a:solidFill>
                  <a:srgbClr val="404040"/>
                </a:solidFill>
              </a:rPr>
              <a:t>, 2 </a:t>
            </a:r>
            <a:r>
              <a:rPr lang="en-US" sz="2100" err="1">
                <a:solidFill>
                  <a:srgbClr val="404040"/>
                </a:solidFill>
              </a:rPr>
              <a:t>avdelingsledere</a:t>
            </a:r>
            <a:r>
              <a:rPr lang="en-US" sz="2100">
                <a:solidFill>
                  <a:srgbClr val="404040"/>
                </a:solidFill>
              </a:rPr>
              <a:t>, </a:t>
            </a:r>
            <a:r>
              <a:rPr lang="en-US" sz="2100" err="1">
                <a:solidFill>
                  <a:srgbClr val="404040"/>
                </a:solidFill>
              </a:rPr>
              <a:t>rektor</a:t>
            </a:r>
            <a:r>
              <a:rPr lang="en-US" sz="2100">
                <a:solidFill>
                  <a:srgbClr val="404040"/>
                </a:solidFill>
              </a:rPr>
              <a:t>, 2 </a:t>
            </a:r>
            <a:r>
              <a:rPr lang="en-US" sz="2100" err="1">
                <a:solidFill>
                  <a:srgbClr val="404040"/>
                </a:solidFill>
              </a:rPr>
              <a:t>barne</a:t>
            </a:r>
            <a:r>
              <a:rPr lang="en-US" sz="2100">
                <a:solidFill>
                  <a:srgbClr val="404040"/>
                </a:solidFill>
              </a:rPr>
              <a:t>- og </a:t>
            </a:r>
            <a:r>
              <a:rPr lang="en-US" sz="2100" err="1">
                <a:solidFill>
                  <a:srgbClr val="404040"/>
                </a:solidFill>
              </a:rPr>
              <a:t>ungdomsarbeidere</a:t>
            </a:r>
            <a:r>
              <a:rPr lang="en-US" sz="2100">
                <a:solidFill>
                  <a:srgbClr val="404040"/>
                </a:solidFill>
              </a:rPr>
              <a:t>, 1 </a:t>
            </a:r>
            <a:r>
              <a:rPr lang="en-US" sz="2100" err="1">
                <a:solidFill>
                  <a:srgbClr val="404040"/>
                </a:solidFill>
              </a:rPr>
              <a:t>miljøarbeider</a:t>
            </a:r>
            <a:r>
              <a:rPr lang="en-US" sz="2100">
                <a:solidFill>
                  <a:srgbClr val="404040"/>
                </a:solidFill>
              </a:rPr>
              <a:t>, 1 </a:t>
            </a:r>
            <a:r>
              <a:rPr lang="en-US" sz="2100" err="1">
                <a:solidFill>
                  <a:srgbClr val="404040"/>
                </a:solidFill>
              </a:rPr>
              <a:t>konsulent</a:t>
            </a:r>
            <a:r>
              <a:rPr lang="en-US" sz="2100">
                <a:solidFill>
                  <a:srgbClr val="404040"/>
                </a:solidFill>
              </a:rPr>
              <a:t>, 3 </a:t>
            </a:r>
            <a:r>
              <a:rPr lang="en-US" sz="2100" err="1">
                <a:solidFill>
                  <a:srgbClr val="404040"/>
                </a:solidFill>
              </a:rPr>
              <a:t>renholdere</a:t>
            </a:r>
            <a:r>
              <a:rPr lang="en-US" sz="2100">
                <a:solidFill>
                  <a:srgbClr val="404040"/>
                </a:solidFill>
              </a:rPr>
              <a:t> og 2 </a:t>
            </a:r>
            <a:r>
              <a:rPr lang="en-US" sz="2100" err="1">
                <a:solidFill>
                  <a:srgbClr val="404040"/>
                </a:solidFill>
              </a:rPr>
              <a:t>tilsynsvakter</a:t>
            </a:r>
            <a:endParaRPr lang="nb-NO" sz="2100"/>
          </a:p>
          <a:p>
            <a:pPr marL="171450" lvl="0" indent="-196850" algn="l" rtl="0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Clr>
                <a:srgbClr val="404040"/>
              </a:buClr>
              <a:buSzPts val="2400"/>
              <a:buFont typeface="Calibri"/>
              <a:buChar char="●"/>
            </a:pPr>
            <a:r>
              <a:rPr lang="en-US" sz="2400" err="1">
                <a:solidFill>
                  <a:srgbClr val="404040"/>
                </a:solidFill>
              </a:rPr>
              <a:t>Avdelingsleder</a:t>
            </a:r>
            <a:r>
              <a:rPr lang="en-US" sz="2400">
                <a:solidFill>
                  <a:srgbClr val="404040"/>
                </a:solidFill>
              </a:rPr>
              <a:t> for 10.trinn er Stefan Samuelsen</a:t>
            </a:r>
            <a:endParaRPr sz="2400"/>
          </a:p>
          <a:p>
            <a:pPr marL="171450" indent="-196850">
              <a:lnSpc>
                <a:spcPct val="150000"/>
              </a:lnSpc>
              <a:spcBef>
                <a:spcPts val="700"/>
              </a:spcBef>
              <a:buClr>
                <a:srgbClr val="404040"/>
              </a:buClr>
              <a:buSzPts val="2400"/>
              <a:buFont typeface="Calibri"/>
              <a:buChar char="●"/>
            </a:pPr>
            <a:r>
              <a:rPr lang="en-US" sz="2400" err="1">
                <a:solidFill>
                  <a:srgbClr val="404040"/>
                </a:solidFill>
              </a:rPr>
              <a:t>Avdelingsleder</a:t>
            </a:r>
            <a:r>
              <a:rPr lang="en-US" sz="2400">
                <a:solidFill>
                  <a:srgbClr val="404040"/>
                </a:solidFill>
              </a:rPr>
              <a:t> for 9.trinn er Anne K. Larsen</a:t>
            </a:r>
          </a:p>
          <a:p>
            <a:pPr marL="171450" indent="-196850">
              <a:lnSpc>
                <a:spcPct val="150000"/>
              </a:lnSpc>
              <a:spcBef>
                <a:spcPts val="700"/>
              </a:spcBef>
              <a:buClr>
                <a:srgbClr val="404040"/>
              </a:buClr>
              <a:buSzPts val="2400"/>
              <a:buFont typeface="Calibri"/>
              <a:buChar char="●"/>
            </a:pPr>
            <a:r>
              <a:rPr lang="en-US" sz="2400" err="1">
                <a:solidFill>
                  <a:srgbClr val="404040"/>
                </a:solidFill>
              </a:rPr>
              <a:t>Avdelingsleder</a:t>
            </a:r>
            <a:r>
              <a:rPr lang="en-US" sz="2400">
                <a:solidFill>
                  <a:srgbClr val="404040"/>
                </a:solidFill>
              </a:rPr>
              <a:t> for 8.trinn: Anne L. (8A) og Stefan (8B og C)</a:t>
            </a:r>
            <a:endParaRPr sz="2400">
              <a:solidFill>
                <a:srgbClr val="404040"/>
              </a:solidFill>
            </a:endParaRPr>
          </a:p>
          <a:p>
            <a:pPr marL="171450" indent="-196850">
              <a:lnSpc>
                <a:spcPct val="150000"/>
              </a:lnSpc>
              <a:spcBef>
                <a:spcPts val="700"/>
              </a:spcBef>
              <a:buClr>
                <a:srgbClr val="404040"/>
              </a:buClr>
              <a:buSzPts val="2400"/>
              <a:buFont typeface="Calibri"/>
              <a:buChar char="●"/>
            </a:pPr>
            <a:r>
              <a:rPr lang="en-US" sz="2400" err="1">
                <a:solidFill>
                  <a:srgbClr val="404040"/>
                </a:solidFill>
              </a:rPr>
              <a:t>Helsesykepleier</a:t>
            </a:r>
            <a:r>
              <a:rPr lang="en-US" sz="2400">
                <a:solidFill>
                  <a:srgbClr val="404040"/>
                </a:solidFill>
              </a:rPr>
              <a:t> er Maria G. Gunnarskog </a:t>
            </a:r>
            <a:r>
              <a:rPr lang="en-US" sz="2400" err="1">
                <a:solidFill>
                  <a:srgbClr val="404040"/>
                </a:solidFill>
              </a:rPr>
              <a:t>som</a:t>
            </a:r>
            <a:r>
              <a:rPr lang="en-US" sz="2400">
                <a:solidFill>
                  <a:srgbClr val="404040"/>
                </a:solidFill>
              </a:rPr>
              <a:t> </a:t>
            </a:r>
            <a:r>
              <a:rPr lang="en-US" sz="2400" err="1">
                <a:solidFill>
                  <a:srgbClr val="404040"/>
                </a:solidFill>
              </a:rPr>
              <a:t>vil</a:t>
            </a:r>
            <a:r>
              <a:rPr lang="en-US" sz="2400">
                <a:solidFill>
                  <a:srgbClr val="404040"/>
                </a:solidFill>
              </a:rPr>
              <a:t> </a:t>
            </a:r>
            <a:r>
              <a:rPr lang="en-US" sz="2400" err="1">
                <a:solidFill>
                  <a:srgbClr val="404040"/>
                </a:solidFill>
              </a:rPr>
              <a:t>være</a:t>
            </a:r>
            <a:r>
              <a:rPr lang="en-US" sz="2400">
                <a:solidFill>
                  <a:srgbClr val="404040"/>
                </a:solidFill>
              </a:rPr>
              <a:t> </a:t>
            </a:r>
            <a:r>
              <a:rPr lang="en-US" sz="2400" err="1">
                <a:solidFill>
                  <a:srgbClr val="404040"/>
                </a:solidFill>
              </a:rPr>
              <a:t>til</a:t>
            </a:r>
            <a:r>
              <a:rPr lang="en-US" sz="2400">
                <a:solidFill>
                  <a:srgbClr val="404040"/>
                </a:solidFill>
              </a:rPr>
              <a:t> </a:t>
            </a:r>
            <a:r>
              <a:rPr lang="en-US" sz="2400" err="1">
                <a:solidFill>
                  <a:srgbClr val="404040"/>
                </a:solidFill>
              </a:rPr>
              <a:t>stede</a:t>
            </a:r>
            <a:r>
              <a:rPr lang="en-US" sz="2400">
                <a:solidFill>
                  <a:srgbClr val="404040"/>
                </a:solidFill>
              </a:rPr>
              <a:t> </a:t>
            </a:r>
            <a:r>
              <a:rPr lang="en-US" sz="2400" err="1">
                <a:solidFill>
                  <a:srgbClr val="404040"/>
                </a:solidFill>
              </a:rPr>
              <a:t>mandag</a:t>
            </a:r>
            <a:r>
              <a:rPr lang="en-US" sz="2400">
                <a:solidFill>
                  <a:srgbClr val="404040"/>
                </a:solidFill>
              </a:rPr>
              <a:t>, </a:t>
            </a:r>
            <a:r>
              <a:rPr lang="en-US" sz="2400" err="1">
                <a:solidFill>
                  <a:srgbClr val="404040"/>
                </a:solidFill>
              </a:rPr>
              <a:t>tirsdag</a:t>
            </a:r>
            <a:r>
              <a:rPr lang="en-US" sz="2400">
                <a:solidFill>
                  <a:srgbClr val="404040"/>
                </a:solidFill>
              </a:rPr>
              <a:t> og </a:t>
            </a:r>
            <a:r>
              <a:rPr lang="en-US" sz="2400" err="1">
                <a:solidFill>
                  <a:srgbClr val="404040"/>
                </a:solidFill>
              </a:rPr>
              <a:t>torsdag</a:t>
            </a:r>
            <a:endParaRPr lang="nb-NO" sz="2400">
              <a:solidFill>
                <a:srgbClr val="404040"/>
              </a:solidFill>
            </a:endParaRPr>
          </a:p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endParaRPr sz="1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5"/>
          <p:cNvSpPr txBox="1">
            <a:spLocks noGrp="1"/>
          </p:cNvSpPr>
          <p:nvPr>
            <p:ph type="title"/>
          </p:nvPr>
        </p:nvSpPr>
        <p:spPr>
          <a:xfrm>
            <a:off x="786900" y="328773"/>
            <a:ext cx="7747500" cy="796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Calibri"/>
              <a:buNone/>
            </a:pPr>
            <a:r>
              <a:rPr lang="en-US">
                <a:solidFill>
                  <a:srgbClr val="262626"/>
                </a:solidFill>
              </a:rPr>
              <a:t>INFORMASJON</a:t>
            </a:r>
            <a:endParaRPr lang="en-US"/>
          </a:p>
        </p:txBody>
      </p:sp>
      <p:sp>
        <p:nvSpPr>
          <p:cNvPr id="104" name="Google Shape;104;p15"/>
          <p:cNvSpPr txBox="1">
            <a:spLocks noGrp="1"/>
          </p:cNvSpPr>
          <p:nvPr>
            <p:ph type="body" idx="1"/>
          </p:nvPr>
        </p:nvSpPr>
        <p:spPr>
          <a:xfrm>
            <a:off x="678550" y="934948"/>
            <a:ext cx="7747500" cy="5722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>
              <a:spcBef>
                <a:spcPts val="700"/>
              </a:spcBef>
              <a:buClr>
                <a:srgbClr val="404040"/>
              </a:buClr>
              <a:buSzPts val="2400"/>
            </a:pPr>
            <a:r>
              <a:rPr lang="nb-NO" sz="1800">
                <a:solidFill>
                  <a:srgbClr val="404040"/>
                </a:solidFill>
              </a:rPr>
              <a:t>Kommunikasjon </a:t>
            </a:r>
          </a:p>
          <a:p>
            <a:pPr marL="800100" lvl="1">
              <a:spcBef>
                <a:spcPts val="700"/>
              </a:spcBef>
              <a:buClr>
                <a:srgbClr val="404040"/>
              </a:buClr>
              <a:buSzPts val="2400"/>
              <a:buFont typeface="Courier New"/>
              <a:buChar char="o"/>
            </a:pPr>
            <a:r>
              <a:rPr lang="nb-NO" err="1">
                <a:solidFill>
                  <a:srgbClr val="404040"/>
                </a:solidFill>
              </a:rPr>
              <a:t>Vigilo</a:t>
            </a:r>
            <a:r>
              <a:rPr lang="nb-NO">
                <a:solidFill>
                  <a:srgbClr val="404040"/>
                </a:solidFill>
              </a:rPr>
              <a:t>, e-post, kontaktskjema, telefon</a:t>
            </a:r>
          </a:p>
          <a:p>
            <a:pPr marL="0" indent="0">
              <a:spcBef>
                <a:spcPts val="700"/>
              </a:spcBef>
              <a:buClr>
                <a:srgbClr val="404040"/>
              </a:buClr>
              <a:buSzPts val="2400"/>
              <a:buNone/>
            </a:pPr>
            <a:endParaRPr lang="nb-NO" sz="1800">
              <a:solidFill>
                <a:srgbClr val="404040"/>
              </a:solidFill>
            </a:endParaRPr>
          </a:p>
          <a:p>
            <a:pPr marL="342900">
              <a:spcBef>
                <a:spcPts val="700"/>
              </a:spcBef>
              <a:buClr>
                <a:srgbClr val="404040"/>
              </a:buClr>
              <a:buSzPts val="2400"/>
            </a:pPr>
            <a:r>
              <a:rPr lang="nb-NO" sz="1800" b="0" i="0" u="none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Permisjon</a:t>
            </a:r>
            <a:endParaRPr lang="nb-NO" sz="1800" b="0" i="0" u="none">
              <a:solidFill>
                <a:srgbClr val="404040"/>
              </a:solidFill>
              <a:latin typeface="Calibri"/>
              <a:ea typeface="Calibri"/>
              <a:cs typeface="Calibri"/>
            </a:endParaRPr>
          </a:p>
          <a:p>
            <a:pPr marL="800100" lvl="1">
              <a:spcBef>
                <a:spcPts val="700"/>
              </a:spcBef>
              <a:buClr>
                <a:srgbClr val="404040"/>
              </a:buClr>
              <a:buSzPts val="2400"/>
              <a:buFont typeface="Courier New"/>
              <a:buChar char="o"/>
            </a:pPr>
            <a:r>
              <a:rPr lang="nb-NO" b="0" i="0" u="none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Kontaktlærer kan gi permisjon inntil to dager</a:t>
            </a:r>
            <a:endParaRPr lang="nb-NO"/>
          </a:p>
          <a:p>
            <a:pPr marL="800100" lvl="1">
              <a:spcBef>
                <a:spcPts val="700"/>
              </a:spcBef>
              <a:buClr>
                <a:srgbClr val="404040"/>
              </a:buClr>
              <a:buSzPts val="2400"/>
              <a:buFont typeface="Courier New"/>
              <a:buChar char="o"/>
            </a:pPr>
            <a:r>
              <a:rPr lang="nb-NO">
                <a:solidFill>
                  <a:srgbClr val="404040"/>
                </a:solidFill>
              </a:rPr>
              <a:t>Søknad for permisjoner utover to dager</a:t>
            </a:r>
          </a:p>
          <a:p>
            <a:pPr marL="1257300" lvl="2">
              <a:spcBef>
                <a:spcPts val="700"/>
              </a:spcBef>
              <a:buClr>
                <a:srgbClr val="404040"/>
              </a:buClr>
              <a:buSzPts val="2400"/>
              <a:buFont typeface="Wingdings" panose="05000000000000000000" pitchFamily="2" charset="2"/>
              <a:buChar char="§"/>
            </a:pPr>
            <a:r>
              <a:rPr lang="nb-NO">
                <a:solidFill>
                  <a:srgbClr val="404040"/>
                </a:solidFill>
              </a:rPr>
              <a:t>Skolens hjemmeside </a:t>
            </a:r>
            <a:r>
              <a:rPr lang="nb-NO">
                <a:solidFill>
                  <a:srgbClr val="404040"/>
                </a:solidFill>
                <a:sym typeface="Wingdings" panose="05000000000000000000" pitchFamily="2" charset="2"/>
              </a:rPr>
              <a:t></a:t>
            </a:r>
            <a:r>
              <a:rPr lang="nb-NO">
                <a:solidFill>
                  <a:srgbClr val="404040"/>
                </a:solidFill>
              </a:rPr>
              <a:t> “Innbyggerhjelpen”</a:t>
            </a:r>
          </a:p>
          <a:p>
            <a:pPr marL="0" indent="0">
              <a:spcBef>
                <a:spcPts val="700"/>
              </a:spcBef>
              <a:buClr>
                <a:srgbClr val="404040"/>
              </a:buClr>
              <a:buSzPts val="2400"/>
              <a:buNone/>
            </a:pPr>
            <a:endParaRPr lang="nb-NO" sz="1800">
              <a:solidFill>
                <a:srgbClr val="404040"/>
              </a:solidFill>
            </a:endParaRPr>
          </a:p>
          <a:p>
            <a:pPr marL="342900">
              <a:spcBef>
                <a:spcPts val="700"/>
              </a:spcBef>
              <a:buClr>
                <a:srgbClr val="404040"/>
              </a:buClr>
              <a:buSzPts val="2400"/>
            </a:pPr>
            <a:r>
              <a:rPr lang="nb-NO" sz="1800" b="0" i="0" u="none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Kjøring til og fra skolen</a:t>
            </a:r>
            <a:endParaRPr lang="nb-NO"/>
          </a:p>
          <a:p>
            <a:pPr marL="0" indent="0">
              <a:spcBef>
                <a:spcPts val="700"/>
              </a:spcBef>
              <a:buClr>
                <a:srgbClr val="404040"/>
              </a:buClr>
              <a:buSzPts val="2400"/>
              <a:buNone/>
            </a:pPr>
            <a:endParaRPr lang="nb-NO" sz="1800">
              <a:solidFill>
                <a:srgbClr val="404040"/>
              </a:solidFill>
            </a:endParaRPr>
          </a:p>
          <a:p>
            <a:pPr marL="342900">
              <a:spcBef>
                <a:spcPts val="700"/>
              </a:spcBef>
              <a:buClr>
                <a:srgbClr val="404040"/>
              </a:buClr>
              <a:buSzPts val="2400"/>
            </a:pPr>
            <a:r>
              <a:rPr lang="nb-NO" sz="1800" b="0" i="0" u="none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Sykler og elektriske løpehjul </a:t>
            </a:r>
            <a:r>
              <a:rPr lang="nb-NO" sz="1800">
                <a:solidFill>
                  <a:srgbClr val="404040"/>
                </a:solidFill>
              </a:rPr>
              <a:t>er ikke</a:t>
            </a:r>
            <a:r>
              <a:rPr lang="nb-NO" sz="1800" b="0" i="0" u="none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b-NO" sz="1800">
                <a:solidFill>
                  <a:srgbClr val="404040"/>
                </a:solidFill>
              </a:rPr>
              <a:t>tillatt</a:t>
            </a:r>
            <a:r>
              <a:rPr lang="nb-NO" sz="1800" b="0" i="0" u="none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 på skoleplassen</a:t>
            </a:r>
            <a:endParaRPr lang="nb-NO" sz="1800"/>
          </a:p>
          <a:p>
            <a:pPr marL="0" indent="0">
              <a:spcBef>
                <a:spcPts val="700"/>
              </a:spcBef>
              <a:buSzPts val="2100"/>
              <a:buNone/>
            </a:pPr>
            <a:endParaRPr lang="nb-NO" sz="1800" b="0" i="0" u="none">
              <a:solidFill>
                <a:srgbClr val="40404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>
              <a:spcBef>
                <a:spcPts val="700"/>
              </a:spcBef>
              <a:buClr>
                <a:srgbClr val="404040"/>
              </a:buClr>
              <a:buSzPts val="2400"/>
            </a:pPr>
            <a:r>
              <a:rPr lang="nb-NO" sz="1800" i="0" u="none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Mobilfri skole – på skolens område hele dagen</a:t>
            </a:r>
          </a:p>
          <a:p>
            <a:pPr marL="0" indent="0">
              <a:spcBef>
                <a:spcPts val="700"/>
              </a:spcBef>
              <a:buClr>
                <a:srgbClr val="404040"/>
              </a:buClr>
              <a:buSzPts val="2400"/>
              <a:buNone/>
            </a:pPr>
            <a:endParaRPr lang="nb-NO" sz="1800">
              <a:solidFill>
                <a:srgbClr val="404040"/>
              </a:solidFill>
            </a:endParaRPr>
          </a:p>
          <a:p>
            <a:pPr marL="342900">
              <a:spcBef>
                <a:spcPts val="700"/>
              </a:spcBef>
              <a:buClr>
                <a:srgbClr val="404040"/>
              </a:buClr>
              <a:buSzPts val="2400"/>
            </a:pPr>
            <a:r>
              <a:rPr lang="nb-NO" sz="1800">
                <a:solidFill>
                  <a:srgbClr val="404040"/>
                </a:solidFill>
              </a:rPr>
              <a:t>Leksehjelp</a:t>
            </a:r>
          </a:p>
          <a:p>
            <a:pPr marL="0" indent="0">
              <a:spcBef>
                <a:spcPts val="700"/>
              </a:spcBef>
              <a:buClr>
                <a:srgbClr val="404040"/>
              </a:buClr>
              <a:buSzPts val="2400"/>
              <a:buNone/>
            </a:pPr>
            <a:endParaRPr lang="nb-NO" sz="1800">
              <a:solidFill>
                <a:srgbClr val="404040"/>
              </a:solidFill>
            </a:endParaRPr>
          </a:p>
          <a:p>
            <a:pPr marL="342900">
              <a:spcBef>
                <a:spcPts val="700"/>
              </a:spcBef>
              <a:buClr>
                <a:srgbClr val="404040"/>
              </a:buClr>
              <a:buSzPts val="2400"/>
            </a:pPr>
            <a:r>
              <a:rPr lang="nb-NO" sz="1800">
                <a:solidFill>
                  <a:srgbClr val="404040"/>
                </a:solidFill>
              </a:rPr>
              <a:t>Digitale plattformer: Kurs for foresatte onsdag 11.09, kl. 18:00</a:t>
            </a:r>
            <a:endParaRPr lang="nb-NO" sz="1800"/>
          </a:p>
          <a:p>
            <a:pPr marL="342900">
              <a:spcBef>
                <a:spcPts val="700"/>
              </a:spcBef>
              <a:buClr>
                <a:srgbClr val="404040"/>
              </a:buClr>
              <a:buSzPts val="2400"/>
            </a:pPr>
            <a:endParaRPr lang="nb-NO" sz="1800" i="0" u="none">
              <a:solidFill>
                <a:srgbClr val="40404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indent="0">
              <a:spcBef>
                <a:spcPts val="700"/>
              </a:spcBef>
              <a:buClr>
                <a:srgbClr val="404040"/>
              </a:buClr>
              <a:buSzPts val="2400"/>
              <a:buNone/>
            </a:pPr>
            <a:endParaRPr lang="nb-NO" sz="1800">
              <a:solidFill>
                <a:srgbClr val="404040"/>
              </a:solidFill>
            </a:endParaRPr>
          </a:p>
          <a:p>
            <a:pPr marL="342900">
              <a:spcBef>
                <a:spcPts val="700"/>
              </a:spcBef>
              <a:buClr>
                <a:srgbClr val="404040"/>
              </a:buClr>
              <a:buSzPts val="2400"/>
            </a:pPr>
            <a:endParaRPr lang="nb-NO" sz="1800" i="0" u="none">
              <a:solidFill>
                <a:srgbClr val="404040"/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2EC17D7-9E0D-95B2-63C8-A666E9209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Informasjon om matematikkfaget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E3437718-98ED-54FE-2B67-79DFF5B795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407560"/>
            <a:ext cx="7886700" cy="5301465"/>
          </a:xfrm>
        </p:spPr>
        <p:txBody>
          <a:bodyPr/>
          <a:lstStyle/>
          <a:p>
            <a:r>
              <a:rPr lang="nb-NO" b="1"/>
              <a:t>Framdrift i faget</a:t>
            </a:r>
          </a:p>
          <a:p>
            <a:pPr lvl="1">
              <a:buFont typeface="Courier New"/>
              <a:buChar char="o"/>
            </a:pPr>
            <a:r>
              <a:rPr lang="nb-NO"/>
              <a:t>Elever kan oppleve at det går for fort fram. </a:t>
            </a:r>
          </a:p>
          <a:p>
            <a:pPr lvl="1">
              <a:buFont typeface="Courier New"/>
              <a:buChar char="o"/>
            </a:pPr>
            <a:r>
              <a:rPr lang="nb-NO"/>
              <a:t>Kompetansemål i faget for hvert trinn som lærerne må følge.</a:t>
            </a:r>
          </a:p>
          <a:p>
            <a:pPr lvl="1">
              <a:buFont typeface="Courier New"/>
              <a:buChar char="o"/>
            </a:pPr>
            <a:r>
              <a:rPr lang="nb-NO"/>
              <a:t>Viktig at elevene gjør leksene sine, ellers blir man hengende etter.</a:t>
            </a:r>
          </a:p>
          <a:p>
            <a:endParaRPr lang="nb-NO"/>
          </a:p>
          <a:p>
            <a:r>
              <a:rPr lang="nb-NO" b="1"/>
              <a:t>Komplekse oppgaver </a:t>
            </a:r>
          </a:p>
          <a:p>
            <a:pPr lvl="1">
              <a:buFont typeface="Courier New"/>
              <a:buChar char="o"/>
            </a:pPr>
            <a:r>
              <a:rPr lang="nb-NO"/>
              <a:t>Elever kan bli frustrerte fordi de selv må finne ut hvilke metoder de skal bruke.</a:t>
            </a:r>
          </a:p>
          <a:p>
            <a:pPr lvl="1">
              <a:buFont typeface="Courier New"/>
              <a:buChar char="o"/>
            </a:pPr>
            <a:r>
              <a:rPr lang="nb-NO"/>
              <a:t>Det er flere kunnskapsområder i en oppgave, elevene må kombinere flere av disse.</a:t>
            </a:r>
          </a:p>
          <a:p>
            <a:pPr lvl="1">
              <a:buFont typeface="Courier New"/>
              <a:buChar char="o"/>
            </a:pPr>
            <a:endParaRPr lang="nb-NO"/>
          </a:p>
          <a:p>
            <a:r>
              <a:rPr lang="nb-NO" b="1"/>
              <a:t>Fravær i faget</a:t>
            </a:r>
          </a:p>
          <a:p>
            <a:pPr lvl="1">
              <a:buFont typeface="Courier New"/>
              <a:buChar char="o"/>
            </a:pPr>
            <a:r>
              <a:rPr lang="nb-NO"/>
              <a:t>Ved fravær, kan man miste viktig læring. Framgangen i faget stopper ikke opp. Det er viktig å spørre lærer, medelever og se på arbeidsplanene hva som ble jobbet med den timen.</a:t>
            </a:r>
          </a:p>
          <a:p>
            <a:endParaRPr lang="nb-NO"/>
          </a:p>
          <a:p>
            <a:r>
              <a:rPr lang="nb-NO"/>
              <a:t>Leksehjelp med matematikklærer hver tirsdag fra 13.25 -14.00</a:t>
            </a:r>
          </a:p>
          <a:p>
            <a:endParaRPr lang="nb-NO"/>
          </a:p>
          <a:p>
            <a:pPr lvl="1">
              <a:buFont typeface="Courier New"/>
              <a:buChar char="o"/>
            </a:pPr>
            <a:endParaRPr lang="nb-NO"/>
          </a:p>
          <a:p>
            <a:pPr lvl="1">
              <a:buFont typeface="Courier New"/>
              <a:buChar char="o"/>
            </a:pPr>
            <a:endParaRPr lang="nb-NO"/>
          </a:p>
          <a:p>
            <a:pPr lvl="1">
              <a:buFont typeface="Courier New"/>
              <a:buChar char="o"/>
            </a:pPr>
            <a:endParaRPr lang="nb-NO"/>
          </a:p>
          <a:p>
            <a:pPr lvl="1">
              <a:buFont typeface="Courier New"/>
              <a:buChar char="o"/>
            </a:pPr>
            <a:endParaRPr lang="nb-NO"/>
          </a:p>
          <a:p>
            <a:pPr marL="571500" lvl="1" indent="0">
              <a:buNone/>
            </a:pPr>
            <a:endParaRPr lang="nb-NO"/>
          </a:p>
          <a:p>
            <a:pPr lvl="1">
              <a:buFont typeface="Courier New"/>
              <a:buChar char="o"/>
            </a:pPr>
            <a:endParaRPr lang="nb-NO"/>
          </a:p>
          <a:p>
            <a:pPr lvl="1">
              <a:buFont typeface="Courier New"/>
              <a:buChar char="o"/>
            </a:pP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59425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7"/>
          <p:cNvSpPr txBox="1">
            <a:spLocks noGrp="1"/>
          </p:cNvSpPr>
          <p:nvPr>
            <p:ph type="title"/>
          </p:nvPr>
        </p:nvSpPr>
        <p:spPr>
          <a:xfrm>
            <a:off x="599500" y="260350"/>
            <a:ext cx="8271449" cy="1008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Calibri"/>
              <a:buNone/>
            </a:pPr>
            <a:r>
              <a:rPr lang="en-US">
                <a:solidFill>
                  <a:srgbClr val="262626"/>
                </a:solidFill>
              </a:rPr>
              <a:t>FOKUSOMRÅDER</a:t>
            </a:r>
            <a:endParaRPr/>
          </a:p>
        </p:txBody>
      </p:sp>
      <p:sp>
        <p:nvSpPr>
          <p:cNvPr id="118" name="Google Shape;118;p17"/>
          <p:cNvSpPr txBox="1">
            <a:spLocks noGrp="1"/>
          </p:cNvSpPr>
          <p:nvPr>
            <p:ph type="body" idx="1"/>
          </p:nvPr>
        </p:nvSpPr>
        <p:spPr>
          <a:xfrm>
            <a:off x="599500" y="1268400"/>
            <a:ext cx="8043900" cy="525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indent="-196850">
              <a:spcBef>
                <a:spcPts val="0"/>
              </a:spcBef>
              <a:buSzPts val="2400"/>
            </a:pPr>
            <a:r>
              <a:rPr lang="en-US" sz="2400" b="0" i="0" u="none" err="1">
                <a:latin typeface="Calibri"/>
                <a:ea typeface="Calibri"/>
                <a:cs typeface="Calibri"/>
                <a:sym typeface="Calibri"/>
              </a:rPr>
              <a:t>To</a:t>
            </a:r>
            <a:r>
              <a:rPr lang="en-US" sz="2400" err="1"/>
              <a:t>faglærersystem</a:t>
            </a:r>
            <a:r>
              <a:rPr lang="en-US" sz="2400"/>
              <a:t>: </a:t>
            </a:r>
            <a:endParaRPr lang="nb-NO"/>
          </a:p>
          <a:p>
            <a:pPr marL="628650" marR="0"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/>
              <a:t>To</a:t>
            </a:r>
            <a:r>
              <a:rPr lang="en-US" b="0" i="0" u="none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b="0" i="0" u="none" err="1">
                <a:latin typeface="Calibri"/>
                <a:ea typeface="Calibri"/>
                <a:cs typeface="Calibri"/>
                <a:sym typeface="Calibri"/>
              </a:rPr>
              <a:t>lærere</a:t>
            </a:r>
            <a:r>
              <a:rPr lang="en-US" b="0" i="0" u="none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b="0" i="0" u="none" err="1"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b="0" i="0" u="none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b="0" i="0" u="none" err="1">
                <a:latin typeface="Calibri"/>
                <a:ea typeface="Calibri"/>
                <a:cs typeface="Calibri"/>
                <a:sym typeface="Calibri"/>
              </a:rPr>
              <a:t>matematikk</a:t>
            </a:r>
            <a:r>
              <a:rPr lang="en-US" b="0" i="0" u="none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b="0" i="0" u="none" err="1">
                <a:latin typeface="Calibri"/>
                <a:ea typeface="Calibri"/>
                <a:cs typeface="Calibri"/>
                <a:sym typeface="Calibri"/>
              </a:rPr>
              <a:t>engelsk</a:t>
            </a:r>
            <a:r>
              <a:rPr lang="en-US" b="0" i="0" u="none">
                <a:latin typeface="Calibri"/>
                <a:ea typeface="Calibri"/>
                <a:cs typeface="Calibri"/>
                <a:sym typeface="Calibri"/>
              </a:rPr>
              <a:t> , </a:t>
            </a:r>
            <a:r>
              <a:rPr lang="en-US" b="0" i="0" u="none" err="1">
                <a:latin typeface="Calibri"/>
                <a:ea typeface="Calibri"/>
                <a:cs typeface="Calibri"/>
                <a:sym typeface="Calibri"/>
              </a:rPr>
              <a:t>norsk</a:t>
            </a:r>
            <a:r>
              <a:rPr lang="en-US" b="0" i="0" u="none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b="0" i="0" u="none" err="1">
                <a:latin typeface="Calibri"/>
                <a:ea typeface="Calibri"/>
                <a:cs typeface="Calibri"/>
                <a:sym typeface="Calibri"/>
              </a:rPr>
              <a:t>og</a:t>
            </a:r>
            <a:r>
              <a:rPr lang="en-US" b="0" i="0" u="none">
                <a:latin typeface="Calibri"/>
                <a:ea typeface="Calibri"/>
                <a:cs typeface="Calibri"/>
                <a:sym typeface="Calibri"/>
              </a:rPr>
              <a:t> mat &amp; </a:t>
            </a:r>
            <a:r>
              <a:rPr lang="en-US" b="0" i="0" u="none" err="1">
                <a:latin typeface="Calibri"/>
                <a:ea typeface="Calibri"/>
                <a:cs typeface="Calibri"/>
                <a:sym typeface="Calibri"/>
              </a:rPr>
              <a:t>helse</a:t>
            </a:r>
            <a:r>
              <a:rPr lang="en-US" b="0" i="0" u="none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b="0" i="0" u="none" err="1">
                <a:latin typeface="Calibri"/>
                <a:ea typeface="Calibri"/>
                <a:cs typeface="Calibri"/>
                <a:sym typeface="Calibri"/>
              </a:rPr>
              <a:t>musikk</a:t>
            </a:r>
            <a:r>
              <a:rPr lang="en-US"/>
              <a:t>, k</a:t>
            </a:r>
            <a:r>
              <a:rPr lang="en-US" b="0" i="0" u="none">
                <a:latin typeface="Calibri"/>
                <a:ea typeface="Calibri"/>
                <a:cs typeface="Calibri"/>
                <a:sym typeface="Calibri"/>
              </a:rPr>
              <a:t>unst </a:t>
            </a:r>
            <a:r>
              <a:rPr lang="en-US" b="0" i="0" u="none" err="1">
                <a:latin typeface="Calibri"/>
                <a:ea typeface="Calibri"/>
                <a:cs typeface="Calibri"/>
                <a:sym typeface="Calibri"/>
              </a:rPr>
              <a:t>og</a:t>
            </a:r>
            <a:r>
              <a:rPr lang="en-US" b="0" i="0" u="none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b="0" i="0" u="none" err="1">
                <a:latin typeface="Calibri"/>
                <a:ea typeface="Calibri"/>
                <a:cs typeface="Calibri"/>
                <a:sym typeface="Calibri"/>
              </a:rPr>
              <a:t>håndverk</a:t>
            </a:r>
            <a:r>
              <a:rPr lang="en-US" b="0" i="0" u="none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b="0" i="0" u="none" err="1">
                <a:latin typeface="Calibri"/>
                <a:ea typeface="Calibri"/>
                <a:cs typeface="Calibri"/>
                <a:sym typeface="Calibri"/>
              </a:rPr>
              <a:t>og</a:t>
            </a:r>
            <a:r>
              <a:rPr lang="en-US" b="0" i="0" u="none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b="0" i="0" u="none" err="1"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b="0" i="0" u="none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b="0" i="0" u="none" err="1">
                <a:latin typeface="Calibri"/>
                <a:ea typeface="Calibri"/>
                <a:cs typeface="Calibri"/>
                <a:sym typeface="Calibri"/>
              </a:rPr>
              <a:t>en</a:t>
            </a:r>
            <a:r>
              <a:rPr lang="en-US" b="0" i="0" u="none">
                <a:latin typeface="Calibri"/>
                <a:ea typeface="Calibri"/>
                <a:cs typeface="Calibri"/>
                <a:sym typeface="Calibri"/>
              </a:rPr>
              <a:t> time </a:t>
            </a:r>
            <a:r>
              <a:rPr lang="en-US" b="0" i="0" u="none" err="1">
                <a:latin typeface="Calibri"/>
                <a:ea typeface="Calibri"/>
                <a:cs typeface="Calibri"/>
                <a:sym typeface="Calibri"/>
              </a:rPr>
              <a:t>naturfag</a:t>
            </a:r>
            <a:endParaRPr lang="nb-NO" b="0" i="0" u="none">
              <a:latin typeface="Calibri"/>
              <a:ea typeface="Calibri"/>
              <a:cs typeface="Calibri"/>
            </a:endParaRPr>
          </a:p>
          <a:p>
            <a:pPr marL="17145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  <a:p>
            <a:pPr marL="171450" marR="0" lvl="0" indent="-1968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err="1"/>
              <a:t>Vurdering</a:t>
            </a:r>
            <a:r>
              <a:rPr lang="en-US" sz="2400"/>
              <a:t> for </a:t>
            </a:r>
            <a:r>
              <a:rPr lang="en-US" sz="2400" err="1"/>
              <a:t>læring</a:t>
            </a:r>
            <a:endParaRPr lang="en-US" sz="2100"/>
          </a:p>
          <a:p>
            <a:pPr marL="628650" lvl="1" indent="-196850">
              <a:spcBef>
                <a:spcPts val="700"/>
              </a:spcBef>
              <a:buSzPts val="2400"/>
            </a:pPr>
            <a:r>
              <a:rPr lang="en-US" sz="2100" err="1"/>
              <a:t>Underveisvurdering</a:t>
            </a:r>
            <a:r>
              <a:rPr lang="en-US" sz="2100"/>
              <a:t> </a:t>
            </a:r>
            <a:r>
              <a:rPr lang="en-US" sz="2100" err="1"/>
              <a:t>uten</a:t>
            </a:r>
            <a:r>
              <a:rPr lang="en-US" sz="2100"/>
              <a:t> </a:t>
            </a:r>
            <a:r>
              <a:rPr lang="en-US" sz="2100" err="1"/>
              <a:t>karakterer</a:t>
            </a:r>
            <a:r>
              <a:rPr lang="en-US" sz="2100"/>
              <a:t> </a:t>
            </a:r>
            <a:r>
              <a:rPr lang="en-US" sz="2100" err="1"/>
              <a:t>på</a:t>
            </a:r>
            <a:r>
              <a:rPr lang="en-US" sz="2100"/>
              <a:t> 8.trinn. Kun </a:t>
            </a:r>
            <a:r>
              <a:rPr lang="en-US" sz="2100" err="1"/>
              <a:t>karakterer</a:t>
            </a:r>
            <a:r>
              <a:rPr lang="en-US" sz="2100"/>
              <a:t> </a:t>
            </a:r>
            <a:r>
              <a:rPr lang="en-US" sz="2100" err="1"/>
              <a:t>ved</a:t>
            </a:r>
            <a:r>
              <a:rPr lang="en-US" sz="2100"/>
              <a:t> </a:t>
            </a:r>
            <a:r>
              <a:rPr lang="en-US" sz="2100" err="1"/>
              <a:t>halvårsvurdering</a:t>
            </a:r>
            <a:r>
              <a:rPr lang="en-US" sz="2100"/>
              <a:t> </a:t>
            </a:r>
            <a:r>
              <a:rPr lang="en-US" sz="2100" err="1"/>
              <a:t>i</a:t>
            </a:r>
            <a:r>
              <a:rPr lang="en-US" sz="2100"/>
              <a:t> </a:t>
            </a:r>
            <a:r>
              <a:rPr lang="en-US" sz="2100" err="1"/>
              <a:t>januar</a:t>
            </a:r>
            <a:r>
              <a:rPr lang="en-US" sz="2100"/>
              <a:t> </a:t>
            </a:r>
            <a:r>
              <a:rPr lang="en-US" sz="2100" err="1"/>
              <a:t>og</a:t>
            </a:r>
            <a:r>
              <a:rPr lang="en-US" sz="2100"/>
              <a:t> juni.</a:t>
            </a:r>
          </a:p>
          <a:p>
            <a:pPr marL="0" indent="0">
              <a:spcBef>
                <a:spcPts val="700"/>
              </a:spcBef>
              <a:buSzPts val="2400"/>
              <a:buNone/>
            </a:pPr>
            <a:endParaRPr lang="en-US" sz="2400"/>
          </a:p>
          <a:p>
            <a:pPr marL="171450" marR="0" lvl="0" indent="-1968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Relasjonsbygging</a:t>
            </a:r>
            <a:endParaRPr lang="en-US" sz="2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28650" lvl="1" indent="-196850">
              <a:spcBef>
                <a:spcPts val="700"/>
              </a:spcBef>
              <a:buSzPts val="2400"/>
            </a:pPr>
            <a:r>
              <a:rPr lang="en-US" sz="2100" b="0" i="0" u="none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Fokus</a:t>
            </a:r>
            <a:r>
              <a:rPr lang="en-US" sz="21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b="0" i="0" u="none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på</a:t>
            </a:r>
            <a:r>
              <a:rPr lang="en-US" sz="21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b="0" i="0" u="none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gode</a:t>
            </a:r>
            <a:r>
              <a:rPr lang="en-US" sz="21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b="0" i="0" u="none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relasjoner</a:t>
            </a:r>
            <a:r>
              <a:rPr lang="en-US" sz="21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b="0" i="0" u="none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til</a:t>
            </a:r>
            <a:r>
              <a:rPr lang="en-US" sz="21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b="0" i="0" u="none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elevene</a:t>
            </a:r>
            <a:r>
              <a:rPr lang="en-US" sz="21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og </a:t>
            </a:r>
            <a:r>
              <a:rPr lang="en-US" sz="2100" b="0" i="0" u="none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foresatte</a:t>
            </a:r>
            <a:r>
              <a:rPr lang="en-US" sz="21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Det er </a:t>
            </a:r>
            <a:r>
              <a:rPr lang="en-US" sz="2100" b="0" i="0" u="none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også</a:t>
            </a:r>
            <a:r>
              <a:rPr lang="en-US" sz="21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b="0" i="0" u="none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avhengig</a:t>
            </a:r>
            <a:r>
              <a:rPr lang="en-US" sz="21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av et </a:t>
            </a:r>
            <a:r>
              <a:rPr lang="en-US" sz="2100" b="0" i="0" u="none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aktivt</a:t>
            </a:r>
            <a:r>
              <a:rPr lang="en-US" sz="21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FAU og et </a:t>
            </a:r>
            <a:r>
              <a:rPr lang="en-US" sz="2100" b="0" i="0" u="none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aktivt</a:t>
            </a:r>
            <a:r>
              <a:rPr lang="en-US" sz="21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b="0" i="0" u="none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elevråd</a:t>
            </a:r>
            <a:r>
              <a:rPr lang="en-US" sz="21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</a:p>
          <a:p>
            <a:pPr marL="0" marR="0" lvl="0" indent="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/>
          </a:p>
          <a:p>
            <a:pPr marL="171450" marR="0" lvl="0" indent="-1968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err="1"/>
              <a:t>Skolenærvær</a:t>
            </a:r>
          </a:p>
          <a:p>
            <a:pPr marL="628650" lvl="1">
              <a:spcBef>
                <a:spcPts val="700"/>
              </a:spcBef>
              <a:buSzPts val="2400"/>
            </a:pPr>
            <a:r>
              <a:rPr lang="en-US" sz="2100"/>
              <a:t>Vi </a:t>
            </a:r>
            <a:r>
              <a:rPr lang="en-US" sz="2100" err="1"/>
              <a:t>følger</a:t>
            </a:r>
            <a:r>
              <a:rPr lang="en-US" sz="2100"/>
              <a:t> Bergen </a:t>
            </a:r>
            <a:r>
              <a:rPr lang="en-US" sz="2100" err="1"/>
              <a:t>kommune</a:t>
            </a:r>
            <a:r>
              <a:rPr lang="en-US" sz="2100"/>
              <a:t> sine prosedyrer,  og "Håndbok </a:t>
            </a:r>
            <a:r>
              <a:rPr lang="en-US" sz="2100" err="1"/>
              <a:t>ved</a:t>
            </a:r>
            <a:r>
              <a:rPr lang="en-US" sz="2100"/>
              <a:t> </a:t>
            </a:r>
            <a:r>
              <a:rPr lang="en-US" sz="2100" err="1"/>
              <a:t>bekymringsfullt</a:t>
            </a:r>
            <a:r>
              <a:rPr lang="en-US" sz="2100"/>
              <a:t> </a:t>
            </a:r>
            <a:r>
              <a:rPr lang="en-US" sz="2100" err="1"/>
              <a:t>skolefravær</a:t>
            </a:r>
            <a:r>
              <a:rPr lang="en-US" sz="2100"/>
              <a:t>"</a:t>
            </a:r>
          </a:p>
          <a:p>
            <a:pPr marL="628650" lvl="1" indent="-196850">
              <a:spcBef>
                <a:spcPts val="700"/>
              </a:spcBef>
              <a:buSzPts val="2400"/>
            </a:pPr>
            <a:endParaRPr lang="en-US" sz="21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8"/>
          <p:cNvSpPr txBox="1">
            <a:spLocks noGrp="1"/>
          </p:cNvSpPr>
          <p:nvPr>
            <p:ph type="title"/>
          </p:nvPr>
        </p:nvSpPr>
        <p:spPr>
          <a:xfrm>
            <a:off x="303125" y="623887"/>
            <a:ext cx="8231274" cy="933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300"/>
              <a:buFont typeface="Calibri"/>
              <a:buNone/>
            </a:pPr>
            <a:r>
              <a:rPr lang="en-US">
                <a:solidFill>
                  <a:srgbClr val="262626"/>
                </a:solidFill>
              </a:rPr>
              <a:t>SKOLEMILJØET TIL ELEVENE</a:t>
            </a:r>
            <a:endParaRPr/>
          </a:p>
        </p:txBody>
      </p:sp>
      <p:sp>
        <p:nvSpPr>
          <p:cNvPr id="124" name="Google Shape;124;p18"/>
          <p:cNvSpPr txBox="1">
            <a:spLocks noGrp="1"/>
          </p:cNvSpPr>
          <p:nvPr>
            <p:ph type="body" idx="1"/>
          </p:nvPr>
        </p:nvSpPr>
        <p:spPr>
          <a:xfrm>
            <a:off x="303125" y="1518749"/>
            <a:ext cx="8537750" cy="4450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indent="0">
              <a:spcBef>
                <a:spcPts val="0"/>
              </a:spcBef>
              <a:buClr>
                <a:schemeClr val="accent1"/>
              </a:buClr>
              <a:buSzPts val="2000"/>
              <a:buNone/>
            </a:pPr>
            <a:endParaRPr lang="nb-NO" sz="2400"/>
          </a:p>
          <a:p>
            <a:pPr marL="171450" indent="0">
              <a:spcBef>
                <a:spcPts val="0"/>
              </a:spcBef>
              <a:buClr>
                <a:schemeClr val="accent1"/>
              </a:buClr>
              <a:buSzPts val="2000"/>
              <a:buNone/>
            </a:pPr>
            <a:r>
              <a:rPr lang="nb-NO" sz="2400"/>
              <a:t>NY OPPLÆRINGSLOV 2024 – KAPITTEL 12</a:t>
            </a:r>
          </a:p>
          <a:p>
            <a:pPr marL="171450" indent="0">
              <a:spcBef>
                <a:spcPts val="0"/>
              </a:spcBef>
              <a:buClr>
                <a:schemeClr val="accent1"/>
              </a:buClr>
              <a:buSzPts val="2000"/>
              <a:buNone/>
            </a:pPr>
            <a:endParaRPr sz="2400"/>
          </a:p>
          <a:p>
            <a:pPr marL="171450" indent="0">
              <a:spcBef>
                <a:spcPts val="0"/>
              </a:spcBef>
              <a:buClr>
                <a:schemeClr val="accent1"/>
              </a:buClr>
              <a:buSzPts val="2000"/>
              <a:buNone/>
            </a:pPr>
            <a:r>
              <a:rPr lang="en-US" sz="2400" b="0" i="0" u="sng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§ </a:t>
            </a:r>
            <a:r>
              <a:rPr lang="en-US" sz="2400" b="0" i="0" u="sng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12-2. </a:t>
            </a:r>
            <a:r>
              <a:rPr lang="en-US" sz="2400" b="0" i="0" u="sng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Retten</a:t>
            </a:r>
            <a:r>
              <a:rPr lang="en-US" sz="2400" b="0" i="0" u="sng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2400" b="0" i="0" u="sng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til</a:t>
            </a:r>
            <a:r>
              <a:rPr lang="en-US" sz="2400" b="0" i="0" u="sng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 et </a:t>
            </a:r>
            <a:r>
              <a:rPr lang="en-US" sz="2400" b="0" i="0" u="sng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trygt</a:t>
            </a:r>
            <a:r>
              <a:rPr lang="en-US" sz="2400" b="0" i="0" u="sng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 og </a:t>
            </a:r>
            <a:r>
              <a:rPr lang="en-US" sz="2400" b="0" i="0" u="sng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godt</a:t>
            </a:r>
            <a:r>
              <a:rPr lang="en-US" sz="2400" b="0" i="0" u="sng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2400" b="0" i="0" u="sng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skolemiljø</a:t>
            </a:r>
            <a:r>
              <a:rPr lang="en-US" sz="2400" b="0" i="0" u="sng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: </a:t>
            </a:r>
          </a:p>
          <a:p>
            <a:pPr marL="514350">
              <a:spcBef>
                <a:spcPts val="0"/>
              </a:spcBef>
              <a:buClr>
                <a:schemeClr val="accent1"/>
              </a:buClr>
              <a:buSzPts val="2000"/>
            </a:pPr>
            <a:r>
              <a:rPr lang="en-US" b="0" i="0" u="none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Alle </a:t>
            </a:r>
            <a:r>
              <a:rPr lang="en-US" b="0" i="0" u="none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elever</a:t>
            </a:r>
            <a:r>
              <a:rPr lang="en-US" b="0" i="0" u="none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b="0" i="0" u="none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har</a:t>
            </a:r>
            <a:r>
              <a:rPr lang="en-US" b="0" i="0" u="none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b="0" i="0" u="none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rett</a:t>
            </a:r>
            <a:r>
              <a:rPr lang="en-US" b="0" i="0" u="none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b="0" i="0" u="none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til</a:t>
            </a:r>
            <a:r>
              <a:rPr lang="en-US" b="0" i="0" u="none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 å ha et </a:t>
            </a:r>
            <a:r>
              <a:rPr lang="en-US" i="0" u="none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trygt</a:t>
            </a:r>
            <a:r>
              <a:rPr lang="en-US" i="0" u="none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og </a:t>
            </a:r>
            <a:r>
              <a:rPr lang="en-US" i="0" u="none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godt</a:t>
            </a:r>
            <a:r>
              <a:rPr lang="en-US" i="0" u="none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0" u="none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skolemiljø</a:t>
            </a:r>
            <a:r>
              <a:rPr lang="en-US" i="0" u="none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en-US" b="0" i="0" u="none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</a:br>
            <a:r>
              <a:rPr lang="en-US" b="0" i="0" u="none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som</a:t>
            </a:r>
            <a:r>
              <a:rPr lang="en-US" b="0" i="0" u="none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b="0" i="0" u="none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fremmer</a:t>
            </a:r>
            <a:r>
              <a:rPr lang="en-US" b="0" i="0" u="none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b="0" i="0" u="none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helse</a:t>
            </a:r>
            <a:r>
              <a:rPr lang="en-US" b="0" i="0" u="none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, </a:t>
            </a:r>
            <a:r>
              <a:rPr lang="en-US" b="1" i="0" u="none" err="1">
                <a:solidFill>
                  <a:schemeClr val="tx1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inkludering</a:t>
            </a:r>
            <a:r>
              <a:rPr lang="en-US" b="0" i="0" u="none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, </a:t>
            </a:r>
            <a:r>
              <a:rPr lang="en-US" b="0" i="0" u="none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trivsel</a:t>
            </a:r>
            <a:r>
              <a:rPr lang="en-US" b="0" i="0" u="none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 og </a:t>
            </a:r>
            <a:r>
              <a:rPr lang="en-US" b="0" i="0" u="none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læring</a:t>
            </a:r>
            <a:r>
              <a:rPr lang="en-US" b="0" i="0" u="none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. </a:t>
            </a:r>
          </a:p>
          <a:p>
            <a:pPr marL="171450" indent="0">
              <a:spcBef>
                <a:spcPts val="0"/>
              </a:spcBef>
              <a:buClr>
                <a:schemeClr val="accent1"/>
              </a:buClr>
              <a:buSzPts val="2000"/>
              <a:buNone/>
            </a:pPr>
            <a:endParaRPr lang="en-US" sz="2400" b="0" i="0" u="none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0">
              <a:spcBef>
                <a:spcPts val="0"/>
              </a:spcBef>
              <a:buClr>
                <a:schemeClr val="accent1"/>
              </a:buClr>
              <a:buSzPts val="2000"/>
              <a:buNone/>
            </a:pPr>
            <a:r>
              <a:rPr lang="en-US" sz="2400" u="sng">
                <a:solidFill>
                  <a:schemeClr val="tx1"/>
                </a:solidFill>
                <a:highlight>
                  <a:srgbClr val="FFFFFF"/>
                </a:highlight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§12-3. </a:t>
            </a:r>
            <a:r>
              <a:rPr lang="en-US" sz="2400" u="sng" err="1">
                <a:solidFill>
                  <a:schemeClr val="tx1"/>
                </a:solidFill>
                <a:highlight>
                  <a:srgbClr val="FFFFFF"/>
                </a:highlight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Nulltoleranse</a:t>
            </a:r>
            <a:r>
              <a:rPr lang="en-US" sz="2400" u="sng">
                <a:solidFill>
                  <a:schemeClr val="tx1"/>
                </a:solidFill>
                <a:highlight>
                  <a:srgbClr val="FFFFFF"/>
                </a:highlight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og </a:t>
            </a:r>
            <a:r>
              <a:rPr lang="en-US" sz="2400" u="sng" err="1">
                <a:solidFill>
                  <a:schemeClr val="tx1"/>
                </a:solidFill>
                <a:highlight>
                  <a:srgbClr val="FFFFFF"/>
                </a:highlight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forbyggende</a:t>
            </a:r>
            <a:r>
              <a:rPr lang="en-US" sz="2400" u="sng">
                <a:solidFill>
                  <a:schemeClr val="tx1"/>
                </a:solidFill>
                <a:highlight>
                  <a:srgbClr val="FFFFFF"/>
                </a:highlight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</a:t>
            </a:r>
            <a:r>
              <a:rPr lang="en-US" sz="2400" u="sng" err="1">
                <a:solidFill>
                  <a:schemeClr val="tx1"/>
                </a:solidFill>
                <a:highlight>
                  <a:srgbClr val="FFFFFF"/>
                </a:highlight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arbeid</a:t>
            </a:r>
            <a:r>
              <a:rPr lang="en-US" sz="2400" u="sng">
                <a:solidFill>
                  <a:schemeClr val="tx1"/>
                </a:solidFill>
                <a:highlight>
                  <a:srgbClr val="FFFFFF"/>
                </a:highlight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:</a:t>
            </a:r>
          </a:p>
          <a:p>
            <a:pPr marL="514350">
              <a:spcBef>
                <a:spcPts val="0"/>
              </a:spcBef>
              <a:buClr>
                <a:schemeClr val="accent1"/>
              </a:buClr>
              <a:buSzPts val="2000"/>
            </a:pPr>
            <a:r>
              <a:rPr lang="en-US" err="1">
                <a:solidFill>
                  <a:schemeClr val="tx1"/>
                </a:solidFill>
                <a:highlight>
                  <a:srgbClr val="FFFFFF"/>
                </a:highlight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Skolen</a:t>
            </a:r>
            <a:r>
              <a:rPr lang="en-US">
                <a:solidFill>
                  <a:schemeClr val="tx1"/>
                </a:solidFill>
                <a:highlight>
                  <a:srgbClr val="FFFFFF"/>
                </a:highlight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</a:t>
            </a:r>
            <a:r>
              <a:rPr lang="en-US" err="1">
                <a:solidFill>
                  <a:schemeClr val="tx1"/>
                </a:solidFill>
                <a:highlight>
                  <a:srgbClr val="FFFFFF"/>
                </a:highlight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skal</a:t>
            </a:r>
            <a:r>
              <a:rPr lang="en-US">
                <a:solidFill>
                  <a:schemeClr val="tx1"/>
                </a:solidFill>
                <a:highlight>
                  <a:srgbClr val="FFFFFF"/>
                </a:highlight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</a:t>
            </a:r>
            <a:r>
              <a:rPr lang="en-US" err="1">
                <a:solidFill>
                  <a:schemeClr val="tx1"/>
                </a:solidFill>
                <a:highlight>
                  <a:srgbClr val="FFFFFF"/>
                </a:highlight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ikke</a:t>
            </a:r>
            <a:r>
              <a:rPr lang="en-US">
                <a:solidFill>
                  <a:schemeClr val="tx1"/>
                </a:solidFill>
                <a:highlight>
                  <a:srgbClr val="FFFFFF"/>
                </a:highlight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</a:t>
            </a:r>
            <a:r>
              <a:rPr lang="en-US" err="1">
                <a:solidFill>
                  <a:schemeClr val="tx1"/>
                </a:solidFill>
                <a:highlight>
                  <a:srgbClr val="FFFFFF"/>
                </a:highlight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godta</a:t>
            </a:r>
            <a:r>
              <a:rPr lang="en-US">
                <a:solidFill>
                  <a:schemeClr val="tx1"/>
                </a:solidFill>
                <a:highlight>
                  <a:srgbClr val="FFFFFF"/>
                </a:highlight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</a:t>
            </a:r>
            <a:r>
              <a:rPr lang="en-US" err="1">
                <a:solidFill>
                  <a:schemeClr val="tx1"/>
                </a:solidFill>
                <a:highlight>
                  <a:srgbClr val="FFFFFF"/>
                </a:highlight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krenkende</a:t>
            </a:r>
            <a:r>
              <a:rPr lang="en-US">
                <a:solidFill>
                  <a:schemeClr val="tx1"/>
                </a:solidFill>
                <a:highlight>
                  <a:srgbClr val="FFFFFF"/>
                </a:highlight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</a:t>
            </a:r>
            <a:r>
              <a:rPr lang="en-US" err="1">
                <a:solidFill>
                  <a:schemeClr val="tx1"/>
                </a:solidFill>
                <a:highlight>
                  <a:srgbClr val="FFFFFF"/>
                </a:highlight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atferd</a:t>
            </a:r>
            <a:r>
              <a:rPr lang="en-US">
                <a:solidFill>
                  <a:schemeClr val="tx1"/>
                </a:solidFill>
                <a:highlight>
                  <a:srgbClr val="FFFFFF"/>
                </a:highlight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, </a:t>
            </a:r>
            <a:r>
              <a:rPr lang="en-US" err="1">
                <a:solidFill>
                  <a:schemeClr val="tx1"/>
                </a:solidFill>
                <a:highlight>
                  <a:srgbClr val="FFFFFF"/>
                </a:highlight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som</a:t>
            </a:r>
            <a:r>
              <a:rPr lang="en-US">
                <a:solidFill>
                  <a:schemeClr val="tx1"/>
                </a:solidFill>
                <a:highlight>
                  <a:srgbClr val="FFFFFF"/>
                </a:highlight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</a:t>
            </a:r>
            <a:r>
              <a:rPr lang="en-US" err="1">
                <a:solidFill>
                  <a:schemeClr val="tx1"/>
                </a:solidFill>
                <a:highlight>
                  <a:srgbClr val="FFFFFF"/>
                </a:highlight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eksempelvis</a:t>
            </a:r>
            <a:r>
              <a:rPr lang="en-US">
                <a:solidFill>
                  <a:schemeClr val="tx1"/>
                </a:solidFill>
                <a:highlight>
                  <a:srgbClr val="FFFFFF"/>
                </a:highlight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mobbing, </a:t>
            </a:r>
            <a:r>
              <a:rPr lang="en-US" err="1">
                <a:solidFill>
                  <a:schemeClr val="tx1"/>
                </a:solidFill>
                <a:highlight>
                  <a:srgbClr val="FFFFFF"/>
                </a:highlight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vold</a:t>
            </a:r>
            <a:r>
              <a:rPr lang="en-US">
                <a:solidFill>
                  <a:schemeClr val="tx1"/>
                </a:solidFill>
                <a:highlight>
                  <a:srgbClr val="FFFFFF"/>
                </a:highlight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, </a:t>
            </a:r>
            <a:r>
              <a:rPr lang="en-US" err="1">
                <a:solidFill>
                  <a:schemeClr val="tx1"/>
                </a:solidFill>
                <a:highlight>
                  <a:srgbClr val="FFFFFF"/>
                </a:highlight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diskriminering</a:t>
            </a:r>
            <a:r>
              <a:rPr lang="en-US">
                <a:solidFill>
                  <a:schemeClr val="tx1"/>
                </a:solidFill>
                <a:highlight>
                  <a:srgbClr val="FFFFFF"/>
                </a:highlight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og </a:t>
            </a:r>
            <a:r>
              <a:rPr lang="en-US" err="1">
                <a:solidFill>
                  <a:schemeClr val="tx1"/>
                </a:solidFill>
                <a:highlight>
                  <a:srgbClr val="FFFFFF"/>
                </a:highlight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trakasering</a:t>
            </a:r>
            <a:r>
              <a:rPr lang="en-US">
                <a:solidFill>
                  <a:schemeClr val="tx1"/>
                </a:solidFill>
                <a:highlight>
                  <a:srgbClr val="FFFFFF"/>
                </a:highlight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.</a:t>
            </a:r>
          </a:p>
          <a:p>
            <a:pPr marL="514350">
              <a:spcBef>
                <a:spcPts val="0"/>
              </a:spcBef>
              <a:buClr>
                <a:schemeClr val="accent1"/>
              </a:buClr>
              <a:buSzPts val="2000"/>
            </a:pPr>
            <a:r>
              <a:rPr lang="en-US" err="1">
                <a:solidFill>
                  <a:schemeClr val="tx1"/>
                </a:solidFill>
                <a:highlight>
                  <a:srgbClr val="FFFFFF"/>
                </a:highlight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Skolen</a:t>
            </a:r>
            <a:r>
              <a:rPr lang="en-US">
                <a:solidFill>
                  <a:schemeClr val="tx1"/>
                </a:solidFill>
                <a:highlight>
                  <a:srgbClr val="FFFFFF"/>
                </a:highlight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</a:t>
            </a:r>
            <a:r>
              <a:rPr lang="en-US" err="1">
                <a:solidFill>
                  <a:schemeClr val="tx1"/>
                </a:solidFill>
                <a:highlight>
                  <a:srgbClr val="FFFFFF"/>
                </a:highlight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skal</a:t>
            </a:r>
            <a:r>
              <a:rPr lang="en-US">
                <a:solidFill>
                  <a:schemeClr val="tx1"/>
                </a:solidFill>
                <a:highlight>
                  <a:srgbClr val="FFFFFF"/>
                </a:highlight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</a:t>
            </a:r>
            <a:r>
              <a:rPr lang="en-US" err="1">
                <a:solidFill>
                  <a:schemeClr val="tx1"/>
                </a:solidFill>
                <a:highlight>
                  <a:srgbClr val="FFFFFF"/>
                </a:highlight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arbeide</a:t>
            </a:r>
            <a:r>
              <a:rPr lang="en-US">
                <a:solidFill>
                  <a:schemeClr val="tx1"/>
                </a:solidFill>
                <a:highlight>
                  <a:srgbClr val="FFFFFF"/>
                </a:highlight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</a:t>
            </a:r>
            <a:r>
              <a:rPr lang="en-US" err="1">
                <a:solidFill>
                  <a:schemeClr val="tx1"/>
                </a:solidFill>
                <a:highlight>
                  <a:srgbClr val="FFFFFF"/>
                </a:highlight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kontinuerlig</a:t>
            </a:r>
            <a:r>
              <a:rPr lang="en-US">
                <a:solidFill>
                  <a:schemeClr val="tx1"/>
                </a:solidFill>
                <a:highlight>
                  <a:srgbClr val="FFFFFF"/>
                </a:highlight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for at alle </a:t>
            </a:r>
            <a:r>
              <a:rPr lang="en-US" err="1">
                <a:solidFill>
                  <a:schemeClr val="tx1"/>
                </a:solidFill>
                <a:highlight>
                  <a:srgbClr val="FFFFFF"/>
                </a:highlight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elevene</a:t>
            </a:r>
            <a:r>
              <a:rPr lang="en-US">
                <a:solidFill>
                  <a:schemeClr val="tx1"/>
                </a:solidFill>
                <a:highlight>
                  <a:srgbClr val="FFFFFF"/>
                </a:highlight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</a:t>
            </a:r>
            <a:r>
              <a:rPr lang="en-US" err="1">
                <a:solidFill>
                  <a:schemeClr val="tx1"/>
                </a:solidFill>
                <a:highlight>
                  <a:srgbClr val="FFFFFF"/>
                </a:highlight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skal</a:t>
            </a:r>
            <a:r>
              <a:rPr lang="en-US">
                <a:solidFill>
                  <a:schemeClr val="tx1"/>
                </a:solidFill>
                <a:highlight>
                  <a:srgbClr val="FFFFFF"/>
                </a:highlight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ha et </a:t>
            </a:r>
            <a:r>
              <a:rPr lang="en-US" err="1">
                <a:solidFill>
                  <a:schemeClr val="tx1"/>
                </a:solidFill>
                <a:highlight>
                  <a:srgbClr val="FFFFFF"/>
                </a:highlight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trygt</a:t>
            </a:r>
            <a:r>
              <a:rPr lang="en-US">
                <a:solidFill>
                  <a:schemeClr val="tx1"/>
                </a:solidFill>
                <a:highlight>
                  <a:srgbClr val="FFFFFF"/>
                </a:highlight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og </a:t>
            </a:r>
            <a:r>
              <a:rPr lang="en-US" err="1">
                <a:solidFill>
                  <a:schemeClr val="tx1"/>
                </a:solidFill>
                <a:highlight>
                  <a:srgbClr val="FFFFFF"/>
                </a:highlight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godt</a:t>
            </a:r>
            <a:r>
              <a:rPr lang="en-US">
                <a:solidFill>
                  <a:schemeClr val="tx1"/>
                </a:solidFill>
                <a:highlight>
                  <a:srgbClr val="FFFFFF"/>
                </a:highlight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</a:t>
            </a:r>
            <a:r>
              <a:rPr lang="en-US" err="1">
                <a:solidFill>
                  <a:schemeClr val="tx1"/>
                </a:solidFill>
                <a:highlight>
                  <a:srgbClr val="FFFFFF"/>
                </a:highlight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skolemiljø</a:t>
            </a:r>
            <a:r>
              <a:rPr lang="en-US">
                <a:solidFill>
                  <a:schemeClr val="tx1"/>
                </a:solidFill>
                <a:highlight>
                  <a:srgbClr val="FFFFFF"/>
                </a:highlight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.</a:t>
            </a:r>
            <a:br>
              <a:rPr lang="en-US" sz="17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/>
          </a:p>
          <a:p>
            <a:pPr marL="171450" marR="0" lvl="0" indent="-8255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9"/>
          <p:cNvSpPr txBox="1"/>
          <p:nvPr/>
        </p:nvSpPr>
        <p:spPr>
          <a:xfrm>
            <a:off x="1116012" y="1484312"/>
            <a:ext cx="6912000" cy="39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11673"/>
              </a:buClr>
              <a:buSzPts val="5400"/>
              <a:buFont typeface="Calibri"/>
              <a:buNone/>
            </a:pPr>
            <a:r>
              <a:rPr lang="en-US" sz="5200" b="1" i="0" u="none" strike="noStrike" cap="none">
                <a:solidFill>
                  <a:srgbClr val="411673"/>
                </a:solidFill>
                <a:latin typeface="Calibri"/>
                <a:ea typeface="Calibri"/>
                <a:cs typeface="Calibri"/>
                <a:sym typeface="Calibri"/>
              </a:rPr>
              <a:t>Olweusprogrammet mot mobbing og antisosial atferd</a:t>
            </a:r>
            <a:endParaRPr sz="5400" b="1" i="0" u="none" strike="noStrike" cap="none">
              <a:solidFill>
                <a:srgbClr val="41167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11673"/>
              </a:buClr>
              <a:buSzPts val="2400"/>
              <a:buFont typeface="Calibri"/>
              <a:buNone/>
            </a:pPr>
            <a:r>
              <a:rPr lang="en-US" sz="2400" b="1" i="0" u="none" strike="noStrike" cap="none">
                <a:solidFill>
                  <a:srgbClr val="411673"/>
                </a:solidFill>
                <a:latin typeface="Calibri"/>
                <a:ea typeface="Calibri"/>
                <a:cs typeface="Calibri"/>
                <a:sym typeface="Calibri"/>
              </a:rPr>
              <a:t>Blokkhaugen skole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0" name="Google Shape;130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000" y="152400"/>
            <a:ext cx="3309675" cy="1179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50550" y="4604698"/>
            <a:ext cx="2909200" cy="16453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0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 sz="33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lang="en-US"/>
              <a:t>ål</a:t>
            </a:r>
            <a:r>
              <a:rPr lang="en-US" sz="33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for Olweus-programmet</a:t>
            </a:r>
            <a:endParaRPr/>
          </a:p>
        </p:txBody>
      </p:sp>
      <p:sp>
        <p:nvSpPr>
          <p:cNvPr id="137" name="Google Shape;137;p20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marR="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en-US" sz="2400">
                <a:solidFill>
                  <a:srgbClr val="000000"/>
                </a:solidFill>
              </a:rPr>
              <a:t>Ø</a:t>
            </a:r>
            <a:r>
              <a:rPr lang="en-US" sz="2400" u="none">
                <a:solidFill>
                  <a:srgbClr val="000000"/>
                </a:solidFill>
              </a:rPr>
              <a:t>ke bevisstheten og kunnskapen om mobb</a:t>
            </a:r>
            <a:r>
              <a:rPr lang="en-US" sz="2400">
                <a:solidFill>
                  <a:srgbClr val="000000"/>
                </a:solidFill>
              </a:rPr>
              <a:t>ing </a:t>
            </a:r>
            <a:endParaRPr sz="2400" u="none">
              <a:solidFill>
                <a:srgbClr val="000000"/>
              </a:solidFill>
            </a:endParaRPr>
          </a:p>
          <a:p>
            <a:pPr marL="457200" marR="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en-US" sz="2400">
                <a:solidFill>
                  <a:srgbClr val="000000"/>
                </a:solidFill>
              </a:rPr>
              <a:t>R</a:t>
            </a:r>
            <a:r>
              <a:rPr lang="en-US" sz="2400" u="none">
                <a:solidFill>
                  <a:srgbClr val="000000"/>
                </a:solidFill>
              </a:rPr>
              <a:t>edusere eksisterende mobb</a:t>
            </a:r>
            <a:r>
              <a:rPr lang="en-US" sz="2400">
                <a:solidFill>
                  <a:srgbClr val="000000"/>
                </a:solidFill>
              </a:rPr>
              <a:t>ing</a:t>
            </a:r>
            <a:endParaRPr/>
          </a:p>
          <a:p>
            <a:pPr marL="457200" marR="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en-US" sz="2400" u="none">
                <a:solidFill>
                  <a:srgbClr val="000000"/>
                </a:solidFill>
              </a:rPr>
              <a:t>Forebygge mobbing og skape et trygt og godt læringsmiljø for alle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1" u="none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1" u="none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171450" marR="0" lvl="0" indent="-190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1" u="none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138" name="Google Shape;13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51006" y="3609775"/>
            <a:ext cx="3402700" cy="2810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12900" y="4283351"/>
            <a:ext cx="2808425" cy="1945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 sz="33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Hvordan nå målene?</a:t>
            </a:r>
            <a:endParaRPr/>
          </a:p>
        </p:txBody>
      </p:sp>
      <p:sp>
        <p:nvSpPr>
          <p:cNvPr id="145" name="Google Shape;145;p21"/>
          <p:cNvSpPr txBox="1">
            <a:spLocks noGrp="1"/>
          </p:cNvSpPr>
          <p:nvPr>
            <p:ph type="body" idx="1"/>
          </p:nvPr>
        </p:nvSpPr>
        <p:spPr>
          <a:xfrm>
            <a:off x="628650" y="1444625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381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endParaRPr sz="21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rPr lang="en-US" sz="2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Felles forståelse av og oppfølging av mobbing og antimobbearbeid:</a:t>
            </a:r>
            <a:endParaRPr sz="2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4350" marR="0" lvl="1" indent="-209550" algn="l" rtl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/>
              <a:t> </a:t>
            </a: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Skolenivå </a:t>
            </a:r>
            <a:r>
              <a:rPr lang="en-US" sz="2400"/>
              <a:t>→ For alle på skolen</a:t>
            </a:r>
            <a:endParaRPr sz="2400"/>
          </a:p>
          <a:p>
            <a:pPr marL="514350" marR="0" lvl="1" indent="-209550" algn="l" rtl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/>
              <a:t> </a:t>
            </a: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Klassenivå </a:t>
            </a:r>
            <a:r>
              <a:rPr lang="en-US" sz="2400"/>
              <a:t>→ I klassene</a:t>
            </a:r>
            <a:endParaRPr sz="2400"/>
          </a:p>
          <a:p>
            <a:pPr marL="514350" marR="0" lvl="1" indent="-209550" algn="l" rtl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/>
              <a:t> </a:t>
            </a: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Individnivå </a:t>
            </a:r>
            <a:r>
              <a:rPr lang="en-US" sz="2400"/>
              <a:t>→ Enkeltelever</a:t>
            </a:r>
            <a:endParaRPr sz="2400"/>
          </a:p>
        </p:txBody>
      </p:sp>
      <p:pic>
        <p:nvPicPr>
          <p:cNvPr id="146" name="Google Shape;14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91998" y="5049301"/>
            <a:ext cx="3664825" cy="1407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290E9D9D3C46D428DE41B3C6C160859" ma:contentTypeVersion="15" ma:contentTypeDescription="Opprett et nytt dokument." ma:contentTypeScope="" ma:versionID="81a4aed1f7ae15638cc0f5697c004ee6">
  <xsd:schema xmlns:xsd="http://www.w3.org/2001/XMLSchema" xmlns:xs="http://www.w3.org/2001/XMLSchema" xmlns:p="http://schemas.microsoft.com/office/2006/metadata/properties" xmlns:ns2="eb56feb2-5e3a-4ff6-87b9-4da9cdf83d71" xmlns:ns3="8cc4425a-2e81-4675-b625-8617c57089a5" targetNamespace="http://schemas.microsoft.com/office/2006/metadata/properties" ma:root="true" ma:fieldsID="fd9246266a136376b1260dd33d2224c4" ns2:_="" ns3:_="">
    <xsd:import namespace="eb56feb2-5e3a-4ff6-87b9-4da9cdf83d71"/>
    <xsd:import namespace="8cc4425a-2e81-4675-b625-8617c57089a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56feb2-5e3a-4ff6-87b9-4da9cdf83d7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Bildemerkelapper" ma:readOnly="false" ma:fieldId="{5cf76f15-5ced-4ddc-b409-7134ff3c332f}" ma:taxonomyMulti="true" ma:sspId="58b7fd7f-a84c-4463-96b0-c5d9876b7c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c4425a-2e81-4675-b625-8617c57089a5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54931efc-6057-44bc-89d2-e6218552c91c}" ma:internalName="TaxCatchAll" ma:showField="CatchAllData" ma:web="8cc4425a-2e81-4675-b625-8617c57089a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b56feb2-5e3a-4ff6-87b9-4da9cdf83d71">
      <Terms xmlns="http://schemas.microsoft.com/office/infopath/2007/PartnerControls"/>
    </lcf76f155ced4ddcb4097134ff3c332f>
    <TaxCatchAll xmlns="8cc4425a-2e81-4675-b625-8617c57089a5" xsi:nil="true"/>
  </documentManagement>
</p:properties>
</file>

<file path=customXml/itemProps1.xml><?xml version="1.0" encoding="utf-8"?>
<ds:datastoreItem xmlns:ds="http://schemas.openxmlformats.org/officeDocument/2006/customXml" ds:itemID="{FCBED40B-4B72-4540-9BFD-C710887F878A}">
  <ds:schemaRefs>
    <ds:schemaRef ds:uri="8cc4425a-2e81-4675-b625-8617c57089a5"/>
    <ds:schemaRef ds:uri="eb56feb2-5e3a-4ff6-87b9-4da9cdf83d7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D59AA5A0-D3C1-4965-AC98-B7AEF7F77A4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973D5C5-9465-4747-AC33-A084E9B0DB81}">
  <ds:schemaRefs>
    <ds:schemaRef ds:uri="8cc4425a-2e81-4675-b625-8617c57089a5"/>
    <ds:schemaRef ds:uri="eb56feb2-5e3a-4ff6-87b9-4da9cdf83d7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TM10001115[[fn=Pakke]]</Template>
  <TotalTime>0</TotalTime>
  <Words>1124</Words>
  <Application>Microsoft Office PowerPoint</Application>
  <PresentationFormat>Skjermfremvisning (4:3)</PresentationFormat>
  <Paragraphs>184</Paragraphs>
  <Slides>19</Slides>
  <Notes>16</Notes>
  <HiddenSlides>0</HiddenSlides>
  <MMClips>0</MMClips>
  <ScaleCrop>false</ScaleCrop>
  <HeadingPairs>
    <vt:vector size="6" baseType="variant">
      <vt:variant>
        <vt:lpstr>Brukte skrifter</vt:lpstr>
      </vt:variant>
      <vt:variant>
        <vt:i4>7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19</vt:i4>
      </vt:variant>
    </vt:vector>
  </HeadingPairs>
  <TitlesOfParts>
    <vt:vector size="27" baseType="lpstr">
      <vt:lpstr>Noto Sans Symbols</vt:lpstr>
      <vt:lpstr>Arial</vt:lpstr>
      <vt:lpstr>Calibri</vt:lpstr>
      <vt:lpstr>Trebuchet MS</vt:lpstr>
      <vt:lpstr>Wingdings</vt:lpstr>
      <vt:lpstr>Courier New</vt:lpstr>
      <vt:lpstr>Candara</vt:lpstr>
      <vt:lpstr>Office-tema</vt:lpstr>
      <vt:lpstr>PowerPoint-presentasjon</vt:lpstr>
      <vt:lpstr>BLOKKHAUGEN SKOLE</vt:lpstr>
      <vt:lpstr>INFORMASJON</vt:lpstr>
      <vt:lpstr>Informasjon om matematikkfaget</vt:lpstr>
      <vt:lpstr>FOKUSOMRÅDER</vt:lpstr>
      <vt:lpstr>SKOLEMILJØET TIL ELEVENE</vt:lpstr>
      <vt:lpstr>PowerPoint-presentasjon</vt:lpstr>
      <vt:lpstr>Mål for Olweus-programmet</vt:lpstr>
      <vt:lpstr>Hvordan nå målene?</vt:lpstr>
      <vt:lpstr>Fire klasseregler mot mobbing</vt:lpstr>
      <vt:lpstr>Hvordan jobber vi med Olweus?</vt:lpstr>
      <vt:lpstr>Olweus spørjeundersøking</vt:lpstr>
      <vt:lpstr>Til foresatte</vt:lpstr>
      <vt:lpstr>PowerPoint-presentasjon</vt:lpstr>
      <vt:lpstr>Kva er det? </vt:lpstr>
      <vt:lpstr>PowerPoint-presentasjon</vt:lpstr>
      <vt:lpstr>FAU  BLOKKHAUGEN SKOLE</vt:lpstr>
      <vt:lpstr>Hva kan være viktig i 2024/2025 sesongen</vt:lpstr>
      <vt:lpstr>Klassemøter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Eng, Kari Solberg</dc:creator>
  <cp:lastModifiedBy>Eng, Kari Solberg</cp:lastModifiedBy>
  <cp:revision>2</cp:revision>
  <dcterms:modified xsi:type="dcterms:W3CDTF">2024-09-11T09:28:52Z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0x0101007290E9D9D3C46D428DE41B3C6C160859</vt:lpwstr>
  </property>
  <property fmtid="{D5CDD505-2E9C-101B-9397-08002B2CF9AE}" pid="3" name="MediaServiceImageTags">
    <vt:lpwstr/>
  </property>
</Properties>
</file>