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317" r:id="rId5"/>
    <p:sldId id="321" r:id="rId6"/>
    <p:sldId id="318" r:id="rId7"/>
    <p:sldId id="320" r:id="rId8"/>
    <p:sldId id="323" r:id="rId9"/>
    <p:sldId id="314" r:id="rId10"/>
    <p:sldId id="261" r:id="rId11"/>
    <p:sldId id="319" r:id="rId12"/>
    <p:sldId id="308" r:id="rId13"/>
    <p:sldId id="324" r:id="rId14"/>
    <p:sldId id="326" r:id="rId15"/>
    <p:sldId id="328" r:id="rId16"/>
    <p:sldId id="330" r:id="rId17"/>
    <p:sldId id="332" r:id="rId18"/>
    <p:sldId id="335" r:id="rId19"/>
    <p:sldId id="289" r:id="rId20"/>
    <p:sldId id="313" r:id="rId21"/>
    <p:sldId id="316" r:id="rId22"/>
    <p:sldId id="311" r:id="rId23"/>
    <p:sldId id="336" r:id="rId24"/>
  </p:sldIdLst>
  <p:sldSz cx="12192000" cy="6858000"/>
  <p:notesSz cx="6724650" cy="977423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E92004B-F749-7BE2-3F1F-E6E3927FE3E4}" name="Frantzen, Birgit" initials="FB" userId="S::birgit.frantzen@bergen.kommune.no::6b540dff-5908-4a47-bfc6-fe1ca5cd71cb" providerId="AD"/>
  <p188:author id="{0016F36B-538E-F514-AA79-A60BECF6C883}" name="Frantzen, Birgit" initials="FB" userId="S::Birgit.Frantzen@bergen.kommune.no::6b540dff-5908-4a47-bfc6-fe1ca5cd71cb" providerId="AD"/>
  <p188:author id="{D04ECFC7-85B6-5909-AEB1-69AF32E335D6}" name="Hønsi, Anders" initials="HA" userId="S::Anders.Honsi@bergen.kommune.no::beb40d26-cf4e-4fb7-8fc0-ef2768d8003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olstad, Nina" initials="BN" lastIdx="55" clrIdx="0">
    <p:extLst>
      <p:ext uri="{19B8F6BF-5375-455C-9EA6-DF929625EA0E}">
        <p15:presenceInfo xmlns:p15="http://schemas.microsoft.com/office/powerpoint/2012/main" userId="S::nina.bolstad@bergen.kommune.no::62954504-1cec-496a-8f40-2c4746fe4200" providerId="AD"/>
      </p:ext>
    </p:extLst>
  </p:cmAuthor>
  <p:cmAuthor id="2" name="Longva, Lars" initials="LL" lastIdx="7" clrIdx="1">
    <p:extLst>
      <p:ext uri="{19B8F6BF-5375-455C-9EA6-DF929625EA0E}">
        <p15:presenceInfo xmlns:p15="http://schemas.microsoft.com/office/powerpoint/2012/main" userId="S::Lars.Longva@bergen.kommune.no::9af1b9dc-8629-4cc7-8f98-caa518fe1340" providerId="AD"/>
      </p:ext>
    </p:extLst>
  </p:cmAuthor>
  <p:cmAuthor id="3" name="Frantzen, Birgit" initials="FB" lastIdx="2" clrIdx="2">
    <p:extLst>
      <p:ext uri="{19B8F6BF-5375-455C-9EA6-DF929625EA0E}">
        <p15:presenceInfo xmlns:p15="http://schemas.microsoft.com/office/powerpoint/2012/main" userId="S::birgit.frantzen@bergen.kommune.no::6b540dff-5908-4a47-bfc6-fe1ca5cd71c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8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94E939-0883-44EE-BC4A-0BE336B6D105}" v="196" dt="2022-02-08T08:17:37.820"/>
    <p1510:client id="{AC50E266-AF0F-4BAC-A819-CA9B5119052B}" v="5" dt="2022-02-08T12:17:41.3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015" cy="4904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09079" y="0"/>
            <a:ext cx="2914015" cy="4904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C88D81-0CB3-4115-8A0B-5C9A5CEF0886}" type="datetimeFigureOut">
              <a:rPr lang="nb-NO" smtClean="0"/>
              <a:t>08.02.2022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30213" y="1222375"/>
            <a:ext cx="5864225" cy="3298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2465" y="4703852"/>
            <a:ext cx="5379720" cy="384860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283830"/>
            <a:ext cx="2914015" cy="4904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09079" y="9283830"/>
            <a:ext cx="2914015" cy="4904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5EF626-D1BF-4FB2-A8BC-AABBF08A6B6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27717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5EF626-D1BF-4FB2-A8BC-AABBF08A6B63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003911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5EF626-D1BF-4FB2-A8BC-AABBF08A6B63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95453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5EF626-D1BF-4FB2-A8BC-AABBF08A6B63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00941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5EF626-D1BF-4FB2-A8BC-AABBF08A6B63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583755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5EF626-D1BF-4FB2-A8BC-AABBF08A6B63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68634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5EF626-D1BF-4FB2-A8BC-AABBF08A6B63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30105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5EF626-D1BF-4FB2-A8BC-AABBF08A6B63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061448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5EF626-D1BF-4FB2-A8BC-AABBF08A6B63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3610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5EF626-D1BF-4FB2-A8BC-AABBF08A6B63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483448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5EF626-D1BF-4FB2-A8BC-AABBF08A6B63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25387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37128BD-C889-4256-9D2C-75FF8BF28A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1427917B-C6A6-42E6-B0C5-6411D17994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9D73184-3FD1-473F-9539-996A655D4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53248-E966-4057-ADB2-0A3E1ACAF373}" type="datetimeFigureOut">
              <a:rPr lang="nb-NO" smtClean="0"/>
              <a:t>08.02.2022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B84F7F5-CFF6-4728-B374-B2E04DE10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C237153-4E74-4948-AFE5-CBD7930B4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9BAE-B320-4054-8FCF-4762A97E9C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29405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8AD777E-020C-4187-BCDA-774AD717B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26334300-A0D0-4362-96A9-4FBAC83373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FB3C1AD-C949-4AA8-B73D-BAA9D8036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53248-E966-4057-ADB2-0A3E1ACAF373}" type="datetimeFigureOut">
              <a:rPr lang="nb-NO" smtClean="0"/>
              <a:t>08.02.2022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514FE7A-2586-4507-B9D4-02FEE972B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DAEF67D-9C46-4412-824A-038858FD0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9BAE-B320-4054-8FCF-4762A97E9C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13309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42341A27-E70F-42E6-9389-E8A972B092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D80FC349-5A4C-4EC3-A615-C0DE2EB853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356EA42-7DEF-4A45-8D07-5E6000195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53248-E966-4057-ADB2-0A3E1ACAF373}" type="datetimeFigureOut">
              <a:rPr lang="nb-NO" smtClean="0"/>
              <a:t>08.02.2022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C37518E-3717-4DDD-8C49-0CD901733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31B03E5-A334-4305-B1F1-A0F60F17A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9BAE-B320-4054-8FCF-4762A97E9C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8851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7935F1-724D-4A16-A6DA-E6620D018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86C2DE9-5CCD-4613-A5D2-14FB01FB4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DA58EE2-23E5-4209-A017-0D0EE4953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53248-E966-4057-ADB2-0A3E1ACAF373}" type="datetimeFigureOut">
              <a:rPr lang="nb-NO" smtClean="0"/>
              <a:t>08.02.2022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65AFC0C-0E62-4222-A682-519199CEA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39AB600-7446-42BA-9674-5F19C43B3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9BAE-B320-4054-8FCF-4762A97E9C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93631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3A3C2C6-55FE-491E-B196-DE107B282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2C66855-EDC0-44DC-971D-A719CE0A1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9EA1511-2D00-41F6-9E54-7F3DE2FCA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53248-E966-4057-ADB2-0A3E1ACAF373}" type="datetimeFigureOut">
              <a:rPr lang="nb-NO" smtClean="0"/>
              <a:t>08.02.2022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2F33B65-BF39-4DAB-9358-AFBC996E0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A1C048A-7AE5-4189-8448-097426ADF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9BAE-B320-4054-8FCF-4762A97E9C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22977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8791E06-9965-4CAA-95FF-C36263DFC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960C6CB-04FD-40E5-9FEC-728E36A3E1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600E037E-F7BA-4501-A05C-6AD3677E96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7F3190A-1C74-4BA1-B2A8-5D30F4E25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53248-E966-4057-ADB2-0A3E1ACAF373}" type="datetimeFigureOut">
              <a:rPr lang="nb-NO" smtClean="0"/>
              <a:t>08.02.2022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ACA86DD-F4AA-4280-8830-053B96678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2B725DF-A53A-4542-A269-F82B06BA1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9BAE-B320-4054-8FCF-4762A97E9C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79306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F507D5E-1724-47A2-9E8B-03DF4C610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20D11D0-0DE5-47BB-9AE5-86B0DBB44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408E5322-453F-4BA3-9EB1-DE77D4C564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32705BF5-2077-4942-950E-3E4191E497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919603D9-B707-426F-A523-5B6001DDD3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E928B1FF-A4D2-46B5-9F06-3F1BEF232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53248-E966-4057-ADB2-0A3E1ACAF373}" type="datetimeFigureOut">
              <a:rPr lang="nb-NO" smtClean="0"/>
              <a:t>08.02.2022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B4059FC6-B791-4F9E-BCA3-3A500AC22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F3C30E62-A5AD-4AA6-9D6E-9D87BF9C3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9BAE-B320-4054-8FCF-4762A97E9C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7732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72EFB2-8A50-4C11-997F-AC94D743F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D6D6A38F-B192-45EB-B7AC-CF180B17F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53248-E966-4057-ADB2-0A3E1ACAF373}" type="datetimeFigureOut">
              <a:rPr lang="nb-NO" smtClean="0"/>
              <a:t>08.02.2022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BDF6BDD5-1954-402A-B57B-F9C6D8FD0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6D9F468-F04A-455B-A7E1-05678434D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9BAE-B320-4054-8FCF-4762A97E9C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8354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0D379DB4-9EAD-44D9-B1F5-CAB9F8905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53248-E966-4057-ADB2-0A3E1ACAF373}" type="datetimeFigureOut">
              <a:rPr lang="nb-NO" smtClean="0"/>
              <a:t>08.02.2022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BC65512B-987D-45AC-A6F2-62EC4351D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51017EC6-910B-46F3-8489-1264F60C5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9BAE-B320-4054-8FCF-4762A97E9C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48914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81AB9AD-A8E8-45B9-BB67-15CBCEF4B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0AB2CD4-C393-43C7-819C-E6B4EACCE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CC242423-BA8C-4A40-847F-B9ADE00531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D4C4F94-C051-4CCF-AD77-7EB8A9B83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53248-E966-4057-ADB2-0A3E1ACAF373}" type="datetimeFigureOut">
              <a:rPr lang="nb-NO" smtClean="0"/>
              <a:t>08.02.2022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511E695D-8C83-400A-AC12-2D02E4BF6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F763D23-82EA-4515-842E-BDB4FEC93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9BAE-B320-4054-8FCF-4762A97E9C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368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16C3C4A-690D-40E8-A8C3-D748E631E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8BAC1EC7-97DF-4C99-94C2-A94F3D055C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F9654CB5-26DB-46D7-A85E-46BD0B476B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122EFAD-4D60-4098-86FC-8ABECA746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53248-E966-4057-ADB2-0A3E1ACAF373}" type="datetimeFigureOut">
              <a:rPr lang="nb-NO" smtClean="0"/>
              <a:t>08.02.2022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1EE85709-8405-45ED-861C-088B07EB7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D4004F72-7299-47EA-B97B-E3E2C45A4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B9BAE-B320-4054-8FCF-4762A97E9C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89203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9BAD9AF5-12A4-4246-A06D-EB1668073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60B0C29-2D05-4094-B85A-EF9BC32D30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39810C4-2A5E-47A9-ACDA-9C4E29DF00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53248-E966-4057-ADB2-0A3E1ACAF373}" type="datetimeFigureOut">
              <a:rPr lang="nb-NO" smtClean="0"/>
              <a:t>08.02.2022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57931FE-94C3-408F-B4E5-CA26777F36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8D3901D-F7C3-4ABD-8278-9FD558CB53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B9BAE-B320-4054-8FCF-4762A97E9CB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7931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gocXZD4Sjk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718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Sylinder 6">
            <a:extLst>
              <a:ext uri="{FF2B5EF4-FFF2-40B4-BE49-F238E27FC236}">
                <a16:creationId xmlns:a16="http://schemas.microsoft.com/office/drawing/2014/main" id="{2EA982C8-521F-4D9C-9139-7672250D2F05}"/>
              </a:ext>
            </a:extLst>
          </p:cNvPr>
          <p:cNvSpPr txBox="1"/>
          <p:nvPr/>
        </p:nvSpPr>
        <p:spPr>
          <a:xfrm>
            <a:off x="82378" y="2695959"/>
            <a:ext cx="12184263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nb-NO" sz="4800" b="1">
                <a:solidFill>
                  <a:schemeClr val="bg1"/>
                </a:solidFill>
                <a:latin typeface="Arial"/>
                <a:cs typeface="Arial"/>
              </a:rPr>
              <a:t>Barn og unges helsetjeneste</a:t>
            </a:r>
          </a:p>
        </p:txBody>
      </p:sp>
      <p:sp>
        <p:nvSpPr>
          <p:cNvPr id="8" name="TekstSylinder 5">
            <a:extLst>
              <a:ext uri="{FF2B5EF4-FFF2-40B4-BE49-F238E27FC236}">
                <a16:creationId xmlns:a16="http://schemas.microsoft.com/office/drawing/2014/main" id="{CA78ADEE-9721-4227-821A-1C399724E490}"/>
              </a:ext>
            </a:extLst>
          </p:cNvPr>
          <p:cNvSpPr txBox="1"/>
          <p:nvPr/>
        </p:nvSpPr>
        <p:spPr>
          <a:xfrm>
            <a:off x="1355373" y="3631403"/>
            <a:ext cx="963827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nb-NO" sz="2400">
                <a:solidFill>
                  <a:srgbClr val="FFC000"/>
                </a:solidFill>
                <a:latin typeface="Arial"/>
                <a:cs typeface="Arial"/>
              </a:rPr>
              <a:t>Et verktøy for samhandling</a:t>
            </a:r>
          </a:p>
        </p:txBody>
      </p:sp>
      <p:pic>
        <p:nvPicPr>
          <p:cNvPr id="5" name="Bilde 5" descr="Et bilde som inneholder tekst&#10;&#10;Automatisk generert beskrivelse">
            <a:extLst>
              <a:ext uri="{FF2B5EF4-FFF2-40B4-BE49-F238E27FC236}">
                <a16:creationId xmlns:a16="http://schemas.microsoft.com/office/drawing/2014/main" id="{714BEFA4-637E-4573-BB10-D9EAA470B4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0473" y="5731791"/>
            <a:ext cx="1877015" cy="1126209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6607935F-484D-451D-95DB-E9A483B72B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984" y="5752546"/>
            <a:ext cx="1877015" cy="103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431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718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>
            <a:extLst>
              <a:ext uri="{FF2B5EF4-FFF2-40B4-BE49-F238E27FC236}">
                <a16:creationId xmlns:a16="http://schemas.microsoft.com/office/drawing/2014/main" id="{44503EBA-C073-4849-B238-1FBA93DC03B6}"/>
              </a:ext>
            </a:extLst>
          </p:cNvPr>
          <p:cNvSpPr txBox="1"/>
          <p:nvPr/>
        </p:nvSpPr>
        <p:spPr>
          <a:xfrm>
            <a:off x="2517060" y="2555680"/>
            <a:ext cx="7472514" cy="206210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3200" b="1" dirty="0">
                <a:solidFill>
                  <a:srgbClr val="FFC000"/>
                </a:solidFill>
                <a:latin typeface="Arial"/>
                <a:cs typeface="Arial"/>
              </a:rPr>
              <a:t>Scenarier: </a:t>
            </a:r>
          </a:p>
          <a:p>
            <a:r>
              <a:rPr lang="nb-NO" sz="3200" dirty="0">
                <a:solidFill>
                  <a:schemeClr val="bg1"/>
                </a:solidFill>
                <a:latin typeface="Arial"/>
                <a:cs typeface="Arial"/>
              </a:rPr>
              <a:t>Videre presenteres fem eksempler på hvordan samhandlingsforløpene kan brukes.</a:t>
            </a:r>
            <a:endParaRPr lang="nb-NO" sz="3200" dirty="0">
              <a:solidFill>
                <a:srgbClr val="FFC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5376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Bilde 20">
            <a:extLst>
              <a:ext uri="{FF2B5EF4-FFF2-40B4-BE49-F238E27FC236}">
                <a16:creationId xmlns:a16="http://schemas.microsoft.com/office/drawing/2014/main" id="{CB324CFC-22E3-421A-BC84-6ABC37FB2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888659"/>
            <a:ext cx="10905066" cy="3080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31423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2">
            <a:extLst>
              <a:ext uri="{FF2B5EF4-FFF2-40B4-BE49-F238E27FC236}">
                <a16:creationId xmlns:a16="http://schemas.microsoft.com/office/drawing/2014/main" id="{09B169D8-6AA4-4CCA-B9F3-1E5299723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240" y="1872158"/>
            <a:ext cx="10977714" cy="31136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1709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2">
            <a:extLst>
              <a:ext uri="{FF2B5EF4-FFF2-40B4-BE49-F238E27FC236}">
                <a16:creationId xmlns:a16="http://schemas.microsoft.com/office/drawing/2014/main" id="{8B575023-F198-4B3A-9C7A-78235DD1CF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06" y="1878316"/>
            <a:ext cx="10887586" cy="3093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2112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2">
            <a:extLst>
              <a:ext uri="{FF2B5EF4-FFF2-40B4-BE49-F238E27FC236}">
                <a16:creationId xmlns:a16="http://schemas.microsoft.com/office/drawing/2014/main" id="{311FF874-9D3D-4978-8E4E-4C7653F0D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659" y="1854946"/>
            <a:ext cx="11018682" cy="31481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65914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2">
            <a:extLst>
              <a:ext uri="{FF2B5EF4-FFF2-40B4-BE49-F238E27FC236}">
                <a16:creationId xmlns:a16="http://schemas.microsoft.com/office/drawing/2014/main" id="{AC2E453E-B2C0-47B9-AC61-C7E7CED59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014" y="1943073"/>
            <a:ext cx="10903973" cy="29636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3247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718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>
            <a:extLst>
              <a:ext uri="{FF2B5EF4-FFF2-40B4-BE49-F238E27FC236}">
                <a16:creationId xmlns:a16="http://schemas.microsoft.com/office/drawing/2014/main" id="{5CE18553-1C37-4B6F-8F6E-448DC6961962}"/>
              </a:ext>
            </a:extLst>
          </p:cNvPr>
          <p:cNvSpPr txBox="1"/>
          <p:nvPr/>
        </p:nvSpPr>
        <p:spPr>
          <a:xfrm>
            <a:off x="1208598" y="3075057"/>
            <a:ext cx="9774804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4000" b="1">
                <a:solidFill>
                  <a:srgbClr val="FFC000"/>
                </a:solidFill>
                <a:latin typeface="Arial"/>
                <a:cs typeface="Arial"/>
              </a:rPr>
              <a:t>Oppgaver </a:t>
            </a:r>
            <a:r>
              <a:rPr lang="nb-NO" sz="4000" b="1">
                <a:solidFill>
                  <a:schemeClr val="bg1"/>
                </a:solidFill>
                <a:latin typeface="Arial"/>
                <a:cs typeface="Arial"/>
              </a:rPr>
              <a:t>for å bli kjent med verktøyet:</a:t>
            </a:r>
          </a:p>
        </p:txBody>
      </p:sp>
    </p:spTree>
    <p:extLst>
      <p:ext uri="{BB962C8B-B14F-4D97-AF65-F5344CB8AC3E}">
        <p14:creationId xmlns:p14="http://schemas.microsoft.com/office/powerpoint/2010/main" val="34348151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718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>
            <a:extLst>
              <a:ext uri="{FF2B5EF4-FFF2-40B4-BE49-F238E27FC236}">
                <a16:creationId xmlns:a16="http://schemas.microsoft.com/office/drawing/2014/main" id="{1EF80384-1B73-4BB0-8CAC-2051C00B54AF}"/>
              </a:ext>
            </a:extLst>
          </p:cNvPr>
          <p:cNvSpPr txBox="1"/>
          <p:nvPr/>
        </p:nvSpPr>
        <p:spPr>
          <a:xfrm>
            <a:off x="4583174" y="1279208"/>
            <a:ext cx="3025651" cy="7308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4000" b="1">
                <a:solidFill>
                  <a:srgbClr val="FFC000"/>
                </a:solidFill>
                <a:latin typeface="Arial"/>
                <a:cs typeface="Arial"/>
              </a:rPr>
              <a:t>Oppgave 1:</a:t>
            </a:r>
            <a:endParaRPr lang="nb-NO" sz="40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8B8D1134-5975-470B-9AEA-A2F1C51D3CC9}"/>
              </a:ext>
            </a:extLst>
          </p:cNvPr>
          <p:cNvSpPr txBox="1">
            <a:spLocks/>
          </p:cNvSpPr>
          <p:nvPr/>
        </p:nvSpPr>
        <p:spPr>
          <a:xfrm>
            <a:off x="1514887" y="2543789"/>
            <a:ext cx="9162225" cy="32105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nb-NO" sz="2500" b="1" dirty="0">
                <a:solidFill>
                  <a:schemeClr val="bg1"/>
                </a:solidFill>
                <a:latin typeface="Arial"/>
                <a:cs typeface="Arial"/>
              </a:rPr>
              <a:t>Drøft i små grupper: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b-NO" sz="2500" dirty="0">
                <a:solidFill>
                  <a:schemeClr val="bg1"/>
                </a:solidFill>
                <a:latin typeface="Arial"/>
                <a:cs typeface="Arial"/>
              </a:rPr>
              <a:t>I hvilke sammenhenger opplever du at rollefordeling mellom tjenester og fagpersoner ikke er helt tydelig?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b-NO" sz="2500" dirty="0">
                <a:solidFill>
                  <a:schemeClr val="bg1"/>
                </a:solidFill>
                <a:latin typeface="Arial"/>
                <a:cs typeface="Arial"/>
              </a:rPr>
              <a:t>På hvilken måte kan samhandlingsforløpene være til hjelp her?</a:t>
            </a:r>
          </a:p>
        </p:txBody>
      </p:sp>
    </p:spTree>
    <p:extLst>
      <p:ext uri="{BB962C8B-B14F-4D97-AF65-F5344CB8AC3E}">
        <p14:creationId xmlns:p14="http://schemas.microsoft.com/office/powerpoint/2010/main" val="28439852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718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E9D74617-A0DC-4598-BFAA-27569B32A2FD}"/>
              </a:ext>
            </a:extLst>
          </p:cNvPr>
          <p:cNvSpPr txBox="1"/>
          <p:nvPr/>
        </p:nvSpPr>
        <p:spPr>
          <a:xfrm>
            <a:off x="552942" y="562004"/>
            <a:ext cx="5304161" cy="18158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2800" b="1">
                <a:solidFill>
                  <a:schemeClr val="bg1"/>
                </a:solidFill>
                <a:latin typeface="Arial"/>
                <a:cs typeface="Arial"/>
              </a:rPr>
              <a:t>Helse Stavanger har utviklet et samtaleverktøy, som kan brukes til å drøfte fiktive eller reelle saker.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371269DB-391D-4277-9DBC-A80116B02E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094" y="325986"/>
            <a:ext cx="4390766" cy="62060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C8EB060B-8B38-45A4-8DF5-9FDA64020C5D}"/>
              </a:ext>
            </a:extLst>
          </p:cNvPr>
          <p:cNvSpPr txBox="1"/>
          <p:nvPr/>
        </p:nvSpPr>
        <p:spPr>
          <a:xfrm rot="16200000">
            <a:off x="9098670" y="4841363"/>
            <a:ext cx="324429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50" err="1">
                <a:solidFill>
                  <a:schemeClr val="bg1"/>
                </a:solidFill>
              </a:rPr>
              <a:t>Impress</a:t>
            </a:r>
            <a:r>
              <a:rPr lang="nb-NO" sz="1050">
                <a:solidFill>
                  <a:schemeClr val="bg1"/>
                </a:solidFill>
              </a:rPr>
              <a:t> </a:t>
            </a:r>
            <a:r>
              <a:rPr lang="nb-NO" sz="1050" err="1">
                <a:solidFill>
                  <a:schemeClr val="bg1"/>
                </a:solidFill>
              </a:rPr>
              <a:t>publishing</a:t>
            </a:r>
            <a:r>
              <a:rPr lang="nb-NO" sz="1050">
                <a:solidFill>
                  <a:schemeClr val="bg1"/>
                </a:solidFill>
              </a:rPr>
              <a:t> / Lars </a:t>
            </a:r>
            <a:r>
              <a:rPr lang="nb-NO" sz="1050" err="1">
                <a:solidFill>
                  <a:schemeClr val="bg1"/>
                </a:solidFill>
              </a:rPr>
              <a:t>Øchlers</a:t>
            </a:r>
            <a:r>
              <a:rPr lang="nb-NO" sz="1050">
                <a:solidFill>
                  <a:schemeClr val="bg1"/>
                </a:solidFill>
              </a:rPr>
              <a:t>, Helse Stavanger</a:t>
            </a:r>
          </a:p>
        </p:txBody>
      </p:sp>
    </p:spTree>
    <p:extLst>
      <p:ext uri="{BB962C8B-B14F-4D97-AF65-F5344CB8AC3E}">
        <p14:creationId xmlns:p14="http://schemas.microsoft.com/office/powerpoint/2010/main" val="29402482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718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>
            <a:extLst>
              <a:ext uri="{FF2B5EF4-FFF2-40B4-BE49-F238E27FC236}">
                <a16:creationId xmlns:a16="http://schemas.microsoft.com/office/drawing/2014/main" id="{1EF80384-1B73-4BB0-8CAC-2051C00B54AF}"/>
              </a:ext>
            </a:extLst>
          </p:cNvPr>
          <p:cNvSpPr txBox="1"/>
          <p:nvPr/>
        </p:nvSpPr>
        <p:spPr>
          <a:xfrm>
            <a:off x="4583174" y="1279208"/>
            <a:ext cx="3025651" cy="7308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4000" b="1">
                <a:solidFill>
                  <a:srgbClr val="FFC000"/>
                </a:solidFill>
                <a:latin typeface="Arial"/>
                <a:cs typeface="Arial"/>
              </a:rPr>
              <a:t>Oppgave 2:</a:t>
            </a:r>
            <a:endParaRPr lang="nb-NO" sz="40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8B8D1134-5975-470B-9AEA-A2F1C51D3CC9}"/>
              </a:ext>
            </a:extLst>
          </p:cNvPr>
          <p:cNvSpPr txBox="1">
            <a:spLocks/>
          </p:cNvSpPr>
          <p:nvPr/>
        </p:nvSpPr>
        <p:spPr>
          <a:xfrm>
            <a:off x="1514887" y="2340078"/>
            <a:ext cx="9162225" cy="383458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nb-NO" sz="2500" dirty="0">
                <a:solidFill>
                  <a:schemeClr val="bg1"/>
                </a:solidFill>
                <a:latin typeface="Arial"/>
                <a:cs typeface="Arial"/>
              </a:rPr>
              <a:t>Sitt i grupper på 3-7 personer, gjerne tverrfaglig sammensatt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nb-NO" sz="2500" dirty="0">
                <a:solidFill>
                  <a:schemeClr val="bg1"/>
                </a:solidFill>
                <a:latin typeface="Arial"/>
                <a:cs typeface="Arial"/>
              </a:rPr>
              <a:t>Finn frem spillet (Lenke til filen på nettside)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nb-NO" sz="2500" dirty="0">
                <a:solidFill>
                  <a:schemeClr val="bg1"/>
                </a:solidFill>
                <a:latin typeface="Arial"/>
                <a:cs typeface="Arial"/>
              </a:rPr>
              <a:t>En på gruppen skanner QR-koden under «oppgave», og leser oppgaven høyt for gruppen. Les også spørsmålene.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nb-NO" sz="2500" dirty="0">
                <a:solidFill>
                  <a:schemeClr val="bg1"/>
                </a:solidFill>
                <a:latin typeface="Arial"/>
                <a:cs typeface="Arial"/>
              </a:rPr>
              <a:t>Gå en runde slik at alle får si noe om hva de tenker ut fra sitt perspektiv. Lytt til hverandre med et åpent sinn.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nb-NO" sz="2500" dirty="0">
                <a:solidFill>
                  <a:schemeClr val="bg1"/>
                </a:solidFill>
                <a:latin typeface="Arial"/>
                <a:cs typeface="Arial"/>
              </a:rPr>
              <a:t>Drøft hva som kan være første steg. Når dere oppdager noe som er uklart, kan dere skanne QR-kodene på brettet og lese om de ulike tjenestenes rolle. 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nb-NO" sz="25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nb-NO" sz="2500" dirty="0">
                <a:solidFill>
                  <a:schemeClr val="bg1"/>
                </a:solidFill>
                <a:latin typeface="Arial"/>
                <a:cs typeface="Arial"/>
              </a:rPr>
              <a:t>OBS: Noe vil dere finne direkte svar på i forløpene, andre ting vil dere måtte komme fram til gjennom dialog på tvers av tjenester. Meld gjerne slike ting videre til enhetsleder som deretter kan løfte det opp i samhandlingsteamet.</a:t>
            </a:r>
          </a:p>
        </p:txBody>
      </p:sp>
    </p:spTree>
    <p:extLst>
      <p:ext uri="{BB962C8B-B14F-4D97-AF65-F5344CB8AC3E}">
        <p14:creationId xmlns:p14="http://schemas.microsoft.com/office/powerpoint/2010/main" val="1637434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718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Sylinder 8">
            <a:extLst>
              <a:ext uri="{FF2B5EF4-FFF2-40B4-BE49-F238E27FC236}">
                <a16:creationId xmlns:a16="http://schemas.microsoft.com/office/drawing/2014/main" id="{AC9A6980-C097-4057-993D-C606B9002419}"/>
              </a:ext>
            </a:extLst>
          </p:cNvPr>
          <p:cNvSpPr txBox="1"/>
          <p:nvPr/>
        </p:nvSpPr>
        <p:spPr>
          <a:xfrm>
            <a:off x="4094480" y="2275731"/>
            <a:ext cx="60960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3200">
                <a:solidFill>
                  <a:srgbClr val="FFC000"/>
                </a:solidFill>
                <a:latin typeface="Arial"/>
                <a:cs typeface="Arial"/>
              </a:rPr>
              <a:t>Hva er det?</a:t>
            </a:r>
            <a:br>
              <a:rPr lang="nb-NO" sz="3200">
                <a:solidFill>
                  <a:srgbClr val="FFC000"/>
                </a:solidFill>
                <a:latin typeface="Arial"/>
                <a:cs typeface="Arial"/>
              </a:rPr>
            </a:br>
            <a:br>
              <a:rPr lang="nb-NO" sz="20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nb-NO" sz="2000">
                <a:solidFill>
                  <a:schemeClr val="bg1"/>
                </a:solidFill>
                <a:latin typeface="Arial"/>
                <a:cs typeface="Arial"/>
              </a:rPr>
              <a:t>Verktøyet består av syv samhandlingsforløp for de</a:t>
            </a:r>
          </a:p>
          <a:p>
            <a:r>
              <a:rPr lang="nb-NO" sz="2000">
                <a:solidFill>
                  <a:schemeClr val="bg1"/>
                </a:solidFill>
                <a:latin typeface="Arial"/>
                <a:cs typeface="Arial"/>
              </a:rPr>
              <a:t>vanligste psykiske helseplagene hos barn og unge.</a:t>
            </a:r>
          </a:p>
          <a:p>
            <a:r>
              <a:rPr lang="nb-NO" sz="2000">
                <a:solidFill>
                  <a:schemeClr val="bg1"/>
                </a:solidFill>
                <a:latin typeface="Arial"/>
                <a:cs typeface="Arial"/>
              </a:rPr>
              <a:t>Forløpene fungerer som et kart over tjenestene og</a:t>
            </a:r>
          </a:p>
          <a:p>
            <a:r>
              <a:rPr lang="nb-NO" sz="2000">
                <a:solidFill>
                  <a:schemeClr val="bg1"/>
                </a:solidFill>
                <a:latin typeface="Arial"/>
                <a:cs typeface="Arial"/>
              </a:rPr>
              <a:t>gir oversikt over roller og ansvarsområder.</a:t>
            </a:r>
            <a:endParaRPr lang="nb-NO">
              <a:solidFill>
                <a:schemeClr val="bg1"/>
              </a:solidFill>
            </a:endParaRPr>
          </a:p>
        </p:txBody>
      </p:sp>
      <p:pic>
        <p:nvPicPr>
          <p:cNvPr id="4" name="Bilde 3" descr="Et bilde som inneholder kjede&#10;&#10;Automatisk generert beskrivelse">
            <a:extLst>
              <a:ext uri="{FF2B5EF4-FFF2-40B4-BE49-F238E27FC236}">
                <a16:creationId xmlns:a16="http://schemas.microsoft.com/office/drawing/2014/main" id="{4ADBBDE3-7E89-42DF-8A7B-DF7F489C9B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014" y="2357011"/>
            <a:ext cx="1382705" cy="204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7831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718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Sylinder 8">
            <a:extLst>
              <a:ext uri="{FF2B5EF4-FFF2-40B4-BE49-F238E27FC236}">
                <a16:creationId xmlns:a16="http://schemas.microsoft.com/office/drawing/2014/main" id="{AC9A6980-C097-4057-993D-C606B9002419}"/>
              </a:ext>
            </a:extLst>
          </p:cNvPr>
          <p:cNvSpPr txBox="1"/>
          <p:nvPr/>
        </p:nvSpPr>
        <p:spPr>
          <a:xfrm>
            <a:off x="860324" y="1844572"/>
            <a:ext cx="10471353" cy="31700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nb-NO" sz="4000">
                <a:solidFill>
                  <a:srgbClr val="FFC000"/>
                </a:solidFill>
                <a:latin typeface="Arial"/>
                <a:ea typeface="+mn-lt"/>
                <a:cs typeface="+mn-lt"/>
              </a:rPr>
              <a:t>God samhandling</a:t>
            </a:r>
            <a:r>
              <a:rPr lang="nb-NO" sz="4000">
                <a:solidFill>
                  <a:schemeClr val="bg1"/>
                </a:solidFill>
                <a:latin typeface="Arial"/>
                <a:ea typeface="+mn-lt"/>
                <a:cs typeface="+mn-lt"/>
              </a:rPr>
              <a:t> er noe vi skaper sammen –en bit om gangen. </a:t>
            </a:r>
            <a:br>
              <a:rPr lang="nb-NO" sz="4000">
                <a:latin typeface="Arial"/>
                <a:ea typeface="+mn-lt"/>
                <a:cs typeface="+mn-lt"/>
              </a:rPr>
            </a:br>
            <a:br>
              <a:rPr lang="nb-NO" sz="4000">
                <a:latin typeface="Arial"/>
                <a:ea typeface="+mn-lt"/>
                <a:cs typeface="+mn-lt"/>
              </a:rPr>
            </a:br>
            <a:r>
              <a:rPr lang="nb-NO" sz="4000">
                <a:solidFill>
                  <a:schemeClr val="bg1"/>
                </a:solidFill>
                <a:latin typeface="Arial"/>
                <a:ea typeface="+mn-lt"/>
                <a:cs typeface="+mn-lt"/>
              </a:rPr>
              <a:t>Takk for at du bidrar!</a:t>
            </a:r>
            <a:br>
              <a:rPr lang="nb-NO" sz="3200">
                <a:latin typeface="Arial"/>
                <a:cs typeface="Arial"/>
              </a:rPr>
            </a:br>
            <a:br>
              <a:rPr lang="nb-NO" sz="2000">
                <a:latin typeface="Arial"/>
                <a:cs typeface="Arial"/>
              </a:rPr>
            </a:br>
            <a:endParaRPr lang="nb-NO" sz="200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5289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718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Sylinder 8">
            <a:extLst>
              <a:ext uri="{FF2B5EF4-FFF2-40B4-BE49-F238E27FC236}">
                <a16:creationId xmlns:a16="http://schemas.microsoft.com/office/drawing/2014/main" id="{AC9A6980-C097-4057-993D-C606B9002419}"/>
              </a:ext>
            </a:extLst>
          </p:cNvPr>
          <p:cNvSpPr txBox="1"/>
          <p:nvPr/>
        </p:nvSpPr>
        <p:spPr>
          <a:xfrm>
            <a:off x="4165600" y="2674946"/>
            <a:ext cx="6096000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3200">
                <a:solidFill>
                  <a:srgbClr val="FFC000"/>
                </a:solidFill>
                <a:latin typeface="Arial"/>
                <a:cs typeface="Arial"/>
              </a:rPr>
              <a:t>For hvem?</a:t>
            </a:r>
            <a:br>
              <a:rPr lang="nb-NO" sz="3200">
                <a:solidFill>
                  <a:srgbClr val="FFC000"/>
                </a:solidFill>
                <a:latin typeface="Arial"/>
                <a:cs typeface="Arial"/>
              </a:rPr>
            </a:br>
            <a:br>
              <a:rPr lang="nb-NO" sz="20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nb-NO" sz="2000">
                <a:solidFill>
                  <a:schemeClr val="bg1"/>
                </a:solidFill>
                <a:latin typeface="Arial"/>
                <a:cs typeface="Arial"/>
              </a:rPr>
              <a:t>Verktøyet er laget for at fagfolk skal klare å gi barn</a:t>
            </a:r>
          </a:p>
          <a:p>
            <a:r>
              <a:rPr lang="nb-NO" sz="2000">
                <a:solidFill>
                  <a:schemeClr val="bg1"/>
                </a:solidFill>
                <a:latin typeface="Arial"/>
                <a:cs typeface="Arial"/>
              </a:rPr>
              <a:t>og unge et sammenhengende hjelpetilbud.</a:t>
            </a:r>
            <a:endParaRPr lang="nb-NO">
              <a:solidFill>
                <a:schemeClr val="bg1"/>
              </a:solidFill>
            </a:endParaRP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112DF955-94D1-40F3-919C-694CC21690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774" y="2674946"/>
            <a:ext cx="987717" cy="150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297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718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Sylinder 8">
            <a:extLst>
              <a:ext uri="{FF2B5EF4-FFF2-40B4-BE49-F238E27FC236}">
                <a16:creationId xmlns:a16="http://schemas.microsoft.com/office/drawing/2014/main" id="{AC9A6980-C097-4057-993D-C606B9002419}"/>
              </a:ext>
            </a:extLst>
          </p:cNvPr>
          <p:cNvSpPr txBox="1"/>
          <p:nvPr/>
        </p:nvSpPr>
        <p:spPr>
          <a:xfrm>
            <a:off x="3967892" y="2367171"/>
            <a:ext cx="679621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3200">
                <a:solidFill>
                  <a:srgbClr val="FFC000"/>
                </a:solidFill>
                <a:latin typeface="Arial"/>
                <a:cs typeface="Arial"/>
              </a:rPr>
              <a:t>Hvordan har det blitt til?</a:t>
            </a:r>
            <a:br>
              <a:rPr lang="nb-NO" sz="3200">
                <a:solidFill>
                  <a:srgbClr val="FFC000"/>
                </a:solidFill>
                <a:latin typeface="Arial"/>
                <a:cs typeface="Arial"/>
              </a:rPr>
            </a:br>
            <a:br>
              <a:rPr lang="nb-NO" sz="20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nb-NO" sz="2000">
                <a:solidFill>
                  <a:schemeClr val="bg1"/>
                </a:solidFill>
                <a:latin typeface="Arial"/>
                <a:cs typeface="Arial"/>
              </a:rPr>
              <a:t>Forløpene ble først utviklet i Helse Fonna. Kommuner over hele Vestlandet er med i et samarbeid om å videreutvikle dem. Fagfolk og brukere fra en rekke tjenester – også her i Bergen – har vært med på å gi innspill.</a:t>
            </a:r>
            <a:endParaRPr lang="nb-NO">
              <a:solidFill>
                <a:schemeClr val="bg1"/>
              </a:solidFill>
            </a:endParaRPr>
          </a:p>
        </p:txBody>
      </p:sp>
      <p:pic>
        <p:nvPicPr>
          <p:cNvPr id="7" name="Bilde 6" descr="Et bilde som inneholder tekst, slåsshansker&#10;&#10;Automatisk generert beskrivelse">
            <a:extLst>
              <a:ext uri="{FF2B5EF4-FFF2-40B4-BE49-F238E27FC236}">
                <a16:creationId xmlns:a16="http://schemas.microsoft.com/office/drawing/2014/main" id="{F534E960-D25A-4EE3-9206-0BAADBE5B3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73" y="2814320"/>
            <a:ext cx="2771727" cy="1376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853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718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Sylinder 8">
            <a:extLst>
              <a:ext uri="{FF2B5EF4-FFF2-40B4-BE49-F238E27FC236}">
                <a16:creationId xmlns:a16="http://schemas.microsoft.com/office/drawing/2014/main" id="{AC9A6980-C097-4057-993D-C606B9002419}"/>
              </a:ext>
            </a:extLst>
          </p:cNvPr>
          <p:cNvSpPr txBox="1"/>
          <p:nvPr/>
        </p:nvSpPr>
        <p:spPr>
          <a:xfrm>
            <a:off x="3176682" y="1443841"/>
            <a:ext cx="6796216" cy="36625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nb-NO" sz="3200">
                <a:solidFill>
                  <a:srgbClr val="FFC000"/>
                </a:solidFill>
                <a:latin typeface="Arial"/>
                <a:cs typeface="Arial"/>
              </a:rPr>
              <a:t>Hvordan ble Bergen med i dette?</a:t>
            </a:r>
            <a:br>
              <a:rPr lang="nb-NO" sz="3200">
                <a:solidFill>
                  <a:srgbClr val="FFC000"/>
                </a:solidFill>
                <a:latin typeface="Arial"/>
                <a:cs typeface="Arial"/>
              </a:rPr>
            </a:br>
            <a:br>
              <a:rPr lang="nb-NO" sz="20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nb-NO" sz="2000">
                <a:solidFill>
                  <a:schemeClr val="bg1"/>
                </a:solidFill>
                <a:latin typeface="Arial"/>
                <a:cs typeface="Arial"/>
              </a:rPr>
              <a:t>Gjennom prosjektet "Sammen for barn og unge i Bergen" ble det besluttet at vi skal delta i dette samarbeidet. En regional gruppe skal forvalte verktøyet i fellesskap. Dette vil gi bedre muligheter for videreutvikling enn om vi skulle lage vårt eget verktøy. </a:t>
            </a:r>
            <a:endParaRPr lang="en-US">
              <a:solidFill>
                <a:schemeClr val="bg1"/>
              </a:solidFill>
              <a:latin typeface="Calibri" panose="020F0502020204030204"/>
              <a:cs typeface="Calibri" panose="020F0502020204030204"/>
            </a:endParaRPr>
          </a:p>
          <a:p>
            <a:endParaRPr lang="nb-NO" sz="200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nb-NO" sz="2000">
                <a:solidFill>
                  <a:schemeClr val="bg1"/>
                </a:solidFill>
                <a:latin typeface="Arial"/>
                <a:cs typeface="Arial"/>
              </a:rPr>
              <a:t>Det ble i 2021 samlet innspill fra fagpersoner og brukere fra mange ulike tjenester i Bergen, og disse ble formidlet til det regionale prosjektet. 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825755F2-92B5-4B3C-B637-03CF59E025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49" y="2316480"/>
            <a:ext cx="1704151" cy="206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862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lassholder for innhold 20" descr="Et bilde som inneholder tekst&#10;&#10;Automatisk generert beskrivelse">
            <a:extLst>
              <a:ext uri="{FF2B5EF4-FFF2-40B4-BE49-F238E27FC236}">
                <a16:creationId xmlns:a16="http://schemas.microsoft.com/office/drawing/2014/main" id="{8D0852BA-E107-4AD7-B241-566C539521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960"/>
            <a:ext cx="12188952" cy="6856286"/>
          </a:xfr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TekstSylinder 2">
            <a:extLst>
              <a:ext uri="{FF2B5EF4-FFF2-40B4-BE49-F238E27FC236}">
                <a16:creationId xmlns:a16="http://schemas.microsoft.com/office/drawing/2014/main" id="{AF3014C4-6760-46E3-88A6-43379F8E8BB5}"/>
              </a:ext>
            </a:extLst>
          </p:cNvPr>
          <p:cNvSpPr txBox="1"/>
          <p:nvPr/>
        </p:nvSpPr>
        <p:spPr>
          <a:xfrm>
            <a:off x="6096000" y="1668809"/>
            <a:ext cx="2886819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err="1">
                <a:solidFill>
                  <a:schemeClr val="bg1"/>
                </a:solidFill>
                <a:ea typeface="+mn-lt"/>
                <a:cs typeface="+mn-lt"/>
              </a:rPr>
              <a:t>Jogeir</a:t>
            </a:r>
            <a:r>
              <a:rPr lang="en-US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err="1">
                <a:solidFill>
                  <a:schemeClr val="bg1"/>
                </a:solidFill>
                <a:ea typeface="+mn-lt"/>
                <a:cs typeface="+mn-lt"/>
              </a:rPr>
              <a:t>Sognnæs</a:t>
            </a:r>
            <a:br>
              <a:rPr lang="en-US">
                <a:solidFill>
                  <a:schemeClr val="bg1"/>
                </a:solidFill>
                <a:ea typeface="+mn-lt"/>
                <a:cs typeface="+mn-lt"/>
              </a:rPr>
            </a:br>
            <a:r>
              <a:rPr lang="en-US" sz="1200" err="1">
                <a:solidFill>
                  <a:srgbClr val="FFC000"/>
                </a:solidFill>
                <a:ea typeface="+mn-lt"/>
                <a:cs typeface="+mn-lt"/>
              </a:rPr>
              <a:t>Adm.dir</a:t>
            </a:r>
            <a:r>
              <a:rPr lang="en-US" sz="1200">
                <a:solidFill>
                  <a:srgbClr val="FFC000"/>
                </a:solidFill>
                <a:ea typeface="+mn-lt"/>
                <a:cs typeface="+mn-lt"/>
              </a:rPr>
              <a:t> for </a:t>
            </a:r>
            <a:r>
              <a:rPr lang="en-US" sz="1200" err="1">
                <a:solidFill>
                  <a:srgbClr val="FFC000"/>
                </a:solidFill>
                <a:ea typeface="+mn-lt"/>
                <a:cs typeface="+mn-lt"/>
              </a:rPr>
              <a:t>etat</a:t>
            </a:r>
            <a:r>
              <a:rPr lang="en-US" sz="1200">
                <a:solidFill>
                  <a:srgbClr val="FFC000"/>
                </a:solidFill>
                <a:ea typeface="+mn-lt"/>
                <a:cs typeface="+mn-lt"/>
              </a:rPr>
              <a:t> for </a:t>
            </a:r>
            <a:r>
              <a:rPr lang="en-US" sz="1200" err="1">
                <a:solidFill>
                  <a:srgbClr val="FFC000"/>
                </a:solidFill>
                <a:ea typeface="+mn-lt"/>
                <a:cs typeface="+mn-lt"/>
              </a:rPr>
              <a:t>spesialpedagogiske</a:t>
            </a:r>
            <a:r>
              <a:rPr lang="en-US" sz="1200">
                <a:solidFill>
                  <a:srgbClr val="FFC000"/>
                </a:solidFill>
                <a:ea typeface="+mn-lt"/>
                <a:cs typeface="+mn-lt"/>
              </a:rPr>
              <a:t> </a:t>
            </a:r>
            <a:r>
              <a:rPr lang="en-US" sz="1200" err="1">
                <a:solidFill>
                  <a:srgbClr val="FFC000"/>
                </a:solidFill>
                <a:ea typeface="+mn-lt"/>
                <a:cs typeface="+mn-lt"/>
              </a:rPr>
              <a:t>tjenester</a:t>
            </a:r>
            <a:r>
              <a:rPr lang="en-US">
                <a:solidFill>
                  <a:schemeClr val="bg1"/>
                </a:solidFill>
                <a:ea typeface="+mn-lt"/>
                <a:cs typeface="+mn-lt"/>
              </a:rPr>
              <a:t>​</a:t>
            </a:r>
          </a:p>
          <a:p>
            <a:endParaRPr lang="en-US">
              <a:solidFill>
                <a:schemeClr val="bg1"/>
              </a:solidFill>
              <a:ea typeface="+mn-lt"/>
              <a:cs typeface="+mn-lt"/>
            </a:endParaRPr>
          </a:p>
          <a:p>
            <a:r>
              <a:rPr lang="en-US">
                <a:solidFill>
                  <a:schemeClr val="bg1"/>
                </a:solidFill>
                <a:ea typeface="+mn-lt"/>
                <a:cs typeface="+mn-lt"/>
              </a:rPr>
              <a:t>Liv Kleve </a:t>
            </a:r>
            <a:br>
              <a:rPr lang="en-US">
                <a:solidFill>
                  <a:schemeClr val="bg1"/>
                </a:solidFill>
                <a:ea typeface="+mn-lt"/>
                <a:cs typeface="+mn-lt"/>
              </a:rPr>
            </a:br>
            <a:r>
              <a:rPr lang="en-US" sz="1200" err="1">
                <a:solidFill>
                  <a:srgbClr val="FFC000"/>
                </a:solidFill>
                <a:ea typeface="+mn-lt"/>
                <a:cs typeface="+mn-lt"/>
              </a:rPr>
              <a:t>Klinikkdirektør</a:t>
            </a:r>
            <a:r>
              <a:rPr lang="en-US" sz="1200">
                <a:solidFill>
                  <a:srgbClr val="FFC000"/>
                </a:solidFill>
                <a:ea typeface="+mn-lt"/>
                <a:cs typeface="+mn-lt"/>
              </a:rPr>
              <a:t> PBU, Helse Bergen</a:t>
            </a:r>
          </a:p>
          <a:p>
            <a:endParaRPr lang="en-US">
              <a:solidFill>
                <a:schemeClr val="bg1"/>
              </a:solidFill>
              <a:ea typeface="+mn-lt"/>
              <a:cs typeface="+mn-lt"/>
            </a:endParaRPr>
          </a:p>
          <a:p>
            <a:r>
              <a:rPr lang="en-US">
                <a:solidFill>
                  <a:schemeClr val="bg1"/>
                </a:solidFill>
                <a:ea typeface="+mn-lt"/>
                <a:cs typeface="+mn-lt"/>
              </a:rPr>
              <a:t>Alette Hilton Knudsen</a:t>
            </a:r>
            <a:br>
              <a:rPr lang="en-US">
                <a:solidFill>
                  <a:schemeClr val="bg1"/>
                </a:solidFill>
                <a:ea typeface="+mn-lt"/>
                <a:cs typeface="+mn-lt"/>
              </a:rPr>
            </a:br>
            <a:r>
              <a:rPr lang="en-US" sz="1200" err="1">
                <a:solidFill>
                  <a:srgbClr val="FFC000"/>
                </a:solidFill>
                <a:ea typeface="+mn-lt"/>
                <a:cs typeface="+mn-lt"/>
              </a:rPr>
              <a:t>Adm.dir</a:t>
            </a:r>
            <a:r>
              <a:rPr lang="en-US" sz="1200">
                <a:solidFill>
                  <a:srgbClr val="FFC000"/>
                </a:solidFill>
                <a:ea typeface="+mn-lt"/>
                <a:cs typeface="+mn-lt"/>
              </a:rPr>
              <a:t>. for Etat for barn </a:t>
            </a:r>
            <a:r>
              <a:rPr lang="en-US" sz="1200" err="1">
                <a:solidFill>
                  <a:srgbClr val="FFC000"/>
                </a:solidFill>
                <a:ea typeface="+mn-lt"/>
                <a:cs typeface="+mn-lt"/>
              </a:rPr>
              <a:t>og</a:t>
            </a:r>
            <a:r>
              <a:rPr lang="en-US" sz="1200">
                <a:solidFill>
                  <a:srgbClr val="FFC000"/>
                </a:solidFill>
                <a:ea typeface="+mn-lt"/>
                <a:cs typeface="+mn-lt"/>
              </a:rPr>
              <a:t> </a:t>
            </a:r>
            <a:r>
              <a:rPr lang="en-US" sz="1200" err="1">
                <a:solidFill>
                  <a:srgbClr val="FFC000"/>
                </a:solidFill>
                <a:ea typeface="+mn-lt"/>
                <a:cs typeface="+mn-lt"/>
              </a:rPr>
              <a:t>familie</a:t>
            </a:r>
            <a:endParaRPr lang="en-US" sz="1200">
              <a:solidFill>
                <a:srgbClr val="FFC000"/>
              </a:solidFill>
              <a:ea typeface="+mn-lt"/>
              <a:cs typeface="+mn-lt"/>
            </a:endParaRPr>
          </a:p>
          <a:p>
            <a:endParaRPr lang="en-US">
              <a:solidFill>
                <a:schemeClr val="bg1"/>
              </a:solidFill>
              <a:ea typeface="+mn-lt"/>
              <a:cs typeface="+mn-lt"/>
            </a:endParaRPr>
          </a:p>
          <a:p>
            <a:r>
              <a:rPr lang="en-US">
                <a:solidFill>
                  <a:schemeClr val="bg1"/>
                </a:solidFill>
                <a:ea typeface="+mn-lt"/>
                <a:cs typeface="+mn-lt"/>
              </a:rPr>
              <a:t>Stine </a:t>
            </a:r>
            <a:r>
              <a:rPr lang="en-US" err="1">
                <a:solidFill>
                  <a:schemeClr val="bg1"/>
                </a:solidFill>
                <a:ea typeface="+mn-lt"/>
                <a:cs typeface="+mn-lt"/>
              </a:rPr>
              <a:t>Spjeld</a:t>
            </a:r>
            <a:r>
              <a:rPr lang="en-US">
                <a:solidFill>
                  <a:schemeClr val="bg1"/>
                </a:solidFill>
                <a:ea typeface="+mn-lt"/>
                <a:cs typeface="+mn-lt"/>
              </a:rPr>
              <a:t> </a:t>
            </a:r>
            <a:br>
              <a:rPr lang="en-US">
                <a:solidFill>
                  <a:schemeClr val="bg1"/>
                </a:solidFill>
                <a:ea typeface="+mn-lt"/>
                <a:cs typeface="+mn-lt"/>
              </a:rPr>
            </a:br>
            <a:r>
              <a:rPr lang="en-US" sz="1200" err="1">
                <a:solidFill>
                  <a:srgbClr val="FFC000"/>
                </a:solidFill>
                <a:ea typeface="+mn-lt"/>
                <a:cs typeface="+mn-lt"/>
              </a:rPr>
              <a:t>Erfaringskonsulent</a:t>
            </a:r>
            <a:r>
              <a:rPr lang="en-US" sz="1200">
                <a:solidFill>
                  <a:srgbClr val="FFC000"/>
                </a:solidFill>
                <a:ea typeface="+mn-lt"/>
                <a:cs typeface="+mn-lt"/>
              </a:rPr>
              <a:t> </a:t>
            </a:r>
            <a:r>
              <a:rPr lang="en-US" sz="1200" err="1">
                <a:solidFill>
                  <a:srgbClr val="FFC000"/>
                </a:solidFill>
                <a:ea typeface="+mn-lt"/>
                <a:cs typeface="+mn-lt"/>
              </a:rPr>
              <a:t>i</a:t>
            </a:r>
            <a:r>
              <a:rPr lang="en-US" sz="1200">
                <a:solidFill>
                  <a:srgbClr val="FFC000"/>
                </a:solidFill>
                <a:ea typeface="+mn-lt"/>
                <a:cs typeface="+mn-lt"/>
              </a:rPr>
              <a:t> Helse Bergen​</a:t>
            </a:r>
          </a:p>
          <a:p>
            <a:endParaRPr lang="en-US">
              <a:solidFill>
                <a:schemeClr val="bg1"/>
              </a:solidFill>
              <a:ea typeface="+mn-lt"/>
              <a:cs typeface="+mn-lt"/>
            </a:endParaRPr>
          </a:p>
          <a:p>
            <a:r>
              <a:rPr lang="en-US" err="1">
                <a:solidFill>
                  <a:schemeClr val="bg1"/>
                </a:solidFill>
                <a:ea typeface="+mn-lt"/>
                <a:cs typeface="+mn-lt"/>
              </a:rPr>
              <a:t>Louice</a:t>
            </a:r>
            <a:r>
              <a:rPr lang="en-US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err="1">
                <a:solidFill>
                  <a:schemeClr val="bg1"/>
                </a:solidFill>
                <a:ea typeface="+mn-lt"/>
                <a:cs typeface="+mn-lt"/>
              </a:rPr>
              <a:t>Hetland</a:t>
            </a:r>
            <a:r>
              <a:rPr lang="en-US">
                <a:solidFill>
                  <a:schemeClr val="bg1"/>
                </a:solidFill>
                <a:ea typeface="+mn-lt"/>
                <a:cs typeface="+mn-lt"/>
              </a:rPr>
              <a:t> </a:t>
            </a:r>
          </a:p>
          <a:p>
            <a:r>
              <a:rPr lang="en-US" sz="1200" err="1">
                <a:solidFill>
                  <a:srgbClr val="FFC000"/>
                </a:solidFill>
                <a:ea typeface="+mn-lt"/>
                <a:cs typeface="+mn-lt"/>
              </a:rPr>
              <a:t>Erfaringskonsulent</a:t>
            </a:r>
            <a:r>
              <a:rPr lang="en-US" sz="1200">
                <a:solidFill>
                  <a:srgbClr val="FFC000"/>
                </a:solidFill>
                <a:ea typeface="+mn-lt"/>
                <a:cs typeface="+mn-lt"/>
              </a:rPr>
              <a:t>, Bergen </a:t>
            </a:r>
            <a:r>
              <a:rPr lang="en-US" sz="1200" err="1">
                <a:solidFill>
                  <a:srgbClr val="FFC000"/>
                </a:solidFill>
                <a:ea typeface="+mn-lt"/>
                <a:cs typeface="+mn-lt"/>
              </a:rPr>
              <a:t>kommune</a:t>
            </a:r>
            <a:endParaRPr lang="en-US" sz="1200">
              <a:solidFill>
                <a:srgbClr val="FFC000"/>
              </a:solidFill>
              <a:ea typeface="+mn-lt"/>
              <a:cs typeface="+mn-lt"/>
            </a:endParaRP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195DF6D8-0C1B-4DE9-87AE-2024E79AFFDC}"/>
              </a:ext>
            </a:extLst>
          </p:cNvPr>
          <p:cNvSpPr txBox="1"/>
          <p:nvPr/>
        </p:nvSpPr>
        <p:spPr>
          <a:xfrm>
            <a:off x="6096000" y="1093079"/>
            <a:ext cx="2609763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2000" b="1">
                <a:solidFill>
                  <a:srgbClr val="FFC000"/>
                </a:solidFill>
                <a:latin typeface="Arial"/>
                <a:cs typeface="Arial"/>
              </a:rPr>
              <a:t>Styringsgruppe:</a:t>
            </a:r>
            <a:endParaRPr lang="nb-NO" sz="20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12674AD4-62B6-42D2-832D-62A79D6C2711}"/>
              </a:ext>
            </a:extLst>
          </p:cNvPr>
          <p:cNvSpPr txBox="1"/>
          <p:nvPr/>
        </p:nvSpPr>
        <p:spPr>
          <a:xfrm>
            <a:off x="9137922" y="1093079"/>
            <a:ext cx="2609763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2000" b="1">
                <a:solidFill>
                  <a:srgbClr val="FFC000"/>
                </a:solidFill>
                <a:latin typeface="Arial"/>
                <a:cs typeface="Arial"/>
              </a:rPr>
              <a:t>Prosjektgruppe:</a:t>
            </a:r>
            <a:endParaRPr lang="nb-NO" sz="20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TekstSylinder 2">
            <a:extLst>
              <a:ext uri="{FF2B5EF4-FFF2-40B4-BE49-F238E27FC236}">
                <a16:creationId xmlns:a16="http://schemas.microsoft.com/office/drawing/2014/main" id="{D1821932-D700-4FF1-B126-310B0D1D9420}"/>
              </a:ext>
            </a:extLst>
          </p:cNvPr>
          <p:cNvSpPr txBox="1"/>
          <p:nvPr/>
        </p:nvSpPr>
        <p:spPr>
          <a:xfrm>
            <a:off x="9137922" y="1668809"/>
            <a:ext cx="2886819" cy="31393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solidFill>
                  <a:schemeClr val="bg1"/>
                </a:solidFill>
                <a:ea typeface="+mn-lt"/>
                <a:cs typeface="+mn-lt"/>
              </a:rPr>
              <a:t>Ina Eriksen </a:t>
            </a:r>
            <a:br>
              <a:rPr lang="en-US" sz="1200">
                <a:solidFill>
                  <a:srgbClr val="FFC000"/>
                </a:solidFill>
                <a:ea typeface="+mn-lt"/>
                <a:cs typeface="+mn-lt"/>
              </a:rPr>
            </a:br>
            <a:r>
              <a:rPr lang="en-US" sz="1200">
                <a:solidFill>
                  <a:srgbClr val="FFC000"/>
                </a:solidFill>
                <a:ea typeface="+mn-lt"/>
                <a:cs typeface="+mn-lt"/>
              </a:rPr>
              <a:t>PPS Vest, avd.PPT​</a:t>
            </a:r>
          </a:p>
          <a:p>
            <a:endParaRPr lang="en-US" sz="1200">
              <a:solidFill>
                <a:srgbClr val="FFC000"/>
              </a:solidFill>
              <a:ea typeface="+mn-lt"/>
              <a:cs typeface="+mn-lt"/>
            </a:endParaRPr>
          </a:p>
          <a:p>
            <a:r>
              <a:rPr lang="en-US">
                <a:solidFill>
                  <a:schemeClr val="bg1"/>
                </a:solidFill>
                <a:ea typeface="+mn-lt"/>
                <a:cs typeface="+mn-lt"/>
              </a:rPr>
              <a:t>Liv Amanda </a:t>
            </a:r>
            <a:r>
              <a:rPr lang="en-US" err="1">
                <a:solidFill>
                  <a:schemeClr val="bg1"/>
                </a:solidFill>
                <a:ea typeface="+mn-lt"/>
                <a:cs typeface="+mn-lt"/>
              </a:rPr>
              <a:t>Straume</a:t>
            </a:r>
            <a:r>
              <a:rPr lang="en-US">
                <a:solidFill>
                  <a:schemeClr val="bg1"/>
                </a:solidFill>
                <a:ea typeface="+mn-lt"/>
                <a:cs typeface="+mn-lt"/>
              </a:rPr>
              <a:t> </a:t>
            </a:r>
          </a:p>
          <a:p>
            <a:r>
              <a:rPr lang="en-US" sz="1200" err="1">
                <a:solidFill>
                  <a:srgbClr val="FFC000"/>
                </a:solidFill>
                <a:ea typeface="+mn-lt"/>
                <a:cs typeface="+mn-lt"/>
              </a:rPr>
              <a:t>Ungdommens</a:t>
            </a:r>
            <a:r>
              <a:rPr lang="en-US" sz="1200">
                <a:solidFill>
                  <a:srgbClr val="FFC000"/>
                </a:solidFill>
                <a:ea typeface="+mn-lt"/>
                <a:cs typeface="+mn-lt"/>
              </a:rPr>
              <a:t> </a:t>
            </a:r>
            <a:r>
              <a:rPr lang="en-US" sz="1200" err="1">
                <a:solidFill>
                  <a:srgbClr val="FFC000"/>
                </a:solidFill>
                <a:ea typeface="+mn-lt"/>
                <a:cs typeface="+mn-lt"/>
              </a:rPr>
              <a:t>bystyre</a:t>
            </a:r>
            <a:r>
              <a:rPr lang="en-US" sz="1200">
                <a:solidFill>
                  <a:srgbClr val="FFC000"/>
                </a:solidFill>
                <a:ea typeface="+mn-lt"/>
                <a:cs typeface="+mn-lt"/>
              </a:rPr>
              <a:t>​</a:t>
            </a:r>
          </a:p>
          <a:p>
            <a:endParaRPr lang="en-US" sz="1200">
              <a:solidFill>
                <a:srgbClr val="FFC000"/>
              </a:solidFill>
              <a:ea typeface="+mn-lt"/>
              <a:cs typeface="+mn-lt"/>
            </a:endParaRPr>
          </a:p>
          <a:p>
            <a:r>
              <a:rPr lang="en-US">
                <a:solidFill>
                  <a:schemeClr val="bg1"/>
                </a:solidFill>
                <a:ea typeface="+mn-lt"/>
                <a:cs typeface="+mn-lt"/>
              </a:rPr>
              <a:t>Ida Nordvik</a:t>
            </a:r>
            <a:br>
              <a:rPr lang="en-US" sz="1200">
                <a:solidFill>
                  <a:srgbClr val="FFC000"/>
                </a:solidFill>
                <a:ea typeface="+mn-lt"/>
                <a:cs typeface="+mn-lt"/>
              </a:rPr>
            </a:br>
            <a:r>
              <a:rPr lang="en-US" sz="1200" err="1">
                <a:solidFill>
                  <a:srgbClr val="FFC000"/>
                </a:solidFill>
                <a:ea typeface="+mn-lt"/>
                <a:cs typeface="+mn-lt"/>
              </a:rPr>
              <a:t>Ungdomsrådet</a:t>
            </a:r>
            <a:r>
              <a:rPr lang="en-US" sz="1200">
                <a:solidFill>
                  <a:srgbClr val="FFC000"/>
                </a:solidFill>
                <a:ea typeface="+mn-lt"/>
                <a:cs typeface="+mn-lt"/>
              </a:rPr>
              <a:t> </a:t>
            </a:r>
            <a:r>
              <a:rPr lang="en-US" sz="1200" err="1">
                <a:solidFill>
                  <a:srgbClr val="FFC000"/>
                </a:solidFill>
                <a:ea typeface="+mn-lt"/>
                <a:cs typeface="+mn-lt"/>
              </a:rPr>
              <a:t>i</a:t>
            </a:r>
            <a:r>
              <a:rPr lang="en-US" sz="1200">
                <a:solidFill>
                  <a:srgbClr val="FFC000"/>
                </a:solidFill>
                <a:ea typeface="+mn-lt"/>
                <a:cs typeface="+mn-lt"/>
              </a:rPr>
              <a:t> Helse Bergen​</a:t>
            </a:r>
          </a:p>
          <a:p>
            <a:endParaRPr lang="en-US" sz="1200">
              <a:solidFill>
                <a:srgbClr val="FFC000"/>
              </a:solidFill>
              <a:ea typeface="+mn-lt"/>
              <a:cs typeface="+mn-lt"/>
            </a:endParaRPr>
          </a:p>
          <a:p>
            <a:r>
              <a:rPr lang="en-US">
                <a:solidFill>
                  <a:schemeClr val="bg1"/>
                </a:solidFill>
                <a:ea typeface="+mn-lt"/>
                <a:cs typeface="+mn-lt"/>
              </a:rPr>
              <a:t>Ragnhild B. Lygre</a:t>
            </a:r>
            <a:br>
              <a:rPr lang="en-US" sz="1200">
                <a:solidFill>
                  <a:srgbClr val="FFC000"/>
                </a:solidFill>
                <a:ea typeface="+mn-lt"/>
                <a:cs typeface="+mn-lt"/>
              </a:rPr>
            </a:br>
            <a:r>
              <a:rPr lang="en-US" sz="1200" err="1">
                <a:solidFill>
                  <a:srgbClr val="FFC000"/>
                </a:solidFill>
                <a:ea typeface="+mn-lt"/>
                <a:cs typeface="+mn-lt"/>
              </a:rPr>
              <a:t>Ambulante</a:t>
            </a:r>
            <a:r>
              <a:rPr lang="en-US" sz="1200">
                <a:solidFill>
                  <a:srgbClr val="FFC000"/>
                </a:solidFill>
                <a:ea typeface="+mn-lt"/>
                <a:cs typeface="+mn-lt"/>
              </a:rPr>
              <a:t> tjenester​</a:t>
            </a:r>
          </a:p>
          <a:p>
            <a:endParaRPr lang="en-US" sz="1200">
              <a:solidFill>
                <a:srgbClr val="FFC000"/>
              </a:solidFill>
              <a:ea typeface="+mn-lt"/>
              <a:cs typeface="+mn-lt"/>
            </a:endParaRPr>
          </a:p>
          <a:p>
            <a:r>
              <a:rPr lang="en-US">
                <a:solidFill>
                  <a:schemeClr val="bg1"/>
                </a:solidFill>
                <a:ea typeface="+mn-lt"/>
                <a:cs typeface="+mn-lt"/>
              </a:rPr>
              <a:t>Birgit Frantzen </a:t>
            </a:r>
            <a:br>
              <a:rPr lang="en-US" sz="1200">
                <a:solidFill>
                  <a:srgbClr val="FFC000"/>
                </a:solidFill>
                <a:ea typeface="+mn-lt"/>
                <a:cs typeface="+mn-lt"/>
              </a:rPr>
            </a:br>
            <a:r>
              <a:rPr lang="en-US" sz="1200">
                <a:solidFill>
                  <a:srgbClr val="FFC000"/>
                </a:solidFill>
                <a:ea typeface="+mn-lt"/>
                <a:cs typeface="+mn-lt"/>
              </a:rPr>
              <a:t>Etat for barn og familie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D86CBCB3-9B0A-458B-AE14-5F7E09D06DED}"/>
              </a:ext>
            </a:extLst>
          </p:cNvPr>
          <p:cNvSpPr txBox="1"/>
          <p:nvPr/>
        </p:nvSpPr>
        <p:spPr>
          <a:xfrm>
            <a:off x="6094476" y="5974600"/>
            <a:ext cx="4760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>
                <a:solidFill>
                  <a:schemeClr val="bg1"/>
                </a:solidFill>
                <a:ea typeface="+mn-lt"/>
                <a:cs typeface="+mn-lt"/>
              </a:rPr>
              <a:t>Prosjektperiode</a:t>
            </a:r>
            <a:r>
              <a:rPr lang="en-US">
                <a:solidFill>
                  <a:schemeClr val="bg1"/>
                </a:solidFill>
                <a:ea typeface="+mn-lt"/>
                <a:cs typeface="+mn-lt"/>
              </a:rPr>
              <a:t>: </a:t>
            </a:r>
            <a:r>
              <a:rPr lang="nb-NO">
                <a:solidFill>
                  <a:srgbClr val="FFC000"/>
                </a:solidFill>
                <a:ea typeface="+mn-lt"/>
                <a:cs typeface="Arial"/>
              </a:rPr>
              <a:t>J</a:t>
            </a:r>
            <a:r>
              <a:rPr lang="nb-NO" sz="1800">
                <a:solidFill>
                  <a:srgbClr val="FFC000"/>
                </a:solidFill>
                <a:cs typeface="Arial"/>
              </a:rPr>
              <a:t>anuar 2021 til februar 2022</a:t>
            </a:r>
          </a:p>
          <a:p>
            <a:endParaRPr lang="nb-NO"/>
          </a:p>
        </p:txBody>
      </p:sp>
      <p:pic>
        <p:nvPicPr>
          <p:cNvPr id="9" name="Bilde 8" descr="Et bilde som inneholder tekst, innendørs, tak, vegg&#10;&#10;Automatisk generert beskrivelse">
            <a:extLst>
              <a:ext uri="{FF2B5EF4-FFF2-40B4-BE49-F238E27FC236}">
                <a16:creationId xmlns:a16="http://schemas.microsoft.com/office/drawing/2014/main" id="{6A7A114C-31E8-4E05-A22D-B8CA0A632AC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5" t="44218" r="50000" b="29142"/>
          <a:stretch/>
        </p:blipFill>
        <p:spPr>
          <a:xfrm>
            <a:off x="3265123" y="862631"/>
            <a:ext cx="1994870" cy="1880569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4D508BAA-2659-4AEC-A185-152CBAA1135B}"/>
              </a:ext>
            </a:extLst>
          </p:cNvPr>
          <p:cNvSpPr txBox="1"/>
          <p:nvPr/>
        </p:nvSpPr>
        <p:spPr>
          <a:xfrm>
            <a:off x="3098112" y="4271820"/>
            <a:ext cx="2652448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>
                <a:solidFill>
                  <a:schemeClr val="bg1"/>
                </a:solidFill>
                <a:ea typeface="+mn-lt"/>
                <a:cs typeface="+mn-lt"/>
              </a:rPr>
              <a:t>Referansegruppe:</a:t>
            </a:r>
          </a:p>
          <a:p>
            <a:r>
              <a:rPr lang="nb-NO" sz="1400" dirty="0">
                <a:solidFill>
                  <a:schemeClr val="bg1"/>
                </a:solidFill>
                <a:ea typeface="+mn-lt"/>
                <a:cs typeface="+mn-lt"/>
              </a:rPr>
              <a:t>Deltakere fra etat for skole, barnehage, psykisk helse og rustjenester, koordinerende enhet i kommunen, seksjon for samhandling i Helse Bergen, familieambulatoriet og BUP </a:t>
            </a:r>
            <a:r>
              <a:rPr lang="nb-NO" sz="1400" dirty="0" err="1">
                <a:solidFill>
                  <a:schemeClr val="bg1"/>
                </a:solidFill>
                <a:ea typeface="+mn-lt"/>
                <a:cs typeface="+mn-lt"/>
              </a:rPr>
              <a:t>Betanien</a:t>
            </a:r>
            <a:r>
              <a:rPr lang="nb-NO" sz="1400" dirty="0">
                <a:solidFill>
                  <a:schemeClr val="bg1"/>
                </a:solidFill>
                <a:ea typeface="+mn-lt"/>
                <a:cs typeface="+mn-lt"/>
              </a:rPr>
              <a:t>.</a:t>
            </a:r>
            <a:endParaRPr lang="nb-NO" sz="1400" dirty="0">
              <a:solidFill>
                <a:srgbClr val="FFC000"/>
              </a:solidFill>
              <a:cs typeface="Arial"/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94182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718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>
            <a:extLst>
              <a:ext uri="{FF2B5EF4-FFF2-40B4-BE49-F238E27FC236}">
                <a16:creationId xmlns:a16="http://schemas.microsoft.com/office/drawing/2014/main" id="{5CE18553-1C37-4B6F-8F6E-448DC6961962}"/>
              </a:ext>
            </a:extLst>
          </p:cNvPr>
          <p:cNvSpPr txBox="1"/>
          <p:nvPr/>
        </p:nvSpPr>
        <p:spPr>
          <a:xfrm>
            <a:off x="999213" y="645582"/>
            <a:ext cx="7765846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3200" b="1">
                <a:solidFill>
                  <a:srgbClr val="FFC000"/>
                </a:solidFill>
                <a:latin typeface="Arial"/>
                <a:cs typeface="Arial"/>
              </a:rPr>
              <a:t>Prosjektet hadde tre </a:t>
            </a:r>
            <a:r>
              <a:rPr lang="nb-NO" sz="3200" b="1">
                <a:solidFill>
                  <a:schemeClr val="bg1"/>
                </a:solidFill>
                <a:latin typeface="Arial"/>
                <a:cs typeface="Arial"/>
              </a:rPr>
              <a:t>viktige oppgaver for å bedre samhandlingen: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B834E5EB-D423-4394-B754-3BD1AE22C4F3}"/>
              </a:ext>
            </a:extLst>
          </p:cNvPr>
          <p:cNvSpPr txBox="1"/>
          <p:nvPr/>
        </p:nvSpPr>
        <p:spPr>
          <a:xfrm>
            <a:off x="999213" y="2008503"/>
            <a:ext cx="6378634" cy="44012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b-NO" sz="2400">
                <a:solidFill>
                  <a:schemeClr val="bg1"/>
                </a:solidFill>
                <a:latin typeface="Arial"/>
                <a:cs typeface="Arial"/>
              </a:rPr>
              <a:t>Sikre gode arenaer for samhandling</a:t>
            </a:r>
            <a:br>
              <a:rPr lang="nb-NO" sz="2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nb-NO" sz="2000">
                <a:solidFill>
                  <a:srgbClr val="FFC000"/>
                </a:solidFill>
                <a:latin typeface="Arial"/>
                <a:cs typeface="Arial"/>
              </a:rPr>
              <a:t>Det er utarbeidet en anbefaling om samhandlingsteam i alle byområder.</a:t>
            </a:r>
            <a:br>
              <a:rPr lang="nb-NO" sz="2400">
                <a:solidFill>
                  <a:schemeClr val="bg1"/>
                </a:solidFill>
                <a:latin typeface="Arial"/>
                <a:cs typeface="Arial"/>
              </a:rPr>
            </a:br>
            <a:endParaRPr lang="nb-NO" sz="2400">
              <a:solidFill>
                <a:schemeClr val="bg1"/>
              </a:solidFill>
              <a:latin typeface="Arial"/>
              <a:cs typeface="Arial"/>
            </a:endParaRPr>
          </a:p>
          <a:p>
            <a:pPr marL="457200" indent="-457200">
              <a:buFont typeface="+mj-lt"/>
              <a:buAutoNum type="arabicPeriod"/>
            </a:pPr>
            <a:r>
              <a:rPr lang="nb-NO" sz="2400">
                <a:solidFill>
                  <a:schemeClr val="bg1"/>
                </a:solidFill>
                <a:latin typeface="Arial"/>
                <a:cs typeface="Arial"/>
              </a:rPr>
              <a:t>Få fagfolkene til å møtes</a:t>
            </a:r>
            <a:br>
              <a:rPr lang="nb-NO" sz="2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nb-NO" sz="2000">
                <a:solidFill>
                  <a:srgbClr val="FFC000"/>
                </a:solidFill>
                <a:latin typeface="Arial"/>
                <a:cs typeface="Arial"/>
              </a:rPr>
              <a:t>Det er arrangert ulike samlinger hvor fagfolk og brukere har deltatt og kommet med innspill. </a:t>
            </a:r>
            <a:br>
              <a:rPr lang="nb-NO" sz="2000">
                <a:solidFill>
                  <a:srgbClr val="FFC000"/>
                </a:solidFill>
                <a:latin typeface="Arial"/>
                <a:cs typeface="Arial"/>
              </a:rPr>
            </a:br>
            <a:r>
              <a:rPr lang="nb-NO" sz="2000">
                <a:solidFill>
                  <a:srgbClr val="FFC000"/>
                </a:solidFill>
                <a:latin typeface="Arial"/>
                <a:cs typeface="Arial"/>
                <a:hlinkClick r:id="rId3"/>
              </a:rPr>
              <a:t>Video fra Samhandlingsdagene</a:t>
            </a:r>
            <a:endParaRPr lang="nb-NO" sz="2000">
              <a:solidFill>
                <a:srgbClr val="FFC000"/>
              </a:solidFill>
              <a:latin typeface="Arial"/>
              <a:cs typeface="Arial"/>
            </a:endParaRPr>
          </a:p>
          <a:p>
            <a:pPr marL="457200" indent="-457200">
              <a:buFont typeface="+mj-lt"/>
              <a:buAutoNum type="arabicPeriod"/>
            </a:pPr>
            <a:endParaRPr lang="nb-NO" sz="2400">
              <a:solidFill>
                <a:schemeClr val="bg1"/>
              </a:solidFill>
              <a:latin typeface="Arial"/>
              <a:cs typeface="Arial"/>
            </a:endParaRPr>
          </a:p>
          <a:p>
            <a:pPr marL="457200" indent="-457200">
              <a:buFont typeface="+mj-lt"/>
              <a:buAutoNum type="arabicPeriod"/>
            </a:pPr>
            <a:r>
              <a:rPr lang="nb-NO" sz="2400">
                <a:solidFill>
                  <a:schemeClr val="bg1"/>
                </a:solidFill>
                <a:latin typeface="Arial"/>
                <a:cs typeface="Arial"/>
              </a:rPr>
              <a:t>Lage et kart over tjenestene</a:t>
            </a:r>
            <a:br>
              <a:rPr lang="nb-NO" sz="24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nb-NO" sz="2000">
                <a:solidFill>
                  <a:srgbClr val="FFC000"/>
                </a:solidFill>
                <a:latin typeface="Arial"/>
                <a:cs typeface="Arial"/>
              </a:rPr>
              <a:t>Her ble det besluttet å ta utgangspunkt i samhandlingsforløpene som er utviklet i Helse Fonna, og bli en del av det regionale samarbeidet</a:t>
            </a:r>
            <a:endParaRPr lang="nb-NO" sz="240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1C83F651-D72A-4E94-A0FD-8D6D6FAB22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8783" y="2144407"/>
            <a:ext cx="2743200" cy="274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78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718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Sylinder 8">
            <a:extLst>
              <a:ext uri="{FF2B5EF4-FFF2-40B4-BE49-F238E27FC236}">
                <a16:creationId xmlns:a16="http://schemas.microsoft.com/office/drawing/2014/main" id="{AC9A6980-C097-4057-993D-C606B9002419}"/>
              </a:ext>
            </a:extLst>
          </p:cNvPr>
          <p:cNvSpPr txBox="1"/>
          <p:nvPr/>
        </p:nvSpPr>
        <p:spPr>
          <a:xfrm>
            <a:off x="3048000" y="2213282"/>
            <a:ext cx="6096000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3200">
                <a:solidFill>
                  <a:srgbClr val="FFC000"/>
                </a:solidFill>
                <a:latin typeface="Arial"/>
                <a:cs typeface="Arial"/>
              </a:rPr>
              <a:t>Hva skjer videre?</a:t>
            </a:r>
            <a:br>
              <a:rPr lang="nb-NO" sz="3200">
                <a:solidFill>
                  <a:srgbClr val="FFC000"/>
                </a:solidFill>
                <a:latin typeface="Arial"/>
                <a:cs typeface="Arial"/>
              </a:rPr>
            </a:br>
            <a:br>
              <a:rPr lang="nb-NO" sz="20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nb-NO" sz="2000">
                <a:solidFill>
                  <a:schemeClr val="bg1"/>
                </a:solidFill>
                <a:latin typeface="Arial"/>
                <a:cs typeface="Arial"/>
              </a:rPr>
              <a:t>Samhandlingsforløpene ligger på Helse Bergen sine</a:t>
            </a:r>
          </a:p>
          <a:p>
            <a:r>
              <a:rPr lang="nb-NO" sz="2000">
                <a:solidFill>
                  <a:schemeClr val="bg1"/>
                </a:solidFill>
                <a:latin typeface="Arial"/>
                <a:cs typeface="Arial"/>
              </a:rPr>
              <a:t>nettsider og oppdateres jevnlig. Det jobbes med å</a:t>
            </a:r>
          </a:p>
          <a:p>
            <a:r>
              <a:rPr lang="nb-NO" sz="2000">
                <a:solidFill>
                  <a:schemeClr val="bg1"/>
                </a:solidFill>
                <a:latin typeface="Arial"/>
                <a:cs typeface="Arial"/>
              </a:rPr>
              <a:t>lage en plan for hvordan vi i Bergen skal være involvert i dette videre, og også hvordan vi skal jobbe for gjøre dem kjent for alle ansatte.</a:t>
            </a:r>
            <a:endParaRPr lang="nb-NO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775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718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>
            <a:extLst>
              <a:ext uri="{FF2B5EF4-FFF2-40B4-BE49-F238E27FC236}">
                <a16:creationId xmlns:a16="http://schemas.microsoft.com/office/drawing/2014/main" id="{44503EBA-C073-4849-B238-1FBA93DC03B6}"/>
              </a:ext>
            </a:extLst>
          </p:cNvPr>
          <p:cNvSpPr txBox="1"/>
          <p:nvPr/>
        </p:nvSpPr>
        <p:spPr>
          <a:xfrm>
            <a:off x="1236893" y="2644170"/>
            <a:ext cx="9718214" cy="206210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3200" b="1" dirty="0">
                <a:solidFill>
                  <a:srgbClr val="FFC000"/>
                </a:solidFill>
                <a:latin typeface="Arial"/>
                <a:cs typeface="Arial"/>
              </a:rPr>
              <a:t>Samhandlingsforløpene</a:t>
            </a:r>
            <a:r>
              <a:rPr lang="nb-NO" sz="3200" b="1" dirty="0">
                <a:solidFill>
                  <a:schemeClr val="bg1"/>
                </a:solidFill>
                <a:latin typeface="Arial"/>
                <a:cs typeface="Arial"/>
              </a:rPr>
              <a:t> er laget for at fagfolk skal ha tydeligere ansvarsfordeling, men kan og være nyttig for innbyggere, brukere og pårørende.</a:t>
            </a:r>
          </a:p>
        </p:txBody>
      </p:sp>
    </p:spTree>
    <p:extLst>
      <p:ext uri="{BB962C8B-B14F-4D97-AF65-F5344CB8AC3E}">
        <p14:creationId xmlns:p14="http://schemas.microsoft.com/office/powerpoint/2010/main" val="12394293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7E28EFF5DE7964395361509766DB2EA" ma:contentTypeVersion="9" ma:contentTypeDescription="Opprett et nytt dokument." ma:contentTypeScope="" ma:versionID="f37e050cd0884ae7d1d3f6fffe180886">
  <xsd:schema xmlns:xsd="http://www.w3.org/2001/XMLSchema" xmlns:xs="http://www.w3.org/2001/XMLSchema" xmlns:p="http://schemas.microsoft.com/office/2006/metadata/properties" xmlns:ns2="a15a22b5-fe18-4c0f-b4dc-7815b0653b68" xmlns:ns3="1d554866-17df-44c1-b43f-a46f11d0e42a" targetNamespace="http://schemas.microsoft.com/office/2006/metadata/properties" ma:root="true" ma:fieldsID="88a692ce2d1367062f01412f93356e82" ns2:_="" ns3:_="">
    <xsd:import namespace="a15a22b5-fe18-4c0f-b4dc-7815b0653b68"/>
    <xsd:import namespace="1d554866-17df-44c1-b43f-a46f11d0e42a"/>
    <xsd:element name="properties">
      <xsd:complexType>
        <xsd:sequence>
          <xsd:element name="documentManagement">
            <xsd:complexType>
              <xsd:all>
                <xsd:element ref="ns2:MediaServiceAutoTags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5a22b5-fe18-4c0f-b4dc-7815b0653b68" elementFormDefault="qualified">
    <xsd:import namespace="http://schemas.microsoft.com/office/2006/documentManagement/types"/>
    <xsd:import namespace="http://schemas.microsoft.com/office/infopath/2007/PartnerControls"/>
    <xsd:element name="MediaServiceAutoTags" ma:index="8" nillable="true" ma:displayName="MediaServiceAutoTags" ma:internalName="MediaServiceAutoTags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554866-17df-44c1-b43f-a46f11d0e42a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d554866-17df-44c1-b43f-a46f11d0e42a">
      <UserInfo>
        <DisplayName>Laumann Pettersen, Ann Christin</DisplayName>
        <AccountId>165</AccountId>
        <AccountType/>
      </UserInfo>
      <UserInfo>
        <DisplayName>Knudsen, Alette Hilton</DisplayName>
        <AccountId>16</AccountId>
        <AccountType/>
      </UserInfo>
      <UserInfo>
        <DisplayName>Eide, Lene Merete</DisplayName>
        <AccountId>166</AccountId>
        <AccountType/>
      </UserInfo>
      <UserInfo>
        <DisplayName>Norheim, Maria Elisabeth L</DisplayName>
        <AccountId>19</AccountId>
        <AccountType/>
      </UserInfo>
      <UserInfo>
        <DisplayName>SharingLinks.c23d25bc-e648-4f8a-87e9-f2b144e3e340.Flexible.035d846e-e924-4c13-ab69-bdc46954dd2c</DisplayName>
        <AccountId>232</AccountId>
        <AccountType/>
      </UserInfo>
      <UserInfo>
        <DisplayName>Bolstad, Nina</DisplayName>
        <AccountId>18</AccountId>
        <AccountType/>
      </UserInfo>
      <UserInfo>
        <DisplayName>SharingLinks.a989e178-55ea-4f27-baae-242ee25937e4.OrganizationView.ba233282-7989-4e39-9dfd-a69d9388d1f2</DisplayName>
        <AccountId>42</AccountId>
        <AccountType/>
      </UserInfo>
      <UserInfo>
        <DisplayName>SharingLinks.56d0b0e5-b3b4-402a-af8e-424c861ef7ef.Flexible.9e9aedaf-29dc-47e4-8159-bfc0afd7e8d3</DisplayName>
        <AccountId>35</AccountId>
        <AccountType/>
      </UserInfo>
      <UserInfo>
        <DisplayName>Eriksen, Ina</DisplayName>
        <AccountId>80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38A86D71-054D-462F-926F-F59CC53B30BC}">
  <ds:schemaRefs>
    <ds:schemaRef ds:uri="1d554866-17df-44c1-b43f-a46f11d0e42a"/>
    <ds:schemaRef ds:uri="a15a22b5-fe18-4c0f-b4dc-7815b0653b6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3246EB6-3393-4A52-B840-F3AD71334BE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D5AC928-CB30-4025-AD62-A9D32CB2BB7A}">
  <ds:schemaRefs>
    <ds:schemaRef ds:uri="1d554866-17df-44c1-b43f-a46f11d0e42a"/>
    <ds:schemaRef ds:uri="a15a22b5-fe18-4c0f-b4dc-7815b0653b6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742</Words>
  <Application>Microsoft Office PowerPoint</Application>
  <PresentationFormat>Widescreen</PresentationFormat>
  <Paragraphs>74</Paragraphs>
  <Slides>20</Slides>
  <Notes>10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Longva, Lars</dc:creator>
  <cp:lastModifiedBy>Frantzen, Birgit</cp:lastModifiedBy>
  <cp:revision>2</cp:revision>
  <cp:lastPrinted>2021-09-27T10:01:59Z</cp:lastPrinted>
  <dcterms:created xsi:type="dcterms:W3CDTF">2021-09-22T10:44:14Z</dcterms:created>
  <dcterms:modified xsi:type="dcterms:W3CDTF">2022-02-08T12:27:38Z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0x010100D7E28EFF5DE7964395361509766DB2EA</vt:lpwstr>
  </property>
</Properties>
</file>