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39"/>
  </p:notesMasterIdLst>
  <p:sldIdLst>
    <p:sldId id="256" r:id="rId6"/>
    <p:sldId id="327" r:id="rId7"/>
    <p:sldId id="267" r:id="rId8"/>
    <p:sldId id="313" r:id="rId9"/>
    <p:sldId id="310" r:id="rId10"/>
    <p:sldId id="315" r:id="rId11"/>
    <p:sldId id="304" r:id="rId12"/>
    <p:sldId id="299" r:id="rId13"/>
    <p:sldId id="320" r:id="rId14"/>
    <p:sldId id="275" r:id="rId15"/>
    <p:sldId id="300" r:id="rId16"/>
    <p:sldId id="321" r:id="rId17"/>
    <p:sldId id="273" r:id="rId18"/>
    <p:sldId id="314" r:id="rId19"/>
    <p:sldId id="302" r:id="rId20"/>
    <p:sldId id="329" r:id="rId21"/>
    <p:sldId id="316" r:id="rId22"/>
    <p:sldId id="323" r:id="rId23"/>
    <p:sldId id="303" r:id="rId24"/>
    <p:sldId id="305" r:id="rId25"/>
    <p:sldId id="317" r:id="rId26"/>
    <p:sldId id="306" r:id="rId27"/>
    <p:sldId id="328" r:id="rId28"/>
    <p:sldId id="301" r:id="rId29"/>
    <p:sldId id="331" r:id="rId30"/>
    <p:sldId id="309" r:id="rId31"/>
    <p:sldId id="308" r:id="rId32"/>
    <p:sldId id="322" r:id="rId33"/>
    <p:sldId id="307" r:id="rId34"/>
    <p:sldId id="318" r:id="rId35"/>
    <p:sldId id="324" r:id="rId36"/>
    <p:sldId id="325" r:id="rId37"/>
    <p:sldId id="319" r:id="rId38"/>
  </p:sldIdLst>
  <p:sldSz cx="9145588" cy="5145088"/>
  <p:notesSz cx="6669088" cy="97536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9E3F25-1586-5579-DE59-47AC96DF977F}" name="Aalen, Aslaug" initials="AA" userId="S::Aslaug.Aalen@bergen.kommune.no::241ef1d6-7d68-4efc-9485-2868535250d6" providerId="AD"/>
  <p188:author id="{46F72DC3-A787-6BAB-042D-5BDBF784213C}" name="Løtvedt, Ole Petter" initials="OL" userId="S::Ole.Lotvedt@bergen.kommune.no::5c159b57-b644-4cd6-b368-091456045973" providerId="AD"/>
  <p188:author id="{952894FE-2723-9517-591D-8E91C92E96EF}" name="Aalen, Aslaug" initials="AA" userId="S::Aslaug.AAlen@bergen.kommune.no::241ef1d6-7d68-4efc-9485-2868535250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C1E23"/>
    <a:srgbClr val="B4000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2C42E-A78B-4172-A4F0-F40F9A9F6B5B}" v="90" dt="2024-09-04T08:13:20.78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os="162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øtvedt, Ole Petter" userId="S::ole.lotvedt@bergen.kommune.no::5c159b57-b644-4cd6-b368-091456045973" providerId="AD" clId="Web-{26A4943E-104F-4DCE-BE94-A77D425017DF}"/>
    <pc:docChg chg="modSld">
      <pc:chgData name="Løtvedt, Ole Petter" userId="S::ole.lotvedt@bergen.kommune.no::5c159b57-b644-4cd6-b368-091456045973" providerId="AD" clId="Web-{26A4943E-104F-4DCE-BE94-A77D425017DF}" dt="2024-08-30T07:50:59.656" v="31" actId="20577"/>
      <pc:docMkLst>
        <pc:docMk/>
      </pc:docMkLst>
      <pc:sldChg chg="modSp">
        <pc:chgData name="Løtvedt, Ole Petter" userId="S::ole.lotvedt@bergen.kommune.no::5c159b57-b644-4cd6-b368-091456045973" providerId="AD" clId="Web-{26A4943E-104F-4DCE-BE94-A77D425017DF}" dt="2024-08-30T07:41:52.305" v="2" actId="20577"/>
        <pc:sldMkLst>
          <pc:docMk/>
          <pc:sldMk cId="2895863146" sldId="275"/>
        </pc:sldMkLst>
        <pc:spChg chg="mod">
          <ac:chgData name="Løtvedt, Ole Petter" userId="S::ole.lotvedt@bergen.kommune.no::5c159b57-b644-4cd6-b368-091456045973" providerId="AD" clId="Web-{26A4943E-104F-4DCE-BE94-A77D425017DF}" dt="2024-08-30T07:41:52.305" v="2" actId="20577"/>
          <ac:spMkLst>
            <pc:docMk/>
            <pc:sldMk cId="2895863146" sldId="275"/>
            <ac:spMk id="5" creationId="{B33F8952-E5FE-8EB1-FE14-A72D383016B2}"/>
          </ac:spMkLst>
        </pc:spChg>
      </pc:sldChg>
      <pc:sldChg chg="modSp">
        <pc:chgData name="Løtvedt, Ole Petter" userId="S::ole.lotvedt@bergen.kommune.no::5c159b57-b644-4cd6-b368-091456045973" providerId="AD" clId="Web-{26A4943E-104F-4DCE-BE94-A77D425017DF}" dt="2024-08-30T07:50:59.656" v="31" actId="20577"/>
        <pc:sldMkLst>
          <pc:docMk/>
          <pc:sldMk cId="2005756662" sldId="306"/>
        </pc:sldMkLst>
        <pc:spChg chg="mod">
          <ac:chgData name="Løtvedt, Ole Petter" userId="S::ole.lotvedt@bergen.kommune.no::5c159b57-b644-4cd6-b368-091456045973" providerId="AD" clId="Web-{26A4943E-104F-4DCE-BE94-A77D425017DF}" dt="2024-08-30T07:50:59.656" v="31" actId="20577"/>
          <ac:spMkLst>
            <pc:docMk/>
            <pc:sldMk cId="2005756662" sldId="306"/>
            <ac:spMk id="2" creationId="{EA47AF67-F626-F0DC-B504-97B513BE6E75}"/>
          </ac:spMkLst>
        </pc:spChg>
      </pc:sldChg>
    </pc:docChg>
  </pc:docChgLst>
  <pc:docChgLst>
    <pc:chgData name="Mathiesen, Solveig" userId="f757be37-b7a8-437e-9acd-ae9b165e6019" providerId="ADAL" clId="{60C2C42E-A78B-4172-A4F0-F40F9A9F6B5B}"/>
    <pc:docChg chg="undo custSel addSld delSld modSld modNotesMaster">
      <pc:chgData name="Mathiesen, Solveig" userId="f757be37-b7a8-437e-9acd-ae9b165e6019" providerId="ADAL" clId="{60C2C42E-A78B-4172-A4F0-F40F9A9F6B5B}" dt="2024-09-04T08:13:20.025" v="133"/>
      <pc:docMkLst>
        <pc:docMk/>
      </pc:docMkLst>
      <pc:sldChg chg="modSp mod">
        <pc:chgData name="Mathiesen, Solveig" userId="f757be37-b7a8-437e-9acd-ae9b165e6019" providerId="ADAL" clId="{60C2C42E-A78B-4172-A4F0-F40F9A9F6B5B}" dt="2024-09-02T06:26:26.837" v="118" actId="20577"/>
        <pc:sldMkLst>
          <pc:docMk/>
          <pc:sldMk cId="111505003" sldId="302"/>
        </pc:sldMkLst>
        <pc:spChg chg="mod">
          <ac:chgData name="Mathiesen, Solveig" userId="f757be37-b7a8-437e-9acd-ae9b165e6019" providerId="ADAL" clId="{60C2C42E-A78B-4172-A4F0-F40F9A9F6B5B}" dt="2024-09-02T06:26:26.837" v="118" actId="20577"/>
          <ac:spMkLst>
            <pc:docMk/>
            <pc:sldMk cId="111505003" sldId="302"/>
            <ac:spMk id="2" creationId="{EA47AF67-F626-F0DC-B504-97B513BE6E75}"/>
          </ac:spMkLst>
        </pc:spChg>
      </pc:sldChg>
      <pc:sldChg chg="modSp mod">
        <pc:chgData name="Mathiesen, Solveig" userId="f757be37-b7a8-437e-9acd-ae9b165e6019" providerId="ADAL" clId="{60C2C42E-A78B-4172-A4F0-F40F9A9F6B5B}" dt="2024-09-04T08:13:20.025" v="133"/>
        <pc:sldMkLst>
          <pc:docMk/>
          <pc:sldMk cId="3485858211" sldId="313"/>
        </pc:sldMkLst>
        <pc:spChg chg="mod">
          <ac:chgData name="Mathiesen, Solveig" userId="f757be37-b7a8-437e-9acd-ae9b165e6019" providerId="ADAL" clId="{60C2C42E-A78B-4172-A4F0-F40F9A9F6B5B}" dt="2024-09-04T08:13:20.025" v="133"/>
          <ac:spMkLst>
            <pc:docMk/>
            <pc:sldMk cId="3485858211" sldId="313"/>
            <ac:spMk id="2" creationId="{1F187330-0028-7088-931F-D04A8983A40F}"/>
          </ac:spMkLst>
        </pc:spChg>
      </pc:sldChg>
      <pc:sldChg chg="modSp mod">
        <pc:chgData name="Mathiesen, Solveig" userId="f757be37-b7a8-437e-9acd-ae9b165e6019" providerId="ADAL" clId="{60C2C42E-A78B-4172-A4F0-F40F9A9F6B5B}" dt="2024-08-30T08:22:34.088" v="68" actId="20577"/>
        <pc:sldMkLst>
          <pc:docMk/>
          <pc:sldMk cId="1844182353" sldId="319"/>
        </pc:sldMkLst>
        <pc:spChg chg="mod">
          <ac:chgData name="Mathiesen, Solveig" userId="f757be37-b7a8-437e-9acd-ae9b165e6019" providerId="ADAL" clId="{60C2C42E-A78B-4172-A4F0-F40F9A9F6B5B}" dt="2024-08-30T08:22:34.088" v="68" actId="20577"/>
          <ac:spMkLst>
            <pc:docMk/>
            <pc:sldMk cId="1844182353" sldId="319"/>
            <ac:spMk id="2" creationId="{8ACF6C01-A5E4-28AD-C286-41072F9D037F}"/>
          </ac:spMkLst>
        </pc:spChg>
      </pc:sldChg>
      <pc:sldChg chg="addSp delSp modSp mod">
        <pc:chgData name="Mathiesen, Solveig" userId="f757be37-b7a8-437e-9acd-ae9b165e6019" providerId="ADAL" clId="{60C2C42E-A78B-4172-A4F0-F40F9A9F6B5B}" dt="2024-08-30T08:53:45.403" v="86" actId="1076"/>
        <pc:sldMkLst>
          <pc:docMk/>
          <pc:sldMk cId="3135952917" sldId="325"/>
        </pc:sldMkLst>
        <pc:spChg chg="mod">
          <ac:chgData name="Mathiesen, Solveig" userId="f757be37-b7a8-437e-9acd-ae9b165e6019" providerId="ADAL" clId="{60C2C42E-A78B-4172-A4F0-F40F9A9F6B5B}" dt="2024-08-30T08:53:36.935" v="84" actId="14100"/>
          <ac:spMkLst>
            <pc:docMk/>
            <pc:sldMk cId="3135952917" sldId="325"/>
            <ac:spMk id="2" creationId="{1049F1BE-8BEA-73E6-A72E-2C67BC3FB104}"/>
          </ac:spMkLst>
        </pc:spChg>
        <pc:spChg chg="del mod">
          <ac:chgData name="Mathiesen, Solveig" userId="f757be37-b7a8-437e-9acd-ae9b165e6019" providerId="ADAL" clId="{60C2C42E-A78B-4172-A4F0-F40F9A9F6B5B}" dt="2024-08-30T08:52:46.820" v="72" actId="478"/>
          <ac:spMkLst>
            <pc:docMk/>
            <pc:sldMk cId="3135952917" sldId="325"/>
            <ac:spMk id="5" creationId="{CF2859AF-673E-579F-530D-EAE78E98AE11}"/>
          </ac:spMkLst>
        </pc:spChg>
        <pc:picChg chg="add mod">
          <ac:chgData name="Mathiesen, Solveig" userId="f757be37-b7a8-437e-9acd-ae9b165e6019" providerId="ADAL" clId="{60C2C42E-A78B-4172-A4F0-F40F9A9F6B5B}" dt="2024-08-30T08:53:45.403" v="86" actId="1076"/>
          <ac:picMkLst>
            <pc:docMk/>
            <pc:sldMk cId="3135952917" sldId="325"/>
            <ac:picMk id="6" creationId="{636DD429-E335-116A-1A4D-C3022F2A7539}"/>
          </ac:picMkLst>
        </pc:picChg>
      </pc:sldChg>
      <pc:sldChg chg="new del">
        <pc:chgData name="Mathiesen, Solveig" userId="f757be37-b7a8-437e-9acd-ae9b165e6019" providerId="ADAL" clId="{60C2C42E-A78B-4172-A4F0-F40F9A9F6B5B}" dt="2024-08-30T08:24:36.373" v="70" actId="2696"/>
        <pc:sldMkLst>
          <pc:docMk/>
          <pc:sldMk cId="2886876610" sldId="330"/>
        </pc:sldMkLst>
      </pc:sldChg>
      <pc:sldChg chg="modSp add del mod modTransition setBg">
        <pc:chgData name="Mathiesen, Solveig" userId="f757be37-b7a8-437e-9acd-ae9b165e6019" providerId="ADAL" clId="{60C2C42E-A78B-4172-A4F0-F40F9A9F6B5B}" dt="2024-08-30T08:21:06.501" v="65" actId="20577"/>
        <pc:sldMkLst>
          <pc:docMk/>
          <pc:sldMk cId="1728871964" sldId="331"/>
        </pc:sldMkLst>
        <pc:spChg chg="mod">
          <ac:chgData name="Mathiesen, Solveig" userId="f757be37-b7a8-437e-9acd-ae9b165e6019" providerId="ADAL" clId="{60C2C42E-A78B-4172-A4F0-F40F9A9F6B5B}" dt="2024-08-30T08:21:06.501" v="65" actId="20577"/>
          <ac:spMkLst>
            <pc:docMk/>
            <pc:sldMk cId="1728871964" sldId="331"/>
            <ac:spMk id="2" creationId="{C014A09D-D1F6-E61A-6BBF-8A903D26A4B0}"/>
          </ac:spMkLst>
        </pc:spChg>
        <pc:graphicFrameChg chg="mod">
          <ac:chgData name="Mathiesen, Solveig" userId="f757be37-b7a8-437e-9acd-ae9b165e6019" providerId="ADAL" clId="{60C2C42E-A78B-4172-A4F0-F40F9A9F6B5B}" dt="2024-08-30T08:18:37.705" v="3"/>
          <ac:graphicFrameMkLst>
            <pc:docMk/>
            <pc:sldMk cId="1728871964" sldId="331"/>
            <ac:graphicFrameMk id="7" creationId="{E6AF63F4-8347-F8A3-85FE-8FC4E68FD5E0}"/>
          </ac:graphicFrameMkLst>
        </pc:graphicFrameChg>
      </pc:sldChg>
    </pc:docChg>
  </pc:docChgLst>
  <pc:docChgLst>
    <pc:chgData name="Løtvedt, Ole Petter" userId="5c159b57-b644-4cd6-b368-091456045973" providerId="ADAL" clId="{E7FC4B62-DA69-416B-BF41-660DAB3A28BF}"/>
    <pc:docChg chg="modSld">
      <pc:chgData name="Løtvedt, Ole Petter" userId="5c159b57-b644-4cd6-b368-091456045973" providerId="ADAL" clId="{E7FC4B62-DA69-416B-BF41-660DAB3A28BF}" dt="2024-08-30T07:25:35.951" v="149" actId="113"/>
      <pc:docMkLst>
        <pc:docMk/>
      </pc:docMkLst>
      <pc:sldChg chg="modSp mod">
        <pc:chgData name="Løtvedt, Ole Petter" userId="5c159b57-b644-4cd6-b368-091456045973" providerId="ADAL" clId="{E7FC4B62-DA69-416B-BF41-660DAB3A28BF}" dt="2024-08-30T07:04:29.337" v="31" actId="20577"/>
        <pc:sldMkLst>
          <pc:docMk/>
          <pc:sldMk cId="2226777074" sldId="303"/>
        </pc:sldMkLst>
        <pc:spChg chg="mod">
          <ac:chgData name="Løtvedt, Ole Petter" userId="5c159b57-b644-4cd6-b368-091456045973" providerId="ADAL" clId="{E7FC4B62-DA69-416B-BF41-660DAB3A28BF}" dt="2024-08-30T07:04:29.337" v="31" actId="20577"/>
          <ac:spMkLst>
            <pc:docMk/>
            <pc:sldMk cId="2226777074" sldId="303"/>
            <ac:spMk id="2" creationId="{EA47AF67-F626-F0DC-B504-97B513BE6E75}"/>
          </ac:spMkLst>
        </pc:spChg>
      </pc:sldChg>
      <pc:sldChg chg="modSp mod">
        <pc:chgData name="Løtvedt, Ole Petter" userId="5c159b57-b644-4cd6-b368-091456045973" providerId="ADAL" clId="{E7FC4B62-DA69-416B-BF41-660DAB3A28BF}" dt="2024-08-30T07:04:53.679" v="32" actId="114"/>
        <pc:sldMkLst>
          <pc:docMk/>
          <pc:sldMk cId="2919748302" sldId="305"/>
        </pc:sldMkLst>
        <pc:spChg chg="mod">
          <ac:chgData name="Løtvedt, Ole Petter" userId="5c159b57-b644-4cd6-b368-091456045973" providerId="ADAL" clId="{E7FC4B62-DA69-416B-BF41-660DAB3A28BF}" dt="2024-08-30T07:04:53.679" v="32" actId="114"/>
          <ac:spMkLst>
            <pc:docMk/>
            <pc:sldMk cId="2919748302" sldId="305"/>
            <ac:spMk id="2" creationId="{EA47AF67-F626-F0DC-B504-97B513BE6E75}"/>
          </ac:spMkLst>
        </pc:spChg>
      </pc:sldChg>
      <pc:sldChg chg="modSp mod">
        <pc:chgData name="Løtvedt, Ole Petter" userId="5c159b57-b644-4cd6-b368-091456045973" providerId="ADAL" clId="{E7FC4B62-DA69-416B-BF41-660DAB3A28BF}" dt="2024-08-30T07:25:35.951" v="149" actId="113"/>
        <pc:sldMkLst>
          <pc:docMk/>
          <pc:sldMk cId="1844182353" sldId="319"/>
        </pc:sldMkLst>
        <pc:spChg chg="mod">
          <ac:chgData name="Løtvedt, Ole Petter" userId="5c159b57-b644-4cd6-b368-091456045973" providerId="ADAL" clId="{E7FC4B62-DA69-416B-BF41-660DAB3A28BF}" dt="2024-08-30T07:25:35.951" v="149" actId="113"/>
          <ac:spMkLst>
            <pc:docMk/>
            <pc:sldMk cId="1844182353" sldId="319"/>
            <ac:spMk id="2" creationId="{8ACF6C01-A5E4-28AD-C286-41072F9D037F}"/>
          </ac:spMkLst>
        </pc:spChg>
      </pc:sldChg>
      <pc:sldChg chg="addSp modSp mod">
        <pc:chgData name="Løtvedt, Ole Petter" userId="5c159b57-b644-4cd6-b368-091456045973" providerId="ADAL" clId="{E7FC4B62-DA69-416B-BF41-660DAB3A28BF}" dt="2024-08-30T06:45:48.359" v="5" actId="1076"/>
        <pc:sldMkLst>
          <pc:docMk/>
          <pc:sldMk cId="3213342371" sldId="323"/>
        </pc:sldMkLst>
        <pc:spChg chg="mod">
          <ac:chgData name="Løtvedt, Ole Petter" userId="5c159b57-b644-4cd6-b368-091456045973" providerId="ADAL" clId="{E7FC4B62-DA69-416B-BF41-660DAB3A28BF}" dt="2024-08-30T06:45:43.141" v="3" actId="1076"/>
          <ac:spMkLst>
            <pc:docMk/>
            <pc:sldMk cId="3213342371" sldId="323"/>
            <ac:spMk id="2" creationId="{E3781BFE-271C-1957-AA41-0C1AE9341E98}"/>
          </ac:spMkLst>
        </pc:spChg>
        <pc:picChg chg="mod">
          <ac:chgData name="Løtvedt, Ole Petter" userId="5c159b57-b644-4cd6-b368-091456045973" providerId="ADAL" clId="{E7FC4B62-DA69-416B-BF41-660DAB3A28BF}" dt="2024-08-30T06:45:45.446" v="4" actId="1076"/>
          <ac:picMkLst>
            <pc:docMk/>
            <pc:sldMk cId="3213342371" sldId="323"/>
            <ac:picMk id="3" creationId="{C5DA78E0-CC45-67B2-1286-A4B98D76C3E2}"/>
          </ac:picMkLst>
        </pc:picChg>
        <pc:picChg chg="add mod">
          <ac:chgData name="Løtvedt, Ole Petter" userId="5c159b57-b644-4cd6-b368-091456045973" providerId="ADAL" clId="{E7FC4B62-DA69-416B-BF41-660DAB3A28BF}" dt="2024-08-30T06:45:48.359" v="5" actId="1076"/>
          <ac:picMkLst>
            <pc:docMk/>
            <pc:sldMk cId="3213342371" sldId="323"/>
            <ac:picMk id="5" creationId="{ED9AFF36-BA2C-B795-1B9A-199546F7807E}"/>
          </ac:picMkLst>
        </pc:picChg>
      </pc:sldChg>
      <pc:sldChg chg="modSp mod">
        <pc:chgData name="Løtvedt, Ole Petter" userId="5c159b57-b644-4cd6-b368-091456045973" providerId="ADAL" clId="{E7FC4B62-DA69-416B-BF41-660DAB3A28BF}" dt="2024-08-30T07:24:26.486" v="146" actId="20577"/>
        <pc:sldMkLst>
          <pc:docMk/>
          <pc:sldMk cId="3135952917" sldId="325"/>
        </pc:sldMkLst>
        <pc:spChg chg="mod">
          <ac:chgData name="Løtvedt, Ole Petter" userId="5c159b57-b644-4cd6-b368-091456045973" providerId="ADAL" clId="{E7FC4B62-DA69-416B-BF41-660DAB3A28BF}" dt="2024-08-30T07:24:26.486" v="146" actId="20577"/>
          <ac:spMkLst>
            <pc:docMk/>
            <pc:sldMk cId="3135952917" sldId="325"/>
            <ac:spMk id="5" creationId="{CF2859AF-673E-579F-530D-EAE78E98AE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A6087-50E8-40D2-A22F-F5F2D5FF3FBF}" type="doc">
      <dgm:prSet loTypeId="urn:microsoft.com/office/officeart/2005/8/layout/vProcess5" loCatId="process" qsTypeId="urn:microsoft.com/office/officeart/2005/8/quickstyle/simple5" qsCatId="simple" csTypeId="urn:microsoft.com/office/officeart/2005/8/colors/accent2_2" csCatId="accent2" phldr="1"/>
      <dgm:spPr/>
      <dgm:t>
        <a:bodyPr/>
        <a:lstStyle/>
        <a:p>
          <a:endParaRPr lang="en-US"/>
        </a:p>
      </dgm:t>
    </dgm:pt>
    <dgm:pt modelId="{3619B719-943D-40D0-9586-ED677D49682A}">
      <dgm:prSet/>
      <dgm:spPr/>
      <dgm:t>
        <a:bodyPr/>
        <a:lstStyle/>
        <a:p>
          <a:r>
            <a:rPr lang="nb-NO" b="0" i="0" baseline="0"/>
            <a:t>1 KDP + 3 Områdereguleringsplaner + 4 private planer på Laksevåg og 						2 på Dokken som må samordnes</a:t>
          </a:r>
          <a:endParaRPr lang="en-US"/>
        </a:p>
      </dgm:t>
    </dgm:pt>
    <dgm:pt modelId="{2E41CBC6-DF1C-41DE-B7EA-159D378034EA}" type="parTrans" cxnId="{03EA6EA5-38B8-460D-AE32-89F5CC9A6F7B}">
      <dgm:prSet/>
      <dgm:spPr/>
      <dgm:t>
        <a:bodyPr/>
        <a:lstStyle/>
        <a:p>
          <a:endParaRPr lang="en-US"/>
        </a:p>
      </dgm:t>
    </dgm:pt>
    <dgm:pt modelId="{A2C20A95-D87B-40D8-A066-B8C53BBE1F8E}" type="sibTrans" cxnId="{03EA6EA5-38B8-460D-AE32-89F5CC9A6F7B}">
      <dgm:prSet/>
      <dgm:spPr/>
      <dgm:t>
        <a:bodyPr/>
        <a:lstStyle/>
        <a:p>
          <a:endParaRPr lang="en-US"/>
        </a:p>
      </dgm:t>
    </dgm:pt>
    <dgm:pt modelId="{AA36EEA9-AD0F-40CA-9C26-D0819F9FCC28}">
      <dgm:prSet/>
      <dgm:spPr/>
      <dgm:t>
        <a:bodyPr/>
        <a:lstStyle/>
        <a:p>
          <a:r>
            <a:rPr lang="nb-NO" b="0" i="0" baseline="0"/>
            <a:t>Hva er avhengighetene mellom dem?</a:t>
          </a:r>
          <a:endParaRPr lang="en-US"/>
        </a:p>
      </dgm:t>
    </dgm:pt>
    <dgm:pt modelId="{1AF43402-1680-4214-AAB9-6287BD14ED62}" type="parTrans" cxnId="{A94FB774-971A-4010-9BB1-553533D5D9F6}">
      <dgm:prSet/>
      <dgm:spPr/>
      <dgm:t>
        <a:bodyPr/>
        <a:lstStyle/>
        <a:p>
          <a:endParaRPr lang="en-US"/>
        </a:p>
      </dgm:t>
    </dgm:pt>
    <dgm:pt modelId="{2B05B9E7-D116-47B0-94E4-052EDBC8F87F}" type="sibTrans" cxnId="{A94FB774-971A-4010-9BB1-553533D5D9F6}">
      <dgm:prSet/>
      <dgm:spPr/>
      <dgm:t>
        <a:bodyPr/>
        <a:lstStyle/>
        <a:p>
          <a:endParaRPr lang="en-US"/>
        </a:p>
      </dgm:t>
    </dgm:pt>
    <dgm:pt modelId="{F18A5649-E072-4270-B832-B99282B4F91D}">
      <dgm:prSet/>
      <dgm:spPr/>
      <dgm:t>
        <a:bodyPr/>
        <a:lstStyle/>
        <a:p>
          <a:r>
            <a:rPr lang="nb-NO" b="0" i="0" baseline="0"/>
            <a:t>Hvordan jobbe med fremdrift slik at alle kjenner forutsetninger og pågående avklaringer, </a:t>
          </a:r>
          <a:r>
            <a:rPr lang="nb-NO" b="0" i="0" u="sng" baseline="0"/>
            <a:t>felles oppgaver</a:t>
          </a:r>
          <a:r>
            <a:rPr lang="nb-NO" b="0" i="0" baseline="0"/>
            <a:t>, sine egne oppgaver og fremdrift?</a:t>
          </a:r>
          <a:endParaRPr lang="en-US"/>
        </a:p>
      </dgm:t>
    </dgm:pt>
    <dgm:pt modelId="{C8ABE582-9D4C-4E0A-AF17-157CADC6FFBF}" type="parTrans" cxnId="{5017D5B7-84A2-44D2-B424-14416E1A78A6}">
      <dgm:prSet/>
      <dgm:spPr/>
      <dgm:t>
        <a:bodyPr/>
        <a:lstStyle/>
        <a:p>
          <a:endParaRPr lang="en-US"/>
        </a:p>
      </dgm:t>
    </dgm:pt>
    <dgm:pt modelId="{10F423A3-87E0-4A53-A115-BDD1D27028B2}" type="sibTrans" cxnId="{5017D5B7-84A2-44D2-B424-14416E1A78A6}">
      <dgm:prSet/>
      <dgm:spPr/>
      <dgm:t>
        <a:bodyPr/>
        <a:lstStyle/>
        <a:p>
          <a:endParaRPr lang="en-US"/>
        </a:p>
      </dgm:t>
    </dgm:pt>
    <dgm:pt modelId="{E8E16330-433E-4094-A431-C8EF246A2F37}" type="pres">
      <dgm:prSet presAssocID="{7E8A6087-50E8-40D2-A22F-F5F2D5FF3FBF}" presName="outerComposite" presStyleCnt="0">
        <dgm:presLayoutVars>
          <dgm:chMax val="5"/>
          <dgm:dir/>
          <dgm:resizeHandles val="exact"/>
        </dgm:presLayoutVars>
      </dgm:prSet>
      <dgm:spPr/>
    </dgm:pt>
    <dgm:pt modelId="{C5278A3E-C299-4A5B-BDBA-7B9224419BAE}" type="pres">
      <dgm:prSet presAssocID="{7E8A6087-50E8-40D2-A22F-F5F2D5FF3FBF}" presName="dummyMaxCanvas" presStyleCnt="0">
        <dgm:presLayoutVars/>
      </dgm:prSet>
      <dgm:spPr/>
    </dgm:pt>
    <dgm:pt modelId="{ABCC8C3F-0A94-4187-BFAB-998C2E88ED82}" type="pres">
      <dgm:prSet presAssocID="{7E8A6087-50E8-40D2-A22F-F5F2D5FF3FBF}" presName="ThreeNodes_1" presStyleLbl="node1" presStyleIdx="0" presStyleCnt="3">
        <dgm:presLayoutVars>
          <dgm:bulletEnabled val="1"/>
        </dgm:presLayoutVars>
      </dgm:prSet>
      <dgm:spPr/>
    </dgm:pt>
    <dgm:pt modelId="{AB4B250D-BBFE-41A1-ABB1-5A8040D6A78E}" type="pres">
      <dgm:prSet presAssocID="{7E8A6087-50E8-40D2-A22F-F5F2D5FF3FBF}" presName="ThreeNodes_2" presStyleLbl="node1" presStyleIdx="1" presStyleCnt="3">
        <dgm:presLayoutVars>
          <dgm:bulletEnabled val="1"/>
        </dgm:presLayoutVars>
      </dgm:prSet>
      <dgm:spPr/>
    </dgm:pt>
    <dgm:pt modelId="{A8695A4C-D4DB-4214-B471-BFF69C3E0074}" type="pres">
      <dgm:prSet presAssocID="{7E8A6087-50E8-40D2-A22F-F5F2D5FF3FBF}" presName="ThreeNodes_3" presStyleLbl="node1" presStyleIdx="2" presStyleCnt="3">
        <dgm:presLayoutVars>
          <dgm:bulletEnabled val="1"/>
        </dgm:presLayoutVars>
      </dgm:prSet>
      <dgm:spPr/>
    </dgm:pt>
    <dgm:pt modelId="{D4F39A12-5082-42DC-AE12-BA1928E6939F}" type="pres">
      <dgm:prSet presAssocID="{7E8A6087-50E8-40D2-A22F-F5F2D5FF3FBF}" presName="ThreeConn_1-2" presStyleLbl="fgAccFollowNode1" presStyleIdx="0" presStyleCnt="2">
        <dgm:presLayoutVars>
          <dgm:bulletEnabled val="1"/>
        </dgm:presLayoutVars>
      </dgm:prSet>
      <dgm:spPr/>
    </dgm:pt>
    <dgm:pt modelId="{02AA085F-31FE-4177-9D07-292CEE77C04F}" type="pres">
      <dgm:prSet presAssocID="{7E8A6087-50E8-40D2-A22F-F5F2D5FF3FBF}" presName="ThreeConn_2-3" presStyleLbl="fgAccFollowNode1" presStyleIdx="1" presStyleCnt="2">
        <dgm:presLayoutVars>
          <dgm:bulletEnabled val="1"/>
        </dgm:presLayoutVars>
      </dgm:prSet>
      <dgm:spPr/>
    </dgm:pt>
    <dgm:pt modelId="{BB7EB06B-F059-45D5-BED8-D1C9D64A3EFF}" type="pres">
      <dgm:prSet presAssocID="{7E8A6087-50E8-40D2-A22F-F5F2D5FF3FBF}" presName="ThreeNodes_1_text" presStyleLbl="node1" presStyleIdx="2" presStyleCnt="3">
        <dgm:presLayoutVars>
          <dgm:bulletEnabled val="1"/>
        </dgm:presLayoutVars>
      </dgm:prSet>
      <dgm:spPr/>
    </dgm:pt>
    <dgm:pt modelId="{F31C09B1-CB8A-412D-AC5F-D456034FD9CC}" type="pres">
      <dgm:prSet presAssocID="{7E8A6087-50E8-40D2-A22F-F5F2D5FF3FBF}" presName="ThreeNodes_2_text" presStyleLbl="node1" presStyleIdx="2" presStyleCnt="3">
        <dgm:presLayoutVars>
          <dgm:bulletEnabled val="1"/>
        </dgm:presLayoutVars>
      </dgm:prSet>
      <dgm:spPr/>
    </dgm:pt>
    <dgm:pt modelId="{C3D540ED-56AA-4A46-839D-1B9BBA850FF1}" type="pres">
      <dgm:prSet presAssocID="{7E8A6087-50E8-40D2-A22F-F5F2D5FF3FBF}" presName="ThreeNodes_3_text" presStyleLbl="node1" presStyleIdx="2" presStyleCnt="3">
        <dgm:presLayoutVars>
          <dgm:bulletEnabled val="1"/>
        </dgm:presLayoutVars>
      </dgm:prSet>
      <dgm:spPr/>
    </dgm:pt>
  </dgm:ptLst>
  <dgm:cxnLst>
    <dgm:cxn modelId="{2FED890C-6C73-4037-8B16-0284E8609581}" type="presOf" srcId="{3619B719-943D-40D0-9586-ED677D49682A}" destId="{BB7EB06B-F059-45D5-BED8-D1C9D64A3EFF}" srcOrd="1" destOrd="0" presId="urn:microsoft.com/office/officeart/2005/8/layout/vProcess5"/>
    <dgm:cxn modelId="{E5986A12-BF63-472D-A19E-B432B7A028E1}" type="presOf" srcId="{AA36EEA9-AD0F-40CA-9C26-D0819F9FCC28}" destId="{F31C09B1-CB8A-412D-AC5F-D456034FD9CC}" srcOrd="1" destOrd="0" presId="urn:microsoft.com/office/officeart/2005/8/layout/vProcess5"/>
    <dgm:cxn modelId="{80F7FA16-EF98-479C-B735-0D253088C2D7}" type="presOf" srcId="{A2C20A95-D87B-40D8-A066-B8C53BBE1F8E}" destId="{D4F39A12-5082-42DC-AE12-BA1928E6939F}" srcOrd="0" destOrd="0" presId="urn:microsoft.com/office/officeart/2005/8/layout/vProcess5"/>
    <dgm:cxn modelId="{2FFAC35E-FBBB-4729-9AE5-AB81D71065C6}" type="presOf" srcId="{F18A5649-E072-4270-B832-B99282B4F91D}" destId="{C3D540ED-56AA-4A46-839D-1B9BBA850FF1}" srcOrd="1" destOrd="0" presId="urn:microsoft.com/office/officeart/2005/8/layout/vProcess5"/>
    <dgm:cxn modelId="{A94FB774-971A-4010-9BB1-553533D5D9F6}" srcId="{7E8A6087-50E8-40D2-A22F-F5F2D5FF3FBF}" destId="{AA36EEA9-AD0F-40CA-9C26-D0819F9FCC28}" srcOrd="1" destOrd="0" parTransId="{1AF43402-1680-4214-AAB9-6287BD14ED62}" sibTransId="{2B05B9E7-D116-47B0-94E4-052EDBC8F87F}"/>
    <dgm:cxn modelId="{03A3587E-AFDE-41E1-88FC-1EFFDDE8C202}" type="presOf" srcId="{2B05B9E7-D116-47B0-94E4-052EDBC8F87F}" destId="{02AA085F-31FE-4177-9D07-292CEE77C04F}" srcOrd="0" destOrd="0" presId="urn:microsoft.com/office/officeart/2005/8/layout/vProcess5"/>
    <dgm:cxn modelId="{03EA6EA5-38B8-460D-AE32-89F5CC9A6F7B}" srcId="{7E8A6087-50E8-40D2-A22F-F5F2D5FF3FBF}" destId="{3619B719-943D-40D0-9586-ED677D49682A}" srcOrd="0" destOrd="0" parTransId="{2E41CBC6-DF1C-41DE-B7EA-159D378034EA}" sibTransId="{A2C20A95-D87B-40D8-A066-B8C53BBE1F8E}"/>
    <dgm:cxn modelId="{BBA572AF-7E49-4F84-B49B-D9AE05C6CC70}" type="presOf" srcId="{F18A5649-E072-4270-B832-B99282B4F91D}" destId="{A8695A4C-D4DB-4214-B471-BFF69C3E0074}" srcOrd="0" destOrd="0" presId="urn:microsoft.com/office/officeart/2005/8/layout/vProcess5"/>
    <dgm:cxn modelId="{5017D5B7-84A2-44D2-B424-14416E1A78A6}" srcId="{7E8A6087-50E8-40D2-A22F-F5F2D5FF3FBF}" destId="{F18A5649-E072-4270-B832-B99282B4F91D}" srcOrd="2" destOrd="0" parTransId="{C8ABE582-9D4C-4E0A-AF17-157CADC6FFBF}" sibTransId="{10F423A3-87E0-4A53-A115-BDD1D27028B2}"/>
    <dgm:cxn modelId="{971349C6-A91D-41E4-B576-BB1001607F7A}" type="presOf" srcId="{AA36EEA9-AD0F-40CA-9C26-D0819F9FCC28}" destId="{AB4B250D-BBFE-41A1-ABB1-5A8040D6A78E}" srcOrd="0" destOrd="0" presId="urn:microsoft.com/office/officeart/2005/8/layout/vProcess5"/>
    <dgm:cxn modelId="{B38206DD-4A4F-4D8B-98AF-A43CACE6BFE9}" type="presOf" srcId="{7E8A6087-50E8-40D2-A22F-F5F2D5FF3FBF}" destId="{E8E16330-433E-4094-A431-C8EF246A2F37}" srcOrd="0" destOrd="0" presId="urn:microsoft.com/office/officeart/2005/8/layout/vProcess5"/>
    <dgm:cxn modelId="{4493ADF4-0CDD-4F3A-ABC8-42D2369F47B2}" type="presOf" srcId="{3619B719-943D-40D0-9586-ED677D49682A}" destId="{ABCC8C3F-0A94-4187-BFAB-998C2E88ED82}" srcOrd="0" destOrd="0" presId="urn:microsoft.com/office/officeart/2005/8/layout/vProcess5"/>
    <dgm:cxn modelId="{B3EF7C65-B0CF-4D23-B955-F091CFF73618}" type="presParOf" srcId="{E8E16330-433E-4094-A431-C8EF246A2F37}" destId="{C5278A3E-C299-4A5B-BDBA-7B9224419BAE}" srcOrd="0" destOrd="0" presId="urn:microsoft.com/office/officeart/2005/8/layout/vProcess5"/>
    <dgm:cxn modelId="{CD3AAF3D-7B29-4A1E-8666-4B187A67C3B5}" type="presParOf" srcId="{E8E16330-433E-4094-A431-C8EF246A2F37}" destId="{ABCC8C3F-0A94-4187-BFAB-998C2E88ED82}" srcOrd="1" destOrd="0" presId="urn:microsoft.com/office/officeart/2005/8/layout/vProcess5"/>
    <dgm:cxn modelId="{660854DC-855D-421B-9CD3-ADB7205FAE85}" type="presParOf" srcId="{E8E16330-433E-4094-A431-C8EF246A2F37}" destId="{AB4B250D-BBFE-41A1-ABB1-5A8040D6A78E}" srcOrd="2" destOrd="0" presId="urn:microsoft.com/office/officeart/2005/8/layout/vProcess5"/>
    <dgm:cxn modelId="{53D8C5F5-4809-472A-A4D0-92AE8E263F70}" type="presParOf" srcId="{E8E16330-433E-4094-A431-C8EF246A2F37}" destId="{A8695A4C-D4DB-4214-B471-BFF69C3E0074}" srcOrd="3" destOrd="0" presId="urn:microsoft.com/office/officeart/2005/8/layout/vProcess5"/>
    <dgm:cxn modelId="{4C8FB0DE-7E5B-4440-926A-37BEDA26B18F}" type="presParOf" srcId="{E8E16330-433E-4094-A431-C8EF246A2F37}" destId="{D4F39A12-5082-42DC-AE12-BA1928E6939F}" srcOrd="4" destOrd="0" presId="urn:microsoft.com/office/officeart/2005/8/layout/vProcess5"/>
    <dgm:cxn modelId="{B005EBBB-0B99-4254-B693-65D87699265D}" type="presParOf" srcId="{E8E16330-433E-4094-A431-C8EF246A2F37}" destId="{02AA085F-31FE-4177-9D07-292CEE77C04F}" srcOrd="5" destOrd="0" presId="urn:microsoft.com/office/officeart/2005/8/layout/vProcess5"/>
    <dgm:cxn modelId="{D8204B7D-D4BD-42BC-B5FC-33A63EB445EC}" type="presParOf" srcId="{E8E16330-433E-4094-A431-C8EF246A2F37}" destId="{BB7EB06B-F059-45D5-BED8-D1C9D64A3EFF}" srcOrd="6" destOrd="0" presId="urn:microsoft.com/office/officeart/2005/8/layout/vProcess5"/>
    <dgm:cxn modelId="{78D3D273-53FD-4BF7-AF04-70933E9B69B2}" type="presParOf" srcId="{E8E16330-433E-4094-A431-C8EF246A2F37}" destId="{F31C09B1-CB8A-412D-AC5F-D456034FD9CC}" srcOrd="7" destOrd="0" presId="urn:microsoft.com/office/officeart/2005/8/layout/vProcess5"/>
    <dgm:cxn modelId="{CF7534CA-A8E3-4D22-B279-6204BEE7FACF}" type="presParOf" srcId="{E8E16330-433E-4094-A431-C8EF246A2F37}" destId="{C3D540ED-56AA-4A46-839D-1B9BBA850FF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8C3F-0A94-4187-BFAB-998C2E88ED82}">
      <dsp:nvSpPr>
        <dsp:cNvPr id="0" name=""/>
        <dsp:cNvSpPr/>
      </dsp:nvSpPr>
      <dsp:spPr>
        <a:xfrm>
          <a:off x="0" y="0"/>
          <a:ext cx="5687793" cy="58129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b-NO" sz="1100" b="0" i="0" kern="1200" baseline="0"/>
            <a:t>1 KDP + 3 Områdereguleringsplaner + 4 private planer på Laksevåg og 						2 på Dokken som må samordnes</a:t>
          </a:r>
          <a:endParaRPr lang="en-US" sz="1100" kern="1200"/>
        </a:p>
      </dsp:txBody>
      <dsp:txXfrm>
        <a:off x="17026" y="17026"/>
        <a:ext cx="5060528" cy="547245"/>
      </dsp:txXfrm>
    </dsp:sp>
    <dsp:sp modelId="{AB4B250D-BBFE-41A1-ABB1-5A8040D6A78E}">
      <dsp:nvSpPr>
        <dsp:cNvPr id="0" name=""/>
        <dsp:cNvSpPr/>
      </dsp:nvSpPr>
      <dsp:spPr>
        <a:xfrm>
          <a:off x="501864" y="678179"/>
          <a:ext cx="5687793" cy="58129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b-NO" sz="1100" b="0" i="0" kern="1200" baseline="0"/>
            <a:t>Hva er avhengighetene mellom dem?</a:t>
          </a:r>
          <a:endParaRPr lang="en-US" sz="1100" kern="1200"/>
        </a:p>
      </dsp:txBody>
      <dsp:txXfrm>
        <a:off x="518890" y="695205"/>
        <a:ext cx="4774034" cy="547245"/>
      </dsp:txXfrm>
    </dsp:sp>
    <dsp:sp modelId="{A8695A4C-D4DB-4214-B471-BFF69C3E0074}">
      <dsp:nvSpPr>
        <dsp:cNvPr id="0" name=""/>
        <dsp:cNvSpPr/>
      </dsp:nvSpPr>
      <dsp:spPr>
        <a:xfrm>
          <a:off x="1003728" y="1356359"/>
          <a:ext cx="5687793" cy="58129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b-NO" sz="1100" b="0" i="0" kern="1200" baseline="0"/>
            <a:t>Hvordan jobbe med fremdrift slik at alle kjenner forutsetninger og pågående avklaringer, </a:t>
          </a:r>
          <a:r>
            <a:rPr lang="nb-NO" sz="1100" b="0" i="0" u="sng" kern="1200" baseline="0"/>
            <a:t>felles oppgaver</a:t>
          </a:r>
          <a:r>
            <a:rPr lang="nb-NO" sz="1100" b="0" i="0" kern="1200" baseline="0"/>
            <a:t>, sine egne oppgaver og fremdrift?</a:t>
          </a:r>
          <a:endParaRPr lang="en-US" sz="1100" kern="1200"/>
        </a:p>
      </dsp:txBody>
      <dsp:txXfrm>
        <a:off x="1020754" y="1373385"/>
        <a:ext cx="4774034" cy="547245"/>
      </dsp:txXfrm>
    </dsp:sp>
    <dsp:sp modelId="{D4F39A12-5082-42DC-AE12-BA1928E6939F}">
      <dsp:nvSpPr>
        <dsp:cNvPr id="0" name=""/>
        <dsp:cNvSpPr/>
      </dsp:nvSpPr>
      <dsp:spPr>
        <a:xfrm>
          <a:off x="5309950" y="440816"/>
          <a:ext cx="377843" cy="377843"/>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94965" y="440816"/>
        <a:ext cx="207813" cy="284327"/>
      </dsp:txXfrm>
    </dsp:sp>
    <dsp:sp modelId="{02AA085F-31FE-4177-9D07-292CEE77C04F}">
      <dsp:nvSpPr>
        <dsp:cNvPr id="0" name=""/>
        <dsp:cNvSpPr/>
      </dsp:nvSpPr>
      <dsp:spPr>
        <a:xfrm>
          <a:off x="5811814" y="1115121"/>
          <a:ext cx="377843" cy="377843"/>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896829" y="1115121"/>
        <a:ext cx="207813" cy="2843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a:lvl1pPr>
          </a:lstStyle>
          <a:p>
            <a:fld id="{FE3CBABE-916E-4AAD-B057-5389DC7DF64C}" type="datetimeFigureOut">
              <a:rPr lang="nb-NO" smtClean="0"/>
              <a:t>28.10.2024</a:t>
            </a:fld>
            <a:endParaRPr lang="nb-NO"/>
          </a:p>
        </p:txBody>
      </p:sp>
      <p:sp>
        <p:nvSpPr>
          <p:cNvPr id="4" name="Plassholder for lysbilde 3"/>
          <p:cNvSpPr>
            <a:spLocks noGrp="1" noRot="1" noChangeAspect="1"/>
          </p:cNvSpPr>
          <p:nvPr>
            <p:ph type="sldImg" idx="2"/>
          </p:nvPr>
        </p:nvSpPr>
        <p:spPr>
          <a:xfrm>
            <a:off x="409575" y="1219200"/>
            <a:ext cx="5849938" cy="3292475"/>
          </a:xfrm>
          <a:prstGeom prst="rect">
            <a:avLst/>
          </a:prstGeom>
          <a:noFill/>
          <a:ln w="12700">
            <a:solidFill>
              <a:prstClr val="black"/>
            </a:solidFill>
          </a:ln>
        </p:spPr>
        <p:txBody>
          <a:bodyPr vert="horz" lIns="91010" tIns="45505" rIns="91010" bIns="45505"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a:lvl1pPr>
          </a:lstStyle>
          <a:p>
            <a:fld id="{0C6A1A9E-9E56-4094-AB2E-3DD200DFCBAC}" type="slidenum">
              <a:rPr lang="nb-NO" smtClean="0"/>
              <a:t>‹#›</a:t>
            </a:fld>
            <a:endParaRPr lang="nb-NO"/>
          </a:p>
        </p:txBody>
      </p:sp>
    </p:spTree>
    <p:extLst>
      <p:ext uri="{BB962C8B-B14F-4D97-AF65-F5344CB8AC3E}">
        <p14:creationId xmlns:p14="http://schemas.microsoft.com/office/powerpoint/2010/main" val="12529912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C6A1A9E-9E56-4094-AB2E-3DD200DFCBAC}" type="slidenum">
              <a:rPr lang="nb-NO" smtClean="0"/>
              <a:t>7</a:t>
            </a:fld>
            <a:endParaRPr lang="nb-NO"/>
          </a:p>
        </p:txBody>
      </p:sp>
    </p:spTree>
    <p:extLst>
      <p:ext uri="{BB962C8B-B14F-4D97-AF65-F5344CB8AC3E}">
        <p14:creationId xmlns:p14="http://schemas.microsoft.com/office/powerpoint/2010/main" val="230893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Hentet fra presentasjon til planforum og oppstartsmøte </a:t>
            </a:r>
            <a:r>
              <a:rPr lang="nb-NO" err="1"/>
              <a:t>Sørevågen</a:t>
            </a:r>
            <a:r>
              <a:rPr lang="nb-NO"/>
              <a:t>. Vinter 2024</a:t>
            </a:r>
          </a:p>
        </p:txBody>
      </p:sp>
      <p:sp>
        <p:nvSpPr>
          <p:cNvPr id="4" name="Plassholder for lysbildenummer 3"/>
          <p:cNvSpPr>
            <a:spLocks noGrp="1"/>
          </p:cNvSpPr>
          <p:nvPr>
            <p:ph type="sldNum" sz="quarter" idx="5"/>
          </p:nvPr>
        </p:nvSpPr>
        <p:spPr/>
        <p:txBody>
          <a:bodyPr/>
          <a:lstStyle/>
          <a:p>
            <a:fld id="{0C6A1A9E-9E56-4094-AB2E-3DD200DFCBAC}" type="slidenum">
              <a:rPr lang="nb-NO" smtClean="0"/>
              <a:t>12</a:t>
            </a:fld>
            <a:endParaRPr lang="nb-NO"/>
          </a:p>
        </p:txBody>
      </p:sp>
    </p:spTree>
    <p:extLst>
      <p:ext uri="{BB962C8B-B14F-4D97-AF65-F5344CB8AC3E}">
        <p14:creationId xmlns:p14="http://schemas.microsoft.com/office/powerpoint/2010/main" val="305964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Fra planprogram for Dokken – vår 2024</a:t>
            </a:r>
          </a:p>
        </p:txBody>
      </p:sp>
      <p:sp>
        <p:nvSpPr>
          <p:cNvPr id="4" name="Plassholder for lysbildenummer 3"/>
          <p:cNvSpPr>
            <a:spLocks noGrp="1"/>
          </p:cNvSpPr>
          <p:nvPr>
            <p:ph type="sldNum" sz="quarter" idx="5"/>
          </p:nvPr>
        </p:nvSpPr>
        <p:spPr/>
        <p:txBody>
          <a:bodyPr/>
          <a:lstStyle/>
          <a:p>
            <a:fld id="{0C6A1A9E-9E56-4094-AB2E-3DD200DFCBAC}" type="slidenum">
              <a:rPr lang="nb-NO" smtClean="0"/>
              <a:t>14</a:t>
            </a:fld>
            <a:endParaRPr lang="nb-NO"/>
          </a:p>
        </p:txBody>
      </p:sp>
    </p:spTree>
    <p:extLst>
      <p:ext uri="{BB962C8B-B14F-4D97-AF65-F5344CB8AC3E}">
        <p14:creationId xmlns:p14="http://schemas.microsoft.com/office/powerpoint/2010/main" val="1605810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7DB516C-DE58-43A5-B6F7-A4B0BBB079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3953" y="86400"/>
            <a:ext cx="3617682" cy="4920048"/>
          </a:xfrm>
          <a:prstGeom prst="rect">
            <a:avLst/>
          </a:prstGeom>
        </p:spPr>
      </p:pic>
    </p:spTree>
    <p:extLst>
      <p:ext uri="{BB962C8B-B14F-4D97-AF65-F5344CB8AC3E}">
        <p14:creationId xmlns:p14="http://schemas.microsoft.com/office/powerpoint/2010/main" val="365222704"/>
      </p:ext>
    </p:extLst>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Plassholder for bunntekst 3"/>
          <p:cNvSpPr>
            <a:spLocks noGrp="1"/>
          </p:cNvSpPr>
          <p:nvPr>
            <p:ph type="ftr" sz="quarter" idx="3"/>
          </p:nvPr>
        </p:nvSpPr>
        <p:spPr>
          <a:xfrm>
            <a:off x="-1024284" y="4889255"/>
            <a:ext cx="992752" cy="230832"/>
          </a:xfrm>
          <a:prstGeom prst="rect">
            <a:avLst/>
          </a:prstGeom>
        </p:spPr>
        <p:txBody>
          <a:bodyPr vert="horz" wrap="none" lIns="0" tIns="0" rIns="0" bIns="0" rtlCol="0" anchor="ctr">
            <a:noAutofit/>
          </a:bodyPr>
          <a:lstStyle>
            <a:lvl1pPr algn="r">
              <a:defRPr sz="1000">
                <a:solidFill>
                  <a:schemeClr val="bg1"/>
                </a:solidFill>
              </a:defRPr>
            </a:lvl1pPr>
          </a:lstStyle>
          <a:p>
            <a:r>
              <a:rPr lang="nb-NO"/>
              <a:t>Rullende tekst settes inn via "Sett inn -&gt; Topptekst og bunntekst"</a:t>
            </a:r>
          </a:p>
        </p:txBody>
      </p:sp>
    </p:spTree>
    <p:extLst>
      <p:ext uri="{BB962C8B-B14F-4D97-AF65-F5344CB8AC3E}">
        <p14:creationId xmlns:p14="http://schemas.microsoft.com/office/powerpoint/2010/main" val="6859923"/>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0" fill="hold"/>
                                        <p:tgtEl>
                                          <p:spTgt spid="7"/>
                                        </p:tgtEl>
                                        <p:attrNameLst>
                                          <p:attrName>ppt_x</p:attrName>
                                        </p:attrNameLst>
                                      </p:cBhvr>
                                      <p:tavLst>
                                        <p:tav tm="0">
                                          <p:val>
                                            <p:strVal val="1+#ppt_w/2"/>
                                          </p:val>
                                        </p:tav>
                                        <p:tav tm="100000">
                                          <p:val>
                                            <p:strVal val="#ppt_x"/>
                                          </p:val>
                                        </p:tav>
                                      </p:tavLst>
                                    </p:anim>
                                    <p:anim calcmode="lin" valueType="num">
                                      <p:cBhvr additive="base">
                                        <p:cTn id="8" dur="10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38460"/>
      </p:ext>
    </p:extLst>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Tomt">
    <p:bg>
      <p:bgPr>
        <a:solidFill>
          <a:srgbClr val="5959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907825"/>
      </p:ext>
    </p:extLst>
  </p:cSld>
  <p:clrMapOvr>
    <a:masterClrMapping/>
  </p:clrMapOvr>
  <p:transition spd="slow" advClick="0" advTm="1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0B11E1-D6DE-711D-AD30-86CE55578E9E}"/>
              </a:ext>
            </a:extLst>
          </p:cNvPr>
          <p:cNvSpPr>
            <a:spLocks noGrp="1"/>
          </p:cNvSpPr>
          <p:nvPr>
            <p:ph type="ctrTitle"/>
          </p:nvPr>
        </p:nvSpPr>
        <p:spPr>
          <a:xfrm>
            <a:off x="1143199" y="842032"/>
            <a:ext cx="6859191" cy="1791253"/>
          </a:xfrm>
        </p:spPr>
        <p:txBody>
          <a:bodyPr anchor="b"/>
          <a:lstStyle>
            <a:lvl1pPr algn="ctr">
              <a:defRPr sz="4501"/>
            </a:lvl1pPr>
          </a:lstStyle>
          <a:p>
            <a:r>
              <a:rPr lang="nb-NO"/>
              <a:t>Klikk for å redigere tittelstil</a:t>
            </a:r>
          </a:p>
        </p:txBody>
      </p:sp>
      <p:sp>
        <p:nvSpPr>
          <p:cNvPr id="3" name="Undertittel 2">
            <a:extLst>
              <a:ext uri="{FF2B5EF4-FFF2-40B4-BE49-F238E27FC236}">
                <a16:creationId xmlns:a16="http://schemas.microsoft.com/office/drawing/2014/main" id="{7B8D9F3E-7E51-924F-6BDD-9B21C6FC12DF}"/>
              </a:ext>
            </a:extLst>
          </p:cNvPr>
          <p:cNvSpPr>
            <a:spLocks noGrp="1"/>
          </p:cNvSpPr>
          <p:nvPr>
            <p:ph type="subTitle" idx="1"/>
          </p:nvPr>
        </p:nvSpPr>
        <p:spPr>
          <a:xfrm>
            <a:off x="1143199" y="2702363"/>
            <a:ext cx="6859191" cy="1242205"/>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040993A9-1371-44A8-F139-2695BE72F56A}"/>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5" name="Plassholder for bunntekst 4">
            <a:extLst>
              <a:ext uri="{FF2B5EF4-FFF2-40B4-BE49-F238E27FC236}">
                <a16:creationId xmlns:a16="http://schemas.microsoft.com/office/drawing/2014/main" id="{35FB734E-28AA-595F-0AF6-605A9A68BC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130182-E34F-7D9C-1284-A0421A656B2D}"/>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1695861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33D186-1600-09A1-7C80-E843A417198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E71D627-B3CD-E88F-8554-3AE73D92FF6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8F07C7B-DFC0-8AF6-D94D-BBCD7520276D}"/>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5" name="Plassholder for bunntekst 4">
            <a:extLst>
              <a:ext uri="{FF2B5EF4-FFF2-40B4-BE49-F238E27FC236}">
                <a16:creationId xmlns:a16="http://schemas.microsoft.com/office/drawing/2014/main" id="{8B960149-EEC8-827E-51A9-39598C5A6D0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A9903-F036-D3A1-E370-E564063B66CC}"/>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267204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AE802-824F-76A9-78BE-13BF3FDB9112}"/>
              </a:ext>
            </a:extLst>
          </p:cNvPr>
          <p:cNvSpPr>
            <a:spLocks noGrp="1"/>
          </p:cNvSpPr>
          <p:nvPr>
            <p:ph type="title"/>
          </p:nvPr>
        </p:nvSpPr>
        <p:spPr>
          <a:xfrm>
            <a:off x="623996" y="1282700"/>
            <a:ext cx="7888070" cy="2140213"/>
          </a:xfrm>
        </p:spPr>
        <p:txBody>
          <a:bodyPr anchor="b"/>
          <a:lstStyle>
            <a:lvl1pPr>
              <a:defRPr sz="4501"/>
            </a:lvl1pPr>
          </a:lstStyle>
          <a:p>
            <a:r>
              <a:rPr lang="nb-NO"/>
              <a:t>Klikk for å redigere tittelstil</a:t>
            </a:r>
          </a:p>
        </p:txBody>
      </p:sp>
      <p:sp>
        <p:nvSpPr>
          <p:cNvPr id="3" name="Plassholder for tekst 2">
            <a:extLst>
              <a:ext uri="{FF2B5EF4-FFF2-40B4-BE49-F238E27FC236}">
                <a16:creationId xmlns:a16="http://schemas.microsoft.com/office/drawing/2014/main" id="{19D5E5DC-F712-FA6E-6EFB-3D529B9DBDC1}"/>
              </a:ext>
            </a:extLst>
          </p:cNvPr>
          <p:cNvSpPr>
            <a:spLocks noGrp="1"/>
          </p:cNvSpPr>
          <p:nvPr>
            <p:ph type="body" idx="1"/>
          </p:nvPr>
        </p:nvSpPr>
        <p:spPr>
          <a:xfrm>
            <a:off x="623996" y="3443160"/>
            <a:ext cx="7888070" cy="1125488"/>
          </a:xfrm>
        </p:spPr>
        <p:txBody>
          <a:bodyPr/>
          <a:lstStyle>
            <a:lvl1pPr marL="0" indent="0">
              <a:buNone/>
              <a:defRPr sz="1800">
                <a:solidFill>
                  <a:schemeClr val="tx1">
                    <a:tint val="75000"/>
                  </a:schemeClr>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4F32894-9761-652E-C04F-38F2468C9365}"/>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5" name="Plassholder for bunntekst 4">
            <a:extLst>
              <a:ext uri="{FF2B5EF4-FFF2-40B4-BE49-F238E27FC236}">
                <a16:creationId xmlns:a16="http://schemas.microsoft.com/office/drawing/2014/main" id="{840CE42B-C8BC-0DB7-7E39-7A8936A2FF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00D576-5DAD-1B38-6E09-64F060209453}"/>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365928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DC5B9E-E8FE-F9B5-20BE-25696832F77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62B83AD-593D-B6CF-BC19-C6340F49DD5C}"/>
              </a:ext>
            </a:extLst>
          </p:cNvPr>
          <p:cNvSpPr>
            <a:spLocks noGrp="1"/>
          </p:cNvSpPr>
          <p:nvPr>
            <p:ph sz="half" idx="1"/>
          </p:nvPr>
        </p:nvSpPr>
        <p:spPr>
          <a:xfrm>
            <a:off x="628759" y="1369642"/>
            <a:ext cx="3886875" cy="326451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48B4BB6-0C28-0197-7EDF-340CB9C3454E}"/>
              </a:ext>
            </a:extLst>
          </p:cNvPr>
          <p:cNvSpPr>
            <a:spLocks noGrp="1"/>
          </p:cNvSpPr>
          <p:nvPr>
            <p:ph sz="half" idx="2"/>
          </p:nvPr>
        </p:nvSpPr>
        <p:spPr>
          <a:xfrm>
            <a:off x="4629954" y="1369642"/>
            <a:ext cx="3886875" cy="326451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B4BD073-E1D8-8695-BBEB-C7D82302FE4C}"/>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6" name="Plassholder for bunntekst 5">
            <a:extLst>
              <a:ext uri="{FF2B5EF4-FFF2-40B4-BE49-F238E27FC236}">
                <a16:creationId xmlns:a16="http://schemas.microsoft.com/office/drawing/2014/main" id="{51041CC6-48CC-F0F6-30E5-78C6869D1D7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5C5D70-438A-3238-6265-971031C85AAC}"/>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400390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7CC80-8BE2-53F0-7929-0FEC4BB5BF80}"/>
              </a:ext>
            </a:extLst>
          </p:cNvPr>
          <p:cNvSpPr>
            <a:spLocks noGrp="1"/>
          </p:cNvSpPr>
          <p:nvPr>
            <p:ph type="title"/>
          </p:nvPr>
        </p:nvSpPr>
        <p:spPr>
          <a:xfrm>
            <a:off x="629950" y="273929"/>
            <a:ext cx="7888070" cy="994479"/>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B67A132-2392-E08E-BAE8-12DF02BDDBA6}"/>
              </a:ext>
            </a:extLst>
          </p:cNvPr>
          <p:cNvSpPr>
            <a:spLocks noGrp="1"/>
          </p:cNvSpPr>
          <p:nvPr>
            <p:ph type="body" idx="1"/>
          </p:nvPr>
        </p:nvSpPr>
        <p:spPr>
          <a:xfrm>
            <a:off x="629951" y="1261261"/>
            <a:ext cx="3869012"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76631B5-639B-498C-24CA-74C0687A9AE5}"/>
              </a:ext>
            </a:extLst>
          </p:cNvPr>
          <p:cNvSpPr>
            <a:spLocks noGrp="1"/>
          </p:cNvSpPr>
          <p:nvPr>
            <p:ph sz="half" idx="2"/>
          </p:nvPr>
        </p:nvSpPr>
        <p:spPr>
          <a:xfrm>
            <a:off x="629951" y="1879386"/>
            <a:ext cx="3869012" cy="276429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AADC442-23CA-AE0B-8400-C371CB889EAA}"/>
              </a:ext>
            </a:extLst>
          </p:cNvPr>
          <p:cNvSpPr>
            <a:spLocks noGrp="1"/>
          </p:cNvSpPr>
          <p:nvPr>
            <p:ph type="body" sz="quarter" idx="3"/>
          </p:nvPr>
        </p:nvSpPr>
        <p:spPr>
          <a:xfrm>
            <a:off x="4629954" y="1261261"/>
            <a:ext cx="3888066"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815A579-622D-BA26-DAE7-763B16226CAB}"/>
              </a:ext>
            </a:extLst>
          </p:cNvPr>
          <p:cNvSpPr>
            <a:spLocks noGrp="1"/>
          </p:cNvSpPr>
          <p:nvPr>
            <p:ph sz="quarter" idx="4"/>
          </p:nvPr>
        </p:nvSpPr>
        <p:spPr>
          <a:xfrm>
            <a:off x="4629954" y="1879386"/>
            <a:ext cx="3888066" cy="276429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33928A4-4F6D-8EA4-8666-450F765E8DE1}"/>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8" name="Plassholder for bunntekst 7">
            <a:extLst>
              <a:ext uri="{FF2B5EF4-FFF2-40B4-BE49-F238E27FC236}">
                <a16:creationId xmlns:a16="http://schemas.microsoft.com/office/drawing/2014/main" id="{E6094AF4-9E94-FEE2-4503-77B8E1CDE78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FA8357C-A3F9-285F-FF61-D286262DF2CC}"/>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52223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5388EA-7107-9C92-E21C-9F4BB86E869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C0C34E1-62FF-229B-0B35-EFB842EFC196}"/>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4" name="Plassholder for bunntekst 3">
            <a:extLst>
              <a:ext uri="{FF2B5EF4-FFF2-40B4-BE49-F238E27FC236}">
                <a16:creationId xmlns:a16="http://schemas.microsoft.com/office/drawing/2014/main" id="{75EAB529-E424-301B-64FE-42675F88CE0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B5D8815-7CEC-7EE6-5677-9C2826BD4A1D}"/>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339561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2AD5646-8C48-C205-D190-DD688BCA101A}"/>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3" name="Plassholder for bunntekst 2">
            <a:extLst>
              <a:ext uri="{FF2B5EF4-FFF2-40B4-BE49-F238E27FC236}">
                <a16:creationId xmlns:a16="http://schemas.microsoft.com/office/drawing/2014/main" id="{13669975-F07E-E3B2-04AA-8E54A3657B5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7D124D5-204A-EA5C-412B-C07F8B0C235E}"/>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389445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e, tittel og rød stre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BB785D6-56F2-421B-9C6E-0CE161F6B873}"/>
              </a:ext>
            </a:extLst>
          </p:cNvPr>
          <p:cNvSpPr>
            <a:spLocks noGrp="1"/>
          </p:cNvSpPr>
          <p:nvPr>
            <p:ph type="pic" sz="quarter" idx="10"/>
          </p:nvPr>
        </p:nvSpPr>
        <p:spPr>
          <a:xfrm>
            <a:off x="0" y="0"/>
            <a:ext cx="9145588" cy="5145088"/>
          </a:xfrm>
          <a:solidFill>
            <a:schemeClr val="bg1">
              <a:lumMod val="65000"/>
              <a:lumOff val="35000"/>
            </a:schemeClr>
          </a:solidFill>
        </p:spPr>
        <p:txBody>
          <a:bodyPr>
            <a:normAutofit/>
          </a:bodyPr>
          <a:lstStyle>
            <a:lvl1pPr marL="0" indent="0">
              <a:buNone/>
              <a:defRPr sz="1200"/>
            </a:lvl1pPr>
          </a:lstStyle>
          <a:p>
            <a:r>
              <a:rPr lang="nb-NO"/>
              <a:t>Klikk på ikonet for å legge til et bilde</a:t>
            </a:r>
            <a:endParaRPr lang="en-GB"/>
          </a:p>
        </p:txBody>
      </p:sp>
      <p:sp>
        <p:nvSpPr>
          <p:cNvPr id="17" name="Text Placeholder 16">
            <a:extLst>
              <a:ext uri="{FF2B5EF4-FFF2-40B4-BE49-F238E27FC236}">
                <a16:creationId xmlns:a16="http://schemas.microsoft.com/office/drawing/2014/main" id="{E7A3D93F-B7C3-4F5A-B7D9-2F41E5150842}"/>
              </a:ext>
            </a:extLst>
          </p:cNvPr>
          <p:cNvSpPr>
            <a:spLocks noGrp="1"/>
          </p:cNvSpPr>
          <p:nvPr>
            <p:ph type="body" sz="quarter" idx="12"/>
          </p:nvPr>
        </p:nvSpPr>
        <p:spPr>
          <a:xfrm>
            <a:off x="-1" y="4419599"/>
            <a:ext cx="6235196" cy="409576"/>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a:solidFill>
                  <a:schemeClr val="bg1"/>
                </a:solidFill>
              </a:defRPr>
            </a:lvl1pPr>
          </a:lstStyle>
          <a:p>
            <a:pPr lvl="0"/>
            <a:r>
              <a:rPr lang="nb-NO"/>
              <a:t>Klikk for å redigere tekststiler i malen</a:t>
            </a:r>
          </a:p>
        </p:txBody>
      </p:sp>
      <p:sp>
        <p:nvSpPr>
          <p:cNvPr id="5" name="Title 1">
            <a:extLst>
              <a:ext uri="{FF2B5EF4-FFF2-40B4-BE49-F238E27FC236}">
                <a16:creationId xmlns:a16="http://schemas.microsoft.com/office/drawing/2014/main" id="{DBA346C4-9141-4DE3-B9EB-D70AEDA055A3}"/>
              </a:ext>
            </a:extLst>
          </p:cNvPr>
          <p:cNvSpPr>
            <a:spLocks noGrp="1"/>
          </p:cNvSpPr>
          <p:nvPr>
            <p:ph type="title"/>
          </p:nvPr>
        </p:nvSpPr>
        <p:spPr>
          <a:xfrm>
            <a:off x="628759" y="351954"/>
            <a:ext cx="7888070" cy="828104"/>
          </a:xfrm>
        </p:spPr>
        <p:txBody>
          <a:bodyPr/>
          <a:lstStyle/>
          <a:p>
            <a:r>
              <a:rPr lang="nb-NO"/>
              <a:t>Klikk for å redigere tittelstil</a:t>
            </a:r>
            <a:endParaRPr lang="en-GB"/>
          </a:p>
        </p:txBody>
      </p:sp>
    </p:spTree>
    <p:extLst>
      <p:ext uri="{BB962C8B-B14F-4D97-AF65-F5344CB8AC3E}">
        <p14:creationId xmlns:p14="http://schemas.microsoft.com/office/powerpoint/2010/main" val="1476010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2ADDF3-C2FD-10BF-DE61-E3553BDB72E0}"/>
              </a:ext>
            </a:extLst>
          </p:cNvPr>
          <p:cNvSpPr>
            <a:spLocks noGrp="1"/>
          </p:cNvSpPr>
          <p:nvPr>
            <p:ph type="title"/>
          </p:nvPr>
        </p:nvSpPr>
        <p:spPr>
          <a:xfrm>
            <a:off x="629951" y="343006"/>
            <a:ext cx="2949690" cy="1200521"/>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D2AF5E85-7925-8DF5-9D05-0287E45F4CC5}"/>
              </a:ext>
            </a:extLst>
          </p:cNvPr>
          <p:cNvSpPr>
            <a:spLocks noGrp="1"/>
          </p:cNvSpPr>
          <p:nvPr>
            <p:ph idx="1"/>
          </p:nvPr>
        </p:nvSpPr>
        <p:spPr>
          <a:xfrm>
            <a:off x="3888066" y="740798"/>
            <a:ext cx="4629954"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8863B44-CDB5-3E4A-6F59-7E8545F811DE}"/>
              </a:ext>
            </a:extLst>
          </p:cNvPr>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7C844C0-5583-E41A-7B5F-327E43FFB622}"/>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6" name="Plassholder for bunntekst 5">
            <a:extLst>
              <a:ext uri="{FF2B5EF4-FFF2-40B4-BE49-F238E27FC236}">
                <a16:creationId xmlns:a16="http://schemas.microsoft.com/office/drawing/2014/main" id="{DCEBAE0E-E49D-F9EA-88A6-100D32FD1F3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2BF4DDD-86EE-9B4C-AC65-49AE162E583A}"/>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3344747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86FE20-3C72-53D0-9832-18368FE10E67}"/>
              </a:ext>
            </a:extLst>
          </p:cNvPr>
          <p:cNvSpPr>
            <a:spLocks noGrp="1"/>
          </p:cNvSpPr>
          <p:nvPr>
            <p:ph type="title"/>
          </p:nvPr>
        </p:nvSpPr>
        <p:spPr>
          <a:xfrm>
            <a:off x="629951" y="343006"/>
            <a:ext cx="2949690" cy="1200521"/>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8686A514-0B3A-97BD-0A6F-7317597EE103}"/>
              </a:ext>
            </a:extLst>
          </p:cNvPr>
          <p:cNvSpPr>
            <a:spLocks noGrp="1"/>
          </p:cNvSpPr>
          <p:nvPr>
            <p:ph type="pic" idx="1"/>
          </p:nvPr>
        </p:nvSpPr>
        <p:spPr>
          <a:xfrm>
            <a:off x="3888066" y="740798"/>
            <a:ext cx="4629954" cy="3656347"/>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endParaRPr lang="nb-NO"/>
          </a:p>
        </p:txBody>
      </p:sp>
      <p:sp>
        <p:nvSpPr>
          <p:cNvPr id="4" name="Plassholder for tekst 3">
            <a:extLst>
              <a:ext uri="{FF2B5EF4-FFF2-40B4-BE49-F238E27FC236}">
                <a16:creationId xmlns:a16="http://schemas.microsoft.com/office/drawing/2014/main" id="{35B0F0FE-ADB8-A7A1-BF28-763D0B71EF18}"/>
              </a:ext>
            </a:extLst>
          </p:cNvPr>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850903-6E78-B366-847B-28C45A61F257}"/>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6" name="Plassholder for bunntekst 5">
            <a:extLst>
              <a:ext uri="{FF2B5EF4-FFF2-40B4-BE49-F238E27FC236}">
                <a16:creationId xmlns:a16="http://schemas.microsoft.com/office/drawing/2014/main" id="{A69DD184-A61A-736C-77CA-4638EA93F41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3BC2242-B684-BEC0-89C1-4871B4950EEF}"/>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2337100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461110-B828-E51D-1A94-C2C93568C53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9B659BA-7E89-F1FF-509E-FF19506C1A2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FEC73A2-D8C7-5491-C787-BB9EA55E1FF8}"/>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5" name="Plassholder for bunntekst 4">
            <a:extLst>
              <a:ext uri="{FF2B5EF4-FFF2-40B4-BE49-F238E27FC236}">
                <a16:creationId xmlns:a16="http://schemas.microsoft.com/office/drawing/2014/main" id="{8D45CDA0-FF72-A1D5-A583-F251A57AEE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7AA1FF-8325-5FFA-48D3-8FF89EED912A}"/>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1163508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A59C213-7A5C-EEE7-E90B-8ECF5A110834}"/>
              </a:ext>
            </a:extLst>
          </p:cNvPr>
          <p:cNvSpPr>
            <a:spLocks noGrp="1"/>
          </p:cNvSpPr>
          <p:nvPr>
            <p:ph type="title" orient="vert"/>
          </p:nvPr>
        </p:nvSpPr>
        <p:spPr>
          <a:xfrm>
            <a:off x="6544812" y="273928"/>
            <a:ext cx="1972017" cy="4360224"/>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080765C-D6D2-ADEE-A5A5-A251177896C4}"/>
              </a:ext>
            </a:extLst>
          </p:cNvPr>
          <p:cNvSpPr>
            <a:spLocks noGrp="1"/>
          </p:cNvSpPr>
          <p:nvPr>
            <p:ph type="body" orient="vert" idx="1"/>
          </p:nvPr>
        </p:nvSpPr>
        <p:spPr>
          <a:xfrm>
            <a:off x="628759" y="273928"/>
            <a:ext cx="5801732" cy="436022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7BDEC1-6D1D-A117-96A0-36CBD4DE9B28}"/>
              </a:ext>
            </a:extLst>
          </p:cNvPr>
          <p:cNvSpPr>
            <a:spLocks noGrp="1"/>
          </p:cNvSpPr>
          <p:nvPr>
            <p:ph type="dt" sz="half" idx="10"/>
          </p:nvPr>
        </p:nvSpPr>
        <p:spPr/>
        <p:txBody>
          <a:bodyPr/>
          <a:lstStyle/>
          <a:p>
            <a:fld id="{39B43196-123C-4335-A0F9-02530F4DE3CC}" type="datetimeFigureOut">
              <a:rPr lang="nb-NO" smtClean="0"/>
              <a:t>28.10.2024</a:t>
            </a:fld>
            <a:endParaRPr lang="nb-NO"/>
          </a:p>
        </p:txBody>
      </p:sp>
      <p:sp>
        <p:nvSpPr>
          <p:cNvPr id="5" name="Plassholder for bunntekst 4">
            <a:extLst>
              <a:ext uri="{FF2B5EF4-FFF2-40B4-BE49-F238E27FC236}">
                <a16:creationId xmlns:a16="http://schemas.microsoft.com/office/drawing/2014/main" id="{057927C3-4D64-5A49-8B4F-4B167BC77AB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267DF85-E25B-4B63-C792-73F598A84BA4}"/>
              </a:ext>
            </a:extLst>
          </p:cNvPr>
          <p:cNvSpPr>
            <a:spLocks noGrp="1"/>
          </p:cNvSpPr>
          <p:nvPr>
            <p:ph type="sldNum" sz="quarter" idx="12"/>
          </p:nvPr>
        </p:nvSpPr>
        <p:spPr/>
        <p:txBody>
          <a:bodyPr/>
          <a:lstStyle/>
          <a:p>
            <a:fld id="{898B54F1-1FA7-4DC7-9FF6-219555F97A0A}" type="slidenum">
              <a:rPr lang="nb-NO" smtClean="0"/>
              <a:t>‹#›</a:t>
            </a:fld>
            <a:endParaRPr lang="nb-NO"/>
          </a:p>
        </p:txBody>
      </p:sp>
    </p:spTree>
    <p:extLst>
      <p:ext uri="{BB962C8B-B14F-4D97-AF65-F5344CB8AC3E}">
        <p14:creationId xmlns:p14="http://schemas.microsoft.com/office/powerpoint/2010/main" val="351210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g teks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CBBDFCF7-F532-477F-8A1A-E900E1DC9286}"/>
              </a:ext>
            </a:extLst>
          </p:cNvPr>
          <p:cNvSpPr>
            <a:spLocks noGrp="1"/>
          </p:cNvSpPr>
          <p:nvPr>
            <p:ph type="pic" sz="quarter" idx="10" hasCustomPrompt="1"/>
          </p:nvPr>
        </p:nvSpPr>
        <p:spPr>
          <a:xfrm>
            <a:off x="0" y="0"/>
            <a:ext cx="9145588" cy="5145088"/>
          </a:xfrm>
          <a:solidFill>
            <a:schemeClr val="bg1">
              <a:lumMod val="65000"/>
              <a:lumOff val="35000"/>
            </a:schemeClr>
          </a:solidFill>
        </p:spPr>
        <p:txBody>
          <a:bodyPr anchor="b">
            <a:normAutofit/>
          </a:bodyPr>
          <a:lstStyle>
            <a:lvl1pPr marL="0" indent="0" algn="r">
              <a:buNone/>
              <a:defRPr sz="1200"/>
            </a:lvl1pPr>
          </a:lstStyle>
          <a:p>
            <a:r>
              <a:rPr lang="nb-NO"/>
              <a:t>Klikk Sett inn – Bilder – for å endre eller sette inn bilde</a:t>
            </a:r>
            <a:endParaRPr lang="en-GB"/>
          </a:p>
        </p:txBody>
      </p:sp>
      <p:pic>
        <p:nvPicPr>
          <p:cNvPr id="7" name="Picture 6" descr="A picture containing text, water, outdoor, shore&#10;&#10;Description automatically generated" hidden="1">
            <a:extLst>
              <a:ext uri="{FF2B5EF4-FFF2-40B4-BE49-F238E27FC236}">
                <a16:creationId xmlns:a16="http://schemas.microsoft.com/office/drawing/2014/main" id="{5926DC9E-0DDA-48BD-AF72-57784B22A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7" y="0"/>
            <a:ext cx="9135775" cy="5145088"/>
          </a:xfrm>
          <a:prstGeom prst="rect">
            <a:avLst/>
          </a:prstGeom>
        </p:spPr>
      </p:pic>
      <p:sp>
        <p:nvSpPr>
          <p:cNvPr id="12" name="Text Placeholder 11">
            <a:extLst>
              <a:ext uri="{FF2B5EF4-FFF2-40B4-BE49-F238E27FC236}">
                <a16:creationId xmlns:a16="http://schemas.microsoft.com/office/drawing/2014/main" id="{2FA06A6E-EF01-4423-B229-C83BB34ADB95}"/>
              </a:ext>
            </a:extLst>
          </p:cNvPr>
          <p:cNvSpPr>
            <a:spLocks noGrp="1"/>
          </p:cNvSpPr>
          <p:nvPr>
            <p:ph type="body" sz="quarter" idx="11"/>
          </p:nvPr>
        </p:nvSpPr>
        <p:spPr>
          <a:xfrm>
            <a:off x="1448727" y="0"/>
            <a:ext cx="3031833" cy="5145088"/>
          </a:xfrm>
          <a:blipFill>
            <a:blip r:embed="rId3">
              <a:extLst>
                <a:ext uri="{96DAC541-7B7A-43D3-8B79-37D633B846F1}">
                  <asvg:svgBlip xmlns:asvg="http://schemas.microsoft.com/office/drawing/2016/SVG/main" r:embed="rId4"/>
                </a:ext>
              </a:extLst>
            </a:blip>
            <a:stretch>
              <a:fillRect/>
            </a:stretch>
          </a:blipFill>
        </p:spPr>
        <p:txBody>
          <a:bodyPr lIns="612000" rIns="468000" anchor="ctr">
            <a:normAutofit/>
          </a:bodyPr>
          <a:lstStyle>
            <a:lvl1pPr marL="0" indent="0" algn="l">
              <a:buNone/>
              <a:defRPr sz="2400"/>
            </a:lvl1pPr>
          </a:lstStyle>
          <a:p>
            <a:pPr lvl="0"/>
            <a:r>
              <a:rPr lang="nb-NO" noProof="0"/>
              <a:t>Klikk for å redigere tekststiler i malen</a:t>
            </a:r>
          </a:p>
        </p:txBody>
      </p:sp>
    </p:spTree>
    <p:extLst>
      <p:ext uri="{BB962C8B-B14F-4D97-AF65-F5344CB8AC3E}">
        <p14:creationId xmlns:p14="http://schemas.microsoft.com/office/powerpoint/2010/main" val="327298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331827" y="1503493"/>
            <a:ext cx="6481936" cy="828104"/>
          </a:xfrm>
        </p:spPr>
        <p:txBody>
          <a:bodyPr anchor="ctr"/>
          <a:lstStyle>
            <a:lvl1pPr algn="ctr">
              <a:defRPr sz="2600"/>
            </a:lvl1pPr>
          </a:lstStyle>
          <a:p>
            <a:r>
              <a:rPr lang="nb-NO"/>
              <a:t>Klikk for å redigere tittelstil</a:t>
            </a:r>
          </a:p>
        </p:txBody>
      </p:sp>
      <p:sp>
        <p:nvSpPr>
          <p:cNvPr id="3" name="Undertittel 2"/>
          <p:cNvSpPr>
            <a:spLocks noGrp="1"/>
          </p:cNvSpPr>
          <p:nvPr>
            <p:ph type="subTitle" idx="1"/>
          </p:nvPr>
        </p:nvSpPr>
        <p:spPr>
          <a:xfrm>
            <a:off x="1331827" y="2513299"/>
            <a:ext cx="6481936" cy="828104"/>
          </a:xfrm>
        </p:spPr>
        <p:txBody>
          <a:bodyPr anchor="ctr">
            <a:noAutofit/>
          </a:bodyPr>
          <a:lstStyle>
            <a:lvl1pPr marL="0" indent="0" algn="ctr">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7" name="Plassholder for bunntekst 3"/>
          <p:cNvSpPr>
            <a:spLocks noGrp="1"/>
          </p:cNvSpPr>
          <p:nvPr>
            <p:ph type="ftr" sz="quarter" idx="3"/>
          </p:nvPr>
        </p:nvSpPr>
        <p:spPr>
          <a:xfrm>
            <a:off x="-1024284" y="4889255"/>
            <a:ext cx="992752" cy="230832"/>
          </a:xfrm>
          <a:prstGeom prst="rect">
            <a:avLst/>
          </a:prstGeom>
        </p:spPr>
        <p:txBody>
          <a:bodyPr vert="horz" wrap="none" lIns="0" tIns="0" rIns="0" bIns="0" rtlCol="0" anchor="ctr">
            <a:noAutofit/>
          </a:bodyPr>
          <a:lstStyle>
            <a:lvl1pPr algn="r">
              <a:defRPr sz="1000">
                <a:solidFill>
                  <a:schemeClr val="bg1"/>
                </a:solidFill>
              </a:defRPr>
            </a:lvl1pPr>
          </a:lstStyle>
          <a:p>
            <a:r>
              <a:rPr lang="nb-NO"/>
              <a:t>Rullende tekst settes inn via "Sett inn -&gt; Topptekst og bunntekst"</a:t>
            </a:r>
          </a:p>
        </p:txBody>
      </p:sp>
    </p:spTree>
    <p:extLst>
      <p:ext uri="{BB962C8B-B14F-4D97-AF65-F5344CB8AC3E}">
        <p14:creationId xmlns:p14="http://schemas.microsoft.com/office/powerpoint/2010/main" val="1846559389"/>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0" fill="hold"/>
                                        <p:tgtEl>
                                          <p:spTgt spid="7"/>
                                        </p:tgtEl>
                                        <p:attrNameLst>
                                          <p:attrName>ppt_x</p:attrName>
                                        </p:attrNameLst>
                                      </p:cBhvr>
                                      <p:tavLst>
                                        <p:tav tm="0">
                                          <p:val>
                                            <p:strVal val="1+#ppt_w/2"/>
                                          </p:val>
                                        </p:tav>
                                        <p:tav tm="100000">
                                          <p:val>
                                            <p:strVal val="#ppt_x"/>
                                          </p:val>
                                        </p:tav>
                                      </p:tavLst>
                                    </p:anim>
                                    <p:anim calcmode="lin" valueType="num">
                                      <p:cBhvr additive="base">
                                        <p:cTn id="8" dur="10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bunntekst 3"/>
          <p:cNvSpPr>
            <a:spLocks noGrp="1"/>
          </p:cNvSpPr>
          <p:nvPr>
            <p:ph type="ftr" sz="quarter" idx="3"/>
          </p:nvPr>
        </p:nvSpPr>
        <p:spPr>
          <a:xfrm>
            <a:off x="-1024284" y="4889255"/>
            <a:ext cx="992752" cy="230832"/>
          </a:xfrm>
          <a:prstGeom prst="rect">
            <a:avLst/>
          </a:prstGeom>
        </p:spPr>
        <p:txBody>
          <a:bodyPr vert="horz" wrap="none" lIns="0" tIns="0" rIns="0" bIns="0" rtlCol="0" anchor="ctr">
            <a:noAutofit/>
          </a:bodyPr>
          <a:lstStyle>
            <a:lvl1pPr algn="r">
              <a:defRPr sz="1000">
                <a:solidFill>
                  <a:schemeClr val="bg1"/>
                </a:solidFill>
              </a:defRPr>
            </a:lvl1pPr>
          </a:lstStyle>
          <a:p>
            <a:r>
              <a:rPr lang="nb-NO"/>
              <a:t>Rullende tekst settes inn via "Sett inn -&gt; Topptekst og bunntekst"</a:t>
            </a:r>
          </a:p>
        </p:txBody>
      </p:sp>
    </p:spTree>
    <p:extLst>
      <p:ext uri="{BB962C8B-B14F-4D97-AF65-F5344CB8AC3E}">
        <p14:creationId xmlns:p14="http://schemas.microsoft.com/office/powerpoint/2010/main" val="1639579462"/>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innhold 2"/>
          <p:cNvSpPr>
            <a:spLocks noGrp="1"/>
          </p:cNvSpPr>
          <p:nvPr>
            <p:ph idx="1"/>
          </p:nvPr>
        </p:nvSpPr>
        <p:spPr>
          <a:xfrm>
            <a:off x="1227034" y="2474686"/>
            <a:ext cx="3240967" cy="19376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p:cNvSpPr>
            <a:spLocks noGrp="1"/>
          </p:cNvSpPr>
          <p:nvPr>
            <p:ph idx="10"/>
          </p:nvPr>
        </p:nvSpPr>
        <p:spPr>
          <a:xfrm>
            <a:off x="4677588" y="2474686"/>
            <a:ext cx="3240967" cy="19376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bunntekst 3"/>
          <p:cNvSpPr>
            <a:spLocks noGrp="1"/>
          </p:cNvSpPr>
          <p:nvPr>
            <p:ph type="ftr" sz="quarter" idx="3"/>
          </p:nvPr>
        </p:nvSpPr>
        <p:spPr>
          <a:xfrm>
            <a:off x="-1024284" y="4889255"/>
            <a:ext cx="992752" cy="230832"/>
          </a:xfrm>
          <a:prstGeom prst="rect">
            <a:avLst/>
          </a:prstGeom>
        </p:spPr>
        <p:txBody>
          <a:bodyPr vert="horz" wrap="none" lIns="0" tIns="0" rIns="0" bIns="0" rtlCol="0" anchor="ctr">
            <a:noAutofit/>
          </a:bodyPr>
          <a:lstStyle>
            <a:lvl1pPr algn="r">
              <a:defRPr sz="1000">
                <a:solidFill>
                  <a:schemeClr val="bg1"/>
                </a:solidFill>
              </a:defRPr>
            </a:lvl1pPr>
          </a:lstStyle>
          <a:p>
            <a:r>
              <a:rPr lang="nb-NO"/>
              <a:t>Rullende tekst settes inn via "Sett inn -&gt; Topptekst og bunntekst"</a:t>
            </a:r>
          </a:p>
        </p:txBody>
      </p:sp>
    </p:spTree>
    <p:extLst>
      <p:ext uri="{BB962C8B-B14F-4D97-AF65-F5344CB8AC3E}">
        <p14:creationId xmlns:p14="http://schemas.microsoft.com/office/powerpoint/2010/main" val="4046789185"/>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0" fill="hold"/>
                                        <p:tgtEl>
                                          <p:spTgt spid="12"/>
                                        </p:tgtEl>
                                        <p:attrNameLst>
                                          <p:attrName>ppt_x</p:attrName>
                                        </p:attrNameLst>
                                      </p:cBhvr>
                                      <p:tavLst>
                                        <p:tav tm="0">
                                          <p:val>
                                            <p:strVal val="1+#ppt_w/2"/>
                                          </p:val>
                                        </p:tav>
                                        <p:tav tm="100000">
                                          <p:val>
                                            <p:strVal val="#ppt_x"/>
                                          </p:val>
                                        </p:tav>
                                      </p:tavLst>
                                    </p:anim>
                                    <p:anim calcmode="lin" valueType="num">
                                      <p:cBhvr additive="base">
                                        <p:cTn id="8" dur="10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3827AF-499B-499C-98C8-21D81CF1C960}"/>
              </a:ext>
            </a:extLst>
          </p:cNvPr>
          <p:cNvSpPr/>
          <p:nvPr userDrawn="1"/>
        </p:nvSpPr>
        <p:spPr>
          <a:xfrm>
            <a:off x="4571999" y="0"/>
            <a:ext cx="4572000" cy="514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cture Placeholder 6">
            <a:extLst>
              <a:ext uri="{FF2B5EF4-FFF2-40B4-BE49-F238E27FC236}">
                <a16:creationId xmlns:a16="http://schemas.microsoft.com/office/drawing/2014/main" id="{988FB8EB-60B8-4596-B89A-884BA726D8BE}"/>
              </a:ext>
            </a:extLst>
          </p:cNvPr>
          <p:cNvSpPr>
            <a:spLocks noGrp="1"/>
          </p:cNvSpPr>
          <p:nvPr>
            <p:ph type="pic" sz="quarter" idx="15"/>
          </p:nvPr>
        </p:nvSpPr>
        <p:spPr>
          <a:xfrm>
            <a:off x="4572000" y="0"/>
            <a:ext cx="4572000" cy="5145087"/>
          </a:xfrm>
          <a:prstGeom prst="rect">
            <a:avLst/>
          </a:prstGeom>
        </p:spPr>
        <p:txBody>
          <a:bodyPr lIns="0" tIns="0" rIns="0" bIns="0"/>
          <a:lstStyle/>
          <a:p>
            <a:r>
              <a:rPr lang="nb-NO"/>
              <a:t>Klikk på ikonet for å legge til et bilde</a:t>
            </a:r>
            <a:endParaRPr lang="en-GB"/>
          </a:p>
        </p:txBody>
      </p:sp>
      <p:sp>
        <p:nvSpPr>
          <p:cNvPr id="8" name="Tittel 1">
            <a:extLst>
              <a:ext uri="{FF2B5EF4-FFF2-40B4-BE49-F238E27FC236}">
                <a16:creationId xmlns:a16="http://schemas.microsoft.com/office/drawing/2014/main" id="{8E925F61-A501-4E21-8AC3-BF2BC332C971}"/>
              </a:ext>
            </a:extLst>
          </p:cNvPr>
          <p:cNvSpPr>
            <a:spLocks noGrp="1"/>
          </p:cNvSpPr>
          <p:nvPr>
            <p:ph type="title" hasCustomPrompt="1"/>
          </p:nvPr>
        </p:nvSpPr>
        <p:spPr>
          <a:xfrm>
            <a:off x="933450" y="351954"/>
            <a:ext cx="3316055" cy="828104"/>
          </a:xfrm>
        </p:spPr>
        <p:txBody>
          <a:bodyPr/>
          <a:lstStyle>
            <a:lvl1pPr>
              <a:defRPr/>
            </a:lvl1pPr>
          </a:lstStyle>
          <a:p>
            <a:r>
              <a:rPr lang="nb-NO"/>
              <a:t>Tittel</a:t>
            </a:r>
          </a:p>
        </p:txBody>
      </p:sp>
      <p:sp>
        <p:nvSpPr>
          <p:cNvPr id="11" name="Plassholder for innhold 2">
            <a:extLst>
              <a:ext uri="{FF2B5EF4-FFF2-40B4-BE49-F238E27FC236}">
                <a16:creationId xmlns:a16="http://schemas.microsoft.com/office/drawing/2014/main" id="{49BF8D63-B7C3-4049-8AC4-58A28375FB5C}"/>
              </a:ext>
            </a:extLst>
          </p:cNvPr>
          <p:cNvSpPr>
            <a:spLocks noGrp="1"/>
          </p:cNvSpPr>
          <p:nvPr>
            <p:ph idx="1" hasCustomPrompt="1"/>
          </p:nvPr>
        </p:nvSpPr>
        <p:spPr>
          <a:xfrm>
            <a:off x="933450" y="1369643"/>
            <a:ext cx="3316056" cy="304270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34509605"/>
      </p:ext>
    </p:extLst>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142C83-E117-4CF0-B740-72E194092242}"/>
              </a:ext>
            </a:extLst>
          </p:cNvPr>
          <p:cNvSpPr/>
          <p:nvPr userDrawn="1"/>
        </p:nvSpPr>
        <p:spPr>
          <a:xfrm>
            <a:off x="1" y="0"/>
            <a:ext cx="4572000" cy="514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innhold 2">
            <a:extLst>
              <a:ext uri="{FF2B5EF4-FFF2-40B4-BE49-F238E27FC236}">
                <a16:creationId xmlns:a16="http://schemas.microsoft.com/office/drawing/2014/main" id="{C62D8E63-CEA8-42E9-8FF4-86C8B1DCF22A}"/>
              </a:ext>
            </a:extLst>
          </p:cNvPr>
          <p:cNvSpPr>
            <a:spLocks noGrp="1"/>
          </p:cNvSpPr>
          <p:nvPr>
            <p:ph idx="13" hasCustomPrompt="1"/>
          </p:nvPr>
        </p:nvSpPr>
        <p:spPr>
          <a:xfrm>
            <a:off x="4880609" y="1369643"/>
            <a:ext cx="3314696" cy="304270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2" name="Text Placeholder 9">
            <a:extLst>
              <a:ext uri="{FF2B5EF4-FFF2-40B4-BE49-F238E27FC236}">
                <a16:creationId xmlns:a16="http://schemas.microsoft.com/office/drawing/2014/main" id="{1846E548-D3E1-486C-94FB-8CA4D9216ED8}"/>
              </a:ext>
            </a:extLst>
          </p:cNvPr>
          <p:cNvSpPr>
            <a:spLocks noGrp="1"/>
          </p:cNvSpPr>
          <p:nvPr>
            <p:ph type="body" sz="quarter" idx="14" hasCustomPrompt="1"/>
          </p:nvPr>
        </p:nvSpPr>
        <p:spPr>
          <a:xfrm>
            <a:off x="4880608" y="351954"/>
            <a:ext cx="3314697" cy="828104"/>
          </a:xfrm>
        </p:spPr>
        <p:txBody>
          <a:bodyPr anchor="ctr">
            <a:normAutofit/>
          </a:bodyPr>
          <a:lstStyle>
            <a:lvl1pPr marL="0" indent="0">
              <a:spcBef>
                <a:spcPts val="0"/>
              </a:spcBef>
              <a:buNone/>
              <a:defRPr sz="2600"/>
            </a:lvl1pPr>
          </a:lstStyle>
          <a:p>
            <a:pPr lvl="0"/>
            <a:r>
              <a:rPr lang="nb-NO"/>
              <a:t>Tittel</a:t>
            </a:r>
          </a:p>
        </p:txBody>
      </p:sp>
      <p:sp>
        <p:nvSpPr>
          <p:cNvPr id="13" name="Picture Placeholder 6">
            <a:extLst>
              <a:ext uri="{FF2B5EF4-FFF2-40B4-BE49-F238E27FC236}">
                <a16:creationId xmlns:a16="http://schemas.microsoft.com/office/drawing/2014/main" id="{FCC6EF57-5A3F-44EA-9C44-44402EB66A88}"/>
              </a:ext>
            </a:extLst>
          </p:cNvPr>
          <p:cNvSpPr>
            <a:spLocks noGrp="1"/>
          </p:cNvSpPr>
          <p:nvPr>
            <p:ph type="pic" sz="quarter" idx="15"/>
          </p:nvPr>
        </p:nvSpPr>
        <p:spPr>
          <a:xfrm>
            <a:off x="-1" y="0"/>
            <a:ext cx="4571999" cy="5145087"/>
          </a:xfrm>
          <a:prstGeom prst="rect">
            <a:avLst/>
          </a:prstGeom>
        </p:spPr>
        <p:txBody>
          <a:bodyPr lIns="0" tIns="0" rIns="0" bIns="0"/>
          <a:lstStyle/>
          <a:p>
            <a:r>
              <a:rPr lang="nb-NO"/>
              <a:t>Klikk på ikonet for å legge til et bilde</a:t>
            </a:r>
            <a:endParaRPr lang="en-GB"/>
          </a:p>
        </p:txBody>
      </p:sp>
    </p:spTree>
    <p:extLst>
      <p:ext uri="{BB962C8B-B14F-4D97-AF65-F5344CB8AC3E}">
        <p14:creationId xmlns:p14="http://schemas.microsoft.com/office/powerpoint/2010/main" val="2667867562"/>
      </p:ext>
    </p:extLst>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8" name="Plassholder for bunntekst 3"/>
          <p:cNvSpPr>
            <a:spLocks noGrp="1"/>
          </p:cNvSpPr>
          <p:nvPr>
            <p:ph type="ftr" sz="quarter" idx="3"/>
          </p:nvPr>
        </p:nvSpPr>
        <p:spPr>
          <a:xfrm>
            <a:off x="-1024284" y="4889255"/>
            <a:ext cx="992752" cy="230832"/>
          </a:xfrm>
          <a:prstGeom prst="rect">
            <a:avLst/>
          </a:prstGeom>
        </p:spPr>
        <p:txBody>
          <a:bodyPr vert="horz" wrap="none" lIns="0" tIns="0" rIns="0" bIns="0" rtlCol="0" anchor="ctr">
            <a:noAutofit/>
          </a:bodyPr>
          <a:lstStyle>
            <a:lvl1pPr algn="r">
              <a:defRPr sz="1000">
                <a:solidFill>
                  <a:schemeClr val="bg1"/>
                </a:solidFill>
              </a:defRPr>
            </a:lvl1pPr>
          </a:lstStyle>
          <a:p>
            <a:r>
              <a:rPr lang="nb-NO"/>
              <a:t>Rullende tekst settes inn via "Sett inn -&gt; Topptekst og bunntekst"</a:t>
            </a:r>
          </a:p>
        </p:txBody>
      </p:sp>
    </p:spTree>
    <p:extLst>
      <p:ext uri="{BB962C8B-B14F-4D97-AF65-F5344CB8AC3E}">
        <p14:creationId xmlns:p14="http://schemas.microsoft.com/office/powerpoint/2010/main" val="2436915275"/>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0" fill="hold"/>
                                        <p:tgtEl>
                                          <p:spTgt spid="8"/>
                                        </p:tgtEl>
                                        <p:attrNameLst>
                                          <p:attrName>ppt_x</p:attrName>
                                        </p:attrNameLst>
                                      </p:cBhvr>
                                      <p:tavLst>
                                        <p:tav tm="0">
                                          <p:val>
                                            <p:strVal val="1+#ppt_w/2"/>
                                          </p:val>
                                        </p:tav>
                                        <p:tav tm="100000">
                                          <p:val>
                                            <p:strVal val="#ppt_x"/>
                                          </p:val>
                                        </p:tav>
                                      </p:tavLst>
                                    </p:anim>
                                    <p:anim calcmode="lin" valueType="num">
                                      <p:cBhvr additive="base">
                                        <p:cTn id="8" dur="10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27033" y="1504988"/>
            <a:ext cx="6691522" cy="828104"/>
          </a:xfrm>
          <a:prstGeom prst="rect">
            <a:avLst/>
          </a:prstGeom>
        </p:spPr>
        <p:txBody>
          <a:bodyPr vert="horz" lIns="0" tIns="0" rIns="0" bIns="0" rtlCol="0" anchor="ctr">
            <a:noAutofit/>
          </a:bodyPr>
          <a:lstStyle/>
          <a:p>
            <a:r>
              <a:rPr lang="nb-NO"/>
              <a:t>Klikk for å redigere tittelstil</a:t>
            </a:r>
          </a:p>
        </p:txBody>
      </p:sp>
      <p:sp>
        <p:nvSpPr>
          <p:cNvPr id="3" name="Plassholder for tekst 2"/>
          <p:cNvSpPr>
            <a:spLocks noGrp="1"/>
          </p:cNvSpPr>
          <p:nvPr>
            <p:ph type="body" idx="1"/>
          </p:nvPr>
        </p:nvSpPr>
        <p:spPr>
          <a:xfrm>
            <a:off x="1227033" y="2474685"/>
            <a:ext cx="6691522" cy="1937657"/>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ktangel 6"/>
          <p:cNvSpPr/>
          <p:nvPr userDrawn="1"/>
        </p:nvSpPr>
        <p:spPr>
          <a:xfrm>
            <a:off x="0" y="4864255"/>
            <a:ext cx="9145588" cy="280835"/>
          </a:xfrm>
          <a:prstGeom prst="rect">
            <a:avLst/>
          </a:prstGeom>
          <a:solidFill>
            <a:srgbClr val="DC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0" cap="none" baseline="0">
              <a:solidFill>
                <a:schemeClr val="tx1"/>
              </a:solidFill>
            </a:endParaRPr>
          </a:p>
        </p:txBody>
      </p:sp>
      <p:pic>
        <p:nvPicPr>
          <p:cNvPr id="8" name="Bilde 7">
            <a:extLst>
              <a:ext uri="{FF2B5EF4-FFF2-40B4-BE49-F238E27FC236}">
                <a16:creationId xmlns:a16="http://schemas.microsoft.com/office/drawing/2014/main" id="{391B732B-A4E6-4139-BF48-9C7C48D737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651" y="13916"/>
            <a:ext cx="951952" cy="1294656"/>
          </a:xfrm>
          <a:prstGeom prst="rect">
            <a:avLst/>
          </a:prstGeom>
        </p:spPr>
      </p:pic>
      <p:sp>
        <p:nvSpPr>
          <p:cNvPr id="5" name="TekstSylinder 4">
            <a:extLst>
              <a:ext uri="{FF2B5EF4-FFF2-40B4-BE49-F238E27FC236}">
                <a16:creationId xmlns:a16="http://schemas.microsoft.com/office/drawing/2014/main" id="{C88A5786-12B6-DA5F-B1C8-BB4AB41B3F29}"/>
              </a:ext>
            </a:extLst>
          </p:cNvPr>
          <p:cNvSpPr txBox="1"/>
          <p:nvPr userDrawn="1">
            <p:extLst>
              <p:ext uri="{1162E1C5-73C7-4A58-AE30-91384D911F3F}">
                <p184:classification xmlns:p184="http://schemas.microsoft.com/office/powerpoint/2018/4/main" val="ftr"/>
              </p:ext>
            </p:extLst>
          </p:nvPr>
        </p:nvSpPr>
        <p:spPr>
          <a:xfrm>
            <a:off x="63500" y="4959668"/>
            <a:ext cx="544513" cy="121920"/>
          </a:xfrm>
          <a:prstGeom prst="rect">
            <a:avLst/>
          </a:prstGeom>
        </p:spPr>
        <p:txBody>
          <a:bodyPr horzOverflow="overflow" lIns="0" tIns="0" rIns="0" bIns="0">
            <a:spAutoFit/>
          </a:bodyPr>
          <a:lstStyle/>
          <a:p>
            <a:pPr algn="l"/>
            <a:r>
              <a:rPr lang="nb-NO" sz="800">
                <a:solidFill>
                  <a:srgbClr val="000000"/>
                </a:solidFill>
                <a:latin typeface="Calibri" panose="020F0502020204030204" pitchFamily="34" charset="0"/>
                <a:cs typeface="Calibri" panose="020F0502020204030204" pitchFamily="34" charset="0"/>
              </a:rPr>
              <a:t>Klasse: Åpen</a:t>
            </a:r>
          </a:p>
        </p:txBody>
      </p:sp>
    </p:spTree>
    <p:extLst>
      <p:ext uri="{BB962C8B-B14F-4D97-AF65-F5344CB8AC3E}">
        <p14:creationId xmlns:p14="http://schemas.microsoft.com/office/powerpoint/2010/main" val="3812354849"/>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2" r:id="rId6"/>
    <p:sldLayoutId id="2147483663" r:id="rId7"/>
    <p:sldLayoutId id="2147483664" r:id="rId8"/>
    <p:sldLayoutId id="2147483654" r:id="rId9"/>
    <p:sldLayoutId id="2147483655" r:id="rId10"/>
    <p:sldLayoutId id="2147483665" r:id="rId11"/>
    <p:sldLayoutId id="2147483666" r:id="rId12"/>
  </p:sldLayoutIdLst>
  <p:hf sldNum="0" hd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6C73F9F-3138-A530-4D5B-DA4517DB69AC}"/>
              </a:ext>
            </a:extLst>
          </p:cNvPr>
          <p:cNvSpPr>
            <a:spLocks noGrp="1"/>
          </p:cNvSpPr>
          <p:nvPr>
            <p:ph type="title"/>
          </p:nvPr>
        </p:nvSpPr>
        <p:spPr>
          <a:xfrm>
            <a:off x="628759" y="273929"/>
            <a:ext cx="7888070" cy="994479"/>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8A7B0DC-0373-686F-4923-CF2459FA9513}"/>
              </a:ext>
            </a:extLst>
          </p:cNvPr>
          <p:cNvSpPr>
            <a:spLocks noGrp="1"/>
          </p:cNvSpPr>
          <p:nvPr>
            <p:ph type="body" idx="1"/>
          </p:nvPr>
        </p:nvSpPr>
        <p:spPr>
          <a:xfrm>
            <a:off x="628759" y="1369642"/>
            <a:ext cx="7888070" cy="326451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59C7D91-D4DF-383B-3893-6ACDA88E26FA}"/>
              </a:ext>
            </a:extLst>
          </p:cNvPr>
          <p:cNvSpPr>
            <a:spLocks noGrp="1"/>
          </p:cNvSpPr>
          <p:nvPr>
            <p:ph type="dt" sz="half" idx="2"/>
          </p:nvPr>
        </p:nvSpPr>
        <p:spPr>
          <a:xfrm>
            <a:off x="628759" y="4768735"/>
            <a:ext cx="2057757"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39B43196-123C-4335-A0F9-02530F4DE3CC}" type="datetimeFigureOut">
              <a:rPr lang="nb-NO" smtClean="0"/>
              <a:t>28.10.2024</a:t>
            </a:fld>
            <a:endParaRPr lang="nb-NO"/>
          </a:p>
        </p:txBody>
      </p:sp>
      <p:sp>
        <p:nvSpPr>
          <p:cNvPr id="5" name="Plassholder for bunntekst 4">
            <a:extLst>
              <a:ext uri="{FF2B5EF4-FFF2-40B4-BE49-F238E27FC236}">
                <a16:creationId xmlns:a16="http://schemas.microsoft.com/office/drawing/2014/main" id="{74F25A25-7F48-F782-2C5E-893BD26133BD}"/>
              </a:ext>
            </a:extLst>
          </p:cNvPr>
          <p:cNvSpPr>
            <a:spLocks noGrp="1"/>
          </p:cNvSpPr>
          <p:nvPr>
            <p:ph type="ftr" sz="quarter" idx="3"/>
          </p:nvPr>
        </p:nvSpPr>
        <p:spPr>
          <a:xfrm>
            <a:off x="3029476" y="4768735"/>
            <a:ext cx="3086636"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CB6A373-942D-92E2-EC8D-8D5016637BDC}"/>
              </a:ext>
            </a:extLst>
          </p:cNvPr>
          <p:cNvSpPr>
            <a:spLocks noGrp="1"/>
          </p:cNvSpPr>
          <p:nvPr>
            <p:ph type="sldNum" sz="quarter" idx="4"/>
          </p:nvPr>
        </p:nvSpPr>
        <p:spPr>
          <a:xfrm>
            <a:off x="6459072" y="4768735"/>
            <a:ext cx="2057757"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898B54F1-1FA7-4DC7-9FF6-219555F97A0A}" type="slidenum">
              <a:rPr lang="nb-NO" smtClean="0"/>
              <a:t>‹#›</a:t>
            </a:fld>
            <a:endParaRPr lang="nb-NO"/>
          </a:p>
        </p:txBody>
      </p:sp>
      <p:sp>
        <p:nvSpPr>
          <p:cNvPr id="8" name="TekstSylinder 7">
            <a:extLst>
              <a:ext uri="{FF2B5EF4-FFF2-40B4-BE49-F238E27FC236}">
                <a16:creationId xmlns:a16="http://schemas.microsoft.com/office/drawing/2014/main" id="{6AEDB89A-7B6A-DC48-B27D-DED202142F8C}"/>
              </a:ext>
            </a:extLst>
          </p:cNvPr>
          <p:cNvSpPr txBox="1"/>
          <p:nvPr userDrawn="1">
            <p:extLst>
              <p:ext uri="{1162E1C5-73C7-4A58-AE30-91384D911F3F}">
                <p184:classification xmlns:p184="http://schemas.microsoft.com/office/powerpoint/2018/4/main" val="ftr"/>
              </p:ext>
            </p:extLst>
          </p:nvPr>
        </p:nvSpPr>
        <p:spPr>
          <a:xfrm>
            <a:off x="63500" y="4959668"/>
            <a:ext cx="544513" cy="121920"/>
          </a:xfrm>
          <a:prstGeom prst="rect">
            <a:avLst/>
          </a:prstGeom>
        </p:spPr>
        <p:txBody>
          <a:bodyPr horzOverflow="overflow" lIns="0" tIns="0" rIns="0" bIns="0">
            <a:spAutoFit/>
          </a:bodyPr>
          <a:lstStyle/>
          <a:p>
            <a:pPr algn="l"/>
            <a:r>
              <a:rPr lang="nb-NO" sz="800">
                <a:solidFill>
                  <a:srgbClr val="000000"/>
                </a:solidFill>
                <a:latin typeface="Calibri" panose="020F0502020204030204" pitchFamily="34" charset="0"/>
                <a:cs typeface="Calibri" panose="020F0502020204030204" pitchFamily="34" charset="0"/>
              </a:rPr>
              <a:t>Klasse: Åpen</a:t>
            </a:r>
          </a:p>
        </p:txBody>
      </p:sp>
    </p:spTree>
    <p:extLst>
      <p:ext uri="{BB962C8B-B14F-4D97-AF65-F5344CB8AC3E}">
        <p14:creationId xmlns:p14="http://schemas.microsoft.com/office/powerpoint/2010/main" val="12374255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419" indent="-171473" algn="l" defTabSz="6858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64" indent="-171473" algn="l" defTabSz="6858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310"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56"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201"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47"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93"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39"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6E3ECB-D596-2FC3-8F7B-99F58D76EF92}"/>
              </a:ext>
            </a:extLst>
          </p:cNvPr>
          <p:cNvSpPr>
            <a:spLocks noGrp="1"/>
          </p:cNvSpPr>
          <p:nvPr>
            <p:ph type="ctrTitle"/>
          </p:nvPr>
        </p:nvSpPr>
        <p:spPr/>
        <p:txBody>
          <a:bodyPr/>
          <a:lstStyle/>
          <a:p>
            <a:r>
              <a:rPr lang="nb-NO"/>
              <a:t>Møte med grunneierne på Laksevåg</a:t>
            </a:r>
          </a:p>
        </p:txBody>
      </p:sp>
      <p:sp>
        <p:nvSpPr>
          <p:cNvPr id="3" name="Undertittel 2">
            <a:extLst>
              <a:ext uri="{FF2B5EF4-FFF2-40B4-BE49-F238E27FC236}">
                <a16:creationId xmlns:a16="http://schemas.microsoft.com/office/drawing/2014/main" id="{49DA808A-DF67-48FE-4EF0-D111F7797628}"/>
              </a:ext>
            </a:extLst>
          </p:cNvPr>
          <p:cNvSpPr>
            <a:spLocks noGrp="1"/>
          </p:cNvSpPr>
          <p:nvPr>
            <p:ph type="subTitle" idx="1"/>
          </p:nvPr>
        </p:nvSpPr>
        <p:spPr/>
        <p:txBody>
          <a:bodyPr/>
          <a:lstStyle/>
          <a:p>
            <a:r>
              <a:rPr lang="nb-NO"/>
              <a:t>30.august 2024</a:t>
            </a:r>
          </a:p>
        </p:txBody>
      </p:sp>
    </p:spTree>
    <p:extLst>
      <p:ext uri="{BB962C8B-B14F-4D97-AF65-F5344CB8AC3E}">
        <p14:creationId xmlns:p14="http://schemas.microsoft.com/office/powerpoint/2010/main" val="36241599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227032" y="509397"/>
            <a:ext cx="7198011" cy="828104"/>
          </a:xfrm>
        </p:spPr>
        <p:txBody>
          <a:bodyPr/>
          <a:lstStyle/>
          <a:p>
            <a:r>
              <a:rPr lang="en-US" sz="2400" err="1"/>
              <a:t>Organisering</a:t>
            </a:r>
            <a:r>
              <a:rPr lang="en-US" sz="2400"/>
              <a:t> for </a:t>
            </a:r>
            <a:r>
              <a:rPr lang="en-US" sz="2400" err="1"/>
              <a:t>gjennomføring</a:t>
            </a:r>
            <a:r>
              <a:rPr lang="en-US" sz="2400"/>
              <a:t> av </a:t>
            </a:r>
            <a:r>
              <a:rPr lang="en-US" sz="2400" err="1"/>
              <a:t>felles</a:t>
            </a:r>
            <a:r>
              <a:rPr lang="en-US" sz="2400"/>
              <a:t> </a:t>
            </a:r>
            <a:r>
              <a:rPr lang="en-US" sz="2400" err="1"/>
              <a:t>oppgaver</a:t>
            </a:r>
            <a:endParaRPr lang="en-US" sz="2400"/>
          </a:p>
        </p:txBody>
      </p:sp>
      <p:sp>
        <p:nvSpPr>
          <p:cNvPr id="5" name="TekstSylinder 4">
            <a:extLst>
              <a:ext uri="{FF2B5EF4-FFF2-40B4-BE49-F238E27FC236}">
                <a16:creationId xmlns:a16="http://schemas.microsoft.com/office/drawing/2014/main" id="{B33F8952-E5FE-8EB1-FE14-A72D383016B2}"/>
              </a:ext>
            </a:extLst>
          </p:cNvPr>
          <p:cNvSpPr txBox="1"/>
          <p:nvPr/>
        </p:nvSpPr>
        <p:spPr>
          <a:xfrm>
            <a:off x="985258" y="1784716"/>
            <a:ext cx="5810141" cy="3223959"/>
          </a:xfrm>
          <a:prstGeom prst="rect">
            <a:avLst/>
          </a:prstGeom>
          <a:noFill/>
        </p:spPr>
        <p:txBody>
          <a:bodyPr wrap="square" lIns="91440" tIns="45720" rIns="91440" bIns="45720" rtlCol="0" anchor="t">
            <a:spAutoFit/>
          </a:bodyPr>
          <a:lstStyle/>
          <a:p>
            <a:pPr>
              <a:spcBef>
                <a:spcPts val="600"/>
              </a:spcBef>
            </a:pPr>
            <a:r>
              <a:rPr lang="nb-NO" sz="1600"/>
              <a:t>Hver deloppgave vil ha egen organisering: </a:t>
            </a:r>
          </a:p>
          <a:p>
            <a:pPr marL="285750" indent="-285750">
              <a:spcBef>
                <a:spcPts val="600"/>
              </a:spcBef>
              <a:buFont typeface="Arial" panose="020B0604020202020204" pitchFamily="34" charset="0"/>
              <a:buChar char="•"/>
            </a:pPr>
            <a:r>
              <a:rPr lang="nb-NO" sz="1600"/>
              <a:t>Oppgaveansvarlig</a:t>
            </a:r>
            <a:endParaRPr lang="nb-NO" sz="1600">
              <a:cs typeface="Arial"/>
            </a:endParaRPr>
          </a:p>
          <a:p>
            <a:pPr marL="285750" indent="-285750">
              <a:spcBef>
                <a:spcPts val="600"/>
              </a:spcBef>
              <a:buFont typeface="Arial" panose="020B0604020202020204" pitchFamily="34" charset="0"/>
              <a:buChar char="•"/>
            </a:pPr>
            <a:r>
              <a:rPr lang="nb-NO" sz="1600"/>
              <a:t>Team </a:t>
            </a:r>
            <a:endParaRPr lang="nb-NO" sz="1600">
              <a:cs typeface="Arial"/>
            </a:endParaRPr>
          </a:p>
          <a:p>
            <a:pPr marL="285750" indent="-285750">
              <a:spcBef>
                <a:spcPts val="600"/>
              </a:spcBef>
              <a:buFont typeface="Arial" panose="020B0604020202020204" pitchFamily="34" charset="0"/>
              <a:buChar char="•"/>
            </a:pPr>
            <a:r>
              <a:rPr lang="nb-NO" sz="1600"/>
              <a:t>Offentlige interessenter</a:t>
            </a:r>
            <a:endParaRPr lang="nb-NO" sz="1600">
              <a:cs typeface="Arial"/>
            </a:endParaRPr>
          </a:p>
          <a:p>
            <a:pPr marL="285750" indent="-285750">
              <a:spcBef>
                <a:spcPts val="600"/>
              </a:spcBef>
              <a:buFont typeface="Arial" panose="020B0604020202020204" pitchFamily="34" charset="0"/>
              <a:buChar char="•"/>
            </a:pPr>
            <a:r>
              <a:rPr lang="nb-NO" sz="1600"/>
              <a:t>Medvirkning</a:t>
            </a:r>
            <a:endParaRPr lang="nb-NO" sz="1600">
              <a:cs typeface="Arial"/>
            </a:endParaRPr>
          </a:p>
          <a:p>
            <a:pPr marL="285750" indent="-285750">
              <a:spcBef>
                <a:spcPts val="600"/>
              </a:spcBef>
              <a:buFont typeface="Arial" panose="020B0604020202020204" pitchFamily="34" charset="0"/>
              <a:buChar char="•"/>
            </a:pPr>
            <a:r>
              <a:rPr lang="nb-NO" sz="1600"/>
              <a:t>Ekstern bistand</a:t>
            </a:r>
            <a:endParaRPr lang="nb-NO" sz="1600">
              <a:cs typeface="Arial"/>
            </a:endParaRPr>
          </a:p>
          <a:p>
            <a:pPr marL="285750" indent="-285750">
              <a:spcBef>
                <a:spcPts val="600"/>
              </a:spcBef>
              <a:buFont typeface="Arial" panose="020B0604020202020204" pitchFamily="34" charset="0"/>
              <a:buChar char="•"/>
            </a:pPr>
            <a:r>
              <a:rPr lang="nb-NO" sz="1600"/>
              <a:t>Hvordan kan grunneiergruppen bistå inn i oppgaven?</a:t>
            </a:r>
            <a:endParaRPr lang="nb-NO" sz="1600">
              <a:cs typeface="Arial"/>
            </a:endParaRPr>
          </a:p>
          <a:p>
            <a:pPr marL="285750" indent="-285750">
              <a:spcBef>
                <a:spcPts val="600"/>
              </a:spcBef>
              <a:buFont typeface="Arial" panose="020B0604020202020204" pitchFamily="34" charset="0"/>
              <a:buChar char="•"/>
            </a:pPr>
            <a:endParaRPr lang="nb-NO" sz="1600"/>
          </a:p>
          <a:p>
            <a:pPr marL="285750" indent="-285750">
              <a:buFont typeface="Arial" panose="020B0604020202020204" pitchFamily="34" charset="0"/>
              <a:buChar char="•"/>
            </a:pPr>
            <a:endParaRPr lang="nb-NO"/>
          </a:p>
          <a:p>
            <a:endParaRPr lang="nb-NO"/>
          </a:p>
          <a:p>
            <a:endParaRPr lang="nb-NO"/>
          </a:p>
        </p:txBody>
      </p:sp>
    </p:spTree>
    <p:extLst>
      <p:ext uri="{BB962C8B-B14F-4D97-AF65-F5344CB8AC3E}">
        <p14:creationId xmlns:p14="http://schemas.microsoft.com/office/powerpoint/2010/main" val="2895863146"/>
      </p:ext>
    </p:extLst>
  </p:cSld>
  <p:clrMapOvr>
    <a:masterClrMapping/>
  </p:clrMapOvr>
  <p:transition spd="slow" advClick="0"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577885" y="247923"/>
            <a:ext cx="6691522" cy="828104"/>
          </a:xfrm>
        </p:spPr>
        <p:txBody>
          <a:bodyPr/>
          <a:lstStyle/>
          <a:p>
            <a:r>
              <a:rPr lang="en-US" err="1"/>
              <a:t>Bybanealternativer</a:t>
            </a:r>
            <a:endParaRPr lang="en-US"/>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18189" y="1265045"/>
            <a:ext cx="7395580" cy="3747180"/>
          </a:xfrm>
          <a:prstGeom prst="rect">
            <a:avLst/>
          </a:prstGeom>
          <a:noFill/>
        </p:spPr>
        <p:txBody>
          <a:bodyPr wrap="square" lIns="91440" tIns="45720" rIns="91440" bIns="45720" rtlCol="0" anchor="t">
            <a:spAutoFit/>
          </a:bodyPr>
          <a:lstStyle/>
          <a:p>
            <a:r>
              <a:rPr lang="nb-NO" b="1"/>
              <a:t>Mål og beskrivelse: </a:t>
            </a:r>
          </a:p>
          <a:p>
            <a:r>
              <a:rPr lang="nb-NO" sz="1800">
                <a:effectLst/>
                <a:latin typeface="Calibri"/>
                <a:ea typeface="Calibri"/>
                <a:cs typeface="Calibri"/>
              </a:rPr>
              <a:t>Teknisk </a:t>
            </a:r>
            <a:r>
              <a:rPr lang="nb-NO" sz="1800">
                <a:latin typeface="Calibri"/>
                <a:cs typeface="Calibri"/>
              </a:rPr>
              <a:t>avklaring</a:t>
            </a:r>
            <a:r>
              <a:rPr lang="nb-NO" sz="1800">
                <a:effectLst/>
                <a:latin typeface="Calibri"/>
                <a:ea typeface="Calibri"/>
                <a:cs typeface="Calibri"/>
              </a:rPr>
              <a:t> av aktuelle bybanelinjer fra Dokken til Laksevågneset. </a:t>
            </a:r>
            <a:endParaRPr lang="nb-NO">
              <a:latin typeface="Arial"/>
              <a:ea typeface="Calibri"/>
              <a:cs typeface="Arial"/>
            </a:endParaRPr>
          </a:p>
          <a:p>
            <a:endParaRPr lang="nb-NO" sz="1800">
              <a:latin typeface="Calibri"/>
              <a:ea typeface="Calibri"/>
              <a:cs typeface="Calibri"/>
            </a:endParaRPr>
          </a:p>
          <a:p>
            <a:r>
              <a:rPr lang="nb-NO" sz="1800" b="1">
                <a:latin typeface="Calibri"/>
                <a:ea typeface="Calibri"/>
                <a:cs typeface="Calibri"/>
              </a:rPr>
              <a:t>Hvorfor: </a:t>
            </a:r>
          </a:p>
          <a:p>
            <a:pPr>
              <a:spcBef>
                <a:spcPts val="600"/>
              </a:spcBef>
            </a:pPr>
            <a:r>
              <a:rPr lang="nb-NO" sz="1600"/>
              <a:t>Det er behov for en optimalisering og rendyrking av alternativene for Bybanen før det settes i gang konsekvensutredning i kommunedelplan for kollektivsystemet mot vest. Alternativene vil også legges til grunn for vurderinger i øvrige planarbeider. </a:t>
            </a:r>
          </a:p>
          <a:p>
            <a:pPr>
              <a:spcBef>
                <a:spcPts val="600"/>
              </a:spcBef>
            </a:pPr>
            <a:r>
              <a:rPr lang="nb-NO" sz="1600"/>
              <a:t>Tidligere skisserte </a:t>
            </a:r>
            <a:r>
              <a:rPr lang="nb-NO" sz="1600" err="1"/>
              <a:t>banetraséer</a:t>
            </a:r>
            <a:r>
              <a:rPr lang="nb-NO" sz="1600"/>
              <a:t> og kryssing av fjorden nærmere Puddefjordsbroen </a:t>
            </a:r>
            <a:r>
              <a:rPr lang="nb-NO" sz="1600" err="1"/>
              <a:t>ihht</a:t>
            </a:r>
            <a:r>
              <a:rPr lang="nb-NO" sz="1600"/>
              <a:t> politiske bestillinger sjekkes for teknisk gjennomførbarhet.  </a:t>
            </a:r>
          </a:p>
          <a:p>
            <a:pPr>
              <a:spcBef>
                <a:spcPts val="600"/>
              </a:spcBef>
            </a:pPr>
            <a:endParaRPr lang="nb-NO" sz="1600"/>
          </a:p>
          <a:p>
            <a:r>
              <a:rPr lang="nb-NO" b="1"/>
              <a:t>Forventet avsluttet: </a:t>
            </a:r>
            <a:r>
              <a:rPr lang="nb-NO"/>
              <a:t>August 2024. Oppsummeres i september.</a:t>
            </a:r>
          </a:p>
          <a:p>
            <a:endParaRPr lang="nb-NO"/>
          </a:p>
        </p:txBody>
      </p:sp>
    </p:spTree>
    <p:extLst>
      <p:ext uri="{BB962C8B-B14F-4D97-AF65-F5344CB8AC3E}">
        <p14:creationId xmlns:p14="http://schemas.microsoft.com/office/powerpoint/2010/main" val="194846841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 bilde som inneholder kart, tekst&#10;&#10;Automatisk generert beskrivelse">
            <a:extLst>
              <a:ext uri="{FF2B5EF4-FFF2-40B4-BE49-F238E27FC236}">
                <a16:creationId xmlns:a16="http://schemas.microsoft.com/office/drawing/2014/main" id="{BFB04409-78CC-0F52-8268-1B74C477C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7"/>
            <a:ext cx="9142413" cy="51468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A1AE447C-08BC-04CA-5DA8-BE718CF6B0A6}"/>
              </a:ext>
            </a:extLst>
          </p:cNvPr>
          <p:cNvSpPr txBox="1"/>
          <p:nvPr/>
        </p:nvSpPr>
        <p:spPr>
          <a:xfrm>
            <a:off x="241738" y="4529958"/>
            <a:ext cx="3426372" cy="461665"/>
          </a:xfrm>
          <a:prstGeom prst="rect">
            <a:avLst/>
          </a:prstGeom>
          <a:noFill/>
        </p:spPr>
        <p:txBody>
          <a:bodyPr wrap="square" rtlCol="0">
            <a:spAutoFit/>
          </a:bodyPr>
          <a:lstStyle/>
          <a:p>
            <a:r>
              <a:rPr lang="nb-NO" sz="1200" i="1">
                <a:solidFill>
                  <a:schemeClr val="bg1"/>
                </a:solidFill>
              </a:rPr>
              <a:t>Illustrasjon av mulige bybanelinjer, vår 2024. Disse er under bearbeiding.</a:t>
            </a:r>
          </a:p>
        </p:txBody>
      </p:sp>
    </p:spTree>
    <p:extLst>
      <p:ext uri="{BB962C8B-B14F-4D97-AF65-F5344CB8AC3E}">
        <p14:creationId xmlns:p14="http://schemas.microsoft.com/office/powerpoint/2010/main" val="3295800564"/>
      </p:ext>
    </p:extLst>
  </p:cSld>
  <p:clrMapOvr>
    <a:masterClrMapping/>
  </p:clrMapOvr>
  <p:transition spd="slow" advClick="0"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346658" y="247923"/>
            <a:ext cx="6691522" cy="828104"/>
          </a:xfrm>
        </p:spPr>
        <p:txBody>
          <a:bodyPr/>
          <a:lstStyle/>
          <a:p>
            <a:r>
              <a:rPr lang="en-US"/>
              <a:t>Bro(er) over </a:t>
            </a:r>
            <a:r>
              <a:rPr lang="en-US" err="1"/>
              <a:t>Puddefjorden</a:t>
            </a:r>
            <a:endParaRPr lang="en-US"/>
          </a:p>
        </p:txBody>
      </p:sp>
      <p:sp>
        <p:nvSpPr>
          <p:cNvPr id="2" name="TekstSylinder 1">
            <a:extLst>
              <a:ext uri="{FF2B5EF4-FFF2-40B4-BE49-F238E27FC236}">
                <a16:creationId xmlns:a16="http://schemas.microsoft.com/office/drawing/2014/main" id="{EA47AF67-F626-F0DC-B504-97B513BE6E75}"/>
              </a:ext>
            </a:extLst>
          </p:cNvPr>
          <p:cNvSpPr txBox="1"/>
          <p:nvPr/>
        </p:nvSpPr>
        <p:spPr>
          <a:xfrm>
            <a:off x="492825" y="1384101"/>
            <a:ext cx="7950793" cy="3831818"/>
          </a:xfrm>
          <a:prstGeom prst="rect">
            <a:avLst/>
          </a:prstGeom>
          <a:noFill/>
        </p:spPr>
        <p:txBody>
          <a:bodyPr wrap="square" lIns="91440" tIns="45720" rIns="91440" bIns="45720" rtlCol="0" anchor="t">
            <a:spAutoFit/>
          </a:bodyPr>
          <a:lstStyle/>
          <a:p>
            <a:r>
              <a:rPr lang="nb-NO" b="1"/>
              <a:t>Mål og beskrivelse: </a:t>
            </a:r>
          </a:p>
          <a:p>
            <a:r>
              <a:rPr lang="nb-NO"/>
              <a:t>Undersøke mulige løsninger og handlingsrom for gang-, sykkel- og kollektivbro(er) over Puddefjorden, på kort og på lang sikt. Vurderingene skal ligge som grunnlag for videre arbeid i pågående planer. </a:t>
            </a:r>
          </a:p>
          <a:p>
            <a:endParaRPr lang="nb-NO"/>
          </a:p>
          <a:p>
            <a:r>
              <a:rPr lang="nb-NO"/>
              <a:t>Oppgaven må svare på:</a:t>
            </a:r>
            <a:endParaRPr lang="nb-NO">
              <a:cs typeface="Arial"/>
            </a:endParaRPr>
          </a:p>
          <a:p>
            <a:r>
              <a:rPr lang="nb-NO"/>
              <a:t>•	Grunnlag for diskusjon om seilingshøyde med Kystverket</a:t>
            </a:r>
            <a:endParaRPr lang="nb-NO">
              <a:cs typeface="Arial"/>
            </a:endParaRPr>
          </a:p>
          <a:p>
            <a:r>
              <a:rPr lang="nb-NO"/>
              <a:t>•	Vise mulige plasseringer av bro for tilstøtende planer (Dokken sør og Indre Laksevåg) </a:t>
            </a:r>
          </a:p>
          <a:p>
            <a:r>
              <a:rPr lang="nb-NO"/>
              <a:t>•	Vurdere bruk av midlertidig bro i påvente av kollektivløsning </a:t>
            </a:r>
            <a:endParaRPr lang="nb-NO">
              <a:cs typeface="Arial"/>
            </a:endParaRPr>
          </a:p>
          <a:p>
            <a:r>
              <a:rPr lang="nb-NO"/>
              <a:t>•	Vurdere løsninger med én eller to broer når kollektivløsningen er bygget </a:t>
            </a:r>
            <a:endParaRPr lang="nb-NO">
              <a:cs typeface="Arial"/>
            </a:endParaRPr>
          </a:p>
          <a:p>
            <a:endParaRPr lang="nb-NO"/>
          </a:p>
          <a:p>
            <a:r>
              <a:rPr lang="nb-NO" b="1"/>
              <a:t>Hvorfor: </a:t>
            </a:r>
            <a:r>
              <a:rPr lang="nb-NO"/>
              <a:t>God gang- og sykkeltilgjengelighet er nødvendig for byutvikling på Laksevåg. Areal til kollektivtrase må sikres både i kommunedelplanen og reguleringsplanene. Seilingshøyde må avklares.  </a:t>
            </a:r>
            <a:endParaRPr lang="nb-NO" b="1"/>
          </a:p>
          <a:p>
            <a:endParaRPr lang="nb-NO"/>
          </a:p>
          <a:p>
            <a:r>
              <a:rPr lang="nb-NO" b="1"/>
              <a:t>Forventet avsluttet: Første fase - februar 2025. Andre fase – august 2025</a:t>
            </a:r>
            <a:endParaRPr lang="nb-NO" b="1">
              <a:cs typeface="Arial"/>
            </a:endParaRPr>
          </a:p>
          <a:p>
            <a:endParaRPr lang="nb-NO"/>
          </a:p>
          <a:p>
            <a:endParaRPr lang="nb-NO"/>
          </a:p>
          <a:p>
            <a:endParaRPr lang="nb-NO"/>
          </a:p>
          <a:p>
            <a:endParaRPr lang="nb-NO"/>
          </a:p>
        </p:txBody>
      </p:sp>
    </p:spTree>
    <p:extLst>
      <p:ext uri="{BB962C8B-B14F-4D97-AF65-F5344CB8AC3E}">
        <p14:creationId xmlns:p14="http://schemas.microsoft.com/office/powerpoint/2010/main" val="264145938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B1AC309-6487-795A-4F79-2BAFF7C575A6}"/>
              </a:ext>
            </a:extLst>
          </p:cNvPr>
          <p:cNvPicPr>
            <a:picLocks noChangeAspect="1"/>
          </p:cNvPicPr>
          <p:nvPr/>
        </p:nvPicPr>
        <p:blipFill>
          <a:blip r:embed="rId3"/>
          <a:stretch>
            <a:fillRect/>
          </a:stretch>
        </p:blipFill>
        <p:spPr>
          <a:xfrm>
            <a:off x="0" y="980410"/>
            <a:ext cx="9145588" cy="3184267"/>
          </a:xfrm>
          <a:prstGeom prst="rect">
            <a:avLst/>
          </a:prstGeom>
        </p:spPr>
      </p:pic>
      <p:sp>
        <p:nvSpPr>
          <p:cNvPr id="3" name="TekstSylinder 2">
            <a:extLst>
              <a:ext uri="{FF2B5EF4-FFF2-40B4-BE49-F238E27FC236}">
                <a16:creationId xmlns:a16="http://schemas.microsoft.com/office/drawing/2014/main" id="{6A8552BB-10A4-9915-B144-05AE71889608}"/>
              </a:ext>
            </a:extLst>
          </p:cNvPr>
          <p:cNvSpPr txBox="1"/>
          <p:nvPr/>
        </p:nvSpPr>
        <p:spPr>
          <a:xfrm>
            <a:off x="241738" y="4529958"/>
            <a:ext cx="3426372" cy="461665"/>
          </a:xfrm>
          <a:prstGeom prst="rect">
            <a:avLst/>
          </a:prstGeom>
          <a:noFill/>
        </p:spPr>
        <p:txBody>
          <a:bodyPr wrap="square" rtlCol="0">
            <a:spAutoFit/>
          </a:bodyPr>
          <a:lstStyle/>
          <a:p>
            <a:r>
              <a:rPr lang="nb-NO" sz="1200" i="1"/>
              <a:t>Illustrasjon av mulige brokryssinger i Planprogram for Dokken, vår 2024</a:t>
            </a:r>
          </a:p>
        </p:txBody>
      </p:sp>
    </p:spTree>
    <p:extLst>
      <p:ext uri="{BB962C8B-B14F-4D97-AF65-F5344CB8AC3E}">
        <p14:creationId xmlns:p14="http://schemas.microsoft.com/office/powerpoint/2010/main" val="1764508912"/>
      </p:ext>
    </p:extLst>
  </p:cSld>
  <p:clrMapOvr>
    <a:masterClrMapping/>
  </p:clrMapOvr>
  <p:transition spd="slow" advClick="0"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357169" y="153329"/>
            <a:ext cx="6691522" cy="828104"/>
          </a:xfrm>
        </p:spPr>
        <p:txBody>
          <a:bodyPr/>
          <a:lstStyle/>
          <a:p>
            <a:r>
              <a:rPr lang="en-US" err="1"/>
              <a:t>Overordnet</a:t>
            </a:r>
            <a:r>
              <a:rPr lang="en-US"/>
              <a:t> </a:t>
            </a:r>
            <a:r>
              <a:rPr lang="en-US" err="1"/>
              <a:t>mobilitetsplan</a:t>
            </a:r>
            <a:endParaRPr lang="en-US"/>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28699" y="1209578"/>
            <a:ext cx="7358556" cy="4247317"/>
          </a:xfrm>
          <a:prstGeom prst="rect">
            <a:avLst/>
          </a:prstGeom>
          <a:noFill/>
        </p:spPr>
        <p:txBody>
          <a:bodyPr wrap="square" lIns="91440" tIns="45720" rIns="91440" bIns="45720" rtlCol="0" anchor="t">
            <a:spAutoFit/>
          </a:bodyPr>
          <a:lstStyle/>
          <a:p>
            <a:r>
              <a:rPr lang="nb-NO" b="1" dirty="0"/>
              <a:t>Mål og beskrivelse: </a:t>
            </a:r>
          </a:p>
          <a:p>
            <a:r>
              <a:rPr lang="nb-NO" dirty="0"/>
              <a:t>Overordnet mobilitetsplan for Laksevåg med prinsipper for samferdsel og infrastruktur som kan legges til grunn i hvert planarbeid:</a:t>
            </a:r>
          </a:p>
          <a:p>
            <a:pPr marL="285750" indent="-285750">
              <a:buFont typeface="Arial" panose="020B0604020202020204" pitchFamily="34" charset="0"/>
              <a:buChar char="•"/>
            </a:pPr>
            <a:r>
              <a:rPr lang="nb-NO" dirty="0"/>
              <a:t>Oversikt over nødvendige tiltak i infrastrukturen og når disse må etableres for å sikre ønsket byutvikling. Avhengigheter mellom tiltak og enkeltområder må belyses; f. eks. felles parkeringsanlegg, tiltak i gatenettet m.m.</a:t>
            </a:r>
          </a:p>
          <a:p>
            <a:pPr marL="285750" indent="-285750">
              <a:buFont typeface="Arial" panose="020B0604020202020204" pitchFamily="34" charset="0"/>
              <a:buChar char="•"/>
            </a:pPr>
            <a:r>
              <a:rPr lang="nb-NO" dirty="0"/>
              <a:t>Overordnede krav til utforming av byutviklingsområdene for å sikre bærekraftig og godt byliv og ønsket reisemiddelfordeling. Kravene kan gjelde parkeringsdekning, tilknytning til G/S-veg, rekkefølgekrav til tiltak i gatenettet m.m.</a:t>
            </a:r>
          </a:p>
          <a:p>
            <a:pPr marL="285750" indent="-285750">
              <a:buFont typeface="Arial" panose="020B0604020202020204" pitchFamily="34" charset="0"/>
              <a:buChar char="•"/>
            </a:pPr>
            <a:r>
              <a:rPr lang="nb-NO" dirty="0"/>
              <a:t>Utvikling i faser og midlertidige tiltak må drøftes. </a:t>
            </a:r>
            <a:endParaRPr lang="nb-NO" dirty="0">
              <a:cs typeface="Arial"/>
            </a:endParaRPr>
          </a:p>
          <a:p>
            <a:endParaRPr lang="nb-NO" dirty="0"/>
          </a:p>
          <a:p>
            <a:r>
              <a:rPr lang="nb-NO" b="1" dirty="0"/>
              <a:t>Hvorfor:</a:t>
            </a:r>
            <a:r>
              <a:rPr lang="nb-NO" dirty="0"/>
              <a:t> Behov for en samlet oversikt over tiltak som må gjennomføres for at utviklingsområdene på Laksevågsiden skal svare på ønsket reisemiddelfordeling for hele Laksevågområdet. Oppgaven er en videreføring av gjennomført trafikkanalyse for Laksevåg. </a:t>
            </a:r>
            <a:endParaRPr lang="nb-NO" dirty="0">
              <a:cs typeface="Arial"/>
            </a:endParaRPr>
          </a:p>
          <a:p>
            <a:endParaRPr lang="nb-NO" dirty="0"/>
          </a:p>
          <a:p>
            <a:r>
              <a:rPr lang="nb-NO" b="1" dirty="0"/>
              <a:t>Forventet avsluttet</a:t>
            </a:r>
            <a:r>
              <a:rPr lang="nb-NO" b="1"/>
              <a:t>: 	Fase </a:t>
            </a:r>
            <a:r>
              <a:rPr lang="nb-NO" b="1" dirty="0"/>
              <a:t>1: Desember 2024</a:t>
            </a:r>
            <a:r>
              <a:rPr lang="nb-NO" b="1"/>
              <a:t>. 	</a:t>
            </a:r>
            <a:r>
              <a:rPr lang="nb-NO" b="1" dirty="0"/>
              <a:t>Fase 2: August 2025.</a:t>
            </a:r>
            <a:endParaRPr lang="nb-NO" b="1" dirty="0">
              <a:cs typeface="Arial"/>
            </a:endParaRP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11150500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 kart, diagram, skjermbilde&#10;&#10;Automatisk generert beskrivelse">
            <a:extLst>
              <a:ext uri="{FF2B5EF4-FFF2-40B4-BE49-F238E27FC236}">
                <a16:creationId xmlns:a16="http://schemas.microsoft.com/office/drawing/2014/main" id="{64ECE7E2-0C14-849A-63D7-D0990D4BB1A5}"/>
              </a:ext>
            </a:extLst>
          </p:cNvPr>
          <p:cNvPicPr>
            <a:picLocks noChangeAspect="1"/>
          </p:cNvPicPr>
          <p:nvPr/>
        </p:nvPicPr>
        <p:blipFill>
          <a:blip r:embed="rId2"/>
          <a:stretch>
            <a:fillRect/>
          </a:stretch>
        </p:blipFill>
        <p:spPr>
          <a:xfrm>
            <a:off x="444732" y="0"/>
            <a:ext cx="8252577" cy="5143500"/>
          </a:xfrm>
          <a:prstGeom prst="rect">
            <a:avLst/>
          </a:prstGeom>
        </p:spPr>
      </p:pic>
      <p:sp>
        <p:nvSpPr>
          <p:cNvPr id="3" name="TekstSylinder 2">
            <a:extLst>
              <a:ext uri="{FF2B5EF4-FFF2-40B4-BE49-F238E27FC236}">
                <a16:creationId xmlns:a16="http://schemas.microsoft.com/office/drawing/2014/main" id="{E89C1659-A51B-6110-8B2F-B1B5A739CEDD}"/>
              </a:ext>
            </a:extLst>
          </p:cNvPr>
          <p:cNvSpPr txBox="1"/>
          <p:nvPr/>
        </p:nvSpPr>
        <p:spPr>
          <a:xfrm>
            <a:off x="444732" y="4027394"/>
            <a:ext cx="1169894" cy="923330"/>
          </a:xfrm>
          <a:prstGeom prst="rect">
            <a:avLst/>
          </a:prstGeom>
          <a:noFill/>
        </p:spPr>
        <p:txBody>
          <a:bodyPr wrap="square" rtlCol="0">
            <a:spAutoFit/>
          </a:bodyPr>
          <a:lstStyle/>
          <a:p>
            <a:r>
              <a:rPr lang="nb-NO">
                <a:solidFill>
                  <a:schemeClr val="bg1"/>
                </a:solidFill>
              </a:rPr>
              <a:t>Fra Strategisk planprogram Laksevåg</a:t>
            </a:r>
          </a:p>
        </p:txBody>
      </p:sp>
    </p:spTree>
    <p:extLst>
      <p:ext uri="{BB962C8B-B14F-4D97-AF65-F5344CB8AC3E}">
        <p14:creationId xmlns:p14="http://schemas.microsoft.com/office/powerpoint/2010/main" val="3180687850"/>
      </p:ext>
    </p:extLst>
  </p:cSld>
  <p:clrMapOvr>
    <a:masterClrMapping/>
  </p:clrMapOvr>
  <p:transition spd="slow" advClick="0" advTm="1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593326B-84F7-0BE1-0DCE-92A71734E359}"/>
              </a:ext>
            </a:extLst>
          </p:cNvPr>
          <p:cNvPicPr>
            <a:picLocks noChangeAspect="1"/>
          </p:cNvPicPr>
          <p:nvPr/>
        </p:nvPicPr>
        <p:blipFill>
          <a:blip r:embed="rId2"/>
          <a:stretch>
            <a:fillRect/>
          </a:stretch>
        </p:blipFill>
        <p:spPr>
          <a:xfrm>
            <a:off x="0" y="470110"/>
            <a:ext cx="9145588" cy="4204868"/>
          </a:xfrm>
          <a:prstGeom prst="rect">
            <a:avLst/>
          </a:prstGeom>
        </p:spPr>
      </p:pic>
      <p:sp>
        <p:nvSpPr>
          <p:cNvPr id="2" name="TekstSylinder 1">
            <a:extLst>
              <a:ext uri="{FF2B5EF4-FFF2-40B4-BE49-F238E27FC236}">
                <a16:creationId xmlns:a16="http://schemas.microsoft.com/office/drawing/2014/main" id="{77FA50BE-E4D7-1759-EE8C-C66AF3F4F3BE}"/>
              </a:ext>
            </a:extLst>
          </p:cNvPr>
          <p:cNvSpPr txBox="1"/>
          <p:nvPr/>
        </p:nvSpPr>
        <p:spPr>
          <a:xfrm>
            <a:off x="0" y="4746812"/>
            <a:ext cx="3281083" cy="300082"/>
          </a:xfrm>
          <a:prstGeom prst="rect">
            <a:avLst/>
          </a:prstGeom>
          <a:noFill/>
        </p:spPr>
        <p:txBody>
          <a:bodyPr wrap="square" rtlCol="0">
            <a:spAutoFit/>
          </a:bodyPr>
          <a:lstStyle/>
          <a:p>
            <a:r>
              <a:rPr lang="nb-NO"/>
              <a:t>Hentet fra sykkelstrategi i Bergenskart</a:t>
            </a:r>
          </a:p>
        </p:txBody>
      </p:sp>
    </p:spTree>
    <p:extLst>
      <p:ext uri="{BB962C8B-B14F-4D97-AF65-F5344CB8AC3E}">
        <p14:creationId xmlns:p14="http://schemas.microsoft.com/office/powerpoint/2010/main" val="1228097008"/>
      </p:ext>
    </p:extLst>
  </p:cSld>
  <p:clrMapOvr>
    <a:masterClrMapping/>
  </p:clrMapOvr>
  <p:transition spd="slow" advClick="0" advTm="1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5DA78E0-CC45-67B2-1286-A4B98D76C3E2}"/>
              </a:ext>
            </a:extLst>
          </p:cNvPr>
          <p:cNvPicPr>
            <a:picLocks noChangeAspect="1"/>
          </p:cNvPicPr>
          <p:nvPr/>
        </p:nvPicPr>
        <p:blipFill>
          <a:blip r:embed="rId2"/>
          <a:stretch>
            <a:fillRect/>
          </a:stretch>
        </p:blipFill>
        <p:spPr>
          <a:xfrm>
            <a:off x="1588727" y="0"/>
            <a:ext cx="4836745" cy="5145088"/>
          </a:xfrm>
          <a:prstGeom prst="rect">
            <a:avLst/>
          </a:prstGeom>
        </p:spPr>
      </p:pic>
      <p:sp>
        <p:nvSpPr>
          <p:cNvPr id="2" name="TekstSylinder 1">
            <a:extLst>
              <a:ext uri="{FF2B5EF4-FFF2-40B4-BE49-F238E27FC236}">
                <a16:creationId xmlns:a16="http://schemas.microsoft.com/office/drawing/2014/main" id="{E3781BFE-271C-1957-AA41-0C1AE9341E98}"/>
              </a:ext>
            </a:extLst>
          </p:cNvPr>
          <p:cNvSpPr txBox="1"/>
          <p:nvPr/>
        </p:nvSpPr>
        <p:spPr>
          <a:xfrm>
            <a:off x="0" y="4363570"/>
            <a:ext cx="1788459" cy="715581"/>
          </a:xfrm>
          <a:prstGeom prst="rect">
            <a:avLst/>
          </a:prstGeom>
          <a:noFill/>
        </p:spPr>
        <p:txBody>
          <a:bodyPr wrap="square" rtlCol="0">
            <a:spAutoFit/>
          </a:bodyPr>
          <a:lstStyle/>
          <a:p>
            <a:r>
              <a:rPr lang="nb-NO"/>
              <a:t>Hentet fra tiltak i delområder, vedlagt Sjøfrontstrategien</a:t>
            </a:r>
          </a:p>
        </p:txBody>
      </p:sp>
      <p:pic>
        <p:nvPicPr>
          <p:cNvPr id="5" name="Bilde 4">
            <a:extLst>
              <a:ext uri="{FF2B5EF4-FFF2-40B4-BE49-F238E27FC236}">
                <a16:creationId xmlns:a16="http://schemas.microsoft.com/office/drawing/2014/main" id="{ED9AFF36-BA2C-B795-1B9A-199546F7807E}"/>
              </a:ext>
            </a:extLst>
          </p:cNvPr>
          <p:cNvPicPr>
            <a:picLocks noChangeAspect="1"/>
          </p:cNvPicPr>
          <p:nvPr/>
        </p:nvPicPr>
        <p:blipFill>
          <a:blip r:embed="rId3"/>
          <a:stretch>
            <a:fillRect/>
          </a:stretch>
        </p:blipFill>
        <p:spPr>
          <a:xfrm>
            <a:off x="6425472" y="0"/>
            <a:ext cx="2720116" cy="5145088"/>
          </a:xfrm>
          <a:prstGeom prst="rect">
            <a:avLst/>
          </a:prstGeom>
        </p:spPr>
      </p:pic>
    </p:spTree>
    <p:extLst>
      <p:ext uri="{BB962C8B-B14F-4D97-AF65-F5344CB8AC3E}">
        <p14:creationId xmlns:p14="http://schemas.microsoft.com/office/powerpoint/2010/main" val="3213342371"/>
      </p:ext>
    </p:extLst>
  </p:cSld>
  <p:clrMapOvr>
    <a:masterClrMapping/>
  </p:clrMapOvr>
  <p:transition spd="slow" advClick="0" advTm="10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273382" y="212918"/>
            <a:ext cx="6691522" cy="828104"/>
          </a:xfrm>
        </p:spPr>
        <p:txBody>
          <a:bodyPr/>
          <a:lstStyle/>
          <a:p>
            <a:r>
              <a:rPr lang="en-US"/>
              <a:t>Gang- og </a:t>
            </a:r>
            <a:r>
              <a:rPr lang="en-US" err="1"/>
              <a:t>sykkeltilrettelegging</a:t>
            </a:r>
            <a:r>
              <a:rPr lang="en-US"/>
              <a:t> </a:t>
            </a:r>
            <a:r>
              <a:rPr lang="en-US" err="1"/>
              <a:t>Laksevåg</a:t>
            </a:r>
            <a:r>
              <a:rPr lang="en-US"/>
              <a:t> </a:t>
            </a:r>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28699" y="1401679"/>
            <a:ext cx="6936205" cy="3416320"/>
          </a:xfrm>
          <a:prstGeom prst="rect">
            <a:avLst/>
          </a:prstGeom>
          <a:noFill/>
        </p:spPr>
        <p:txBody>
          <a:bodyPr wrap="square" rtlCol="0">
            <a:spAutoFit/>
          </a:bodyPr>
          <a:lstStyle/>
          <a:p>
            <a:r>
              <a:rPr lang="nb-NO" b="1"/>
              <a:t>Mål og beskrivelse: </a:t>
            </a:r>
          </a:p>
          <a:p>
            <a:r>
              <a:rPr lang="nb-NO"/>
              <a:t>Vurdere løsninger for gang- og sykkelsystem fra Laksevågneset til fjordkryssing. </a:t>
            </a:r>
          </a:p>
          <a:p>
            <a:endParaRPr lang="nb-NO"/>
          </a:p>
          <a:p>
            <a:r>
              <a:rPr lang="nb-NO" b="1"/>
              <a:t>Hvorfor:</a:t>
            </a:r>
            <a:r>
              <a:rPr lang="nb-NO"/>
              <a:t> Utbyggingen på Laksevåg trenger god gang- og sykkelforbindelse til sentrum, jf. bindinger i trafikkanalysen. </a:t>
            </a:r>
          </a:p>
          <a:p>
            <a:endParaRPr lang="nb-NO"/>
          </a:p>
          <a:p>
            <a:r>
              <a:rPr lang="nb-NO" b="1"/>
              <a:t>Forventet avsluttet: Februar 2025</a:t>
            </a:r>
          </a:p>
          <a:p>
            <a:endParaRPr lang="nb-NO" b="1"/>
          </a:p>
          <a:p>
            <a:r>
              <a:rPr lang="nb-NO" i="1"/>
              <a:t>PBE vil ha dialog med aktuelle planforslag som er tilknyttet overordnet gang- og sykkelnett. </a:t>
            </a:r>
            <a:endParaRPr lang="nb-NO" b="1" i="1"/>
          </a:p>
          <a:p>
            <a:endParaRPr lang="nb-NO" b="1"/>
          </a:p>
          <a:p>
            <a:endParaRPr lang="nb-NO" b="1"/>
          </a:p>
          <a:p>
            <a:endParaRPr lang="nb-NO"/>
          </a:p>
          <a:p>
            <a:endParaRPr lang="nb-NO"/>
          </a:p>
          <a:p>
            <a:endParaRPr lang="nb-NO"/>
          </a:p>
          <a:p>
            <a:endParaRPr lang="nb-NO"/>
          </a:p>
        </p:txBody>
      </p:sp>
    </p:spTree>
    <p:extLst>
      <p:ext uri="{BB962C8B-B14F-4D97-AF65-F5344CB8AC3E}">
        <p14:creationId xmlns:p14="http://schemas.microsoft.com/office/powerpoint/2010/main" val="222677707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40AE0-86C8-FCF1-AA30-ED4370A12863}"/>
              </a:ext>
            </a:extLst>
          </p:cNvPr>
          <p:cNvSpPr>
            <a:spLocks noGrp="1"/>
          </p:cNvSpPr>
          <p:nvPr>
            <p:ph type="title"/>
          </p:nvPr>
        </p:nvSpPr>
        <p:spPr>
          <a:xfrm>
            <a:off x="1227033" y="1504987"/>
            <a:ext cx="6691522" cy="2009489"/>
          </a:xfrm>
        </p:spPr>
        <p:txBody>
          <a:bodyPr/>
          <a:lstStyle/>
          <a:p>
            <a:r>
              <a:rPr lang="nb-NO" sz="1800">
                <a:effectLst/>
                <a:latin typeface="Aptos" panose="020B0004020202020204" pitchFamily="34" charset="0"/>
                <a:ea typeface="Aptos" panose="020B0004020202020204" pitchFamily="34" charset="0"/>
                <a:cs typeface="Aptos" panose="020B0004020202020204" pitchFamily="34" charset="0"/>
              </a:rPr>
              <a:t> </a:t>
            </a: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Agenda:</a:t>
            </a:r>
            <a:br>
              <a:rPr lang="nb-NO" sz="1800">
                <a:effectLst/>
                <a:latin typeface="Aptos" panose="020B0004020202020204" pitchFamily="34" charset="0"/>
                <a:ea typeface="Aptos" panose="020B0004020202020204" pitchFamily="34" charset="0"/>
                <a:cs typeface="Aptos" panose="020B0004020202020204" pitchFamily="34" charset="0"/>
              </a:rPr>
            </a:b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PBE presenterer 45 minutter</a:t>
            </a: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 </a:t>
            </a:r>
            <a:r>
              <a:rPr lang="nb-NO" sz="1800">
                <a:effectLst/>
                <a:latin typeface="Aptos" panose="020B0004020202020204" pitchFamily="34" charset="0"/>
                <a:ea typeface="Times New Roman" panose="02020603050405020304" pitchFamily="18" charset="0"/>
                <a:cs typeface="Aptos" panose="020B0004020202020204" pitchFamily="34" charset="0"/>
              </a:rPr>
              <a:t>Gjennomgang av overordnet mål</a:t>
            </a: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 </a:t>
            </a:r>
            <a:r>
              <a:rPr lang="nb-NO" sz="1800">
                <a:effectLst/>
                <a:latin typeface="Aptos" panose="020B0004020202020204" pitchFamily="34" charset="0"/>
                <a:ea typeface="Times New Roman" panose="02020603050405020304" pitchFamily="18" charset="0"/>
                <a:cs typeface="Aptos" panose="020B0004020202020204" pitchFamily="34" charset="0"/>
              </a:rPr>
              <a:t>Avhengigheter og hvordan dette påvirker pågående planprosesser</a:t>
            </a: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 </a:t>
            </a:r>
            <a:r>
              <a:rPr lang="nb-NO" sz="1800">
                <a:effectLst/>
                <a:latin typeface="Aptos" panose="020B0004020202020204" pitchFamily="34" charset="0"/>
                <a:ea typeface="Times New Roman" panose="02020603050405020304" pitchFamily="18" charset="0"/>
                <a:cs typeface="Aptos" panose="020B0004020202020204" pitchFamily="34" charset="0"/>
              </a:rPr>
              <a:t>Gjennomgang av deloppgaver og videre fremdrift</a:t>
            </a:r>
            <a:br>
              <a:rPr lang="nb-NO" sz="1800">
                <a:effectLst/>
                <a:latin typeface="Aptos" panose="020B0004020202020204" pitchFamily="34" charset="0"/>
                <a:ea typeface="Aptos" panose="020B0004020202020204" pitchFamily="34" charset="0"/>
                <a:cs typeface="Aptos" panose="020B0004020202020204" pitchFamily="34" charset="0"/>
              </a:rPr>
            </a:b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Pause – 10 minutter</a:t>
            </a:r>
            <a:br>
              <a:rPr lang="nb-NO" sz="1800">
                <a:effectLst/>
                <a:latin typeface="Aptos" panose="020B0004020202020204" pitchFamily="34" charset="0"/>
                <a:ea typeface="Aptos" panose="020B0004020202020204" pitchFamily="34" charset="0"/>
                <a:cs typeface="Aptos" panose="020B0004020202020204" pitchFamily="34" charset="0"/>
              </a:rPr>
            </a:b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Gruppeoppgave – 30 minutter</a:t>
            </a:r>
            <a:br>
              <a:rPr lang="nb-NO" sz="1800">
                <a:effectLst/>
                <a:latin typeface="Aptos" panose="020B0004020202020204" pitchFamily="34" charset="0"/>
                <a:ea typeface="Aptos" panose="020B0004020202020204" pitchFamily="34" charset="0"/>
                <a:cs typeface="Aptos" panose="020B0004020202020204" pitchFamily="34" charset="0"/>
              </a:rPr>
            </a:br>
            <a:br>
              <a:rPr lang="nb-NO" sz="1800">
                <a:effectLst/>
                <a:latin typeface="Aptos" panose="020B0004020202020204" pitchFamily="34" charset="0"/>
                <a:ea typeface="Aptos" panose="020B0004020202020204" pitchFamily="34" charset="0"/>
                <a:cs typeface="Aptos" panose="020B0004020202020204" pitchFamily="34" charset="0"/>
              </a:rPr>
            </a:br>
            <a:r>
              <a:rPr lang="nb-NO" sz="1800">
                <a:effectLst/>
                <a:latin typeface="Aptos" panose="020B0004020202020204" pitchFamily="34" charset="0"/>
                <a:ea typeface="Aptos" panose="020B0004020202020204" pitchFamily="34" charset="0"/>
                <a:cs typeface="Aptos" panose="020B0004020202020204" pitchFamily="34" charset="0"/>
              </a:rPr>
              <a:t>Oppsummering og avslutning</a:t>
            </a:r>
            <a:br>
              <a:rPr lang="nb-NO" sz="1800">
                <a:effectLst/>
                <a:latin typeface="Aptos" panose="020B0004020202020204" pitchFamily="34" charset="0"/>
                <a:ea typeface="Aptos" panose="020B0004020202020204" pitchFamily="34" charset="0"/>
                <a:cs typeface="Aptos" panose="020B0004020202020204" pitchFamily="34" charset="0"/>
              </a:rPr>
            </a:br>
            <a:endParaRPr lang="nb-NO"/>
          </a:p>
        </p:txBody>
      </p:sp>
      <p:sp>
        <p:nvSpPr>
          <p:cNvPr id="3" name="Plassholder for bunntekst 2">
            <a:extLst>
              <a:ext uri="{FF2B5EF4-FFF2-40B4-BE49-F238E27FC236}">
                <a16:creationId xmlns:a16="http://schemas.microsoft.com/office/drawing/2014/main" id="{1340AFD9-3391-0DEA-29E3-47FF34AF9529}"/>
              </a:ext>
            </a:extLst>
          </p:cNvPr>
          <p:cNvSpPr>
            <a:spLocks noGrp="1"/>
          </p:cNvSpPr>
          <p:nvPr>
            <p:ph type="ftr" sz="quarter" idx="3"/>
          </p:nvPr>
        </p:nvSpPr>
        <p:spPr/>
        <p:txBody>
          <a:bodyPr/>
          <a:lstStyle/>
          <a:p>
            <a:r>
              <a:rPr lang="nb-NO"/>
              <a:t>Rullende tekst settes inn via "Sett inn -&gt; Topptekst og bunntekst"</a:t>
            </a:r>
          </a:p>
        </p:txBody>
      </p:sp>
    </p:spTree>
    <p:extLst>
      <p:ext uri="{BB962C8B-B14F-4D97-AF65-F5344CB8AC3E}">
        <p14:creationId xmlns:p14="http://schemas.microsoft.com/office/powerpoint/2010/main" val="873471438"/>
      </p:ext>
    </p:extLst>
  </p:cSld>
  <p:clrMapOvr>
    <a:masterClrMapping/>
  </p:clrMapOvr>
  <p:transition spd="slow" advClick="0" advTm="10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357881" y="236166"/>
            <a:ext cx="6691522" cy="828104"/>
          </a:xfrm>
        </p:spPr>
        <p:txBody>
          <a:bodyPr/>
          <a:lstStyle/>
          <a:p>
            <a:r>
              <a:rPr lang="en-US" err="1"/>
              <a:t>Utfylling</a:t>
            </a:r>
            <a:r>
              <a:rPr lang="en-US"/>
              <a:t> – Landskap og </a:t>
            </a:r>
            <a:r>
              <a:rPr lang="en-US" err="1"/>
              <a:t>kulturmiljø</a:t>
            </a:r>
            <a:endParaRPr lang="en-US"/>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28699" y="1401679"/>
            <a:ext cx="6936205" cy="3000821"/>
          </a:xfrm>
          <a:prstGeom prst="rect">
            <a:avLst/>
          </a:prstGeom>
          <a:noFill/>
        </p:spPr>
        <p:txBody>
          <a:bodyPr wrap="square" rtlCol="0">
            <a:spAutoFit/>
          </a:bodyPr>
          <a:lstStyle/>
          <a:p>
            <a:r>
              <a:rPr lang="nb-NO" b="1"/>
              <a:t>Mål og beskrivelse: </a:t>
            </a:r>
          </a:p>
          <a:p>
            <a:r>
              <a:rPr lang="nb-NO"/>
              <a:t>Avklare områdets tåleevne hva gjelder utfylling sett i sammenheng med landskap og kulturmiljø.</a:t>
            </a:r>
          </a:p>
          <a:p>
            <a:endParaRPr lang="nb-NO"/>
          </a:p>
          <a:p>
            <a:r>
              <a:rPr lang="nb-NO"/>
              <a:t>Vurdere konsekvenser av utfylling av sjø samlet for planene på vestsiden av Puddefjorden og på Dokken, i henhold til M-1941. Konsekvensvurderingen skal inngå i konsekvensutredningen av KU-alternativene i de aktuelle reguleringsplanene.</a:t>
            </a:r>
          </a:p>
          <a:p>
            <a:endParaRPr lang="nb-NO"/>
          </a:p>
          <a:p>
            <a:r>
              <a:rPr lang="nb-NO" b="1"/>
              <a:t>Hvorfor: </a:t>
            </a:r>
            <a:r>
              <a:rPr lang="nb-NO"/>
              <a:t>Helhetlig vurdering av konsekvensene av utfylling som foreslås. </a:t>
            </a:r>
          </a:p>
          <a:p>
            <a:endParaRPr lang="nb-NO"/>
          </a:p>
          <a:p>
            <a:r>
              <a:rPr lang="nb-NO" b="1"/>
              <a:t>Forventet avsluttet: Desember 2024  </a:t>
            </a:r>
          </a:p>
          <a:p>
            <a:endParaRPr lang="nb-NO" b="1"/>
          </a:p>
          <a:p>
            <a:r>
              <a:rPr lang="nb-NO" i="1"/>
              <a:t>PBE vil ha dialog med aktuelle planforslag med utfylling. </a:t>
            </a:r>
          </a:p>
          <a:p>
            <a:endParaRPr lang="nb-NO"/>
          </a:p>
        </p:txBody>
      </p:sp>
    </p:spTree>
    <p:extLst>
      <p:ext uri="{BB962C8B-B14F-4D97-AF65-F5344CB8AC3E}">
        <p14:creationId xmlns:p14="http://schemas.microsoft.com/office/powerpoint/2010/main" val="291974830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BB3FFE5-D4ED-2C21-BEB2-C60B0FA20DB6}"/>
              </a:ext>
            </a:extLst>
          </p:cNvPr>
          <p:cNvPicPr>
            <a:picLocks noChangeAspect="1"/>
          </p:cNvPicPr>
          <p:nvPr/>
        </p:nvPicPr>
        <p:blipFill>
          <a:blip r:embed="rId2"/>
          <a:stretch>
            <a:fillRect/>
          </a:stretch>
        </p:blipFill>
        <p:spPr>
          <a:xfrm>
            <a:off x="1820932" y="0"/>
            <a:ext cx="5500176" cy="5143500"/>
          </a:xfrm>
          <a:prstGeom prst="rect">
            <a:avLst/>
          </a:prstGeom>
        </p:spPr>
      </p:pic>
    </p:spTree>
    <p:extLst>
      <p:ext uri="{BB962C8B-B14F-4D97-AF65-F5344CB8AC3E}">
        <p14:creationId xmlns:p14="http://schemas.microsoft.com/office/powerpoint/2010/main" val="2937907467"/>
      </p:ext>
    </p:extLst>
  </p:cSld>
  <p:clrMapOvr>
    <a:masterClrMapping/>
  </p:clrMapOvr>
  <p:transition spd="slow" advClick="0" advTm="10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388878" y="352403"/>
            <a:ext cx="7189434" cy="828104"/>
          </a:xfrm>
        </p:spPr>
        <p:txBody>
          <a:bodyPr/>
          <a:lstStyle/>
          <a:p>
            <a:r>
              <a:rPr lang="en-US" sz="2400" err="1"/>
              <a:t>Teknisk</a:t>
            </a:r>
            <a:r>
              <a:rPr lang="en-US" sz="2400"/>
              <a:t> </a:t>
            </a:r>
            <a:r>
              <a:rPr lang="en-US" sz="2400" err="1"/>
              <a:t>infrastruktur</a:t>
            </a:r>
            <a:r>
              <a:rPr lang="en-US" sz="2400"/>
              <a:t> </a:t>
            </a:r>
            <a:br>
              <a:rPr lang="en-US" sz="2400"/>
            </a:br>
            <a:r>
              <a:rPr lang="en-US" sz="2400"/>
              <a:t>– </a:t>
            </a:r>
            <a:r>
              <a:rPr lang="en-US" sz="2400" err="1"/>
              <a:t>dagens</a:t>
            </a:r>
            <a:r>
              <a:rPr lang="en-US" sz="2400"/>
              <a:t>, </a:t>
            </a:r>
            <a:r>
              <a:rPr lang="en-US" sz="2400" err="1"/>
              <a:t>midlertidig</a:t>
            </a:r>
            <a:r>
              <a:rPr lang="en-US" sz="2400"/>
              <a:t> og </a:t>
            </a:r>
            <a:r>
              <a:rPr lang="en-US" sz="2400" err="1"/>
              <a:t>fremtidig</a:t>
            </a:r>
            <a:r>
              <a:rPr lang="en-US" sz="2400"/>
              <a:t> </a:t>
            </a:r>
            <a:r>
              <a:rPr lang="en-US" sz="2400" err="1"/>
              <a:t>situasjon</a:t>
            </a:r>
            <a:r>
              <a:rPr lang="en-US" sz="2400"/>
              <a:t> </a:t>
            </a:r>
          </a:p>
        </p:txBody>
      </p:sp>
      <p:sp>
        <p:nvSpPr>
          <p:cNvPr id="2" name="TekstSylinder 1">
            <a:extLst>
              <a:ext uri="{FF2B5EF4-FFF2-40B4-BE49-F238E27FC236}">
                <a16:creationId xmlns:a16="http://schemas.microsoft.com/office/drawing/2014/main" id="{EA47AF67-F626-F0DC-B504-97B513BE6E75}"/>
              </a:ext>
            </a:extLst>
          </p:cNvPr>
          <p:cNvSpPr txBox="1"/>
          <p:nvPr/>
        </p:nvSpPr>
        <p:spPr>
          <a:xfrm>
            <a:off x="972068" y="1377825"/>
            <a:ext cx="7606244" cy="3624069"/>
          </a:xfrm>
          <a:prstGeom prst="rect">
            <a:avLst/>
          </a:prstGeom>
          <a:noFill/>
        </p:spPr>
        <p:txBody>
          <a:bodyPr wrap="square" lIns="91440" tIns="45720" rIns="91440" bIns="45720" rtlCol="0" anchor="t">
            <a:spAutoFit/>
          </a:bodyPr>
          <a:lstStyle/>
          <a:p>
            <a:r>
              <a:rPr lang="nb-NO" b="1"/>
              <a:t>Grunnlag: </a:t>
            </a:r>
            <a:r>
              <a:rPr lang="nb-NO"/>
              <a:t>Kartlegging av dagens infrastruktur og vurdering av handlingsrom for ny infrastruktur i Damsgårdsveien. </a:t>
            </a:r>
            <a:endParaRPr lang="nb-NO" b="1"/>
          </a:p>
          <a:p>
            <a:endParaRPr lang="nb-NO" b="1"/>
          </a:p>
          <a:p>
            <a:r>
              <a:rPr lang="nb-NO" b="1"/>
              <a:t>Mål og beskrivelse: </a:t>
            </a:r>
            <a:endParaRPr lang="nb-NO"/>
          </a:p>
          <a:p>
            <a:r>
              <a:rPr lang="nb-NO"/>
              <a:t>Vurdere behov og avklare overordnet prinsipp for fellesløsninger på Laksevåg. Samordne løsninger og investeringer for fremtidig infrastruktur.</a:t>
            </a:r>
            <a:endParaRPr lang="nb-NO">
              <a:cs typeface="Arial"/>
            </a:endParaRPr>
          </a:p>
          <a:p>
            <a:endParaRPr lang="nb-NO"/>
          </a:p>
          <a:p>
            <a:r>
              <a:rPr lang="nb-NO" b="1"/>
              <a:t>Hvorfor: </a:t>
            </a:r>
            <a:r>
              <a:rPr lang="nb-NO"/>
              <a:t>Hensikten er å sikre fremtidsrettede løsninger for renovasjon, parkering, VA, fjernvarme, m.m. Vurdere lokalisering av viktige funksjoner og samlokalisering av disse. </a:t>
            </a:r>
            <a:endParaRPr lang="nb-NO">
              <a:cs typeface="Arial"/>
            </a:endParaRPr>
          </a:p>
          <a:p>
            <a:r>
              <a:rPr lang="nb-NO"/>
              <a:t>Vurdere alternative løsninger og virkninger. Utarbeide overordnede prinsipper for fremtidig situasjon.</a:t>
            </a:r>
            <a:endParaRPr lang="nb-NO">
              <a:cs typeface="Arial"/>
            </a:endParaRPr>
          </a:p>
          <a:p>
            <a:endParaRPr lang="nb-NO"/>
          </a:p>
          <a:p>
            <a:r>
              <a:rPr lang="nb-NO" b="1"/>
              <a:t>Forventet avsluttet: </a:t>
            </a:r>
            <a:r>
              <a:rPr lang="nb-NO"/>
              <a:t>Ikke avklart</a:t>
            </a:r>
            <a:endParaRPr lang="nb-NO">
              <a:cs typeface="Arial"/>
            </a:endParaRPr>
          </a:p>
          <a:p>
            <a:endParaRPr lang="nb-NO" b="1"/>
          </a:p>
          <a:p>
            <a:r>
              <a:rPr lang="nb-NO"/>
              <a:t>Etablere arbeidsgruppe bestående av PBE, BME, Bergen Vann, BIR, </a:t>
            </a:r>
            <a:r>
              <a:rPr lang="nb-NO" err="1"/>
              <a:t>Eviny</a:t>
            </a:r>
            <a:r>
              <a:rPr lang="nb-NO"/>
              <a:t>, m.m. </a:t>
            </a:r>
            <a:endParaRPr lang="nb-NO">
              <a:cs typeface="Arial"/>
            </a:endParaRPr>
          </a:p>
          <a:p>
            <a:r>
              <a:rPr lang="nb-NO"/>
              <a:t>PBE ønsker at grunneiergruppen tar ansvar for oppgaven og at PBE koordinerer offentlige etater.</a:t>
            </a:r>
            <a:endParaRPr lang="nb-NO">
              <a:cs typeface="Arial"/>
            </a:endParaRPr>
          </a:p>
          <a:p>
            <a:endParaRPr lang="nb-NO"/>
          </a:p>
        </p:txBody>
      </p:sp>
    </p:spTree>
    <p:extLst>
      <p:ext uri="{BB962C8B-B14F-4D97-AF65-F5344CB8AC3E}">
        <p14:creationId xmlns:p14="http://schemas.microsoft.com/office/powerpoint/2010/main" val="200575666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diagram&#10;&#10;Automatisk generert beskrivelse">
            <a:extLst>
              <a:ext uri="{FF2B5EF4-FFF2-40B4-BE49-F238E27FC236}">
                <a16:creationId xmlns:a16="http://schemas.microsoft.com/office/drawing/2014/main" id="{93B5A762-6EE2-81C5-B410-E0A2828338D8}"/>
              </a:ext>
            </a:extLst>
          </p:cNvPr>
          <p:cNvPicPr>
            <a:picLocks noChangeAspect="1"/>
          </p:cNvPicPr>
          <p:nvPr/>
        </p:nvPicPr>
        <p:blipFill>
          <a:blip r:embed="rId2"/>
          <a:stretch>
            <a:fillRect/>
          </a:stretch>
        </p:blipFill>
        <p:spPr>
          <a:xfrm>
            <a:off x="437531" y="0"/>
            <a:ext cx="8266978" cy="5143500"/>
          </a:xfrm>
          <a:prstGeom prst="rect">
            <a:avLst/>
          </a:prstGeom>
        </p:spPr>
      </p:pic>
      <p:sp>
        <p:nvSpPr>
          <p:cNvPr id="4" name="TekstSylinder 3">
            <a:extLst>
              <a:ext uri="{FF2B5EF4-FFF2-40B4-BE49-F238E27FC236}">
                <a16:creationId xmlns:a16="http://schemas.microsoft.com/office/drawing/2014/main" id="{FACCA0E3-9743-F8B1-E5C4-16EB59EA23B6}"/>
              </a:ext>
            </a:extLst>
          </p:cNvPr>
          <p:cNvSpPr txBox="1"/>
          <p:nvPr/>
        </p:nvSpPr>
        <p:spPr>
          <a:xfrm>
            <a:off x="99237" y="283535"/>
            <a:ext cx="219740" cy="3000821"/>
          </a:xfrm>
          <a:prstGeom prst="rect">
            <a:avLst/>
          </a:prstGeom>
          <a:noFill/>
        </p:spPr>
        <p:txBody>
          <a:bodyPr wrap="square" rtlCol="0">
            <a:spAutoFit/>
          </a:bodyPr>
          <a:lstStyle/>
          <a:p>
            <a:r>
              <a:rPr lang="nb-NO"/>
              <a:t>DAMSGÅRDSVEIEN</a:t>
            </a:r>
          </a:p>
        </p:txBody>
      </p:sp>
    </p:spTree>
    <p:extLst>
      <p:ext uri="{BB962C8B-B14F-4D97-AF65-F5344CB8AC3E}">
        <p14:creationId xmlns:p14="http://schemas.microsoft.com/office/powerpoint/2010/main" val="4202891671"/>
      </p:ext>
    </p:extLst>
  </p:cSld>
  <p:clrMapOvr>
    <a:masterClrMapping/>
  </p:clrMapOvr>
  <p:transition spd="slow" advClick="0" advTm="10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227033" y="259412"/>
            <a:ext cx="6691522" cy="828104"/>
          </a:xfrm>
        </p:spPr>
        <p:txBody>
          <a:bodyPr/>
          <a:lstStyle/>
          <a:p>
            <a:r>
              <a:rPr lang="en-US" err="1"/>
              <a:t>Utbyggingsrekkefølge</a:t>
            </a:r>
            <a:endParaRPr lang="en-US"/>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28699" y="1401679"/>
            <a:ext cx="7038169" cy="2793072"/>
          </a:xfrm>
          <a:prstGeom prst="rect">
            <a:avLst/>
          </a:prstGeom>
          <a:noFill/>
        </p:spPr>
        <p:txBody>
          <a:bodyPr wrap="square" rtlCol="0">
            <a:spAutoFit/>
          </a:bodyPr>
          <a:lstStyle/>
          <a:p>
            <a:r>
              <a:rPr lang="nb-NO" b="1"/>
              <a:t>Mål og beskrivelse: </a:t>
            </a:r>
          </a:p>
          <a:p>
            <a:r>
              <a:rPr lang="nb-NO"/>
              <a:t>Fastsette prinsipp for utbyggingsrekkefølge i dialog med grunneiere. </a:t>
            </a:r>
          </a:p>
          <a:p>
            <a:endParaRPr lang="nb-NO"/>
          </a:p>
          <a:p>
            <a:r>
              <a:rPr lang="nb-NO" b="1"/>
              <a:t>Hvorfor:</a:t>
            </a:r>
            <a:r>
              <a:rPr lang="nb-NO"/>
              <a:t> Av trafikkanalyse for Laksevåg fremgår kapasitetsutfordringer i vegnettet som avgrenser utbyggingspotensiale før høykapasitets kollektivsystem er etablert. I denne oppgaven må det undersøkes ulike prinsipper for utvikling av Laksevåg på kort og lang sikt, samt hva som skal være målekriteriene for å kunne sette i gang utvikling. </a:t>
            </a:r>
          </a:p>
          <a:p>
            <a:endParaRPr lang="nb-NO"/>
          </a:p>
          <a:p>
            <a:r>
              <a:rPr lang="nb-NO"/>
              <a:t>Prinsipp må forankres med grunneierne. Verksted som samarbeidsform. Scenariotenking.</a:t>
            </a:r>
          </a:p>
          <a:p>
            <a:endParaRPr lang="nb-NO"/>
          </a:p>
          <a:p>
            <a:r>
              <a:rPr lang="nb-NO" b="1"/>
              <a:t>Forventet avsluttet: Februar 2025</a:t>
            </a:r>
          </a:p>
          <a:p>
            <a:endParaRPr lang="nb-NO"/>
          </a:p>
          <a:p>
            <a:r>
              <a:rPr lang="nb-NO" i="1"/>
              <a:t>Verksted avholdes i oktober. PBE vil ha dialog med grunneierne. </a:t>
            </a:r>
          </a:p>
        </p:txBody>
      </p:sp>
    </p:spTree>
    <p:extLst>
      <p:ext uri="{BB962C8B-B14F-4D97-AF65-F5344CB8AC3E}">
        <p14:creationId xmlns:p14="http://schemas.microsoft.com/office/powerpoint/2010/main" val="288354128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4A294BD-00F8-E6F0-0517-58490D4C965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014A09D-D1F6-E61A-6BBF-8A903D26A4B0}"/>
              </a:ext>
            </a:extLst>
          </p:cNvPr>
          <p:cNvSpPr>
            <a:spLocks noGrp="1"/>
          </p:cNvSpPr>
          <p:nvPr>
            <p:ph type="title"/>
          </p:nvPr>
        </p:nvSpPr>
        <p:spPr>
          <a:xfrm>
            <a:off x="1403081" y="180912"/>
            <a:ext cx="8560631" cy="994345"/>
          </a:xfrm>
        </p:spPr>
        <p:txBody>
          <a:bodyPr vert="horz" lIns="68592" tIns="34296" rIns="68592" bIns="34296" rtlCol="0" anchor="t">
            <a:normAutofit/>
          </a:bodyPr>
          <a:lstStyle/>
          <a:p>
            <a:r>
              <a:rPr lang="nb-NO" sz="2800" b="1"/>
              <a:t>Utkast til mulige prinsipper for første fase: </a:t>
            </a:r>
            <a:br>
              <a:rPr lang="nb-NO" sz="2800" b="1"/>
            </a:br>
            <a:endParaRPr lang="nb-NO" sz="2800">
              <a:solidFill>
                <a:srgbClr val="FF0000"/>
              </a:solidFill>
            </a:endParaRPr>
          </a:p>
        </p:txBody>
      </p:sp>
      <p:graphicFrame>
        <p:nvGraphicFramePr>
          <p:cNvPr id="7" name="Plassholder for innhold 6">
            <a:extLst>
              <a:ext uri="{FF2B5EF4-FFF2-40B4-BE49-F238E27FC236}">
                <a16:creationId xmlns:a16="http://schemas.microsoft.com/office/drawing/2014/main" id="{E6AF63F4-8347-F8A3-85FE-8FC4E68FD5E0}"/>
              </a:ext>
            </a:extLst>
          </p:cNvPr>
          <p:cNvGraphicFramePr>
            <a:graphicFrameLocks noGrp="1"/>
          </p:cNvGraphicFramePr>
          <p:nvPr>
            <p:ph idx="1"/>
          </p:nvPr>
        </p:nvGraphicFramePr>
        <p:xfrm>
          <a:off x="0" y="875713"/>
          <a:ext cx="9145590" cy="4314756"/>
        </p:xfrm>
        <a:graphic>
          <a:graphicData uri="http://schemas.openxmlformats.org/drawingml/2006/table">
            <a:tbl>
              <a:tblPr firstRow="1" bandRow="1">
                <a:tableStyleId>{2D5ABB26-0587-4C30-8999-92F81FD0307C}</a:tableStyleId>
              </a:tblPr>
              <a:tblGrid>
                <a:gridCol w="1829118">
                  <a:extLst>
                    <a:ext uri="{9D8B030D-6E8A-4147-A177-3AD203B41FA5}">
                      <a16:colId xmlns:a16="http://schemas.microsoft.com/office/drawing/2014/main" val="1648205473"/>
                    </a:ext>
                  </a:extLst>
                </a:gridCol>
                <a:gridCol w="1829118">
                  <a:extLst>
                    <a:ext uri="{9D8B030D-6E8A-4147-A177-3AD203B41FA5}">
                      <a16:colId xmlns:a16="http://schemas.microsoft.com/office/drawing/2014/main" val="4044054986"/>
                    </a:ext>
                  </a:extLst>
                </a:gridCol>
                <a:gridCol w="1829118">
                  <a:extLst>
                    <a:ext uri="{9D8B030D-6E8A-4147-A177-3AD203B41FA5}">
                      <a16:colId xmlns:a16="http://schemas.microsoft.com/office/drawing/2014/main" val="2830096140"/>
                    </a:ext>
                  </a:extLst>
                </a:gridCol>
                <a:gridCol w="1829118">
                  <a:extLst>
                    <a:ext uri="{9D8B030D-6E8A-4147-A177-3AD203B41FA5}">
                      <a16:colId xmlns:a16="http://schemas.microsoft.com/office/drawing/2014/main" val="1119091013"/>
                    </a:ext>
                  </a:extLst>
                </a:gridCol>
                <a:gridCol w="1829118">
                  <a:extLst>
                    <a:ext uri="{9D8B030D-6E8A-4147-A177-3AD203B41FA5}">
                      <a16:colId xmlns:a16="http://schemas.microsoft.com/office/drawing/2014/main" val="3395606256"/>
                    </a:ext>
                  </a:extLst>
                </a:gridCol>
              </a:tblGrid>
              <a:tr h="2157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Gjenbruk av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eksisterende bygninger</a:t>
                      </a:r>
                    </a:p>
                    <a:p>
                      <a:pPr algn="ctr"/>
                      <a:endParaRPr lang="nb-NO" sz="1800"/>
                    </a:p>
                    <a:p>
                      <a:endParaRPr lang="nb-NO" sz="1800"/>
                    </a:p>
                  </a:txBody>
                  <a:tcPr marL="68592" marR="68592" marT="34296" marB="34296"/>
                </a:tc>
                <a:tc>
                  <a:txBody>
                    <a:bodyPr/>
                    <a:lstStyle/>
                    <a:p>
                      <a:pPr algn="ctr"/>
                      <a:r>
                        <a:rPr lang="nb-NO" sz="1200"/>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langs noen gater/byrom</a:t>
                      </a:r>
                      <a:endParaRPr lang="nb-NO" sz="1200">
                        <a:cs typeface="Calibri"/>
                      </a:endParaRPr>
                    </a:p>
                    <a:p>
                      <a:pPr algn="ctr"/>
                      <a:endParaRPr lang="nb-NO" sz="1200"/>
                    </a:p>
                  </a:txBody>
                  <a:tcPr marL="68592" marR="68592" marT="34296" marB="34296"/>
                </a:tc>
                <a:tc>
                  <a:txBody>
                    <a:bodyPr/>
                    <a:lstStyle/>
                    <a:p>
                      <a:pPr algn="ctr"/>
                      <a:r>
                        <a:rPr lang="nb-NO" sz="1200"/>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innerst først</a:t>
                      </a:r>
                      <a:endParaRPr lang="nb-NO" sz="1200">
                        <a:cs typeface="Calibri"/>
                      </a:endParaRPr>
                    </a:p>
                    <a:p>
                      <a:pPr algn="ctr"/>
                      <a:endParaRPr lang="nb-NO" sz="1200"/>
                    </a:p>
                  </a:txBody>
                  <a:tcPr marL="68592" marR="68592" marT="34296" marB="34296"/>
                </a:tc>
                <a:tc>
                  <a:txBody>
                    <a:bodyPr/>
                    <a:lstStyle/>
                    <a:p>
                      <a:pPr algn="ctr"/>
                      <a:r>
                        <a:rPr lang="nb-NO" sz="1200"/>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ytterst først</a:t>
                      </a:r>
                      <a:endParaRPr lang="nb-NO" sz="1200">
                        <a:cs typeface="Calibri"/>
                      </a:endParaRPr>
                    </a:p>
                    <a:p>
                      <a:pPr algn="ctr"/>
                      <a:endParaRPr lang="nb-NO" sz="1200"/>
                    </a:p>
                  </a:txBody>
                  <a:tcPr marL="68592" marR="68592" marT="34296" marB="34296"/>
                </a:tc>
                <a:tc>
                  <a:txBody>
                    <a:bodyPr/>
                    <a:lstStyle/>
                    <a:p>
                      <a:pPr algn="ctr"/>
                      <a:r>
                        <a:rPr lang="nb-NO" sz="1200"/>
                        <a:t>5</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på dagens terreng først, ingen utfylling</a:t>
                      </a:r>
                      <a:endParaRPr lang="nb-NO" sz="1200">
                        <a:cs typeface="Calibri"/>
                      </a:endParaRPr>
                    </a:p>
                    <a:p>
                      <a:pPr algn="ctr"/>
                      <a:endParaRPr lang="nb-NO" sz="1200"/>
                    </a:p>
                  </a:txBody>
                  <a:tcPr marL="68592" marR="68592" marT="34296" marB="34296"/>
                </a:tc>
                <a:extLst>
                  <a:ext uri="{0D108BD9-81ED-4DB2-BD59-A6C34878D82A}">
                    <a16:rowId xmlns:a16="http://schemas.microsoft.com/office/drawing/2014/main" val="3393587766"/>
                  </a:ext>
                </a:extLst>
              </a:tr>
              <a:tr h="2157378">
                <a:tc>
                  <a:txBody>
                    <a:bodyPr/>
                    <a:lstStyle/>
                    <a:p>
                      <a:pPr algn="ctr"/>
                      <a:r>
                        <a:rPr lang="nb-NO" sz="1200"/>
                        <a:t>6</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Utbygging likt fordelt etter en fordelingsnøkkel for områder/planer</a:t>
                      </a:r>
                      <a:endParaRPr lang="nb-NO" sz="1200">
                        <a:cs typeface="Calibri"/>
                      </a:endParaRPr>
                    </a:p>
                    <a:p>
                      <a:pPr algn="ctr"/>
                      <a:endParaRPr lang="nb-NO" sz="1200"/>
                    </a:p>
                  </a:txBody>
                  <a:tcPr marL="68592" marR="68592" marT="34296" marB="34296"/>
                </a:tc>
                <a:tc>
                  <a:txBody>
                    <a:bodyPr/>
                    <a:lstStyle/>
                    <a:p>
                      <a:pPr algn="ctr"/>
                      <a:r>
                        <a:rPr lang="nb-NO" sz="1200"/>
                        <a:t>7</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i ett punkt – kraftsenter for videre transformasjon </a:t>
                      </a:r>
                      <a:endParaRPr lang="nb-NO" sz="1200">
                        <a:cs typeface="Calibri"/>
                      </a:endParaRPr>
                    </a:p>
                    <a:p>
                      <a:pPr algn="ctr"/>
                      <a:endParaRPr lang="nb-NO" sz="1200"/>
                    </a:p>
                  </a:txBody>
                  <a:tcPr marL="68592" marR="68592" marT="34296" marB="34296"/>
                </a:tc>
                <a:tc>
                  <a:txBody>
                    <a:bodyPr/>
                    <a:lstStyle/>
                    <a:p>
                      <a:pPr algn="ctr"/>
                      <a:r>
                        <a:rPr lang="nb-NO" sz="1200"/>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der ny gang/</a:t>
                      </a:r>
                      <a:r>
                        <a:rPr lang="nb-NO" sz="1200" err="1"/>
                        <a:t>sykkelbro</a:t>
                      </a:r>
                      <a:r>
                        <a:rPr lang="nb-NO" sz="1200"/>
                        <a:t> gir god tilgjengelighet</a:t>
                      </a:r>
                      <a:endParaRPr lang="nb-NO" sz="1200">
                        <a:cs typeface="Calibri"/>
                      </a:endParaRPr>
                    </a:p>
                    <a:p>
                      <a:pPr algn="ctr"/>
                      <a:endParaRPr lang="nb-NO" sz="1200"/>
                    </a:p>
                  </a:txBody>
                  <a:tcPr marL="68592" marR="68592" marT="34296" marB="34296"/>
                </a:tc>
                <a:tc>
                  <a:txBody>
                    <a:bodyPr/>
                    <a:lstStyle/>
                    <a:p>
                      <a:pPr algn="ctr"/>
                      <a:r>
                        <a:rPr lang="nb-NO" sz="1200"/>
                        <a:t>9</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ved den «sikre» holdeplassen for Bybanen</a:t>
                      </a:r>
                      <a:endParaRPr lang="nb-NO" sz="1200">
                        <a:cs typeface="Calibri"/>
                      </a:endParaRPr>
                    </a:p>
                    <a:p>
                      <a:pPr algn="ctr"/>
                      <a:endParaRPr lang="nb-NO" sz="1200"/>
                    </a:p>
                  </a:txBody>
                  <a:tcPr marL="68592" marR="68592" marT="34296" marB="34296"/>
                </a:tc>
                <a:tc>
                  <a:txBody>
                    <a:bodyPr/>
                    <a:lstStyle/>
                    <a:p>
                      <a:pPr algn="ctr"/>
                      <a:r>
                        <a:rPr lang="nb-NO" sz="1200"/>
                        <a:t>10</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Bygge der mulig passasjerferge anløper</a:t>
                      </a:r>
                      <a:endParaRPr lang="nb-NO" sz="1200">
                        <a:cs typeface="Calibri"/>
                      </a:endParaRPr>
                    </a:p>
                    <a:p>
                      <a:pPr algn="ctr"/>
                      <a:endParaRPr lang="nb-NO" sz="1200"/>
                    </a:p>
                  </a:txBody>
                  <a:tcPr marL="68592" marR="68592" marT="34296" marB="34296"/>
                </a:tc>
                <a:extLst>
                  <a:ext uri="{0D108BD9-81ED-4DB2-BD59-A6C34878D82A}">
                    <a16:rowId xmlns:a16="http://schemas.microsoft.com/office/drawing/2014/main" val="1720271082"/>
                  </a:ext>
                </a:extLst>
              </a:tr>
            </a:tbl>
          </a:graphicData>
        </a:graphic>
      </p:graphicFrame>
      <p:pic>
        <p:nvPicPr>
          <p:cNvPr id="8" name="Bilde 7">
            <a:extLst>
              <a:ext uri="{FF2B5EF4-FFF2-40B4-BE49-F238E27FC236}">
                <a16:creationId xmlns:a16="http://schemas.microsoft.com/office/drawing/2014/main" id="{B0F9150B-5A07-88ED-7984-5F208400889C}"/>
              </a:ext>
            </a:extLst>
          </p:cNvPr>
          <p:cNvPicPr>
            <a:picLocks noChangeAspect="1"/>
          </p:cNvPicPr>
          <p:nvPr/>
        </p:nvPicPr>
        <p:blipFill>
          <a:blip r:embed="rId2"/>
          <a:stretch>
            <a:fillRect/>
          </a:stretch>
        </p:blipFill>
        <p:spPr>
          <a:xfrm>
            <a:off x="98023" y="1541879"/>
            <a:ext cx="1620007" cy="1109855"/>
          </a:xfrm>
          <a:prstGeom prst="rect">
            <a:avLst/>
          </a:prstGeom>
        </p:spPr>
      </p:pic>
      <p:pic>
        <p:nvPicPr>
          <p:cNvPr id="9" name="Bilde 8">
            <a:extLst>
              <a:ext uri="{FF2B5EF4-FFF2-40B4-BE49-F238E27FC236}">
                <a16:creationId xmlns:a16="http://schemas.microsoft.com/office/drawing/2014/main" id="{DD35126A-9CCD-C884-8E1A-9B3C220E3604}"/>
              </a:ext>
            </a:extLst>
          </p:cNvPr>
          <p:cNvPicPr>
            <a:picLocks noChangeAspect="1"/>
          </p:cNvPicPr>
          <p:nvPr/>
        </p:nvPicPr>
        <p:blipFill>
          <a:blip r:embed="rId3"/>
          <a:stretch>
            <a:fillRect/>
          </a:stretch>
        </p:blipFill>
        <p:spPr>
          <a:xfrm>
            <a:off x="1940205" y="1541879"/>
            <a:ext cx="1620007" cy="1104139"/>
          </a:xfrm>
          <a:prstGeom prst="rect">
            <a:avLst/>
          </a:prstGeom>
        </p:spPr>
      </p:pic>
      <p:pic>
        <p:nvPicPr>
          <p:cNvPr id="10" name="Bilde 9">
            <a:extLst>
              <a:ext uri="{FF2B5EF4-FFF2-40B4-BE49-F238E27FC236}">
                <a16:creationId xmlns:a16="http://schemas.microsoft.com/office/drawing/2014/main" id="{0146994A-40E6-76BD-72A1-53B6B1FDA465}"/>
              </a:ext>
            </a:extLst>
          </p:cNvPr>
          <p:cNvPicPr>
            <a:picLocks noChangeAspect="1"/>
          </p:cNvPicPr>
          <p:nvPr/>
        </p:nvPicPr>
        <p:blipFill>
          <a:blip r:embed="rId4"/>
          <a:stretch>
            <a:fillRect/>
          </a:stretch>
        </p:blipFill>
        <p:spPr>
          <a:xfrm>
            <a:off x="3811801" y="1552836"/>
            <a:ext cx="1620007" cy="1098899"/>
          </a:xfrm>
          <a:prstGeom prst="rect">
            <a:avLst/>
          </a:prstGeom>
        </p:spPr>
      </p:pic>
      <p:pic>
        <p:nvPicPr>
          <p:cNvPr id="11" name="Bilde 10">
            <a:extLst>
              <a:ext uri="{FF2B5EF4-FFF2-40B4-BE49-F238E27FC236}">
                <a16:creationId xmlns:a16="http://schemas.microsoft.com/office/drawing/2014/main" id="{05640862-88E4-EE19-639C-CC21349649BE}"/>
              </a:ext>
            </a:extLst>
          </p:cNvPr>
          <p:cNvPicPr>
            <a:picLocks noChangeAspect="1"/>
          </p:cNvPicPr>
          <p:nvPr/>
        </p:nvPicPr>
        <p:blipFill>
          <a:blip r:embed="rId5"/>
          <a:stretch>
            <a:fillRect/>
          </a:stretch>
        </p:blipFill>
        <p:spPr>
          <a:xfrm>
            <a:off x="5683397" y="1552835"/>
            <a:ext cx="1620007" cy="1115095"/>
          </a:xfrm>
          <a:prstGeom prst="rect">
            <a:avLst/>
          </a:prstGeom>
        </p:spPr>
      </p:pic>
      <p:pic>
        <p:nvPicPr>
          <p:cNvPr id="12" name="Bilde 11">
            <a:extLst>
              <a:ext uri="{FF2B5EF4-FFF2-40B4-BE49-F238E27FC236}">
                <a16:creationId xmlns:a16="http://schemas.microsoft.com/office/drawing/2014/main" id="{7DA1F373-014E-8464-1C8F-5C8593A778BE}"/>
              </a:ext>
            </a:extLst>
          </p:cNvPr>
          <p:cNvPicPr>
            <a:picLocks noChangeAspect="1"/>
          </p:cNvPicPr>
          <p:nvPr/>
        </p:nvPicPr>
        <p:blipFill>
          <a:blip r:embed="rId6"/>
          <a:stretch>
            <a:fillRect/>
          </a:stretch>
        </p:blipFill>
        <p:spPr>
          <a:xfrm>
            <a:off x="7414493" y="1546166"/>
            <a:ext cx="1620007" cy="1112237"/>
          </a:xfrm>
          <a:prstGeom prst="rect">
            <a:avLst/>
          </a:prstGeom>
        </p:spPr>
      </p:pic>
      <p:pic>
        <p:nvPicPr>
          <p:cNvPr id="13" name="Bilde 12">
            <a:extLst>
              <a:ext uri="{FF2B5EF4-FFF2-40B4-BE49-F238E27FC236}">
                <a16:creationId xmlns:a16="http://schemas.microsoft.com/office/drawing/2014/main" id="{93300A55-ADB8-3922-553A-C179D04BB9EB}"/>
              </a:ext>
            </a:extLst>
          </p:cNvPr>
          <p:cNvPicPr>
            <a:picLocks noChangeAspect="1"/>
          </p:cNvPicPr>
          <p:nvPr/>
        </p:nvPicPr>
        <p:blipFill>
          <a:blip r:embed="rId7"/>
          <a:stretch>
            <a:fillRect/>
          </a:stretch>
        </p:blipFill>
        <p:spPr>
          <a:xfrm>
            <a:off x="98021" y="3786342"/>
            <a:ext cx="1620007" cy="1101757"/>
          </a:xfrm>
          <a:prstGeom prst="rect">
            <a:avLst/>
          </a:prstGeom>
        </p:spPr>
      </p:pic>
      <p:pic>
        <p:nvPicPr>
          <p:cNvPr id="14" name="Bilde 13">
            <a:extLst>
              <a:ext uri="{FF2B5EF4-FFF2-40B4-BE49-F238E27FC236}">
                <a16:creationId xmlns:a16="http://schemas.microsoft.com/office/drawing/2014/main" id="{0AC1DE2F-C8EF-0E9A-CA40-9E6D5BF4E003}"/>
              </a:ext>
            </a:extLst>
          </p:cNvPr>
          <p:cNvPicPr>
            <a:picLocks noChangeAspect="1"/>
          </p:cNvPicPr>
          <p:nvPr/>
        </p:nvPicPr>
        <p:blipFill>
          <a:blip r:embed="rId8"/>
          <a:stretch>
            <a:fillRect/>
          </a:stretch>
        </p:blipFill>
        <p:spPr>
          <a:xfrm>
            <a:off x="1920606" y="3786342"/>
            <a:ext cx="1620007" cy="1109855"/>
          </a:xfrm>
          <a:prstGeom prst="rect">
            <a:avLst/>
          </a:prstGeom>
        </p:spPr>
      </p:pic>
      <p:pic>
        <p:nvPicPr>
          <p:cNvPr id="16" name="Bilde 15">
            <a:extLst>
              <a:ext uri="{FF2B5EF4-FFF2-40B4-BE49-F238E27FC236}">
                <a16:creationId xmlns:a16="http://schemas.microsoft.com/office/drawing/2014/main" id="{9B5F1C06-E002-7453-3A58-3E48F452FAFE}"/>
              </a:ext>
            </a:extLst>
          </p:cNvPr>
          <p:cNvPicPr>
            <a:picLocks noChangeAspect="1"/>
          </p:cNvPicPr>
          <p:nvPr/>
        </p:nvPicPr>
        <p:blipFill>
          <a:blip r:embed="rId9"/>
          <a:stretch>
            <a:fillRect/>
          </a:stretch>
        </p:blipFill>
        <p:spPr>
          <a:xfrm>
            <a:off x="3802001" y="3777921"/>
            <a:ext cx="1620007" cy="1106186"/>
          </a:xfrm>
          <a:prstGeom prst="rect">
            <a:avLst/>
          </a:prstGeom>
        </p:spPr>
      </p:pic>
      <p:pic>
        <p:nvPicPr>
          <p:cNvPr id="17" name="Bilde 16">
            <a:extLst>
              <a:ext uri="{FF2B5EF4-FFF2-40B4-BE49-F238E27FC236}">
                <a16:creationId xmlns:a16="http://schemas.microsoft.com/office/drawing/2014/main" id="{2A3AB69B-A500-6D0B-385C-E04324622764}"/>
              </a:ext>
            </a:extLst>
          </p:cNvPr>
          <p:cNvPicPr>
            <a:picLocks noChangeAspect="1"/>
          </p:cNvPicPr>
          <p:nvPr/>
        </p:nvPicPr>
        <p:blipFill>
          <a:blip r:embed="rId10"/>
          <a:stretch>
            <a:fillRect/>
          </a:stretch>
        </p:blipFill>
        <p:spPr>
          <a:xfrm>
            <a:off x="5683447" y="3777921"/>
            <a:ext cx="1620007" cy="1101757"/>
          </a:xfrm>
          <a:prstGeom prst="rect">
            <a:avLst/>
          </a:prstGeom>
        </p:spPr>
      </p:pic>
      <p:pic>
        <p:nvPicPr>
          <p:cNvPr id="18" name="Bilde 17">
            <a:extLst>
              <a:ext uri="{FF2B5EF4-FFF2-40B4-BE49-F238E27FC236}">
                <a16:creationId xmlns:a16="http://schemas.microsoft.com/office/drawing/2014/main" id="{7396EE64-CA2E-2F9D-CC4F-67B752688859}"/>
              </a:ext>
            </a:extLst>
          </p:cNvPr>
          <p:cNvPicPr>
            <a:picLocks noChangeAspect="1"/>
          </p:cNvPicPr>
          <p:nvPr/>
        </p:nvPicPr>
        <p:blipFill>
          <a:blip r:embed="rId11"/>
          <a:stretch>
            <a:fillRect/>
          </a:stretch>
        </p:blipFill>
        <p:spPr>
          <a:xfrm>
            <a:off x="7411295" y="3760177"/>
            <a:ext cx="1620007" cy="1109855"/>
          </a:xfrm>
          <a:prstGeom prst="rect">
            <a:avLst/>
          </a:prstGeom>
        </p:spPr>
      </p:pic>
      <p:sp>
        <p:nvSpPr>
          <p:cNvPr id="5" name="Plassholder for innhold 4">
            <a:extLst>
              <a:ext uri="{FF2B5EF4-FFF2-40B4-BE49-F238E27FC236}">
                <a16:creationId xmlns:a16="http://schemas.microsoft.com/office/drawing/2014/main" id="{E6ABB428-B6C0-F67C-D3D1-055E9F1ABB38}"/>
              </a:ext>
            </a:extLst>
          </p:cNvPr>
          <p:cNvSpPr txBox="1">
            <a:spLocks/>
          </p:cNvSpPr>
          <p:nvPr/>
        </p:nvSpPr>
        <p:spPr>
          <a:xfrm>
            <a:off x="2750207" y="2469145"/>
            <a:ext cx="8468329" cy="3264070"/>
          </a:xfrm>
          <a:prstGeom prst="rect">
            <a:avLst/>
          </a:prstGeom>
        </p:spPr>
        <p:txBody>
          <a:bodyPr vert="horz" lIns="68592" tIns="34296" rIns="68592" bIns="34296"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814" indent="-385814" defTabSz="685891">
              <a:spcBef>
                <a:spcPts val="750"/>
              </a:spcBef>
              <a:spcAft>
                <a:spcPts val="900"/>
              </a:spcAft>
              <a:buFont typeface="Arial" panose="020B0604020202020204" pitchFamily="34" charset="0"/>
              <a:buAutoNum type="arabicPeriod"/>
            </a:pPr>
            <a:endParaRPr lang="nb-NO" sz="1200">
              <a:solidFill>
                <a:prstClr val="black"/>
              </a:solidFill>
              <a:latin typeface="Calibri" panose="020F0502020204030204"/>
              <a:cs typeface="Calibri"/>
            </a:endParaRPr>
          </a:p>
        </p:txBody>
      </p:sp>
    </p:spTree>
    <p:extLst>
      <p:ext uri="{BB962C8B-B14F-4D97-AF65-F5344CB8AC3E}">
        <p14:creationId xmlns:p14="http://schemas.microsoft.com/office/powerpoint/2010/main" val="172887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227033" y="212918"/>
            <a:ext cx="6691522" cy="828104"/>
          </a:xfrm>
        </p:spPr>
        <p:txBody>
          <a:bodyPr/>
          <a:lstStyle/>
          <a:p>
            <a:r>
              <a:rPr lang="en-US" err="1"/>
              <a:t>Kapasitet</a:t>
            </a:r>
            <a:r>
              <a:rPr lang="en-US"/>
              <a:t> </a:t>
            </a:r>
            <a:r>
              <a:rPr lang="en-US" err="1"/>
              <a:t>bybåt</a:t>
            </a:r>
            <a:r>
              <a:rPr lang="en-US"/>
              <a:t> (Private </a:t>
            </a:r>
            <a:r>
              <a:rPr lang="en-US" err="1"/>
              <a:t>forslagsstillere</a:t>
            </a:r>
            <a:r>
              <a:rPr lang="en-US"/>
              <a:t>)</a:t>
            </a:r>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28699" y="1401679"/>
            <a:ext cx="6936205" cy="2169825"/>
          </a:xfrm>
          <a:prstGeom prst="rect">
            <a:avLst/>
          </a:prstGeom>
          <a:noFill/>
        </p:spPr>
        <p:txBody>
          <a:bodyPr wrap="square" rtlCol="0">
            <a:spAutoFit/>
          </a:bodyPr>
          <a:lstStyle/>
          <a:p>
            <a:r>
              <a:rPr lang="nb-NO" b="1"/>
              <a:t>Mål og beskrivelse: </a:t>
            </a:r>
          </a:p>
          <a:p>
            <a:r>
              <a:rPr lang="nb-NO"/>
              <a:t>Synliggjøre kunnskapsgrunnlag knyttet til kapasitet </a:t>
            </a:r>
            <a:r>
              <a:rPr lang="nb-NO" err="1"/>
              <a:t>bybåt</a:t>
            </a:r>
            <a:r>
              <a:rPr lang="nb-NO"/>
              <a:t>. </a:t>
            </a:r>
          </a:p>
          <a:p>
            <a:endParaRPr lang="nb-NO"/>
          </a:p>
          <a:p>
            <a:r>
              <a:rPr lang="nb-NO" b="1"/>
              <a:t>Hvorfor: </a:t>
            </a:r>
            <a:r>
              <a:rPr lang="nb-NO"/>
              <a:t>Det må redegjøres for kapasitet på </a:t>
            </a:r>
            <a:r>
              <a:rPr lang="nb-NO" err="1"/>
              <a:t>bybåt</a:t>
            </a:r>
            <a:r>
              <a:rPr lang="nb-NO"/>
              <a:t>, hvordan dette påvirker reisemiddelfordeling (overordnet mobilitet) og hva dette vil ha å si for utbyggingspotensialet før høykapasitet kollektivsystem er etablert. </a:t>
            </a:r>
          </a:p>
          <a:p>
            <a:endParaRPr lang="nb-NO"/>
          </a:p>
          <a:p>
            <a:r>
              <a:rPr lang="nb-NO" b="1"/>
              <a:t>Forventet avsluttet: Februar 2025</a:t>
            </a:r>
          </a:p>
          <a:p>
            <a:endParaRPr lang="nb-NO"/>
          </a:p>
          <a:p>
            <a:endParaRPr lang="nb-NO"/>
          </a:p>
        </p:txBody>
      </p:sp>
    </p:spTree>
    <p:extLst>
      <p:ext uri="{BB962C8B-B14F-4D97-AF65-F5344CB8AC3E}">
        <p14:creationId xmlns:p14="http://schemas.microsoft.com/office/powerpoint/2010/main" val="201715952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342383" y="329155"/>
            <a:ext cx="6691522" cy="828104"/>
          </a:xfrm>
        </p:spPr>
        <p:txBody>
          <a:bodyPr/>
          <a:lstStyle/>
          <a:p>
            <a:r>
              <a:rPr lang="en-US" err="1"/>
              <a:t>Sosial</a:t>
            </a:r>
            <a:r>
              <a:rPr lang="en-US"/>
              <a:t> </a:t>
            </a:r>
            <a:r>
              <a:rPr lang="en-US" err="1"/>
              <a:t>infrastruktur</a:t>
            </a:r>
            <a:endParaRPr lang="en-US"/>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28699" y="1401679"/>
            <a:ext cx="6936205" cy="1754326"/>
          </a:xfrm>
          <a:prstGeom prst="rect">
            <a:avLst/>
          </a:prstGeom>
          <a:noFill/>
        </p:spPr>
        <p:txBody>
          <a:bodyPr wrap="square" rtlCol="0">
            <a:spAutoFit/>
          </a:bodyPr>
          <a:lstStyle/>
          <a:p>
            <a:r>
              <a:rPr lang="nb-NO" b="1"/>
              <a:t>Mål og beskrivelse: </a:t>
            </a:r>
          </a:p>
          <a:p>
            <a:r>
              <a:rPr lang="nb-NO"/>
              <a:t>Planlegge for fremtidig behov for sosial infrastruktur for transformasjonsområdet Laksevåg. Vurdere fremtidig behov for barnehage, skole, sykehjem, kulturformål, m.m. for å sikre at det avsettes tilstrekkelig areal til disse funksjonene.</a:t>
            </a:r>
          </a:p>
          <a:p>
            <a:endParaRPr lang="nb-NO"/>
          </a:p>
          <a:p>
            <a:r>
              <a:rPr lang="nb-NO" b="1"/>
              <a:t>Forventet fremdrift er ikke avklart</a:t>
            </a:r>
          </a:p>
          <a:p>
            <a:endParaRPr lang="nb-NO"/>
          </a:p>
          <a:p>
            <a:endParaRPr lang="nb-NO"/>
          </a:p>
        </p:txBody>
      </p:sp>
    </p:spTree>
    <p:extLst>
      <p:ext uri="{BB962C8B-B14F-4D97-AF65-F5344CB8AC3E}">
        <p14:creationId xmlns:p14="http://schemas.microsoft.com/office/powerpoint/2010/main" val="66151826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180119D-1DFA-5AB9-FE4A-EEA24C23E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0"/>
            <a:ext cx="7256462"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59742"/>
      </p:ext>
    </p:extLst>
  </p:cSld>
  <p:clrMapOvr>
    <a:masterClrMapping/>
  </p:clrMapOvr>
  <p:transition spd="slow" advClick="0" advTm="1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227033" y="352402"/>
            <a:ext cx="6691522" cy="828104"/>
          </a:xfrm>
        </p:spPr>
        <p:txBody>
          <a:bodyPr/>
          <a:lstStyle/>
          <a:p>
            <a:r>
              <a:rPr lang="en-US" err="1"/>
              <a:t>Samordnede</a:t>
            </a:r>
            <a:r>
              <a:rPr lang="en-US"/>
              <a:t> </a:t>
            </a:r>
            <a:r>
              <a:rPr lang="en-US" err="1"/>
              <a:t>prinsipper</a:t>
            </a:r>
            <a:r>
              <a:rPr lang="en-US"/>
              <a:t> for </a:t>
            </a:r>
            <a:r>
              <a:rPr lang="en-US" err="1"/>
              <a:t>Laksevåg</a:t>
            </a:r>
            <a:r>
              <a:rPr lang="en-US"/>
              <a:t> </a:t>
            </a:r>
          </a:p>
        </p:txBody>
      </p:sp>
      <p:sp>
        <p:nvSpPr>
          <p:cNvPr id="2" name="TekstSylinder 1">
            <a:extLst>
              <a:ext uri="{FF2B5EF4-FFF2-40B4-BE49-F238E27FC236}">
                <a16:creationId xmlns:a16="http://schemas.microsoft.com/office/drawing/2014/main" id="{EA47AF67-F626-F0DC-B504-97B513BE6E75}"/>
              </a:ext>
            </a:extLst>
          </p:cNvPr>
          <p:cNvSpPr txBox="1"/>
          <p:nvPr/>
        </p:nvSpPr>
        <p:spPr>
          <a:xfrm>
            <a:off x="1028699" y="1401679"/>
            <a:ext cx="6936205" cy="1546577"/>
          </a:xfrm>
          <a:prstGeom prst="rect">
            <a:avLst/>
          </a:prstGeom>
          <a:noFill/>
        </p:spPr>
        <p:txBody>
          <a:bodyPr wrap="square" rtlCol="0">
            <a:spAutoFit/>
          </a:bodyPr>
          <a:lstStyle/>
          <a:p>
            <a:r>
              <a:rPr lang="nb-NO" b="1"/>
              <a:t>Mål og beskrivelse: </a:t>
            </a:r>
          </a:p>
          <a:p>
            <a:r>
              <a:rPr lang="nb-NO"/>
              <a:t>Samordne overordnede prinsipper for Laksevåg for administrativ eller politisk forankring. Oppsummere prosess og anbefaling for samordnede prinsipper for Laksevåg. </a:t>
            </a:r>
          </a:p>
          <a:p>
            <a:endParaRPr lang="nb-NO"/>
          </a:p>
          <a:p>
            <a:r>
              <a:rPr lang="nb-NO" b="1"/>
              <a:t>Forventet avsluttet: Mars 2025</a:t>
            </a:r>
          </a:p>
          <a:p>
            <a:endParaRPr lang="nb-NO"/>
          </a:p>
          <a:p>
            <a:endParaRPr lang="nb-NO"/>
          </a:p>
        </p:txBody>
      </p:sp>
    </p:spTree>
    <p:extLst>
      <p:ext uri="{BB962C8B-B14F-4D97-AF65-F5344CB8AC3E}">
        <p14:creationId xmlns:p14="http://schemas.microsoft.com/office/powerpoint/2010/main" val="310709278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D5D43-32DA-4C52-BBA2-9E0A715840E8}"/>
              </a:ext>
            </a:extLst>
          </p:cNvPr>
          <p:cNvSpPr>
            <a:spLocks noGrp="1"/>
          </p:cNvSpPr>
          <p:nvPr>
            <p:ph type="title"/>
          </p:nvPr>
        </p:nvSpPr>
        <p:spPr>
          <a:xfrm>
            <a:off x="1227033" y="657263"/>
            <a:ext cx="6691522" cy="828104"/>
          </a:xfrm>
        </p:spPr>
        <p:txBody>
          <a:bodyPr vert="horz" lIns="0" tIns="0" rIns="0" bIns="0" rtlCol="0" anchor="ctr">
            <a:normAutofit/>
          </a:bodyPr>
          <a:lstStyle/>
          <a:p>
            <a:r>
              <a:rPr lang="nb-NO" kern="1200">
                <a:latin typeface="+mj-lt"/>
                <a:ea typeface="+mj-ea"/>
                <a:cs typeface="+mj-cs"/>
              </a:rPr>
              <a:t>Koordinering mellom ulike plannivå – Puddefjorden United</a:t>
            </a:r>
          </a:p>
        </p:txBody>
      </p:sp>
      <p:graphicFrame>
        <p:nvGraphicFramePr>
          <p:cNvPr id="7" name="TekstSylinder 4">
            <a:extLst>
              <a:ext uri="{FF2B5EF4-FFF2-40B4-BE49-F238E27FC236}">
                <a16:creationId xmlns:a16="http://schemas.microsoft.com/office/drawing/2014/main" id="{66C726F6-0B3F-7E4B-811C-592DCA644210}"/>
              </a:ext>
            </a:extLst>
          </p:cNvPr>
          <p:cNvGraphicFramePr/>
          <p:nvPr>
            <p:extLst>
              <p:ext uri="{D42A27DB-BD31-4B8C-83A1-F6EECF244321}">
                <p14:modId xmlns:p14="http://schemas.microsoft.com/office/powerpoint/2010/main" val="2471715083"/>
              </p:ext>
            </p:extLst>
          </p:nvPr>
        </p:nvGraphicFramePr>
        <p:xfrm>
          <a:off x="1227033" y="1722065"/>
          <a:ext cx="6691522" cy="193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7926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586A32-69BF-AE1E-FF81-45505B25EBAA}"/>
              </a:ext>
            </a:extLst>
          </p:cNvPr>
          <p:cNvSpPr>
            <a:spLocks noGrp="1"/>
          </p:cNvSpPr>
          <p:nvPr>
            <p:ph type="title"/>
          </p:nvPr>
        </p:nvSpPr>
        <p:spPr>
          <a:xfrm>
            <a:off x="1122241" y="258025"/>
            <a:ext cx="6691522" cy="828104"/>
          </a:xfrm>
        </p:spPr>
        <p:txBody>
          <a:bodyPr/>
          <a:lstStyle/>
          <a:p>
            <a:r>
              <a:rPr lang="nb-NO"/>
              <a:t>Hva skjer ut over høsten</a:t>
            </a:r>
          </a:p>
        </p:txBody>
      </p:sp>
      <p:sp>
        <p:nvSpPr>
          <p:cNvPr id="3" name="Plassholder for innhold 2">
            <a:extLst>
              <a:ext uri="{FF2B5EF4-FFF2-40B4-BE49-F238E27FC236}">
                <a16:creationId xmlns:a16="http://schemas.microsoft.com/office/drawing/2014/main" id="{CF45FDAC-DE04-5960-EDF7-FDC0E4DF70ED}"/>
              </a:ext>
            </a:extLst>
          </p:cNvPr>
          <p:cNvSpPr>
            <a:spLocks noGrp="1"/>
          </p:cNvSpPr>
          <p:nvPr>
            <p:ph idx="1"/>
          </p:nvPr>
        </p:nvSpPr>
        <p:spPr>
          <a:xfrm>
            <a:off x="1227035" y="1535635"/>
            <a:ext cx="3240967" cy="3353620"/>
          </a:xfrm>
        </p:spPr>
        <p:txBody>
          <a:bodyPr/>
          <a:lstStyle/>
          <a:p>
            <a:pPr marL="0" indent="0">
              <a:buNone/>
            </a:pPr>
            <a:r>
              <a:rPr lang="nb-NO"/>
              <a:t>To møter for alle i høst:</a:t>
            </a:r>
          </a:p>
          <a:p>
            <a:pPr marL="0" indent="0">
              <a:buNone/>
            </a:pPr>
            <a:endParaRPr lang="nb-NO"/>
          </a:p>
          <a:p>
            <a:pPr marL="0" indent="0">
              <a:buNone/>
            </a:pPr>
            <a:r>
              <a:rPr lang="nb-NO"/>
              <a:t>18. oktober: Utbyggingsrekkefølge</a:t>
            </a:r>
          </a:p>
          <a:p>
            <a:endParaRPr lang="nb-NO"/>
          </a:p>
          <a:p>
            <a:pPr marL="0" indent="0">
              <a:buNone/>
            </a:pPr>
            <a:r>
              <a:rPr lang="nb-NO"/>
              <a:t>22. november:</a:t>
            </a:r>
          </a:p>
          <a:p>
            <a:pPr marL="0" indent="0">
              <a:buNone/>
            </a:pPr>
            <a:r>
              <a:rPr lang="nb-NO"/>
              <a:t>Arbeid med mobilitetsplanen og gang- og sykkeltilrettelegging. </a:t>
            </a:r>
          </a:p>
        </p:txBody>
      </p:sp>
      <p:sp>
        <p:nvSpPr>
          <p:cNvPr id="4" name="Plassholder for innhold 3">
            <a:extLst>
              <a:ext uri="{FF2B5EF4-FFF2-40B4-BE49-F238E27FC236}">
                <a16:creationId xmlns:a16="http://schemas.microsoft.com/office/drawing/2014/main" id="{032801CD-6A5E-D725-B9D2-C41691054960}"/>
              </a:ext>
            </a:extLst>
          </p:cNvPr>
          <p:cNvSpPr>
            <a:spLocks noGrp="1"/>
          </p:cNvSpPr>
          <p:nvPr>
            <p:ph idx="10"/>
          </p:nvPr>
        </p:nvSpPr>
        <p:spPr>
          <a:xfrm>
            <a:off x="5385254" y="2101456"/>
            <a:ext cx="3240967" cy="2916298"/>
          </a:xfrm>
        </p:spPr>
        <p:txBody>
          <a:bodyPr/>
          <a:lstStyle/>
          <a:p>
            <a:pPr marL="0" indent="0">
              <a:buNone/>
            </a:pPr>
            <a:r>
              <a:rPr lang="nb-NO"/>
              <a:t>Vi ønsker også å etablere arbeidsgrupper for felles oppgaver; hvordan kan grunneierne medvirke og bidra? </a:t>
            </a:r>
          </a:p>
        </p:txBody>
      </p:sp>
      <p:sp>
        <p:nvSpPr>
          <p:cNvPr id="5" name="Plassholder for bunntekst 4">
            <a:extLst>
              <a:ext uri="{FF2B5EF4-FFF2-40B4-BE49-F238E27FC236}">
                <a16:creationId xmlns:a16="http://schemas.microsoft.com/office/drawing/2014/main" id="{740C6B84-F849-E09A-3F24-C09303695D38}"/>
              </a:ext>
            </a:extLst>
          </p:cNvPr>
          <p:cNvSpPr>
            <a:spLocks noGrp="1"/>
          </p:cNvSpPr>
          <p:nvPr>
            <p:ph type="ftr" sz="quarter" idx="3"/>
          </p:nvPr>
        </p:nvSpPr>
        <p:spPr/>
        <p:txBody>
          <a:bodyPr/>
          <a:lstStyle/>
          <a:p>
            <a:r>
              <a:rPr lang="nb-NO"/>
              <a:t>Rullende tekst settes inn via "Sett inn -&gt; Topptekst og bunntekst"</a:t>
            </a:r>
          </a:p>
        </p:txBody>
      </p:sp>
      <p:sp>
        <p:nvSpPr>
          <p:cNvPr id="6" name="Rektangel 5">
            <a:extLst>
              <a:ext uri="{FF2B5EF4-FFF2-40B4-BE49-F238E27FC236}">
                <a16:creationId xmlns:a16="http://schemas.microsoft.com/office/drawing/2014/main" id="{3EE041E5-2118-4046-FF50-614C98BA958B}"/>
              </a:ext>
            </a:extLst>
          </p:cNvPr>
          <p:cNvSpPr/>
          <p:nvPr/>
        </p:nvSpPr>
        <p:spPr>
          <a:xfrm>
            <a:off x="1017767" y="1327868"/>
            <a:ext cx="3904090" cy="3178924"/>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61826224"/>
      </p:ext>
    </p:extLst>
  </p:cSld>
  <p:clrMapOvr>
    <a:masterClrMapping/>
  </p:clrMapOvr>
  <p:transition spd="slow" advClick="0" advTm="10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2C80F1-303E-F5F8-D3D0-EBAD9819D6F9}"/>
              </a:ext>
            </a:extLst>
          </p:cNvPr>
          <p:cNvSpPr>
            <a:spLocks noGrp="1"/>
          </p:cNvSpPr>
          <p:nvPr>
            <p:ph type="ctrTitle"/>
          </p:nvPr>
        </p:nvSpPr>
        <p:spPr/>
        <p:txBody>
          <a:bodyPr/>
          <a:lstStyle/>
          <a:p>
            <a:r>
              <a:rPr lang="nb-NO" sz="3600">
                <a:cs typeface="Arial"/>
              </a:rPr>
              <a:t>Pause</a:t>
            </a:r>
            <a:endParaRPr lang="nb-NO" sz="3600"/>
          </a:p>
        </p:txBody>
      </p:sp>
      <p:sp>
        <p:nvSpPr>
          <p:cNvPr id="3" name="Plassholder for innhold 2">
            <a:extLst>
              <a:ext uri="{FF2B5EF4-FFF2-40B4-BE49-F238E27FC236}">
                <a16:creationId xmlns:a16="http://schemas.microsoft.com/office/drawing/2014/main" id="{8501EDF7-B95C-6ED0-4CA4-5BB1BBCAAFAD}"/>
              </a:ext>
            </a:extLst>
          </p:cNvPr>
          <p:cNvSpPr>
            <a:spLocks noGrp="1"/>
          </p:cNvSpPr>
          <p:nvPr>
            <p:ph type="subTitle" idx="1"/>
          </p:nvPr>
        </p:nvSpPr>
        <p:spPr/>
        <p:txBody>
          <a:bodyPr/>
          <a:lstStyle/>
          <a:p>
            <a:r>
              <a:rPr lang="nb-NO">
                <a:cs typeface="Arial"/>
              </a:rPr>
              <a:t>Gruppearbeid i siste bolk</a:t>
            </a:r>
            <a:endParaRPr lang="nb-NO"/>
          </a:p>
        </p:txBody>
      </p:sp>
      <p:sp>
        <p:nvSpPr>
          <p:cNvPr id="5" name="Plassholder for bunntekst 4">
            <a:extLst>
              <a:ext uri="{FF2B5EF4-FFF2-40B4-BE49-F238E27FC236}">
                <a16:creationId xmlns:a16="http://schemas.microsoft.com/office/drawing/2014/main" id="{2230A797-D6FB-6AA6-9862-94F842B09FB1}"/>
              </a:ext>
            </a:extLst>
          </p:cNvPr>
          <p:cNvSpPr>
            <a:spLocks noGrp="1"/>
          </p:cNvSpPr>
          <p:nvPr>
            <p:ph type="ftr" sz="quarter" idx="3"/>
          </p:nvPr>
        </p:nvSpPr>
        <p:spPr/>
        <p:txBody>
          <a:bodyPr/>
          <a:lstStyle/>
          <a:p>
            <a:r>
              <a:rPr lang="nb-NO"/>
              <a:t>Rullende tekst settes inn via "Sett inn -&gt; Topptekst og bunntekst"</a:t>
            </a:r>
          </a:p>
        </p:txBody>
      </p:sp>
    </p:spTree>
    <p:extLst>
      <p:ext uri="{BB962C8B-B14F-4D97-AF65-F5344CB8AC3E}">
        <p14:creationId xmlns:p14="http://schemas.microsoft.com/office/powerpoint/2010/main" val="2917427646"/>
      </p:ext>
    </p:extLst>
  </p:cSld>
  <p:clrMapOvr>
    <a:masterClrMapping/>
  </p:clrMapOvr>
  <p:transition spd="slow" advClick="0" advTm="10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49F1BE-8BEA-73E6-A72E-2C67BC3FB104}"/>
              </a:ext>
            </a:extLst>
          </p:cNvPr>
          <p:cNvSpPr>
            <a:spLocks noGrp="1"/>
          </p:cNvSpPr>
          <p:nvPr>
            <p:ph type="title"/>
          </p:nvPr>
        </p:nvSpPr>
        <p:spPr>
          <a:xfrm>
            <a:off x="1290484" y="237981"/>
            <a:ext cx="6731438" cy="828104"/>
          </a:xfrm>
        </p:spPr>
        <p:txBody>
          <a:bodyPr/>
          <a:lstStyle/>
          <a:p>
            <a:r>
              <a:rPr lang="nb-NO"/>
              <a:t>Grupper</a:t>
            </a:r>
          </a:p>
        </p:txBody>
      </p:sp>
      <p:sp>
        <p:nvSpPr>
          <p:cNvPr id="3" name="Plassholder for bunntekst 2">
            <a:extLst>
              <a:ext uri="{FF2B5EF4-FFF2-40B4-BE49-F238E27FC236}">
                <a16:creationId xmlns:a16="http://schemas.microsoft.com/office/drawing/2014/main" id="{6F93E880-9DE7-3BDB-32BB-CCBA0C5B5C69}"/>
              </a:ext>
            </a:extLst>
          </p:cNvPr>
          <p:cNvSpPr>
            <a:spLocks noGrp="1"/>
          </p:cNvSpPr>
          <p:nvPr>
            <p:ph type="ftr" sz="quarter" idx="3"/>
          </p:nvPr>
        </p:nvSpPr>
        <p:spPr/>
        <p:txBody>
          <a:bodyPr/>
          <a:lstStyle/>
          <a:p>
            <a:r>
              <a:rPr lang="nb-NO"/>
              <a:t>Rullende tekst settes inn via "Sett inn -&gt; Topptekst og bunntekst"</a:t>
            </a:r>
          </a:p>
        </p:txBody>
      </p:sp>
      <p:pic>
        <p:nvPicPr>
          <p:cNvPr id="6" name="Bilde 5">
            <a:extLst>
              <a:ext uri="{FF2B5EF4-FFF2-40B4-BE49-F238E27FC236}">
                <a16:creationId xmlns:a16="http://schemas.microsoft.com/office/drawing/2014/main" id="{636DD429-E335-116A-1A4D-C3022F2A7539}"/>
              </a:ext>
            </a:extLst>
          </p:cNvPr>
          <p:cNvPicPr>
            <a:picLocks noChangeAspect="1"/>
          </p:cNvPicPr>
          <p:nvPr/>
        </p:nvPicPr>
        <p:blipFill>
          <a:blip r:embed="rId2"/>
          <a:stretch>
            <a:fillRect/>
          </a:stretch>
        </p:blipFill>
        <p:spPr>
          <a:xfrm>
            <a:off x="243349" y="1252028"/>
            <a:ext cx="8784252" cy="3816440"/>
          </a:xfrm>
          <a:prstGeom prst="rect">
            <a:avLst/>
          </a:prstGeom>
        </p:spPr>
      </p:pic>
    </p:spTree>
    <p:extLst>
      <p:ext uri="{BB962C8B-B14F-4D97-AF65-F5344CB8AC3E}">
        <p14:creationId xmlns:p14="http://schemas.microsoft.com/office/powerpoint/2010/main" val="3135952917"/>
      </p:ext>
    </p:extLst>
  </p:cSld>
  <p:clrMapOvr>
    <a:masterClrMapping/>
  </p:clrMapOvr>
  <p:transition spd="slow" advClick="0" advTm="10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CF6C01-A5E4-28AD-C286-41072F9D037F}"/>
              </a:ext>
            </a:extLst>
          </p:cNvPr>
          <p:cNvSpPr>
            <a:spLocks noGrp="1"/>
          </p:cNvSpPr>
          <p:nvPr>
            <p:ph type="title"/>
          </p:nvPr>
        </p:nvSpPr>
        <p:spPr>
          <a:xfrm>
            <a:off x="1910846" y="1607727"/>
            <a:ext cx="6028468" cy="1892378"/>
          </a:xfrm>
        </p:spPr>
        <p:txBody>
          <a:bodyPr/>
          <a:lstStyle/>
          <a:p>
            <a:br>
              <a:rPr lang="nb-NO" sz="2000" b="1"/>
            </a:br>
            <a:r>
              <a:rPr lang="nb-NO" sz="1600" b="1"/>
              <a:t>Oppgave 1 (alle gruppene svarer på denne):</a:t>
            </a:r>
            <a:br>
              <a:rPr lang="nb-NO" sz="1600" b="1"/>
            </a:br>
            <a:br>
              <a:rPr lang="nb-NO" sz="1600" b="1"/>
            </a:br>
            <a:r>
              <a:rPr lang="nb-NO" sz="1600"/>
              <a:t>Hva er mitt bidrag til byutviklingen på Laksevåg?</a:t>
            </a:r>
            <a:br>
              <a:rPr lang="nb-NO" sz="1600" b="1"/>
            </a:br>
            <a:br>
              <a:rPr lang="nb-NO" sz="1600" b="1"/>
            </a:br>
            <a:br>
              <a:rPr lang="nb-NO" sz="1600" b="1"/>
            </a:br>
            <a:r>
              <a:rPr lang="nb-NO" sz="1600" b="1"/>
              <a:t>Oppgave 2 (Prioriteres i gruppe 1):</a:t>
            </a:r>
            <a:br>
              <a:rPr lang="nb-NO" sz="1600">
                <a:cs typeface="Arial"/>
              </a:rPr>
            </a:br>
            <a:br>
              <a:rPr lang="nb-NO" sz="1600"/>
            </a:br>
            <a:r>
              <a:rPr lang="nb-NO" sz="1600"/>
              <a:t>Hvordan kan vi bidra i arbeidet med bybane og fjordkrysning? </a:t>
            </a:r>
            <a:br>
              <a:rPr lang="nb-NO" sz="1600"/>
            </a:br>
            <a:br>
              <a:rPr lang="nb-NO" sz="1600"/>
            </a:br>
            <a:br>
              <a:rPr lang="nb-NO" sz="1600"/>
            </a:br>
            <a:r>
              <a:rPr lang="nb-NO" sz="1600" b="1"/>
              <a:t>Oppgave 3 (Prioriteres i gruppe 2):</a:t>
            </a:r>
            <a:br>
              <a:rPr lang="nb-NO" sz="1600"/>
            </a:br>
            <a:br>
              <a:rPr lang="nb-NO" sz="1600"/>
            </a:br>
            <a:r>
              <a:rPr lang="nb-NO" sz="1600"/>
              <a:t>Hvordan kan vi bidra i arbeid med overordnet mobilitetsplan og gang- og sykkelløsning?</a:t>
            </a:r>
            <a:br>
              <a:rPr lang="nb-NO" sz="1600"/>
            </a:br>
            <a:br>
              <a:rPr lang="nb-NO" sz="1600"/>
            </a:br>
            <a:br>
              <a:rPr lang="nb-NO" sz="1600"/>
            </a:br>
            <a:r>
              <a:rPr lang="nb-NO" sz="1600" b="1"/>
              <a:t>Oppgave 4 (Prioriteres i gruppe 3 og 4):</a:t>
            </a:r>
            <a:br>
              <a:rPr lang="nb-NO" sz="1600"/>
            </a:br>
            <a:br>
              <a:rPr lang="nb-NO" sz="1600"/>
            </a:br>
            <a:r>
              <a:rPr lang="nb-NO" sz="1600"/>
              <a:t>Hvordan kan vi organisere arbeid med teknisk infrastruktur?  </a:t>
            </a:r>
            <a:br>
              <a:rPr lang="nb-NO"/>
            </a:br>
            <a:endParaRPr lang="nb-NO">
              <a:cs typeface="Arial"/>
            </a:endParaRPr>
          </a:p>
        </p:txBody>
      </p:sp>
      <p:sp>
        <p:nvSpPr>
          <p:cNvPr id="4" name="Plassholder for bunntekst 3">
            <a:extLst>
              <a:ext uri="{FF2B5EF4-FFF2-40B4-BE49-F238E27FC236}">
                <a16:creationId xmlns:a16="http://schemas.microsoft.com/office/drawing/2014/main" id="{94C14DBE-11AC-D1D5-3477-87EF4CD4681A}"/>
              </a:ext>
            </a:extLst>
          </p:cNvPr>
          <p:cNvSpPr>
            <a:spLocks noGrp="1"/>
          </p:cNvSpPr>
          <p:nvPr>
            <p:ph type="ftr" sz="quarter" idx="3"/>
          </p:nvPr>
        </p:nvSpPr>
        <p:spPr/>
        <p:txBody>
          <a:bodyPr/>
          <a:lstStyle/>
          <a:p>
            <a:r>
              <a:rPr lang="nb-NO"/>
              <a:t>Rullende tekst settes inn via "Sett inn -&gt; Topptekst og bunntekst"</a:t>
            </a:r>
          </a:p>
        </p:txBody>
      </p:sp>
    </p:spTree>
    <p:extLst>
      <p:ext uri="{BB962C8B-B14F-4D97-AF65-F5344CB8AC3E}">
        <p14:creationId xmlns:p14="http://schemas.microsoft.com/office/powerpoint/2010/main" val="1844182353"/>
      </p:ext>
    </p:extLst>
  </p:cSld>
  <p:clrMapOvr>
    <a:masterClrMapping/>
  </p:clrMapOvr>
  <p:transition spd="slow"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1F187330-0028-7088-931F-D04A8983A40F}"/>
              </a:ext>
            </a:extLst>
          </p:cNvPr>
          <p:cNvSpPr>
            <a:spLocks noGrp="1"/>
          </p:cNvSpPr>
          <p:nvPr>
            <p:ph type="ftr" sz="quarter" idx="4294967295"/>
          </p:nvPr>
        </p:nvSpPr>
        <p:spPr>
          <a:xfrm>
            <a:off x="-1" y="4889500"/>
            <a:ext cx="9205878" cy="255588"/>
          </a:xfrm>
          <a:prstGeom prst="rect">
            <a:avLst/>
          </a:prstGeom>
        </p:spPr>
        <p:txBody>
          <a:bodyPr/>
          <a:lstStyle/>
          <a:p>
            <a:r>
              <a:rPr lang="nb-NO" sz="1200" dirty="0"/>
              <a:t>Hentet fra kartfortelling på Bergenskart </a:t>
            </a:r>
            <a:r>
              <a:rPr lang="nb-NO" sz="1000" dirty="0"/>
              <a:t>https://www.bergenskart.no/portal/apps/sites/#/bergenskart/apps/69e14b33f931484ea7dcb4fbb75a2d3d/explore</a:t>
            </a:r>
          </a:p>
          <a:p>
            <a:endParaRPr lang="nb-NO" sz="1000" dirty="0"/>
          </a:p>
          <a:p>
            <a:endParaRPr lang="nb-NO" sz="1000" dirty="0"/>
          </a:p>
        </p:txBody>
      </p:sp>
      <p:pic>
        <p:nvPicPr>
          <p:cNvPr id="4" name="Bilde 3">
            <a:extLst>
              <a:ext uri="{FF2B5EF4-FFF2-40B4-BE49-F238E27FC236}">
                <a16:creationId xmlns:a16="http://schemas.microsoft.com/office/drawing/2014/main" id="{60932191-3502-AD73-079F-D361ACB96EDC}"/>
              </a:ext>
            </a:extLst>
          </p:cNvPr>
          <p:cNvPicPr>
            <a:picLocks noChangeAspect="1"/>
          </p:cNvPicPr>
          <p:nvPr/>
        </p:nvPicPr>
        <p:blipFill>
          <a:blip r:embed="rId2"/>
          <a:stretch>
            <a:fillRect/>
          </a:stretch>
        </p:blipFill>
        <p:spPr>
          <a:xfrm>
            <a:off x="0" y="412190"/>
            <a:ext cx="9145588" cy="4320708"/>
          </a:xfrm>
          <a:prstGeom prst="rect">
            <a:avLst/>
          </a:prstGeom>
        </p:spPr>
      </p:pic>
    </p:spTree>
    <p:extLst>
      <p:ext uri="{BB962C8B-B14F-4D97-AF65-F5344CB8AC3E}">
        <p14:creationId xmlns:p14="http://schemas.microsoft.com/office/powerpoint/2010/main" val="3485858211"/>
      </p:ext>
    </p:extLst>
  </p:cSld>
  <p:clrMapOvr>
    <a:masterClrMapping/>
  </p:clrMapOvr>
  <p:transition spd="slow" advClick="0"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757C50-98DB-1AAB-B8AE-9402E3E78866}"/>
              </a:ext>
            </a:extLst>
          </p:cNvPr>
          <p:cNvSpPr>
            <a:spLocks noGrp="1"/>
          </p:cNvSpPr>
          <p:nvPr>
            <p:ph type="title"/>
          </p:nvPr>
        </p:nvSpPr>
        <p:spPr>
          <a:xfrm>
            <a:off x="1227033" y="732746"/>
            <a:ext cx="6691522" cy="828104"/>
          </a:xfrm>
        </p:spPr>
        <p:txBody>
          <a:bodyPr/>
          <a:lstStyle/>
          <a:p>
            <a:r>
              <a:rPr lang="nb-NO"/>
              <a:t>Organisering Puddefjorden United</a:t>
            </a:r>
          </a:p>
        </p:txBody>
      </p:sp>
      <p:sp>
        <p:nvSpPr>
          <p:cNvPr id="3" name="Plassholder for innhold 2">
            <a:extLst>
              <a:ext uri="{FF2B5EF4-FFF2-40B4-BE49-F238E27FC236}">
                <a16:creationId xmlns:a16="http://schemas.microsoft.com/office/drawing/2014/main" id="{04F307D9-E116-2ED6-1145-2E2F50ED2C06}"/>
              </a:ext>
            </a:extLst>
          </p:cNvPr>
          <p:cNvSpPr>
            <a:spLocks noGrp="1"/>
          </p:cNvSpPr>
          <p:nvPr>
            <p:ph idx="1"/>
          </p:nvPr>
        </p:nvSpPr>
        <p:spPr>
          <a:xfrm>
            <a:off x="1227033" y="1560850"/>
            <a:ext cx="6691522" cy="2516415"/>
          </a:xfrm>
        </p:spPr>
        <p:txBody>
          <a:bodyPr>
            <a:normAutofit lnSpcReduction="10000"/>
          </a:bodyPr>
          <a:lstStyle/>
          <a:p>
            <a:r>
              <a:rPr lang="nb-NO"/>
              <a:t>Styringsgruppe Puddefjorden United</a:t>
            </a:r>
          </a:p>
          <a:p>
            <a:pPr lvl="1"/>
            <a:r>
              <a:rPr lang="nb-NO"/>
              <a:t>Avdelingsledere, seksjonsledere, koordinatorer, prosjektledere og saksansvarlige</a:t>
            </a:r>
          </a:p>
          <a:p>
            <a:endParaRPr lang="nb-NO"/>
          </a:p>
          <a:p>
            <a:r>
              <a:rPr lang="nb-NO"/>
              <a:t>Arbeidsgruppe – Puddefjorden United (PU)</a:t>
            </a:r>
          </a:p>
          <a:p>
            <a:pPr lvl="1"/>
            <a:r>
              <a:rPr lang="nb-NO"/>
              <a:t>Koordinatorer, prosjektledere, prosjektdeltakere og saksbehandlere</a:t>
            </a:r>
          </a:p>
          <a:p>
            <a:endParaRPr lang="nb-NO"/>
          </a:p>
          <a:p>
            <a:r>
              <a:rPr lang="nb-NO"/>
              <a:t>Koordinatorer:</a:t>
            </a:r>
          </a:p>
          <a:p>
            <a:pPr lvl="1"/>
            <a:r>
              <a:rPr lang="nb-NO"/>
              <a:t>Koordinering av fellesoppgavene innunder PU. Har også ansvar for enkelte deloppgaver. Forberede saker fra arbeidsgruppe til styringsgruppe.</a:t>
            </a:r>
          </a:p>
        </p:txBody>
      </p:sp>
      <p:sp>
        <p:nvSpPr>
          <p:cNvPr id="4" name="Plassholder for bunntekst 3">
            <a:extLst>
              <a:ext uri="{FF2B5EF4-FFF2-40B4-BE49-F238E27FC236}">
                <a16:creationId xmlns:a16="http://schemas.microsoft.com/office/drawing/2014/main" id="{5E6DF62C-5190-4004-50D1-618E82945EA5}"/>
              </a:ext>
            </a:extLst>
          </p:cNvPr>
          <p:cNvSpPr>
            <a:spLocks noGrp="1"/>
          </p:cNvSpPr>
          <p:nvPr>
            <p:ph type="ftr" sz="quarter" idx="3"/>
          </p:nvPr>
        </p:nvSpPr>
        <p:spPr/>
        <p:txBody>
          <a:bodyPr/>
          <a:lstStyle/>
          <a:p>
            <a:r>
              <a:rPr lang="nb-NO"/>
              <a:t>Rullende tekst settes inn via "Sett inn -&gt; Topptekst og bunntekst"</a:t>
            </a:r>
          </a:p>
        </p:txBody>
      </p:sp>
    </p:spTree>
    <p:extLst>
      <p:ext uri="{BB962C8B-B14F-4D97-AF65-F5344CB8AC3E}">
        <p14:creationId xmlns:p14="http://schemas.microsoft.com/office/powerpoint/2010/main" val="4181441752"/>
      </p:ext>
    </p:extLst>
  </p:cSld>
  <p:clrMapOvr>
    <a:masterClrMapping/>
  </p:clrMapOvr>
  <p:transition spd="slow" advClick="0"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2C9149-8A64-A64A-3ABA-D1F692292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0"/>
            <a:ext cx="7256462"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58080"/>
      </p:ext>
    </p:extLst>
  </p:cSld>
  <p:clrMapOvr>
    <a:masterClrMapping/>
  </p:clrMapOvr>
  <p:transition spd="slow" advClick="0"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24678C7-6D6A-22F7-785E-758BE82D3975}"/>
              </a:ext>
            </a:extLst>
          </p:cNvPr>
          <p:cNvSpPr txBox="1">
            <a:spLocks/>
          </p:cNvSpPr>
          <p:nvPr/>
        </p:nvSpPr>
        <p:spPr>
          <a:xfrm>
            <a:off x="747963" y="99921"/>
            <a:ext cx="7729491" cy="84227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600" kern="1200">
                <a:solidFill>
                  <a:schemeClr val="tx1"/>
                </a:solidFill>
                <a:latin typeface="+mj-lt"/>
                <a:ea typeface="+mj-ea"/>
                <a:cs typeface="+mj-cs"/>
              </a:defRPr>
            </a:lvl1pPr>
          </a:lstStyle>
          <a:p>
            <a:r>
              <a:rPr lang="nb-NO"/>
              <a:t>Puddefjorden United – fremdrift og avhengigheter</a:t>
            </a:r>
          </a:p>
        </p:txBody>
      </p:sp>
      <p:cxnSp>
        <p:nvCxnSpPr>
          <p:cNvPr id="4" name="Rett linje 3">
            <a:extLst>
              <a:ext uri="{FF2B5EF4-FFF2-40B4-BE49-F238E27FC236}">
                <a16:creationId xmlns:a16="http://schemas.microsoft.com/office/drawing/2014/main" id="{6887D893-FACD-8FE3-845E-3E4DED7392B4}"/>
              </a:ext>
            </a:extLst>
          </p:cNvPr>
          <p:cNvCxnSpPr>
            <a:cxnSpLocks/>
            <a:endCxn id="14" idx="6"/>
          </p:cNvCxnSpPr>
          <p:nvPr/>
        </p:nvCxnSpPr>
        <p:spPr>
          <a:xfrm>
            <a:off x="747963" y="1828797"/>
            <a:ext cx="6181014" cy="21017"/>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Rett linje 4">
            <a:extLst>
              <a:ext uri="{FF2B5EF4-FFF2-40B4-BE49-F238E27FC236}">
                <a16:creationId xmlns:a16="http://schemas.microsoft.com/office/drawing/2014/main" id="{9E43C35D-0C34-CD0D-8429-7C91A30E7F99}"/>
              </a:ext>
            </a:extLst>
          </p:cNvPr>
          <p:cNvCxnSpPr>
            <a:cxnSpLocks/>
          </p:cNvCxnSpPr>
          <p:nvPr/>
        </p:nvCxnSpPr>
        <p:spPr>
          <a:xfrm>
            <a:off x="747963" y="2396289"/>
            <a:ext cx="580924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Rett linje 5">
            <a:extLst>
              <a:ext uri="{FF2B5EF4-FFF2-40B4-BE49-F238E27FC236}">
                <a16:creationId xmlns:a16="http://schemas.microsoft.com/office/drawing/2014/main" id="{11547821-79F1-61F0-0B3A-7978740FC010}"/>
              </a:ext>
            </a:extLst>
          </p:cNvPr>
          <p:cNvCxnSpPr>
            <a:cxnSpLocks/>
          </p:cNvCxnSpPr>
          <p:nvPr/>
        </p:nvCxnSpPr>
        <p:spPr>
          <a:xfrm>
            <a:off x="747963" y="2757238"/>
            <a:ext cx="663341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51F5B97B-3B46-E2D6-7A87-69E54AD4FEFE}"/>
              </a:ext>
            </a:extLst>
          </p:cNvPr>
          <p:cNvCxnSpPr>
            <a:cxnSpLocks/>
          </p:cNvCxnSpPr>
          <p:nvPr/>
        </p:nvCxnSpPr>
        <p:spPr>
          <a:xfrm>
            <a:off x="747963" y="3096128"/>
            <a:ext cx="615214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FBD0A4E8-D8F0-996F-F83B-72EFCED86CA1}"/>
              </a:ext>
            </a:extLst>
          </p:cNvPr>
          <p:cNvCxnSpPr>
            <a:cxnSpLocks/>
          </p:cNvCxnSpPr>
          <p:nvPr/>
        </p:nvCxnSpPr>
        <p:spPr>
          <a:xfrm>
            <a:off x="747963" y="3525255"/>
            <a:ext cx="487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9C6ED7DA-8372-6524-6EEC-74F3B283E4F3}"/>
              </a:ext>
            </a:extLst>
          </p:cNvPr>
          <p:cNvCxnSpPr/>
          <p:nvPr/>
        </p:nvCxnSpPr>
        <p:spPr>
          <a:xfrm>
            <a:off x="747963" y="3870159"/>
            <a:ext cx="711066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CD950CFA-9FB3-E409-DBFA-E1FF7F40D983}"/>
              </a:ext>
            </a:extLst>
          </p:cNvPr>
          <p:cNvCxnSpPr>
            <a:cxnSpLocks/>
          </p:cNvCxnSpPr>
          <p:nvPr/>
        </p:nvCxnSpPr>
        <p:spPr>
          <a:xfrm>
            <a:off x="747963" y="4207043"/>
            <a:ext cx="61521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F016F88A-6BEC-C76F-3019-4E537607821D}"/>
              </a:ext>
            </a:extLst>
          </p:cNvPr>
          <p:cNvCxnSpPr>
            <a:cxnSpLocks/>
          </p:cNvCxnSpPr>
          <p:nvPr/>
        </p:nvCxnSpPr>
        <p:spPr>
          <a:xfrm>
            <a:off x="747963" y="4539916"/>
            <a:ext cx="679583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96C40001-B480-6591-7C43-75A113443D42}"/>
              </a:ext>
            </a:extLst>
          </p:cNvPr>
          <p:cNvCxnSpPr>
            <a:cxnSpLocks/>
          </p:cNvCxnSpPr>
          <p:nvPr/>
        </p:nvCxnSpPr>
        <p:spPr>
          <a:xfrm>
            <a:off x="2318049" y="2137608"/>
            <a:ext cx="3645569" cy="0"/>
          </a:xfrm>
          <a:prstGeom prst="line">
            <a:avLst/>
          </a:prstGeom>
          <a:ln w="19050">
            <a:solidFill>
              <a:schemeClr val="accent6">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B1F9E8E4-73AB-5FAA-F769-978E4C6B25E6}"/>
              </a:ext>
            </a:extLst>
          </p:cNvPr>
          <p:cNvSpPr/>
          <p:nvPr/>
        </p:nvSpPr>
        <p:spPr>
          <a:xfrm>
            <a:off x="1055771" y="1672870"/>
            <a:ext cx="282742" cy="280735"/>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14" name="Ellipse 13">
            <a:extLst>
              <a:ext uri="{FF2B5EF4-FFF2-40B4-BE49-F238E27FC236}">
                <a16:creationId xmlns:a16="http://schemas.microsoft.com/office/drawing/2014/main" id="{67154597-7235-C23A-10F5-29F887ADB73D}"/>
              </a:ext>
            </a:extLst>
          </p:cNvPr>
          <p:cNvSpPr/>
          <p:nvPr/>
        </p:nvSpPr>
        <p:spPr>
          <a:xfrm>
            <a:off x="6646235" y="1709446"/>
            <a:ext cx="282742" cy="280735"/>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15" name="Ellipse 14">
            <a:extLst>
              <a:ext uri="{FF2B5EF4-FFF2-40B4-BE49-F238E27FC236}">
                <a16:creationId xmlns:a16="http://schemas.microsoft.com/office/drawing/2014/main" id="{AE229E15-2782-09EF-7EDB-DB282167C63F}"/>
              </a:ext>
            </a:extLst>
          </p:cNvPr>
          <p:cNvSpPr/>
          <p:nvPr/>
        </p:nvSpPr>
        <p:spPr>
          <a:xfrm>
            <a:off x="4064668" y="1673390"/>
            <a:ext cx="282742" cy="280735"/>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e 15">
            <a:extLst>
              <a:ext uri="{FF2B5EF4-FFF2-40B4-BE49-F238E27FC236}">
                <a16:creationId xmlns:a16="http://schemas.microsoft.com/office/drawing/2014/main" id="{263DD749-4BFC-80E5-92DC-F92FB4B838AA}"/>
              </a:ext>
            </a:extLst>
          </p:cNvPr>
          <p:cNvSpPr/>
          <p:nvPr/>
        </p:nvSpPr>
        <p:spPr>
          <a:xfrm>
            <a:off x="1197142" y="2250328"/>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a:extLst>
              <a:ext uri="{FF2B5EF4-FFF2-40B4-BE49-F238E27FC236}">
                <a16:creationId xmlns:a16="http://schemas.microsoft.com/office/drawing/2014/main" id="{F6816B98-3378-27D0-8383-DDE28393103E}"/>
              </a:ext>
            </a:extLst>
          </p:cNvPr>
          <p:cNvSpPr/>
          <p:nvPr/>
        </p:nvSpPr>
        <p:spPr>
          <a:xfrm>
            <a:off x="3340769" y="2275972"/>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18" name="Ellipse 17">
            <a:extLst>
              <a:ext uri="{FF2B5EF4-FFF2-40B4-BE49-F238E27FC236}">
                <a16:creationId xmlns:a16="http://schemas.microsoft.com/office/drawing/2014/main" id="{A2580669-7D03-7E5B-5737-5BF753C1263F}"/>
              </a:ext>
            </a:extLst>
          </p:cNvPr>
          <p:cNvSpPr/>
          <p:nvPr/>
        </p:nvSpPr>
        <p:spPr>
          <a:xfrm>
            <a:off x="6322595" y="2300253"/>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19" name="Ellipse 18">
            <a:extLst>
              <a:ext uri="{FF2B5EF4-FFF2-40B4-BE49-F238E27FC236}">
                <a16:creationId xmlns:a16="http://schemas.microsoft.com/office/drawing/2014/main" id="{B1614051-4DB2-6194-4036-CF65CBEB7EB7}"/>
              </a:ext>
            </a:extLst>
          </p:cNvPr>
          <p:cNvSpPr/>
          <p:nvPr/>
        </p:nvSpPr>
        <p:spPr>
          <a:xfrm>
            <a:off x="4748463" y="2637137"/>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0" name="Ellipse 19">
            <a:extLst>
              <a:ext uri="{FF2B5EF4-FFF2-40B4-BE49-F238E27FC236}">
                <a16:creationId xmlns:a16="http://schemas.microsoft.com/office/drawing/2014/main" id="{2243909E-701A-DE80-FEA2-32D7C48A3CDE}"/>
              </a:ext>
            </a:extLst>
          </p:cNvPr>
          <p:cNvSpPr/>
          <p:nvPr/>
        </p:nvSpPr>
        <p:spPr>
          <a:xfrm>
            <a:off x="7146758" y="2637137"/>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1" name="Ellipse 20">
            <a:extLst>
              <a:ext uri="{FF2B5EF4-FFF2-40B4-BE49-F238E27FC236}">
                <a16:creationId xmlns:a16="http://schemas.microsoft.com/office/drawing/2014/main" id="{BC228EE5-EA59-9809-F8E4-7A6CFB4B2F37}"/>
              </a:ext>
            </a:extLst>
          </p:cNvPr>
          <p:cNvSpPr/>
          <p:nvPr/>
        </p:nvSpPr>
        <p:spPr>
          <a:xfrm>
            <a:off x="5072616" y="2975556"/>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2" name="Ellipse 21">
            <a:extLst>
              <a:ext uri="{FF2B5EF4-FFF2-40B4-BE49-F238E27FC236}">
                <a16:creationId xmlns:a16="http://schemas.microsoft.com/office/drawing/2014/main" id="{27D185C1-29DF-4E74-43F8-698EDEB86FC6}"/>
              </a:ext>
            </a:extLst>
          </p:cNvPr>
          <p:cNvSpPr/>
          <p:nvPr/>
        </p:nvSpPr>
        <p:spPr>
          <a:xfrm>
            <a:off x="6781590" y="2970176"/>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3" name="Ellipse 22">
            <a:extLst>
              <a:ext uri="{FF2B5EF4-FFF2-40B4-BE49-F238E27FC236}">
                <a16:creationId xmlns:a16="http://schemas.microsoft.com/office/drawing/2014/main" id="{8B246973-EFD6-8247-03AE-BAEBFD2C5EBE}"/>
              </a:ext>
            </a:extLst>
          </p:cNvPr>
          <p:cNvSpPr/>
          <p:nvPr/>
        </p:nvSpPr>
        <p:spPr>
          <a:xfrm>
            <a:off x="5507455" y="3400183"/>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4" name="Ellipse 23">
            <a:extLst>
              <a:ext uri="{FF2B5EF4-FFF2-40B4-BE49-F238E27FC236}">
                <a16:creationId xmlns:a16="http://schemas.microsoft.com/office/drawing/2014/main" id="{9BDDBF51-1A3A-8A37-F643-02D5D17D89C4}"/>
              </a:ext>
            </a:extLst>
          </p:cNvPr>
          <p:cNvSpPr/>
          <p:nvPr/>
        </p:nvSpPr>
        <p:spPr>
          <a:xfrm>
            <a:off x="7741318" y="3746046"/>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5" name="Ellipse 24">
            <a:extLst>
              <a:ext uri="{FF2B5EF4-FFF2-40B4-BE49-F238E27FC236}">
                <a16:creationId xmlns:a16="http://schemas.microsoft.com/office/drawing/2014/main" id="{F823BEF0-49B7-1383-EC6B-7ED867EA0DA7}"/>
              </a:ext>
            </a:extLst>
          </p:cNvPr>
          <p:cNvSpPr/>
          <p:nvPr/>
        </p:nvSpPr>
        <p:spPr>
          <a:xfrm>
            <a:off x="6811669" y="4104155"/>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6" name="Ellipse 25">
            <a:extLst>
              <a:ext uri="{FF2B5EF4-FFF2-40B4-BE49-F238E27FC236}">
                <a16:creationId xmlns:a16="http://schemas.microsoft.com/office/drawing/2014/main" id="{DF6B40EC-65BD-8170-3C0F-FFD927636197}"/>
              </a:ext>
            </a:extLst>
          </p:cNvPr>
          <p:cNvSpPr/>
          <p:nvPr/>
        </p:nvSpPr>
        <p:spPr>
          <a:xfrm>
            <a:off x="7426492" y="4397804"/>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7" name="Ellipse 26">
            <a:extLst>
              <a:ext uri="{FF2B5EF4-FFF2-40B4-BE49-F238E27FC236}">
                <a16:creationId xmlns:a16="http://schemas.microsoft.com/office/drawing/2014/main" id="{783A0DF0-BFD1-C079-79F1-A79D8C2EFAF1}"/>
              </a:ext>
            </a:extLst>
          </p:cNvPr>
          <p:cNvSpPr/>
          <p:nvPr/>
        </p:nvSpPr>
        <p:spPr>
          <a:xfrm>
            <a:off x="2511171" y="1723917"/>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8" name="Ellipse 27">
            <a:extLst>
              <a:ext uri="{FF2B5EF4-FFF2-40B4-BE49-F238E27FC236}">
                <a16:creationId xmlns:a16="http://schemas.microsoft.com/office/drawing/2014/main" id="{573B07E1-3CCC-3B3A-389B-5D0A97B4874B}"/>
              </a:ext>
            </a:extLst>
          </p:cNvPr>
          <p:cNvSpPr/>
          <p:nvPr/>
        </p:nvSpPr>
        <p:spPr>
          <a:xfrm>
            <a:off x="5095373" y="1740564"/>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9" name="Ellipse 28">
            <a:extLst>
              <a:ext uri="{FF2B5EF4-FFF2-40B4-BE49-F238E27FC236}">
                <a16:creationId xmlns:a16="http://schemas.microsoft.com/office/drawing/2014/main" id="{8F87965B-8A71-1ABF-F098-C8732370DB61}"/>
              </a:ext>
            </a:extLst>
          </p:cNvPr>
          <p:cNvSpPr/>
          <p:nvPr/>
        </p:nvSpPr>
        <p:spPr>
          <a:xfrm>
            <a:off x="1990619" y="2292978"/>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30" name="Ellipse 29">
            <a:extLst>
              <a:ext uri="{FF2B5EF4-FFF2-40B4-BE49-F238E27FC236}">
                <a16:creationId xmlns:a16="http://schemas.microsoft.com/office/drawing/2014/main" id="{D630EAE0-3485-857F-52ED-3B88BEF4E923}"/>
              </a:ext>
            </a:extLst>
          </p:cNvPr>
          <p:cNvSpPr/>
          <p:nvPr/>
        </p:nvSpPr>
        <p:spPr>
          <a:xfrm>
            <a:off x="4131382" y="2310273"/>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31" name="Ellipse 30">
            <a:extLst>
              <a:ext uri="{FF2B5EF4-FFF2-40B4-BE49-F238E27FC236}">
                <a16:creationId xmlns:a16="http://schemas.microsoft.com/office/drawing/2014/main" id="{92F53D24-5DF9-40A2-5538-26E68F86D43F}"/>
              </a:ext>
            </a:extLst>
          </p:cNvPr>
          <p:cNvSpPr/>
          <p:nvPr/>
        </p:nvSpPr>
        <p:spPr>
          <a:xfrm>
            <a:off x="3003206" y="2654280"/>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32" name="Ellipse 31">
            <a:extLst>
              <a:ext uri="{FF2B5EF4-FFF2-40B4-BE49-F238E27FC236}">
                <a16:creationId xmlns:a16="http://schemas.microsoft.com/office/drawing/2014/main" id="{29514630-DFDB-CCC6-6546-AB7F1081A0B8}"/>
              </a:ext>
            </a:extLst>
          </p:cNvPr>
          <p:cNvSpPr/>
          <p:nvPr/>
        </p:nvSpPr>
        <p:spPr>
          <a:xfrm>
            <a:off x="3956779" y="2991791"/>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33" name="Ellipse 32">
            <a:extLst>
              <a:ext uri="{FF2B5EF4-FFF2-40B4-BE49-F238E27FC236}">
                <a16:creationId xmlns:a16="http://schemas.microsoft.com/office/drawing/2014/main" id="{CC40AF0D-7E4F-D8BA-836A-EF3BDF361B45}"/>
              </a:ext>
            </a:extLst>
          </p:cNvPr>
          <p:cNvSpPr/>
          <p:nvPr/>
        </p:nvSpPr>
        <p:spPr>
          <a:xfrm>
            <a:off x="1727591" y="1734278"/>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34" name="Ellipse 33">
            <a:extLst>
              <a:ext uri="{FF2B5EF4-FFF2-40B4-BE49-F238E27FC236}">
                <a16:creationId xmlns:a16="http://schemas.microsoft.com/office/drawing/2014/main" id="{F8AEB72C-22B3-0A0D-CCBC-DD9C539E7EFE}"/>
              </a:ext>
            </a:extLst>
          </p:cNvPr>
          <p:cNvSpPr/>
          <p:nvPr/>
        </p:nvSpPr>
        <p:spPr>
          <a:xfrm>
            <a:off x="3246218" y="3415673"/>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35" name="Ellipse 34">
            <a:extLst>
              <a:ext uri="{FF2B5EF4-FFF2-40B4-BE49-F238E27FC236}">
                <a16:creationId xmlns:a16="http://schemas.microsoft.com/office/drawing/2014/main" id="{1B74B78B-819A-740D-B0FD-2D3B6AB38174}"/>
              </a:ext>
            </a:extLst>
          </p:cNvPr>
          <p:cNvSpPr/>
          <p:nvPr/>
        </p:nvSpPr>
        <p:spPr>
          <a:xfrm>
            <a:off x="1734663" y="3789307"/>
            <a:ext cx="189102" cy="189037"/>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39" name="Rett linje 38">
            <a:extLst>
              <a:ext uri="{FF2B5EF4-FFF2-40B4-BE49-F238E27FC236}">
                <a16:creationId xmlns:a16="http://schemas.microsoft.com/office/drawing/2014/main" id="{345DD87F-8FC6-08A3-2E81-A9FE7FD31917}"/>
              </a:ext>
            </a:extLst>
          </p:cNvPr>
          <p:cNvCxnSpPr>
            <a:cxnSpLocks/>
          </p:cNvCxnSpPr>
          <p:nvPr/>
        </p:nvCxnSpPr>
        <p:spPr>
          <a:xfrm>
            <a:off x="2383048" y="2946112"/>
            <a:ext cx="2110638" cy="0"/>
          </a:xfrm>
          <a:prstGeom prst="line">
            <a:avLst/>
          </a:prstGeom>
          <a:ln w="190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3D51EB19-34F0-BC81-760E-BF068484D44C}"/>
              </a:ext>
            </a:extLst>
          </p:cNvPr>
          <p:cNvCxnSpPr>
            <a:cxnSpLocks/>
          </p:cNvCxnSpPr>
          <p:nvPr/>
        </p:nvCxnSpPr>
        <p:spPr>
          <a:xfrm>
            <a:off x="1380417" y="3303049"/>
            <a:ext cx="2110638" cy="0"/>
          </a:xfrm>
          <a:prstGeom prst="line">
            <a:avLst/>
          </a:prstGeom>
          <a:ln w="190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4135796E-AE67-EC27-5EAE-35E027D4C0A8}"/>
              </a:ext>
            </a:extLst>
          </p:cNvPr>
          <p:cNvCxnSpPr>
            <a:cxnSpLocks/>
          </p:cNvCxnSpPr>
          <p:nvPr/>
        </p:nvCxnSpPr>
        <p:spPr>
          <a:xfrm>
            <a:off x="1380417" y="1375608"/>
            <a:ext cx="3809507"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010D9754-172F-B6B8-0892-0F557B2AB4CD}"/>
              </a:ext>
            </a:extLst>
          </p:cNvPr>
          <p:cNvCxnSpPr>
            <a:cxnSpLocks/>
          </p:cNvCxnSpPr>
          <p:nvPr/>
        </p:nvCxnSpPr>
        <p:spPr>
          <a:xfrm>
            <a:off x="2023481" y="4006304"/>
            <a:ext cx="2110638"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3" name="Pil: ned 42">
            <a:extLst>
              <a:ext uri="{FF2B5EF4-FFF2-40B4-BE49-F238E27FC236}">
                <a16:creationId xmlns:a16="http://schemas.microsoft.com/office/drawing/2014/main" id="{80D8DF22-50DC-F972-CE10-2326062FEE22}"/>
              </a:ext>
            </a:extLst>
          </p:cNvPr>
          <p:cNvSpPr/>
          <p:nvPr/>
        </p:nvSpPr>
        <p:spPr>
          <a:xfrm>
            <a:off x="1742145" y="1979696"/>
            <a:ext cx="170199" cy="2441869"/>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44" name="Pil: ned 43">
            <a:extLst>
              <a:ext uri="{FF2B5EF4-FFF2-40B4-BE49-F238E27FC236}">
                <a16:creationId xmlns:a16="http://schemas.microsoft.com/office/drawing/2014/main" id="{086DEB00-0BE2-933D-7FAA-237F88858618}"/>
              </a:ext>
            </a:extLst>
          </p:cNvPr>
          <p:cNvSpPr/>
          <p:nvPr/>
        </p:nvSpPr>
        <p:spPr>
          <a:xfrm>
            <a:off x="2520021" y="1967831"/>
            <a:ext cx="170199" cy="709953"/>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45" name="Pil: ned 44">
            <a:extLst>
              <a:ext uri="{FF2B5EF4-FFF2-40B4-BE49-F238E27FC236}">
                <a16:creationId xmlns:a16="http://schemas.microsoft.com/office/drawing/2014/main" id="{274FDC67-7874-C3E4-5607-2C2D686363B0}"/>
              </a:ext>
            </a:extLst>
          </p:cNvPr>
          <p:cNvSpPr/>
          <p:nvPr/>
        </p:nvSpPr>
        <p:spPr>
          <a:xfrm>
            <a:off x="4140834" y="1990181"/>
            <a:ext cx="170199" cy="709953"/>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46" name="Pil: ned 45">
            <a:extLst>
              <a:ext uri="{FF2B5EF4-FFF2-40B4-BE49-F238E27FC236}">
                <a16:creationId xmlns:a16="http://schemas.microsoft.com/office/drawing/2014/main" id="{175385E9-824C-3F65-BBDD-8F8A8AA01A13}"/>
              </a:ext>
            </a:extLst>
          </p:cNvPr>
          <p:cNvSpPr/>
          <p:nvPr/>
        </p:nvSpPr>
        <p:spPr>
          <a:xfrm>
            <a:off x="5097998" y="1997680"/>
            <a:ext cx="170199" cy="709953"/>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47" name="Ellipse 46">
            <a:extLst>
              <a:ext uri="{FF2B5EF4-FFF2-40B4-BE49-F238E27FC236}">
                <a16:creationId xmlns:a16="http://schemas.microsoft.com/office/drawing/2014/main" id="{811E2A63-47BC-03CB-A072-75E56AD96D24}"/>
              </a:ext>
            </a:extLst>
          </p:cNvPr>
          <p:cNvSpPr/>
          <p:nvPr/>
        </p:nvSpPr>
        <p:spPr>
          <a:xfrm>
            <a:off x="2094100" y="1281089"/>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48" name="Ellipse 47">
            <a:extLst>
              <a:ext uri="{FF2B5EF4-FFF2-40B4-BE49-F238E27FC236}">
                <a16:creationId xmlns:a16="http://schemas.microsoft.com/office/drawing/2014/main" id="{822F43AC-DAA3-2D9B-5644-C25A9A1A33E2}"/>
              </a:ext>
            </a:extLst>
          </p:cNvPr>
          <p:cNvSpPr/>
          <p:nvPr/>
        </p:nvSpPr>
        <p:spPr>
          <a:xfrm>
            <a:off x="2943695" y="1244658"/>
            <a:ext cx="282742" cy="280735"/>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49" name="Pil: ned 48">
            <a:extLst>
              <a:ext uri="{FF2B5EF4-FFF2-40B4-BE49-F238E27FC236}">
                <a16:creationId xmlns:a16="http://schemas.microsoft.com/office/drawing/2014/main" id="{544DF245-9E30-E2F6-F426-5B0152F6D2B8}"/>
              </a:ext>
            </a:extLst>
          </p:cNvPr>
          <p:cNvSpPr/>
          <p:nvPr/>
        </p:nvSpPr>
        <p:spPr>
          <a:xfrm>
            <a:off x="3010058" y="1604541"/>
            <a:ext cx="170199" cy="2491577"/>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0" name="Ellipse 49">
            <a:extLst>
              <a:ext uri="{FF2B5EF4-FFF2-40B4-BE49-F238E27FC236}">
                <a16:creationId xmlns:a16="http://schemas.microsoft.com/office/drawing/2014/main" id="{2F956A52-0DB8-6823-22DD-EEFE7EA59700}"/>
              </a:ext>
            </a:extLst>
          </p:cNvPr>
          <p:cNvSpPr/>
          <p:nvPr/>
        </p:nvSpPr>
        <p:spPr>
          <a:xfrm>
            <a:off x="4336334" y="3415673"/>
            <a:ext cx="234616" cy="248226"/>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1" name="Pil: ned 50">
            <a:extLst>
              <a:ext uri="{FF2B5EF4-FFF2-40B4-BE49-F238E27FC236}">
                <a16:creationId xmlns:a16="http://schemas.microsoft.com/office/drawing/2014/main" id="{49EDE04F-A012-A267-8593-4A020B09AC8C}"/>
              </a:ext>
            </a:extLst>
          </p:cNvPr>
          <p:cNvSpPr/>
          <p:nvPr/>
        </p:nvSpPr>
        <p:spPr>
          <a:xfrm rot="10800000">
            <a:off x="1998651" y="1902505"/>
            <a:ext cx="170199" cy="328655"/>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2" name="Pil: ned 51">
            <a:extLst>
              <a:ext uri="{FF2B5EF4-FFF2-40B4-BE49-F238E27FC236}">
                <a16:creationId xmlns:a16="http://schemas.microsoft.com/office/drawing/2014/main" id="{42BC719F-30C0-ADCF-AE1D-12FF81876A0D}"/>
              </a:ext>
            </a:extLst>
          </p:cNvPr>
          <p:cNvSpPr/>
          <p:nvPr/>
        </p:nvSpPr>
        <p:spPr>
          <a:xfrm rot="10800000">
            <a:off x="3377412" y="1912417"/>
            <a:ext cx="170199" cy="328655"/>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3" name="Pil: ned 52">
            <a:extLst>
              <a:ext uri="{FF2B5EF4-FFF2-40B4-BE49-F238E27FC236}">
                <a16:creationId xmlns:a16="http://schemas.microsoft.com/office/drawing/2014/main" id="{C89B3A32-1036-1CF7-C667-15241D7A7823}"/>
              </a:ext>
            </a:extLst>
          </p:cNvPr>
          <p:cNvSpPr/>
          <p:nvPr/>
        </p:nvSpPr>
        <p:spPr>
          <a:xfrm rot="10800000">
            <a:off x="4359547" y="1959395"/>
            <a:ext cx="170199" cy="951969"/>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4" name="Ellipse 53">
            <a:extLst>
              <a:ext uri="{FF2B5EF4-FFF2-40B4-BE49-F238E27FC236}">
                <a16:creationId xmlns:a16="http://schemas.microsoft.com/office/drawing/2014/main" id="{C49E006D-4F82-8278-07B7-440C73352089}"/>
              </a:ext>
            </a:extLst>
          </p:cNvPr>
          <p:cNvSpPr/>
          <p:nvPr/>
        </p:nvSpPr>
        <p:spPr>
          <a:xfrm>
            <a:off x="4362044" y="2861034"/>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5" name="Pil: ned 54">
            <a:extLst>
              <a:ext uri="{FF2B5EF4-FFF2-40B4-BE49-F238E27FC236}">
                <a16:creationId xmlns:a16="http://schemas.microsoft.com/office/drawing/2014/main" id="{462C2A87-BEE3-2684-800A-12BDB2B58A71}"/>
              </a:ext>
            </a:extLst>
          </p:cNvPr>
          <p:cNvSpPr/>
          <p:nvPr/>
        </p:nvSpPr>
        <p:spPr>
          <a:xfrm>
            <a:off x="4372345" y="3118187"/>
            <a:ext cx="170199" cy="933802"/>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6" name="Pil: ned 55">
            <a:extLst>
              <a:ext uri="{FF2B5EF4-FFF2-40B4-BE49-F238E27FC236}">
                <a16:creationId xmlns:a16="http://schemas.microsoft.com/office/drawing/2014/main" id="{3E93B7D0-7E69-68B8-EC6B-40253F5936AD}"/>
              </a:ext>
            </a:extLst>
          </p:cNvPr>
          <p:cNvSpPr/>
          <p:nvPr/>
        </p:nvSpPr>
        <p:spPr>
          <a:xfrm rot="10800000">
            <a:off x="2641953" y="2773820"/>
            <a:ext cx="149388" cy="1220452"/>
          </a:xfrm>
          <a:prstGeom prst="downArrow">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7" name="Ellipse 56">
            <a:extLst>
              <a:ext uri="{FF2B5EF4-FFF2-40B4-BE49-F238E27FC236}">
                <a16:creationId xmlns:a16="http://schemas.microsoft.com/office/drawing/2014/main" id="{C361A69C-C7F0-6871-C4D2-C8B98D9D4BDB}"/>
              </a:ext>
            </a:extLst>
          </p:cNvPr>
          <p:cNvSpPr/>
          <p:nvPr/>
        </p:nvSpPr>
        <p:spPr>
          <a:xfrm>
            <a:off x="5507455" y="3758078"/>
            <a:ext cx="234616" cy="248226"/>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8" name="Ellipse 57">
            <a:extLst>
              <a:ext uri="{FF2B5EF4-FFF2-40B4-BE49-F238E27FC236}">
                <a16:creationId xmlns:a16="http://schemas.microsoft.com/office/drawing/2014/main" id="{37C63D92-5E3D-975D-430F-AAF1A256CEA0}"/>
              </a:ext>
            </a:extLst>
          </p:cNvPr>
          <p:cNvSpPr/>
          <p:nvPr/>
        </p:nvSpPr>
        <p:spPr>
          <a:xfrm>
            <a:off x="1723242" y="4469231"/>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59" name="Ellipse 58">
            <a:extLst>
              <a:ext uri="{FF2B5EF4-FFF2-40B4-BE49-F238E27FC236}">
                <a16:creationId xmlns:a16="http://schemas.microsoft.com/office/drawing/2014/main" id="{028C2EDE-6777-19E1-56A8-E3B2DC5F31A0}"/>
              </a:ext>
            </a:extLst>
          </p:cNvPr>
          <p:cNvSpPr/>
          <p:nvPr/>
        </p:nvSpPr>
        <p:spPr>
          <a:xfrm>
            <a:off x="4575948" y="4076420"/>
            <a:ext cx="234616" cy="248226"/>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60" name="Ellipse 59">
            <a:extLst>
              <a:ext uri="{FF2B5EF4-FFF2-40B4-BE49-F238E27FC236}">
                <a16:creationId xmlns:a16="http://schemas.microsoft.com/office/drawing/2014/main" id="{1F8486B6-E085-746D-F30D-D57CD2299C7B}"/>
              </a:ext>
            </a:extLst>
          </p:cNvPr>
          <p:cNvSpPr/>
          <p:nvPr/>
        </p:nvSpPr>
        <p:spPr>
          <a:xfrm>
            <a:off x="5708701" y="4415721"/>
            <a:ext cx="234616" cy="248226"/>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62" name="TekstSylinder 61">
            <a:extLst>
              <a:ext uri="{FF2B5EF4-FFF2-40B4-BE49-F238E27FC236}">
                <a16:creationId xmlns:a16="http://schemas.microsoft.com/office/drawing/2014/main" id="{B3BF9C7B-C951-AE34-DFAA-F2268E48D030}"/>
              </a:ext>
            </a:extLst>
          </p:cNvPr>
          <p:cNvSpPr txBox="1"/>
          <p:nvPr/>
        </p:nvSpPr>
        <p:spPr>
          <a:xfrm>
            <a:off x="15926" y="1684836"/>
            <a:ext cx="875510" cy="246221"/>
          </a:xfrm>
          <a:prstGeom prst="rect">
            <a:avLst/>
          </a:prstGeom>
          <a:noFill/>
        </p:spPr>
        <p:txBody>
          <a:bodyPr wrap="square" rtlCol="0">
            <a:spAutoFit/>
          </a:bodyPr>
          <a:lstStyle/>
          <a:p>
            <a:r>
              <a:rPr lang="nb-NO" sz="1000"/>
              <a:t>KDP</a:t>
            </a:r>
          </a:p>
        </p:txBody>
      </p:sp>
      <p:sp>
        <p:nvSpPr>
          <p:cNvPr id="63" name="TekstSylinder 62">
            <a:extLst>
              <a:ext uri="{FF2B5EF4-FFF2-40B4-BE49-F238E27FC236}">
                <a16:creationId xmlns:a16="http://schemas.microsoft.com/office/drawing/2014/main" id="{D71C590B-4517-AC96-F7CE-7A2747F4E149}"/>
              </a:ext>
            </a:extLst>
          </p:cNvPr>
          <p:cNvSpPr txBox="1"/>
          <p:nvPr/>
        </p:nvSpPr>
        <p:spPr>
          <a:xfrm>
            <a:off x="7695" y="2243443"/>
            <a:ext cx="875510" cy="400110"/>
          </a:xfrm>
          <a:prstGeom prst="rect">
            <a:avLst/>
          </a:prstGeom>
          <a:noFill/>
        </p:spPr>
        <p:txBody>
          <a:bodyPr wrap="square" rtlCol="0">
            <a:spAutoFit/>
          </a:bodyPr>
          <a:lstStyle/>
          <a:p>
            <a:r>
              <a:rPr lang="nb-NO" sz="1000"/>
              <a:t>Offentlige planer</a:t>
            </a:r>
          </a:p>
        </p:txBody>
      </p:sp>
      <p:sp>
        <p:nvSpPr>
          <p:cNvPr id="64" name="TekstSylinder 63">
            <a:extLst>
              <a:ext uri="{FF2B5EF4-FFF2-40B4-BE49-F238E27FC236}">
                <a16:creationId xmlns:a16="http://schemas.microsoft.com/office/drawing/2014/main" id="{159B33C4-7C2F-E647-E55F-8FC03FAEFC9F}"/>
              </a:ext>
            </a:extLst>
          </p:cNvPr>
          <p:cNvSpPr txBox="1"/>
          <p:nvPr/>
        </p:nvSpPr>
        <p:spPr>
          <a:xfrm>
            <a:off x="412" y="3391679"/>
            <a:ext cx="875510" cy="400110"/>
          </a:xfrm>
          <a:prstGeom prst="rect">
            <a:avLst/>
          </a:prstGeom>
          <a:noFill/>
        </p:spPr>
        <p:txBody>
          <a:bodyPr wrap="square" rtlCol="0">
            <a:spAutoFit/>
          </a:bodyPr>
          <a:lstStyle/>
          <a:p>
            <a:r>
              <a:rPr lang="nb-NO" sz="1000"/>
              <a:t>Private planer</a:t>
            </a:r>
          </a:p>
        </p:txBody>
      </p:sp>
      <p:sp>
        <p:nvSpPr>
          <p:cNvPr id="65" name="TekstSylinder 64">
            <a:extLst>
              <a:ext uri="{FF2B5EF4-FFF2-40B4-BE49-F238E27FC236}">
                <a16:creationId xmlns:a16="http://schemas.microsoft.com/office/drawing/2014/main" id="{FCB36939-FF33-CB34-B57E-E622685D0CA4}"/>
              </a:ext>
            </a:extLst>
          </p:cNvPr>
          <p:cNvSpPr txBox="1"/>
          <p:nvPr/>
        </p:nvSpPr>
        <p:spPr>
          <a:xfrm>
            <a:off x="3586121" y="4854956"/>
            <a:ext cx="1345691" cy="246221"/>
          </a:xfrm>
          <a:prstGeom prst="rect">
            <a:avLst/>
          </a:prstGeom>
          <a:noFill/>
        </p:spPr>
        <p:txBody>
          <a:bodyPr wrap="square" rtlCol="0">
            <a:spAutoFit/>
          </a:bodyPr>
          <a:lstStyle/>
          <a:p>
            <a:r>
              <a:rPr lang="nb-NO" sz="1000"/>
              <a:t>Politiske vedtak</a:t>
            </a:r>
          </a:p>
        </p:txBody>
      </p:sp>
      <p:sp>
        <p:nvSpPr>
          <p:cNvPr id="66" name="TekstSylinder 65">
            <a:extLst>
              <a:ext uri="{FF2B5EF4-FFF2-40B4-BE49-F238E27FC236}">
                <a16:creationId xmlns:a16="http://schemas.microsoft.com/office/drawing/2014/main" id="{D3F1E4F1-AECC-C1CE-8D6F-55B987E4A68F}"/>
              </a:ext>
            </a:extLst>
          </p:cNvPr>
          <p:cNvSpPr txBox="1"/>
          <p:nvPr/>
        </p:nvSpPr>
        <p:spPr>
          <a:xfrm>
            <a:off x="1271369" y="4857501"/>
            <a:ext cx="2296266" cy="246221"/>
          </a:xfrm>
          <a:prstGeom prst="rect">
            <a:avLst/>
          </a:prstGeom>
          <a:noFill/>
        </p:spPr>
        <p:txBody>
          <a:bodyPr wrap="square" rtlCol="0">
            <a:spAutoFit/>
          </a:bodyPr>
          <a:lstStyle/>
          <a:p>
            <a:r>
              <a:rPr lang="nb-NO" sz="1000"/>
              <a:t>Milepeler/ prinsipielle avgjørelser</a:t>
            </a:r>
          </a:p>
        </p:txBody>
      </p:sp>
      <p:sp>
        <p:nvSpPr>
          <p:cNvPr id="67" name="TekstSylinder 66">
            <a:extLst>
              <a:ext uri="{FF2B5EF4-FFF2-40B4-BE49-F238E27FC236}">
                <a16:creationId xmlns:a16="http://schemas.microsoft.com/office/drawing/2014/main" id="{10E3C37C-9574-698D-0343-D8B3B4714B25}"/>
              </a:ext>
            </a:extLst>
          </p:cNvPr>
          <p:cNvSpPr txBox="1"/>
          <p:nvPr/>
        </p:nvSpPr>
        <p:spPr>
          <a:xfrm>
            <a:off x="3899" y="4854955"/>
            <a:ext cx="1117409" cy="246221"/>
          </a:xfrm>
          <a:prstGeom prst="rect">
            <a:avLst/>
          </a:prstGeom>
          <a:noFill/>
        </p:spPr>
        <p:txBody>
          <a:bodyPr wrap="square" rtlCol="0">
            <a:spAutoFit/>
          </a:bodyPr>
          <a:lstStyle/>
          <a:p>
            <a:r>
              <a:rPr lang="nb-NO" sz="1000"/>
              <a:t>Tegnforklaring:</a:t>
            </a:r>
          </a:p>
        </p:txBody>
      </p:sp>
      <p:sp>
        <p:nvSpPr>
          <p:cNvPr id="68" name="Ellipse 67">
            <a:extLst>
              <a:ext uri="{FF2B5EF4-FFF2-40B4-BE49-F238E27FC236}">
                <a16:creationId xmlns:a16="http://schemas.microsoft.com/office/drawing/2014/main" id="{06C4971E-54DE-9B99-86DC-CB9538790B3A}"/>
              </a:ext>
            </a:extLst>
          </p:cNvPr>
          <p:cNvSpPr/>
          <p:nvPr/>
        </p:nvSpPr>
        <p:spPr>
          <a:xfrm>
            <a:off x="1116670" y="4883546"/>
            <a:ext cx="189102" cy="18903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69" name="Ellipse 68">
            <a:extLst>
              <a:ext uri="{FF2B5EF4-FFF2-40B4-BE49-F238E27FC236}">
                <a16:creationId xmlns:a16="http://schemas.microsoft.com/office/drawing/2014/main" id="{C8AC62CC-FBF0-FF4B-1038-2660F8BC6244}"/>
              </a:ext>
            </a:extLst>
          </p:cNvPr>
          <p:cNvSpPr/>
          <p:nvPr/>
        </p:nvSpPr>
        <p:spPr>
          <a:xfrm>
            <a:off x="3396380" y="4854955"/>
            <a:ext cx="234616" cy="248226"/>
          </a:xfrm>
          <a:prstGeom prst="ellipse">
            <a:avLst/>
          </a:prstGeom>
          <a:solidFill>
            <a:schemeClr val="bg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Ellipse 1">
            <a:extLst>
              <a:ext uri="{FF2B5EF4-FFF2-40B4-BE49-F238E27FC236}">
                <a16:creationId xmlns:a16="http://schemas.microsoft.com/office/drawing/2014/main" id="{E1638432-90BF-E28D-3635-340133838269}"/>
              </a:ext>
            </a:extLst>
          </p:cNvPr>
          <p:cNvSpPr/>
          <p:nvPr/>
        </p:nvSpPr>
        <p:spPr>
          <a:xfrm>
            <a:off x="3729486" y="1282322"/>
            <a:ext cx="189102" cy="189037"/>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rial"/>
              <a:ea typeface="+mn-ea"/>
              <a:cs typeface="+mn-cs"/>
            </a:endParaRPr>
          </a:p>
        </p:txBody>
      </p:sp>
      <p:sp>
        <p:nvSpPr>
          <p:cNvPr id="36" name="TekstSylinder 35">
            <a:extLst>
              <a:ext uri="{FF2B5EF4-FFF2-40B4-BE49-F238E27FC236}">
                <a16:creationId xmlns:a16="http://schemas.microsoft.com/office/drawing/2014/main" id="{3B21CB16-E4B7-4BE3-7862-732FFE32A5E6}"/>
              </a:ext>
            </a:extLst>
          </p:cNvPr>
          <p:cNvSpPr txBox="1"/>
          <p:nvPr/>
        </p:nvSpPr>
        <p:spPr>
          <a:xfrm>
            <a:off x="0" y="1211420"/>
            <a:ext cx="1032490" cy="400110"/>
          </a:xfrm>
          <a:prstGeom prst="rect">
            <a:avLst/>
          </a:prstGeom>
          <a:noFill/>
        </p:spPr>
        <p:txBody>
          <a:bodyPr wrap="square" rtlCol="0">
            <a:spAutoFit/>
          </a:bodyPr>
          <a:lstStyle/>
          <a:p>
            <a:r>
              <a:rPr lang="nb-NO" sz="1000"/>
              <a:t>Felles  avklaringer</a:t>
            </a:r>
          </a:p>
        </p:txBody>
      </p:sp>
    </p:spTree>
    <p:extLst>
      <p:ext uri="{BB962C8B-B14F-4D97-AF65-F5344CB8AC3E}">
        <p14:creationId xmlns:p14="http://schemas.microsoft.com/office/powerpoint/2010/main" val="1585151352"/>
      </p:ext>
    </p:extLst>
  </p:cSld>
  <p:clrMapOvr>
    <a:masterClrMapping/>
  </p:clrMapOvr>
  <p:transition spd="slow" advClick="0"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954C465-A772-6F83-86FC-6DE83F2E5732}"/>
              </a:ext>
            </a:extLst>
          </p:cNvPr>
          <p:cNvSpPr txBox="1">
            <a:spLocks/>
          </p:cNvSpPr>
          <p:nvPr/>
        </p:nvSpPr>
        <p:spPr>
          <a:xfrm>
            <a:off x="747963" y="99921"/>
            <a:ext cx="7729491" cy="84227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600" kern="1200">
                <a:solidFill>
                  <a:schemeClr val="tx1"/>
                </a:solidFill>
                <a:latin typeface="+mj-lt"/>
                <a:ea typeface="+mj-ea"/>
                <a:cs typeface="+mj-cs"/>
              </a:defRPr>
            </a:lvl1pPr>
          </a:lstStyle>
          <a:p>
            <a:r>
              <a:rPr lang="nb-NO"/>
              <a:t>Fremdrift og avhengigheter fellesoppgaver</a:t>
            </a:r>
          </a:p>
        </p:txBody>
      </p:sp>
      <p:pic>
        <p:nvPicPr>
          <p:cNvPr id="4" name="Bilde 3">
            <a:extLst>
              <a:ext uri="{FF2B5EF4-FFF2-40B4-BE49-F238E27FC236}">
                <a16:creationId xmlns:a16="http://schemas.microsoft.com/office/drawing/2014/main" id="{34A2FEA4-4C83-53F3-B950-238F5B8BC57B}"/>
              </a:ext>
            </a:extLst>
          </p:cNvPr>
          <p:cNvPicPr>
            <a:picLocks noChangeAspect="1"/>
          </p:cNvPicPr>
          <p:nvPr/>
        </p:nvPicPr>
        <p:blipFill>
          <a:blip r:embed="rId2"/>
          <a:stretch>
            <a:fillRect/>
          </a:stretch>
        </p:blipFill>
        <p:spPr>
          <a:xfrm>
            <a:off x="757346" y="899225"/>
            <a:ext cx="8158935" cy="3421489"/>
          </a:xfrm>
          <a:prstGeom prst="rect">
            <a:avLst/>
          </a:prstGeom>
        </p:spPr>
      </p:pic>
    </p:spTree>
    <p:extLst>
      <p:ext uri="{BB962C8B-B14F-4D97-AF65-F5344CB8AC3E}">
        <p14:creationId xmlns:p14="http://schemas.microsoft.com/office/powerpoint/2010/main" val="3449612507"/>
      </p:ext>
    </p:extLst>
  </p:cSld>
  <p:clrMapOvr>
    <a:masterClrMapping/>
  </p:clrMapOvr>
  <p:transition spd="slow" advClick="0"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8C1FD3-03EB-416C-B7A5-EAC999314CC8}"/>
              </a:ext>
            </a:extLst>
          </p:cNvPr>
          <p:cNvSpPr txBox="1">
            <a:spLocks/>
          </p:cNvSpPr>
          <p:nvPr/>
        </p:nvSpPr>
        <p:spPr>
          <a:xfrm>
            <a:off x="132624" y="283535"/>
            <a:ext cx="1570533" cy="141058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600" kern="1200">
                <a:solidFill>
                  <a:schemeClr val="tx1"/>
                </a:solidFill>
                <a:latin typeface="+mj-lt"/>
                <a:ea typeface="+mj-ea"/>
                <a:cs typeface="+mj-cs"/>
              </a:defRPr>
            </a:lvl1pPr>
          </a:lstStyle>
          <a:p>
            <a:r>
              <a:rPr lang="nb-NO" sz="1600"/>
              <a:t>Pågående arbeid med fremdrift og avhengigheter for de offentlige planene</a:t>
            </a:r>
          </a:p>
          <a:p>
            <a:endParaRPr lang="nb-NO" sz="1600"/>
          </a:p>
        </p:txBody>
      </p:sp>
      <p:pic>
        <p:nvPicPr>
          <p:cNvPr id="4" name="Bilde 3">
            <a:extLst>
              <a:ext uri="{FF2B5EF4-FFF2-40B4-BE49-F238E27FC236}">
                <a16:creationId xmlns:a16="http://schemas.microsoft.com/office/drawing/2014/main" id="{071BAF03-90E4-AC43-5346-E5FDBDF3784C}"/>
              </a:ext>
            </a:extLst>
          </p:cNvPr>
          <p:cNvPicPr>
            <a:picLocks noChangeAspect="1"/>
          </p:cNvPicPr>
          <p:nvPr/>
        </p:nvPicPr>
        <p:blipFill>
          <a:blip r:embed="rId2"/>
          <a:stretch>
            <a:fillRect/>
          </a:stretch>
        </p:blipFill>
        <p:spPr>
          <a:xfrm>
            <a:off x="1976765" y="0"/>
            <a:ext cx="7168823" cy="5145088"/>
          </a:xfrm>
          <a:prstGeom prst="rect">
            <a:avLst/>
          </a:prstGeom>
        </p:spPr>
      </p:pic>
    </p:spTree>
    <p:extLst>
      <p:ext uri="{BB962C8B-B14F-4D97-AF65-F5344CB8AC3E}">
        <p14:creationId xmlns:p14="http://schemas.microsoft.com/office/powerpoint/2010/main" val="3755046280"/>
      </p:ext>
    </p:extLst>
  </p:cSld>
  <p:clrMapOvr>
    <a:masterClrMapping/>
  </p:clrMapOvr>
  <p:transition spd="slow" advClick="0" advTm="10000">
    <p:fade/>
  </p:transition>
</p:sld>
</file>

<file path=ppt/theme/theme1.xml><?xml version="1.0" encoding="utf-8"?>
<a:theme xmlns:a="http://schemas.openxmlformats.org/drawingml/2006/main" name="Office-tema">
  <a:themeElements>
    <a:clrScheme name="Egendefinert 18">
      <a:dk1>
        <a:sysClr val="windowText" lastClr="000000"/>
      </a:dk1>
      <a:lt1>
        <a:sysClr val="window" lastClr="FFFFFF"/>
      </a:lt1>
      <a:dk2>
        <a:srgbClr val="DC1E23"/>
      </a:dk2>
      <a:lt2>
        <a:srgbClr val="F2F2F2"/>
      </a:lt2>
      <a:accent1>
        <a:srgbClr val="DC1E23"/>
      </a:accent1>
      <a:accent2>
        <a:srgbClr val="164B81"/>
      </a:accent2>
      <a:accent3>
        <a:srgbClr val="702C80"/>
      </a:accent3>
      <a:accent4>
        <a:srgbClr val="BF9D23"/>
      </a:accent4>
      <a:accent5>
        <a:srgbClr val="F6EDCE"/>
      </a:accent5>
      <a:accent6>
        <a:srgbClr val="117845"/>
      </a:accent6>
      <a:hlink>
        <a:srgbClr val="164B81"/>
      </a:hlink>
      <a:folHlink>
        <a:srgbClr val="702C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INFOSKJERM_169_MORK.pptx" id="{7AC22BEF-8502-4F27-BB37-9E4787D278AE}" vid="{9FF87F42-2506-4824-AD4B-1F80DF03AC2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1a4d4a-3cb2-45b4-84cb-58a864bd5f4f">
      <Terms xmlns="http://schemas.microsoft.com/office/infopath/2007/PartnerControls"/>
    </lcf76f155ced4ddcb4097134ff3c332f>
    <TaxCatchAll xmlns="41b28366-0c59-421a-aa61-a73e52a1b30a" xsi:nil="true"/>
    <Kommentar xmlns="801a4d4a-3cb2-45b4-84cb-58a864bd5f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07823BB791C841BB6C4D1D1F8E9B55" ma:contentTypeVersion="15" ma:contentTypeDescription="Opprett et nytt dokument." ma:contentTypeScope="" ma:versionID="0129f564be38ef7ffa76b245025c06f4">
  <xsd:schema xmlns:xsd="http://www.w3.org/2001/XMLSchema" xmlns:xs="http://www.w3.org/2001/XMLSchema" xmlns:p="http://schemas.microsoft.com/office/2006/metadata/properties" xmlns:ns2="801a4d4a-3cb2-45b4-84cb-58a864bd5f4f" xmlns:ns3="41b28366-0c59-421a-aa61-a73e52a1b30a" targetNamespace="http://schemas.microsoft.com/office/2006/metadata/properties" ma:root="true" ma:fieldsID="0a7a99ca25c8315877a0800cd20637f3" ns2:_="" ns3:_="">
    <xsd:import namespace="801a4d4a-3cb2-45b4-84cb-58a864bd5f4f"/>
    <xsd:import namespace="41b28366-0c59-421a-aa61-a73e52a1b3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a4d4a-3cb2-45b4-84cb-58a864bd5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58b7fd7f-a84c-4463-96b0-c5d9876b7c6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Kommentar" ma:index="22" nillable="true" ma:displayName="Kommentar" ma:format="Dropdown" ma:internalName="Kommenta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28366-0c59-421a-aa61-a73e52a1b30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8" nillable="true" ma:displayName="Taxonomy Catch All Column" ma:hidden="true" ma:list="{aae32603-46de-4419-ba43-bad3418b391c}" ma:internalName="TaxCatchAll" ma:showField="CatchAllData" ma:web="41b28366-0c59-421a-aa61-a73e52a1b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C4D8C3-78DB-4853-A836-2FB30DA8629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41b28366-0c59-421a-aa61-a73e52a1b30a"/>
    <ds:schemaRef ds:uri="801a4d4a-3cb2-45b4-84cb-58a864bd5f4f"/>
    <ds:schemaRef ds:uri="http://www.w3.org/XML/1998/namespace"/>
    <ds:schemaRef ds:uri="http://purl.org/dc/dcmitype/"/>
  </ds:schemaRefs>
</ds:datastoreItem>
</file>

<file path=customXml/itemProps2.xml><?xml version="1.0" encoding="utf-8"?>
<ds:datastoreItem xmlns:ds="http://schemas.openxmlformats.org/officeDocument/2006/customXml" ds:itemID="{4E0EA61D-A54B-4D20-BBE7-6B4079EB5D4F}">
  <ds:schemaRefs>
    <ds:schemaRef ds:uri="http://schemas.microsoft.com/sharepoint/v3/contenttype/forms"/>
  </ds:schemaRefs>
</ds:datastoreItem>
</file>

<file path=customXml/itemProps3.xml><?xml version="1.0" encoding="utf-8"?>
<ds:datastoreItem xmlns:ds="http://schemas.openxmlformats.org/officeDocument/2006/customXml" ds:itemID="{AA126610-3291-4728-8825-4838EDB32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a4d4a-3cb2-45b4-84cb-58a864bd5f4f"/>
    <ds:schemaRef ds:uri="41b28366-0c59-421a-aa61-a73e52a1b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d57a9-cdf0-4248-9cd1-a3e0303682ba}" enabled="1" method="Privileged" siteId="{d41caaa9-a41a-4e0f-9bf6-05cd1f48d271}" contentBits="2" removed="0"/>
</clbl:labelList>
</file>

<file path=docProps/app.xml><?xml version="1.0" encoding="utf-8"?>
<Properties xmlns="http://schemas.openxmlformats.org/officeDocument/2006/extended-properties" xmlns:vt="http://schemas.openxmlformats.org/officeDocument/2006/docPropsVTypes">
  <Template/>
  <TotalTime>2</TotalTime>
  <Words>1527</Words>
  <Application>Microsoft Office PowerPoint</Application>
  <PresentationFormat>Egendefinert</PresentationFormat>
  <Paragraphs>189</Paragraphs>
  <Slides>33</Slides>
  <Notes>3</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33</vt:i4>
      </vt:variant>
    </vt:vector>
  </HeadingPairs>
  <TitlesOfParts>
    <vt:vector size="39" baseType="lpstr">
      <vt:lpstr>Aptos</vt:lpstr>
      <vt:lpstr>Arial</vt:lpstr>
      <vt:lpstr>Calibri</vt:lpstr>
      <vt:lpstr>Calibri Light</vt:lpstr>
      <vt:lpstr>Office-tema</vt:lpstr>
      <vt:lpstr>1_Office-tema</vt:lpstr>
      <vt:lpstr>Møte med grunneierne på Laksevåg</vt:lpstr>
      <vt:lpstr>  Agenda:  PBE presenterer 45 minutter - Gjennomgang av overordnet mål - Avhengigheter og hvordan dette påvirker pågående planprosesser - Gjennomgang av deloppgaver og videre fremdrift  Pause – 10 minutter  Gruppeoppgave – 30 minutter  Oppsummering og avslutning </vt:lpstr>
      <vt:lpstr>Koordinering mellom ulike plannivå – Puddefjorden United</vt:lpstr>
      <vt:lpstr>PowerPoint-presentasjon</vt:lpstr>
      <vt:lpstr>Organisering Puddefjorden United</vt:lpstr>
      <vt:lpstr>PowerPoint-presentasjon</vt:lpstr>
      <vt:lpstr>PowerPoint-presentasjon</vt:lpstr>
      <vt:lpstr>PowerPoint-presentasjon</vt:lpstr>
      <vt:lpstr>PowerPoint-presentasjon</vt:lpstr>
      <vt:lpstr>Organisering for gjennomføring av felles oppgaver</vt:lpstr>
      <vt:lpstr>Bybanealternativer</vt:lpstr>
      <vt:lpstr>PowerPoint-presentasjon</vt:lpstr>
      <vt:lpstr>Bro(er) over Puddefjorden</vt:lpstr>
      <vt:lpstr>PowerPoint-presentasjon</vt:lpstr>
      <vt:lpstr>Overordnet mobilitetsplan</vt:lpstr>
      <vt:lpstr>PowerPoint-presentasjon</vt:lpstr>
      <vt:lpstr>PowerPoint-presentasjon</vt:lpstr>
      <vt:lpstr>PowerPoint-presentasjon</vt:lpstr>
      <vt:lpstr>Gang- og sykkeltilrettelegging Laksevåg </vt:lpstr>
      <vt:lpstr>Utfylling – Landskap og kulturmiljø</vt:lpstr>
      <vt:lpstr>PowerPoint-presentasjon</vt:lpstr>
      <vt:lpstr>Teknisk infrastruktur  – dagens, midlertidig og fremtidig situasjon </vt:lpstr>
      <vt:lpstr>PowerPoint-presentasjon</vt:lpstr>
      <vt:lpstr>Utbyggingsrekkefølge</vt:lpstr>
      <vt:lpstr>Utkast til mulige prinsipper for første fase:  </vt:lpstr>
      <vt:lpstr>Kapasitet bybåt (Private forslagsstillere)</vt:lpstr>
      <vt:lpstr>Sosial infrastruktur</vt:lpstr>
      <vt:lpstr>PowerPoint-presentasjon</vt:lpstr>
      <vt:lpstr>Samordnede prinsipper for Laksevåg </vt:lpstr>
      <vt:lpstr>Hva skjer ut over høsten</vt:lpstr>
      <vt:lpstr>Pause</vt:lpstr>
      <vt:lpstr>Grupper</vt:lpstr>
      <vt:lpstr> Oppgave 1 (alle gruppene svarer på denne):  Hva er mitt bidrag til byutviklingen på Laksevåg?   Oppgave 2 (Prioriteres i gruppe 1):  Hvordan kan vi bidra i arbeidet med bybane og fjordkrysning?    Oppgave 3 (Prioriteres i gruppe 2):  Hvordan kan vi bidra i arbeid med overordnet mobilitetsplan og gang- og sykkelløsning?   Oppgave 4 (Prioriteres i gruppe 3 og 4):  Hvordan kan vi organisere arbeid med teknisk infrastruktur?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Rasmussen, Håkon</dc:creator>
  <cp:lastModifiedBy>Vedå, Maja</cp:lastModifiedBy>
  <cp:revision>2</cp:revision>
  <cp:lastPrinted>2024-08-30T08:25:46Z</cp:lastPrinted>
  <dcterms:created xsi:type="dcterms:W3CDTF">2024-05-13T09:10:59Z</dcterms:created>
  <dcterms:modified xsi:type="dcterms:W3CDTF">2024-10-28T12:01:32Z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0x0101006207823BB791C841BB6C4D1D1F8E9B55</vt:lpwstr>
  </property>
  <property fmtid="{D5CDD505-2E9C-101B-9397-08002B2CF9AE}" pid="3" name="MediaServiceImageTags">
    <vt:lpwstr/>
  </property>
  <property fmtid="{D5CDD505-2E9C-101B-9397-08002B2CF9AE}" pid="4" name="ClassificationContentMarkingFooterLocations">
    <vt:lpwstr>Office-tema:5\1_Office-tema:8</vt:lpwstr>
  </property>
  <property fmtid="{D5CDD505-2E9C-101B-9397-08002B2CF9AE}" pid="5" name="ClassificationContentMarkingFooterText">
    <vt:lpwstr>Klasse: Åpen</vt:lpwstr>
  </property>
</Properties>
</file>