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75_7ACD39FD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683" r:id="rId6"/>
  </p:sldMasterIdLst>
  <p:notesMasterIdLst>
    <p:notesMasterId r:id="rId78"/>
  </p:notesMasterIdLst>
  <p:sldIdLst>
    <p:sldId id="258" r:id="rId7"/>
    <p:sldId id="692" r:id="rId8"/>
    <p:sldId id="690" r:id="rId9"/>
    <p:sldId id="288" r:id="rId10"/>
    <p:sldId id="691" r:id="rId11"/>
    <p:sldId id="2125" r:id="rId12"/>
    <p:sldId id="683" r:id="rId13"/>
    <p:sldId id="289" r:id="rId14"/>
    <p:sldId id="684" r:id="rId15"/>
    <p:sldId id="792" r:id="rId16"/>
    <p:sldId id="273" r:id="rId17"/>
    <p:sldId id="790" r:id="rId18"/>
    <p:sldId id="276" r:id="rId19"/>
    <p:sldId id="286" r:id="rId20"/>
    <p:sldId id="687" r:id="rId21"/>
    <p:sldId id="373" r:id="rId22"/>
    <p:sldId id="364" r:id="rId23"/>
    <p:sldId id="374" r:id="rId24"/>
    <p:sldId id="386" r:id="rId25"/>
    <p:sldId id="385" r:id="rId26"/>
    <p:sldId id="375" r:id="rId27"/>
    <p:sldId id="376" r:id="rId28"/>
    <p:sldId id="378" r:id="rId29"/>
    <p:sldId id="379" r:id="rId30"/>
    <p:sldId id="380" r:id="rId31"/>
    <p:sldId id="381" r:id="rId32"/>
    <p:sldId id="367" r:id="rId33"/>
    <p:sldId id="383" r:id="rId34"/>
    <p:sldId id="384" r:id="rId35"/>
    <p:sldId id="369" r:id="rId36"/>
    <p:sldId id="366" r:id="rId37"/>
    <p:sldId id="370" r:id="rId38"/>
    <p:sldId id="325" r:id="rId39"/>
    <p:sldId id="341" r:id="rId40"/>
    <p:sldId id="361" r:id="rId41"/>
    <p:sldId id="387" r:id="rId42"/>
    <p:sldId id="388" r:id="rId43"/>
    <p:sldId id="389" r:id="rId44"/>
    <p:sldId id="390" r:id="rId45"/>
    <p:sldId id="265" r:id="rId46"/>
    <p:sldId id="362" r:id="rId47"/>
    <p:sldId id="372" r:id="rId48"/>
    <p:sldId id="2124" r:id="rId49"/>
    <p:sldId id="2137" r:id="rId50"/>
    <p:sldId id="2138" r:id="rId51"/>
    <p:sldId id="2139" r:id="rId52"/>
    <p:sldId id="2130" r:id="rId53"/>
    <p:sldId id="2134" r:id="rId54"/>
    <p:sldId id="2136" r:id="rId55"/>
    <p:sldId id="2133" r:id="rId56"/>
    <p:sldId id="2126" r:id="rId57"/>
    <p:sldId id="257" r:id="rId58"/>
    <p:sldId id="259" r:id="rId59"/>
    <p:sldId id="261" r:id="rId60"/>
    <p:sldId id="264" r:id="rId61"/>
    <p:sldId id="271" r:id="rId62"/>
    <p:sldId id="270" r:id="rId63"/>
    <p:sldId id="263" r:id="rId64"/>
    <p:sldId id="262" r:id="rId65"/>
    <p:sldId id="269" r:id="rId66"/>
    <p:sldId id="260" r:id="rId67"/>
    <p:sldId id="274" r:id="rId68"/>
    <p:sldId id="275" r:id="rId69"/>
    <p:sldId id="267" r:id="rId70"/>
    <p:sldId id="2127" r:id="rId71"/>
    <p:sldId id="2128" r:id="rId72"/>
    <p:sldId id="272" r:id="rId73"/>
    <p:sldId id="2129" r:id="rId74"/>
    <p:sldId id="2131" r:id="rId75"/>
    <p:sldId id="2132" r:id="rId76"/>
    <p:sldId id="268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412DAD-E155-AF60-1AD2-E1EE35ADF42F}" name="Skibenes, Sigmund" initials="SS" userId="S::sigmund.skibenes@bergen.kommune.no::c5b576f6-3a57-41dd-a625-4d3827a871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E1137-60B7-4A73-A5C4-2ACDCE61C8FF}" v="232" dt="2025-02-17T16:22:26.746"/>
    <p1510:client id="{70CA3E08-5E5B-F75E-D111-4D093E946CEE}" v="3" dt="2025-02-18T11:41:15.980"/>
    <p1510:client id="{EB2FFBA2-C0E9-4577-A3B2-A279E85D28B1}" v="3" dt="2025-02-17T20:45:58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26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microsoft.com/office/2018/10/relationships/authors" Target="author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omments/modernComment_175_7ACD39F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4A0181-E576-414D-91FF-4D737296C377}" authorId="{5E412DAD-E155-AF60-1AD2-E1EE35ADF42F}" created="2025-02-17T08:51:36.53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60270077" sldId="373"/>
      <ac:picMk id="6" creationId="{742B2BAE-CD0F-A1BB-CDEF-6321DC84A5C0}"/>
    </ac:deMkLst>
    <p188:txBody>
      <a:bodyPr/>
      <a:lstStyle/>
      <a:p>
        <a:r>
          <a:rPr lang="nb-NO"/>
          <a:t>Kilde: Chat GPT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5CAAA-F9F4-4CE3-96FD-35D029CED34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1AC1F8A-BFE9-48AF-896B-A52618DF4C2E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Søknad</a:t>
          </a:r>
          <a:endParaRPr lang="nb-NO"/>
        </a:p>
      </dgm:t>
    </dgm:pt>
    <dgm:pt modelId="{29420A85-9CC5-4E8F-90E6-3E8868FA5F24}" type="parTrans" cxnId="{403EF34C-FC6A-4C0B-8804-9DD80BA03C1B}">
      <dgm:prSet/>
      <dgm:spPr/>
      <dgm:t>
        <a:bodyPr/>
        <a:lstStyle/>
        <a:p>
          <a:endParaRPr lang="nb-NO"/>
        </a:p>
      </dgm:t>
    </dgm:pt>
    <dgm:pt modelId="{D206C28D-C117-490D-B53B-1A7E57C10321}" type="sibTrans" cxnId="{403EF34C-FC6A-4C0B-8804-9DD80BA03C1B}">
      <dgm:prSet/>
      <dgm:spPr/>
      <dgm:t>
        <a:bodyPr/>
        <a:lstStyle/>
        <a:p>
          <a:endParaRPr lang="nb-NO"/>
        </a:p>
      </dgm:t>
    </dgm:pt>
    <dgm:pt modelId="{AE60DD4A-B0BE-4770-AC49-0A5F69029044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Godkjent søknad</a:t>
          </a:r>
          <a:endParaRPr lang="nb-NO"/>
        </a:p>
      </dgm:t>
    </dgm:pt>
    <dgm:pt modelId="{56F9F8C7-C6B5-453D-AE44-3780CA5DFAC5}" type="parTrans" cxnId="{C522AB98-CC7D-4451-BDFD-51CF6F91BF1D}">
      <dgm:prSet/>
      <dgm:spPr/>
      <dgm:t>
        <a:bodyPr/>
        <a:lstStyle/>
        <a:p>
          <a:endParaRPr lang="nb-NO"/>
        </a:p>
      </dgm:t>
    </dgm:pt>
    <dgm:pt modelId="{053C39C1-8363-4497-B8A9-B5532E7B09E5}" type="sibTrans" cxnId="{C522AB98-CC7D-4451-BDFD-51CF6F91BF1D}">
      <dgm:prSet/>
      <dgm:spPr/>
      <dgm:t>
        <a:bodyPr/>
        <a:lstStyle/>
        <a:p>
          <a:endParaRPr lang="nb-NO"/>
        </a:p>
      </dgm:t>
    </dgm:pt>
    <dgm:pt modelId="{BCF5F14D-7304-4102-B194-42B23BE5726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Anleggsfase</a:t>
          </a:r>
          <a:endParaRPr lang="nb-NO"/>
        </a:p>
      </dgm:t>
    </dgm:pt>
    <dgm:pt modelId="{8CE883B9-1D8F-4EDB-AB69-8DE539ED1131}" type="parTrans" cxnId="{93FB9CEB-B348-4646-8D04-2DEC3EDF781C}">
      <dgm:prSet/>
      <dgm:spPr/>
      <dgm:t>
        <a:bodyPr/>
        <a:lstStyle/>
        <a:p>
          <a:endParaRPr lang="nb-NO"/>
        </a:p>
      </dgm:t>
    </dgm:pt>
    <dgm:pt modelId="{527FBF68-22BC-4CB4-A7AE-02518A635F5D}" type="sibTrans" cxnId="{93FB9CEB-B348-4646-8D04-2DEC3EDF781C}">
      <dgm:prSet/>
      <dgm:spPr/>
      <dgm:t>
        <a:bodyPr/>
        <a:lstStyle/>
        <a:p>
          <a:endParaRPr lang="nb-NO"/>
        </a:p>
      </dgm:t>
    </dgm:pt>
    <dgm:pt modelId="{709660FC-9FA3-4D8D-B923-1BDF771B707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Sluttdokumentasjon</a:t>
          </a:r>
          <a:endParaRPr lang="nb-NO"/>
        </a:p>
      </dgm:t>
    </dgm:pt>
    <dgm:pt modelId="{DCAD6B8D-53B8-48B0-8E6F-98D62402293C}" type="parTrans" cxnId="{D513F2B9-0ADF-4FBE-9525-E27A82AA5843}">
      <dgm:prSet/>
      <dgm:spPr/>
      <dgm:t>
        <a:bodyPr/>
        <a:lstStyle/>
        <a:p>
          <a:endParaRPr lang="nb-NO"/>
        </a:p>
      </dgm:t>
    </dgm:pt>
    <dgm:pt modelId="{599DE3B5-87C2-46D6-8BF3-828A1E3BD3F2}" type="sibTrans" cxnId="{D513F2B9-0ADF-4FBE-9525-E27A82AA5843}">
      <dgm:prSet/>
      <dgm:spPr/>
      <dgm:t>
        <a:bodyPr/>
        <a:lstStyle/>
        <a:p>
          <a:endParaRPr lang="nb-NO"/>
        </a:p>
      </dgm:t>
    </dgm:pt>
    <dgm:pt modelId="{10D1CCDB-8D4A-4D18-A63E-A2781AA5200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Godkjent sluttdokumentasjon</a:t>
          </a:r>
          <a:endParaRPr lang="nb-NO"/>
        </a:p>
      </dgm:t>
    </dgm:pt>
    <dgm:pt modelId="{FB419A85-3AA0-455C-A920-BB934B58BDAC}" type="parTrans" cxnId="{F709606C-8C58-43B5-BB37-81478E5CC426}">
      <dgm:prSet/>
      <dgm:spPr/>
      <dgm:t>
        <a:bodyPr/>
        <a:lstStyle/>
        <a:p>
          <a:endParaRPr lang="nb-NO"/>
        </a:p>
      </dgm:t>
    </dgm:pt>
    <dgm:pt modelId="{85E2E55A-55CC-4589-B544-54B683601189}" type="sibTrans" cxnId="{F709606C-8C58-43B5-BB37-81478E5CC426}">
      <dgm:prSet/>
      <dgm:spPr/>
      <dgm:t>
        <a:bodyPr/>
        <a:lstStyle/>
        <a:p>
          <a:endParaRPr lang="nb-NO"/>
        </a:p>
      </dgm:t>
    </dgm:pt>
    <dgm:pt modelId="{AFD69B15-E563-46DF-BBE7-D66E5BF11D90}" type="pres">
      <dgm:prSet presAssocID="{F195CAAA-F9F4-4CE3-96FD-35D029CED348}" presName="cycle" presStyleCnt="0">
        <dgm:presLayoutVars>
          <dgm:dir/>
          <dgm:resizeHandles val="exact"/>
        </dgm:presLayoutVars>
      </dgm:prSet>
      <dgm:spPr/>
    </dgm:pt>
    <dgm:pt modelId="{6F3F2B3E-FAEC-47B5-B387-5E0B69CDEA4E}" type="pres">
      <dgm:prSet presAssocID="{C1AC1F8A-BFE9-48AF-896B-A52618DF4C2E}" presName="node" presStyleLbl="node1" presStyleIdx="0" presStyleCnt="5">
        <dgm:presLayoutVars>
          <dgm:bulletEnabled val="1"/>
        </dgm:presLayoutVars>
      </dgm:prSet>
      <dgm:spPr/>
    </dgm:pt>
    <dgm:pt modelId="{0BC7A766-B76C-4685-A325-F5BD71C7359B}" type="pres">
      <dgm:prSet presAssocID="{D206C28D-C117-490D-B53B-1A7E57C10321}" presName="sibTrans" presStyleLbl="sibTrans2D1" presStyleIdx="0" presStyleCnt="5"/>
      <dgm:spPr/>
    </dgm:pt>
    <dgm:pt modelId="{4DF8216B-3830-4C7E-93EB-8DF5ACB5F5BB}" type="pres">
      <dgm:prSet presAssocID="{D206C28D-C117-490D-B53B-1A7E57C10321}" presName="connectorText" presStyleLbl="sibTrans2D1" presStyleIdx="0" presStyleCnt="5"/>
      <dgm:spPr/>
    </dgm:pt>
    <dgm:pt modelId="{8AB02A32-761A-43C4-876F-4CA023C696BB}" type="pres">
      <dgm:prSet presAssocID="{AE60DD4A-B0BE-4770-AC49-0A5F69029044}" presName="node" presStyleLbl="node1" presStyleIdx="1" presStyleCnt="5">
        <dgm:presLayoutVars>
          <dgm:bulletEnabled val="1"/>
        </dgm:presLayoutVars>
      </dgm:prSet>
      <dgm:spPr/>
    </dgm:pt>
    <dgm:pt modelId="{85A074E3-23B2-40F4-A8C5-C3F4BB97C8E2}" type="pres">
      <dgm:prSet presAssocID="{053C39C1-8363-4497-B8A9-B5532E7B09E5}" presName="sibTrans" presStyleLbl="sibTrans2D1" presStyleIdx="1" presStyleCnt="5"/>
      <dgm:spPr/>
    </dgm:pt>
    <dgm:pt modelId="{2AC43267-F014-472E-A248-CCEF90BA9CE1}" type="pres">
      <dgm:prSet presAssocID="{053C39C1-8363-4497-B8A9-B5532E7B09E5}" presName="connectorText" presStyleLbl="sibTrans2D1" presStyleIdx="1" presStyleCnt="5"/>
      <dgm:spPr/>
    </dgm:pt>
    <dgm:pt modelId="{DF6B2A69-F039-4D60-8513-CCFDFDA0063A}" type="pres">
      <dgm:prSet presAssocID="{BCF5F14D-7304-4102-B194-42B23BE57266}" presName="node" presStyleLbl="node1" presStyleIdx="2" presStyleCnt="5">
        <dgm:presLayoutVars>
          <dgm:bulletEnabled val="1"/>
        </dgm:presLayoutVars>
      </dgm:prSet>
      <dgm:spPr/>
    </dgm:pt>
    <dgm:pt modelId="{8B71E031-FF67-4B3C-BE63-C646CAC54826}" type="pres">
      <dgm:prSet presAssocID="{527FBF68-22BC-4CB4-A7AE-02518A635F5D}" presName="sibTrans" presStyleLbl="sibTrans2D1" presStyleIdx="2" presStyleCnt="5"/>
      <dgm:spPr/>
    </dgm:pt>
    <dgm:pt modelId="{5355D4D5-B4F0-4425-9F19-062FBAAF272A}" type="pres">
      <dgm:prSet presAssocID="{527FBF68-22BC-4CB4-A7AE-02518A635F5D}" presName="connectorText" presStyleLbl="sibTrans2D1" presStyleIdx="2" presStyleCnt="5"/>
      <dgm:spPr/>
    </dgm:pt>
    <dgm:pt modelId="{CFB45E74-BF95-4F5E-9C8C-F5293565FF90}" type="pres">
      <dgm:prSet presAssocID="{709660FC-9FA3-4D8D-B923-1BDF771B7076}" presName="node" presStyleLbl="node1" presStyleIdx="3" presStyleCnt="5">
        <dgm:presLayoutVars>
          <dgm:bulletEnabled val="1"/>
        </dgm:presLayoutVars>
      </dgm:prSet>
      <dgm:spPr/>
    </dgm:pt>
    <dgm:pt modelId="{3A938D4A-87B5-40FD-A827-52C4CBF01F6A}" type="pres">
      <dgm:prSet presAssocID="{599DE3B5-87C2-46D6-8BF3-828A1E3BD3F2}" presName="sibTrans" presStyleLbl="sibTrans2D1" presStyleIdx="3" presStyleCnt="5"/>
      <dgm:spPr/>
    </dgm:pt>
    <dgm:pt modelId="{27CC645D-8697-4727-B336-7BEEE3168BEF}" type="pres">
      <dgm:prSet presAssocID="{599DE3B5-87C2-46D6-8BF3-828A1E3BD3F2}" presName="connectorText" presStyleLbl="sibTrans2D1" presStyleIdx="3" presStyleCnt="5"/>
      <dgm:spPr/>
    </dgm:pt>
    <dgm:pt modelId="{04185B7A-98F9-4444-9BE8-88759096CB60}" type="pres">
      <dgm:prSet presAssocID="{10D1CCDB-8D4A-4D18-A63E-A2781AA52006}" presName="node" presStyleLbl="node1" presStyleIdx="4" presStyleCnt="5">
        <dgm:presLayoutVars>
          <dgm:bulletEnabled val="1"/>
        </dgm:presLayoutVars>
      </dgm:prSet>
      <dgm:spPr/>
    </dgm:pt>
    <dgm:pt modelId="{9B659D35-A606-4A43-B849-1CE45B24BED8}" type="pres">
      <dgm:prSet presAssocID="{85E2E55A-55CC-4589-B544-54B683601189}" presName="sibTrans" presStyleLbl="sibTrans2D1" presStyleIdx="4" presStyleCnt="5"/>
      <dgm:spPr/>
    </dgm:pt>
    <dgm:pt modelId="{B4789F79-947A-44CD-BEDA-024823C1D48B}" type="pres">
      <dgm:prSet presAssocID="{85E2E55A-55CC-4589-B544-54B683601189}" presName="connectorText" presStyleLbl="sibTrans2D1" presStyleIdx="4" presStyleCnt="5"/>
      <dgm:spPr/>
    </dgm:pt>
  </dgm:ptLst>
  <dgm:cxnLst>
    <dgm:cxn modelId="{052B2D07-5788-4112-A690-21D18F60979C}" type="presOf" srcId="{D206C28D-C117-490D-B53B-1A7E57C10321}" destId="{4DF8216B-3830-4C7E-93EB-8DF5ACB5F5BB}" srcOrd="1" destOrd="0" presId="urn:microsoft.com/office/officeart/2005/8/layout/cycle2"/>
    <dgm:cxn modelId="{78F7E919-B242-4F1B-B828-BDCF44B32982}" type="presOf" srcId="{599DE3B5-87C2-46D6-8BF3-828A1E3BD3F2}" destId="{3A938D4A-87B5-40FD-A827-52C4CBF01F6A}" srcOrd="0" destOrd="0" presId="urn:microsoft.com/office/officeart/2005/8/layout/cycle2"/>
    <dgm:cxn modelId="{895C5F24-0DF2-4D6E-9B39-5B7C15CE8670}" type="presOf" srcId="{85E2E55A-55CC-4589-B544-54B683601189}" destId="{9B659D35-A606-4A43-B849-1CE45B24BED8}" srcOrd="0" destOrd="0" presId="urn:microsoft.com/office/officeart/2005/8/layout/cycle2"/>
    <dgm:cxn modelId="{F6383928-026D-4C94-B087-4C8431DFF49B}" type="presOf" srcId="{599DE3B5-87C2-46D6-8BF3-828A1E3BD3F2}" destId="{27CC645D-8697-4727-B336-7BEEE3168BEF}" srcOrd="1" destOrd="0" presId="urn:microsoft.com/office/officeart/2005/8/layout/cycle2"/>
    <dgm:cxn modelId="{F709606C-8C58-43B5-BB37-81478E5CC426}" srcId="{F195CAAA-F9F4-4CE3-96FD-35D029CED348}" destId="{10D1CCDB-8D4A-4D18-A63E-A2781AA52006}" srcOrd="4" destOrd="0" parTransId="{FB419A85-3AA0-455C-A920-BB934B58BDAC}" sibTransId="{85E2E55A-55CC-4589-B544-54B683601189}"/>
    <dgm:cxn modelId="{403EF34C-FC6A-4C0B-8804-9DD80BA03C1B}" srcId="{F195CAAA-F9F4-4CE3-96FD-35D029CED348}" destId="{C1AC1F8A-BFE9-48AF-896B-A52618DF4C2E}" srcOrd="0" destOrd="0" parTransId="{29420A85-9CC5-4E8F-90E6-3E8868FA5F24}" sibTransId="{D206C28D-C117-490D-B53B-1A7E57C10321}"/>
    <dgm:cxn modelId="{57425E4E-5723-4FF2-A7C4-7DBE3AF2B9DB}" type="presOf" srcId="{527FBF68-22BC-4CB4-A7AE-02518A635F5D}" destId="{5355D4D5-B4F0-4425-9F19-062FBAAF272A}" srcOrd="1" destOrd="0" presId="urn:microsoft.com/office/officeart/2005/8/layout/cycle2"/>
    <dgm:cxn modelId="{53192C70-3F6B-4843-B049-B67C52502174}" type="presOf" srcId="{85E2E55A-55CC-4589-B544-54B683601189}" destId="{B4789F79-947A-44CD-BEDA-024823C1D48B}" srcOrd="1" destOrd="0" presId="urn:microsoft.com/office/officeart/2005/8/layout/cycle2"/>
    <dgm:cxn modelId="{F0B4DE56-620D-4D0E-8715-A003B737F133}" type="presOf" srcId="{709660FC-9FA3-4D8D-B923-1BDF771B7076}" destId="{CFB45E74-BF95-4F5E-9C8C-F5293565FF90}" srcOrd="0" destOrd="0" presId="urn:microsoft.com/office/officeart/2005/8/layout/cycle2"/>
    <dgm:cxn modelId="{7CE9F856-91A5-4530-81FE-837C093B9F1B}" type="presOf" srcId="{10D1CCDB-8D4A-4D18-A63E-A2781AA52006}" destId="{04185B7A-98F9-4444-9BE8-88759096CB60}" srcOrd="0" destOrd="0" presId="urn:microsoft.com/office/officeart/2005/8/layout/cycle2"/>
    <dgm:cxn modelId="{2E1BB77A-60A1-4A06-879E-190C345952BA}" type="presOf" srcId="{BCF5F14D-7304-4102-B194-42B23BE57266}" destId="{DF6B2A69-F039-4D60-8513-CCFDFDA0063A}" srcOrd="0" destOrd="0" presId="urn:microsoft.com/office/officeart/2005/8/layout/cycle2"/>
    <dgm:cxn modelId="{D2A34985-4762-4814-B358-7F31E2755F0F}" type="presOf" srcId="{AE60DD4A-B0BE-4770-AC49-0A5F69029044}" destId="{8AB02A32-761A-43C4-876F-4CA023C696BB}" srcOrd="0" destOrd="0" presId="urn:microsoft.com/office/officeart/2005/8/layout/cycle2"/>
    <dgm:cxn modelId="{DE801898-9BE3-4A6E-988C-430DB97D1938}" type="presOf" srcId="{F195CAAA-F9F4-4CE3-96FD-35D029CED348}" destId="{AFD69B15-E563-46DF-BBE7-D66E5BF11D90}" srcOrd="0" destOrd="0" presId="urn:microsoft.com/office/officeart/2005/8/layout/cycle2"/>
    <dgm:cxn modelId="{C522AB98-CC7D-4451-BDFD-51CF6F91BF1D}" srcId="{F195CAAA-F9F4-4CE3-96FD-35D029CED348}" destId="{AE60DD4A-B0BE-4770-AC49-0A5F69029044}" srcOrd="1" destOrd="0" parTransId="{56F9F8C7-C6B5-453D-AE44-3780CA5DFAC5}" sibTransId="{053C39C1-8363-4497-B8A9-B5532E7B09E5}"/>
    <dgm:cxn modelId="{C0046BB0-5908-4061-9C61-6D75E3BB7B2E}" type="presOf" srcId="{D206C28D-C117-490D-B53B-1A7E57C10321}" destId="{0BC7A766-B76C-4685-A325-F5BD71C7359B}" srcOrd="0" destOrd="0" presId="urn:microsoft.com/office/officeart/2005/8/layout/cycle2"/>
    <dgm:cxn modelId="{D513F2B9-0ADF-4FBE-9525-E27A82AA5843}" srcId="{F195CAAA-F9F4-4CE3-96FD-35D029CED348}" destId="{709660FC-9FA3-4D8D-B923-1BDF771B7076}" srcOrd="3" destOrd="0" parTransId="{DCAD6B8D-53B8-48B0-8E6F-98D62402293C}" sibTransId="{599DE3B5-87C2-46D6-8BF3-828A1E3BD3F2}"/>
    <dgm:cxn modelId="{04E6FCC0-8817-48B8-95BE-0744FBB4C9CB}" type="presOf" srcId="{527FBF68-22BC-4CB4-A7AE-02518A635F5D}" destId="{8B71E031-FF67-4B3C-BE63-C646CAC54826}" srcOrd="0" destOrd="0" presId="urn:microsoft.com/office/officeart/2005/8/layout/cycle2"/>
    <dgm:cxn modelId="{EB323FD1-ED1D-420D-BCEA-C8CEDFF77BC4}" type="presOf" srcId="{C1AC1F8A-BFE9-48AF-896B-A52618DF4C2E}" destId="{6F3F2B3E-FAEC-47B5-B387-5E0B69CDEA4E}" srcOrd="0" destOrd="0" presId="urn:microsoft.com/office/officeart/2005/8/layout/cycle2"/>
    <dgm:cxn modelId="{B0A267EB-EA97-44DB-9E5B-1B670016A896}" type="presOf" srcId="{053C39C1-8363-4497-B8A9-B5532E7B09E5}" destId="{85A074E3-23B2-40F4-A8C5-C3F4BB97C8E2}" srcOrd="0" destOrd="0" presId="urn:microsoft.com/office/officeart/2005/8/layout/cycle2"/>
    <dgm:cxn modelId="{93FB9CEB-B348-4646-8D04-2DEC3EDF781C}" srcId="{F195CAAA-F9F4-4CE3-96FD-35D029CED348}" destId="{BCF5F14D-7304-4102-B194-42B23BE57266}" srcOrd="2" destOrd="0" parTransId="{8CE883B9-1D8F-4EDB-AB69-8DE539ED1131}" sibTransId="{527FBF68-22BC-4CB4-A7AE-02518A635F5D}"/>
    <dgm:cxn modelId="{1B5C7DFA-5B51-42C2-A0ED-C582EE03384B}" type="presOf" srcId="{053C39C1-8363-4497-B8A9-B5532E7B09E5}" destId="{2AC43267-F014-472E-A248-CCEF90BA9CE1}" srcOrd="1" destOrd="0" presId="urn:microsoft.com/office/officeart/2005/8/layout/cycle2"/>
    <dgm:cxn modelId="{B44D8475-D4E5-44CB-BCAF-8311643FC640}" type="presParOf" srcId="{AFD69B15-E563-46DF-BBE7-D66E5BF11D90}" destId="{6F3F2B3E-FAEC-47B5-B387-5E0B69CDEA4E}" srcOrd="0" destOrd="0" presId="urn:microsoft.com/office/officeart/2005/8/layout/cycle2"/>
    <dgm:cxn modelId="{A23C6C2A-94D9-4256-8475-DA356F26D9E3}" type="presParOf" srcId="{AFD69B15-E563-46DF-BBE7-D66E5BF11D90}" destId="{0BC7A766-B76C-4685-A325-F5BD71C7359B}" srcOrd="1" destOrd="0" presId="urn:microsoft.com/office/officeart/2005/8/layout/cycle2"/>
    <dgm:cxn modelId="{9E52B1B7-0BEB-4617-950C-1412E7C473BD}" type="presParOf" srcId="{0BC7A766-B76C-4685-A325-F5BD71C7359B}" destId="{4DF8216B-3830-4C7E-93EB-8DF5ACB5F5BB}" srcOrd="0" destOrd="0" presId="urn:microsoft.com/office/officeart/2005/8/layout/cycle2"/>
    <dgm:cxn modelId="{7E95A86E-D418-4A6E-AFA0-1B2CBB89BC7D}" type="presParOf" srcId="{AFD69B15-E563-46DF-BBE7-D66E5BF11D90}" destId="{8AB02A32-761A-43C4-876F-4CA023C696BB}" srcOrd="2" destOrd="0" presId="urn:microsoft.com/office/officeart/2005/8/layout/cycle2"/>
    <dgm:cxn modelId="{D76D991C-36AF-4ED8-ABED-343688E249DF}" type="presParOf" srcId="{AFD69B15-E563-46DF-BBE7-D66E5BF11D90}" destId="{85A074E3-23B2-40F4-A8C5-C3F4BB97C8E2}" srcOrd="3" destOrd="0" presId="urn:microsoft.com/office/officeart/2005/8/layout/cycle2"/>
    <dgm:cxn modelId="{EAE365E1-CE6B-4F27-93AA-68D919897E01}" type="presParOf" srcId="{85A074E3-23B2-40F4-A8C5-C3F4BB97C8E2}" destId="{2AC43267-F014-472E-A248-CCEF90BA9CE1}" srcOrd="0" destOrd="0" presId="urn:microsoft.com/office/officeart/2005/8/layout/cycle2"/>
    <dgm:cxn modelId="{647A2BCF-B208-45E4-92FA-642314188383}" type="presParOf" srcId="{AFD69B15-E563-46DF-BBE7-D66E5BF11D90}" destId="{DF6B2A69-F039-4D60-8513-CCFDFDA0063A}" srcOrd="4" destOrd="0" presId="urn:microsoft.com/office/officeart/2005/8/layout/cycle2"/>
    <dgm:cxn modelId="{BEA9A57B-CB47-4D07-B29F-CB2037A08360}" type="presParOf" srcId="{AFD69B15-E563-46DF-BBE7-D66E5BF11D90}" destId="{8B71E031-FF67-4B3C-BE63-C646CAC54826}" srcOrd="5" destOrd="0" presId="urn:microsoft.com/office/officeart/2005/8/layout/cycle2"/>
    <dgm:cxn modelId="{0A4A3C65-66C2-4B37-BD94-0E2F7D2165B7}" type="presParOf" srcId="{8B71E031-FF67-4B3C-BE63-C646CAC54826}" destId="{5355D4D5-B4F0-4425-9F19-062FBAAF272A}" srcOrd="0" destOrd="0" presId="urn:microsoft.com/office/officeart/2005/8/layout/cycle2"/>
    <dgm:cxn modelId="{AEC7D016-E0B0-4073-8350-87D5628ED9E8}" type="presParOf" srcId="{AFD69B15-E563-46DF-BBE7-D66E5BF11D90}" destId="{CFB45E74-BF95-4F5E-9C8C-F5293565FF90}" srcOrd="6" destOrd="0" presId="urn:microsoft.com/office/officeart/2005/8/layout/cycle2"/>
    <dgm:cxn modelId="{E674245D-925C-4CFC-98F4-F4FEA8C94910}" type="presParOf" srcId="{AFD69B15-E563-46DF-BBE7-D66E5BF11D90}" destId="{3A938D4A-87B5-40FD-A827-52C4CBF01F6A}" srcOrd="7" destOrd="0" presId="urn:microsoft.com/office/officeart/2005/8/layout/cycle2"/>
    <dgm:cxn modelId="{FA143697-5188-4722-801A-CB738E448E1D}" type="presParOf" srcId="{3A938D4A-87B5-40FD-A827-52C4CBF01F6A}" destId="{27CC645D-8697-4727-B336-7BEEE3168BEF}" srcOrd="0" destOrd="0" presId="urn:microsoft.com/office/officeart/2005/8/layout/cycle2"/>
    <dgm:cxn modelId="{27027B8F-02DD-4027-85A7-61582BF8D129}" type="presParOf" srcId="{AFD69B15-E563-46DF-BBE7-D66E5BF11D90}" destId="{04185B7A-98F9-4444-9BE8-88759096CB60}" srcOrd="8" destOrd="0" presId="urn:microsoft.com/office/officeart/2005/8/layout/cycle2"/>
    <dgm:cxn modelId="{8223EC43-6A0E-4C23-BA8B-49775F2DF1B2}" type="presParOf" srcId="{AFD69B15-E563-46DF-BBE7-D66E5BF11D90}" destId="{9B659D35-A606-4A43-B849-1CE45B24BED8}" srcOrd="9" destOrd="0" presId="urn:microsoft.com/office/officeart/2005/8/layout/cycle2"/>
    <dgm:cxn modelId="{EAEE3431-EED1-419E-90EC-3BEE654F3FB6}" type="presParOf" srcId="{9B659D35-A606-4A43-B849-1CE45B24BED8}" destId="{B4789F79-947A-44CD-BEDA-024823C1D4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5CAAA-F9F4-4CE3-96FD-35D029CED34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1AC1F8A-BFE9-48AF-896B-A52618DF4C2E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Søknad</a:t>
          </a:r>
          <a:endParaRPr lang="nb-NO"/>
        </a:p>
      </dgm:t>
    </dgm:pt>
    <dgm:pt modelId="{29420A85-9CC5-4E8F-90E6-3E8868FA5F24}" type="parTrans" cxnId="{403EF34C-FC6A-4C0B-8804-9DD80BA03C1B}">
      <dgm:prSet/>
      <dgm:spPr/>
      <dgm:t>
        <a:bodyPr/>
        <a:lstStyle/>
        <a:p>
          <a:endParaRPr lang="nb-NO"/>
        </a:p>
      </dgm:t>
    </dgm:pt>
    <dgm:pt modelId="{D206C28D-C117-490D-B53B-1A7E57C10321}" type="sibTrans" cxnId="{403EF34C-FC6A-4C0B-8804-9DD80BA03C1B}">
      <dgm:prSet/>
      <dgm:spPr/>
      <dgm:t>
        <a:bodyPr/>
        <a:lstStyle/>
        <a:p>
          <a:endParaRPr lang="nb-NO"/>
        </a:p>
      </dgm:t>
    </dgm:pt>
    <dgm:pt modelId="{AE60DD4A-B0BE-4770-AC49-0A5F69029044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Godkjent søknad</a:t>
          </a:r>
          <a:endParaRPr lang="nb-NO"/>
        </a:p>
      </dgm:t>
    </dgm:pt>
    <dgm:pt modelId="{56F9F8C7-C6B5-453D-AE44-3780CA5DFAC5}" type="parTrans" cxnId="{C522AB98-CC7D-4451-BDFD-51CF6F91BF1D}">
      <dgm:prSet/>
      <dgm:spPr/>
      <dgm:t>
        <a:bodyPr/>
        <a:lstStyle/>
        <a:p>
          <a:endParaRPr lang="nb-NO"/>
        </a:p>
      </dgm:t>
    </dgm:pt>
    <dgm:pt modelId="{053C39C1-8363-4497-B8A9-B5532E7B09E5}" type="sibTrans" cxnId="{C522AB98-CC7D-4451-BDFD-51CF6F91BF1D}">
      <dgm:prSet/>
      <dgm:spPr/>
      <dgm:t>
        <a:bodyPr/>
        <a:lstStyle/>
        <a:p>
          <a:endParaRPr lang="nb-NO"/>
        </a:p>
      </dgm:t>
    </dgm:pt>
    <dgm:pt modelId="{BCF5F14D-7304-4102-B194-42B23BE5726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Anleggsfase</a:t>
          </a:r>
          <a:endParaRPr lang="nb-NO"/>
        </a:p>
      </dgm:t>
    </dgm:pt>
    <dgm:pt modelId="{8CE883B9-1D8F-4EDB-AB69-8DE539ED1131}" type="parTrans" cxnId="{93FB9CEB-B348-4646-8D04-2DEC3EDF781C}">
      <dgm:prSet/>
      <dgm:spPr/>
      <dgm:t>
        <a:bodyPr/>
        <a:lstStyle/>
        <a:p>
          <a:endParaRPr lang="nb-NO"/>
        </a:p>
      </dgm:t>
    </dgm:pt>
    <dgm:pt modelId="{527FBF68-22BC-4CB4-A7AE-02518A635F5D}" type="sibTrans" cxnId="{93FB9CEB-B348-4646-8D04-2DEC3EDF781C}">
      <dgm:prSet/>
      <dgm:spPr/>
      <dgm:t>
        <a:bodyPr/>
        <a:lstStyle/>
        <a:p>
          <a:endParaRPr lang="nb-NO"/>
        </a:p>
      </dgm:t>
    </dgm:pt>
    <dgm:pt modelId="{709660FC-9FA3-4D8D-B923-1BDF771B707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Sluttdokumentasjon</a:t>
          </a:r>
          <a:endParaRPr lang="nb-NO"/>
        </a:p>
      </dgm:t>
    </dgm:pt>
    <dgm:pt modelId="{DCAD6B8D-53B8-48B0-8E6F-98D62402293C}" type="parTrans" cxnId="{D513F2B9-0ADF-4FBE-9525-E27A82AA5843}">
      <dgm:prSet/>
      <dgm:spPr/>
      <dgm:t>
        <a:bodyPr/>
        <a:lstStyle/>
        <a:p>
          <a:endParaRPr lang="nb-NO"/>
        </a:p>
      </dgm:t>
    </dgm:pt>
    <dgm:pt modelId="{599DE3B5-87C2-46D6-8BF3-828A1E3BD3F2}" type="sibTrans" cxnId="{D513F2B9-0ADF-4FBE-9525-E27A82AA5843}">
      <dgm:prSet/>
      <dgm:spPr/>
      <dgm:t>
        <a:bodyPr/>
        <a:lstStyle/>
        <a:p>
          <a:endParaRPr lang="nb-NO"/>
        </a:p>
      </dgm:t>
    </dgm:pt>
    <dgm:pt modelId="{10D1CCDB-8D4A-4D18-A63E-A2781AA5200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Godkjent sluttdokumentasjon</a:t>
          </a:r>
          <a:endParaRPr lang="nb-NO"/>
        </a:p>
      </dgm:t>
    </dgm:pt>
    <dgm:pt modelId="{FB419A85-3AA0-455C-A920-BB934B58BDAC}" type="parTrans" cxnId="{F709606C-8C58-43B5-BB37-81478E5CC426}">
      <dgm:prSet/>
      <dgm:spPr/>
      <dgm:t>
        <a:bodyPr/>
        <a:lstStyle/>
        <a:p>
          <a:endParaRPr lang="nb-NO"/>
        </a:p>
      </dgm:t>
    </dgm:pt>
    <dgm:pt modelId="{85E2E55A-55CC-4589-B544-54B683601189}" type="sibTrans" cxnId="{F709606C-8C58-43B5-BB37-81478E5CC426}">
      <dgm:prSet/>
      <dgm:spPr/>
      <dgm:t>
        <a:bodyPr/>
        <a:lstStyle/>
        <a:p>
          <a:endParaRPr lang="nb-NO"/>
        </a:p>
      </dgm:t>
    </dgm:pt>
    <dgm:pt modelId="{AFD69B15-E563-46DF-BBE7-D66E5BF11D90}" type="pres">
      <dgm:prSet presAssocID="{F195CAAA-F9F4-4CE3-96FD-35D029CED348}" presName="cycle" presStyleCnt="0">
        <dgm:presLayoutVars>
          <dgm:dir/>
          <dgm:resizeHandles val="exact"/>
        </dgm:presLayoutVars>
      </dgm:prSet>
      <dgm:spPr/>
    </dgm:pt>
    <dgm:pt modelId="{6F3F2B3E-FAEC-47B5-B387-5E0B69CDEA4E}" type="pres">
      <dgm:prSet presAssocID="{C1AC1F8A-BFE9-48AF-896B-A52618DF4C2E}" presName="node" presStyleLbl="node1" presStyleIdx="0" presStyleCnt="5">
        <dgm:presLayoutVars>
          <dgm:bulletEnabled val="1"/>
        </dgm:presLayoutVars>
      </dgm:prSet>
      <dgm:spPr/>
    </dgm:pt>
    <dgm:pt modelId="{0BC7A766-B76C-4685-A325-F5BD71C7359B}" type="pres">
      <dgm:prSet presAssocID="{D206C28D-C117-490D-B53B-1A7E57C10321}" presName="sibTrans" presStyleLbl="sibTrans2D1" presStyleIdx="0" presStyleCnt="5"/>
      <dgm:spPr/>
    </dgm:pt>
    <dgm:pt modelId="{4DF8216B-3830-4C7E-93EB-8DF5ACB5F5BB}" type="pres">
      <dgm:prSet presAssocID="{D206C28D-C117-490D-B53B-1A7E57C10321}" presName="connectorText" presStyleLbl="sibTrans2D1" presStyleIdx="0" presStyleCnt="5"/>
      <dgm:spPr/>
    </dgm:pt>
    <dgm:pt modelId="{8AB02A32-761A-43C4-876F-4CA023C696BB}" type="pres">
      <dgm:prSet presAssocID="{AE60DD4A-B0BE-4770-AC49-0A5F69029044}" presName="node" presStyleLbl="node1" presStyleIdx="1" presStyleCnt="5">
        <dgm:presLayoutVars>
          <dgm:bulletEnabled val="1"/>
        </dgm:presLayoutVars>
      </dgm:prSet>
      <dgm:spPr/>
    </dgm:pt>
    <dgm:pt modelId="{85A074E3-23B2-40F4-A8C5-C3F4BB97C8E2}" type="pres">
      <dgm:prSet presAssocID="{053C39C1-8363-4497-B8A9-B5532E7B09E5}" presName="sibTrans" presStyleLbl="sibTrans2D1" presStyleIdx="1" presStyleCnt="5"/>
      <dgm:spPr/>
    </dgm:pt>
    <dgm:pt modelId="{2AC43267-F014-472E-A248-CCEF90BA9CE1}" type="pres">
      <dgm:prSet presAssocID="{053C39C1-8363-4497-B8A9-B5532E7B09E5}" presName="connectorText" presStyleLbl="sibTrans2D1" presStyleIdx="1" presStyleCnt="5"/>
      <dgm:spPr/>
    </dgm:pt>
    <dgm:pt modelId="{DF6B2A69-F039-4D60-8513-CCFDFDA0063A}" type="pres">
      <dgm:prSet presAssocID="{BCF5F14D-7304-4102-B194-42B23BE57266}" presName="node" presStyleLbl="node1" presStyleIdx="2" presStyleCnt="5">
        <dgm:presLayoutVars>
          <dgm:bulletEnabled val="1"/>
        </dgm:presLayoutVars>
      </dgm:prSet>
      <dgm:spPr/>
    </dgm:pt>
    <dgm:pt modelId="{8B71E031-FF67-4B3C-BE63-C646CAC54826}" type="pres">
      <dgm:prSet presAssocID="{527FBF68-22BC-4CB4-A7AE-02518A635F5D}" presName="sibTrans" presStyleLbl="sibTrans2D1" presStyleIdx="2" presStyleCnt="5"/>
      <dgm:spPr/>
    </dgm:pt>
    <dgm:pt modelId="{5355D4D5-B4F0-4425-9F19-062FBAAF272A}" type="pres">
      <dgm:prSet presAssocID="{527FBF68-22BC-4CB4-A7AE-02518A635F5D}" presName="connectorText" presStyleLbl="sibTrans2D1" presStyleIdx="2" presStyleCnt="5"/>
      <dgm:spPr/>
    </dgm:pt>
    <dgm:pt modelId="{CFB45E74-BF95-4F5E-9C8C-F5293565FF90}" type="pres">
      <dgm:prSet presAssocID="{709660FC-9FA3-4D8D-B923-1BDF771B7076}" presName="node" presStyleLbl="node1" presStyleIdx="3" presStyleCnt="5" custRadScaleRad="95866" custRadScaleInc="-1073">
        <dgm:presLayoutVars>
          <dgm:bulletEnabled val="1"/>
        </dgm:presLayoutVars>
      </dgm:prSet>
      <dgm:spPr/>
    </dgm:pt>
    <dgm:pt modelId="{3A938D4A-87B5-40FD-A827-52C4CBF01F6A}" type="pres">
      <dgm:prSet presAssocID="{599DE3B5-87C2-46D6-8BF3-828A1E3BD3F2}" presName="sibTrans" presStyleLbl="sibTrans2D1" presStyleIdx="3" presStyleCnt="5"/>
      <dgm:spPr/>
    </dgm:pt>
    <dgm:pt modelId="{27CC645D-8697-4727-B336-7BEEE3168BEF}" type="pres">
      <dgm:prSet presAssocID="{599DE3B5-87C2-46D6-8BF3-828A1E3BD3F2}" presName="connectorText" presStyleLbl="sibTrans2D1" presStyleIdx="3" presStyleCnt="5"/>
      <dgm:spPr/>
    </dgm:pt>
    <dgm:pt modelId="{04185B7A-98F9-4444-9BE8-88759096CB60}" type="pres">
      <dgm:prSet presAssocID="{10D1CCDB-8D4A-4D18-A63E-A2781AA52006}" presName="node" presStyleLbl="node1" presStyleIdx="4" presStyleCnt="5">
        <dgm:presLayoutVars>
          <dgm:bulletEnabled val="1"/>
        </dgm:presLayoutVars>
      </dgm:prSet>
      <dgm:spPr/>
    </dgm:pt>
    <dgm:pt modelId="{9B659D35-A606-4A43-B849-1CE45B24BED8}" type="pres">
      <dgm:prSet presAssocID="{85E2E55A-55CC-4589-B544-54B683601189}" presName="sibTrans" presStyleLbl="sibTrans2D1" presStyleIdx="4" presStyleCnt="5"/>
      <dgm:spPr/>
    </dgm:pt>
    <dgm:pt modelId="{B4789F79-947A-44CD-BEDA-024823C1D48B}" type="pres">
      <dgm:prSet presAssocID="{85E2E55A-55CC-4589-B544-54B683601189}" presName="connectorText" presStyleLbl="sibTrans2D1" presStyleIdx="4" presStyleCnt="5"/>
      <dgm:spPr/>
    </dgm:pt>
  </dgm:ptLst>
  <dgm:cxnLst>
    <dgm:cxn modelId="{052B2D07-5788-4112-A690-21D18F60979C}" type="presOf" srcId="{D206C28D-C117-490D-B53B-1A7E57C10321}" destId="{4DF8216B-3830-4C7E-93EB-8DF5ACB5F5BB}" srcOrd="1" destOrd="0" presId="urn:microsoft.com/office/officeart/2005/8/layout/cycle2"/>
    <dgm:cxn modelId="{78F7E919-B242-4F1B-B828-BDCF44B32982}" type="presOf" srcId="{599DE3B5-87C2-46D6-8BF3-828A1E3BD3F2}" destId="{3A938D4A-87B5-40FD-A827-52C4CBF01F6A}" srcOrd="0" destOrd="0" presId="urn:microsoft.com/office/officeart/2005/8/layout/cycle2"/>
    <dgm:cxn modelId="{895C5F24-0DF2-4D6E-9B39-5B7C15CE8670}" type="presOf" srcId="{85E2E55A-55CC-4589-B544-54B683601189}" destId="{9B659D35-A606-4A43-B849-1CE45B24BED8}" srcOrd="0" destOrd="0" presId="urn:microsoft.com/office/officeart/2005/8/layout/cycle2"/>
    <dgm:cxn modelId="{F6383928-026D-4C94-B087-4C8431DFF49B}" type="presOf" srcId="{599DE3B5-87C2-46D6-8BF3-828A1E3BD3F2}" destId="{27CC645D-8697-4727-B336-7BEEE3168BEF}" srcOrd="1" destOrd="0" presId="urn:microsoft.com/office/officeart/2005/8/layout/cycle2"/>
    <dgm:cxn modelId="{F709606C-8C58-43B5-BB37-81478E5CC426}" srcId="{F195CAAA-F9F4-4CE3-96FD-35D029CED348}" destId="{10D1CCDB-8D4A-4D18-A63E-A2781AA52006}" srcOrd="4" destOrd="0" parTransId="{FB419A85-3AA0-455C-A920-BB934B58BDAC}" sibTransId="{85E2E55A-55CC-4589-B544-54B683601189}"/>
    <dgm:cxn modelId="{403EF34C-FC6A-4C0B-8804-9DD80BA03C1B}" srcId="{F195CAAA-F9F4-4CE3-96FD-35D029CED348}" destId="{C1AC1F8A-BFE9-48AF-896B-A52618DF4C2E}" srcOrd="0" destOrd="0" parTransId="{29420A85-9CC5-4E8F-90E6-3E8868FA5F24}" sibTransId="{D206C28D-C117-490D-B53B-1A7E57C10321}"/>
    <dgm:cxn modelId="{57425E4E-5723-4FF2-A7C4-7DBE3AF2B9DB}" type="presOf" srcId="{527FBF68-22BC-4CB4-A7AE-02518A635F5D}" destId="{5355D4D5-B4F0-4425-9F19-062FBAAF272A}" srcOrd="1" destOrd="0" presId="urn:microsoft.com/office/officeart/2005/8/layout/cycle2"/>
    <dgm:cxn modelId="{53192C70-3F6B-4843-B049-B67C52502174}" type="presOf" srcId="{85E2E55A-55CC-4589-B544-54B683601189}" destId="{B4789F79-947A-44CD-BEDA-024823C1D48B}" srcOrd="1" destOrd="0" presId="urn:microsoft.com/office/officeart/2005/8/layout/cycle2"/>
    <dgm:cxn modelId="{F0B4DE56-620D-4D0E-8715-A003B737F133}" type="presOf" srcId="{709660FC-9FA3-4D8D-B923-1BDF771B7076}" destId="{CFB45E74-BF95-4F5E-9C8C-F5293565FF90}" srcOrd="0" destOrd="0" presId="urn:microsoft.com/office/officeart/2005/8/layout/cycle2"/>
    <dgm:cxn modelId="{7CE9F856-91A5-4530-81FE-837C093B9F1B}" type="presOf" srcId="{10D1CCDB-8D4A-4D18-A63E-A2781AA52006}" destId="{04185B7A-98F9-4444-9BE8-88759096CB60}" srcOrd="0" destOrd="0" presId="urn:microsoft.com/office/officeart/2005/8/layout/cycle2"/>
    <dgm:cxn modelId="{2E1BB77A-60A1-4A06-879E-190C345952BA}" type="presOf" srcId="{BCF5F14D-7304-4102-B194-42B23BE57266}" destId="{DF6B2A69-F039-4D60-8513-CCFDFDA0063A}" srcOrd="0" destOrd="0" presId="urn:microsoft.com/office/officeart/2005/8/layout/cycle2"/>
    <dgm:cxn modelId="{D2A34985-4762-4814-B358-7F31E2755F0F}" type="presOf" srcId="{AE60DD4A-B0BE-4770-AC49-0A5F69029044}" destId="{8AB02A32-761A-43C4-876F-4CA023C696BB}" srcOrd="0" destOrd="0" presId="urn:microsoft.com/office/officeart/2005/8/layout/cycle2"/>
    <dgm:cxn modelId="{DE801898-9BE3-4A6E-988C-430DB97D1938}" type="presOf" srcId="{F195CAAA-F9F4-4CE3-96FD-35D029CED348}" destId="{AFD69B15-E563-46DF-BBE7-D66E5BF11D90}" srcOrd="0" destOrd="0" presId="urn:microsoft.com/office/officeart/2005/8/layout/cycle2"/>
    <dgm:cxn modelId="{C522AB98-CC7D-4451-BDFD-51CF6F91BF1D}" srcId="{F195CAAA-F9F4-4CE3-96FD-35D029CED348}" destId="{AE60DD4A-B0BE-4770-AC49-0A5F69029044}" srcOrd="1" destOrd="0" parTransId="{56F9F8C7-C6B5-453D-AE44-3780CA5DFAC5}" sibTransId="{053C39C1-8363-4497-B8A9-B5532E7B09E5}"/>
    <dgm:cxn modelId="{C0046BB0-5908-4061-9C61-6D75E3BB7B2E}" type="presOf" srcId="{D206C28D-C117-490D-B53B-1A7E57C10321}" destId="{0BC7A766-B76C-4685-A325-F5BD71C7359B}" srcOrd="0" destOrd="0" presId="urn:microsoft.com/office/officeart/2005/8/layout/cycle2"/>
    <dgm:cxn modelId="{D513F2B9-0ADF-4FBE-9525-E27A82AA5843}" srcId="{F195CAAA-F9F4-4CE3-96FD-35D029CED348}" destId="{709660FC-9FA3-4D8D-B923-1BDF771B7076}" srcOrd="3" destOrd="0" parTransId="{DCAD6B8D-53B8-48B0-8E6F-98D62402293C}" sibTransId="{599DE3B5-87C2-46D6-8BF3-828A1E3BD3F2}"/>
    <dgm:cxn modelId="{04E6FCC0-8817-48B8-95BE-0744FBB4C9CB}" type="presOf" srcId="{527FBF68-22BC-4CB4-A7AE-02518A635F5D}" destId="{8B71E031-FF67-4B3C-BE63-C646CAC54826}" srcOrd="0" destOrd="0" presId="urn:microsoft.com/office/officeart/2005/8/layout/cycle2"/>
    <dgm:cxn modelId="{EB323FD1-ED1D-420D-BCEA-C8CEDFF77BC4}" type="presOf" srcId="{C1AC1F8A-BFE9-48AF-896B-A52618DF4C2E}" destId="{6F3F2B3E-FAEC-47B5-B387-5E0B69CDEA4E}" srcOrd="0" destOrd="0" presId="urn:microsoft.com/office/officeart/2005/8/layout/cycle2"/>
    <dgm:cxn modelId="{B0A267EB-EA97-44DB-9E5B-1B670016A896}" type="presOf" srcId="{053C39C1-8363-4497-B8A9-B5532E7B09E5}" destId="{85A074E3-23B2-40F4-A8C5-C3F4BB97C8E2}" srcOrd="0" destOrd="0" presId="urn:microsoft.com/office/officeart/2005/8/layout/cycle2"/>
    <dgm:cxn modelId="{93FB9CEB-B348-4646-8D04-2DEC3EDF781C}" srcId="{F195CAAA-F9F4-4CE3-96FD-35D029CED348}" destId="{BCF5F14D-7304-4102-B194-42B23BE57266}" srcOrd="2" destOrd="0" parTransId="{8CE883B9-1D8F-4EDB-AB69-8DE539ED1131}" sibTransId="{527FBF68-22BC-4CB4-A7AE-02518A635F5D}"/>
    <dgm:cxn modelId="{1B5C7DFA-5B51-42C2-A0ED-C582EE03384B}" type="presOf" srcId="{053C39C1-8363-4497-B8A9-B5532E7B09E5}" destId="{2AC43267-F014-472E-A248-CCEF90BA9CE1}" srcOrd="1" destOrd="0" presId="urn:microsoft.com/office/officeart/2005/8/layout/cycle2"/>
    <dgm:cxn modelId="{B44D8475-D4E5-44CB-BCAF-8311643FC640}" type="presParOf" srcId="{AFD69B15-E563-46DF-BBE7-D66E5BF11D90}" destId="{6F3F2B3E-FAEC-47B5-B387-5E0B69CDEA4E}" srcOrd="0" destOrd="0" presId="urn:microsoft.com/office/officeart/2005/8/layout/cycle2"/>
    <dgm:cxn modelId="{A23C6C2A-94D9-4256-8475-DA356F26D9E3}" type="presParOf" srcId="{AFD69B15-E563-46DF-BBE7-D66E5BF11D90}" destId="{0BC7A766-B76C-4685-A325-F5BD71C7359B}" srcOrd="1" destOrd="0" presId="urn:microsoft.com/office/officeart/2005/8/layout/cycle2"/>
    <dgm:cxn modelId="{9E52B1B7-0BEB-4617-950C-1412E7C473BD}" type="presParOf" srcId="{0BC7A766-B76C-4685-A325-F5BD71C7359B}" destId="{4DF8216B-3830-4C7E-93EB-8DF5ACB5F5BB}" srcOrd="0" destOrd="0" presId="urn:microsoft.com/office/officeart/2005/8/layout/cycle2"/>
    <dgm:cxn modelId="{7E95A86E-D418-4A6E-AFA0-1B2CBB89BC7D}" type="presParOf" srcId="{AFD69B15-E563-46DF-BBE7-D66E5BF11D90}" destId="{8AB02A32-761A-43C4-876F-4CA023C696BB}" srcOrd="2" destOrd="0" presId="urn:microsoft.com/office/officeart/2005/8/layout/cycle2"/>
    <dgm:cxn modelId="{D76D991C-36AF-4ED8-ABED-343688E249DF}" type="presParOf" srcId="{AFD69B15-E563-46DF-BBE7-D66E5BF11D90}" destId="{85A074E3-23B2-40F4-A8C5-C3F4BB97C8E2}" srcOrd="3" destOrd="0" presId="urn:microsoft.com/office/officeart/2005/8/layout/cycle2"/>
    <dgm:cxn modelId="{EAE365E1-CE6B-4F27-93AA-68D919897E01}" type="presParOf" srcId="{85A074E3-23B2-40F4-A8C5-C3F4BB97C8E2}" destId="{2AC43267-F014-472E-A248-CCEF90BA9CE1}" srcOrd="0" destOrd="0" presId="urn:microsoft.com/office/officeart/2005/8/layout/cycle2"/>
    <dgm:cxn modelId="{647A2BCF-B208-45E4-92FA-642314188383}" type="presParOf" srcId="{AFD69B15-E563-46DF-BBE7-D66E5BF11D90}" destId="{DF6B2A69-F039-4D60-8513-CCFDFDA0063A}" srcOrd="4" destOrd="0" presId="urn:microsoft.com/office/officeart/2005/8/layout/cycle2"/>
    <dgm:cxn modelId="{BEA9A57B-CB47-4D07-B29F-CB2037A08360}" type="presParOf" srcId="{AFD69B15-E563-46DF-BBE7-D66E5BF11D90}" destId="{8B71E031-FF67-4B3C-BE63-C646CAC54826}" srcOrd="5" destOrd="0" presId="urn:microsoft.com/office/officeart/2005/8/layout/cycle2"/>
    <dgm:cxn modelId="{0A4A3C65-66C2-4B37-BD94-0E2F7D2165B7}" type="presParOf" srcId="{8B71E031-FF67-4B3C-BE63-C646CAC54826}" destId="{5355D4D5-B4F0-4425-9F19-062FBAAF272A}" srcOrd="0" destOrd="0" presId="urn:microsoft.com/office/officeart/2005/8/layout/cycle2"/>
    <dgm:cxn modelId="{AEC7D016-E0B0-4073-8350-87D5628ED9E8}" type="presParOf" srcId="{AFD69B15-E563-46DF-BBE7-D66E5BF11D90}" destId="{CFB45E74-BF95-4F5E-9C8C-F5293565FF90}" srcOrd="6" destOrd="0" presId="urn:microsoft.com/office/officeart/2005/8/layout/cycle2"/>
    <dgm:cxn modelId="{E674245D-925C-4CFC-98F4-F4FEA8C94910}" type="presParOf" srcId="{AFD69B15-E563-46DF-BBE7-D66E5BF11D90}" destId="{3A938D4A-87B5-40FD-A827-52C4CBF01F6A}" srcOrd="7" destOrd="0" presId="urn:microsoft.com/office/officeart/2005/8/layout/cycle2"/>
    <dgm:cxn modelId="{FA143697-5188-4722-801A-CB738E448E1D}" type="presParOf" srcId="{3A938D4A-87B5-40FD-A827-52C4CBF01F6A}" destId="{27CC645D-8697-4727-B336-7BEEE3168BEF}" srcOrd="0" destOrd="0" presId="urn:microsoft.com/office/officeart/2005/8/layout/cycle2"/>
    <dgm:cxn modelId="{27027B8F-02DD-4027-85A7-61582BF8D129}" type="presParOf" srcId="{AFD69B15-E563-46DF-BBE7-D66E5BF11D90}" destId="{04185B7A-98F9-4444-9BE8-88759096CB60}" srcOrd="8" destOrd="0" presId="urn:microsoft.com/office/officeart/2005/8/layout/cycle2"/>
    <dgm:cxn modelId="{8223EC43-6A0E-4C23-BA8B-49775F2DF1B2}" type="presParOf" srcId="{AFD69B15-E563-46DF-BBE7-D66E5BF11D90}" destId="{9B659D35-A606-4A43-B849-1CE45B24BED8}" srcOrd="9" destOrd="0" presId="urn:microsoft.com/office/officeart/2005/8/layout/cycle2"/>
    <dgm:cxn modelId="{EAEE3431-EED1-419E-90EC-3BEE654F3FB6}" type="presParOf" srcId="{9B659D35-A606-4A43-B849-1CE45B24BED8}" destId="{B4789F79-947A-44CD-BEDA-024823C1D4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883C9A-58CD-4953-A701-B1EEA86FCB3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284D8BC-AD70-45FD-98A1-6191C79F42A3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Når virkeligheten avviker fra tegninger...</a:t>
          </a:r>
          <a:endParaRPr lang="nb-NO"/>
        </a:p>
      </dgm:t>
    </dgm:pt>
    <dgm:pt modelId="{A1DB369A-A6AC-44A0-9DB5-AD745EC712E2}" type="parTrans" cxnId="{5F2FADF7-0ACF-49F8-92CB-4E26809065EE}">
      <dgm:prSet/>
      <dgm:spPr/>
      <dgm:t>
        <a:bodyPr/>
        <a:lstStyle/>
        <a:p>
          <a:endParaRPr lang="nb-NO"/>
        </a:p>
      </dgm:t>
    </dgm:pt>
    <dgm:pt modelId="{1695D979-B5EB-494A-B459-EC8A59EC6D67}" type="sibTrans" cxnId="{5F2FADF7-0ACF-49F8-92CB-4E26809065EE}">
      <dgm:prSet/>
      <dgm:spPr/>
      <dgm:t>
        <a:bodyPr/>
        <a:lstStyle/>
        <a:p>
          <a:endParaRPr lang="nb-NO"/>
        </a:p>
      </dgm:t>
    </dgm:pt>
    <dgm:pt modelId="{5CC9A0B9-7C41-4F39-9D84-CADF857988E4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Kontakt ansvarlig PRO</a:t>
          </a:r>
          <a:endParaRPr lang="nb-NO"/>
        </a:p>
      </dgm:t>
    </dgm:pt>
    <dgm:pt modelId="{6A2B3D14-42BA-4F08-8693-3F216F357751}" type="parTrans" cxnId="{5A4F0731-C40F-4286-8542-4F02EE1972B2}">
      <dgm:prSet/>
      <dgm:spPr/>
      <dgm:t>
        <a:bodyPr/>
        <a:lstStyle/>
        <a:p>
          <a:endParaRPr lang="nb-NO"/>
        </a:p>
      </dgm:t>
    </dgm:pt>
    <dgm:pt modelId="{34D9737F-2425-4DC0-9C67-B132CE0E8426}" type="sibTrans" cxnId="{5A4F0731-C40F-4286-8542-4F02EE1972B2}">
      <dgm:prSet/>
      <dgm:spPr/>
      <dgm:t>
        <a:bodyPr/>
        <a:lstStyle/>
        <a:p>
          <a:endParaRPr lang="nb-NO"/>
        </a:p>
      </dgm:t>
    </dgm:pt>
    <dgm:pt modelId="{1647D1E8-9712-4DE8-96E0-BFF69DB5B669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Revider planer</a:t>
          </a:r>
          <a:endParaRPr lang="nb-NO"/>
        </a:p>
      </dgm:t>
    </dgm:pt>
    <dgm:pt modelId="{958FE099-C142-4984-98AC-A4F3EE86A12C}" type="parTrans" cxnId="{5E124D9C-4ADE-4AC5-BAD2-FFB7AFE49274}">
      <dgm:prSet/>
      <dgm:spPr/>
      <dgm:t>
        <a:bodyPr/>
        <a:lstStyle/>
        <a:p>
          <a:endParaRPr lang="nb-NO"/>
        </a:p>
      </dgm:t>
    </dgm:pt>
    <dgm:pt modelId="{2CEF7B97-4A89-4BAD-9AC8-A592EAAE42F9}" type="sibTrans" cxnId="{5E124D9C-4ADE-4AC5-BAD2-FFB7AFE49274}">
      <dgm:prSet/>
      <dgm:spPr/>
      <dgm:t>
        <a:bodyPr/>
        <a:lstStyle/>
        <a:p>
          <a:endParaRPr lang="nb-NO"/>
        </a:p>
      </dgm:t>
    </dgm:pt>
    <dgm:pt modelId="{FE69E8D3-027E-41AB-8E47-899FEFC4EC71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Vent på godkjenning fra BV</a:t>
          </a:r>
          <a:endParaRPr lang="nb-NO"/>
        </a:p>
      </dgm:t>
    </dgm:pt>
    <dgm:pt modelId="{B833C113-2BF9-4869-A76D-B32CD51ACCD0}" type="parTrans" cxnId="{678C133B-061B-4CAF-B0B1-8A20D0A4CB2F}">
      <dgm:prSet/>
      <dgm:spPr/>
      <dgm:t>
        <a:bodyPr/>
        <a:lstStyle/>
        <a:p>
          <a:endParaRPr lang="nb-NO"/>
        </a:p>
      </dgm:t>
    </dgm:pt>
    <dgm:pt modelId="{0D71DB6D-051D-4A67-A40A-AF5E1883F89B}" type="sibTrans" cxnId="{678C133B-061B-4CAF-B0B1-8A20D0A4CB2F}">
      <dgm:prSet/>
      <dgm:spPr/>
      <dgm:t>
        <a:bodyPr/>
        <a:lstStyle/>
        <a:p>
          <a:endParaRPr lang="nb-NO"/>
        </a:p>
      </dgm:t>
    </dgm:pt>
    <dgm:pt modelId="{A32B7CF0-EF59-47D2-84A8-66D83120E7DB}" type="pres">
      <dgm:prSet presAssocID="{8D883C9A-58CD-4953-A701-B1EEA86FCB39}" presName="composite" presStyleCnt="0">
        <dgm:presLayoutVars>
          <dgm:chMax val="1"/>
          <dgm:dir/>
          <dgm:resizeHandles val="exact"/>
        </dgm:presLayoutVars>
      </dgm:prSet>
      <dgm:spPr/>
    </dgm:pt>
    <dgm:pt modelId="{598136B5-B8CF-4E3C-8460-BF8BE5182172}" type="pres">
      <dgm:prSet presAssocID="{B284D8BC-AD70-45FD-98A1-6191C79F42A3}" presName="roof" presStyleLbl="dkBgShp" presStyleIdx="0" presStyleCnt="2"/>
      <dgm:spPr/>
    </dgm:pt>
    <dgm:pt modelId="{8BB2F09B-1EB4-464A-8494-9F19682BF4F1}" type="pres">
      <dgm:prSet presAssocID="{B284D8BC-AD70-45FD-98A1-6191C79F42A3}" presName="pillars" presStyleCnt="0"/>
      <dgm:spPr/>
    </dgm:pt>
    <dgm:pt modelId="{506E411F-7B9F-489A-8852-2790609DD446}" type="pres">
      <dgm:prSet presAssocID="{B284D8BC-AD70-45FD-98A1-6191C79F42A3}" presName="pillar1" presStyleLbl="node1" presStyleIdx="0" presStyleCnt="3">
        <dgm:presLayoutVars>
          <dgm:bulletEnabled val="1"/>
        </dgm:presLayoutVars>
      </dgm:prSet>
      <dgm:spPr/>
    </dgm:pt>
    <dgm:pt modelId="{A390C3B8-94E7-4FE3-94D8-BA0E83D6CE23}" type="pres">
      <dgm:prSet presAssocID="{1647D1E8-9712-4DE8-96E0-BFF69DB5B669}" presName="pillarX" presStyleLbl="node1" presStyleIdx="1" presStyleCnt="3">
        <dgm:presLayoutVars>
          <dgm:bulletEnabled val="1"/>
        </dgm:presLayoutVars>
      </dgm:prSet>
      <dgm:spPr/>
    </dgm:pt>
    <dgm:pt modelId="{6940880B-DB13-44C0-9F77-8C3CFB1EBB59}" type="pres">
      <dgm:prSet presAssocID="{FE69E8D3-027E-41AB-8E47-899FEFC4EC71}" presName="pillarX" presStyleLbl="node1" presStyleIdx="2" presStyleCnt="3">
        <dgm:presLayoutVars>
          <dgm:bulletEnabled val="1"/>
        </dgm:presLayoutVars>
      </dgm:prSet>
      <dgm:spPr/>
    </dgm:pt>
    <dgm:pt modelId="{F9368CD8-F926-44BF-83EA-DA6B409D8648}" type="pres">
      <dgm:prSet presAssocID="{B284D8BC-AD70-45FD-98A1-6191C79F42A3}" presName="base" presStyleLbl="dkBgShp" presStyleIdx="1" presStyleCnt="2"/>
      <dgm:spPr/>
    </dgm:pt>
  </dgm:ptLst>
  <dgm:cxnLst>
    <dgm:cxn modelId="{5A4F0731-C40F-4286-8542-4F02EE1972B2}" srcId="{B284D8BC-AD70-45FD-98A1-6191C79F42A3}" destId="{5CC9A0B9-7C41-4F39-9D84-CADF857988E4}" srcOrd="0" destOrd="0" parTransId="{6A2B3D14-42BA-4F08-8693-3F216F357751}" sibTransId="{34D9737F-2425-4DC0-9C67-B132CE0E8426}"/>
    <dgm:cxn modelId="{678C133B-061B-4CAF-B0B1-8A20D0A4CB2F}" srcId="{B284D8BC-AD70-45FD-98A1-6191C79F42A3}" destId="{FE69E8D3-027E-41AB-8E47-899FEFC4EC71}" srcOrd="2" destOrd="0" parTransId="{B833C113-2BF9-4869-A76D-B32CD51ACCD0}" sibTransId="{0D71DB6D-051D-4A67-A40A-AF5E1883F89B}"/>
    <dgm:cxn modelId="{797AC070-3105-4F74-A917-2DD82A40E538}" type="presOf" srcId="{5CC9A0B9-7C41-4F39-9D84-CADF857988E4}" destId="{506E411F-7B9F-489A-8852-2790609DD446}" srcOrd="0" destOrd="0" presId="urn:microsoft.com/office/officeart/2005/8/layout/hList3"/>
    <dgm:cxn modelId="{5E124D9C-4ADE-4AC5-BAD2-FFB7AFE49274}" srcId="{B284D8BC-AD70-45FD-98A1-6191C79F42A3}" destId="{1647D1E8-9712-4DE8-96E0-BFF69DB5B669}" srcOrd="1" destOrd="0" parTransId="{958FE099-C142-4984-98AC-A4F3EE86A12C}" sibTransId="{2CEF7B97-4A89-4BAD-9AC8-A592EAAE42F9}"/>
    <dgm:cxn modelId="{17269DBF-141D-4142-9CC0-13EC2B77A7DE}" type="presOf" srcId="{FE69E8D3-027E-41AB-8E47-899FEFC4EC71}" destId="{6940880B-DB13-44C0-9F77-8C3CFB1EBB59}" srcOrd="0" destOrd="0" presId="urn:microsoft.com/office/officeart/2005/8/layout/hList3"/>
    <dgm:cxn modelId="{8A1621D7-FC65-4A7E-A824-1A05D21A7B80}" type="presOf" srcId="{8D883C9A-58CD-4953-A701-B1EEA86FCB39}" destId="{A32B7CF0-EF59-47D2-84A8-66D83120E7DB}" srcOrd="0" destOrd="0" presId="urn:microsoft.com/office/officeart/2005/8/layout/hList3"/>
    <dgm:cxn modelId="{5F2FADF7-0ACF-49F8-92CB-4E26809065EE}" srcId="{8D883C9A-58CD-4953-A701-B1EEA86FCB39}" destId="{B284D8BC-AD70-45FD-98A1-6191C79F42A3}" srcOrd="0" destOrd="0" parTransId="{A1DB369A-A6AC-44A0-9DB5-AD745EC712E2}" sibTransId="{1695D979-B5EB-494A-B459-EC8A59EC6D67}"/>
    <dgm:cxn modelId="{7F25CDFA-1899-4669-A8B9-9DAAA1E2599B}" type="presOf" srcId="{1647D1E8-9712-4DE8-96E0-BFF69DB5B669}" destId="{A390C3B8-94E7-4FE3-94D8-BA0E83D6CE23}" srcOrd="0" destOrd="0" presId="urn:microsoft.com/office/officeart/2005/8/layout/hList3"/>
    <dgm:cxn modelId="{C8CCF5FF-D8D9-4162-B53C-4ACE578BAD26}" type="presOf" srcId="{B284D8BC-AD70-45FD-98A1-6191C79F42A3}" destId="{598136B5-B8CF-4E3C-8460-BF8BE5182172}" srcOrd="0" destOrd="0" presId="urn:microsoft.com/office/officeart/2005/8/layout/hList3"/>
    <dgm:cxn modelId="{5A8C6845-8D53-49FC-8F9F-59A7ED044A2D}" type="presParOf" srcId="{A32B7CF0-EF59-47D2-84A8-66D83120E7DB}" destId="{598136B5-B8CF-4E3C-8460-BF8BE5182172}" srcOrd="0" destOrd="0" presId="urn:microsoft.com/office/officeart/2005/8/layout/hList3"/>
    <dgm:cxn modelId="{C430A9D5-79B8-49E9-A3AD-CFAD3695429C}" type="presParOf" srcId="{A32B7CF0-EF59-47D2-84A8-66D83120E7DB}" destId="{8BB2F09B-1EB4-464A-8494-9F19682BF4F1}" srcOrd="1" destOrd="0" presId="urn:microsoft.com/office/officeart/2005/8/layout/hList3"/>
    <dgm:cxn modelId="{539338DC-2990-4DDE-AD3F-934514FDCE03}" type="presParOf" srcId="{8BB2F09B-1EB4-464A-8494-9F19682BF4F1}" destId="{506E411F-7B9F-489A-8852-2790609DD446}" srcOrd="0" destOrd="0" presId="urn:microsoft.com/office/officeart/2005/8/layout/hList3"/>
    <dgm:cxn modelId="{97AEA254-061D-413E-8D55-DB4C72BA9DE9}" type="presParOf" srcId="{8BB2F09B-1EB4-464A-8494-9F19682BF4F1}" destId="{A390C3B8-94E7-4FE3-94D8-BA0E83D6CE23}" srcOrd="1" destOrd="0" presId="urn:microsoft.com/office/officeart/2005/8/layout/hList3"/>
    <dgm:cxn modelId="{0B60D1B0-D10A-462F-B538-3134DD44FE2B}" type="presParOf" srcId="{8BB2F09B-1EB4-464A-8494-9F19682BF4F1}" destId="{6940880B-DB13-44C0-9F77-8C3CFB1EBB59}" srcOrd="2" destOrd="0" presId="urn:microsoft.com/office/officeart/2005/8/layout/hList3"/>
    <dgm:cxn modelId="{6348062F-FF71-4919-8252-F8E75A786167}" type="presParOf" srcId="{A32B7CF0-EF59-47D2-84A8-66D83120E7DB}" destId="{F9368CD8-F926-44BF-83EA-DA6B409D864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95CAAA-F9F4-4CE3-96FD-35D029CED34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1AC1F8A-BFE9-48AF-896B-A52618DF4C2E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Søknad</a:t>
          </a:r>
          <a:endParaRPr lang="nb-NO"/>
        </a:p>
      </dgm:t>
    </dgm:pt>
    <dgm:pt modelId="{29420A85-9CC5-4E8F-90E6-3E8868FA5F24}" type="parTrans" cxnId="{403EF34C-FC6A-4C0B-8804-9DD80BA03C1B}">
      <dgm:prSet/>
      <dgm:spPr/>
      <dgm:t>
        <a:bodyPr/>
        <a:lstStyle/>
        <a:p>
          <a:endParaRPr lang="nb-NO"/>
        </a:p>
      </dgm:t>
    </dgm:pt>
    <dgm:pt modelId="{D206C28D-C117-490D-B53B-1A7E57C10321}" type="sibTrans" cxnId="{403EF34C-FC6A-4C0B-8804-9DD80BA03C1B}">
      <dgm:prSet/>
      <dgm:spPr/>
      <dgm:t>
        <a:bodyPr/>
        <a:lstStyle/>
        <a:p>
          <a:endParaRPr lang="nb-NO"/>
        </a:p>
      </dgm:t>
    </dgm:pt>
    <dgm:pt modelId="{AE60DD4A-B0BE-4770-AC49-0A5F69029044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Godkjent søknad</a:t>
          </a:r>
          <a:endParaRPr lang="nb-NO"/>
        </a:p>
      </dgm:t>
    </dgm:pt>
    <dgm:pt modelId="{56F9F8C7-C6B5-453D-AE44-3780CA5DFAC5}" type="parTrans" cxnId="{C522AB98-CC7D-4451-BDFD-51CF6F91BF1D}">
      <dgm:prSet/>
      <dgm:spPr/>
      <dgm:t>
        <a:bodyPr/>
        <a:lstStyle/>
        <a:p>
          <a:endParaRPr lang="nb-NO"/>
        </a:p>
      </dgm:t>
    </dgm:pt>
    <dgm:pt modelId="{053C39C1-8363-4497-B8A9-B5532E7B09E5}" type="sibTrans" cxnId="{C522AB98-CC7D-4451-BDFD-51CF6F91BF1D}">
      <dgm:prSet/>
      <dgm:spPr/>
      <dgm:t>
        <a:bodyPr/>
        <a:lstStyle/>
        <a:p>
          <a:endParaRPr lang="nb-NO"/>
        </a:p>
      </dgm:t>
    </dgm:pt>
    <dgm:pt modelId="{BCF5F14D-7304-4102-B194-42B23BE5726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Anleggsfase</a:t>
          </a:r>
          <a:endParaRPr lang="nb-NO"/>
        </a:p>
      </dgm:t>
    </dgm:pt>
    <dgm:pt modelId="{8CE883B9-1D8F-4EDB-AB69-8DE539ED1131}" type="parTrans" cxnId="{93FB9CEB-B348-4646-8D04-2DEC3EDF781C}">
      <dgm:prSet/>
      <dgm:spPr/>
      <dgm:t>
        <a:bodyPr/>
        <a:lstStyle/>
        <a:p>
          <a:endParaRPr lang="nb-NO"/>
        </a:p>
      </dgm:t>
    </dgm:pt>
    <dgm:pt modelId="{527FBF68-22BC-4CB4-A7AE-02518A635F5D}" type="sibTrans" cxnId="{93FB9CEB-B348-4646-8D04-2DEC3EDF781C}">
      <dgm:prSet/>
      <dgm:spPr/>
      <dgm:t>
        <a:bodyPr/>
        <a:lstStyle/>
        <a:p>
          <a:endParaRPr lang="nb-NO"/>
        </a:p>
      </dgm:t>
    </dgm:pt>
    <dgm:pt modelId="{709660FC-9FA3-4D8D-B923-1BDF771B707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Sluttdokumentasjon</a:t>
          </a:r>
          <a:endParaRPr lang="nb-NO"/>
        </a:p>
      </dgm:t>
    </dgm:pt>
    <dgm:pt modelId="{DCAD6B8D-53B8-48B0-8E6F-98D62402293C}" type="parTrans" cxnId="{D513F2B9-0ADF-4FBE-9525-E27A82AA5843}">
      <dgm:prSet/>
      <dgm:spPr/>
      <dgm:t>
        <a:bodyPr/>
        <a:lstStyle/>
        <a:p>
          <a:endParaRPr lang="nb-NO"/>
        </a:p>
      </dgm:t>
    </dgm:pt>
    <dgm:pt modelId="{599DE3B5-87C2-46D6-8BF3-828A1E3BD3F2}" type="sibTrans" cxnId="{D513F2B9-0ADF-4FBE-9525-E27A82AA5843}">
      <dgm:prSet/>
      <dgm:spPr/>
      <dgm:t>
        <a:bodyPr/>
        <a:lstStyle/>
        <a:p>
          <a:endParaRPr lang="nb-NO"/>
        </a:p>
      </dgm:t>
    </dgm:pt>
    <dgm:pt modelId="{10D1CCDB-8D4A-4D18-A63E-A2781AA52006}">
      <dgm:prSet phldrT="[Tekst]"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 Godkjent sluttdokumentasjon</a:t>
          </a:r>
          <a:endParaRPr lang="nb-NO"/>
        </a:p>
      </dgm:t>
    </dgm:pt>
    <dgm:pt modelId="{FB419A85-3AA0-455C-A920-BB934B58BDAC}" type="parTrans" cxnId="{F709606C-8C58-43B5-BB37-81478E5CC426}">
      <dgm:prSet/>
      <dgm:spPr/>
      <dgm:t>
        <a:bodyPr/>
        <a:lstStyle/>
        <a:p>
          <a:endParaRPr lang="nb-NO"/>
        </a:p>
      </dgm:t>
    </dgm:pt>
    <dgm:pt modelId="{85E2E55A-55CC-4589-B544-54B683601189}" type="sibTrans" cxnId="{F709606C-8C58-43B5-BB37-81478E5CC426}">
      <dgm:prSet/>
      <dgm:spPr/>
      <dgm:t>
        <a:bodyPr/>
        <a:lstStyle/>
        <a:p>
          <a:endParaRPr lang="nb-NO"/>
        </a:p>
      </dgm:t>
    </dgm:pt>
    <dgm:pt modelId="{AFD69B15-E563-46DF-BBE7-D66E5BF11D90}" type="pres">
      <dgm:prSet presAssocID="{F195CAAA-F9F4-4CE3-96FD-35D029CED348}" presName="cycle" presStyleCnt="0">
        <dgm:presLayoutVars>
          <dgm:dir/>
          <dgm:resizeHandles val="exact"/>
        </dgm:presLayoutVars>
      </dgm:prSet>
      <dgm:spPr/>
    </dgm:pt>
    <dgm:pt modelId="{6F3F2B3E-FAEC-47B5-B387-5E0B69CDEA4E}" type="pres">
      <dgm:prSet presAssocID="{C1AC1F8A-BFE9-48AF-896B-A52618DF4C2E}" presName="node" presStyleLbl="node1" presStyleIdx="0" presStyleCnt="5">
        <dgm:presLayoutVars>
          <dgm:bulletEnabled val="1"/>
        </dgm:presLayoutVars>
      </dgm:prSet>
      <dgm:spPr/>
    </dgm:pt>
    <dgm:pt modelId="{0BC7A766-B76C-4685-A325-F5BD71C7359B}" type="pres">
      <dgm:prSet presAssocID="{D206C28D-C117-490D-B53B-1A7E57C10321}" presName="sibTrans" presStyleLbl="sibTrans2D1" presStyleIdx="0" presStyleCnt="5"/>
      <dgm:spPr/>
    </dgm:pt>
    <dgm:pt modelId="{4DF8216B-3830-4C7E-93EB-8DF5ACB5F5BB}" type="pres">
      <dgm:prSet presAssocID="{D206C28D-C117-490D-B53B-1A7E57C10321}" presName="connectorText" presStyleLbl="sibTrans2D1" presStyleIdx="0" presStyleCnt="5"/>
      <dgm:spPr/>
    </dgm:pt>
    <dgm:pt modelId="{8AB02A32-761A-43C4-876F-4CA023C696BB}" type="pres">
      <dgm:prSet presAssocID="{AE60DD4A-B0BE-4770-AC49-0A5F69029044}" presName="node" presStyleLbl="node1" presStyleIdx="1" presStyleCnt="5">
        <dgm:presLayoutVars>
          <dgm:bulletEnabled val="1"/>
        </dgm:presLayoutVars>
      </dgm:prSet>
      <dgm:spPr/>
    </dgm:pt>
    <dgm:pt modelId="{85A074E3-23B2-40F4-A8C5-C3F4BB97C8E2}" type="pres">
      <dgm:prSet presAssocID="{053C39C1-8363-4497-B8A9-B5532E7B09E5}" presName="sibTrans" presStyleLbl="sibTrans2D1" presStyleIdx="1" presStyleCnt="5"/>
      <dgm:spPr/>
    </dgm:pt>
    <dgm:pt modelId="{2AC43267-F014-472E-A248-CCEF90BA9CE1}" type="pres">
      <dgm:prSet presAssocID="{053C39C1-8363-4497-B8A9-B5532E7B09E5}" presName="connectorText" presStyleLbl="sibTrans2D1" presStyleIdx="1" presStyleCnt="5"/>
      <dgm:spPr/>
    </dgm:pt>
    <dgm:pt modelId="{DF6B2A69-F039-4D60-8513-CCFDFDA0063A}" type="pres">
      <dgm:prSet presAssocID="{BCF5F14D-7304-4102-B194-42B23BE57266}" presName="node" presStyleLbl="node1" presStyleIdx="2" presStyleCnt="5">
        <dgm:presLayoutVars>
          <dgm:bulletEnabled val="1"/>
        </dgm:presLayoutVars>
      </dgm:prSet>
      <dgm:spPr/>
    </dgm:pt>
    <dgm:pt modelId="{8B71E031-FF67-4B3C-BE63-C646CAC54826}" type="pres">
      <dgm:prSet presAssocID="{527FBF68-22BC-4CB4-A7AE-02518A635F5D}" presName="sibTrans" presStyleLbl="sibTrans2D1" presStyleIdx="2" presStyleCnt="5"/>
      <dgm:spPr/>
    </dgm:pt>
    <dgm:pt modelId="{5355D4D5-B4F0-4425-9F19-062FBAAF272A}" type="pres">
      <dgm:prSet presAssocID="{527FBF68-22BC-4CB4-A7AE-02518A635F5D}" presName="connectorText" presStyleLbl="sibTrans2D1" presStyleIdx="2" presStyleCnt="5"/>
      <dgm:spPr/>
    </dgm:pt>
    <dgm:pt modelId="{CFB45E74-BF95-4F5E-9C8C-F5293565FF90}" type="pres">
      <dgm:prSet presAssocID="{709660FC-9FA3-4D8D-B923-1BDF771B7076}" presName="node" presStyleLbl="node1" presStyleIdx="3" presStyleCnt="5">
        <dgm:presLayoutVars>
          <dgm:bulletEnabled val="1"/>
        </dgm:presLayoutVars>
      </dgm:prSet>
      <dgm:spPr/>
    </dgm:pt>
    <dgm:pt modelId="{3A938D4A-87B5-40FD-A827-52C4CBF01F6A}" type="pres">
      <dgm:prSet presAssocID="{599DE3B5-87C2-46D6-8BF3-828A1E3BD3F2}" presName="sibTrans" presStyleLbl="sibTrans2D1" presStyleIdx="3" presStyleCnt="5"/>
      <dgm:spPr/>
    </dgm:pt>
    <dgm:pt modelId="{27CC645D-8697-4727-B336-7BEEE3168BEF}" type="pres">
      <dgm:prSet presAssocID="{599DE3B5-87C2-46D6-8BF3-828A1E3BD3F2}" presName="connectorText" presStyleLbl="sibTrans2D1" presStyleIdx="3" presStyleCnt="5"/>
      <dgm:spPr/>
    </dgm:pt>
    <dgm:pt modelId="{04185B7A-98F9-4444-9BE8-88759096CB60}" type="pres">
      <dgm:prSet presAssocID="{10D1CCDB-8D4A-4D18-A63E-A2781AA52006}" presName="node" presStyleLbl="node1" presStyleIdx="4" presStyleCnt="5">
        <dgm:presLayoutVars>
          <dgm:bulletEnabled val="1"/>
        </dgm:presLayoutVars>
      </dgm:prSet>
      <dgm:spPr/>
    </dgm:pt>
    <dgm:pt modelId="{9B659D35-A606-4A43-B849-1CE45B24BED8}" type="pres">
      <dgm:prSet presAssocID="{85E2E55A-55CC-4589-B544-54B683601189}" presName="sibTrans" presStyleLbl="sibTrans2D1" presStyleIdx="4" presStyleCnt="5"/>
      <dgm:spPr/>
    </dgm:pt>
    <dgm:pt modelId="{B4789F79-947A-44CD-BEDA-024823C1D48B}" type="pres">
      <dgm:prSet presAssocID="{85E2E55A-55CC-4589-B544-54B683601189}" presName="connectorText" presStyleLbl="sibTrans2D1" presStyleIdx="4" presStyleCnt="5"/>
      <dgm:spPr/>
    </dgm:pt>
  </dgm:ptLst>
  <dgm:cxnLst>
    <dgm:cxn modelId="{052B2D07-5788-4112-A690-21D18F60979C}" type="presOf" srcId="{D206C28D-C117-490D-B53B-1A7E57C10321}" destId="{4DF8216B-3830-4C7E-93EB-8DF5ACB5F5BB}" srcOrd="1" destOrd="0" presId="urn:microsoft.com/office/officeart/2005/8/layout/cycle2"/>
    <dgm:cxn modelId="{78F7E919-B242-4F1B-B828-BDCF44B32982}" type="presOf" srcId="{599DE3B5-87C2-46D6-8BF3-828A1E3BD3F2}" destId="{3A938D4A-87B5-40FD-A827-52C4CBF01F6A}" srcOrd="0" destOrd="0" presId="urn:microsoft.com/office/officeart/2005/8/layout/cycle2"/>
    <dgm:cxn modelId="{895C5F24-0DF2-4D6E-9B39-5B7C15CE8670}" type="presOf" srcId="{85E2E55A-55CC-4589-B544-54B683601189}" destId="{9B659D35-A606-4A43-B849-1CE45B24BED8}" srcOrd="0" destOrd="0" presId="urn:microsoft.com/office/officeart/2005/8/layout/cycle2"/>
    <dgm:cxn modelId="{F6383928-026D-4C94-B087-4C8431DFF49B}" type="presOf" srcId="{599DE3B5-87C2-46D6-8BF3-828A1E3BD3F2}" destId="{27CC645D-8697-4727-B336-7BEEE3168BEF}" srcOrd="1" destOrd="0" presId="urn:microsoft.com/office/officeart/2005/8/layout/cycle2"/>
    <dgm:cxn modelId="{F709606C-8C58-43B5-BB37-81478E5CC426}" srcId="{F195CAAA-F9F4-4CE3-96FD-35D029CED348}" destId="{10D1CCDB-8D4A-4D18-A63E-A2781AA52006}" srcOrd="4" destOrd="0" parTransId="{FB419A85-3AA0-455C-A920-BB934B58BDAC}" sibTransId="{85E2E55A-55CC-4589-B544-54B683601189}"/>
    <dgm:cxn modelId="{403EF34C-FC6A-4C0B-8804-9DD80BA03C1B}" srcId="{F195CAAA-F9F4-4CE3-96FD-35D029CED348}" destId="{C1AC1F8A-BFE9-48AF-896B-A52618DF4C2E}" srcOrd="0" destOrd="0" parTransId="{29420A85-9CC5-4E8F-90E6-3E8868FA5F24}" sibTransId="{D206C28D-C117-490D-B53B-1A7E57C10321}"/>
    <dgm:cxn modelId="{57425E4E-5723-4FF2-A7C4-7DBE3AF2B9DB}" type="presOf" srcId="{527FBF68-22BC-4CB4-A7AE-02518A635F5D}" destId="{5355D4D5-B4F0-4425-9F19-062FBAAF272A}" srcOrd="1" destOrd="0" presId="urn:microsoft.com/office/officeart/2005/8/layout/cycle2"/>
    <dgm:cxn modelId="{53192C70-3F6B-4843-B049-B67C52502174}" type="presOf" srcId="{85E2E55A-55CC-4589-B544-54B683601189}" destId="{B4789F79-947A-44CD-BEDA-024823C1D48B}" srcOrd="1" destOrd="0" presId="urn:microsoft.com/office/officeart/2005/8/layout/cycle2"/>
    <dgm:cxn modelId="{F0B4DE56-620D-4D0E-8715-A003B737F133}" type="presOf" srcId="{709660FC-9FA3-4D8D-B923-1BDF771B7076}" destId="{CFB45E74-BF95-4F5E-9C8C-F5293565FF90}" srcOrd="0" destOrd="0" presId="urn:microsoft.com/office/officeart/2005/8/layout/cycle2"/>
    <dgm:cxn modelId="{7CE9F856-91A5-4530-81FE-837C093B9F1B}" type="presOf" srcId="{10D1CCDB-8D4A-4D18-A63E-A2781AA52006}" destId="{04185B7A-98F9-4444-9BE8-88759096CB60}" srcOrd="0" destOrd="0" presId="urn:microsoft.com/office/officeart/2005/8/layout/cycle2"/>
    <dgm:cxn modelId="{2E1BB77A-60A1-4A06-879E-190C345952BA}" type="presOf" srcId="{BCF5F14D-7304-4102-B194-42B23BE57266}" destId="{DF6B2A69-F039-4D60-8513-CCFDFDA0063A}" srcOrd="0" destOrd="0" presId="urn:microsoft.com/office/officeart/2005/8/layout/cycle2"/>
    <dgm:cxn modelId="{D2A34985-4762-4814-B358-7F31E2755F0F}" type="presOf" srcId="{AE60DD4A-B0BE-4770-AC49-0A5F69029044}" destId="{8AB02A32-761A-43C4-876F-4CA023C696BB}" srcOrd="0" destOrd="0" presId="urn:microsoft.com/office/officeart/2005/8/layout/cycle2"/>
    <dgm:cxn modelId="{DE801898-9BE3-4A6E-988C-430DB97D1938}" type="presOf" srcId="{F195CAAA-F9F4-4CE3-96FD-35D029CED348}" destId="{AFD69B15-E563-46DF-BBE7-D66E5BF11D90}" srcOrd="0" destOrd="0" presId="urn:microsoft.com/office/officeart/2005/8/layout/cycle2"/>
    <dgm:cxn modelId="{C522AB98-CC7D-4451-BDFD-51CF6F91BF1D}" srcId="{F195CAAA-F9F4-4CE3-96FD-35D029CED348}" destId="{AE60DD4A-B0BE-4770-AC49-0A5F69029044}" srcOrd="1" destOrd="0" parTransId="{56F9F8C7-C6B5-453D-AE44-3780CA5DFAC5}" sibTransId="{053C39C1-8363-4497-B8A9-B5532E7B09E5}"/>
    <dgm:cxn modelId="{C0046BB0-5908-4061-9C61-6D75E3BB7B2E}" type="presOf" srcId="{D206C28D-C117-490D-B53B-1A7E57C10321}" destId="{0BC7A766-B76C-4685-A325-F5BD71C7359B}" srcOrd="0" destOrd="0" presId="urn:microsoft.com/office/officeart/2005/8/layout/cycle2"/>
    <dgm:cxn modelId="{D513F2B9-0ADF-4FBE-9525-E27A82AA5843}" srcId="{F195CAAA-F9F4-4CE3-96FD-35D029CED348}" destId="{709660FC-9FA3-4D8D-B923-1BDF771B7076}" srcOrd="3" destOrd="0" parTransId="{DCAD6B8D-53B8-48B0-8E6F-98D62402293C}" sibTransId="{599DE3B5-87C2-46D6-8BF3-828A1E3BD3F2}"/>
    <dgm:cxn modelId="{04E6FCC0-8817-48B8-95BE-0744FBB4C9CB}" type="presOf" srcId="{527FBF68-22BC-4CB4-A7AE-02518A635F5D}" destId="{8B71E031-FF67-4B3C-BE63-C646CAC54826}" srcOrd="0" destOrd="0" presId="urn:microsoft.com/office/officeart/2005/8/layout/cycle2"/>
    <dgm:cxn modelId="{EB323FD1-ED1D-420D-BCEA-C8CEDFF77BC4}" type="presOf" srcId="{C1AC1F8A-BFE9-48AF-896B-A52618DF4C2E}" destId="{6F3F2B3E-FAEC-47B5-B387-5E0B69CDEA4E}" srcOrd="0" destOrd="0" presId="urn:microsoft.com/office/officeart/2005/8/layout/cycle2"/>
    <dgm:cxn modelId="{B0A267EB-EA97-44DB-9E5B-1B670016A896}" type="presOf" srcId="{053C39C1-8363-4497-B8A9-B5532E7B09E5}" destId="{85A074E3-23B2-40F4-A8C5-C3F4BB97C8E2}" srcOrd="0" destOrd="0" presId="urn:microsoft.com/office/officeart/2005/8/layout/cycle2"/>
    <dgm:cxn modelId="{93FB9CEB-B348-4646-8D04-2DEC3EDF781C}" srcId="{F195CAAA-F9F4-4CE3-96FD-35D029CED348}" destId="{BCF5F14D-7304-4102-B194-42B23BE57266}" srcOrd="2" destOrd="0" parTransId="{8CE883B9-1D8F-4EDB-AB69-8DE539ED1131}" sibTransId="{527FBF68-22BC-4CB4-A7AE-02518A635F5D}"/>
    <dgm:cxn modelId="{1B5C7DFA-5B51-42C2-A0ED-C582EE03384B}" type="presOf" srcId="{053C39C1-8363-4497-B8A9-B5532E7B09E5}" destId="{2AC43267-F014-472E-A248-CCEF90BA9CE1}" srcOrd="1" destOrd="0" presId="urn:microsoft.com/office/officeart/2005/8/layout/cycle2"/>
    <dgm:cxn modelId="{B44D8475-D4E5-44CB-BCAF-8311643FC640}" type="presParOf" srcId="{AFD69B15-E563-46DF-BBE7-D66E5BF11D90}" destId="{6F3F2B3E-FAEC-47B5-B387-5E0B69CDEA4E}" srcOrd="0" destOrd="0" presId="urn:microsoft.com/office/officeart/2005/8/layout/cycle2"/>
    <dgm:cxn modelId="{A23C6C2A-94D9-4256-8475-DA356F26D9E3}" type="presParOf" srcId="{AFD69B15-E563-46DF-BBE7-D66E5BF11D90}" destId="{0BC7A766-B76C-4685-A325-F5BD71C7359B}" srcOrd="1" destOrd="0" presId="urn:microsoft.com/office/officeart/2005/8/layout/cycle2"/>
    <dgm:cxn modelId="{9E52B1B7-0BEB-4617-950C-1412E7C473BD}" type="presParOf" srcId="{0BC7A766-B76C-4685-A325-F5BD71C7359B}" destId="{4DF8216B-3830-4C7E-93EB-8DF5ACB5F5BB}" srcOrd="0" destOrd="0" presId="urn:microsoft.com/office/officeart/2005/8/layout/cycle2"/>
    <dgm:cxn modelId="{7E95A86E-D418-4A6E-AFA0-1B2CBB89BC7D}" type="presParOf" srcId="{AFD69B15-E563-46DF-BBE7-D66E5BF11D90}" destId="{8AB02A32-761A-43C4-876F-4CA023C696BB}" srcOrd="2" destOrd="0" presId="urn:microsoft.com/office/officeart/2005/8/layout/cycle2"/>
    <dgm:cxn modelId="{D76D991C-36AF-4ED8-ABED-343688E249DF}" type="presParOf" srcId="{AFD69B15-E563-46DF-BBE7-D66E5BF11D90}" destId="{85A074E3-23B2-40F4-A8C5-C3F4BB97C8E2}" srcOrd="3" destOrd="0" presId="urn:microsoft.com/office/officeart/2005/8/layout/cycle2"/>
    <dgm:cxn modelId="{EAE365E1-CE6B-4F27-93AA-68D919897E01}" type="presParOf" srcId="{85A074E3-23B2-40F4-A8C5-C3F4BB97C8E2}" destId="{2AC43267-F014-472E-A248-CCEF90BA9CE1}" srcOrd="0" destOrd="0" presId="urn:microsoft.com/office/officeart/2005/8/layout/cycle2"/>
    <dgm:cxn modelId="{647A2BCF-B208-45E4-92FA-642314188383}" type="presParOf" srcId="{AFD69B15-E563-46DF-BBE7-D66E5BF11D90}" destId="{DF6B2A69-F039-4D60-8513-CCFDFDA0063A}" srcOrd="4" destOrd="0" presId="urn:microsoft.com/office/officeart/2005/8/layout/cycle2"/>
    <dgm:cxn modelId="{BEA9A57B-CB47-4D07-B29F-CB2037A08360}" type="presParOf" srcId="{AFD69B15-E563-46DF-BBE7-D66E5BF11D90}" destId="{8B71E031-FF67-4B3C-BE63-C646CAC54826}" srcOrd="5" destOrd="0" presId="urn:microsoft.com/office/officeart/2005/8/layout/cycle2"/>
    <dgm:cxn modelId="{0A4A3C65-66C2-4B37-BD94-0E2F7D2165B7}" type="presParOf" srcId="{8B71E031-FF67-4B3C-BE63-C646CAC54826}" destId="{5355D4D5-B4F0-4425-9F19-062FBAAF272A}" srcOrd="0" destOrd="0" presId="urn:microsoft.com/office/officeart/2005/8/layout/cycle2"/>
    <dgm:cxn modelId="{AEC7D016-E0B0-4073-8350-87D5628ED9E8}" type="presParOf" srcId="{AFD69B15-E563-46DF-BBE7-D66E5BF11D90}" destId="{CFB45E74-BF95-4F5E-9C8C-F5293565FF90}" srcOrd="6" destOrd="0" presId="urn:microsoft.com/office/officeart/2005/8/layout/cycle2"/>
    <dgm:cxn modelId="{E674245D-925C-4CFC-98F4-F4FEA8C94910}" type="presParOf" srcId="{AFD69B15-E563-46DF-BBE7-D66E5BF11D90}" destId="{3A938D4A-87B5-40FD-A827-52C4CBF01F6A}" srcOrd="7" destOrd="0" presId="urn:microsoft.com/office/officeart/2005/8/layout/cycle2"/>
    <dgm:cxn modelId="{FA143697-5188-4722-801A-CB738E448E1D}" type="presParOf" srcId="{3A938D4A-87B5-40FD-A827-52C4CBF01F6A}" destId="{27CC645D-8697-4727-B336-7BEEE3168BEF}" srcOrd="0" destOrd="0" presId="urn:microsoft.com/office/officeart/2005/8/layout/cycle2"/>
    <dgm:cxn modelId="{27027B8F-02DD-4027-85A7-61582BF8D129}" type="presParOf" srcId="{AFD69B15-E563-46DF-BBE7-D66E5BF11D90}" destId="{04185B7A-98F9-4444-9BE8-88759096CB60}" srcOrd="8" destOrd="0" presId="urn:microsoft.com/office/officeart/2005/8/layout/cycle2"/>
    <dgm:cxn modelId="{8223EC43-6A0E-4C23-BA8B-49775F2DF1B2}" type="presParOf" srcId="{AFD69B15-E563-46DF-BBE7-D66E5BF11D90}" destId="{9B659D35-A606-4A43-B849-1CE45B24BED8}" srcOrd="9" destOrd="0" presId="urn:microsoft.com/office/officeart/2005/8/layout/cycle2"/>
    <dgm:cxn modelId="{EAEE3431-EED1-419E-90EC-3BEE654F3FB6}" type="presParOf" srcId="{9B659D35-A606-4A43-B849-1CE45B24BED8}" destId="{B4789F79-947A-44CD-BEDA-024823C1D4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F2B3E-FAEC-47B5-B387-5E0B69CDEA4E}">
      <dsp:nvSpPr>
        <dsp:cNvPr id="0" name=""/>
        <dsp:cNvSpPr/>
      </dsp:nvSpPr>
      <dsp:spPr>
        <a:xfrm>
          <a:off x="2988531" y="1394"/>
          <a:ext cx="1879820" cy="1879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latin typeface="Arial" panose="020B0604020202020204"/>
            </a:rPr>
            <a:t> Søknad</a:t>
          </a:r>
          <a:endParaRPr lang="nb-NO" sz="1100" kern="1200"/>
        </a:p>
      </dsp:txBody>
      <dsp:txXfrm>
        <a:off x="3263824" y="276687"/>
        <a:ext cx="1329234" cy="1329234"/>
      </dsp:txXfrm>
    </dsp:sp>
    <dsp:sp modelId="{0BC7A766-B76C-4685-A325-F5BD71C7359B}">
      <dsp:nvSpPr>
        <dsp:cNvPr id="0" name=""/>
        <dsp:cNvSpPr/>
      </dsp:nvSpPr>
      <dsp:spPr>
        <a:xfrm rot="2160000">
          <a:off x="4808602" y="1444580"/>
          <a:ext cx="498308" cy="6344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/>
        </a:p>
      </dsp:txBody>
      <dsp:txXfrm>
        <a:off x="4822877" y="1527533"/>
        <a:ext cx="348816" cy="380663"/>
      </dsp:txXfrm>
    </dsp:sp>
    <dsp:sp modelId="{8AB02A32-761A-43C4-876F-4CA023C696BB}">
      <dsp:nvSpPr>
        <dsp:cNvPr id="0" name=""/>
        <dsp:cNvSpPr/>
      </dsp:nvSpPr>
      <dsp:spPr>
        <a:xfrm>
          <a:off x="5269979" y="1658963"/>
          <a:ext cx="1879820" cy="1879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latin typeface="Arial" panose="020B0604020202020204"/>
            </a:rPr>
            <a:t> Godkjent søknad</a:t>
          </a:r>
          <a:endParaRPr lang="nb-NO" sz="1100" kern="1200"/>
        </a:p>
      </dsp:txBody>
      <dsp:txXfrm>
        <a:off x="5545272" y="1934256"/>
        <a:ext cx="1329234" cy="1329234"/>
      </dsp:txXfrm>
    </dsp:sp>
    <dsp:sp modelId="{85A074E3-23B2-40F4-A8C5-C3F4BB97C8E2}">
      <dsp:nvSpPr>
        <dsp:cNvPr id="0" name=""/>
        <dsp:cNvSpPr/>
      </dsp:nvSpPr>
      <dsp:spPr>
        <a:xfrm rot="6480000">
          <a:off x="5529376" y="3609242"/>
          <a:ext cx="498308" cy="6344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/>
        </a:p>
      </dsp:txBody>
      <dsp:txXfrm rot="10800000">
        <a:off x="5627220" y="3665042"/>
        <a:ext cx="348816" cy="380663"/>
      </dsp:txXfrm>
    </dsp:sp>
    <dsp:sp modelId="{DF6B2A69-F039-4D60-8513-CCFDFDA0063A}">
      <dsp:nvSpPr>
        <dsp:cNvPr id="0" name=""/>
        <dsp:cNvSpPr/>
      </dsp:nvSpPr>
      <dsp:spPr>
        <a:xfrm>
          <a:off x="4398544" y="4340966"/>
          <a:ext cx="1879820" cy="1879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latin typeface="Arial" panose="020B0604020202020204"/>
            </a:rPr>
            <a:t> Anleggsfase</a:t>
          </a:r>
          <a:endParaRPr lang="nb-NO" sz="1100" kern="1200"/>
        </a:p>
      </dsp:txBody>
      <dsp:txXfrm>
        <a:off x="4673837" y="4616259"/>
        <a:ext cx="1329234" cy="1329234"/>
      </dsp:txXfrm>
    </dsp:sp>
    <dsp:sp modelId="{8B71E031-FF67-4B3C-BE63-C646CAC54826}">
      <dsp:nvSpPr>
        <dsp:cNvPr id="0" name=""/>
        <dsp:cNvSpPr/>
      </dsp:nvSpPr>
      <dsp:spPr>
        <a:xfrm rot="10800000">
          <a:off x="3693390" y="4963657"/>
          <a:ext cx="498308" cy="6344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/>
        </a:p>
      </dsp:txBody>
      <dsp:txXfrm rot="10800000">
        <a:off x="3842882" y="5090545"/>
        <a:ext cx="348816" cy="380663"/>
      </dsp:txXfrm>
    </dsp:sp>
    <dsp:sp modelId="{CFB45E74-BF95-4F5E-9C8C-F5293565FF90}">
      <dsp:nvSpPr>
        <dsp:cNvPr id="0" name=""/>
        <dsp:cNvSpPr/>
      </dsp:nvSpPr>
      <dsp:spPr>
        <a:xfrm>
          <a:off x="1578519" y="4340966"/>
          <a:ext cx="1879820" cy="1879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latin typeface="Arial" panose="020B0604020202020204"/>
            </a:rPr>
            <a:t> Sluttdokumentasjon</a:t>
          </a:r>
          <a:endParaRPr lang="nb-NO" sz="1100" kern="1200"/>
        </a:p>
      </dsp:txBody>
      <dsp:txXfrm>
        <a:off x="1853812" y="4616259"/>
        <a:ext cx="1329234" cy="1329234"/>
      </dsp:txXfrm>
    </dsp:sp>
    <dsp:sp modelId="{3A938D4A-87B5-40FD-A827-52C4CBF01F6A}">
      <dsp:nvSpPr>
        <dsp:cNvPr id="0" name=""/>
        <dsp:cNvSpPr/>
      </dsp:nvSpPr>
      <dsp:spPr>
        <a:xfrm rot="15120000">
          <a:off x="1837915" y="3636068"/>
          <a:ext cx="498308" cy="6344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/>
        </a:p>
      </dsp:txBody>
      <dsp:txXfrm rot="10800000">
        <a:off x="1935759" y="3834044"/>
        <a:ext cx="348816" cy="380663"/>
      </dsp:txXfrm>
    </dsp:sp>
    <dsp:sp modelId="{04185B7A-98F9-4444-9BE8-88759096CB60}">
      <dsp:nvSpPr>
        <dsp:cNvPr id="0" name=""/>
        <dsp:cNvSpPr/>
      </dsp:nvSpPr>
      <dsp:spPr>
        <a:xfrm>
          <a:off x="707083" y="1658963"/>
          <a:ext cx="1879820" cy="1879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latin typeface="Arial" panose="020B0604020202020204"/>
            </a:rPr>
            <a:t> Godkjent sluttdokumentasjon</a:t>
          </a:r>
          <a:endParaRPr lang="nb-NO" sz="1100" kern="1200"/>
        </a:p>
      </dsp:txBody>
      <dsp:txXfrm>
        <a:off x="982376" y="1934256"/>
        <a:ext cx="1329234" cy="1329234"/>
      </dsp:txXfrm>
    </dsp:sp>
    <dsp:sp modelId="{9B659D35-A606-4A43-B849-1CE45B24BED8}">
      <dsp:nvSpPr>
        <dsp:cNvPr id="0" name=""/>
        <dsp:cNvSpPr/>
      </dsp:nvSpPr>
      <dsp:spPr>
        <a:xfrm rot="19440000">
          <a:off x="2527154" y="1461159"/>
          <a:ext cx="498308" cy="6344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/>
        </a:p>
      </dsp:txBody>
      <dsp:txXfrm>
        <a:off x="2541429" y="1631982"/>
        <a:ext cx="348816" cy="380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F2B3E-FAEC-47B5-B387-5E0B69CDEA4E}">
      <dsp:nvSpPr>
        <dsp:cNvPr id="0" name=""/>
        <dsp:cNvSpPr/>
      </dsp:nvSpPr>
      <dsp:spPr>
        <a:xfrm>
          <a:off x="2839521" y="519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Søknad</a:t>
          </a:r>
          <a:endParaRPr lang="nb-NO" sz="1000" kern="1200"/>
        </a:p>
      </dsp:txBody>
      <dsp:txXfrm>
        <a:off x="3096894" y="257892"/>
        <a:ext cx="1242707" cy="1242707"/>
      </dsp:txXfrm>
    </dsp:sp>
    <dsp:sp modelId="{0BC7A766-B76C-4685-A325-F5BD71C7359B}">
      <dsp:nvSpPr>
        <dsp:cNvPr id="0" name=""/>
        <dsp:cNvSpPr/>
      </dsp:nvSpPr>
      <dsp:spPr>
        <a:xfrm rot="2160000">
          <a:off x="4541555" y="1350747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4554954" y="1428138"/>
        <a:ext cx="327394" cy="355884"/>
      </dsp:txXfrm>
    </dsp:sp>
    <dsp:sp modelId="{8AB02A32-761A-43C4-876F-4CA023C696BB}">
      <dsp:nvSpPr>
        <dsp:cNvPr id="0" name=""/>
        <dsp:cNvSpPr/>
      </dsp:nvSpPr>
      <dsp:spPr>
        <a:xfrm>
          <a:off x="4975260" y="1552224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Godkjent søknad</a:t>
          </a:r>
          <a:endParaRPr lang="nb-NO" sz="1000" kern="1200"/>
        </a:p>
      </dsp:txBody>
      <dsp:txXfrm>
        <a:off x="5232633" y="1809597"/>
        <a:ext cx="1242707" cy="1242707"/>
      </dsp:txXfrm>
    </dsp:sp>
    <dsp:sp modelId="{85A074E3-23B2-40F4-A8C5-C3F4BB97C8E2}">
      <dsp:nvSpPr>
        <dsp:cNvPr id="0" name=""/>
        <dsp:cNvSpPr/>
      </dsp:nvSpPr>
      <dsp:spPr>
        <a:xfrm rot="6480000">
          <a:off x="5216334" y="3377147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 rot="10800000">
        <a:off x="5308169" y="3429053"/>
        <a:ext cx="327394" cy="355884"/>
      </dsp:txXfrm>
    </dsp:sp>
    <dsp:sp modelId="{DF6B2A69-F039-4D60-8513-CCFDFDA0063A}">
      <dsp:nvSpPr>
        <dsp:cNvPr id="0" name=""/>
        <dsp:cNvSpPr/>
      </dsp:nvSpPr>
      <dsp:spPr>
        <a:xfrm>
          <a:off x="4159480" y="4062935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Anleggsfase</a:t>
          </a:r>
          <a:endParaRPr lang="nb-NO" sz="1000" kern="1200"/>
        </a:p>
      </dsp:txBody>
      <dsp:txXfrm>
        <a:off x="4416853" y="4320308"/>
        <a:ext cx="1242707" cy="1242707"/>
      </dsp:txXfrm>
    </dsp:sp>
    <dsp:sp modelId="{8B71E031-FF67-4B3C-BE63-C646CAC54826}">
      <dsp:nvSpPr>
        <dsp:cNvPr id="0" name=""/>
        <dsp:cNvSpPr/>
      </dsp:nvSpPr>
      <dsp:spPr>
        <a:xfrm rot="10888962">
          <a:off x="3547166" y="4612102"/>
          <a:ext cx="433004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 rot="10800000">
        <a:off x="3677045" y="4732411"/>
        <a:ext cx="303103" cy="355884"/>
      </dsp:txXfrm>
    </dsp:sp>
    <dsp:sp modelId="{CFB45E74-BF95-4F5E-9C8C-F5293565FF90}">
      <dsp:nvSpPr>
        <dsp:cNvPr id="0" name=""/>
        <dsp:cNvSpPr/>
      </dsp:nvSpPr>
      <dsp:spPr>
        <a:xfrm>
          <a:off x="1585900" y="3996321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Sluttdokumentasjon</a:t>
          </a:r>
          <a:endParaRPr lang="nb-NO" sz="1000" kern="1200"/>
        </a:p>
      </dsp:txBody>
      <dsp:txXfrm>
        <a:off x="1843273" y="4253694"/>
        <a:ext cx="1242707" cy="1242707"/>
      </dsp:txXfrm>
    </dsp:sp>
    <dsp:sp modelId="{3A938D4A-87B5-40FD-A827-52C4CBF01F6A}">
      <dsp:nvSpPr>
        <dsp:cNvPr id="0" name=""/>
        <dsp:cNvSpPr/>
      </dsp:nvSpPr>
      <dsp:spPr>
        <a:xfrm rot="15009276">
          <a:off x="1804997" y="3368294"/>
          <a:ext cx="445707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 rot="10800000">
        <a:off x="1894549" y="3549808"/>
        <a:ext cx="311995" cy="355884"/>
      </dsp:txXfrm>
    </dsp:sp>
    <dsp:sp modelId="{04185B7A-98F9-4444-9BE8-88759096CB60}">
      <dsp:nvSpPr>
        <dsp:cNvPr id="0" name=""/>
        <dsp:cNvSpPr/>
      </dsp:nvSpPr>
      <dsp:spPr>
        <a:xfrm>
          <a:off x="703783" y="1552224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Godkjent sluttdokumentasjon</a:t>
          </a:r>
          <a:endParaRPr lang="nb-NO" sz="1000" kern="1200"/>
        </a:p>
      </dsp:txBody>
      <dsp:txXfrm>
        <a:off x="961156" y="1809597"/>
        <a:ext cx="1242707" cy="1242707"/>
      </dsp:txXfrm>
    </dsp:sp>
    <dsp:sp modelId="{9B659D35-A606-4A43-B849-1CE45B24BED8}">
      <dsp:nvSpPr>
        <dsp:cNvPr id="0" name=""/>
        <dsp:cNvSpPr/>
      </dsp:nvSpPr>
      <dsp:spPr>
        <a:xfrm rot="19440000">
          <a:off x="2405817" y="1366308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2419216" y="1526173"/>
        <a:ext cx="327394" cy="355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136B5-B8CF-4E3C-8460-BF8BE5182172}">
      <dsp:nvSpPr>
        <dsp:cNvPr id="0" name=""/>
        <dsp:cNvSpPr/>
      </dsp:nvSpPr>
      <dsp:spPr>
        <a:xfrm>
          <a:off x="0" y="0"/>
          <a:ext cx="4572000" cy="10972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>
              <a:latin typeface="Arial" panose="020B0604020202020204"/>
            </a:rPr>
            <a:t> Når virkeligheten avviker fra tegninger...</a:t>
          </a:r>
          <a:endParaRPr lang="nb-NO" sz="3300" kern="1200"/>
        </a:p>
      </dsp:txBody>
      <dsp:txXfrm>
        <a:off x="0" y="0"/>
        <a:ext cx="4572000" cy="1097280"/>
      </dsp:txXfrm>
    </dsp:sp>
    <dsp:sp modelId="{506E411F-7B9F-489A-8852-2790609DD446}">
      <dsp:nvSpPr>
        <dsp:cNvPr id="0" name=""/>
        <dsp:cNvSpPr/>
      </dsp:nvSpPr>
      <dsp:spPr>
        <a:xfrm>
          <a:off x="2232" y="1097280"/>
          <a:ext cx="1522511" cy="2304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Arial" panose="020B0604020202020204"/>
            </a:rPr>
            <a:t> Kontakt ansvarlig PRO</a:t>
          </a:r>
          <a:endParaRPr lang="nb-NO" sz="1900" kern="1200"/>
        </a:p>
      </dsp:txBody>
      <dsp:txXfrm>
        <a:off x="2232" y="1097280"/>
        <a:ext cx="1522511" cy="2304288"/>
      </dsp:txXfrm>
    </dsp:sp>
    <dsp:sp modelId="{A390C3B8-94E7-4FE3-94D8-BA0E83D6CE23}">
      <dsp:nvSpPr>
        <dsp:cNvPr id="0" name=""/>
        <dsp:cNvSpPr/>
      </dsp:nvSpPr>
      <dsp:spPr>
        <a:xfrm>
          <a:off x="1524744" y="1097280"/>
          <a:ext cx="1522511" cy="2304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Arial" panose="020B0604020202020204"/>
            </a:rPr>
            <a:t> Revider planer</a:t>
          </a:r>
          <a:endParaRPr lang="nb-NO" sz="1900" kern="1200"/>
        </a:p>
      </dsp:txBody>
      <dsp:txXfrm>
        <a:off x="1524744" y="1097280"/>
        <a:ext cx="1522511" cy="2304288"/>
      </dsp:txXfrm>
    </dsp:sp>
    <dsp:sp modelId="{6940880B-DB13-44C0-9F77-8C3CFB1EBB59}">
      <dsp:nvSpPr>
        <dsp:cNvPr id="0" name=""/>
        <dsp:cNvSpPr/>
      </dsp:nvSpPr>
      <dsp:spPr>
        <a:xfrm>
          <a:off x="3047255" y="1097280"/>
          <a:ext cx="1522511" cy="2304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Arial" panose="020B0604020202020204"/>
            </a:rPr>
            <a:t> Vent på godkjenning fra BV</a:t>
          </a:r>
          <a:endParaRPr lang="nb-NO" sz="1900" kern="1200"/>
        </a:p>
      </dsp:txBody>
      <dsp:txXfrm>
        <a:off x="3047255" y="1097280"/>
        <a:ext cx="1522511" cy="2304288"/>
      </dsp:txXfrm>
    </dsp:sp>
    <dsp:sp modelId="{F9368CD8-F926-44BF-83EA-DA6B409D8648}">
      <dsp:nvSpPr>
        <dsp:cNvPr id="0" name=""/>
        <dsp:cNvSpPr/>
      </dsp:nvSpPr>
      <dsp:spPr>
        <a:xfrm>
          <a:off x="0" y="3401568"/>
          <a:ext cx="4572000" cy="25603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F2B3E-FAEC-47B5-B387-5E0B69CDEA4E}">
      <dsp:nvSpPr>
        <dsp:cNvPr id="0" name=""/>
        <dsp:cNvSpPr/>
      </dsp:nvSpPr>
      <dsp:spPr>
        <a:xfrm>
          <a:off x="2839521" y="519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Søknad</a:t>
          </a:r>
          <a:endParaRPr lang="nb-NO" sz="1000" kern="1200"/>
        </a:p>
      </dsp:txBody>
      <dsp:txXfrm>
        <a:off x="3096894" y="257892"/>
        <a:ext cx="1242707" cy="1242707"/>
      </dsp:txXfrm>
    </dsp:sp>
    <dsp:sp modelId="{0BC7A766-B76C-4685-A325-F5BD71C7359B}">
      <dsp:nvSpPr>
        <dsp:cNvPr id="0" name=""/>
        <dsp:cNvSpPr/>
      </dsp:nvSpPr>
      <dsp:spPr>
        <a:xfrm rot="2160000">
          <a:off x="4541555" y="1350747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4554954" y="1428138"/>
        <a:ext cx="327394" cy="355884"/>
      </dsp:txXfrm>
    </dsp:sp>
    <dsp:sp modelId="{8AB02A32-761A-43C4-876F-4CA023C696BB}">
      <dsp:nvSpPr>
        <dsp:cNvPr id="0" name=""/>
        <dsp:cNvSpPr/>
      </dsp:nvSpPr>
      <dsp:spPr>
        <a:xfrm>
          <a:off x="4975260" y="1552224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Godkjent søknad</a:t>
          </a:r>
          <a:endParaRPr lang="nb-NO" sz="1000" kern="1200"/>
        </a:p>
      </dsp:txBody>
      <dsp:txXfrm>
        <a:off x="5232633" y="1809597"/>
        <a:ext cx="1242707" cy="1242707"/>
      </dsp:txXfrm>
    </dsp:sp>
    <dsp:sp modelId="{85A074E3-23B2-40F4-A8C5-C3F4BB97C8E2}">
      <dsp:nvSpPr>
        <dsp:cNvPr id="0" name=""/>
        <dsp:cNvSpPr/>
      </dsp:nvSpPr>
      <dsp:spPr>
        <a:xfrm rot="6480000">
          <a:off x="5216334" y="3377147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 rot="10800000">
        <a:off x="5308169" y="3429053"/>
        <a:ext cx="327394" cy="355884"/>
      </dsp:txXfrm>
    </dsp:sp>
    <dsp:sp modelId="{DF6B2A69-F039-4D60-8513-CCFDFDA0063A}">
      <dsp:nvSpPr>
        <dsp:cNvPr id="0" name=""/>
        <dsp:cNvSpPr/>
      </dsp:nvSpPr>
      <dsp:spPr>
        <a:xfrm>
          <a:off x="4159480" y="4062935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Anleggsfase</a:t>
          </a:r>
          <a:endParaRPr lang="nb-NO" sz="1000" kern="1200"/>
        </a:p>
      </dsp:txBody>
      <dsp:txXfrm>
        <a:off x="4416853" y="4320308"/>
        <a:ext cx="1242707" cy="1242707"/>
      </dsp:txXfrm>
    </dsp:sp>
    <dsp:sp modelId="{8B71E031-FF67-4B3C-BE63-C646CAC54826}">
      <dsp:nvSpPr>
        <dsp:cNvPr id="0" name=""/>
        <dsp:cNvSpPr/>
      </dsp:nvSpPr>
      <dsp:spPr>
        <a:xfrm rot="10800000">
          <a:off x="3497632" y="4645091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 rot="10800000">
        <a:off x="3637944" y="4763719"/>
        <a:ext cx="327394" cy="355884"/>
      </dsp:txXfrm>
    </dsp:sp>
    <dsp:sp modelId="{CFB45E74-BF95-4F5E-9C8C-F5293565FF90}">
      <dsp:nvSpPr>
        <dsp:cNvPr id="0" name=""/>
        <dsp:cNvSpPr/>
      </dsp:nvSpPr>
      <dsp:spPr>
        <a:xfrm>
          <a:off x="1519562" y="4062935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Sluttdokumentasjon</a:t>
          </a:r>
          <a:endParaRPr lang="nb-NO" sz="1000" kern="1200"/>
        </a:p>
      </dsp:txBody>
      <dsp:txXfrm>
        <a:off x="1776935" y="4320308"/>
        <a:ext cx="1242707" cy="1242707"/>
      </dsp:txXfrm>
    </dsp:sp>
    <dsp:sp modelId="{3A938D4A-87B5-40FD-A827-52C4CBF01F6A}">
      <dsp:nvSpPr>
        <dsp:cNvPr id="0" name=""/>
        <dsp:cNvSpPr/>
      </dsp:nvSpPr>
      <dsp:spPr>
        <a:xfrm rot="15120000">
          <a:off x="1760637" y="3402325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 rot="10800000">
        <a:off x="1852472" y="3587675"/>
        <a:ext cx="327394" cy="355884"/>
      </dsp:txXfrm>
    </dsp:sp>
    <dsp:sp modelId="{04185B7A-98F9-4444-9BE8-88759096CB60}">
      <dsp:nvSpPr>
        <dsp:cNvPr id="0" name=""/>
        <dsp:cNvSpPr/>
      </dsp:nvSpPr>
      <dsp:spPr>
        <a:xfrm>
          <a:off x="703783" y="1552224"/>
          <a:ext cx="1757453" cy="1757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latin typeface="Arial" panose="020B0604020202020204"/>
            </a:rPr>
            <a:t> Godkjent sluttdokumentasjon</a:t>
          </a:r>
          <a:endParaRPr lang="nb-NO" sz="1000" kern="1200"/>
        </a:p>
      </dsp:txBody>
      <dsp:txXfrm>
        <a:off x="961156" y="1809597"/>
        <a:ext cx="1242707" cy="1242707"/>
      </dsp:txXfrm>
    </dsp:sp>
    <dsp:sp modelId="{9B659D35-A606-4A43-B849-1CE45B24BED8}">
      <dsp:nvSpPr>
        <dsp:cNvPr id="0" name=""/>
        <dsp:cNvSpPr/>
      </dsp:nvSpPr>
      <dsp:spPr>
        <a:xfrm rot="19440000">
          <a:off x="2405817" y="1366308"/>
          <a:ext cx="467706" cy="5931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2419216" y="1526173"/>
        <a:ext cx="327394" cy="355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6:28:11.8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1,'7771'0,"-7745"0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6:28:17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1,'7946'0,"-7921"0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63744-6CF9-4D8B-AC73-38892F129A1F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D87B4-9580-4792-B85A-D4F043C6C05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276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3CCF8-3F8A-4E76-84CA-D742A09042C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59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95B52-66F1-4614-A15C-B88AC69A6A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3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nb-NO" dirty="0"/>
              <a:t>For store prosjekter må der leveres inn korrekte situasjonskart. Kartplott viser ikke eksisterende ledninger, det trenger vi. Husk </a:t>
            </a:r>
            <a:r>
              <a:rPr lang="nb-NO" dirty="0" err="1"/>
              <a:t>nordpil</a:t>
            </a:r>
            <a:r>
              <a:rPr lang="nb-NO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nb-NO" dirty="0"/>
              <a:t>Hvor det kommer på det offentlige nettet og hvor de nye ledningen henter vann fra.</a:t>
            </a:r>
          </a:p>
          <a:p>
            <a:pPr marL="228600" indent="-228600">
              <a:buFont typeface="+mj-lt"/>
              <a:buAutoNum type="arabicPeriod"/>
            </a:pPr>
            <a:r>
              <a:rPr lang="nb-NO" dirty="0"/>
              <a:t>Bilder av stoppekranskilt er ikke godt nok.</a:t>
            </a:r>
          </a:p>
          <a:p>
            <a:pPr marL="228600" indent="-228600">
              <a:buFont typeface="+mj-lt"/>
              <a:buAutoNum type="arabicPeriod"/>
            </a:pPr>
            <a:r>
              <a:rPr lang="nb-NO" dirty="0"/>
              <a:t>Dette er et krav dersom en benytter EP, men det må også med dersom en sender oppmålingsfiler utenom.</a:t>
            </a:r>
          </a:p>
          <a:p>
            <a:pPr marL="228600" indent="-228600">
              <a:buFont typeface="+mj-lt"/>
              <a:buAutoNum type="arabicPeriod"/>
            </a:pPr>
            <a:r>
              <a:rPr lang="nb-NO" dirty="0"/>
              <a:t>Informasjon om </a:t>
            </a:r>
            <a:r>
              <a:rPr lang="nb-NO" dirty="0" err="1"/>
              <a:t>tilbakseslagsikring</a:t>
            </a:r>
            <a:r>
              <a:rPr lang="nb-NO" dirty="0"/>
              <a:t>-type, kategori, nødvendig vannmengde og resttrykk.</a:t>
            </a:r>
          </a:p>
          <a:p>
            <a:pPr marL="228600" indent="-228600">
              <a:buFont typeface="+mj-lt"/>
              <a:buAutoNum type="arabicPeriod"/>
            </a:pPr>
            <a:r>
              <a:rPr lang="nb-NO" dirty="0"/>
              <a:t>Det viktigste er vannkummer, fordelingskummer.</a:t>
            </a:r>
          </a:p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B77B-212F-4751-AD97-5A38A9039430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156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(Det er hovedsakelig prosessen de er litt forvirret med)</a:t>
            </a:r>
            <a:r>
              <a:rPr lang="nb-NO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Rørleggere søker først om midlertidig tilkobling i Entreprenørportalen via skjema «Søknad om vann- og avløpsarbeid». 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Hvis det er krav til vannmåler for tiltaket, får de forbehold om montering av vannmåler i godkjenningsbrevet fra saksbehandler. </a:t>
            </a:r>
            <a:r>
              <a:rPr lang="nb-NO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Før de kobler til må de altså sende egen søknad for vannmåler (vi godkjenner rimelig raskt) og monterer denne når vannet tilkobles. </a:t>
            </a:r>
            <a:r>
              <a:rPr lang="nb-NO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Deretter sender de ferdigmelding. Ved endt tiltak søker de om å fjerne vannmåler og kan deretter levere vannmåler tilbake til oss.</a:t>
            </a:r>
            <a:r>
              <a:rPr lang="nb-NO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D87B4-9580-4792-B85A-D4F043C6C059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656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beregnes ut fra 60 grader – Oppvaskmaskin Mattilsynet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D87B4-9580-4792-B85A-D4F043C6C059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76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A681F-1D9B-42C7-DFE6-63F88915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1317668-8347-1AA8-F811-26F0163C2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6EAEBAE-002B-8D4D-5426-E2A33D51A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beregnes ut fra 60 grader – Oppvaskmaskin Mattilsynet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2A7FF9-54F2-30E5-506C-1E2B30D54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D87B4-9580-4792-B85A-D4F043C6C059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79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2065-6BF2-4F8B-E7AC-210A225C5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5B101C1-2056-4113-9138-96C989C2E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C9B9D0E-08C8-D46E-C07C-13A4B92B2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E3B2C2-2BC6-72D8-D3FD-5647A7699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95B52-66F1-4614-A15C-B88AC69A6A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46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ECF71-A051-4A58-88CC-967477D9F6E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9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670772" y="4606636"/>
            <a:ext cx="6850456" cy="239991"/>
          </a:xfrm>
        </p:spPr>
        <p:txBody>
          <a:bodyPr lIns="0" tIns="0" rIns="0" bIns="0" anchor="b">
            <a:spAutoFit/>
          </a:bodyPr>
          <a:lstStyle>
            <a:lvl1pPr algn="ctr">
              <a:defRPr sz="1733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670772" y="4835188"/>
            <a:ext cx="6850456" cy="26665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733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18.02.2025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779165"/>
            <a:ext cx="2472000" cy="3078394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0" y="6483670"/>
            <a:ext cx="12192000" cy="374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33" cap="all" baseline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</p:spTree>
    <p:extLst>
      <p:ext uri="{BB962C8B-B14F-4D97-AF65-F5344CB8AC3E}">
        <p14:creationId xmlns:p14="http://schemas.microsoft.com/office/powerpoint/2010/main" val="412089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75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9538C-63A1-4F83-9619-501DB2A4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F75D5E-96AE-4CBB-9933-B787FBA19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EA8773-0EFA-4B48-B1A8-A28DE9BE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6889BE-E692-4ED4-AD6A-809B8599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D674C8-D017-4B0E-B146-ABD82073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84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4E6FFD-6E11-4961-95DD-2CAD7148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BAB849-64D2-4D9C-9A7A-03EA51A14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9393FB-BCF4-45A0-8B47-680A743F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2D53B8-3268-4D36-8CAD-8F0CE393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AA466D-CF2C-4A99-9A0B-0766F21B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4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624D1-7254-41A3-82F4-8A41DC0D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C8A791-E710-4CE9-AEEF-4E592DA97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C428C1-97BD-426E-8706-55F4630B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E2FD45-9CC0-4C41-8565-5061888D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AD18A4-0DB9-4A23-8786-46D8E917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6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ED4D39-5CBD-428C-9501-9206A45A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CCB660-F9C6-4648-A1D8-743BEA9CA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6E1D299-0D81-48A9-B5FC-5E1D6E457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3A7E3EC-6A69-4A70-A387-6025B718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FD8EFB-D9AB-4738-A41A-C9C45101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BF3C593-313E-4165-9ACA-84402422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8E7C1-AED4-41E9-8590-2E4DC87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3F97AE-351C-4EB0-8896-9E73E5462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084255-F3F2-49C4-915A-93ABD64C5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D5400BB-976E-41A8-A298-64B27D70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E50532-276B-4A20-88C4-40FEE53F2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F725FD-9BD4-4D5B-9D4B-098EE84C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CD2CCD3-CD93-4A07-A472-94840405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A7D10E-95CC-4971-B300-D019A036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6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C66EC-A97A-4CCC-A1B4-16E65D3B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FC5A15-B3E8-4980-833D-780068A4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DB899B1-B889-4DD6-885A-CB089428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8E3A646-DE1D-41EB-AED8-262FA8FD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96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4E70ED3-68EC-4965-9D5E-F881CC72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078AE55-022C-4806-838F-808684A8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E5DFB2-5573-4A37-8229-90A9D25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7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CB40FF-3C2D-43A1-B6E5-E9122C97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2DF5EC-8836-4EE6-854B-7F5DAD63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554124F-280C-4956-BFB1-613C93C16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7622F0B-5DDD-4149-90DC-4B009C16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8F6741-4161-4D63-AFD4-5693A0D9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FADB842-0B12-4B52-AD45-277DE2F0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B4BCE-19D7-4D97-AE64-D829ECC4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88A9DF-D627-448A-837F-3E011EF71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4B4A096-26C7-44C7-B8A9-247426C2A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9C82DE9-E3A5-4FA6-83D5-E97CAB03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A9D6FC6-07AB-4F12-8B92-49870776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E6DDBFF-A969-49B7-A736-7A8F4C66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663572" y="1834757"/>
            <a:ext cx="6864857" cy="1103798"/>
          </a:xfrm>
        </p:spPr>
        <p:txBody>
          <a:bodyPr anchor="ctr"/>
          <a:lstStyle>
            <a:lvl1pPr algn="ctr">
              <a:defRPr sz="34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663572" y="3180750"/>
            <a:ext cx="6864857" cy="1103798"/>
          </a:xfrm>
        </p:spPr>
        <p:txBody>
          <a:bodyPr anchor="ctr">
            <a:noAutofit/>
          </a:bodyPr>
          <a:lstStyle>
            <a:lvl1pPr marL="0" indent="0" algn="ctr">
              <a:buNone/>
              <a:defRPr sz="2266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580532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136FA8-6AAD-4321-BC9B-B6B48B46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3B8209-1679-4B1E-8403-21717BCFA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D76CE8-D3EC-4A32-B83E-8180E8A6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A28A7E-D026-48E8-BE7F-63FD9EFD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AA6E41-F403-4ED4-B8EB-032E2123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5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1913013-F09A-4266-A183-412169E5C0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530E15-1DB4-4474-8B9E-87045AC80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85F45B-4F6A-47E3-8581-F46A0E79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193633-1223-4C39-9072-3E69725D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91746F-33DF-41B4-A7C2-7CF94961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DF6454-3618-4D6E-0A2F-DBA84309E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D49E0D-F506-CF39-D235-8D8C45446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E79966-DF1C-29C7-DDC2-4E900EA2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909C7B-ACEC-7877-45B3-CD304EED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E007B1-B48A-338E-92AB-768AEAB4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354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C9A45-03D2-A6A2-5043-6E69EF2E2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86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282DA5-8D7B-7DD3-966A-67AEF861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1652"/>
            <a:ext cx="10515600" cy="451531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descr="Et bilde som inneholder Font, skjermbilde, Grafikk, sort&#10;&#10;Automatisk generert beskrivelse">
            <a:extLst>
              <a:ext uri="{FF2B5EF4-FFF2-40B4-BE49-F238E27FC236}">
                <a16:creationId xmlns:a16="http://schemas.microsoft.com/office/drawing/2014/main" id="{884B4286-862E-FCD4-D6C8-962D97036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52" y="6164839"/>
            <a:ext cx="3129123" cy="718134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71C01FE-FE9C-95FA-6B38-C661930C67E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18785"/>
            <a:ext cx="8020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69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C9A45-03D2-A6A2-5043-6E69EF2E2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86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8" name="Bilde 7" descr="Et bilde som inneholder Font, skjermbilde, Grafikk, sort&#10;&#10;Automatisk generert beskrivelse">
            <a:extLst>
              <a:ext uri="{FF2B5EF4-FFF2-40B4-BE49-F238E27FC236}">
                <a16:creationId xmlns:a16="http://schemas.microsoft.com/office/drawing/2014/main" id="{884B4286-862E-FCD4-D6C8-962D97036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52" y="6164839"/>
            <a:ext cx="3129123" cy="718134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71C01FE-FE9C-95FA-6B38-C661930C67E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18785"/>
            <a:ext cx="8020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858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6D2C03-0840-082B-D7ED-F2B51B57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D8D8122-DF58-AC3C-576C-338378904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9A9CE7-58EB-C0E3-4814-36CF1650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AE5A5A-7DBE-A8EE-709F-8670CAB3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67CAC1-382B-75B9-93FE-DD24AA30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209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2E7A72-FC97-4EE7-B09F-D334C54E0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E23C73-4979-359B-123C-14F0FC008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B22C58-8466-9BC3-BE8D-EC366F30A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2280697-A9B9-6244-D723-1D9B7270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B960366-F687-E788-901F-CAF2DAB3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FEB8A33-1C44-AAAF-2D90-161BA490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078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3CD950-E87A-B90B-69D7-BA289D68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E428FF-0FF9-73D9-B9DB-B7B925D44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3F5797-DFBD-4C24-B97D-F87BF637B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35D3A06-4ADC-1ADF-83E2-243E2654A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E3EA0FD-8A37-CF77-5C17-23F048AB8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78C95D2-CAAF-AF97-FF00-18BD52FB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3976E2E-EAE3-1DAC-6241-E8A7E727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AA46E11-CFD7-A22B-44E5-0B620D9F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3240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39CB34-5E88-0185-B997-EDF2C17D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1407A7E-5D01-E5FF-6849-0D40BF4E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BE5F23B-7D40-BC62-1161-EE150F41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451FA98-CB44-7E78-9989-D672C854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54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89F71DA-B5D3-20BE-0573-54839F55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47AFD60-B463-FB10-CC4E-ED554C5CE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B086975-53C6-A068-F57C-2482D980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943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577" indent="-228526">
              <a:buFont typeface="Calibri" panose="020F0502020204030204" pitchFamily="34" charset="0"/>
              <a:buChar char="–"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3053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65127A-94E1-18E5-2BBA-99C3FA0A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BF9341-854E-7C0A-14E4-65C7D05C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171768-93BF-9615-55F1-198181203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5F9889-33F9-AB05-C5EA-625277A8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4DFE7F3-242B-5504-B2D1-AF4422D8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D314A18-DD6B-F414-5D30-7468A992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223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C0B67C-2409-E955-6F62-1A78813B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67596D-99D8-1E73-0356-365E9025B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35868AB-E81B-10B9-6F8D-F1366E3F5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9E6950-0EA5-8893-09E0-F7F1F4F6E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DB1002-C34F-058F-9FC1-2E042DA2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17B5266-D183-172A-CFFE-C4AD2845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290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23A63A-E91F-EEA9-E871-A1B91D94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A374AC9-E57D-88D8-9C48-3755C93C6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BF3777-CB7D-5C26-C2E7-791686BB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C8510E-81FF-77C0-89D0-C80CB000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2F2C72-11F4-1619-0377-5112F42D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044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77B8E34-E4DA-E88A-8562-1AC370087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6F8C040-4068-54B0-9554-4DFA24231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C56FB3-7490-20B9-DACF-9BF0C41B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50C4A8-B9F3-F024-DC5B-2C431AC8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1648AFC-CF0B-4979-F7DD-0840B03A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476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89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552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552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39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5181600" cy="801339"/>
          </a:xfrm>
        </p:spPr>
        <p:txBody>
          <a:bodyPr anchor="t">
            <a:noAutofit/>
          </a:bodyPr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838200" y="469127"/>
            <a:ext cx="10515600" cy="11037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/>
          </p:nvPr>
        </p:nvSpPr>
        <p:spPr>
          <a:xfrm>
            <a:off x="838200" y="2626966"/>
            <a:ext cx="5181600" cy="32539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/>
          </p:nvPr>
        </p:nvSpPr>
        <p:spPr>
          <a:xfrm>
            <a:off x="6172200" y="1825626"/>
            <a:ext cx="5181600" cy="801339"/>
          </a:xfrm>
        </p:spPr>
        <p:txBody>
          <a:bodyPr anchor="t">
            <a:noAutofit/>
          </a:bodyPr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/>
          </p:nvPr>
        </p:nvSpPr>
        <p:spPr>
          <a:xfrm>
            <a:off x="6172200" y="2626966"/>
            <a:ext cx="5181600" cy="32539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9097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21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694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330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3" y="6152470"/>
            <a:ext cx="1247263" cy="4703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469127"/>
            <a:ext cx="10515600" cy="11037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0556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631952" y="6351355"/>
            <a:ext cx="652144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1355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8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4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E9CA228-C955-428F-B04A-0FB73AC7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99D67B-544F-46D3-BCF5-4EA4AF25F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9DD371-1F44-4BC5-B83F-354B6445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453438-34C0-4EE3-869F-93E34E6EE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C1AC77-5C03-45C0-A81E-96DEAF852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8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16B191F-C6B1-5B16-6584-2B47E2B5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DDB9394-B477-CDEA-5817-DD805394A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98AECC-BF00-E59E-4430-6B2DE3760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24DC2E-7B41-464C-A04E-68E1C8711DB4}" type="datetimeFigureOut">
              <a:rPr lang="nb-NO" smtClean="0"/>
              <a:t>18.02.2025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72E12-8D3B-5067-2707-01FFFC0FA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FBFC0D-ED94-B62D-25EC-6A1B2AFC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4A05A-6A4A-42B4-B380-FB9BF1AC0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419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microsoft.com/office/2018/10/relationships/comments" Target="../comments/modernComment_175_7ACD39FD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paslipp.va@bergen.kommune.n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snø, vinter, himmel&#10;&#10;Automatisk generert beskrivelse">
            <a:extLst>
              <a:ext uri="{FF2B5EF4-FFF2-40B4-BE49-F238E27FC236}">
                <a16:creationId xmlns:a16="http://schemas.microsoft.com/office/drawing/2014/main" id="{9AE3D741-446D-D160-DCE3-F576C4DFA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6840" r="-1" b="6713"/>
          <a:stretch/>
        </p:blipFill>
        <p:spPr>
          <a:xfrm>
            <a:off x="1882" y="-1"/>
            <a:ext cx="12188238" cy="648648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F48C70B-4383-A0BF-59F6-B127709AA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293" y="-133325"/>
            <a:ext cx="9913100" cy="1878078"/>
          </a:xfrm>
        </p:spPr>
        <p:txBody>
          <a:bodyPr/>
          <a:lstStyle/>
          <a:p>
            <a:pPr algn="l"/>
            <a:br>
              <a:rPr lang="nb-NO" sz="3732" b="1" cap="none">
                <a:solidFill>
                  <a:srgbClr val="002060"/>
                </a:solidFill>
                <a:latin typeface="Aptos" panose="020B0004020202020204" pitchFamily="34" charset="0"/>
              </a:rPr>
            </a:br>
            <a:r>
              <a:rPr lang="nb-NO" sz="5400" b="1" cap="none">
                <a:solidFill>
                  <a:srgbClr val="B4000C"/>
                </a:solidFill>
                <a:latin typeface="Aptos" panose="020B0004020202020204" pitchFamily="34" charset="0"/>
              </a:rPr>
              <a:t>Velkommen til fagdag</a:t>
            </a:r>
            <a:br>
              <a:rPr lang="nb-NO" sz="4265" b="1" cap="none">
                <a:solidFill>
                  <a:srgbClr val="B4000C"/>
                </a:solidFill>
                <a:latin typeface="Aptos" panose="020B0004020202020204" pitchFamily="34" charset="0"/>
              </a:rPr>
            </a:br>
            <a:r>
              <a:rPr lang="nb-NO" sz="4400" cap="none">
                <a:solidFill>
                  <a:srgbClr val="002060"/>
                </a:solidFill>
                <a:latin typeface="Aptos" panose="020B0004020202020204" pitchFamily="34" charset="0"/>
              </a:rPr>
              <a:t>Tirsdag 18.februar 2025</a:t>
            </a:r>
            <a:endParaRPr lang="nb-NO" sz="4265" b="1" cap="none">
              <a:solidFill>
                <a:srgbClr val="B4000C"/>
              </a:solidFill>
              <a:latin typeface="Aptos" panose="020B0004020202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8861785-FCBC-3729-A06C-001FBB2E8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7" y="4837511"/>
            <a:ext cx="4201915" cy="14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9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BC1437-C9A6-89A0-C370-EF854FD42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192" y="354852"/>
            <a:ext cx="3509104" cy="1325563"/>
          </a:xfrm>
        </p:spPr>
        <p:txBody>
          <a:bodyPr>
            <a:normAutofit/>
          </a:bodyPr>
          <a:lstStyle/>
          <a:p>
            <a:r>
              <a:rPr lang="nb-NO"/>
              <a:t>Innhold i planene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824DE7-A57F-DC7C-5EB4-2CC2CD10B5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u="sng"/>
              <a:t>Vannforsyning: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Innledning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Plansystem og formål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Bergens vannforsyning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Lovgrunnlag og myndighetskrav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Sikker vannforsyning, kvalitet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Sikker vannforsyning, mengde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Vassdragsanlegg (dammer og vannveier)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Myndighetsrollen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Beredskap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IKT i VA-virksomheten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Klimafotavtrykk og energiledelse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Forholdet til omverden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Organisering av virksomheten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Økonomi</a:t>
            </a:r>
          </a:p>
          <a:p>
            <a:pPr marL="457200" indent="-457200">
              <a:buFont typeface="+mj-lt"/>
              <a:buAutoNum type="arabicPeriod"/>
            </a:pPr>
            <a:endParaRPr lang="nb-NO"/>
          </a:p>
          <a:p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F49AC2-FCEC-CF12-F9B5-F12AB546B5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u="sng"/>
              <a:t>Avløp og vannmiljø: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Innledning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Plansystem og formål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Bergens avløpssystem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Lovgrunnlag og myndighetskrav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Vannmiljø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Avløpshåndtering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Forurensningskilder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Myndighetsrollen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Klimatilpasning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Klimafotavtrykk og energiledelse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Beredskap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IKT i VA-virksomheten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Forholdet til omverden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Organisering av virksomheten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Økonomi</a:t>
            </a:r>
          </a:p>
          <a:p>
            <a:pPr marL="0" indent="0">
              <a:buNone/>
            </a:pPr>
            <a:endParaRPr lang="nn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F2E921-9590-8D1F-183A-C3F1976B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897CE21-79D8-AAF0-C4D0-EDEF41CE4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4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005" y="339489"/>
            <a:ext cx="5922235" cy="1325563"/>
          </a:xfrm>
        </p:spPr>
        <p:txBody>
          <a:bodyPr>
            <a:normAutofit/>
          </a:bodyPr>
          <a:lstStyle/>
          <a:p>
            <a:pPr algn="ctr"/>
            <a:r>
              <a:rPr lang="nb-NO" sz="2400"/>
              <a:t>Vannkloke Bergen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565596"/>
            <a:ext cx="9628679" cy="445064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nb-NO" sz="180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Motivasjon: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Ressurser er begrensede: Vi må gjøre mer med mindre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Fortetting av byene er både en mulighet for vekst og en trussel mot livskvaliteten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Planlegging av fremtidens byer skjer under usikkerhet</a:t>
            </a:r>
          </a:p>
          <a:p>
            <a:pPr marL="0" lvl="0" indent="0">
              <a:buNone/>
            </a:pP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nn-NO" sz="1800" u="sng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Prinsipper</a:t>
            </a:r>
            <a:r>
              <a:rPr lang="nn-NO" sz="180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nn-NO" sz="1800" u="sng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vannkloke</a:t>
            </a:r>
            <a:r>
              <a:rPr lang="nn-NO" sz="180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byer: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n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Sirkulære </a:t>
            </a:r>
            <a:r>
              <a:rPr lang="nn-NO" sz="18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vanntjenester</a:t>
            </a: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Reduser vann- og energibruk</a:t>
            </a:r>
            <a:endParaRPr lang="nn-NO" sz="15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n-NO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Byplanlegging med følelse for vann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Utform byrom slik at </a:t>
            </a:r>
            <a:r>
              <a:rPr lang="nn-NO" sz="15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flomrisiko</a:t>
            </a: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15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reduseres</a:t>
            </a: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n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Byplanlegging med nedbørfelt som grunnlag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Beskytt den økologiske </a:t>
            </a:r>
            <a:r>
              <a:rPr lang="nn-NO" sz="15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helsen</a:t>
            </a: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</a:t>
            </a:r>
            <a:r>
              <a:rPr lang="nn-NO" sz="15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vannressursene</a:t>
            </a:r>
            <a:r>
              <a:rPr lang="nn-NO" sz="1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planlegg for ekstreme </a:t>
            </a:r>
            <a:r>
              <a:rPr lang="nn-NO" sz="15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hendelser</a:t>
            </a:r>
            <a:endParaRPr lang="nn-NO" sz="15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n-NO" sz="18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Vannkloke</a:t>
            </a:r>
            <a:r>
              <a:rPr lang="nn-NO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samfunn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n-NO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Medvirkning</a:t>
            </a:r>
            <a:r>
              <a:rPr lang="nn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</a:t>
            </a:r>
            <a:r>
              <a:rPr lang="nn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bevisste </a:t>
            </a:r>
            <a:r>
              <a:rPr lang="nn-NO" sz="15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innbyggere</a:t>
            </a:r>
            <a:endParaRPr lang="nn-NO" sz="15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500">
                <a:latin typeface="Arial" panose="020B0604020202020204" pitchFamily="34" charset="0"/>
                <a:cs typeface="Times New Roman" panose="02020603050405020304" pitchFamily="18" charset="0"/>
              </a:rPr>
              <a:t>Fagfolk som forstår vannets positive bi-effekter</a:t>
            </a:r>
            <a:endParaRPr lang="nn-NO" sz="15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A9BB26-4E7A-76B1-BC58-D0415F06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EBDECCC-064F-08B5-A177-53C657D0F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2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06" y="365127"/>
            <a:ext cx="9704294" cy="1325563"/>
          </a:xfrm>
        </p:spPr>
        <p:txBody>
          <a:bodyPr>
            <a:normAutofit/>
          </a:bodyPr>
          <a:lstStyle/>
          <a:p>
            <a:r>
              <a:rPr lang="nb-NO" sz="2400"/>
              <a:t>Noen tema i nye planer– Vann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839061"/>
            <a:ext cx="9628679" cy="344224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Sikring av rentvannsbasseng med ferdigbehandlet vann som skal rett til forbruker. Å hindre innlekking av forurenset vann til bassengene er en oppgave som vil ha høy prioritet.  Det skal også arbeides for at områder over bergsprengte basseng gis status som sikringssoner i KPA.</a:t>
            </a: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Fysisk sikring av anleggene.</a:t>
            </a: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Bygge ferdig «nye» Espeland vannbehandlingsanlegg, ny behandlingsprosess på </a:t>
            </a:r>
            <a:r>
              <a:rPr lang="nb-NO" sz="18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Kismul</a:t>
            </a: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vannbehandlingsanlegg, tiltak på Sædalen vannbehandlingsanlegg</a:t>
            </a:r>
            <a:r>
              <a:rPr lang="nb-NO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Rehabilitering av en lang rekke eldre dammer i samsvar med plan.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Fornying av vannforsyningssystemene på et nivå som opprettholder god funksjon i ledningsnettet.</a:t>
            </a: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BEDC607-F2E2-AC96-D588-4E973376A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DCAD573-E182-DD67-0B1F-AC3371DA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4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06" y="365127"/>
            <a:ext cx="9704294" cy="1325563"/>
          </a:xfrm>
        </p:spPr>
        <p:txBody>
          <a:bodyPr>
            <a:normAutofit/>
          </a:bodyPr>
          <a:lstStyle/>
          <a:p>
            <a:r>
              <a:rPr lang="nb-NO" sz="2400"/>
              <a:t>Noen tema i nye planer– Avløp og vannmiljø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690690"/>
            <a:ext cx="9628679" cy="4482226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Sekundærrensing skal etableres så snart som praktisk mulig for følgende områder: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685800" algn="l"/>
                <a:tab pos="1142365" algn="l"/>
              </a:tabLst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Indre </a:t>
            </a: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Arna – Espeland – Garnes. Ytre Arna og </a:t>
            </a:r>
            <a:r>
              <a:rPr lang="nb-NO" sz="19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Hagardsvika</a:t>
            </a: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overføres til Garnes renseanlegg.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685800" algn="l"/>
                <a:tab pos="1142365" algn="l"/>
              </a:tabLst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Helleneset – Eikeviken ved overføring til Ytre Sandviken renseanlegg.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685800" algn="l"/>
                <a:tab pos="1142365" algn="l"/>
              </a:tabLst>
            </a:pPr>
            <a:r>
              <a:rPr lang="nn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Åsane nord ved overføring til Kvernevik renseanlegg.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685800" algn="l"/>
                <a:tab pos="1142365" algn="l"/>
              </a:tabLst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Bergen vest.  Utslipp på strekningen Kjøkkelvik – Fagerdalen – Godvik – Alvøen – Håkonshella – Hilleren saneres og overføres til nytt renseanlegg i Drotningsvik.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685800" algn="l"/>
                <a:tab pos="1142365" algn="l"/>
              </a:tabLst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Fanahammaren – Stend ved overføring til Flesland renseanlegg. </a:t>
            </a:r>
            <a:endParaRPr lang="nb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Tiltak skal iverksettes for å nå vannforskriftens generelle krav om god økologisk og kjemisk tilstand i vassdragene innen 2027. Regional plan for Vestland vassregion 2022 – 2027 har med 167 tiltak i Bergen kommune.  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Innføring av EUs nye avløpsdirektiv vil medføre skjerpede rensekrav også i Norge.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85800" algn="l"/>
              </a:tabLst>
            </a:pPr>
            <a:r>
              <a:rPr lang="nb-NO" sz="19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Bergen kommune vil arbeide for at fremtidig avløpsrensing er tilpasset de lokale resipientene og ligger på et nivå som sikrer god vannkvalitet.</a:t>
            </a:r>
          </a:p>
          <a:p>
            <a:pPr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85800" algn="l"/>
              </a:tabLst>
            </a:pPr>
            <a:r>
              <a:rPr lang="nb-NO" sz="190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Fornying av avløpssystemene på et nivå som opprettholder god funksjon i avløpsnettet</a:t>
            </a:r>
            <a:endParaRPr lang="nb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85800" algn="l"/>
              </a:tabLst>
            </a:pPr>
            <a:endParaRPr lang="nb-NO" sz="22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lnSpc>
                <a:spcPct val="107000"/>
              </a:lnSpc>
              <a:spcAft>
                <a:spcPts val="600"/>
              </a:spcAft>
              <a:buNone/>
              <a:tabLst>
                <a:tab pos="685800" algn="l"/>
              </a:tabLst>
            </a:pP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68923CC-A453-1726-660F-2DCBA7D4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AA68541-2A3E-DB2C-F665-A9FB7D4B0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1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sketch, tegnefilm, tegning, illustrasjon&#10;&#10;Automatisk generert beskrivelse">
            <a:extLst>
              <a:ext uri="{FF2B5EF4-FFF2-40B4-BE49-F238E27FC236}">
                <a16:creationId xmlns:a16="http://schemas.microsoft.com/office/drawing/2014/main" id="{06E3AFA8-4D0A-73CB-4E5E-81D34B3B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74" y="1791467"/>
            <a:ext cx="8481251" cy="2655272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8D98002-50E0-DE23-F612-A4E03E52F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6D53880-7020-8108-BB18-39A2CC7C0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5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06" y="365127"/>
            <a:ext cx="9704294" cy="1325563"/>
          </a:xfrm>
        </p:spPr>
        <p:txBody>
          <a:bodyPr>
            <a:normAutofit/>
          </a:bodyPr>
          <a:lstStyle/>
          <a:p>
            <a:r>
              <a:rPr lang="nb-NO" sz="2400"/>
              <a:t>Noen tema i nye planer– Klimatilpasning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233560"/>
            <a:ext cx="10135185" cy="4933720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b-NO" sz="19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Arealplanleggingen i Bergen skal legge til rette for naturbaserte overvannsløsninger som håndterer overvannet fra fjell til fjord, i tråd med «Statlige planretningslinjer for klima- og energiplanlegging og klimatilpasning» (2018). 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b-NO" sz="19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Retningslinjer for overvann fra 2005 revideres. Retningslinjene skal detaljere prinsipper og krav definert i kommunedelplan for overvann og være et verktøy for utbyggere i planlegging og prosjektering og for saksbehandlere ved godkjenning av planer og tiltak.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b-NO" sz="1900">
                <a:cs typeface="Arial" panose="020B0604020202020204" pitchFamily="34" charset="0"/>
              </a:rPr>
              <a:t>Bergen kommune skal fortsette arbeidet med å kartlegge konsekvenser av klimaendringer for vann- og avløpssystemene og for vassdragene. Det viktigste tiltaket for å redusere overløpsdrift i dag og i et endret klima er å separere regnvannet fra «kloakken». </a:t>
            </a:r>
          </a:p>
          <a:p>
            <a:pPr lvl="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nb-NO" sz="1900">
                <a:cs typeface="Arial" panose="020B0604020202020204" pitchFamily="34" charset="0"/>
              </a:rPr>
              <a:t>Å opprettholde grunnvannsstanden </a:t>
            </a:r>
            <a:r>
              <a:rPr lang="nb-NO" sz="19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er viktig for å hindre setningsskader på bygninger og gategrunn. Det tillates ikke tilført grunnvann til overvannsanlegg eller avløpssystem.</a:t>
            </a:r>
          </a:p>
          <a:p>
            <a:pPr lvl="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nb-NO" sz="1900">
                <a:cs typeface="Arial" panose="020B0604020202020204" pitchFamily="34" charset="0"/>
              </a:rPr>
              <a:t>Bergen Vann skal redusere energiforbruket, utrede muligheter for produksjon av fornybar energi utrede potensialet for gjenvinning av varme fra avløpsvann på avløpsnettet og på renseanleggene.</a:t>
            </a:r>
            <a:endParaRPr lang="nn-NO" sz="1900"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nn-NO" sz="19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nn-NO" sz="19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391C6E4-545C-3203-DE77-C1EBFD4CD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65A1362-EF78-5F6F-1192-7E076DCF7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F27694-7157-7D67-05E2-237292E33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6"/>
            <a:ext cx="10515600" cy="1084523"/>
          </a:xfrm>
        </p:spPr>
        <p:txBody>
          <a:bodyPr>
            <a:normAutofit/>
          </a:bodyPr>
          <a:lstStyle/>
          <a:p>
            <a:r>
              <a:rPr lang="nb-NO"/>
              <a:t>Søknader, sluttdokumentasjon og sånt der!</a:t>
            </a:r>
          </a:p>
        </p:txBody>
      </p:sp>
      <p:pic>
        <p:nvPicPr>
          <p:cNvPr id="5" name="Plassholder for innhold 4" descr="Bla kontur">
            <a:extLst>
              <a:ext uri="{FF2B5EF4-FFF2-40B4-BE49-F238E27FC236}">
                <a16:creationId xmlns:a16="http://schemas.microsoft.com/office/drawing/2014/main" id="{28816AE9-A581-E13E-E85C-C375DBFCE7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7222" y="0"/>
            <a:ext cx="2060960" cy="206096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7730B67-F024-1965-2ACE-99355F66AF13}"/>
              </a:ext>
            </a:extLst>
          </p:cNvPr>
          <p:cNvSpPr txBox="1"/>
          <p:nvPr/>
        </p:nvSpPr>
        <p:spPr>
          <a:xfrm>
            <a:off x="1579996" y="5901344"/>
            <a:ext cx="92723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Kilde: </a:t>
            </a:r>
            <a:r>
              <a:rPr kumimoji="0" lang="nb-NO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ChatGPT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D39BA24-BA20-FCC7-563B-B8763D4D0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A5F6E51-A761-08F7-186D-EDF2E0729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5C9F971-48A1-58A5-1A3B-E85BCFC25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290" y="816188"/>
            <a:ext cx="3152775" cy="6858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1B91BCE-772E-C43F-4D9A-12195673B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374" y="1681531"/>
            <a:ext cx="7952606" cy="42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206D47-48FF-B40F-EC45-8B310BDF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59" y="0"/>
            <a:ext cx="5669280" cy="1325563"/>
          </a:xfrm>
        </p:spPr>
        <p:txBody>
          <a:bodyPr/>
          <a:lstStyle/>
          <a:p>
            <a:r>
              <a:rPr lang="nb-NO"/>
              <a:t>"PBL"-gruppen </a:t>
            </a:r>
            <a:r>
              <a:rPr lang="nb-NO" sz="2000"/>
              <a:t>(søknadspliktige tiltak)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93A94E-2D01-DE07-005C-1B6D354B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15" y="1209073"/>
            <a:ext cx="7017369" cy="499423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A485ED5-65CA-0CF1-F1BA-66CF37E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B65DE0D-EF4B-FFB3-00A9-79809004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2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4C7C13-1E9F-5E4C-FEAA-50D764CD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Søknader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C48FE3-5207-510A-F5D7-F57435CA3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6850"/>
            <a:ext cx="4800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>
              <a:cs typeface="Arial" panose="020B0604020202020204"/>
            </a:endParaRPr>
          </a:p>
          <a:p>
            <a:pPr lvl="1"/>
            <a:endParaRPr lang="nb-NO">
              <a:cs typeface="Arial" panose="020B0604020202020204"/>
            </a:endParaRPr>
          </a:p>
          <a:p>
            <a:endParaRPr lang="nb-NO"/>
          </a:p>
        </p:txBody>
      </p:sp>
      <p:graphicFrame>
        <p:nvGraphicFramePr>
          <p:cNvPr id="6" name="Plassholder for innhold 4">
            <a:extLst>
              <a:ext uri="{FF2B5EF4-FFF2-40B4-BE49-F238E27FC236}">
                <a16:creationId xmlns:a16="http://schemas.microsoft.com/office/drawing/2014/main" id="{9FD0A7AD-A3CC-42A4-B546-4EB9BBFD36E5}"/>
              </a:ext>
            </a:extLst>
          </p:cNvPr>
          <p:cNvGraphicFramePr>
            <a:graphicFrameLocks/>
          </p:cNvGraphicFramePr>
          <p:nvPr/>
        </p:nvGraphicFramePr>
        <p:xfrm>
          <a:off x="1993699" y="105929"/>
          <a:ext cx="7856884" cy="6222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3" name="TekstSylinder 92">
            <a:extLst>
              <a:ext uri="{FF2B5EF4-FFF2-40B4-BE49-F238E27FC236}">
                <a16:creationId xmlns:a16="http://schemas.microsoft.com/office/drawing/2014/main" id="{02A71872-3122-A398-3D95-E253BB68DF09}"/>
              </a:ext>
            </a:extLst>
          </p:cNvPr>
          <p:cNvSpPr txBox="1"/>
          <p:nvPr/>
        </p:nvSpPr>
        <p:spPr>
          <a:xfrm>
            <a:off x="4477354" y="1591603"/>
            <a:ext cx="596440" cy="5964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307B183-7E7A-7727-FD32-47FDA61F3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915015B-473E-1357-6B07-6609EA5D8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4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F43A23-5F94-DFD0-CEF1-0E0054C0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Bergen Vann får inn og behandler mange søknader!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A16B53-9015-2DB2-C0B3-E8F96C485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069936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>
                <a:cs typeface="Arial"/>
              </a:rPr>
              <a:t>2024: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671 godkjente søknader om forhåndsuttalelse/opparbeiding av hovedledninger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1167 rørleggermeldinger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Arial"/>
            </a:endParaRPr>
          </a:p>
          <a:p>
            <a:r>
              <a:rPr lang="nb-NO">
                <a:cs typeface="Arial"/>
              </a:rPr>
              <a:t>2023: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681 godkjente søknader om forhåndsuttalelse/opparbeiding av hovedledninger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758 rørleggermeldinger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Arial"/>
            </a:endParaRPr>
          </a:p>
          <a:p>
            <a:r>
              <a:rPr lang="nb-NO">
                <a:cs typeface="Arial"/>
              </a:rPr>
              <a:t>2022: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nb-NO">
                <a:cs typeface="Arial"/>
              </a:rPr>
              <a:t>693 godkjente søknader om forhåndsuttalelse/opparbeiding av hovedledninger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nb-NO">
                <a:cs typeface="Arial"/>
              </a:rPr>
              <a:t>902 rørleggermeldinger</a:t>
            </a:r>
            <a:endParaRPr lang="nb-NO"/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Arial"/>
            </a:endParaRPr>
          </a:p>
          <a:p>
            <a:r>
              <a:rPr lang="nb-NO">
                <a:cs typeface="Arial"/>
              </a:rPr>
              <a:t>Det er veldig mange gode søknader, men vi kan fortsatt bli bedre!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8739A83-AAE8-BCE5-155B-C9109284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3596D13-005E-C42C-51C3-F0691CA0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4A68C-16F2-BB94-3A25-5DDF0D38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10B2E42C-37B8-2FAC-04A4-F144136E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662" y="101276"/>
            <a:ext cx="2076675" cy="1325563"/>
          </a:xfrm>
        </p:spPr>
        <p:txBody>
          <a:bodyPr/>
          <a:lstStyle/>
          <a:p>
            <a:r>
              <a:rPr lang="nb-NO"/>
              <a:t>Program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9BC17D4-8D4F-4CA4-30AC-4706DDF41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77" y="1056166"/>
            <a:ext cx="6335043" cy="532804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2BC1042-D657-076B-F131-718D59F16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13" y="61942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BE7A47D-87D2-727A-A8F9-C70095B3F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145" y="60960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7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22B22F-05E6-1AA6-5AF4-EA0161DA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318" y="0"/>
            <a:ext cx="3859764" cy="958241"/>
          </a:xfrm>
        </p:spPr>
        <p:txBody>
          <a:bodyPr/>
          <a:lstStyle/>
          <a:p>
            <a:r>
              <a:rPr lang="nb-NO">
                <a:cs typeface="Arial"/>
              </a:rPr>
              <a:t>Typiske mangler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B09361-D6C5-B4E7-4A32-639D9608C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5824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cs typeface="Arial"/>
              </a:rPr>
              <a:t>Erklæringer</a:t>
            </a:r>
            <a:endParaRPr lang="en-US">
              <a:cs typeface="Arial"/>
            </a:endParaRPr>
          </a:p>
          <a:p>
            <a:pPr lvl="1"/>
            <a:r>
              <a:rPr lang="nb-NO">
                <a:cs typeface="Arial"/>
              </a:rPr>
              <a:t>Skal være tinglyst ved innsendelse av søknad</a:t>
            </a:r>
            <a:endParaRPr lang="en-US">
              <a:cs typeface="Arial"/>
            </a:endParaRPr>
          </a:p>
          <a:p>
            <a:pPr lvl="1"/>
            <a:r>
              <a:rPr lang="nb-NO">
                <a:cs typeface="Arial"/>
              </a:rPr>
              <a:t>Kontroller at disse faktisk stemmer! Skal være signert av alle rettmessige eiere</a:t>
            </a:r>
            <a:endParaRPr lang="en-US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pPr lvl="1"/>
            <a:r>
              <a:rPr lang="nb-NO">
                <a:cs typeface="Arial"/>
              </a:rPr>
              <a:t>"Det forutsettes at tiltakshaver har sikret seg nødvendige rettigheter/erklæringer for ledningsgrunn over annen eiendom, og for tilknytning og vedlikehold av private fellesledninger".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7AECF10-2EFB-7131-DC8C-79C943D6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5824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cs typeface="Arial"/>
              </a:rPr>
              <a:t>Ikke bruk Bergen Vann som sekretær</a:t>
            </a:r>
            <a:endParaRPr lang="en-US">
              <a:cs typeface="Arial"/>
            </a:endParaRPr>
          </a:p>
          <a:p>
            <a:pPr lvl="1"/>
            <a:r>
              <a:rPr lang="nb-NO">
                <a:cs typeface="Arial"/>
              </a:rPr>
              <a:t>Intern kvalitetssikring (før innsendelse)</a:t>
            </a:r>
            <a:endParaRPr lang="en-US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pPr lvl="1"/>
            <a:r>
              <a:rPr lang="nb-NO">
                <a:cs typeface="Arial"/>
              </a:rPr>
              <a:t>Ikke vent på </a:t>
            </a:r>
            <a:r>
              <a:rPr lang="nb-NO" err="1">
                <a:cs typeface="Arial"/>
              </a:rPr>
              <a:t>mangelskriv</a:t>
            </a:r>
            <a:r>
              <a:rPr lang="nb-NO">
                <a:cs typeface="Arial"/>
              </a:rPr>
              <a:t>. </a:t>
            </a:r>
            <a:endParaRPr lang="en-US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pPr lvl="1"/>
            <a:r>
              <a:rPr lang="nb-NO">
                <a:cs typeface="Arial"/>
              </a:rPr>
              <a:t>Ved </a:t>
            </a:r>
            <a:r>
              <a:rPr lang="nb-NO" err="1">
                <a:cs typeface="Arial"/>
              </a:rPr>
              <a:t>mangelskriv</a:t>
            </a:r>
            <a:r>
              <a:rPr lang="nb-NO">
                <a:cs typeface="Arial"/>
              </a:rPr>
              <a:t> skal </a:t>
            </a:r>
            <a:r>
              <a:rPr lang="nb-NO" b="1" u="sng">
                <a:cs typeface="Arial"/>
              </a:rPr>
              <a:t>alle</a:t>
            </a:r>
            <a:r>
              <a:rPr lang="nb-NO">
                <a:cs typeface="Arial"/>
              </a:rPr>
              <a:t> punkter svares ut/kommenteres.</a:t>
            </a:r>
          </a:p>
          <a:p>
            <a:pPr lvl="1"/>
            <a:endParaRPr lang="nb-NO">
              <a:cs typeface="Arial"/>
            </a:endParaRPr>
          </a:p>
          <a:p>
            <a:pPr lvl="1"/>
            <a:r>
              <a:rPr lang="nb-NO">
                <a:cs typeface="Arial"/>
              </a:rPr>
              <a:t>Et </a:t>
            </a:r>
            <a:r>
              <a:rPr lang="nb-NO" err="1">
                <a:cs typeface="Arial"/>
              </a:rPr>
              <a:t>mangelskriv</a:t>
            </a:r>
            <a:r>
              <a:rPr lang="nb-NO">
                <a:cs typeface="Arial"/>
              </a:rPr>
              <a:t> er ikke et koldtbord.</a:t>
            </a:r>
          </a:p>
          <a:p>
            <a:endParaRPr lang="nb-NO">
              <a:cs typeface="Arial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8B36351-D8F0-BD24-FE93-9FEAA4B28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3E25092-32FC-430F-8CB0-46AAF786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8" name="Bilde 7" descr="Person som lager mat">
            <a:extLst>
              <a:ext uri="{FF2B5EF4-FFF2-40B4-BE49-F238E27FC236}">
                <a16:creationId xmlns:a16="http://schemas.microsoft.com/office/drawing/2014/main" id="{C1B248B9-F16B-60C8-9C3F-4F42B83DA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74" y="4056976"/>
            <a:ext cx="3757808" cy="25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221740-54B4-3663-1E62-9402322F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Overvann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AA61E3-DDDA-8320-8D1E-1CBE09C9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7972"/>
            <a:ext cx="50183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Skal være utredet ved rammetillatelse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/>
              <a:t>...og det skal være belagt med ansvarsrett. </a:t>
            </a:r>
          </a:p>
          <a:p>
            <a:r>
              <a:rPr lang="nb-NO"/>
              <a:t>Undersøk relevant plangrunnlag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/>
              <a:t>KDP Overvann – vedtatt i 2019.</a:t>
            </a:r>
            <a:endParaRPr lang="nb-NO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/>
              <a:t>VA-rammeplan</a:t>
            </a:r>
            <a:endParaRPr lang="nb-NO">
              <a:cs typeface="Arial"/>
            </a:endParaRPr>
          </a:p>
          <a:p>
            <a:r>
              <a:rPr lang="nb-NO"/>
              <a:t>Retningslinjene (2005) er i ferd med å bli oppdatert – tema for neste fagdag.</a:t>
            </a:r>
          </a:p>
          <a:p>
            <a:r>
              <a:rPr lang="nb-NO">
                <a:cs typeface="Arial"/>
              </a:rPr>
              <a:t>Det handler om å sikre gjennomførbarhet!</a:t>
            </a:r>
          </a:p>
        </p:txBody>
      </p:sp>
      <p:pic>
        <p:nvPicPr>
          <p:cNvPr id="5" name="Bilde 4" descr="Badekar fylt med vann og fallende gummiand">
            <a:extLst>
              <a:ext uri="{FF2B5EF4-FFF2-40B4-BE49-F238E27FC236}">
                <a16:creationId xmlns:a16="http://schemas.microsoft.com/office/drawing/2014/main" id="{B31C1571-6568-B009-BA87-33299224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14" y="1397972"/>
            <a:ext cx="5521500" cy="378900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C59BD61-B8A6-5A88-3022-71E1CFD87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F1D2CEB-5FA2-6A11-7491-20AA21D5B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9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84B521-23DF-B9B4-28A1-E254D5C0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Ledninger skal være tilgjengelige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43EE47-C444-1367-C374-CB8CC2C4C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cs typeface="Arial"/>
              </a:rPr>
              <a:t>Avstandskrav på 4 meter</a:t>
            </a:r>
            <a:endParaRPr lang="nb-NO"/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 panose="020B0604020202020204"/>
              </a:rPr>
              <a:t>… gjelder også mur, platting, bod, trær med mer...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 panose="020B0604020202020204"/>
              </a:rPr>
              <a:t>Ved mindre avstand kreves det egen søknad om dispensasjon</a:t>
            </a:r>
          </a:p>
          <a:p>
            <a:r>
              <a:rPr lang="nb-NO"/>
              <a:t>Hva etableres over våre ledninger?</a:t>
            </a:r>
            <a:endParaRPr lang="nb-NO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Skal TYDELIG fremgå av søknaden</a:t>
            </a:r>
          </a:p>
          <a:p>
            <a:endParaRPr lang="nb-NO">
              <a:cs typeface="Arial"/>
            </a:endParaRPr>
          </a:p>
        </p:txBody>
      </p:sp>
      <p:pic>
        <p:nvPicPr>
          <p:cNvPr id="5" name="Bilde 4" descr="Et bilde som inneholder tekst, måne, skjermbilde&#10;&#10;Innhold generert av kunstig intelligens kan være feil.">
            <a:extLst>
              <a:ext uri="{FF2B5EF4-FFF2-40B4-BE49-F238E27FC236}">
                <a16:creationId xmlns:a16="http://schemas.microsoft.com/office/drawing/2014/main" id="{17CE8037-F57C-EE06-4B73-EFB38C70D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90" y="797984"/>
            <a:ext cx="3762156" cy="456501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F36A0AE-0AA9-BF4D-2E01-076490940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CB061A2-B4FD-81BE-D220-82D0B55C1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6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D86F38C2-9CD7-3D4F-7AD0-B101107459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87889008"/>
              </p:ext>
            </p:extLst>
          </p:nvPr>
        </p:nvGraphicFramePr>
        <p:xfrm>
          <a:off x="-460309" y="441585"/>
          <a:ext cx="7436497" cy="582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44" name="Rett pilkobling 1243">
            <a:extLst>
              <a:ext uri="{FF2B5EF4-FFF2-40B4-BE49-F238E27FC236}">
                <a16:creationId xmlns:a16="http://schemas.microsoft.com/office/drawing/2014/main" id="{E8BF18C6-43C6-3F29-9554-2C8D9DEB8C31}"/>
              </a:ext>
            </a:extLst>
          </p:cNvPr>
          <p:cNvCxnSpPr/>
          <p:nvPr/>
        </p:nvCxnSpPr>
        <p:spPr>
          <a:xfrm flipV="1">
            <a:off x="5415742" y="4226299"/>
            <a:ext cx="1554507" cy="113961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78" name="Diagram 1277">
            <a:extLst>
              <a:ext uri="{FF2B5EF4-FFF2-40B4-BE49-F238E27FC236}">
                <a16:creationId xmlns:a16="http://schemas.microsoft.com/office/drawing/2014/main" id="{51E35A2F-5BE7-DEF0-1290-87195BD4E163}"/>
              </a:ext>
            </a:extLst>
          </p:cNvPr>
          <p:cNvGraphicFramePr/>
          <p:nvPr/>
        </p:nvGraphicFramePr>
        <p:xfrm>
          <a:off x="6974633" y="1141445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E5D41DA-CC91-CFE0-ADDD-75E53484D45C}"/>
              </a:ext>
            </a:extLst>
          </p:cNvPr>
          <p:cNvSpPr txBox="1"/>
          <p:nvPr/>
        </p:nvSpPr>
        <p:spPr>
          <a:xfrm>
            <a:off x="1872558" y="1785991"/>
            <a:ext cx="596440" cy="5964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3A619D5-5611-D24E-7033-CFDEBA241B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0F19B56-B8EF-6284-A904-FF2411CDD5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7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art, tekst, atlas&#10;&#10;Innhold generert av kunstig intelligens kan være feil.">
            <a:extLst>
              <a:ext uri="{FF2B5EF4-FFF2-40B4-BE49-F238E27FC236}">
                <a16:creationId xmlns:a16="http://schemas.microsoft.com/office/drawing/2014/main" id="{B5AA90C7-10B7-2EC4-75F3-91E3D3C2C8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4627" y="123492"/>
            <a:ext cx="7831143" cy="5998941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E1EDDA-D59E-E202-224A-F91D4B80C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6272"/>
            <a:ext cx="3771378" cy="1325563"/>
          </a:xfrm>
        </p:spPr>
        <p:txBody>
          <a:bodyPr/>
          <a:lstStyle/>
          <a:p>
            <a:r>
              <a:rPr lang="nb-NO">
                <a:cs typeface="Arial"/>
              </a:rPr>
              <a:t>En sann historie fra virkeligheten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6C198C6-79B1-DFDE-DCB4-660E5A7FB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D190A6D-558F-7CFC-9959-B16FCF3F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05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art, atlas, tekst&#10;&#10;Innhold generert av kunstig intelligens kan være feil.">
            <a:extLst>
              <a:ext uri="{FF2B5EF4-FFF2-40B4-BE49-F238E27FC236}">
                <a16:creationId xmlns:a16="http://schemas.microsoft.com/office/drawing/2014/main" id="{9CECBE48-77A3-F663-2D1C-9C58B2CA13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738" y="199835"/>
            <a:ext cx="9292523" cy="5581612"/>
          </a:xfr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7B19057-492A-1C64-CFA6-63BA65825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03D35DD-6B3C-4CDA-7C1E-B713849AE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6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FCA073-5B37-40EF-104E-12971A3F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Kunne denne situasjonen vært unngått?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57586-AC4E-A8BD-F39A-C29A8F77D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2264"/>
            <a:ext cx="100490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cs typeface="Arial"/>
              </a:rPr>
              <a:t>Faktisk utførelse avviker fra godkjent søknad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Krever innsendelse av reviderte planer </a:t>
            </a:r>
            <a:r>
              <a:rPr lang="nb-NO" u="sng">
                <a:cs typeface="Arial"/>
              </a:rPr>
              <a:t>før</a:t>
            </a:r>
            <a:r>
              <a:rPr lang="nb-NO">
                <a:cs typeface="Arial"/>
              </a:rPr>
              <a:t> utførelse</a:t>
            </a:r>
          </a:p>
          <a:p>
            <a:r>
              <a:rPr lang="nb-NO">
                <a:cs typeface="Arial"/>
              </a:rPr>
              <a:t>Rørinspeksjon var ikke gjennomgått før grøft ble lukket, og avdekket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Svanker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Bend/retningsendringer på stammen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Bruk av DV-rør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Materialovergang på stammen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Manglende informasjon om material for deler av strekk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Forskjøvet skjøt med </a:t>
            </a:r>
            <a:r>
              <a:rPr lang="nb-NO">
                <a:solidFill>
                  <a:srgbClr val="FF0000"/>
                </a:solidFill>
                <a:cs typeface="Arial"/>
              </a:rPr>
              <a:t>rød </a:t>
            </a:r>
            <a:r>
              <a:rPr lang="nb-NO">
                <a:cs typeface="Arial"/>
              </a:rPr>
              <a:t>gradering</a:t>
            </a:r>
          </a:p>
          <a:p>
            <a:r>
              <a:rPr lang="nb-NO">
                <a:cs typeface="Arial"/>
              </a:rPr>
              <a:t>Les brev/tilbakemeldinger før utbedring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Bruk av DV-rør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Ledning var ikke spylt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cs typeface="Arial"/>
              </a:rPr>
              <a:t>Endring av eierskap fra K til P var ikke avklart med byggherre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Arial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F280A5E-82FE-50C2-FFA3-E13D3DD8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710AD92-32FD-67A5-1C77-EC7B473B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2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860BC4-0CE4-48E9-A7A5-174F20405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273" y="1569450"/>
            <a:ext cx="3898641" cy="1348889"/>
          </a:xfrm>
        </p:spPr>
        <p:txBody>
          <a:bodyPr anchor="ctr">
            <a:normAutofit/>
          </a:bodyPr>
          <a:lstStyle/>
          <a:p>
            <a:pPr algn="ctr"/>
            <a:r>
              <a:rPr lang="nb-NO"/>
              <a:t>Sluttdokumentasjon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0AD4ED5-DD5E-2FD1-6206-D065DC1A1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783" y="2687825"/>
            <a:ext cx="3579845" cy="30917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b-NO"/>
              <a:t>Hvordan sikrer vi en bedre sluttdokumentasjon?</a:t>
            </a:r>
            <a:endParaRPr lang="nb-NO">
              <a:cs typeface="Arial" panose="020B0604020202020204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691BC5F-3A3F-3919-A121-C1D51FB6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84" r="14236" b="2"/>
          <a:stretch/>
        </p:blipFill>
        <p:spPr>
          <a:xfrm>
            <a:off x="6096000" y="1569450"/>
            <a:ext cx="4428727" cy="3719100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905F3A3-A073-002E-43C2-D12547F5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D33414D-06EF-0ADC-3054-F37B586F0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skjermbilde, Annonsering på nett, Nettsted&#10;&#10;Innhold generert av kunstig intelligens kan være feil.">
            <a:extLst>
              <a:ext uri="{FF2B5EF4-FFF2-40B4-BE49-F238E27FC236}">
                <a16:creationId xmlns:a16="http://schemas.microsoft.com/office/drawing/2014/main" id="{12FD9EB3-8EB9-BA3F-DED9-09EC41A9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30" y="400834"/>
            <a:ext cx="8180540" cy="539991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B261A7A-45C6-BD29-3422-CC6FDC6DC041}"/>
              </a:ext>
            </a:extLst>
          </p:cNvPr>
          <p:cNvSpPr txBox="1"/>
          <p:nvPr/>
        </p:nvSpPr>
        <p:spPr>
          <a:xfrm>
            <a:off x="6001532" y="5585304"/>
            <a:ext cx="42885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Kilde: </a:t>
            </a: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https://www.liveabout.com/best-and-worst-excuses-for-being-late-to-work-2059789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F1493E1-8C8D-B84B-11B1-18ACB451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755FE0F-4D76-EE0E-3792-0CE5151D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12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tekst, skjermbilde, Font&#10;&#10;Innhold generert av kunstig intelligens kan være feil.">
            <a:extLst>
              <a:ext uri="{FF2B5EF4-FFF2-40B4-BE49-F238E27FC236}">
                <a16:creationId xmlns:a16="http://schemas.microsoft.com/office/drawing/2014/main" id="{CDAC2CE3-C271-3A56-124F-9A65320D0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914" y="1387214"/>
            <a:ext cx="8728172" cy="4351338"/>
          </a:xfrm>
        </p:spPr>
      </p:pic>
      <p:pic>
        <p:nvPicPr>
          <p:cNvPr id="5" name="Bilde 4" descr="Et bilde som inneholder tekst, Font, skjermbilde, line&#10;&#10;Innhold generert av kunstig intelligens kan være feil.">
            <a:extLst>
              <a:ext uri="{FF2B5EF4-FFF2-40B4-BE49-F238E27FC236}">
                <a16:creationId xmlns:a16="http://schemas.microsoft.com/office/drawing/2014/main" id="{DC2F70C1-6CCE-053F-8B9B-B9D5DCD27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02" y="106896"/>
            <a:ext cx="6927396" cy="115038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205A264-6BEE-9B06-2B6D-CB4872B89C24}"/>
              </a:ext>
            </a:extLst>
          </p:cNvPr>
          <p:cNvSpPr txBox="1"/>
          <p:nvPr/>
        </p:nvSpPr>
        <p:spPr>
          <a:xfrm>
            <a:off x="1763847" y="5728158"/>
            <a:ext cx="99059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Kilde: </a:t>
            </a:r>
            <a:r>
              <a:rPr kumimoji="0" lang="nb-NO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ChatGPT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BB60067-5E27-5106-78FF-0BC567DDF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D4F72A0-09ED-CA7A-D013-73F60F430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514" y="602871"/>
            <a:ext cx="7430486" cy="1325563"/>
          </a:xfrm>
        </p:spPr>
        <p:txBody>
          <a:bodyPr>
            <a:normAutofit/>
          </a:bodyPr>
          <a:lstStyle/>
          <a:p>
            <a:pPr algn="ctr"/>
            <a:r>
              <a:rPr lang="nb-NO" sz="2400"/>
              <a:t>Hovedplaner, hva er det?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544522"/>
            <a:ext cx="10135185" cy="4351338"/>
          </a:xfrm>
        </p:spPr>
        <p:txBody>
          <a:bodyPr>
            <a:normAutofit/>
          </a:bodyPr>
          <a:lstStyle/>
          <a:p>
            <a:endParaRPr lang="nb-NO" sz="2400" i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2520C7B-C989-A425-E011-100121233E71}"/>
              </a:ext>
            </a:extLst>
          </p:cNvPr>
          <p:cNvSpPr txBox="1"/>
          <p:nvPr/>
        </p:nvSpPr>
        <p:spPr>
          <a:xfrm>
            <a:off x="1332903" y="1790634"/>
            <a:ext cx="8627559" cy="3276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Hovedplanene er overordnede sektorplaner for vannforsyning og avløpshåndtering.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Planene gir grunnlag for innspill til handlingsplaner og økonomiplaner som rulleres årlig.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Planen angir hvordan kommunen skal oppfylle krav i lover og forskrifter. Særlig viktig for virksomheten er drikkevannsforskriften og forurensningsforskriften.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Videre angir hovedplanene hvordan kommunen skal oppfylle selvpålagte oppgaver, for eksempel når det gjelder servicenivå overfor abonnentene.  </a:t>
            </a:r>
            <a:endParaRPr kumimoji="0" lang="nn-NO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Hovedplanen bygger på status- og avviksregistrering målt mot krav og mål.  Vi finner ut hvor vi står i dag og foreslår tiltak for å komme til ønsket nivå.</a:t>
            </a:r>
            <a:endParaRPr kumimoji="0" lang="nn-NO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D8F84F8-1FD4-A56D-0AA9-8A45A298C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3" y="6194212"/>
            <a:ext cx="1465612" cy="5577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06538BE-921A-151C-0FF9-F112B57A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145" y="60960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7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803481-B3FD-A95E-5179-8724F82F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er sluttdokumentasjon viktig?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9DAFF3-44AB-111E-CE14-A2B431E20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63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solidFill>
                  <a:srgbClr val="FF0000"/>
                </a:solidFill>
                <a:cs typeface="Arial"/>
              </a:rPr>
              <a:t>FORUTSETNING for midlertidig brukstillatelse/ferdigattest</a:t>
            </a:r>
            <a:endParaRPr lang="nb-NO"/>
          </a:p>
          <a:p>
            <a:endParaRPr lang="nb-NO"/>
          </a:p>
          <a:p>
            <a:r>
              <a:rPr lang="nb-NO"/>
              <a:t>Oppdatert kartverk</a:t>
            </a:r>
          </a:p>
          <a:p>
            <a:pPr lvl="1"/>
            <a:r>
              <a:rPr lang="nb-NO" sz="1600"/>
              <a:t>Korrekt registrering av ledninger gir forutsigbarhet – bedre ressursutnyttelse</a:t>
            </a:r>
            <a:endParaRPr lang="nb-NO" sz="1600">
              <a:cs typeface="Arial"/>
            </a:endParaRPr>
          </a:p>
          <a:p>
            <a:pPr lvl="1"/>
            <a:r>
              <a:rPr lang="nb-NO" sz="1600">
                <a:cs typeface="Arial"/>
              </a:rPr>
              <a:t>Fellesnytte </a:t>
            </a:r>
          </a:p>
          <a:p>
            <a:pPr lvl="1"/>
            <a:r>
              <a:rPr lang="nb-NO" sz="1600">
                <a:cs typeface="Arial"/>
              </a:rPr>
              <a:t>Egennytte</a:t>
            </a:r>
          </a:p>
          <a:p>
            <a:pPr lvl="1"/>
            <a:r>
              <a:rPr lang="nb-NO" sz="1600">
                <a:cs typeface="Arial"/>
              </a:rPr>
              <a:t>Gir færre overraskelser når det graves</a:t>
            </a:r>
          </a:p>
          <a:p>
            <a:endParaRPr lang="nb-NO"/>
          </a:p>
          <a:p>
            <a:r>
              <a:rPr lang="nb-NO"/>
              <a:t>Viktig for huseier å vite hvor ledningsanlegget ligger</a:t>
            </a:r>
          </a:p>
          <a:p>
            <a:pPr lvl="1"/>
            <a:r>
              <a:rPr lang="nb-NO" sz="1600"/>
              <a:t>Eksempelvis ved lekkasjer</a:t>
            </a:r>
            <a:endParaRPr lang="nb-NO" sz="1600">
              <a:cs typeface="Arial"/>
            </a:endParaRPr>
          </a:p>
          <a:p>
            <a:endParaRPr lang="nb-NO"/>
          </a:p>
          <a:p>
            <a:r>
              <a:rPr lang="nb-NO"/>
              <a:t>Forutsetning for å overta anlegg til kommunal drift og vedlikehold</a:t>
            </a:r>
            <a:endParaRPr lang="nb-NO">
              <a:cs typeface="Arial"/>
            </a:endParaRPr>
          </a:p>
          <a:p>
            <a:endParaRPr lang="nb-NO">
              <a:solidFill>
                <a:srgbClr val="000000"/>
              </a:solidFill>
              <a:cs typeface="Arial"/>
            </a:endParaRPr>
          </a:p>
          <a:p>
            <a:endParaRPr lang="nb-NO">
              <a:solidFill>
                <a:srgbClr val="000000"/>
              </a:solidFill>
              <a:cs typeface="Arial"/>
            </a:endParaRPr>
          </a:p>
          <a:p>
            <a:endParaRPr lang="nb-NO"/>
          </a:p>
          <a:p>
            <a:pPr lvl="1"/>
            <a:endParaRPr lang="nb-NO">
              <a:cs typeface="Arial" panose="020B0604020202020204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9811CA-F68A-F459-8FB4-9945B7A4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5A51368-9A15-76A5-0863-C7A83BCF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94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A60E1-07BA-1674-67B8-D3FA8794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Andel sluttdokumentasjoner som har mangler 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C592B101-AFD1-038C-503E-0B92B90CB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9029900"/>
              </p:ext>
            </p:extLst>
          </p:nvPr>
        </p:nvGraphicFramePr>
        <p:xfrm>
          <a:off x="808734" y="1406001"/>
          <a:ext cx="10574531" cy="360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600">
                  <a:extLst>
                    <a:ext uri="{9D8B030D-6E8A-4147-A177-3AD203B41FA5}">
                      <a16:colId xmlns:a16="http://schemas.microsoft.com/office/drawing/2014/main" val="1684686620"/>
                    </a:ext>
                  </a:extLst>
                </a:gridCol>
                <a:gridCol w="1905543">
                  <a:extLst>
                    <a:ext uri="{9D8B030D-6E8A-4147-A177-3AD203B41FA5}">
                      <a16:colId xmlns:a16="http://schemas.microsoft.com/office/drawing/2014/main" val="2612730359"/>
                    </a:ext>
                  </a:extLst>
                </a:gridCol>
                <a:gridCol w="1768823">
                  <a:extLst>
                    <a:ext uri="{9D8B030D-6E8A-4147-A177-3AD203B41FA5}">
                      <a16:colId xmlns:a16="http://schemas.microsoft.com/office/drawing/2014/main" val="641194341"/>
                    </a:ext>
                  </a:extLst>
                </a:gridCol>
                <a:gridCol w="1838644">
                  <a:extLst>
                    <a:ext uri="{9D8B030D-6E8A-4147-A177-3AD203B41FA5}">
                      <a16:colId xmlns:a16="http://schemas.microsoft.com/office/drawing/2014/main" val="4259440106"/>
                    </a:ext>
                  </a:extLst>
                </a:gridCol>
                <a:gridCol w="1838644">
                  <a:extLst>
                    <a:ext uri="{9D8B030D-6E8A-4147-A177-3AD203B41FA5}">
                      <a16:colId xmlns:a16="http://schemas.microsoft.com/office/drawing/2014/main" val="3620534966"/>
                    </a:ext>
                  </a:extLst>
                </a:gridCol>
                <a:gridCol w="1549277">
                  <a:extLst>
                    <a:ext uri="{9D8B030D-6E8A-4147-A177-3AD203B41FA5}">
                      <a16:colId xmlns:a16="http://schemas.microsoft.com/office/drawing/2014/main" val="4015330390"/>
                    </a:ext>
                  </a:extLst>
                </a:gridCol>
              </a:tblGrid>
              <a:tr h="851000">
                <a:tc>
                  <a:txBody>
                    <a:bodyPr/>
                    <a:lstStyle/>
                    <a:p>
                      <a:endParaRPr lang="nb-NO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/>
                        <a:t>2023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/>
                        <a:t>2024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416652"/>
                  </a:ext>
                </a:extLst>
              </a:tr>
              <a:tr h="950452">
                <a:tc>
                  <a:txBody>
                    <a:bodyPr/>
                    <a:lstStyle/>
                    <a:p>
                      <a:r>
                        <a:rPr lang="nb-NO" sz="2000" b="1"/>
                        <a:t>Mottatte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962772"/>
                  </a:ext>
                </a:extLst>
              </a:tr>
              <a:tr h="950452">
                <a:tc>
                  <a:txBody>
                    <a:bodyPr/>
                    <a:lstStyle/>
                    <a:p>
                      <a:r>
                        <a:rPr lang="nb-NO" sz="2000" b="1" err="1"/>
                        <a:t>Mangelskriv</a:t>
                      </a:r>
                      <a:endParaRPr lang="nb-NO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08241"/>
                  </a:ext>
                </a:extLst>
              </a:tr>
              <a:tr h="851000">
                <a:tc>
                  <a:txBody>
                    <a:bodyPr/>
                    <a:lstStyle/>
                    <a:p>
                      <a:r>
                        <a:rPr lang="nb-NO" sz="2000" b="1"/>
                        <a:t>% andel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/>
                        <a:t>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765503"/>
                  </a:ext>
                </a:extLst>
              </a:tr>
            </a:tbl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D0F9F02A-F01D-D438-FB67-BCABABD84C24}"/>
              </a:ext>
            </a:extLst>
          </p:cNvPr>
          <p:cNvSpPr txBox="1"/>
          <p:nvPr/>
        </p:nvSpPr>
        <p:spPr>
          <a:xfrm>
            <a:off x="808734" y="5008905"/>
            <a:ext cx="789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50% av all sluttdokumentasjon har mangler er for dårlig!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Da kan det bare bli bedre?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DBA5444-AB38-A679-2009-C8DEF332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64E657E-1CBF-0FCC-0D79-9AFE9836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33C87C-929E-4DAB-9A2C-02D0A7CE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Konsekvens ved mangelfull sluttdokumentasjon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4A0E69-B79E-74D6-50BB-D1AF4CD6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3274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/>
              <a:t>Den totale saksbehandlingstiden øker - for alle</a:t>
            </a:r>
          </a:p>
          <a:p>
            <a:pPr lvl="1"/>
            <a:r>
              <a:rPr lang="nb-NO" sz="1600"/>
              <a:t>Unødvendig bruk av tid og ressurser for kommunen</a:t>
            </a:r>
            <a:endParaRPr lang="nb-NO" sz="1600">
              <a:cs typeface="Arial" panose="020B0604020202020204"/>
            </a:endParaRPr>
          </a:p>
          <a:p>
            <a:pPr lvl="1"/>
            <a:r>
              <a:rPr lang="nb-NO" sz="1600"/>
              <a:t>Unødvendig bruk av tid og ressurser for involverte foretak</a:t>
            </a:r>
            <a:endParaRPr lang="nb-NO" sz="1600">
              <a:cs typeface="Arial" panose="020B0604020202020204"/>
            </a:endParaRPr>
          </a:p>
          <a:p>
            <a:pPr lvl="1"/>
            <a:endParaRPr lang="nb-NO" sz="1600">
              <a:cs typeface="Arial" panose="020B0604020202020204"/>
            </a:endParaRPr>
          </a:p>
          <a:p>
            <a:r>
              <a:rPr lang="nb-NO" sz="1900">
                <a:cs typeface="Arial"/>
              </a:rPr>
              <a:t>Husk at vi har saksbehandlingstid for sluttdokumentasjoner</a:t>
            </a:r>
          </a:p>
          <a:p>
            <a:pPr lvl="1"/>
            <a:r>
              <a:rPr lang="nb-NO" sz="1600">
                <a:cs typeface="Arial"/>
              </a:rPr>
              <a:t>3 uker for private anlegg, 4 uker for kommunale anlegg</a:t>
            </a:r>
          </a:p>
          <a:p>
            <a:pPr lvl="1"/>
            <a:r>
              <a:rPr lang="nb-NO" sz="1600">
                <a:cs typeface="Arial"/>
              </a:rPr>
              <a:t>3 ukers saksbehandlingstid for søknad om MB</a:t>
            </a:r>
          </a:p>
          <a:p>
            <a:endParaRPr lang="nb-NO"/>
          </a:p>
          <a:p>
            <a:r>
              <a:rPr lang="nb-NO"/>
              <a:t>Det påløper flere kostnader – </a:t>
            </a:r>
            <a:r>
              <a:rPr lang="nb-NO" u="sng"/>
              <a:t>ofte for byggherre</a:t>
            </a:r>
            <a:endParaRPr lang="nb-NO" u="sng">
              <a:cs typeface="Arial"/>
            </a:endParaRPr>
          </a:p>
          <a:p>
            <a:endParaRPr lang="nb-NO">
              <a:cs typeface="Arial" panose="020B0604020202020204"/>
            </a:endParaRPr>
          </a:p>
          <a:p>
            <a:r>
              <a:rPr lang="nb-NO"/>
              <a:t>Vi må bruke tiden på dette og ikke andre oppgaver</a:t>
            </a:r>
          </a:p>
          <a:p>
            <a:pPr lvl="1"/>
            <a:r>
              <a:rPr lang="nb-NO" sz="1600">
                <a:cs typeface="Arial" panose="020B0604020202020204"/>
              </a:rPr>
              <a:t>… saksbehandlingstiden for alle andre saker øker</a:t>
            </a:r>
          </a:p>
          <a:p>
            <a:pPr lvl="1"/>
            <a:endParaRPr lang="nb-NO" sz="2100">
              <a:cs typeface="Arial" panose="020B0604020202020204"/>
            </a:endParaRPr>
          </a:p>
          <a:p>
            <a:r>
              <a:rPr lang="nb-NO">
                <a:cs typeface="Arial" panose="020B0604020202020204"/>
              </a:rPr>
              <a:t>En mindre trivelig hverdag – for alle!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B4B23B5-B5F4-4700-7904-6A3078EED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EFC3D0B-D6C7-3B0A-6AFD-3DBD69FC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8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78A48-75E2-4136-88D3-5E2548DA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/>
              <a:t>Private anlegg: Krav til s</a:t>
            </a:r>
            <a:r>
              <a:rPr lang="nb-NO"/>
              <a:t>luttdokumentasjon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05007F-A5AD-4A11-9F9D-A9317A12C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952"/>
            <a:ext cx="10515600" cy="483341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Innmålingsdata/Korrekt inntegning på VA-ledningskart (M=1:250/1:500)</a:t>
            </a:r>
            <a:endParaRPr lang="nb-NO" sz="1600">
              <a:cs typeface="Arial"/>
            </a:endParaRP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Lengdeprofil (målsatt)</a:t>
            </a:r>
            <a:endParaRPr lang="nb-NO" sz="1600">
              <a:cs typeface="Arial"/>
            </a:endParaRP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Dokumentasjon på at det er montert skilt som viser stengeventilen sin beliggenhet </a:t>
            </a:r>
            <a:endParaRPr lang="nb-NO" sz="1600">
              <a:cs typeface="Arial"/>
            </a:endParaRP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Drift- og </a:t>
            </a:r>
            <a:r>
              <a:rPr lang="nb-NO" sz="1600" err="1"/>
              <a:t>vedlikeholdsinstruks</a:t>
            </a:r>
            <a:r>
              <a:rPr lang="nb-NO" sz="1600"/>
              <a:t> for overvannsanlegget (som overleveres kunde)</a:t>
            </a:r>
            <a:endParaRPr lang="nb-NO" sz="1600">
              <a:cs typeface="Arial"/>
            </a:endParaRP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Opplysninger om byggesak sitt saksnummer </a:t>
            </a:r>
            <a:endParaRPr lang="nb-NO" sz="1600">
              <a:cs typeface="Arial"/>
            </a:endParaRPr>
          </a:p>
          <a:p>
            <a:pPr lvl="2">
              <a:lnSpc>
                <a:spcPct val="150000"/>
              </a:lnSpc>
              <a:buFont typeface="Wingdings" panose="02070309020205020404" pitchFamily="49" charset="0"/>
              <a:buChar char="§"/>
            </a:pPr>
            <a:r>
              <a:rPr lang="nb-NO" sz="1200">
                <a:cs typeface="Arial" panose="020B0604020202020204"/>
              </a:rPr>
              <a:t>Husk at det skal foreligge tillatelse til tiltak (IG)!</a:t>
            </a: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Dokumentasjon på at ledninger som utgår er plugget iht. Krav</a:t>
            </a:r>
          </a:p>
          <a:p>
            <a:pPr lvl="2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300"/>
              <a:t>Skal plugges direkte på hovedledning/i kum, eventuelt på nærmeste forgreining på fellesledning</a:t>
            </a:r>
            <a:endParaRPr lang="nb-NO" sz="1300">
              <a:cs typeface="Arial"/>
            </a:endParaRP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/>
              <a:t>Påslippstillatelse for olje- og fettutskillere</a:t>
            </a:r>
            <a:endParaRPr lang="nb-NO" sz="1600">
              <a:cs typeface="Arial"/>
            </a:endParaRP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>
                <a:cs typeface="Arial"/>
              </a:rPr>
              <a:t>Bildedokumentasjon av installert tilbakeslagsventil og vannmåler</a:t>
            </a:r>
          </a:p>
          <a:p>
            <a:pPr lvl="1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nb-NO" sz="1600">
                <a:cs typeface="Arial"/>
              </a:rPr>
              <a:t>Eventuelle krav stilt til private avløpsanlegg</a:t>
            </a:r>
          </a:p>
          <a:p>
            <a:pPr lvl="2">
              <a:lnSpc>
                <a:spcPct val="150000"/>
              </a:lnSpc>
              <a:buFont typeface="Wingdings" panose="02070309020205020404" pitchFamily="49" charset="0"/>
              <a:buChar char="§"/>
            </a:pPr>
            <a:r>
              <a:rPr lang="nb-NO" sz="1200">
                <a:cs typeface="Arial" panose="020B0604020202020204"/>
              </a:rPr>
              <a:t>Ikke alle områder er tilrettelagt med kommunalt renseanlegg</a:t>
            </a:r>
          </a:p>
          <a:p>
            <a:pPr lvl="1"/>
            <a:endParaRPr lang="nb-NO" sz="2500">
              <a:cs typeface="Arial" panose="020B0604020202020204"/>
            </a:endParaRPr>
          </a:p>
          <a:p>
            <a:pPr marL="342900" lvl="1" indent="0">
              <a:buNone/>
            </a:pPr>
            <a:endParaRPr lang="nb-NO" sz="2800">
              <a:cs typeface="Arial" panose="020B0604020202020204"/>
            </a:endParaRPr>
          </a:p>
          <a:p>
            <a:pPr marL="457200" lvl="1" indent="0">
              <a:buNone/>
            </a:pPr>
            <a:endParaRPr lang="nb-NO" sz="2800">
              <a:cs typeface="Arial" panose="020B0604020202020204"/>
            </a:endParaRPr>
          </a:p>
          <a:p>
            <a:pPr lvl="1"/>
            <a:endParaRPr lang="nb-NO">
              <a:cs typeface="Arial" panose="020B0604020202020204"/>
            </a:endParaRPr>
          </a:p>
          <a:p>
            <a:pPr lvl="1"/>
            <a:endParaRPr lang="nb-NO">
              <a:cs typeface="Arial" panose="020B0604020202020204"/>
            </a:endParaRPr>
          </a:p>
          <a:p>
            <a:pPr lvl="1"/>
            <a:endParaRPr lang="nb-NO">
              <a:cs typeface="Arial" panose="020B0604020202020204"/>
            </a:endParaRPr>
          </a:p>
          <a:p>
            <a:pPr marL="457200" lvl="1" indent="0">
              <a:buNone/>
            </a:pPr>
            <a:endParaRPr lang="nb-NO">
              <a:cs typeface="Arial" panose="020B0604020202020204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38987A2-CFB5-FE9C-576F-D3F029C8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93662AF-D557-2952-EE9F-489BC4865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51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487175-54F7-42D8-A5BC-D8F79559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2"/>
            <a:ext cx="10515600" cy="1325563"/>
          </a:xfrm>
        </p:spPr>
        <p:txBody>
          <a:bodyPr/>
          <a:lstStyle/>
          <a:p>
            <a:r>
              <a:rPr lang="nb-NO" sz="3600"/>
              <a:t>Kommunalt anlegg</a:t>
            </a:r>
            <a:r>
              <a:rPr lang="nb-NO" sz="2800"/>
              <a:t>: </a:t>
            </a:r>
            <a:r>
              <a:rPr lang="nb-NO"/>
              <a:t>Krav til Sluttdokumentasjon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3314B1-79C3-485F-8093-7498487F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4967"/>
            <a:ext cx="10515600" cy="502780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nb-NO" sz="1400"/>
              <a:t> "Som-bygget"-tegninger</a:t>
            </a:r>
            <a:endParaRPr lang="nb-NO" sz="140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nb-NO" sz="1400"/>
              <a:t> Innmålingsdata inklusiv </a:t>
            </a:r>
            <a:r>
              <a:rPr lang="nb-NO" sz="1400" err="1"/>
              <a:t>kumskjema</a:t>
            </a:r>
            <a:r>
              <a:rPr lang="nb-NO" sz="1400"/>
              <a:t> med mer</a:t>
            </a:r>
            <a:endParaRPr lang="nb-NO" sz="140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nb-NO" sz="1400"/>
              <a:t> Vannledninger:</a:t>
            </a:r>
            <a:endParaRPr lang="nb-NO" sz="1400">
              <a:cs typeface="Arial" panose="020B0604020202020204"/>
            </a:endParaRPr>
          </a:p>
          <a:p>
            <a:pPr lvl="1">
              <a:lnSpc>
                <a:spcPct val="150000"/>
              </a:lnSpc>
            </a:pPr>
            <a:r>
              <a:rPr lang="nb-NO" sz="1200"/>
              <a:t>Trykkprøving (VA-miljøblad 25 og NS-EN 805)</a:t>
            </a:r>
            <a:endParaRPr lang="nb-NO" sz="1200">
              <a:cs typeface="Arial" panose="020B0604020202020204"/>
            </a:endParaRPr>
          </a:p>
          <a:p>
            <a:pPr lvl="1">
              <a:lnSpc>
                <a:spcPct val="150000"/>
              </a:lnSpc>
            </a:pPr>
            <a:r>
              <a:rPr lang="nb-NO" sz="1200">
                <a:cs typeface="Arial" panose="020B0604020202020204"/>
              </a:rPr>
              <a:t>Skal være desinfisert (klorering utføres av BV)</a:t>
            </a:r>
          </a:p>
          <a:p>
            <a:pPr lvl="1">
              <a:lnSpc>
                <a:spcPct val="150000"/>
              </a:lnSpc>
            </a:pPr>
            <a:r>
              <a:rPr lang="nb-NO" sz="1200">
                <a:cs typeface="Arial" panose="020B0604020202020204"/>
              </a:rPr>
              <a:t>Ledningen skal være fri for fremmedlegemer (pluggkjøring/kamerakjøring ved tilknytning)</a:t>
            </a:r>
          </a:p>
          <a:p>
            <a:pPr>
              <a:lnSpc>
                <a:spcPct val="150000"/>
              </a:lnSpc>
            </a:pPr>
            <a:r>
              <a:rPr lang="nb-NO" sz="1400"/>
              <a:t> Spill- og overvannsledninger:</a:t>
            </a:r>
            <a:endParaRPr lang="nb-NO" sz="1400">
              <a:cs typeface="Arial" panose="020B0604020202020204"/>
            </a:endParaRPr>
          </a:p>
          <a:p>
            <a:pPr lvl="1">
              <a:lnSpc>
                <a:spcPct val="150000"/>
              </a:lnSpc>
            </a:pPr>
            <a:r>
              <a:rPr lang="nb-NO" sz="1200"/>
              <a:t>Tetthetskontroll iht. VA-miljøblad 24 og NS 1610</a:t>
            </a:r>
            <a:endParaRPr lang="nb-NO" sz="1200"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nb-NO" sz="1200">
                <a:cs typeface="Arial"/>
              </a:rPr>
              <a:t>TV-inspeksjon (film + rapport)</a:t>
            </a:r>
          </a:p>
          <a:p>
            <a:pPr>
              <a:lnSpc>
                <a:spcPct val="150000"/>
              </a:lnSpc>
            </a:pPr>
            <a:r>
              <a:rPr lang="nb-NO" sz="1400">
                <a:cs typeface="Arial"/>
              </a:rPr>
              <a:t>Tinglyst standarderklæring for kommunalt ledningsanlegg over privat eiendom</a:t>
            </a:r>
          </a:p>
          <a:p>
            <a:pPr>
              <a:lnSpc>
                <a:spcPct val="150000"/>
              </a:lnSpc>
            </a:pPr>
            <a:endParaRPr lang="nb-NO" sz="140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nb-NO" sz="1400"/>
              <a:t>Før anlegget settes i drift skal sluttdokumentasjonen for det kommunale ledningsanlegget være godkjent.</a:t>
            </a:r>
            <a:endParaRPr lang="nb-NO" sz="140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nb-NO" sz="1400"/>
              <a:t>Hovedledningsanlegget skal være overtatt før det gis ferdigattest.</a:t>
            </a:r>
            <a:endParaRPr lang="nb-NO" sz="1400">
              <a:cs typeface="Arial"/>
            </a:endParaRPr>
          </a:p>
          <a:p>
            <a:endParaRPr lang="nb-NO" sz="1400">
              <a:cs typeface="Arial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2B3A3FF-3D24-9B17-9498-A91C574D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95C9D8C-03F4-6628-D055-394C37EF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71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0A9E12-C86C-06F1-82DF-DF598E90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43" y="0"/>
            <a:ext cx="3326704" cy="1325563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r>
              <a:rPr lang="nb-NO"/>
              <a:t>Vanlige feil</a:t>
            </a:r>
            <a:br>
              <a:rPr lang="nb-NO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E691D1-BC61-E1B5-78C1-36A2D6FA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66" y="1191789"/>
            <a:ext cx="7005889" cy="512888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nb-NO">
                <a:cs typeface="Arial"/>
              </a:rPr>
              <a:t>Etterspurt dokumentasjon i våre uttalelser er ikke lagt ved.</a:t>
            </a:r>
          </a:p>
          <a:p>
            <a:pPr lvl="1"/>
            <a:r>
              <a:rPr lang="nb-NO">
                <a:cs typeface="Arial"/>
              </a:rPr>
              <a:t>Lengdeprofiler</a:t>
            </a:r>
            <a:endParaRPr lang="en-US">
              <a:cs typeface="Arial"/>
            </a:endParaRPr>
          </a:p>
          <a:p>
            <a:pPr lvl="1"/>
            <a:r>
              <a:rPr lang="nb-NO">
                <a:cs typeface="Arial"/>
              </a:rPr>
              <a:t>Drift- og </a:t>
            </a:r>
            <a:r>
              <a:rPr lang="nb-NO" err="1">
                <a:cs typeface="Arial"/>
              </a:rPr>
              <a:t>vedlikeholdsinstruks</a:t>
            </a:r>
            <a:r>
              <a:rPr lang="nb-NO">
                <a:cs typeface="Arial"/>
              </a:rPr>
              <a:t> for overvannsanlegg</a:t>
            </a:r>
          </a:p>
          <a:p>
            <a:pPr lvl="1"/>
            <a:r>
              <a:rPr lang="nb-NO">
                <a:cs typeface="Arial"/>
              </a:rPr>
              <a:t>Bildedokumentasjon av for eksempel sprinklerventil</a:t>
            </a:r>
            <a:endParaRPr lang="nb-NO"/>
          </a:p>
          <a:p>
            <a:pPr lvl="1"/>
            <a:endParaRPr lang="nb-NO" sz="1600"/>
          </a:p>
          <a:p>
            <a:r>
              <a:rPr lang="nb-NO"/>
              <a:t>Mangelfulle innmålingsdata</a:t>
            </a:r>
          </a:p>
          <a:p>
            <a:pPr lvl="1"/>
            <a:r>
              <a:rPr lang="nb-NO">
                <a:cs typeface="Arial"/>
              </a:rPr>
              <a:t>Feil format (KOF) </a:t>
            </a:r>
          </a:p>
          <a:p>
            <a:pPr lvl="1"/>
            <a:r>
              <a:rPr lang="nb-NO">
                <a:cs typeface="Arial"/>
              </a:rPr>
              <a:t>Manglende egenskaper på ledninger/kummer med mer.</a:t>
            </a:r>
          </a:p>
          <a:p>
            <a:pPr lvl="1"/>
            <a:r>
              <a:rPr lang="nb-NO">
                <a:cs typeface="Arial"/>
              </a:rPr>
              <a:t>Ikke samsvar mellom SOSI-fil og "som-bygget" tegning</a:t>
            </a:r>
          </a:p>
          <a:p>
            <a:pPr lvl="1"/>
            <a:endParaRPr lang="nb-NO">
              <a:cs typeface="Arial"/>
            </a:endParaRPr>
          </a:p>
          <a:p>
            <a:r>
              <a:rPr lang="nb-NO">
                <a:cs typeface="Arial"/>
              </a:rPr>
              <a:t>Bruk av ikke-godkjente skjøtemuffer (vann)</a:t>
            </a:r>
          </a:p>
          <a:p>
            <a:pPr lvl="1"/>
            <a:r>
              <a:rPr lang="nb-NO">
                <a:cs typeface="Arial"/>
              </a:rPr>
              <a:t>WAGA-muffe og tilsvarende er kun godkjent ved reparasjoner og eldre anlegg!</a:t>
            </a:r>
          </a:p>
          <a:p>
            <a:endParaRPr lang="nb-NO"/>
          </a:p>
          <a:p>
            <a:r>
              <a:rPr lang="nb-NO"/>
              <a:t>Hjemmesnekrede skjema for tetthetsprøving og trykkprøving </a:t>
            </a:r>
          </a:p>
          <a:p>
            <a:pPr lvl="1"/>
            <a:r>
              <a:rPr lang="nb-NO"/>
              <a:t>Nødvendig informasjon mangler</a:t>
            </a:r>
            <a:endParaRPr lang="nb-NO">
              <a:cs typeface="Arial" panose="020B0604020202020204"/>
            </a:endParaRPr>
          </a:p>
          <a:p>
            <a:endParaRPr lang="nb-NO">
              <a:cs typeface="Arial" panose="020B0604020202020204"/>
            </a:endParaRPr>
          </a:p>
          <a:p>
            <a:r>
              <a:rPr lang="nb-NO">
                <a:cs typeface="Arial" panose="020B0604020202020204"/>
              </a:rPr>
              <a:t>Manglende godkjenning av </a:t>
            </a:r>
            <a:r>
              <a:rPr lang="nb-NO" err="1">
                <a:cs typeface="Arial" panose="020B0604020202020204"/>
              </a:rPr>
              <a:t>slokkevannsuttak</a:t>
            </a:r>
            <a:endParaRPr lang="nb-NO">
              <a:cs typeface="Arial" panose="020B0604020202020204"/>
            </a:endParaRPr>
          </a:p>
          <a:p>
            <a:pPr lvl="1"/>
            <a:r>
              <a:rPr lang="nb-NO">
                <a:cs typeface="Arial" panose="020B0604020202020204"/>
              </a:rPr>
              <a:t>Bestilles hos og utføres av Bergen brannvesen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Ikke søkt om tillatelse til tiltak hos byggesak</a:t>
            </a:r>
          </a:p>
          <a:p>
            <a:endParaRPr lang="nb-NO"/>
          </a:p>
          <a:p>
            <a:pPr marL="0" indent="0">
              <a:buNone/>
            </a:pPr>
            <a:endParaRPr lang="nb-NO">
              <a:cs typeface="Arial"/>
            </a:endParaRPr>
          </a:p>
          <a:p>
            <a:pPr marL="0" indent="0">
              <a:buNone/>
            </a:pPr>
            <a:r>
              <a:rPr lang="nb-NO" i="1">
                <a:cs typeface="Arial"/>
              </a:rPr>
              <a:t>Kvalitetssikring av sluttdokumentasjon før innsendelse sparer alle for tid!</a:t>
            </a:r>
            <a:endParaRPr lang="nb-NO" i="1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172752E-17E2-185E-647D-75638D5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985" y="1191789"/>
            <a:ext cx="4564749" cy="309346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3EA3F9A-797F-E523-E455-B737DDF62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6B58E69-84B6-CCA4-6EAD-90C2711A9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5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C0AA6E-AC37-E9C4-5079-3A802B8B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27" y="442097"/>
            <a:ext cx="3395904" cy="1340956"/>
          </a:xfrm>
        </p:spPr>
        <p:txBody>
          <a:bodyPr/>
          <a:lstStyle/>
          <a:p>
            <a:r>
              <a:rPr lang="nb-NO">
                <a:cs typeface="Arial"/>
              </a:rPr>
              <a:t>Eksempel</a:t>
            </a:r>
            <a:br>
              <a:rPr lang="nb-NO">
                <a:cs typeface="Arial"/>
              </a:rPr>
            </a:br>
            <a:r>
              <a:rPr lang="nb-NO" sz="2400">
                <a:cs typeface="Arial"/>
              </a:rPr>
              <a:t>Fra forhåndsuttalelsen:</a:t>
            </a:r>
          </a:p>
        </p:txBody>
      </p:sp>
      <p:pic>
        <p:nvPicPr>
          <p:cNvPr id="8" name="Plassholder for innhold 7" descr="Et bilde som inneholder tekst, skjermbilde, Font, nummer&#10;&#10;Innhold generert av kunstig intelligens kan være feil.">
            <a:extLst>
              <a:ext uri="{FF2B5EF4-FFF2-40B4-BE49-F238E27FC236}">
                <a16:creationId xmlns:a16="http://schemas.microsoft.com/office/drawing/2014/main" id="{6CA6B93C-A8E7-5314-BF42-209EC9DB8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6651" y="617203"/>
            <a:ext cx="6785806" cy="5201138"/>
          </a:xfrm>
          <a:ln>
            <a:solidFill>
              <a:schemeClr val="bg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EBEAA87-8468-649D-4EA7-B4D8D52D1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0605C71-1295-A136-03EB-17CF9644D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CAC64C-84B6-3A24-ECCC-EAAB8AFF8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52" y="365127"/>
            <a:ext cx="4213078" cy="1346927"/>
          </a:xfrm>
        </p:spPr>
        <p:txBody>
          <a:bodyPr/>
          <a:lstStyle/>
          <a:p>
            <a:r>
              <a:rPr lang="nb-NO">
                <a:cs typeface="Arial"/>
              </a:rPr>
              <a:t>Mangelskriv </a:t>
            </a:r>
            <a:br>
              <a:rPr lang="nb-NO">
                <a:cs typeface="Arial"/>
              </a:rPr>
            </a:br>
            <a:r>
              <a:rPr lang="nb-NO">
                <a:cs typeface="Arial"/>
              </a:rPr>
              <a:t>sluttdokumentasjon</a:t>
            </a:r>
          </a:p>
        </p:txBody>
      </p:sp>
      <p:pic>
        <p:nvPicPr>
          <p:cNvPr id="4" name="Bilde 3" descr="Et bilde som inneholder tekst, skjermbilde, Font, nummer&#10;&#10;Innhold generert av kunstig intelligens kan være feil.">
            <a:extLst>
              <a:ext uri="{FF2B5EF4-FFF2-40B4-BE49-F238E27FC236}">
                <a16:creationId xmlns:a16="http://schemas.microsoft.com/office/drawing/2014/main" id="{01EAFCE1-457D-619C-0468-27CCCB3D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996" y="163795"/>
            <a:ext cx="6380026" cy="57208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8E7B39-3C7D-EBDE-9EB6-5028300A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94C60EF-4924-6727-F8D0-AF30EAA1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05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E6CE6E-2019-B740-310E-622ECDE3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Mangelskriv nr. 2 (sluttdokumentasjon)</a:t>
            </a:r>
            <a:endParaRPr lang="nb-NO"/>
          </a:p>
        </p:txBody>
      </p:sp>
      <p:pic>
        <p:nvPicPr>
          <p:cNvPr id="4" name="Plassholder for innhold 3" descr="Et bilde som inneholder tekst, skjermbilde, Font&#10;&#10;Innhold generert av kunstig intelligens kan være feil.">
            <a:extLst>
              <a:ext uri="{FF2B5EF4-FFF2-40B4-BE49-F238E27FC236}">
                <a16:creationId xmlns:a16="http://schemas.microsoft.com/office/drawing/2014/main" id="{B7E6D61D-9744-637B-54F7-C10850265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3856"/>
            <a:ext cx="8826797" cy="4131165"/>
          </a:xfrm>
          <a:ln>
            <a:solidFill>
              <a:schemeClr val="bg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FFB783A-D4E3-F5B4-B586-78FD406C8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C3D04F9-9025-92C8-DD45-8F0C79A56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BB563A-1C7C-3AC4-D73C-319BA59F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05" y="377653"/>
            <a:ext cx="3472873" cy="1340956"/>
          </a:xfrm>
        </p:spPr>
        <p:txBody>
          <a:bodyPr/>
          <a:lstStyle/>
          <a:p>
            <a:r>
              <a:rPr lang="nb-NO" err="1">
                <a:cs typeface="Arial"/>
              </a:rPr>
              <a:t>Mangelskriv</a:t>
            </a:r>
            <a:r>
              <a:rPr lang="nb-NO">
                <a:cs typeface="Arial"/>
              </a:rPr>
              <a:t> nr. 3 </a:t>
            </a:r>
            <a:endParaRPr lang="nb-NO"/>
          </a:p>
        </p:txBody>
      </p:sp>
      <p:pic>
        <p:nvPicPr>
          <p:cNvPr id="4" name="Plassholder for innhold 3" descr="Et bilde som inneholder tekst, skjermbilde, Font, nummer&#10;&#10;Innhold generert av kunstig intelligens kan være feil.">
            <a:extLst>
              <a:ext uri="{FF2B5EF4-FFF2-40B4-BE49-F238E27FC236}">
                <a16:creationId xmlns:a16="http://schemas.microsoft.com/office/drawing/2014/main" id="{CAD50D2B-573D-1D43-5BCD-AF9DE9718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1073" y="43841"/>
            <a:ext cx="5193758" cy="6265579"/>
          </a:xfrm>
          <a:ln>
            <a:solidFill>
              <a:schemeClr val="bg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D8A9FE1-5791-3094-89F1-6E563AA44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22228A1-C9DE-C9CF-0167-B82F37619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DE894BE-5B94-689D-8124-F1A79C0F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84" y="1003524"/>
            <a:ext cx="3426196" cy="485095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C46F681-F716-1078-9875-6066F7022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71" y="1003524"/>
            <a:ext cx="3426197" cy="4873567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C27B15B-647A-17F9-397F-8676F7CE6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C2D9728-9245-4FBB-0281-8B2DEBFBA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14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EB2D99-4B83-4A3D-934E-175A67E4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1" y="326978"/>
            <a:ext cx="9380538" cy="1065571"/>
          </a:xfrm>
        </p:spPr>
        <p:txBody>
          <a:bodyPr>
            <a:noAutofit/>
          </a:bodyPr>
          <a:lstStyle/>
          <a:p>
            <a:pPr>
              <a:lnSpc>
                <a:spcPts val="6500"/>
              </a:lnSpc>
              <a:spcBef>
                <a:spcPct val="50000"/>
              </a:spcBef>
            </a:pPr>
            <a:r>
              <a:rPr lang="nb-NO" sz="3600"/>
              <a:t>Noen råd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E5B274-3804-4484-8697-024821F1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014449"/>
            <a:ext cx="7886700" cy="3027363"/>
          </a:xfrm>
        </p:spPr>
        <p:txBody>
          <a:bodyPr>
            <a:normAutofit/>
          </a:bodyPr>
          <a:lstStyle/>
          <a:p>
            <a:pPr marL="0" indent="0" algn="r">
              <a:lnSpc>
                <a:spcPts val="1000"/>
              </a:lnSpc>
              <a:spcBef>
                <a:spcPct val="50000"/>
              </a:spcBef>
              <a:buNone/>
            </a:pPr>
            <a:endParaRPr lang="nb-NO" altLang="nb-NO" sz="2400" i="1">
              <a:cs typeface="Arial" panose="020B0604020202020204" pitchFamily="34" charset="0"/>
            </a:endParaRPr>
          </a:p>
          <a:p>
            <a:pPr marL="0" indent="0" algn="r">
              <a:lnSpc>
                <a:spcPts val="1000"/>
              </a:lnSpc>
              <a:spcBef>
                <a:spcPct val="50000"/>
              </a:spcBef>
              <a:buNone/>
            </a:pPr>
            <a:endParaRPr lang="nb-NO" altLang="nb-NO" sz="2400" i="1">
              <a:cs typeface="Arial" panose="020B0604020202020204" pitchFamily="34" charset="0"/>
            </a:endParaRPr>
          </a:p>
          <a:p>
            <a:pPr marL="0" indent="0" algn="r">
              <a:lnSpc>
                <a:spcPts val="1000"/>
              </a:lnSpc>
              <a:spcBef>
                <a:spcPct val="50000"/>
              </a:spcBef>
              <a:buNone/>
            </a:pPr>
            <a:endParaRPr lang="nb-NO" altLang="nb-NO" sz="2400" i="1">
              <a:cs typeface="Arial" panose="020B060402020202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D4C2BB7-E076-43F3-B15F-56383F0F2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DCFB01F-E740-4D22-B9D2-082FDE489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ADF3A84-CF04-4C5A-93E1-C53B3DBE7B3C}"/>
              </a:ext>
            </a:extLst>
          </p:cNvPr>
          <p:cNvSpPr txBox="1"/>
          <p:nvPr/>
        </p:nvSpPr>
        <p:spPr>
          <a:xfrm>
            <a:off x="1276351" y="1260365"/>
            <a:ext cx="9499189" cy="4478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 uttalelsene fra Bergen Vann og kjenn innholdet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Varsle om anleggsstart til BV ved bygging av hovedledninger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Oppstartsmøte!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Kontakt saksbehandler for befaring på grøftekanten - i god tid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Mottakskontroll (sjekk at rør og deler ikke er skadet) 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Bygge slik det er prosjektert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Ledningstrasé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Avstand mellom VA-ledninger til annen infrastruktur og konstruksjoner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Grøftefundament (komprimering/</a:t>
            </a: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omfyllingsmasser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Bilder av anlegg i åpen grøft (sendes inn fortløpende)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Trykkteste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/tetthetsprøve før grøften er lukket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Send inn sluttdokumentasjonen i god tid før innflytting... 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00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30C5971D-92F3-889B-1598-E06A5645F1C2}"/>
              </a:ext>
            </a:extLst>
          </p:cNvPr>
          <p:cNvGraphicFramePr>
            <a:graphicFrameLocks/>
          </p:cNvGraphicFramePr>
          <p:nvPr/>
        </p:nvGraphicFramePr>
        <p:xfrm>
          <a:off x="2455507" y="356054"/>
          <a:ext cx="7436497" cy="582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8772DAB7-9D2C-7CBD-52BB-DBCC8285D744}"/>
              </a:ext>
            </a:extLst>
          </p:cNvPr>
          <p:cNvSpPr txBox="1"/>
          <p:nvPr/>
        </p:nvSpPr>
        <p:spPr>
          <a:xfrm>
            <a:off x="4816173" y="1723361"/>
            <a:ext cx="596440" cy="5964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2337B05-4B37-F982-F6CB-832A2981E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0721BF5-A320-78DE-F6AE-F70354CF8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1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39AC149-8432-4670-0797-229DE282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5988"/>
            <a:ext cx="4696716" cy="742167"/>
          </a:xfrm>
        </p:spPr>
        <p:txBody>
          <a:bodyPr>
            <a:normAutofit/>
          </a:bodyPr>
          <a:lstStyle/>
          <a:p>
            <a:r>
              <a:rPr lang="en-US" sz="3600" err="1"/>
              <a:t>Felles</a:t>
            </a:r>
            <a:r>
              <a:rPr lang="en-US" sz="3600"/>
              <a:t> </a:t>
            </a:r>
            <a:r>
              <a:rPr lang="en-US" sz="3600" err="1"/>
              <a:t>mål</a:t>
            </a:r>
            <a:r>
              <a:rPr lang="en-US" sz="3600"/>
              <a:t> for 2026?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1D49181-B23E-A61C-9C8D-A0E4B85C4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61246"/>
            <a:ext cx="3985406" cy="3985406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9753121-8323-3C22-7790-9A6761AC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261" y="1523206"/>
            <a:ext cx="5423769" cy="3811588"/>
          </a:xfrm>
        </p:spPr>
        <p:txBody>
          <a:bodyPr>
            <a:normAutofit/>
          </a:bodyPr>
          <a:lstStyle/>
          <a:p>
            <a:r>
              <a:rPr lang="en-US" sz="2800" err="1"/>
              <a:t>Bransjen</a:t>
            </a:r>
            <a:r>
              <a:rPr lang="en-US" sz="2800"/>
              <a:t> </a:t>
            </a:r>
            <a:r>
              <a:rPr lang="en-US" sz="2800" err="1"/>
              <a:t>skal</a:t>
            </a:r>
            <a:r>
              <a:rPr lang="en-US" sz="2800"/>
              <a:t> bare ha </a:t>
            </a:r>
            <a:r>
              <a:rPr lang="en-US" sz="2800" b="1"/>
              <a:t>10% </a:t>
            </a:r>
            <a:r>
              <a:rPr lang="en-US" sz="2800"/>
              <a:t>mangler </a:t>
            </a:r>
            <a:r>
              <a:rPr lang="en-US" sz="2800" err="1"/>
              <a:t>på</a:t>
            </a:r>
            <a:r>
              <a:rPr lang="en-US" sz="2800"/>
              <a:t> </a:t>
            </a:r>
            <a:r>
              <a:rPr lang="en-US" sz="2800" err="1"/>
              <a:t>sluttdokumentasjon</a:t>
            </a:r>
            <a:endParaRPr lang="en-US" sz="2800"/>
          </a:p>
          <a:p>
            <a:endParaRPr lang="en-US" sz="2800"/>
          </a:p>
          <a:p>
            <a:r>
              <a:rPr lang="en-US" sz="2800" err="1"/>
              <a:t>Når</a:t>
            </a:r>
            <a:r>
              <a:rPr lang="en-US" sz="2800"/>
              <a:t> vi </a:t>
            </a:r>
            <a:r>
              <a:rPr lang="en-US" sz="2800" err="1"/>
              <a:t>dette</a:t>
            </a:r>
            <a:r>
              <a:rPr lang="en-US" sz="2800"/>
              <a:t> </a:t>
            </a:r>
            <a:r>
              <a:rPr lang="en-US" sz="2800" err="1"/>
              <a:t>innen</a:t>
            </a:r>
            <a:r>
              <a:rPr lang="en-US" sz="2800"/>
              <a:t> 2026, </a:t>
            </a:r>
            <a:r>
              <a:rPr lang="en-US" sz="2800" err="1"/>
              <a:t>spanderer</a:t>
            </a:r>
            <a:r>
              <a:rPr lang="en-US" sz="2800"/>
              <a:t> BV </a:t>
            </a:r>
            <a:r>
              <a:rPr lang="en-US" sz="2800" err="1"/>
              <a:t>kake</a:t>
            </a:r>
            <a:r>
              <a:rPr lang="en-US" sz="2800"/>
              <a:t>!</a:t>
            </a:r>
          </a:p>
          <a:p>
            <a:r>
              <a:rPr lang="en-US" sz="2800"/>
              <a:t>…og </a:t>
            </a:r>
            <a:r>
              <a:rPr lang="en-US" sz="2800" err="1"/>
              <a:t>kaffe</a:t>
            </a:r>
            <a:r>
              <a:rPr lang="en-US" sz="2800"/>
              <a:t> </a:t>
            </a:r>
            <a:r>
              <a:rPr lang="en-US" sz="2800">
                <a:sym typeface="Wingdings" panose="05000000000000000000" pitchFamily="2" charset="2"/>
              </a:rPr>
              <a:t></a:t>
            </a:r>
            <a:endParaRPr lang="en-US" sz="280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98FE6F1-461D-1EBF-7F1A-3760C939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9A5DF72-D5CF-4C92-BE61-25452E5CF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0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fjell, himmel, vann&#10;&#10;Automatisk generert beskrivelse">
            <a:extLst>
              <a:ext uri="{FF2B5EF4-FFF2-40B4-BE49-F238E27FC236}">
                <a16:creationId xmlns:a16="http://schemas.microsoft.com/office/drawing/2014/main" id="{E4A10622-B5A8-CED3-C501-87BAE2D7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 b="1285"/>
          <a:stretch/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  <p:pic>
        <p:nvPicPr>
          <p:cNvPr id="3" name="Bilde 2" descr="Et bilde som inneholder tekst, logo, emblem, Font&#10;&#10;Automatisk generert beskrivelse">
            <a:extLst>
              <a:ext uri="{FF2B5EF4-FFF2-40B4-BE49-F238E27FC236}">
                <a16:creationId xmlns:a16="http://schemas.microsoft.com/office/drawing/2014/main" id="{F370EEE2-58EB-E437-C646-F1C15E0C1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1881" y="5880507"/>
            <a:ext cx="1909496" cy="97749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380DF2A-F41E-A4B4-5844-690E4D50EAE8}"/>
              </a:ext>
            </a:extLst>
          </p:cNvPr>
          <p:cNvSpPr txBox="1"/>
          <p:nvPr/>
        </p:nvSpPr>
        <p:spPr>
          <a:xfrm>
            <a:off x="10208172" y="6463847"/>
            <a:ext cx="182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Tor Corneliussen</a:t>
            </a:r>
          </a:p>
        </p:txBody>
      </p:sp>
    </p:spTree>
    <p:extLst>
      <p:ext uri="{BB962C8B-B14F-4D97-AF65-F5344CB8AC3E}">
        <p14:creationId xmlns:p14="http://schemas.microsoft.com/office/powerpoint/2010/main" val="213007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F822EC7-3AA0-4546-B656-A0E06F01D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057" y="512763"/>
            <a:ext cx="10729730" cy="1842933"/>
          </a:xfrm>
        </p:spPr>
        <p:txBody>
          <a:bodyPr>
            <a:normAutofit/>
          </a:bodyPr>
          <a:lstStyle/>
          <a:p>
            <a:pPr>
              <a:lnSpc>
                <a:spcPts val="6500"/>
              </a:lnSpc>
              <a:spcBef>
                <a:spcPct val="50000"/>
              </a:spcBef>
            </a:pPr>
            <a:r>
              <a:rPr lang="nb-NO" altLang="nb-NO" sz="8000" b="1" dirty="0">
                <a:latin typeface="Arial" panose="020B0604020202020204" pitchFamily="34" charset="0"/>
                <a:cs typeface="Arial" panose="020B0604020202020204" pitchFamily="34" charset="0"/>
              </a:rPr>
              <a:t>Sluttdokumentasjon</a:t>
            </a:r>
            <a:endParaRPr lang="nb-NO" sz="7200" dirty="0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1D0472BD-FA3D-4347-B2F3-C769837E5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0" y="2625213"/>
            <a:ext cx="7315200" cy="717755"/>
          </a:xfrm>
        </p:spPr>
        <p:txBody>
          <a:bodyPr>
            <a:normAutofit/>
          </a:bodyPr>
          <a:lstStyle/>
          <a:p>
            <a:pPr algn="r">
              <a:lnSpc>
                <a:spcPts val="1000"/>
              </a:lnSpc>
              <a:spcBef>
                <a:spcPct val="50000"/>
              </a:spcBef>
            </a:pPr>
            <a:r>
              <a:rPr lang="nb-NO" altLang="nb-NO" i="1" dirty="0">
                <a:cs typeface="Arial" panose="020B0604020202020204" pitchFamily="34" charset="0"/>
              </a:rPr>
              <a:t>Hvordan slippe </a:t>
            </a:r>
            <a:r>
              <a:rPr lang="nb-NO" altLang="nb-NO" i="1" dirty="0" err="1">
                <a:cs typeface="Arial" panose="020B0604020202020204" pitchFamily="34" charset="0"/>
              </a:rPr>
              <a:t>mangelskriv</a:t>
            </a:r>
            <a:r>
              <a:rPr lang="nb-NO" altLang="nb-NO" i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956D9BE-1107-4E53-B3E3-B842C7845F22}"/>
              </a:ext>
            </a:extLst>
          </p:cNvPr>
          <p:cNvSpPr txBox="1">
            <a:spLocks/>
          </p:cNvSpPr>
          <p:nvPr/>
        </p:nvSpPr>
        <p:spPr bwMode="auto">
          <a:xfrm>
            <a:off x="3621249" y="3918106"/>
            <a:ext cx="4949503" cy="6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nb-NO" sz="1400" spc="300">
                <a:latin typeface="Arial" panose="020B0604020202020204" pitchFamily="34" charset="0"/>
                <a:cs typeface="Arial" panose="020B0604020202020204" pitchFamily="34" charset="0"/>
              </a:rPr>
              <a:t>–  RENT VANN TIL FOLK OG FJORD  –</a:t>
            </a:r>
            <a:endParaRPr lang="nb-NO" sz="1400" b="1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19D8AC2-15A6-4982-9888-F430CA9C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46472" y="4598908"/>
            <a:ext cx="4496673" cy="15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3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E5B274-3804-4484-8697-024821F1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41438"/>
            <a:ext cx="7523162" cy="453548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400" dirty="0">
                <a:cs typeface="Arial" panose="020B0604020202020204" pitchFamily="34" charset="0"/>
              </a:rPr>
              <a:t>Oversiktlig situasjonskart som bygget med kommentarer.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>
                <a:cs typeface="Arial" panose="020B0604020202020204" pitchFamily="34" charset="0"/>
              </a:rPr>
              <a:t>Situasjonskartet må vise påkoblingspunkt på kommunalt nett, eksisterende ledninger og eventuelt eksisterende ledninger som er nedlagt eller fjernet.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>
                <a:cs typeface="Arial" panose="020B0604020202020204" pitchFamily="34" charset="0"/>
              </a:rPr>
              <a:t>Målsetting av stoppekraner, stakekummer og påkoblingspunkt.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>
                <a:cs typeface="Arial" panose="020B0604020202020204" pitchFamily="34" charset="0"/>
              </a:rPr>
              <a:t>Alle ledninger og kummer skal ha riktig dimensjon og materiale.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>
                <a:cs typeface="Arial" panose="020B0604020202020204" pitchFamily="34" charset="0"/>
              </a:rPr>
              <a:t>Det må tydelig framgå av sluttdokumentasjonen om det er lagt sprinkleranlegg og i hvilke bygninger det er etablert.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>
                <a:cs typeface="Arial" panose="020B0604020202020204" pitchFamily="34" charset="0"/>
              </a:rPr>
              <a:t>Bilder av alle kummer, også de private. 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F530DE42-0D74-4E10-92B0-5E9A894B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473984"/>
            <a:ext cx="10874375" cy="597400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Hva er kravet til god sluttdokumentasjon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2E5EBC9-F0F3-401F-98EC-46E56FCE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8519426-56DA-4120-B417-6B0540BD7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14EECD1-8B50-4BAC-D127-56D63C9CD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782" y="1468876"/>
            <a:ext cx="3336405" cy="322958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4EEE179-62A6-4138-D056-A20CF36E2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781" y="1357009"/>
            <a:ext cx="3978487" cy="226168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0FEEE000-ADFE-ABE4-5E29-81644FD93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704" y="1303989"/>
            <a:ext cx="4034564" cy="2955803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DAD5A55-04A3-33A7-E81C-13F494D43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0703" y="1176551"/>
            <a:ext cx="3782471" cy="38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8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F822EC7-3AA0-4546-B656-A0E06F01D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341438"/>
            <a:ext cx="10874375" cy="1598455"/>
          </a:xfrm>
        </p:spPr>
        <p:txBody>
          <a:bodyPr>
            <a:noAutofit/>
          </a:bodyPr>
          <a:lstStyle/>
          <a:p>
            <a:pPr>
              <a:lnSpc>
                <a:spcPts val="6500"/>
              </a:lnSpc>
              <a:spcBef>
                <a:spcPct val="50000"/>
              </a:spcBef>
            </a:pPr>
            <a:r>
              <a:rPr lang="nb-NO" altLang="nb-NO" sz="4000" b="1" dirty="0">
                <a:cs typeface="Arial" panose="020B0604020202020204" pitchFamily="34" charset="0"/>
              </a:rPr>
              <a:t>Takk for oppmerksomheten!</a:t>
            </a:r>
            <a:endParaRPr lang="nb-NO" sz="3600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956D9BE-1107-4E53-B3E3-B842C7845F22}"/>
              </a:ext>
            </a:extLst>
          </p:cNvPr>
          <p:cNvSpPr txBox="1">
            <a:spLocks/>
          </p:cNvSpPr>
          <p:nvPr/>
        </p:nvSpPr>
        <p:spPr bwMode="auto">
          <a:xfrm>
            <a:off x="3621249" y="3918106"/>
            <a:ext cx="4949503" cy="6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nb-NO" sz="1400" spc="300">
                <a:latin typeface="+mj-lt"/>
                <a:cs typeface="Arial" charset="0"/>
              </a:rPr>
              <a:t>–  RENT VANN TIL FOLK OG FJORD  –</a:t>
            </a:r>
            <a:endParaRPr lang="nb-NO" sz="1400" b="1" spc="300">
              <a:latin typeface="+mj-lt"/>
              <a:cs typeface="Arial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19D8AC2-15A6-4982-9888-F430CA9C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46472" y="4598908"/>
            <a:ext cx="4496673" cy="15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4DF9F7E-C0D1-6F01-1A88-7FCD6D7A3662}"/>
              </a:ext>
            </a:extLst>
          </p:cNvPr>
          <p:cNvSpPr txBox="1"/>
          <p:nvPr/>
        </p:nvSpPr>
        <p:spPr>
          <a:xfrm>
            <a:off x="838200" y="1453440"/>
            <a:ext cx="9695145" cy="487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175"/>
              </a:lnSpc>
            </a:pP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Rørleggere søker først om midlertidig tilkobling i Entreprenørportalen via skjema «Søknad om vann- og avløpsarbeid». </a:t>
            </a:r>
          </a:p>
          <a:p>
            <a:pPr algn="l" rtl="0" fontAlgn="base">
              <a:lnSpc>
                <a:spcPts val="2175"/>
              </a:lnSpc>
            </a:pPr>
            <a:r>
              <a:rPr lang="nb-NO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Hvis det er krav til vannmåler for tiltaket, får de forbehold om montering av vannmåler i godkjenningsbrevet fra saksbehandler for va-arbeid. </a:t>
            </a:r>
            <a:r>
              <a:rPr lang="nb-NO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ts val="2175"/>
              </a:lnSpc>
            </a:pP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«Søknad om vannmåler» sendes inn fra Entreprenørportalen – her godkjenner saksbehandler vannmåler ganske raskt.</a:t>
            </a:r>
          </a:p>
          <a:p>
            <a:pPr algn="l" rtl="0" fontAlgn="base">
              <a:lnSpc>
                <a:spcPts val="2175"/>
              </a:lnSpc>
            </a:pPr>
            <a:endParaRPr lang="nb-NO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Koble til og montere vannmåler når vannet tilkobles.</a:t>
            </a:r>
            <a:r>
              <a:rPr lang="nb-NO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ts val="2175"/>
              </a:lnSpc>
            </a:pP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Deretter sender rørlegger ferdigmelding. </a:t>
            </a:r>
          </a:p>
          <a:p>
            <a:pPr algn="l" rtl="0" fontAlgn="base">
              <a:lnSpc>
                <a:spcPts val="2175"/>
              </a:lnSpc>
            </a:pPr>
            <a:r>
              <a:rPr lang="nb-NO" sz="1800" b="0" i="1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Se i oppgavelisten i Entreprenørportalen for nye oppgaver</a:t>
            </a:r>
          </a:p>
          <a:p>
            <a:pPr algn="l" rtl="0" fontAlgn="base">
              <a:lnSpc>
                <a:spcPts val="2175"/>
              </a:lnSpc>
            </a:pPr>
            <a:endParaRPr lang="nb-NO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Ved endt tiltak søker rørlegger om å fjerne vannmåler og kan deretter levere vannmåler tilbake til Bergen Vann.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75"/>
              </a:lnSpc>
            </a:pPr>
            <a:r>
              <a:rPr lang="nb-NO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1089676D-B353-F027-5B32-9A13872B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Midlertidige tiltak der vannmåler er et krav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E0C1F41-35D2-7C18-6152-940533F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7831F48-FA4E-E6E8-05E9-62DF751B2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EF96F83-C9B3-9A72-8566-11FEE4364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445" y="365127"/>
            <a:ext cx="22098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90E1F-3AFE-51E5-5665-C670BDB74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03FA1C82-F2BD-3F69-EB53-22345F010104}"/>
              </a:ext>
            </a:extLst>
          </p:cNvPr>
          <p:cNvSpPr txBox="1"/>
          <p:nvPr/>
        </p:nvSpPr>
        <p:spPr>
          <a:xfrm>
            <a:off x="658596" y="1312346"/>
            <a:ext cx="9695145" cy="314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725"/>
              </a:lnSpc>
            </a:pPr>
            <a:r>
              <a:rPr lang="nb-NO" u="sng">
                <a:solidFill>
                  <a:schemeClr val="bg1"/>
                </a:solidFill>
                <a:latin typeface="Arial" panose="020B0604020202020204" pitchFamily="34" charset="0"/>
              </a:rPr>
              <a:t>Revisjon av L</a:t>
            </a:r>
            <a:r>
              <a:rPr lang="nb-NO" sz="1800" b="0" i="0" u="sng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okal forskrift</a:t>
            </a:r>
          </a:p>
          <a:p>
            <a:pPr algn="l" rtl="0" fontAlgn="base">
              <a:lnSpc>
                <a:spcPts val="1725"/>
              </a:lnSpc>
            </a:pPr>
            <a:endParaRPr lang="nb-NO" sz="18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Ekstern høring vil bli kunngjort på hjemmesiden til Bergen kommune, og det vil da være mulig å komme med innspill. </a:t>
            </a:r>
          </a:p>
          <a:p>
            <a:pPr lvl="1" fontAlgn="base">
              <a:lnSpc>
                <a:spcPts val="1725"/>
              </a:lnSpc>
            </a:pPr>
            <a:endParaRPr lang="nb-NO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Det blir en lokal forskrift for oljeutskillere, og en lokal forskrift for fettutskillere. </a:t>
            </a:r>
          </a:p>
          <a:p>
            <a:pPr lvl="1" fontAlgn="base">
              <a:lnSpc>
                <a:spcPts val="1725"/>
              </a:lnSpc>
            </a:pPr>
            <a:endParaRPr lang="nb-NO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Oppdatert veileder tilhørende hver forskrift vil også bli laget. </a:t>
            </a:r>
            <a:r>
              <a:rPr lang="nb-NO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lnSpc>
                <a:spcPts val="1725"/>
              </a:lnSpc>
            </a:pP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742950" lvl="1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Nytt i ny forskrift: ​</a:t>
            </a:r>
          </a:p>
          <a:p>
            <a:pPr lvl="1" fontAlgn="base">
              <a:lnSpc>
                <a:spcPts val="1725"/>
              </a:lnSpc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</a:p>
          <a:p>
            <a:pPr lvl="1" fontAlgn="base">
              <a:lnSpc>
                <a:spcPts val="1725"/>
              </a:lnSpc>
            </a:pPr>
            <a:r>
              <a:rPr lang="nb-NO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	Temperatur</a:t>
            </a: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faktor = 1,3 for både innvendig og utvendig fettutskillere. </a:t>
            </a:r>
            <a:endParaRPr lang="en-US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nb-NO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725"/>
              </a:lnSpc>
            </a:pP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062ADA4-49D8-AD79-D980-957D8CD2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680D007-23B1-BA9A-D12D-7741BE53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4" name="Tittel 5">
            <a:extLst>
              <a:ext uri="{FF2B5EF4-FFF2-40B4-BE49-F238E27FC236}">
                <a16:creationId xmlns:a16="http://schemas.microsoft.com/office/drawing/2014/main" id="{CA9FBF89-7F1C-5551-8528-6EC7911CD334}"/>
              </a:ext>
            </a:extLst>
          </p:cNvPr>
          <p:cNvSpPr txBox="1">
            <a:spLocks/>
          </p:cNvSpPr>
          <p:nvPr/>
        </p:nvSpPr>
        <p:spPr>
          <a:xfrm>
            <a:off x="838200" y="374711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Siste nytt fra olje- og fettutskillere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17B0C9-4600-6C94-74C3-C1BEB2E38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207" y="293171"/>
            <a:ext cx="22002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27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ED2CA-6C66-C04F-8289-97672E7BC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588E71F2-5D0F-D249-5BEC-E28CC6F84B73}"/>
              </a:ext>
            </a:extLst>
          </p:cNvPr>
          <p:cNvSpPr txBox="1"/>
          <p:nvPr/>
        </p:nvSpPr>
        <p:spPr>
          <a:xfrm>
            <a:off x="936891" y="1022286"/>
            <a:ext cx="969514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725"/>
              </a:lnSpc>
            </a:pPr>
            <a:r>
              <a:rPr lang="nb-NO" sz="1800" b="0" i="0" u="sng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Søknadsprosessen</a:t>
            </a: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 rtl="0" fontAlgn="base">
              <a:lnSpc>
                <a:spcPts val="1725"/>
              </a:lnSpc>
            </a:pPr>
            <a:endParaRPr lang="nb-NO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Dessverre ikke landet en god nok flyt her ennå. Per tid går det som avtalt med saksbehandler. Se hjemmesiden vår for siste oppdaterte veiledning. </a:t>
            </a:r>
          </a:p>
          <a:p>
            <a:pPr algn="l" rtl="0" fontAlgn="base">
              <a:lnSpc>
                <a:spcPts val="1725"/>
              </a:lnSpc>
            </a:pPr>
            <a:endParaRPr lang="nb-NO" sz="18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Minner om at det er en 2-trinns søknadsprosessen, og husk å ferdigmelde. </a:t>
            </a:r>
          </a:p>
          <a:p>
            <a:pPr fontAlgn="base">
              <a:lnSpc>
                <a:spcPts val="1725"/>
              </a:lnSpc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     Dette gjelder også dersom dere har en utvendig utskiller og en forhåndsuttalelsessøknad.</a:t>
            </a:r>
          </a:p>
          <a:p>
            <a:pPr fontAlgn="base">
              <a:lnSpc>
                <a:spcPts val="1725"/>
              </a:lnSpc>
            </a:pPr>
            <a:endParaRPr lang="nb-NO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Skriv gjerne inn i søknaden hvilken virksomhetstype du søker for. Jo mer informasjon vi får jo fortere går saksbehandlingen, og færre mangelskriv.</a:t>
            </a:r>
          </a:p>
          <a:p>
            <a:pPr fontAlgn="base">
              <a:lnSpc>
                <a:spcPts val="1725"/>
              </a:lnSpc>
            </a:pP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Minner om at det kreves 2 dimensjoneringsgrunnlag for fettutskillere, ett for antall måltider og ett for antall kjøkkeninstallasjoner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​.</a:t>
            </a:r>
          </a:p>
          <a:p>
            <a:pPr fontAlgn="base">
              <a:lnSpc>
                <a:spcPts val="1725"/>
              </a:lnSpc>
            </a:pPr>
            <a:endParaRPr lang="en-US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285750" indent="-285750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  <a:latin typeface="Arial" panose="020B0604020202020204" pitchFamily="34" charset="0"/>
              </a:rPr>
              <a:t>Husk å marker på kartskissen hvor utslippet/påslippet er. Dette hjelpe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​r å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</a:rPr>
              <a:t>oppdatere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</a:rPr>
              <a:t>kartgrunnlaget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</a:rPr>
              <a:t>vårt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lnSpc>
                <a:spcPts val="1725"/>
              </a:lnSpc>
            </a:pPr>
            <a:endParaRPr lang="nb-NO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nb-NO" sz="1800" b="0" i="0" u="sng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Fagdag</a:t>
            </a:r>
          </a:p>
          <a:p>
            <a:pPr algn="l" rtl="0" fontAlgn="base">
              <a:lnSpc>
                <a:spcPts val="1725"/>
              </a:lnSpc>
            </a:pPr>
            <a:endParaRPr lang="nb-NO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nb-NO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 april blir det fagdag for driftsoperatørene som drifter olje- og fettutskillere i Bergen kommune. Dersom det er noen av dere som er her i dag som ønsker å delta, må dere ta kontakt via </a:t>
            </a:r>
            <a:r>
              <a:rPr lang="nb-NO" sz="1800" b="0" i="0" u="sng" strike="noStrike">
                <a:solidFill>
                  <a:schemeClr val="accent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paslipp.va@bergen.kommune.no</a:t>
            </a:r>
            <a:r>
              <a:rPr lang="nb-NO" sz="1800" b="0" i="0" u="sng" strike="noStrike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endParaRPr lang="en-US" b="0" i="0">
              <a:solidFill>
                <a:schemeClr val="accent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nb-NO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725"/>
              </a:lnSpc>
            </a:pPr>
            <a:endParaRPr lang="nb-NO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D863872-86E8-8AC7-64BF-73B465B8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B8772ED-B9BE-6123-5ADE-9D502CE38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4" name="Tittel 5">
            <a:extLst>
              <a:ext uri="{FF2B5EF4-FFF2-40B4-BE49-F238E27FC236}">
                <a16:creationId xmlns:a16="http://schemas.microsoft.com/office/drawing/2014/main" id="{3326DC97-FAC7-6C15-C328-F2959E2DF4DC}"/>
              </a:ext>
            </a:extLst>
          </p:cNvPr>
          <p:cNvSpPr txBox="1">
            <a:spLocks/>
          </p:cNvSpPr>
          <p:nvPr/>
        </p:nvSpPr>
        <p:spPr>
          <a:xfrm>
            <a:off x="838200" y="374711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Siste nytt fra olje- og fettutskillere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28B762-18D6-8475-38CF-386680B0D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207" y="293171"/>
            <a:ext cx="22002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06" y="365127"/>
            <a:ext cx="9704294" cy="1325563"/>
          </a:xfrm>
        </p:spPr>
        <p:txBody>
          <a:bodyPr>
            <a:normAutofit/>
          </a:bodyPr>
          <a:lstStyle/>
          <a:p>
            <a:r>
              <a:rPr lang="nb-NO" sz="2400"/>
              <a:t>Tiltak i gjeldende planar – Vann, et utvalg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544522"/>
            <a:ext cx="10135185" cy="4351338"/>
          </a:xfrm>
        </p:spPr>
        <p:txBody>
          <a:bodyPr>
            <a:normAutofit/>
          </a:bodyPr>
          <a:lstStyle/>
          <a:p>
            <a:pPr marL="571500" indent="-285750">
              <a:buFont typeface="Wingdings" panose="05000000000000000000" pitchFamily="2" charset="2"/>
              <a:buChar char="ü"/>
            </a:pPr>
            <a:r>
              <a:rPr lang="nn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Bygging av nye Espeland </a:t>
            </a:r>
            <a:r>
              <a:rPr lang="nn-NO" sz="18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vba</a:t>
            </a:r>
            <a:r>
              <a:rPr lang="nn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n-NO" sz="180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startet</a:t>
            </a:r>
            <a:r>
              <a:rPr lang="nn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2023. </a:t>
            </a: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Anlegget skal etter planen stå ferdig i 2027, </a:t>
            </a:r>
            <a:r>
              <a:rPr lang="nb-NO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maksimum produksjon 80 000 m</a:t>
            </a:r>
            <a:r>
              <a:rPr lang="nb-NO" sz="1800" i="1" baseline="30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b-NO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/døgn, tilsvarende Svartediket </a:t>
            </a:r>
            <a:r>
              <a:rPr lang="nb-NO" sz="18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vba</a:t>
            </a:r>
            <a:r>
              <a:rPr lang="nb-NO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nb-NO" sz="18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gjennomført en konseptvalgutreding for oppgradering av </a:t>
            </a:r>
            <a:r>
              <a:rPr lang="nb-NO" sz="1800" i="1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Kismul</a:t>
            </a:r>
            <a:r>
              <a:rPr lang="nb-NO" sz="18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vannbehandlingsanlegg. </a:t>
            </a:r>
            <a:endParaRPr lang="nb-NO" sz="1800" i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nb-NO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Vannforsyning fra </a:t>
            </a:r>
            <a:r>
              <a:rPr lang="nb-NO" sz="18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Kismul</a:t>
            </a:r>
            <a:r>
              <a:rPr lang="nb-NO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Bergen Vest skal styrkes.</a:t>
            </a:r>
          </a:p>
          <a:p>
            <a:pPr marL="914400" lvl="1" indent="-285750">
              <a:buFont typeface="Wingdings" panose="05000000000000000000" pitchFamily="2" charset="2"/>
              <a:buChar char="ü"/>
            </a:pPr>
            <a:r>
              <a:rPr lang="nb-NO" sz="15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Ledning gjennom Nordåsvannet er under prosjektering</a:t>
            </a:r>
          </a:p>
          <a:p>
            <a:pPr marL="914400" lvl="1" indent="-285750">
              <a:buFont typeface="Wingdings" panose="05000000000000000000" pitchFamily="2" charset="2"/>
              <a:buChar char="ü"/>
            </a:pPr>
            <a:r>
              <a:rPr lang="nb-NO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vannledning lagt i sykkeltunnel gjennom Løvstakken. </a:t>
            </a: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nb-NO" sz="18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jobbes med ny hovedvannledning Arna – Vågsbotn, startet</a:t>
            </a: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nb-NO" sz="18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Reservevannsforsyning</a:t>
            </a:r>
            <a:endParaRPr lang="nb-NO" sz="1800" i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285750">
              <a:buFont typeface="Wingdings" panose="05000000000000000000" pitchFamily="2" charset="2"/>
              <a:buChar char="ü"/>
            </a:pPr>
            <a:r>
              <a:rPr lang="nb-NO" sz="15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Reservevannledning mot Øygarden bygges nå med Sotrasambandet.</a:t>
            </a:r>
          </a:p>
          <a:p>
            <a:pPr marL="914400" lvl="1" indent="-285750">
              <a:buFont typeface="Wingdings" panose="05000000000000000000" pitchFamily="2" charset="2"/>
              <a:buChar char="ü"/>
            </a:pPr>
            <a:r>
              <a:rPr lang="nb-NO" sz="1500" i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Reservannsforsyning</a:t>
            </a:r>
            <a:r>
              <a:rPr lang="nb-NO" sz="15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Os er etablert samtidig med nye E39, er i drift. </a:t>
            </a: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nb-NO" sz="18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Utreding av </a:t>
            </a:r>
            <a:r>
              <a:rPr lang="nb-NO" sz="1800" i="1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husvannmålere</a:t>
            </a:r>
            <a:r>
              <a:rPr lang="nb-NO" sz="18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gjennomført og Bergen innfører ikke krav om dette for alle husstander. </a:t>
            </a:r>
            <a:endParaRPr lang="nn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0">
              <a:buNone/>
            </a:pPr>
            <a:endParaRPr lang="nb-NO" sz="1800" i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B89E180-07E2-0487-3F27-A9695C34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CBF58A3-FBFE-0CCF-4964-CA83FCD7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5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DA108-83F7-92FF-D8A7-4EE1DE01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86F03E0-E4FE-8DFA-58D3-F900482CC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" y="1550503"/>
            <a:ext cx="11978290" cy="28942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44F7933E-58FF-1B14-7864-06B47930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32C6A27-D989-8AC0-B509-FC396CED5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76C3789-A38E-DE91-ED36-1C73842B7C34}"/>
              </a:ext>
            </a:extLst>
          </p:cNvPr>
          <p:cNvSpPr txBox="1"/>
          <p:nvPr/>
        </p:nvSpPr>
        <p:spPr>
          <a:xfrm>
            <a:off x="10811228" y="1407382"/>
            <a:ext cx="405517" cy="52478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B77970E-0302-BDEB-CB0C-56078C37F875}"/>
              </a:ext>
            </a:extLst>
          </p:cNvPr>
          <p:cNvSpPr txBox="1"/>
          <p:nvPr/>
        </p:nvSpPr>
        <p:spPr>
          <a:xfrm>
            <a:off x="1265581" y="419674"/>
            <a:ext cx="9660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00"/>
              <a:t>Hvordan lagre underveis i en pågående oppgave?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D82033D-C584-1721-BAF2-180E1EB34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671" y="3065496"/>
            <a:ext cx="5592044" cy="3255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231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E99E7-D885-4BE6-9817-227F9366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fjell, himmel, vann&#10;&#10;Automatisk generert beskrivelse">
            <a:extLst>
              <a:ext uri="{FF2B5EF4-FFF2-40B4-BE49-F238E27FC236}">
                <a16:creationId xmlns:a16="http://schemas.microsoft.com/office/drawing/2014/main" id="{748C5081-314A-7543-1486-5343E65F0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 b="1285"/>
          <a:stretch/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  <p:pic>
        <p:nvPicPr>
          <p:cNvPr id="3" name="Bilde 2" descr="Et bilde som inneholder tekst, logo, emblem, Font&#10;&#10;Automatisk generert beskrivelse">
            <a:extLst>
              <a:ext uri="{FF2B5EF4-FFF2-40B4-BE49-F238E27FC236}">
                <a16:creationId xmlns:a16="http://schemas.microsoft.com/office/drawing/2014/main" id="{1FF42C97-5377-2A8C-FC07-0C8716B8B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1881" y="5880507"/>
            <a:ext cx="1909496" cy="97749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CE12ACD-43CF-D919-7370-31B57A094D42}"/>
              </a:ext>
            </a:extLst>
          </p:cNvPr>
          <p:cNvSpPr txBox="1"/>
          <p:nvPr/>
        </p:nvSpPr>
        <p:spPr>
          <a:xfrm>
            <a:off x="10208172" y="6463847"/>
            <a:ext cx="182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Tor Corneliussen</a:t>
            </a:r>
          </a:p>
        </p:txBody>
      </p:sp>
    </p:spTree>
    <p:extLst>
      <p:ext uri="{BB962C8B-B14F-4D97-AF65-F5344CB8AC3E}">
        <p14:creationId xmlns:p14="http://schemas.microsoft.com/office/powerpoint/2010/main" val="3302541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9B1DFB-5152-3B7C-7C7F-00FC09E4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2127251"/>
            <a:ext cx="10515600" cy="1118678"/>
          </a:xfrm>
        </p:spPr>
        <p:txBody>
          <a:bodyPr>
            <a:normAutofit/>
          </a:bodyPr>
          <a:lstStyle/>
          <a:p>
            <a:r>
              <a:rPr lang="nb-NO" sz="5400"/>
              <a:t>Brukererfaring - entreprenørportalen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CEAC50D-87CF-4EDA-88F9-2A4ADA03C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3429000"/>
            <a:ext cx="4486275" cy="5429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/>
              <a:t>Fagdag </a:t>
            </a:r>
            <a:r>
              <a:rPr lang="nb-NO" err="1"/>
              <a:t>Svartediket</a:t>
            </a:r>
            <a:r>
              <a:rPr lang="nb-NO"/>
              <a:t> 18.02.2025</a:t>
            </a:r>
          </a:p>
        </p:txBody>
      </p:sp>
    </p:spTree>
    <p:extLst>
      <p:ext uri="{BB962C8B-B14F-4D97-AF65-F5344CB8AC3E}">
        <p14:creationId xmlns:p14="http://schemas.microsoft.com/office/powerpoint/2010/main" val="1073515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4A8628-803D-B16B-3632-9E2C872B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4495F2-9ECB-4449-D980-68BF19C01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BA87C8C-5EA5-991C-9D6B-73134CE53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8" r="16538" b="-1"/>
          <a:stretch/>
        </p:blipFill>
        <p:spPr>
          <a:xfrm>
            <a:off x="0" y="-400050"/>
            <a:ext cx="12192000" cy="83046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468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BA87C8C-5EA5-991C-9D6B-73134CE53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8" t="1" r="26550" b="-2"/>
          <a:stretch/>
        </p:blipFill>
        <p:spPr>
          <a:xfrm>
            <a:off x="-2871441" y="0"/>
            <a:ext cx="8117209" cy="63683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12BB4FE3-1509-8F31-6799-30E89967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5" y="365126"/>
            <a:ext cx="7115174" cy="1118678"/>
          </a:xfrm>
        </p:spPr>
        <p:txBody>
          <a:bodyPr/>
          <a:lstStyle/>
          <a:p>
            <a:r>
              <a:rPr lang="nb-NO"/>
              <a:t>Kort om Vestrheim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99D6501-3FCD-55F2-2BDD-B66409286B07}"/>
              </a:ext>
            </a:extLst>
          </p:cNvPr>
          <p:cNvSpPr/>
          <p:nvPr/>
        </p:nvSpPr>
        <p:spPr>
          <a:xfrm>
            <a:off x="4004109" y="-1242873"/>
            <a:ext cx="4804220" cy="48042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9C712FC-9096-791F-7351-C68886406543}"/>
              </a:ext>
            </a:extLst>
          </p:cNvPr>
          <p:cNvSpPr txBox="1">
            <a:spLocks/>
          </p:cNvSpPr>
          <p:nvPr/>
        </p:nvSpPr>
        <p:spPr>
          <a:xfrm>
            <a:off x="4391025" y="517526"/>
            <a:ext cx="7115174" cy="111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Kort om Vestrheim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51AB3F5-5D97-D3DD-084C-76D02232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162" y="2079057"/>
            <a:ext cx="6262838" cy="4105071"/>
          </a:xfrm>
        </p:spPr>
        <p:txBody>
          <a:bodyPr>
            <a:normAutofit/>
          </a:bodyPr>
          <a:lstStyle/>
          <a:p>
            <a:pPr defTabSz="1162050"/>
            <a:r>
              <a:rPr lang="nb-NO"/>
              <a:t>Ansatte:		   166</a:t>
            </a:r>
          </a:p>
          <a:p>
            <a:pPr defTabSz="1162050"/>
            <a:r>
              <a:rPr lang="nb-NO"/>
              <a:t>Tekniske ledere:	      28</a:t>
            </a:r>
          </a:p>
          <a:p>
            <a:pPr defTabSz="1162050"/>
            <a:r>
              <a:rPr lang="nb-NO"/>
              <a:t>Omsetning 2024:	    270 mill.</a:t>
            </a:r>
          </a:p>
          <a:p>
            <a:pPr defTabSz="1162050"/>
            <a:r>
              <a:rPr lang="nb-NO"/>
              <a:t>Antall ordre:		4.500</a:t>
            </a:r>
          </a:p>
          <a:p>
            <a:pPr defTabSz="1162050"/>
            <a:r>
              <a:rPr lang="nb-NO"/>
              <a:t>Antall VA saker	    160  </a:t>
            </a:r>
            <a:r>
              <a:rPr lang="nb-NO" sz="1800"/>
              <a:t>(ca. 50-60 årlig)</a:t>
            </a:r>
            <a:endParaRPr lang="nb-NO"/>
          </a:p>
          <a:p>
            <a:pPr marL="0" indent="0" defTabSz="1162050">
              <a:buNone/>
            </a:pPr>
            <a:endParaRPr lang="nb-NO"/>
          </a:p>
          <a:p>
            <a:pPr defTabSz="1162050"/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1541884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68FEB-ED9E-32F1-4901-5AFBBD93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5CD8E9-75FD-2065-9557-864A6C777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nb-NO"/>
              <a:t>Hvordan oppleves det å bruke Entreprenørportalen nå </a:t>
            </a:r>
            <a:br>
              <a:rPr lang="nb-NO"/>
            </a:br>
            <a:r>
              <a:rPr lang="nb-NO"/>
              <a:t>vs. hvordan det var før? 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nb-NO"/>
              <a:t>Hva er bra og mindre bra med Entreprenørportalen?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nb-NO"/>
              <a:t>Forbedringsforslag til Entreprenørportalen</a:t>
            </a:r>
          </a:p>
        </p:txBody>
      </p:sp>
    </p:spTree>
    <p:extLst>
      <p:ext uri="{BB962C8B-B14F-4D97-AF65-F5344CB8AC3E}">
        <p14:creationId xmlns:p14="http://schemas.microsoft.com/office/powerpoint/2010/main" val="759948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68FEB-ED9E-32F1-4901-5AFBBD93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526"/>
            <a:ext cx="10515600" cy="111867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nb-NO" sz="3600"/>
              <a:t>Hvordan oppleves det å bruke Entreprenørportalen nå </a:t>
            </a:r>
            <a:br>
              <a:rPr lang="nb-NO" sz="3600"/>
            </a:br>
            <a:r>
              <a:rPr lang="nb-NO" sz="3600"/>
              <a:t>vs. hvordan det var før? 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28055326-0950-C1D6-7081-D83703F396FD}"/>
              </a:ext>
            </a:extLst>
          </p:cNvPr>
          <p:cNvSpPr txBox="1">
            <a:spLocks/>
          </p:cNvSpPr>
          <p:nvPr/>
        </p:nvSpPr>
        <p:spPr>
          <a:xfrm>
            <a:off x="3025774" y="2869661"/>
            <a:ext cx="8524875" cy="111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KONKLUSJON</a:t>
            </a:r>
          </a:p>
        </p:txBody>
      </p:sp>
    </p:spTree>
    <p:extLst>
      <p:ext uri="{BB962C8B-B14F-4D97-AF65-F5344CB8AC3E}">
        <p14:creationId xmlns:p14="http://schemas.microsoft.com/office/powerpoint/2010/main" val="3089162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6462D1C-B615-D504-59C9-159DB027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69" y="1364556"/>
            <a:ext cx="6644482" cy="493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DCA3D92E-6F21-5C01-72D2-998F64ED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0"/>
          </a:xfrm>
        </p:spPr>
        <p:txBody>
          <a:bodyPr/>
          <a:lstStyle/>
          <a:p>
            <a:r>
              <a:rPr lang="nb-NO"/>
              <a:t>Hvordan var det før…….</a:t>
            </a:r>
          </a:p>
        </p:txBody>
      </p:sp>
    </p:spTree>
    <p:extLst>
      <p:ext uri="{BB962C8B-B14F-4D97-AF65-F5344CB8AC3E}">
        <p14:creationId xmlns:p14="http://schemas.microsoft.com/office/powerpoint/2010/main" val="402135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F387DC1-EAAF-2AD8-EC44-DDFBCD15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191"/>
          <a:stretch/>
        </p:blipFill>
        <p:spPr>
          <a:xfrm>
            <a:off x="1688757" y="1550570"/>
            <a:ext cx="5035893" cy="375685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499C539-42A7-CB46-490F-56FBBDD1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04" y="1498785"/>
            <a:ext cx="1215121" cy="3860429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93966523-5882-DDE3-675A-67B4033B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79" y="103830"/>
            <a:ext cx="10515600" cy="1134420"/>
          </a:xfrm>
        </p:spPr>
        <p:txBody>
          <a:bodyPr/>
          <a:lstStyle/>
          <a:p>
            <a:r>
              <a:rPr lang="nb-NO"/>
              <a:t>Hvordan var det før…….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7439A38-02B0-95DF-C376-5B91CA1CE4AD}"/>
              </a:ext>
            </a:extLst>
          </p:cNvPr>
          <p:cNvSpPr txBox="1"/>
          <p:nvPr/>
        </p:nvSpPr>
        <p:spPr>
          <a:xfrm>
            <a:off x="7439025" y="998556"/>
            <a:ext cx="475297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Manuelt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Trippelarkivering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Epost-mappe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Prosjektmappe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Felles «offentlig arkiv» på adresse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Journalføring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Journalførte vi alle VA og byggesaker i regneark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Regneark ble holdt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ajour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etter hvert som status endret seg</a:t>
            </a:r>
          </a:p>
        </p:txBody>
      </p:sp>
    </p:spTree>
    <p:extLst>
      <p:ext uri="{BB962C8B-B14F-4D97-AF65-F5344CB8AC3E}">
        <p14:creationId xmlns:p14="http://schemas.microsoft.com/office/powerpoint/2010/main" val="165421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e 17">
            <a:extLst>
              <a:ext uri="{FF2B5EF4-FFF2-40B4-BE49-F238E27FC236}">
                <a16:creationId xmlns:a16="http://schemas.microsoft.com/office/drawing/2014/main" id="{CF79F688-92ED-06C1-EDD1-7C100B97DFCA}"/>
              </a:ext>
            </a:extLst>
          </p:cNvPr>
          <p:cNvGrpSpPr/>
          <p:nvPr/>
        </p:nvGrpSpPr>
        <p:grpSpPr>
          <a:xfrm>
            <a:off x="448118" y="1181101"/>
            <a:ext cx="6667500" cy="4177962"/>
            <a:chOff x="2397406" y="1337609"/>
            <a:chExt cx="6460844" cy="3711639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C4099DA2-1E25-87DC-7FF8-629BC3FCF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7406" y="1337609"/>
              <a:ext cx="5975069" cy="3711639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6642D3C-32A2-11B6-7E6E-5FD0775E4DF1}"/>
                </a:ext>
              </a:extLst>
            </p:cNvPr>
            <p:cNvSpPr/>
            <p:nvPr/>
          </p:nvSpPr>
          <p:spPr>
            <a:xfrm>
              <a:off x="6686550" y="3193428"/>
              <a:ext cx="819150" cy="2952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3" name="Rett pilkobling 12">
              <a:extLst>
                <a:ext uri="{FF2B5EF4-FFF2-40B4-BE49-F238E27FC236}">
                  <a16:creationId xmlns:a16="http://schemas.microsoft.com/office/drawing/2014/main" id="{6B886191-5CDB-4BB4-284B-164950119E12}"/>
                </a:ext>
              </a:extLst>
            </p:cNvPr>
            <p:cNvCxnSpPr/>
            <p:nvPr/>
          </p:nvCxnSpPr>
          <p:spPr>
            <a:xfrm flipH="1">
              <a:off x="7600950" y="3009900"/>
              <a:ext cx="1257300" cy="2571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E6C6C4B3-B119-AA75-5040-9B42C6374068}"/>
                </a:ext>
              </a:extLst>
            </p:cNvPr>
            <p:cNvSpPr/>
            <p:nvPr/>
          </p:nvSpPr>
          <p:spPr>
            <a:xfrm>
              <a:off x="4029075" y="4210050"/>
              <a:ext cx="295275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814AD3C4-23D4-9098-C213-005B67D1DEBD}"/>
                </a:ext>
              </a:extLst>
            </p:cNvPr>
            <p:cNvSpPr/>
            <p:nvPr/>
          </p:nvSpPr>
          <p:spPr>
            <a:xfrm flipH="1">
              <a:off x="4676775" y="4219575"/>
              <a:ext cx="428625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AFEC6B53-4826-9BA0-3AB7-81B34F295FEC}"/>
                </a:ext>
              </a:extLst>
            </p:cNvPr>
            <p:cNvSpPr txBox="1"/>
            <p:nvPr/>
          </p:nvSpPr>
          <p:spPr>
            <a:xfrm>
              <a:off x="5122843" y="4178364"/>
              <a:ext cx="1581150" cy="2562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Gateadresse</a:t>
              </a:r>
              <a:endPara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E8DA61A-D612-642C-1B4A-D8C1B49700C9}"/>
              </a:ext>
            </a:extLst>
          </p:cNvPr>
          <p:cNvSpPr txBox="1"/>
          <p:nvPr/>
        </p:nvSpPr>
        <p:spPr>
          <a:xfrm>
            <a:off x="7543800" y="1557337"/>
            <a:ext cx="4440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Svar via </a:t>
            </a:r>
            <a:r>
              <a:rPr kumimoji="0" lang="nb-NO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Altinn</a:t>
            </a:r>
            <a:endParaRPr kumimoji="0" lang="nb-NO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Minimum tre personer involvert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Alle prosjekt- og serviceledere fikk epost - kjente de saken?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Vår merking: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prosjektnummer og navn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Gateadresse brukes lite som referanse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963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06" y="365127"/>
            <a:ext cx="9704294" cy="1325563"/>
          </a:xfrm>
        </p:spPr>
        <p:txBody>
          <a:bodyPr>
            <a:normAutofit/>
          </a:bodyPr>
          <a:lstStyle/>
          <a:p>
            <a:r>
              <a:rPr lang="nb-NO" sz="2400"/>
              <a:t>Tiltak i gjeldende planar – Avløp og vannmiljø, et utvalg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544522"/>
            <a:ext cx="10135185" cy="4351338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nb-NO" sz="19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Sjøbunnen i Store Lungegårdsvann ble tildekket i 2023 og 2024. 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9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Utredning av barrierer for havnivåstigning er </a:t>
            </a: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gjennomført i 2023 – 2024 med støtte fra </a:t>
            </a:r>
            <a:r>
              <a:rPr lang="nb-NO" sz="19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Miljødirektoratet.e</a:t>
            </a:r>
            <a:endParaRPr lang="nb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Fornyingstakten for avløp ligger på ca. 1,0 % per år.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9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Kommunedelplan for overvann for Bergen (KDPO) </a:t>
            </a: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– 2029 ble vedtatt i bystyret i september 2019.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Sekundærrensing skal etableres før 31.12.2025 for en rekke områder (de mindre renseanleggene). Her er vi ikke i mål. </a:t>
            </a:r>
            <a:r>
              <a:rPr lang="nb-NO" sz="18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Jobbes med og vil ha hovedfokus framover.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 i="1">
                <a:latin typeface="Arial" panose="020B0604020202020204" pitchFamily="34" charset="0"/>
                <a:cs typeface="Times New Roman" panose="02020603050405020304" pitchFamily="18" charset="0"/>
              </a:rPr>
              <a:t>Flomsonekartlegging er gjort for en rekke vassdrag i kommunen.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800" i="1">
                <a:latin typeface="Arial" panose="020B0604020202020204" pitchFamily="34" charset="0"/>
                <a:cs typeface="Times New Roman" panose="02020603050405020304" pitchFamily="18" charset="0"/>
              </a:rPr>
              <a:t>Sanering av eksisterende utslipp (Grimstad og Smøråsen)</a:t>
            </a: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73BA3E5-6456-006F-08EB-3274102B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0B2CDC6-76A7-CC5F-67C4-717C318C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719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3F6A9A-ECAF-16B4-BE3C-B68A7144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725150" cy="1181099"/>
          </a:xfrm>
        </p:spPr>
        <p:txBody>
          <a:bodyPr>
            <a:normAutofit/>
          </a:bodyPr>
          <a:lstStyle/>
          <a:p>
            <a:r>
              <a:rPr lang="nb-NO"/>
              <a:t>Hva er bra med Entreprenørportalen?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A6B4CA-DB53-F0FF-27B5-C562CBB37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1652"/>
            <a:ext cx="10725149" cy="4515311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nb-NO"/>
              <a:t>Enkel overføring til annen prosjektleder</a:t>
            </a:r>
          </a:p>
          <a:p>
            <a:pPr>
              <a:spcBef>
                <a:spcPts val="1800"/>
              </a:spcBef>
            </a:pPr>
            <a:r>
              <a:rPr lang="nb-NO"/>
              <a:t>Kontroll på utestående saker når noen slutter (går av med pensjon)</a:t>
            </a:r>
          </a:p>
          <a:p>
            <a:pPr>
              <a:spcBef>
                <a:spcPts val="1800"/>
              </a:spcBef>
            </a:pPr>
            <a:r>
              <a:rPr lang="nb-NO"/>
              <a:t>Logisk dokumentrekkefølge</a:t>
            </a:r>
          </a:p>
          <a:p>
            <a:pPr lvl="1">
              <a:spcBef>
                <a:spcPts val="0"/>
              </a:spcBef>
            </a:pPr>
            <a:r>
              <a:rPr lang="nb-NO" sz="1800" i="1"/>
              <a:t>I manuelle systemer er du helt avhengig av dagsformen til den som arkiverer</a:t>
            </a:r>
          </a:p>
          <a:p>
            <a:pPr>
              <a:spcBef>
                <a:spcPts val="1800"/>
              </a:spcBef>
            </a:pPr>
            <a:r>
              <a:rPr lang="nb-NO"/>
              <a:t>Komplett dokumentarkiv</a:t>
            </a:r>
          </a:p>
          <a:p>
            <a:pPr>
              <a:spcBef>
                <a:spcPts val="1800"/>
              </a:spcBef>
            </a:pPr>
            <a:r>
              <a:rPr lang="nb-NO"/>
              <a:t>Mulighet til å søke på «type» sak – veldig effektivt ved opplæring</a:t>
            </a:r>
          </a:p>
          <a:p>
            <a:pPr>
              <a:spcBef>
                <a:spcPts val="1800"/>
              </a:spcBef>
            </a:pPr>
            <a:r>
              <a:rPr lang="nb-NO"/>
              <a:t>Intuitivt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6679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C77ECD-B349-5C4D-A213-7B47183D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er bra……..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933F479-278A-21E0-CB05-F7723FAA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4" y="3723561"/>
            <a:ext cx="4353173" cy="222004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EF7738E-CD64-D5BE-CFC7-EFBDDF2AE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18" y="1819275"/>
            <a:ext cx="4403362" cy="4316088"/>
          </a:xfrm>
          <a:prstGeom prst="rect">
            <a:avLst/>
          </a:prstGeom>
        </p:spPr>
      </p:pic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2BF0EF8E-C3E5-3500-8970-BD541862AA01}"/>
              </a:ext>
            </a:extLst>
          </p:cNvPr>
          <p:cNvSpPr/>
          <p:nvPr/>
        </p:nvSpPr>
        <p:spPr>
          <a:xfrm>
            <a:off x="1152525" y="1609725"/>
            <a:ext cx="4476750" cy="1590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C2FAEED-8527-2183-10D9-5099941D741F}"/>
              </a:ext>
            </a:extLst>
          </p:cNvPr>
          <p:cNvSpPr txBox="1"/>
          <p:nvPr/>
        </p:nvSpPr>
        <p:spPr>
          <a:xfrm>
            <a:off x="778705" y="149332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E777FFF0-5B9D-6DB6-337E-AD9AF5A31CC2}"/>
              </a:ext>
            </a:extLst>
          </p:cNvPr>
          <p:cNvSpPr/>
          <p:nvPr/>
        </p:nvSpPr>
        <p:spPr>
          <a:xfrm>
            <a:off x="1266829" y="5440157"/>
            <a:ext cx="9734545" cy="7232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38C5491-331F-BF1C-E065-1E8284BAE8A9}"/>
              </a:ext>
            </a:extLst>
          </p:cNvPr>
          <p:cNvSpPr txBox="1"/>
          <p:nvPr/>
        </p:nvSpPr>
        <p:spPr>
          <a:xfrm>
            <a:off x="838200" y="525549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E92C238-42B1-3832-74CC-DC1DF23BE738}"/>
              </a:ext>
            </a:extLst>
          </p:cNvPr>
          <p:cNvSpPr txBox="1"/>
          <p:nvPr/>
        </p:nvSpPr>
        <p:spPr>
          <a:xfrm>
            <a:off x="7032695" y="1483804"/>
            <a:ext cx="4508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Samspillet mellom entreprenørportalen 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og kommunens regelverk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Dynamisk info basert på valg</a:t>
            </a:r>
          </a:p>
        </p:txBody>
      </p: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C7002D81-C97B-3C72-EE38-092D27E23479}"/>
              </a:ext>
            </a:extLst>
          </p:cNvPr>
          <p:cNvCxnSpPr/>
          <p:nvPr/>
        </p:nvCxnSpPr>
        <p:spPr>
          <a:xfrm flipH="1">
            <a:off x="5900286" y="1677995"/>
            <a:ext cx="1132409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C0E7914F-872B-E3BE-1EC6-CE50D44CAC3C}"/>
              </a:ext>
            </a:extLst>
          </p:cNvPr>
          <p:cNvCxnSpPr>
            <a:cxnSpLocks/>
          </p:cNvCxnSpPr>
          <p:nvPr/>
        </p:nvCxnSpPr>
        <p:spPr>
          <a:xfrm flipH="1">
            <a:off x="5629275" y="2608445"/>
            <a:ext cx="1422166" cy="2765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89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641E3C-1D6F-A678-A91F-372E0C08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0163"/>
          </a:xfrm>
        </p:spPr>
        <p:txBody>
          <a:bodyPr/>
          <a:lstStyle/>
          <a:p>
            <a:r>
              <a:rPr lang="nb-NO"/>
              <a:t>Hva er ikke fullt så bra ……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48A4AD-7004-BBF0-3A43-5DCC7DA54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12543"/>
            <a:ext cx="10934699" cy="4364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/>
              <a:t>Noen saker forblir åpen selv om </a:t>
            </a:r>
            <a:br>
              <a:rPr lang="nb-NO"/>
            </a:br>
            <a:r>
              <a:rPr lang="nb-NO"/>
              <a:t>ferdigmelding er godkjent</a:t>
            </a:r>
          </a:p>
          <a:p>
            <a:pPr marL="514350" indent="-514350">
              <a:buFont typeface="+mj-lt"/>
              <a:buAutoNum type="arabicPeriod"/>
            </a:pPr>
            <a:endParaRPr lang="nb-NO"/>
          </a:p>
          <a:p>
            <a:pPr marL="514350" indent="-514350">
              <a:buFont typeface="+mj-lt"/>
              <a:buAutoNum type="arabicPeriod"/>
            </a:pPr>
            <a:endParaRPr lang="nb-NO"/>
          </a:p>
          <a:p>
            <a:pPr marL="514350" indent="-514350">
              <a:buFont typeface="+mj-lt"/>
              <a:buAutoNum type="arabicPeriod"/>
            </a:pPr>
            <a:r>
              <a:rPr lang="nb-NO"/>
              <a:t>Usikkerhet ifht hvilket valg man skal benytte ved søknad</a:t>
            </a:r>
          </a:p>
          <a:p>
            <a:pPr marL="0" indent="0">
              <a:buNone/>
            </a:pPr>
            <a:endParaRPr lang="nb-NO" sz="2000"/>
          </a:p>
          <a:p>
            <a:pPr marL="914400" lvl="2" indent="0">
              <a:buNone/>
            </a:pPr>
            <a:r>
              <a:rPr lang="nb-NO"/>
              <a:t>Sak: bruksendring til kontor og restaurant</a:t>
            </a:r>
            <a:br>
              <a:rPr lang="nb-NO" sz="1600"/>
            </a:br>
            <a:endParaRPr lang="nb-NO" sz="1600"/>
          </a:p>
          <a:p>
            <a:pPr lvl="2"/>
            <a:r>
              <a:rPr lang="nb-NO"/>
              <a:t>Byggesak krever forhåndsuttalelse fra VA ibm rammesøknad</a:t>
            </a:r>
            <a:endParaRPr lang="nb-NO" sz="1800"/>
          </a:p>
          <a:p>
            <a:pPr lvl="2"/>
            <a:r>
              <a:rPr lang="nb-NO"/>
              <a:t>Det skal ikke gjøres utvendige arbeider, men det skal installeres fettutskiller</a:t>
            </a:r>
          </a:p>
          <a:p>
            <a:pPr marL="0" indent="0">
              <a:buNone/>
            </a:pPr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7A6B351-37AB-7FAD-DB12-CB760E1A3E0D}"/>
              </a:ext>
            </a:extLst>
          </p:cNvPr>
          <p:cNvGrpSpPr/>
          <p:nvPr/>
        </p:nvGrpSpPr>
        <p:grpSpPr>
          <a:xfrm>
            <a:off x="7028150" y="1691288"/>
            <a:ext cx="3338543" cy="1133633"/>
            <a:chOff x="7028150" y="1491263"/>
            <a:chExt cx="3338543" cy="1133633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873F0163-030E-54B6-E930-30C9A4C06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8150" y="1491263"/>
              <a:ext cx="3248478" cy="1133633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A8915DBF-A95A-E35F-E0F6-2F424446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217" y="1612491"/>
              <a:ext cx="1619476" cy="200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166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1E2775-7F25-E82A-2D8A-32EA478B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3969"/>
            <a:ext cx="10515600" cy="930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/>
              <a:t>Søknad om vann- og avløpsarbeid ved rammesøknad</a:t>
            </a:r>
          </a:p>
          <a:p>
            <a:pPr lvl="1"/>
            <a:r>
              <a:rPr lang="nb-NO" sz="1200"/>
              <a:t>Bruksendring til kontor og restaurant, Det skal ikke utføres utvendige arbeider, Det skal installeres fettutskiller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013906-EB54-6D69-46CD-ECD05B3A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648" y="1846393"/>
            <a:ext cx="3398415" cy="111739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D256B24-7690-2383-B1FC-3F6FF22D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46393"/>
            <a:ext cx="4985292" cy="111739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F0DC580-E849-C4A8-C6B0-C615A66E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49" y="4434895"/>
            <a:ext cx="4199879" cy="91815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45169E2-4A13-D39C-6B0D-3AE4DA97E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49" y="5418946"/>
            <a:ext cx="4031160" cy="752864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D647287-3220-8B3C-6FC5-9179FCDEF00F}"/>
              </a:ext>
            </a:extLst>
          </p:cNvPr>
          <p:cNvSpPr txBox="1">
            <a:spLocks/>
          </p:cNvSpPr>
          <p:nvPr/>
        </p:nvSpPr>
        <p:spPr>
          <a:xfrm>
            <a:off x="6234223" y="4864722"/>
            <a:ext cx="5638800" cy="930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Skal man heller søke om </a:t>
            </a:r>
            <a:r>
              <a:rPr kumimoji="0" lang="nb-NO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bruksendring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eventuelt søke om </a:t>
            </a:r>
            <a:r>
              <a:rPr kumimoji="0" lang="nb-NO" sz="24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påslippstillatelse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36A4DD21-00CB-5353-7CE3-62513BF07683}"/>
                  </a:ext>
                </a:extLst>
              </p14:cNvPr>
              <p14:cNvContentPartPr/>
              <p14:nvPr/>
            </p14:nvContentPartPr>
            <p14:xfrm>
              <a:off x="6634599" y="2868626"/>
              <a:ext cx="2807280" cy="360"/>
            </p14:xfrm>
          </p:contentPart>
        </mc:Choice>
        <mc:Fallback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36A4DD21-00CB-5353-7CE3-62513BF076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80599" y="2760626"/>
                <a:ext cx="2914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F4D8741E-C3C7-32FE-FB90-C3BB33550B03}"/>
                  </a:ext>
                </a:extLst>
              </p14:cNvPr>
              <p14:cNvContentPartPr/>
              <p14:nvPr/>
            </p14:nvContentPartPr>
            <p14:xfrm>
              <a:off x="6602919" y="2709146"/>
              <a:ext cx="2869920" cy="360"/>
            </p14:xfrm>
          </p:contentPart>
        </mc:Choice>
        <mc:Fallback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F4D8741E-C3C7-32FE-FB90-C3BB33550B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48919" y="2601146"/>
                <a:ext cx="297756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7A94575D-0EDF-4851-578B-F50516D5CE63}"/>
              </a:ext>
            </a:extLst>
          </p:cNvPr>
          <p:cNvCxnSpPr/>
          <p:nvPr/>
        </p:nvCxnSpPr>
        <p:spPr>
          <a:xfrm flipH="1" flipV="1">
            <a:off x="5171428" y="5018567"/>
            <a:ext cx="924572" cy="956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0DF551E6-8670-9CC9-3F6B-D83FBADD79C1}"/>
              </a:ext>
            </a:extLst>
          </p:cNvPr>
          <p:cNvCxnSpPr>
            <a:cxnSpLocks/>
          </p:cNvCxnSpPr>
          <p:nvPr/>
        </p:nvCxnSpPr>
        <p:spPr>
          <a:xfrm flipH="1">
            <a:off x="4529470" y="5418946"/>
            <a:ext cx="1428308" cy="2789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FDFF50E4-6A43-5494-D6E2-93CDEA5EFB69}"/>
              </a:ext>
            </a:extLst>
          </p:cNvPr>
          <p:cNvSpPr txBox="1">
            <a:spLocks/>
          </p:cNvSpPr>
          <p:nvPr/>
        </p:nvSpPr>
        <p:spPr>
          <a:xfrm>
            <a:off x="6234223" y="3237889"/>
            <a:ext cx="5638800" cy="66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Burde det være et valg til: </a:t>
            </a:r>
            <a:r>
              <a:rPr kumimoji="0" lang="nb-NO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Annet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17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0BFF79-D624-29C2-C648-529483A0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Forbedringsforslag forts……..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10AED-C58C-1E8A-EF84-085281A64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Eksport av alle saker – til bruk i oppfølging internt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Vårt prosjektnummer og prosjektnavn </a:t>
            </a:r>
          </a:p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8DA1331-53A4-233A-AAF1-07F7A064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126894"/>
            <a:ext cx="10220325" cy="908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C7CEA877-F41A-4089-7AB9-47821BC3B43F}"/>
              </a:ext>
            </a:extLst>
          </p:cNvPr>
          <p:cNvGrpSpPr/>
          <p:nvPr/>
        </p:nvGrpSpPr>
        <p:grpSpPr>
          <a:xfrm>
            <a:off x="3295279" y="4219350"/>
            <a:ext cx="5315692" cy="1771897"/>
            <a:chOff x="3257179" y="3790725"/>
            <a:chExt cx="5315692" cy="1771897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61FB88D8-3712-1A06-7A49-7C982F1C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7179" y="3790725"/>
              <a:ext cx="5315692" cy="1771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C30CED7-CAA7-0640-BE19-2742D50E007A}"/>
                </a:ext>
              </a:extLst>
            </p:cNvPr>
            <p:cNvSpPr/>
            <p:nvPr/>
          </p:nvSpPr>
          <p:spPr>
            <a:xfrm>
              <a:off x="4724400" y="3957407"/>
              <a:ext cx="1771650" cy="22406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925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7AE2CE-7A49-C0F9-4D2D-EBB0AB482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Forbedringsforslag forts…..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957B9A-2F84-D5EE-FADA-59031C633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825"/>
            <a:ext cx="5343525" cy="435129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nb-NO" sz="2400"/>
              <a:t>Mal på tinglyst erklæring, når ledningsnett går over annen eiendom</a:t>
            </a:r>
          </a:p>
          <a:p>
            <a:pPr>
              <a:spcBef>
                <a:spcPts val="1800"/>
              </a:spcBef>
            </a:pPr>
            <a:endParaRPr lang="nb-NO" sz="2400"/>
          </a:p>
          <a:p>
            <a:pPr>
              <a:spcBef>
                <a:spcPts val="1800"/>
              </a:spcBef>
            </a:pPr>
            <a:endParaRPr lang="nb-NO" sz="2400"/>
          </a:p>
          <a:p>
            <a:pPr>
              <a:spcBef>
                <a:spcPts val="1800"/>
              </a:spcBef>
            </a:pPr>
            <a:endParaRPr lang="nb-NO" sz="2400"/>
          </a:p>
          <a:p>
            <a:pPr>
              <a:spcBef>
                <a:spcPts val="1800"/>
              </a:spcBef>
            </a:pPr>
            <a:endParaRPr lang="nb-NO" sz="2400"/>
          </a:p>
          <a:p>
            <a:pPr>
              <a:spcBef>
                <a:spcPts val="1800"/>
              </a:spcBef>
            </a:pPr>
            <a:r>
              <a:rPr lang="nb-NO" sz="2400"/>
              <a:t>Tilgang til teknisk </a:t>
            </a:r>
            <a:br>
              <a:rPr lang="nb-NO" sz="2400"/>
            </a:br>
            <a:r>
              <a:rPr lang="nb-NO" sz="2400"/>
              <a:t>bestemmelser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19A2C36-654E-6C4B-F912-08937A75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905"/>
          <a:stretch/>
        </p:blipFill>
        <p:spPr>
          <a:xfrm>
            <a:off x="1161071" y="2605324"/>
            <a:ext cx="3034477" cy="152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5963538-7FF6-7982-26DE-42C2630A0E54}"/>
              </a:ext>
            </a:extLst>
          </p:cNvPr>
          <p:cNvSpPr txBox="1">
            <a:spLocks/>
          </p:cNvSpPr>
          <p:nvPr/>
        </p:nvSpPr>
        <p:spPr>
          <a:xfrm>
            <a:off x="6448425" y="1647825"/>
            <a:ext cx="4905375" cy="4351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Ønsker å kunne søke på </a:t>
            </a:r>
            <a:b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nb-NO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Euref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89 UTM 32 i kart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Lengdeprofil?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CFE3D23-623A-169F-0D9D-D0939071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70" y="4713503"/>
            <a:ext cx="990600" cy="139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9FD16344-8FCA-C5BF-25D6-26CBBD130E91}"/>
              </a:ext>
            </a:extLst>
          </p:cNvPr>
          <p:cNvGrpSpPr/>
          <p:nvPr/>
        </p:nvGrpSpPr>
        <p:grpSpPr>
          <a:xfrm>
            <a:off x="6724650" y="2605324"/>
            <a:ext cx="4752975" cy="1351471"/>
            <a:chOff x="5820522" y="3249103"/>
            <a:chExt cx="5906735" cy="1769493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C8ABB01-23BE-33E9-7644-DEA1D4801A9E}"/>
                </a:ext>
              </a:extLst>
            </p:cNvPr>
            <p:cNvGrpSpPr/>
            <p:nvPr/>
          </p:nvGrpSpPr>
          <p:grpSpPr>
            <a:xfrm>
              <a:off x="5820522" y="3249103"/>
              <a:ext cx="5906735" cy="1769493"/>
              <a:chOff x="6096000" y="3974082"/>
              <a:chExt cx="5906735" cy="1769493"/>
            </a:xfrm>
          </p:grpSpPr>
          <p:pic>
            <p:nvPicPr>
              <p:cNvPr id="8" name="Bilde 7">
                <a:extLst>
                  <a:ext uri="{FF2B5EF4-FFF2-40B4-BE49-F238E27FC236}">
                    <a16:creationId xmlns:a16="http://schemas.microsoft.com/office/drawing/2014/main" id="{922979C9-1869-E52F-ED4D-A1480F929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3974082"/>
                <a:ext cx="5906735" cy="17694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DBEC2969-4A88-22EB-4402-AA694FFD7B71}"/>
                  </a:ext>
                </a:extLst>
              </p:cNvPr>
              <p:cNvSpPr/>
              <p:nvPr/>
            </p:nvSpPr>
            <p:spPr>
              <a:xfrm>
                <a:off x="7067550" y="4450272"/>
                <a:ext cx="3743325" cy="159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4FDF3B97-1F3B-297C-ABE9-CD69CB3A0561}"/>
                </a:ext>
              </a:extLst>
            </p:cNvPr>
            <p:cNvSpPr/>
            <p:nvPr/>
          </p:nvSpPr>
          <p:spPr>
            <a:xfrm>
              <a:off x="10944971" y="3832794"/>
              <a:ext cx="695326" cy="164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680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4BEBE5-206A-FF55-EBDB-D2CA91A7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Ønske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A4F138-D577-18BA-7F1F-C7A9C714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Tidvis velger byggherre å dele en VA – sak i flere entrepriser</a:t>
            </a:r>
          </a:p>
          <a:p>
            <a:r>
              <a:rPr lang="nb-NO"/>
              <a:t>Flere byggetrinn som henger sammen</a:t>
            </a:r>
          </a:p>
          <a:p>
            <a:endParaRPr lang="nb-NO"/>
          </a:p>
          <a:p>
            <a:r>
              <a:rPr lang="nb-NO"/>
              <a:t>Vi ønsker oss en mulighet til å få avsluttet vår VA-sak, når vår entreprise er komplett levert og dokumentert</a:t>
            </a:r>
          </a:p>
          <a:p>
            <a:endParaRPr lang="nb-NO"/>
          </a:p>
          <a:p>
            <a:r>
              <a:rPr lang="nb-NO"/>
              <a:t>VA krever at alle byggetrinn er ferdig dokumentert, før sak blir lukket</a:t>
            </a:r>
          </a:p>
          <a:p>
            <a:endParaRPr lang="nb-NO"/>
          </a:p>
          <a:p>
            <a:r>
              <a:rPr lang="nb-NO"/>
              <a:t>Konsekvens – vi blir stående med åpne saker uten mulighet til å ferdigstillelse</a:t>
            </a:r>
          </a:p>
        </p:txBody>
      </p:sp>
    </p:spTree>
    <p:extLst>
      <p:ext uri="{BB962C8B-B14F-4D97-AF65-F5344CB8AC3E}">
        <p14:creationId xmlns:p14="http://schemas.microsoft.com/office/powerpoint/2010/main" val="38271737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F38F85-1191-9AF7-07A6-8EFF24283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Oppsummert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55D6C8-56EF-290E-D455-243F2CC9F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Fantastisk forbedring for oss som selskap</a:t>
            </a:r>
          </a:p>
          <a:p>
            <a:r>
              <a:rPr lang="nb-NO"/>
              <a:t>Håper alle omkringliggende kommuner også tar den i bruk</a:t>
            </a:r>
          </a:p>
          <a:p>
            <a:r>
              <a:rPr lang="nb-NO"/>
              <a:t>Litt tung å bruke for de som bare er innom en gang i året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…og takk for all den service Bergen Vann alltid gir</a:t>
            </a:r>
          </a:p>
        </p:txBody>
      </p:sp>
    </p:spTree>
    <p:extLst>
      <p:ext uri="{BB962C8B-B14F-4D97-AF65-F5344CB8AC3E}">
        <p14:creationId xmlns:p14="http://schemas.microsoft.com/office/powerpoint/2010/main" val="1172867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654C0192-D8CF-5E9F-505D-A82AA033F387}"/>
              </a:ext>
            </a:extLst>
          </p:cNvPr>
          <p:cNvSpPr txBox="1"/>
          <p:nvPr/>
        </p:nvSpPr>
        <p:spPr>
          <a:xfrm>
            <a:off x="1407611" y="1384777"/>
            <a:ext cx="92770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/>
              <a:t>Entreprenørportalen</a:t>
            </a:r>
          </a:p>
          <a:p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Bruken av entreprenørportalen er bedre enn den gamle ordningen på flere måter: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Hver enkelt bruker har oversikt over sine saker, samtidig som administrator har den totale oversikten.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Enkelte funksjoner har gjort hverdagen mer effektiv.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For eksempel bestilling av arbeider, og ettersending av dokumenter i den enkelte sak.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90A3012-29A4-4FCD-3B36-2787BD4FEE04}"/>
              </a:ext>
            </a:extLst>
          </p:cNvPr>
          <p:cNvSpPr txBox="1"/>
          <p:nvPr/>
        </p:nvSpPr>
        <p:spPr>
          <a:xfrm>
            <a:off x="104078" y="5887844"/>
            <a:ext cx="11983844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b-NO" sz="1200">
                <a:solidFill>
                  <a:schemeClr val="bg1"/>
                </a:solidFill>
              </a:rPr>
              <a:t>Byggadministrasjon</a:t>
            </a:r>
          </a:p>
          <a:p>
            <a:pPr algn="r"/>
            <a:r>
              <a:rPr lang="nb-NO" sz="1200">
                <a:solidFill>
                  <a:schemeClr val="bg1"/>
                </a:solidFill>
              </a:rPr>
              <a:t>Harald Bjørndal </a:t>
            </a:r>
            <a:r>
              <a:rPr lang="nb-NO" sz="800">
                <a:solidFill>
                  <a:schemeClr val="bg1"/>
                </a:solidFill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3127083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0015E-57CF-19A5-5B04-71C4F3B38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E96F5B17-A2A6-223F-46D2-E92EE93AB5D9}"/>
              </a:ext>
            </a:extLst>
          </p:cNvPr>
          <p:cNvSpPr txBox="1"/>
          <p:nvPr/>
        </p:nvSpPr>
        <p:spPr>
          <a:xfrm>
            <a:off x="1407611" y="1384777"/>
            <a:ext cx="9277089" cy="2863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Forslag til forbedringer:</a:t>
            </a:r>
            <a:endParaRPr lang="nb-NO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Saker som utslippssøknader, og muligens VAO rammeplaner burde komme inn i portalen.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Nå vi mottar for eksempel et mangelskriv i portalen, så følge i lenken i e-posten.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e-posten kunne mangelskrivet vær lagt ved som en PDF. Da unngår man gjerne å klikke på fortsett, slik at systemet i entreprenørportalen oppfatter det som at mangelskrivet er fulgt opp.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Når vi søker, og ikke vet hvem som blir utførende, krysser vi selvsagt for det. Men hva skal da videre rutine være?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88D4C24-D283-71E8-8535-177868633518}"/>
              </a:ext>
            </a:extLst>
          </p:cNvPr>
          <p:cNvSpPr txBox="1"/>
          <p:nvPr/>
        </p:nvSpPr>
        <p:spPr>
          <a:xfrm>
            <a:off x="104078" y="5887844"/>
            <a:ext cx="11983844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b-NO" sz="1200">
                <a:solidFill>
                  <a:schemeClr val="bg1"/>
                </a:solidFill>
              </a:rPr>
              <a:t>Byggadministrasjon</a:t>
            </a:r>
          </a:p>
          <a:p>
            <a:pPr algn="r"/>
            <a:r>
              <a:rPr lang="nb-NO" sz="1200">
                <a:solidFill>
                  <a:schemeClr val="bg1"/>
                </a:solidFill>
              </a:rPr>
              <a:t>Harald Bjørndal </a:t>
            </a:r>
            <a:r>
              <a:rPr lang="nb-NO" sz="800">
                <a:solidFill>
                  <a:schemeClr val="bg1"/>
                </a:solidFill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2289499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E527F0-3DBB-6696-56BF-87D953A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06" y="365127"/>
            <a:ext cx="9704294" cy="1325563"/>
          </a:xfrm>
        </p:spPr>
        <p:txBody>
          <a:bodyPr>
            <a:normAutofit/>
          </a:bodyPr>
          <a:lstStyle/>
          <a:p>
            <a:r>
              <a:rPr lang="nb-NO" sz="2400"/>
              <a:t>Tiltak i gjeldende planar – Myndighetsrollen og forholdet til omverden og organisasjon.</a:t>
            </a:r>
            <a:endParaRPr lang="nn-NO" sz="24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6726E7-C770-6B64-253F-F21FFFF7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15" y="1839061"/>
            <a:ext cx="9628679" cy="2992915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nb-NO" sz="19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Kommunen overtok eierskap til stikkledninger for vann og avløp i offentlig vei fra 1.1.2020.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9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lagt til rette for elektronisk førstevalg med høy grad av innsyn og selvbetjening. </a:t>
            </a: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Søknadsprosesser og saksbehandling kan nå gjennomføres digitalt.</a:t>
            </a: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19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gjennomfører årlig brukerundersøkelse </a:t>
            </a:r>
            <a:r>
              <a:rPr lang="nb-NO" sz="19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av andelen som svarer de er ganske eller svært fornøyd med VA-tjenestene ligger på 93-95 %.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b-NO" sz="2000" i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b-NO" sz="20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estiller/utfører – modell er evaluert.</a:t>
            </a:r>
            <a:r>
              <a:rPr lang="nb-NO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Vann- og avløpsetaten og Bergen Vann KF er slått sammen og har fra 1. oktober 2021 vært en etat med navnet Bergen Vann.</a:t>
            </a:r>
            <a:endParaRPr lang="nn-NO" sz="20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nn-NO" sz="1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281DD3-DF4B-AE58-AD98-1CD58D67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C7DDC67-0A57-7402-E76E-089B3E84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72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5D11B-3A92-0A6C-6A40-3DFB7AC8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66EB1B9B-3612-B4DE-472B-E0AEEB3AEF84}"/>
              </a:ext>
            </a:extLst>
          </p:cNvPr>
          <p:cNvSpPr txBox="1"/>
          <p:nvPr/>
        </p:nvSpPr>
        <p:spPr>
          <a:xfrm>
            <a:off x="1407611" y="1384777"/>
            <a:ext cx="9277089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Spørsmål:</a:t>
            </a:r>
            <a:endParaRPr lang="nb-NO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Hva skjer når fristen på en godkjenning går ut etter 3 år? Er her noen rutiner for noe varsling om dette? Vi har nok saker som utgår.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Saker som er «døde». Hvordan blir dette fanget opp?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Flere ulike valg på type arbeid som skal utføres. For eksempel </a:t>
            </a:r>
            <a:r>
              <a:rPr lang="nb-NO" sz="1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ʺ</a:t>
            </a: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Annet </a:t>
            </a:r>
            <a:r>
              <a:rPr lang="nb-NO" sz="1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ʺ</a:t>
            </a:r>
            <a:endParaRPr lang="nb-NO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Hva gjør du når du skal rive et hus, ikke legge om traseen eller flytte tilkoblingspunktet.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 det være mulig å kunne bestille rådgivnings-tid på for eksempel 15 min. i forkant av en sak, for å kunne redusere antall mangelskriv.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120FBFE-036B-96BA-0430-322F8A0BBE7A}"/>
              </a:ext>
            </a:extLst>
          </p:cNvPr>
          <p:cNvSpPr txBox="1"/>
          <p:nvPr/>
        </p:nvSpPr>
        <p:spPr>
          <a:xfrm>
            <a:off x="104078" y="5887844"/>
            <a:ext cx="11983844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b-NO" sz="1200">
                <a:solidFill>
                  <a:schemeClr val="bg1"/>
                </a:solidFill>
              </a:rPr>
              <a:t>Byggadministrasjon</a:t>
            </a:r>
          </a:p>
          <a:p>
            <a:pPr algn="r"/>
            <a:r>
              <a:rPr lang="nb-NO" sz="1200">
                <a:solidFill>
                  <a:schemeClr val="bg1"/>
                </a:solidFill>
              </a:rPr>
              <a:t>Harald Bjørndal </a:t>
            </a:r>
            <a:r>
              <a:rPr lang="nb-NO" sz="800">
                <a:solidFill>
                  <a:schemeClr val="bg1"/>
                </a:solidFill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1502871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/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392BC14C-35D5-3299-ACF5-BF6C8D30133D}"/>
              </a:ext>
            </a:extLst>
          </p:cNvPr>
          <p:cNvSpPr txBox="1">
            <a:spLocks/>
          </p:cNvSpPr>
          <p:nvPr/>
        </p:nvSpPr>
        <p:spPr>
          <a:xfrm>
            <a:off x="579985" y="1146212"/>
            <a:ext cx="10874375" cy="1596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65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Takk for oppmerksomheten!</a:t>
            </a: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A00A57B6-397D-0F0F-D02D-6C58605EB11D}"/>
              </a:ext>
            </a:extLst>
          </p:cNvPr>
          <p:cNvSpPr txBox="1">
            <a:spLocks/>
          </p:cNvSpPr>
          <p:nvPr/>
        </p:nvSpPr>
        <p:spPr bwMode="auto">
          <a:xfrm>
            <a:off x="2651666" y="3918106"/>
            <a:ext cx="4949503" cy="6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–  RENT VANN TIL FOLK OG FJORD  –</a:t>
            </a:r>
            <a:endParaRPr kumimoji="0" lang="nb-NO" sz="1400" b="1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BF0758B-F49C-27AD-16D3-90DE841793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76890" y="4550369"/>
            <a:ext cx="4496671" cy="153044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01F2647-2A4D-C5E1-E75D-0C8987D39891}"/>
              </a:ext>
            </a:extLst>
          </p:cNvPr>
          <p:cNvSpPr txBox="1"/>
          <p:nvPr/>
        </p:nvSpPr>
        <p:spPr>
          <a:xfrm>
            <a:off x="10208172" y="6463847"/>
            <a:ext cx="182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Tor Corneliussen</a:t>
            </a:r>
          </a:p>
        </p:txBody>
      </p:sp>
    </p:spTree>
    <p:extLst>
      <p:ext uri="{BB962C8B-B14F-4D97-AF65-F5344CB8AC3E}">
        <p14:creationId xmlns:p14="http://schemas.microsoft.com/office/powerpoint/2010/main" val="208549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684EDB0-4E0F-EEC6-A085-884BE5BD4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559866"/>
              </p:ext>
            </p:extLst>
          </p:nvPr>
        </p:nvGraphicFramePr>
        <p:xfrm>
          <a:off x="6501653" y="802756"/>
          <a:ext cx="3702491" cy="5239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097" imgH="8019826" progId="Acrobat.Document.11">
                  <p:embed/>
                </p:oleObj>
              </mc:Choice>
              <mc:Fallback>
                <p:oleObj name="Acrobat Document" r:id="rId2" imgW="5667097" imgH="8019826" progId="Acrobat.Document.11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684EDB0-4E0F-EEC6-A085-884BE5BD43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01653" y="802756"/>
                        <a:ext cx="3702491" cy="5239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073CFAF-210A-B488-4248-5D93E60741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533514"/>
              </p:ext>
            </p:extLst>
          </p:nvPr>
        </p:nvGraphicFramePr>
        <p:xfrm>
          <a:off x="2038100" y="802756"/>
          <a:ext cx="3702491" cy="5239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097" imgH="8019826" progId="Acrobat.Document.11">
                  <p:embed/>
                </p:oleObj>
              </mc:Choice>
              <mc:Fallback>
                <p:oleObj name="Acrobat Document" r:id="rId4" imgW="5667097" imgH="8019826" progId="Acrobat.Document.11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073CFAF-210A-B488-4248-5D93E60741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8100" y="802756"/>
                        <a:ext cx="3702491" cy="5239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tel 1">
            <a:extLst>
              <a:ext uri="{FF2B5EF4-FFF2-40B4-BE49-F238E27FC236}">
                <a16:creationId xmlns:a16="http://schemas.microsoft.com/office/drawing/2014/main" id="{09CCFCD9-F000-CFD0-5C15-095805DC9F21}"/>
              </a:ext>
            </a:extLst>
          </p:cNvPr>
          <p:cNvSpPr txBox="1">
            <a:spLocks/>
          </p:cNvSpPr>
          <p:nvPr/>
        </p:nvSpPr>
        <p:spPr>
          <a:xfrm>
            <a:off x="1649506" y="365128"/>
            <a:ext cx="6115011" cy="693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Vedtatt i bystyret 29. januar 2025</a:t>
            </a:r>
            <a:endParaRPr kumimoji="0" lang="nn-NO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E98DABD-B68D-CF0D-BDCB-8C6BC5593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C5CADED-D689-95D7-35A3-F8F0DF07C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4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tegning, sketch, strektegning, illustrasjon&#10;&#10;Automatisk generert beskrivelse">
            <a:extLst>
              <a:ext uri="{FF2B5EF4-FFF2-40B4-BE49-F238E27FC236}">
                <a16:creationId xmlns:a16="http://schemas.microsoft.com/office/drawing/2014/main" id="{F29D6782-FE57-D84E-395D-0448C4F82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321" y="1165993"/>
            <a:ext cx="4115357" cy="399399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AE8FCA8-13FB-E475-C941-1196A18A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DDF3BE8-806D-F5F9-7260-567B38125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3081"/>
      </p:ext>
    </p:extLst>
  </p:cSld>
  <p:clrMapOvr>
    <a:masterClrMapping/>
  </p:clrMapOvr>
</p:sld>
</file>

<file path=ppt/theme/theme1.xml><?xml version="1.0" encoding="utf-8"?>
<a:theme xmlns:a="http://schemas.openxmlformats.org/drawingml/2006/main" name="NY PTT-mal B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endefiner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norsk.potx" id="{86D7C2E3-80B4-4843-A112-DB90E0D9A8A9}" vid="{E05C6FC8-F2A8-4791-8993-77E11194EFFB}"/>
    </a:ext>
  </a:extLst>
</a:theme>
</file>

<file path=ppt/theme/theme2.xml><?xml version="1.0" encoding="utf-8"?>
<a:theme xmlns:a="http://schemas.openxmlformats.org/drawingml/2006/main" name="1_Office-tema">
  <a:themeElements>
    <a:clrScheme name="Egendefinert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V-PPT-lys-140122.potx" id="{E105F446-5FAE-4056-92F3-623BBFF8A017}" vid="{CF3B2E7B-AC03-485B-86A5-755A9CA6566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11C28C90-33A0-4417-94EC-CCF4A67A350F}" vid="{397CD2FE-0E87-4376-AEF5-C527A95CBAD7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62019363A98842BBD645F93C3995F2" ma:contentTypeVersion="15" ma:contentTypeDescription="Opprett et nytt dokument." ma:contentTypeScope="" ma:versionID="81bc5dafdb47afc44de6e8741c77fc93">
  <xsd:schema xmlns:xsd="http://www.w3.org/2001/XMLSchema" xmlns:xs="http://www.w3.org/2001/XMLSchema" xmlns:p="http://schemas.microsoft.com/office/2006/metadata/properties" xmlns:ns2="a59fc869-bef0-4e20-9fc2-ef99b2076b00" xmlns:ns3="80552e6e-3184-4e0f-8dcb-e8bd55811553" targetNamespace="http://schemas.microsoft.com/office/2006/metadata/properties" ma:root="true" ma:fieldsID="63564a06122bebe379a858bbedd696ae" ns2:_="" ns3:_="">
    <xsd:import namespace="a59fc869-bef0-4e20-9fc2-ef99b2076b00"/>
    <xsd:import namespace="80552e6e-3184-4e0f-8dcb-e8bd558115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fc869-bef0-4e20-9fc2-ef99b2076b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58b7fd7f-a84c-4463-96b0-c5d9876b7c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52e6e-3184-4e0f-8dcb-e8bd5581155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4ea011-ae8c-4be9-90ef-f9dbe1242da0}" ma:internalName="TaxCatchAll" ma:showField="CatchAllData" ma:web="80552e6e-3184-4e0f-8dcb-e8bd558115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9fc869-bef0-4e20-9fc2-ef99b2076b00">
      <Terms xmlns="http://schemas.microsoft.com/office/infopath/2007/PartnerControls"/>
    </lcf76f155ced4ddcb4097134ff3c332f>
    <TaxCatchAll xmlns="80552e6e-3184-4e0f-8dcb-e8bd55811553" xsi:nil="true"/>
  </documentManagement>
</p:properties>
</file>

<file path=customXml/itemProps1.xml><?xml version="1.0" encoding="utf-8"?>
<ds:datastoreItem xmlns:ds="http://schemas.openxmlformats.org/officeDocument/2006/customXml" ds:itemID="{058E13D5-4C05-4FA3-83E3-97C9D6878572}">
  <ds:schemaRefs>
    <ds:schemaRef ds:uri="80552e6e-3184-4e0f-8dcb-e8bd55811553"/>
    <ds:schemaRef ds:uri="a59fc869-bef0-4e20-9fc2-ef99b2076b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D6D891-18A1-4AF0-87CA-458643983F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9A5485-C82C-483C-8436-75CE70C49ED4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59fc869-bef0-4e20-9fc2-ef99b2076b00"/>
    <ds:schemaRef ds:uri="http://schemas.microsoft.com/office/infopath/2007/PartnerControls"/>
    <ds:schemaRef ds:uri="http://purl.org/dc/terms/"/>
    <ds:schemaRef ds:uri="80552e6e-3184-4e0f-8dcb-e8bd55811553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3601</Words>
  <Application>Microsoft Office PowerPoint</Application>
  <PresentationFormat>Widescreen</PresentationFormat>
  <Paragraphs>529</Paragraphs>
  <Slides>71</Slides>
  <Notes>8</Notes>
  <HiddenSlides>0</HiddenSlides>
  <MMClips>0</MMClips>
  <ScaleCrop>false</ScaleCrop>
  <HeadingPairs>
    <vt:vector size="8" baseType="variant">
      <vt:variant>
        <vt:lpstr>Brukte skrifter</vt:lpstr>
      </vt:variant>
      <vt:variant>
        <vt:i4>10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71</vt:i4>
      </vt:variant>
    </vt:vector>
  </HeadingPairs>
  <TitlesOfParts>
    <vt:vector size="85" baseType="lpstr">
      <vt:lpstr>Aptos</vt:lpstr>
      <vt:lpstr>Aptos Display</vt:lpstr>
      <vt:lpstr>Arial</vt:lpstr>
      <vt:lpstr>Calibri</vt:lpstr>
      <vt:lpstr>Courier New</vt:lpstr>
      <vt:lpstr>Courier New,monospace</vt:lpstr>
      <vt:lpstr>Segoe UI</vt:lpstr>
      <vt:lpstr>Symbol</vt:lpstr>
      <vt:lpstr>Times New Roman</vt:lpstr>
      <vt:lpstr>Wingdings</vt:lpstr>
      <vt:lpstr>NY PTT-mal BK</vt:lpstr>
      <vt:lpstr>1_Office-tema</vt:lpstr>
      <vt:lpstr>Office-tema</vt:lpstr>
      <vt:lpstr>Acrobat Document</vt:lpstr>
      <vt:lpstr> Velkommen til fagdag Tirsdag 18.februar 2025</vt:lpstr>
      <vt:lpstr>Program</vt:lpstr>
      <vt:lpstr>Hovedplaner, hva er det?</vt:lpstr>
      <vt:lpstr>PowerPoint-presentasjon</vt:lpstr>
      <vt:lpstr>Tiltak i gjeldende planar – Vann, et utvalg</vt:lpstr>
      <vt:lpstr>Tiltak i gjeldende planar – Avløp og vannmiljø, et utvalg</vt:lpstr>
      <vt:lpstr>Tiltak i gjeldende planar – Myndighetsrollen og forholdet til omverden og organisasjon.</vt:lpstr>
      <vt:lpstr>PowerPoint-presentasjon</vt:lpstr>
      <vt:lpstr>PowerPoint-presentasjon</vt:lpstr>
      <vt:lpstr>Innhold i planene</vt:lpstr>
      <vt:lpstr>Vannkloke Bergen</vt:lpstr>
      <vt:lpstr>Noen tema i nye planer– Vann</vt:lpstr>
      <vt:lpstr>Noen tema i nye planer– Avløp og vannmiljø</vt:lpstr>
      <vt:lpstr>PowerPoint-presentasjon</vt:lpstr>
      <vt:lpstr>Noen tema i nye planer– Klimatilpasning</vt:lpstr>
      <vt:lpstr>Søknader, sluttdokumentasjon og sånt der!</vt:lpstr>
      <vt:lpstr>"PBL"-gruppen (søknadspliktige tiltak)</vt:lpstr>
      <vt:lpstr>Søknader</vt:lpstr>
      <vt:lpstr>Bergen Vann får inn og behandler mange søknader!</vt:lpstr>
      <vt:lpstr>Typiske mangler</vt:lpstr>
      <vt:lpstr>Overvann</vt:lpstr>
      <vt:lpstr>Ledninger skal være tilgjengelige</vt:lpstr>
      <vt:lpstr>PowerPoint-presentasjon</vt:lpstr>
      <vt:lpstr>En sann historie fra virkeligheten</vt:lpstr>
      <vt:lpstr>PowerPoint-presentasjon</vt:lpstr>
      <vt:lpstr>Kunne denne situasjonen vært unngått?</vt:lpstr>
      <vt:lpstr>Sluttdokumentasjon</vt:lpstr>
      <vt:lpstr>PowerPoint-presentasjon</vt:lpstr>
      <vt:lpstr>PowerPoint-presentasjon</vt:lpstr>
      <vt:lpstr>Hvorfor er sluttdokumentasjon viktig?</vt:lpstr>
      <vt:lpstr>Andel sluttdokumentasjoner som har mangler </vt:lpstr>
      <vt:lpstr>Konsekvens ved mangelfull sluttdokumentasjon</vt:lpstr>
      <vt:lpstr>Private anlegg: Krav til sluttdokumentasjon</vt:lpstr>
      <vt:lpstr>Kommunalt anlegg: Krav til Sluttdokumentasjon </vt:lpstr>
      <vt:lpstr> Vanlige feil </vt:lpstr>
      <vt:lpstr>Eksempel Fra forhåndsuttalelsen:</vt:lpstr>
      <vt:lpstr>Mangelskriv  sluttdokumentasjon</vt:lpstr>
      <vt:lpstr>Mangelskriv nr. 2 (sluttdokumentasjon)</vt:lpstr>
      <vt:lpstr>Mangelskriv nr. 3 </vt:lpstr>
      <vt:lpstr>Noen råd</vt:lpstr>
      <vt:lpstr>PowerPoint-presentasjon</vt:lpstr>
      <vt:lpstr>Felles mål for 2026?</vt:lpstr>
      <vt:lpstr>PowerPoint-presentasjon</vt:lpstr>
      <vt:lpstr>Sluttdokumentasjon</vt:lpstr>
      <vt:lpstr>Hva er kravet til god sluttdokumentasjon</vt:lpstr>
      <vt:lpstr>Takk for oppmerksomheten!</vt:lpstr>
      <vt:lpstr>Midlertidige tiltak der vannmåler er et krav</vt:lpstr>
      <vt:lpstr>PowerPoint-presentasjon</vt:lpstr>
      <vt:lpstr>PowerPoint-presentasjon</vt:lpstr>
      <vt:lpstr>PowerPoint-presentasjon</vt:lpstr>
      <vt:lpstr>PowerPoint-presentasjon</vt:lpstr>
      <vt:lpstr>Brukererfaring - entreprenørportalen</vt:lpstr>
      <vt:lpstr>PowerPoint-presentasjon</vt:lpstr>
      <vt:lpstr>Kort om Vestrheim</vt:lpstr>
      <vt:lpstr>Agenda</vt:lpstr>
      <vt:lpstr>Hvordan oppleves det å bruke Entreprenørportalen nå  vs. hvordan det var før? </vt:lpstr>
      <vt:lpstr>Hvordan var det før…….</vt:lpstr>
      <vt:lpstr>Hvordan var det før…….</vt:lpstr>
      <vt:lpstr>PowerPoint-presentasjon</vt:lpstr>
      <vt:lpstr>Hva er bra med Entreprenørportalen?</vt:lpstr>
      <vt:lpstr>Hva er bra……..</vt:lpstr>
      <vt:lpstr>Hva er ikke fullt så bra ……</vt:lpstr>
      <vt:lpstr>PowerPoint-presentasjon</vt:lpstr>
      <vt:lpstr>Forbedringsforslag forts……..</vt:lpstr>
      <vt:lpstr>Forbedringsforslag forts…..</vt:lpstr>
      <vt:lpstr>Ønske</vt:lpstr>
      <vt:lpstr>Oppsummert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Haugen, Trude</dc:creator>
  <cp:lastModifiedBy>Haugen, Trude</cp:lastModifiedBy>
  <cp:revision>3</cp:revision>
  <dcterms:created xsi:type="dcterms:W3CDTF">2025-02-17T15:06:26Z</dcterms:created>
  <dcterms:modified xsi:type="dcterms:W3CDTF">2025-02-18T12:48:00Z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0x010100AC62019363A98842BBD645F93C3995F2</vt:lpwstr>
  </property>
  <property fmtid="{D5CDD505-2E9C-101B-9397-08002B2CF9AE}" pid="3" name="MediaServiceImageTags">
    <vt:lpwstr/>
  </property>
</Properties>
</file>