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1" r:id="rId4"/>
    <p:sldMasterId id="2147483694" r:id="rId5"/>
  </p:sldMasterIdLst>
  <p:notesMasterIdLst>
    <p:notesMasterId r:id="rId35"/>
  </p:notesMasterIdLst>
  <p:sldIdLst>
    <p:sldId id="258" r:id="rId6"/>
    <p:sldId id="348" r:id="rId7"/>
    <p:sldId id="327" r:id="rId8"/>
    <p:sldId id="259" r:id="rId9"/>
    <p:sldId id="350" r:id="rId10"/>
    <p:sldId id="374" r:id="rId11"/>
    <p:sldId id="367" r:id="rId12"/>
    <p:sldId id="351" r:id="rId13"/>
    <p:sldId id="373" r:id="rId14"/>
    <p:sldId id="341" r:id="rId15"/>
    <p:sldId id="328" r:id="rId16"/>
    <p:sldId id="349" r:id="rId17"/>
    <p:sldId id="368" r:id="rId18"/>
    <p:sldId id="332" r:id="rId19"/>
    <p:sldId id="334" r:id="rId20"/>
    <p:sldId id="360" r:id="rId21"/>
    <p:sldId id="352" r:id="rId22"/>
    <p:sldId id="371" r:id="rId23"/>
    <p:sldId id="369" r:id="rId24"/>
    <p:sldId id="370" r:id="rId25"/>
    <p:sldId id="310" r:id="rId26"/>
    <p:sldId id="342" r:id="rId27"/>
    <p:sldId id="366" r:id="rId28"/>
    <p:sldId id="365" r:id="rId29"/>
    <p:sldId id="361" r:id="rId30"/>
    <p:sldId id="363" r:id="rId31"/>
    <p:sldId id="353" r:id="rId32"/>
    <p:sldId id="354" r:id="rId33"/>
    <p:sldId id="375" r:id="rId34"/>
  </p:sldIdLst>
  <p:sldSz cx="12192000" cy="6858000"/>
  <p:notesSz cx="6797675" cy="9928225"/>
  <p:embeddedFontLst>
    <p:embeddedFont>
      <p:font typeface="Roboto" panose="02000000000000000000" pitchFamily="2" charset="0"/>
      <p:regular r:id="rId36"/>
      <p:bold r:id="rId37"/>
      <p:italic r:id="rId38"/>
      <p:boldItalic r:id="rId39"/>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Sørfjord" initials="LS" lastIdx="2" clrIdx="0">
    <p:extLst>
      <p:ext uri="{19B8F6BF-5375-455C-9EA6-DF929625EA0E}">
        <p15:presenceInfo xmlns:p15="http://schemas.microsoft.com/office/powerpoint/2012/main" userId="S-1-5-21-1060284298-1532298954-725345543-220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F9D"/>
    <a:srgbClr val="EED0C3"/>
    <a:srgbClr val="E8C3B4"/>
    <a:srgbClr val="CBE5D8"/>
    <a:srgbClr val="F8ECE6"/>
    <a:srgbClr val="DEF2E7"/>
    <a:srgbClr val="D0D0D0"/>
    <a:srgbClr val="CFCFCF"/>
    <a:srgbClr val="D2D2D2"/>
    <a:srgbClr val="CD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17" d="100"/>
          <a:sy n="117" d="100"/>
        </p:scale>
        <p:origin x="318" y="114"/>
      </p:cViewPr>
      <p:guideLst>
        <p:guide orient="horz" pos="222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83A02-E908-4FAD-949B-5A0E34ED6B7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dgm:pt modelId="{027112C8-400E-4D97-8640-9D2572631978}">
      <dgm:prSet phldrT="[Tekst]" custT="1"/>
      <dgm:spPr/>
      <dgm:t>
        <a:bodyPr/>
        <a:lstStyle/>
        <a:p>
          <a:r>
            <a:rPr lang="en-US" sz="2000">
              <a:solidFill>
                <a:schemeClr val="tx1"/>
              </a:solidFill>
            </a:rPr>
            <a:t>1</a:t>
          </a:r>
          <a:r>
            <a:rPr lang="nb-NO" sz="2000" noProof="0">
              <a:solidFill>
                <a:schemeClr val="tx1"/>
              </a:solidFill>
            </a:rPr>
            <a:t>. Følge med og fange opp</a:t>
          </a:r>
        </a:p>
      </dgm:t>
    </dgm:pt>
    <dgm:pt modelId="{DAD729EC-7D53-4FED-B771-45E00FB6AFD7}" type="parTrans" cxnId="{564C717C-E166-4F77-B2EE-D09AB8343ADB}">
      <dgm:prSet/>
      <dgm:spPr/>
      <dgm:t>
        <a:bodyPr/>
        <a:lstStyle/>
        <a:p>
          <a:endParaRPr lang="en-US"/>
        </a:p>
      </dgm:t>
    </dgm:pt>
    <dgm:pt modelId="{9478D794-7203-4CF4-9BEF-AE126901AA5E}" type="sibTrans" cxnId="{564C717C-E166-4F77-B2EE-D09AB8343ADB}">
      <dgm:prSet/>
      <dgm:spPr/>
      <dgm:t>
        <a:bodyPr/>
        <a:lstStyle/>
        <a:p>
          <a:endParaRPr lang="en-US"/>
        </a:p>
      </dgm:t>
    </dgm:pt>
    <dgm:pt modelId="{29CC40EB-7114-4187-8084-87F0BD3A7235}">
      <dgm:prSet phldrT="[Tekst]" custT="1"/>
      <dgm:spPr/>
      <dgm:t>
        <a:bodyPr/>
        <a:lstStyle/>
        <a:p>
          <a:r>
            <a:rPr lang="en-US" sz="2000"/>
            <a:t>4. </a:t>
          </a:r>
          <a:r>
            <a:rPr lang="nb-NO" sz="2000" noProof="0"/>
            <a:t>Undersøke</a:t>
          </a:r>
        </a:p>
      </dgm:t>
    </dgm:pt>
    <dgm:pt modelId="{E0642F50-3F20-4E80-8268-7AEE827C5A7D}" type="parTrans" cxnId="{83121A65-B373-4D72-A865-C03C9EDF5572}">
      <dgm:prSet/>
      <dgm:spPr/>
      <dgm:t>
        <a:bodyPr/>
        <a:lstStyle/>
        <a:p>
          <a:endParaRPr lang="en-US"/>
        </a:p>
      </dgm:t>
    </dgm:pt>
    <dgm:pt modelId="{A94CE018-1E06-41C8-BE89-D66DF43872F5}" type="sibTrans" cxnId="{83121A65-B373-4D72-A865-C03C9EDF5572}">
      <dgm:prSet/>
      <dgm:spPr/>
      <dgm:t>
        <a:bodyPr/>
        <a:lstStyle/>
        <a:p>
          <a:endParaRPr lang="en-US"/>
        </a:p>
      </dgm:t>
    </dgm:pt>
    <dgm:pt modelId="{05883903-C688-435F-9441-1E56A7761910}">
      <dgm:prSet phldrT="[Tekst]" custT="1"/>
      <dgm:spPr/>
      <dgm:t>
        <a:bodyPr/>
        <a:lstStyle/>
        <a:p>
          <a:r>
            <a:rPr lang="en-US" sz="2000"/>
            <a:t>5. </a:t>
          </a:r>
          <a:r>
            <a:rPr lang="nb-NO" sz="2000" noProof="0"/>
            <a:t>Sette inn tiltak og evaluere</a:t>
          </a:r>
        </a:p>
      </dgm:t>
    </dgm:pt>
    <dgm:pt modelId="{685922F9-45A9-4E4D-91FD-5A836A416EB0}" type="parTrans" cxnId="{4535039A-D2F3-4E04-8E27-6F21EB2D1E92}">
      <dgm:prSet/>
      <dgm:spPr/>
      <dgm:t>
        <a:bodyPr/>
        <a:lstStyle/>
        <a:p>
          <a:endParaRPr lang="en-US"/>
        </a:p>
      </dgm:t>
    </dgm:pt>
    <dgm:pt modelId="{CFFDAB6E-1772-4503-B802-C5058BE1A80D}" type="sibTrans" cxnId="{4535039A-D2F3-4E04-8E27-6F21EB2D1E92}">
      <dgm:prSet/>
      <dgm:spPr/>
      <dgm:t>
        <a:bodyPr/>
        <a:lstStyle/>
        <a:p>
          <a:endParaRPr lang="en-US"/>
        </a:p>
      </dgm:t>
    </dgm:pt>
    <dgm:pt modelId="{DAF4D50B-4A3B-4DA0-940B-FD115F1A2B81}">
      <dgm:prSet custT="1"/>
      <dgm:spPr/>
      <dgm:t>
        <a:bodyPr/>
        <a:lstStyle/>
        <a:p>
          <a:r>
            <a:rPr lang="nb-NO" sz="2000"/>
            <a:t>3. Melde fra </a:t>
          </a:r>
          <a:endParaRPr lang="en-US" sz="2000"/>
        </a:p>
      </dgm:t>
    </dgm:pt>
    <dgm:pt modelId="{A07D3D72-22CF-4188-AC77-120753B4B611}" type="parTrans" cxnId="{7005BA93-5443-4BCB-A03B-58A8116B2E8C}">
      <dgm:prSet/>
      <dgm:spPr/>
      <dgm:t>
        <a:bodyPr/>
        <a:lstStyle/>
        <a:p>
          <a:endParaRPr lang="en-US"/>
        </a:p>
      </dgm:t>
    </dgm:pt>
    <dgm:pt modelId="{FC75308E-8278-48CC-B412-E843CB6A7D2B}" type="sibTrans" cxnId="{7005BA93-5443-4BCB-A03B-58A8116B2E8C}">
      <dgm:prSet/>
      <dgm:spPr/>
      <dgm:t>
        <a:bodyPr/>
        <a:lstStyle/>
        <a:p>
          <a:endParaRPr lang="en-US"/>
        </a:p>
      </dgm:t>
    </dgm:pt>
    <dgm:pt modelId="{9E110C8F-3561-4108-8DB9-42F339F50780}">
      <dgm:prSet custT="1"/>
      <dgm:spPr/>
      <dgm:t>
        <a:bodyPr/>
        <a:lstStyle/>
        <a:p>
          <a:r>
            <a:rPr lang="nb-NO" sz="2000"/>
            <a:t>2. Gripe inn </a:t>
          </a:r>
          <a:endParaRPr lang="en-US" sz="2000"/>
        </a:p>
      </dgm:t>
    </dgm:pt>
    <dgm:pt modelId="{D29D6C1A-BDF1-4FD1-9DBB-41D6CEFCE1C9}" type="parTrans" cxnId="{B9AB06DF-270E-4D1C-A66B-BBE3E81AC033}">
      <dgm:prSet/>
      <dgm:spPr/>
      <dgm:t>
        <a:bodyPr/>
        <a:lstStyle/>
        <a:p>
          <a:endParaRPr lang="en-US"/>
        </a:p>
      </dgm:t>
    </dgm:pt>
    <dgm:pt modelId="{3356FE38-E449-4130-A461-85BA6CF02F66}" type="sibTrans" cxnId="{B9AB06DF-270E-4D1C-A66B-BBE3E81AC033}">
      <dgm:prSet/>
      <dgm:spPr/>
      <dgm:t>
        <a:bodyPr/>
        <a:lstStyle/>
        <a:p>
          <a:endParaRPr lang="en-US"/>
        </a:p>
      </dgm:t>
    </dgm:pt>
    <dgm:pt modelId="{DC2CCEE7-526D-4AE5-83C7-10313632EA11}" type="pres">
      <dgm:prSet presAssocID="{1CF83A02-E908-4FAD-949B-5A0E34ED6B75}" presName="cycle" presStyleCnt="0">
        <dgm:presLayoutVars>
          <dgm:dir/>
          <dgm:resizeHandles val="exact"/>
        </dgm:presLayoutVars>
      </dgm:prSet>
      <dgm:spPr/>
    </dgm:pt>
    <dgm:pt modelId="{A26D2934-31A8-46BD-9B75-F8036A96685E}" type="pres">
      <dgm:prSet presAssocID="{027112C8-400E-4D97-8640-9D2572631978}" presName="dummy" presStyleCnt="0"/>
      <dgm:spPr/>
    </dgm:pt>
    <dgm:pt modelId="{4465AAD6-5D4F-480F-8137-E65E19EC72D6}" type="pres">
      <dgm:prSet presAssocID="{027112C8-400E-4D97-8640-9D2572631978}" presName="node" presStyleLbl="revTx" presStyleIdx="0" presStyleCnt="5">
        <dgm:presLayoutVars>
          <dgm:bulletEnabled val="1"/>
        </dgm:presLayoutVars>
      </dgm:prSet>
      <dgm:spPr/>
    </dgm:pt>
    <dgm:pt modelId="{6E6E91F6-7201-4AF2-BFB0-0D02D9766301}" type="pres">
      <dgm:prSet presAssocID="{9478D794-7203-4CF4-9BEF-AE126901AA5E}" presName="sibTrans" presStyleLbl="node1" presStyleIdx="0" presStyleCnt="5"/>
      <dgm:spPr/>
    </dgm:pt>
    <dgm:pt modelId="{2D2A7359-1EA4-4037-9EC7-7768E6BBC676}" type="pres">
      <dgm:prSet presAssocID="{9E110C8F-3561-4108-8DB9-42F339F50780}" presName="dummy" presStyleCnt="0"/>
      <dgm:spPr/>
    </dgm:pt>
    <dgm:pt modelId="{ED736DBB-6C5F-47BB-A18C-AE8244D70E34}" type="pres">
      <dgm:prSet presAssocID="{9E110C8F-3561-4108-8DB9-42F339F50780}" presName="node" presStyleLbl="revTx" presStyleIdx="1" presStyleCnt="5">
        <dgm:presLayoutVars>
          <dgm:bulletEnabled val="1"/>
        </dgm:presLayoutVars>
      </dgm:prSet>
      <dgm:spPr/>
    </dgm:pt>
    <dgm:pt modelId="{F114F98F-DA1F-44D2-A016-A2E1260FF88F}" type="pres">
      <dgm:prSet presAssocID="{3356FE38-E449-4130-A461-85BA6CF02F66}" presName="sibTrans" presStyleLbl="node1" presStyleIdx="1" presStyleCnt="5"/>
      <dgm:spPr/>
    </dgm:pt>
    <dgm:pt modelId="{61598BAF-452E-4CBB-97EF-EB9E2B829691}" type="pres">
      <dgm:prSet presAssocID="{DAF4D50B-4A3B-4DA0-940B-FD115F1A2B81}" presName="dummy" presStyleCnt="0"/>
      <dgm:spPr/>
    </dgm:pt>
    <dgm:pt modelId="{AFAF07C9-DD09-4EB8-9A90-CEFFE791421B}" type="pres">
      <dgm:prSet presAssocID="{DAF4D50B-4A3B-4DA0-940B-FD115F1A2B81}" presName="node" presStyleLbl="revTx" presStyleIdx="2" presStyleCnt="5">
        <dgm:presLayoutVars>
          <dgm:bulletEnabled val="1"/>
        </dgm:presLayoutVars>
      </dgm:prSet>
      <dgm:spPr/>
    </dgm:pt>
    <dgm:pt modelId="{B2BA15F0-8CEE-4F54-821C-2A7B4D0C36AD}" type="pres">
      <dgm:prSet presAssocID="{FC75308E-8278-48CC-B412-E843CB6A7D2B}" presName="sibTrans" presStyleLbl="node1" presStyleIdx="2" presStyleCnt="5"/>
      <dgm:spPr/>
    </dgm:pt>
    <dgm:pt modelId="{2FFD8F25-7CC7-472B-BFB7-583F2A97931C}" type="pres">
      <dgm:prSet presAssocID="{29CC40EB-7114-4187-8084-87F0BD3A7235}" presName="dummy" presStyleCnt="0"/>
      <dgm:spPr/>
    </dgm:pt>
    <dgm:pt modelId="{28D201A2-A2AC-4533-96A5-7F8448B993A6}" type="pres">
      <dgm:prSet presAssocID="{29CC40EB-7114-4187-8084-87F0BD3A7235}" presName="node" presStyleLbl="revTx" presStyleIdx="3" presStyleCnt="5" custScaleX="127472">
        <dgm:presLayoutVars>
          <dgm:bulletEnabled val="1"/>
        </dgm:presLayoutVars>
      </dgm:prSet>
      <dgm:spPr/>
    </dgm:pt>
    <dgm:pt modelId="{0DA43D1C-7F42-4E36-ADF4-4AED4A261DF1}" type="pres">
      <dgm:prSet presAssocID="{A94CE018-1E06-41C8-BE89-D66DF43872F5}" presName="sibTrans" presStyleLbl="node1" presStyleIdx="3" presStyleCnt="5"/>
      <dgm:spPr/>
    </dgm:pt>
    <dgm:pt modelId="{BE3CB458-19F4-4E26-86CA-FED488CFB225}" type="pres">
      <dgm:prSet presAssocID="{05883903-C688-435F-9441-1E56A7761910}" presName="dummy" presStyleCnt="0"/>
      <dgm:spPr/>
    </dgm:pt>
    <dgm:pt modelId="{D1CE8197-59C4-454C-B874-47FC77A319B4}" type="pres">
      <dgm:prSet presAssocID="{05883903-C688-435F-9441-1E56A7761910}" presName="node" presStyleLbl="revTx" presStyleIdx="4" presStyleCnt="5">
        <dgm:presLayoutVars>
          <dgm:bulletEnabled val="1"/>
        </dgm:presLayoutVars>
      </dgm:prSet>
      <dgm:spPr/>
    </dgm:pt>
    <dgm:pt modelId="{15ABF3C7-C310-4F63-9E76-B94EA49FD5EB}" type="pres">
      <dgm:prSet presAssocID="{CFFDAB6E-1772-4503-B802-C5058BE1A80D}" presName="sibTrans" presStyleLbl="node1" presStyleIdx="4" presStyleCnt="5"/>
      <dgm:spPr/>
    </dgm:pt>
  </dgm:ptLst>
  <dgm:cxnLst>
    <dgm:cxn modelId="{8F3A690C-067B-4E07-95C7-E577262D1228}" type="presOf" srcId="{A94CE018-1E06-41C8-BE89-D66DF43872F5}" destId="{0DA43D1C-7F42-4E36-ADF4-4AED4A261DF1}" srcOrd="0" destOrd="0" presId="urn:microsoft.com/office/officeart/2005/8/layout/cycle1"/>
    <dgm:cxn modelId="{493F7324-0F6B-4CBB-A792-5F67DED2B120}" type="presOf" srcId="{FC75308E-8278-48CC-B412-E843CB6A7D2B}" destId="{B2BA15F0-8CEE-4F54-821C-2A7B4D0C36AD}" srcOrd="0" destOrd="0" presId="urn:microsoft.com/office/officeart/2005/8/layout/cycle1"/>
    <dgm:cxn modelId="{83121A65-B373-4D72-A865-C03C9EDF5572}" srcId="{1CF83A02-E908-4FAD-949B-5A0E34ED6B75}" destId="{29CC40EB-7114-4187-8084-87F0BD3A7235}" srcOrd="3" destOrd="0" parTransId="{E0642F50-3F20-4E80-8268-7AEE827C5A7D}" sibTransId="{A94CE018-1E06-41C8-BE89-D66DF43872F5}"/>
    <dgm:cxn modelId="{A0EB5466-8B58-42C8-B2AB-81A01FCF3CD3}" type="presOf" srcId="{DAF4D50B-4A3B-4DA0-940B-FD115F1A2B81}" destId="{AFAF07C9-DD09-4EB8-9A90-CEFFE791421B}" srcOrd="0" destOrd="0" presId="urn:microsoft.com/office/officeart/2005/8/layout/cycle1"/>
    <dgm:cxn modelId="{E27C3068-1178-494D-98FA-20737B47742D}" type="presOf" srcId="{3356FE38-E449-4130-A461-85BA6CF02F66}" destId="{F114F98F-DA1F-44D2-A016-A2E1260FF88F}" srcOrd="0" destOrd="0" presId="urn:microsoft.com/office/officeart/2005/8/layout/cycle1"/>
    <dgm:cxn modelId="{5950846B-7E3A-4738-A52A-CA316BB6D961}" type="presOf" srcId="{027112C8-400E-4D97-8640-9D2572631978}" destId="{4465AAD6-5D4F-480F-8137-E65E19EC72D6}" srcOrd="0" destOrd="0" presId="urn:microsoft.com/office/officeart/2005/8/layout/cycle1"/>
    <dgm:cxn modelId="{F2362759-5911-47BE-832E-8EE774127185}" type="presOf" srcId="{9478D794-7203-4CF4-9BEF-AE126901AA5E}" destId="{6E6E91F6-7201-4AF2-BFB0-0D02D9766301}" srcOrd="0" destOrd="0" presId="urn:microsoft.com/office/officeart/2005/8/layout/cycle1"/>
    <dgm:cxn modelId="{564C717C-E166-4F77-B2EE-D09AB8343ADB}" srcId="{1CF83A02-E908-4FAD-949B-5A0E34ED6B75}" destId="{027112C8-400E-4D97-8640-9D2572631978}" srcOrd="0" destOrd="0" parTransId="{DAD729EC-7D53-4FED-B771-45E00FB6AFD7}" sibTransId="{9478D794-7203-4CF4-9BEF-AE126901AA5E}"/>
    <dgm:cxn modelId="{7005BA93-5443-4BCB-A03B-58A8116B2E8C}" srcId="{1CF83A02-E908-4FAD-949B-5A0E34ED6B75}" destId="{DAF4D50B-4A3B-4DA0-940B-FD115F1A2B81}" srcOrd="2" destOrd="0" parTransId="{A07D3D72-22CF-4188-AC77-120753B4B611}" sibTransId="{FC75308E-8278-48CC-B412-E843CB6A7D2B}"/>
    <dgm:cxn modelId="{4535039A-D2F3-4E04-8E27-6F21EB2D1E92}" srcId="{1CF83A02-E908-4FAD-949B-5A0E34ED6B75}" destId="{05883903-C688-435F-9441-1E56A7761910}" srcOrd="4" destOrd="0" parTransId="{685922F9-45A9-4E4D-91FD-5A836A416EB0}" sibTransId="{CFFDAB6E-1772-4503-B802-C5058BE1A80D}"/>
    <dgm:cxn modelId="{ACD22F9D-6476-47CB-8169-24462D0478FD}" type="presOf" srcId="{CFFDAB6E-1772-4503-B802-C5058BE1A80D}" destId="{15ABF3C7-C310-4F63-9E76-B94EA49FD5EB}" srcOrd="0" destOrd="0" presId="urn:microsoft.com/office/officeart/2005/8/layout/cycle1"/>
    <dgm:cxn modelId="{C9E4469D-F9FE-475F-B376-5FD5E286EBC8}" type="presOf" srcId="{1CF83A02-E908-4FAD-949B-5A0E34ED6B75}" destId="{DC2CCEE7-526D-4AE5-83C7-10313632EA11}" srcOrd="0" destOrd="0" presId="urn:microsoft.com/office/officeart/2005/8/layout/cycle1"/>
    <dgm:cxn modelId="{7AC6E2C3-9C64-458F-B40A-B67108BDBD18}" type="presOf" srcId="{9E110C8F-3561-4108-8DB9-42F339F50780}" destId="{ED736DBB-6C5F-47BB-A18C-AE8244D70E34}" srcOrd="0" destOrd="0" presId="urn:microsoft.com/office/officeart/2005/8/layout/cycle1"/>
    <dgm:cxn modelId="{77DD23D0-587B-49EE-A1D5-71D9BB5EB8C6}" type="presOf" srcId="{05883903-C688-435F-9441-1E56A7761910}" destId="{D1CE8197-59C4-454C-B874-47FC77A319B4}" srcOrd="0" destOrd="0" presId="urn:microsoft.com/office/officeart/2005/8/layout/cycle1"/>
    <dgm:cxn modelId="{0C1A0EDB-5301-47C0-AE97-F9FCF81BF189}" type="presOf" srcId="{29CC40EB-7114-4187-8084-87F0BD3A7235}" destId="{28D201A2-A2AC-4533-96A5-7F8448B993A6}" srcOrd="0" destOrd="0" presId="urn:microsoft.com/office/officeart/2005/8/layout/cycle1"/>
    <dgm:cxn modelId="{B9AB06DF-270E-4D1C-A66B-BBE3E81AC033}" srcId="{1CF83A02-E908-4FAD-949B-5A0E34ED6B75}" destId="{9E110C8F-3561-4108-8DB9-42F339F50780}" srcOrd="1" destOrd="0" parTransId="{D29D6C1A-BDF1-4FD1-9DBB-41D6CEFCE1C9}" sibTransId="{3356FE38-E449-4130-A461-85BA6CF02F66}"/>
    <dgm:cxn modelId="{E9A59266-8F73-4F56-8D0E-3C67EFA239D0}" type="presParOf" srcId="{DC2CCEE7-526D-4AE5-83C7-10313632EA11}" destId="{A26D2934-31A8-46BD-9B75-F8036A96685E}" srcOrd="0" destOrd="0" presId="urn:microsoft.com/office/officeart/2005/8/layout/cycle1"/>
    <dgm:cxn modelId="{AB256DEE-69CC-4B23-899A-617BE4B72D23}" type="presParOf" srcId="{DC2CCEE7-526D-4AE5-83C7-10313632EA11}" destId="{4465AAD6-5D4F-480F-8137-E65E19EC72D6}" srcOrd="1" destOrd="0" presId="urn:microsoft.com/office/officeart/2005/8/layout/cycle1"/>
    <dgm:cxn modelId="{406F5805-0371-4A51-92A0-2BE7B25E987D}" type="presParOf" srcId="{DC2CCEE7-526D-4AE5-83C7-10313632EA11}" destId="{6E6E91F6-7201-4AF2-BFB0-0D02D9766301}" srcOrd="2" destOrd="0" presId="urn:microsoft.com/office/officeart/2005/8/layout/cycle1"/>
    <dgm:cxn modelId="{1261BB14-1B32-4E1E-B9C5-AF7027CDE107}" type="presParOf" srcId="{DC2CCEE7-526D-4AE5-83C7-10313632EA11}" destId="{2D2A7359-1EA4-4037-9EC7-7768E6BBC676}" srcOrd="3" destOrd="0" presId="urn:microsoft.com/office/officeart/2005/8/layout/cycle1"/>
    <dgm:cxn modelId="{398BF8E4-ED14-4999-A76C-9EC6BDA69A1F}" type="presParOf" srcId="{DC2CCEE7-526D-4AE5-83C7-10313632EA11}" destId="{ED736DBB-6C5F-47BB-A18C-AE8244D70E34}" srcOrd="4" destOrd="0" presId="urn:microsoft.com/office/officeart/2005/8/layout/cycle1"/>
    <dgm:cxn modelId="{D7F0DA99-5FD7-44FE-A76B-586D9FE83CBD}" type="presParOf" srcId="{DC2CCEE7-526D-4AE5-83C7-10313632EA11}" destId="{F114F98F-DA1F-44D2-A016-A2E1260FF88F}" srcOrd="5" destOrd="0" presId="urn:microsoft.com/office/officeart/2005/8/layout/cycle1"/>
    <dgm:cxn modelId="{FD72E26F-297D-4ED0-87B6-692EBF681305}" type="presParOf" srcId="{DC2CCEE7-526D-4AE5-83C7-10313632EA11}" destId="{61598BAF-452E-4CBB-97EF-EB9E2B829691}" srcOrd="6" destOrd="0" presId="urn:microsoft.com/office/officeart/2005/8/layout/cycle1"/>
    <dgm:cxn modelId="{6D73F705-0E21-48C5-8546-5788EBCBD5DA}" type="presParOf" srcId="{DC2CCEE7-526D-4AE5-83C7-10313632EA11}" destId="{AFAF07C9-DD09-4EB8-9A90-CEFFE791421B}" srcOrd="7" destOrd="0" presId="urn:microsoft.com/office/officeart/2005/8/layout/cycle1"/>
    <dgm:cxn modelId="{F3117F0F-CDBB-4186-A4C5-18C95BEF3C90}" type="presParOf" srcId="{DC2CCEE7-526D-4AE5-83C7-10313632EA11}" destId="{B2BA15F0-8CEE-4F54-821C-2A7B4D0C36AD}" srcOrd="8" destOrd="0" presId="urn:microsoft.com/office/officeart/2005/8/layout/cycle1"/>
    <dgm:cxn modelId="{00813039-3C00-48AC-B4A4-5539A9CA279C}" type="presParOf" srcId="{DC2CCEE7-526D-4AE5-83C7-10313632EA11}" destId="{2FFD8F25-7CC7-472B-BFB7-583F2A97931C}" srcOrd="9" destOrd="0" presId="urn:microsoft.com/office/officeart/2005/8/layout/cycle1"/>
    <dgm:cxn modelId="{0234989C-71A1-405F-8A52-7EDA0C1FDBF1}" type="presParOf" srcId="{DC2CCEE7-526D-4AE5-83C7-10313632EA11}" destId="{28D201A2-A2AC-4533-96A5-7F8448B993A6}" srcOrd="10" destOrd="0" presId="urn:microsoft.com/office/officeart/2005/8/layout/cycle1"/>
    <dgm:cxn modelId="{A78C7689-0842-4CA8-A53D-C01CB56716B4}" type="presParOf" srcId="{DC2CCEE7-526D-4AE5-83C7-10313632EA11}" destId="{0DA43D1C-7F42-4E36-ADF4-4AED4A261DF1}" srcOrd="11" destOrd="0" presId="urn:microsoft.com/office/officeart/2005/8/layout/cycle1"/>
    <dgm:cxn modelId="{285CB7F8-C3BD-4DD4-B1DE-DF9EC25DB11B}" type="presParOf" srcId="{DC2CCEE7-526D-4AE5-83C7-10313632EA11}" destId="{BE3CB458-19F4-4E26-86CA-FED488CFB225}" srcOrd="12" destOrd="0" presId="urn:microsoft.com/office/officeart/2005/8/layout/cycle1"/>
    <dgm:cxn modelId="{AA8FC581-F526-4689-8B25-598E3AB1CBA4}" type="presParOf" srcId="{DC2CCEE7-526D-4AE5-83C7-10313632EA11}" destId="{D1CE8197-59C4-454C-B874-47FC77A319B4}" srcOrd="13" destOrd="0" presId="urn:microsoft.com/office/officeart/2005/8/layout/cycle1"/>
    <dgm:cxn modelId="{FC9B56F4-8441-40B3-ADD8-518713FA5107}" type="presParOf" srcId="{DC2CCEE7-526D-4AE5-83C7-10313632EA11}" destId="{15ABF3C7-C310-4F63-9E76-B94EA49FD5EB}"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5AAD6-5D4F-480F-8137-E65E19EC72D6}">
      <dsp:nvSpPr>
        <dsp:cNvPr id="0" name=""/>
        <dsp:cNvSpPr/>
      </dsp:nvSpPr>
      <dsp:spPr>
        <a:xfrm>
          <a:off x="3550161"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1</a:t>
          </a:r>
          <a:r>
            <a:rPr lang="nb-NO" sz="2000" kern="1200" noProof="0">
              <a:solidFill>
                <a:schemeClr val="tx1"/>
              </a:solidFill>
            </a:rPr>
            <a:t>. Følge med og fange opp</a:t>
          </a:r>
        </a:p>
      </dsp:txBody>
      <dsp:txXfrm>
        <a:off x="3550161" y="36363"/>
        <a:ext cx="1266899" cy="1266899"/>
      </dsp:txXfrm>
    </dsp:sp>
    <dsp:sp modelId="{6E6E91F6-7201-4AF2-BFB0-0D02D9766301}">
      <dsp:nvSpPr>
        <dsp:cNvPr id="0" name=""/>
        <dsp:cNvSpPr/>
      </dsp:nvSpPr>
      <dsp:spPr>
        <a:xfrm>
          <a:off x="568794" y="-427"/>
          <a:ext cx="4751431" cy="4751431"/>
        </a:xfrm>
        <a:prstGeom prst="circularArrow">
          <a:avLst>
            <a:gd name="adj1" fmla="val 5199"/>
            <a:gd name="adj2" fmla="val 335857"/>
            <a:gd name="adj3" fmla="val 21293470"/>
            <a:gd name="adj4" fmla="val 19766039"/>
            <a:gd name="adj5" fmla="val 606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36DBB-6C5F-47BB-A18C-AE8244D70E34}">
      <dsp:nvSpPr>
        <dsp:cNvPr id="0" name=""/>
        <dsp:cNvSpPr/>
      </dsp:nvSpPr>
      <dsp:spPr>
        <a:xfrm>
          <a:off x="4315967" y="239327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2. Gripe inn </a:t>
          </a:r>
          <a:endParaRPr lang="en-US" sz="2000" kern="1200"/>
        </a:p>
      </dsp:txBody>
      <dsp:txXfrm>
        <a:off x="4315967" y="2393271"/>
        <a:ext cx="1266899" cy="1266899"/>
      </dsp:txXfrm>
    </dsp:sp>
    <dsp:sp modelId="{F114F98F-DA1F-44D2-A016-A2E1260FF88F}">
      <dsp:nvSpPr>
        <dsp:cNvPr id="0" name=""/>
        <dsp:cNvSpPr/>
      </dsp:nvSpPr>
      <dsp:spPr>
        <a:xfrm>
          <a:off x="568794" y="-427"/>
          <a:ext cx="4751431" cy="4751431"/>
        </a:xfrm>
        <a:prstGeom prst="circularArrow">
          <a:avLst>
            <a:gd name="adj1" fmla="val 5199"/>
            <a:gd name="adj2" fmla="val 335857"/>
            <a:gd name="adj3" fmla="val 4014935"/>
            <a:gd name="adj4" fmla="val 2253215"/>
            <a:gd name="adj5" fmla="val 6066"/>
          </a:avLst>
        </a:prstGeom>
        <a:solidFill>
          <a:schemeClr val="accent4">
            <a:hueOff val="-2649999"/>
            <a:satOff val="4873"/>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F07C9-DD09-4EB8-9A90-CEFFE791421B}">
      <dsp:nvSpPr>
        <dsp:cNvPr id="0" name=""/>
        <dsp:cNvSpPr/>
      </dsp:nvSpPr>
      <dsp:spPr>
        <a:xfrm>
          <a:off x="2311060" y="384992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3. Melde fra </a:t>
          </a:r>
          <a:endParaRPr lang="en-US" sz="2000" kern="1200"/>
        </a:p>
      </dsp:txBody>
      <dsp:txXfrm>
        <a:off x="2311060" y="3849921"/>
        <a:ext cx="1266899" cy="1266899"/>
      </dsp:txXfrm>
    </dsp:sp>
    <dsp:sp modelId="{B2BA15F0-8CEE-4F54-821C-2A7B4D0C36AD}">
      <dsp:nvSpPr>
        <dsp:cNvPr id="0" name=""/>
        <dsp:cNvSpPr/>
      </dsp:nvSpPr>
      <dsp:spPr>
        <a:xfrm>
          <a:off x="568794" y="-427"/>
          <a:ext cx="4751431" cy="4751431"/>
        </a:xfrm>
        <a:prstGeom prst="circularArrow">
          <a:avLst>
            <a:gd name="adj1" fmla="val 5199"/>
            <a:gd name="adj2" fmla="val 335857"/>
            <a:gd name="adj3" fmla="val 8210928"/>
            <a:gd name="adj4" fmla="val 6449208"/>
            <a:gd name="adj5" fmla="val 6066"/>
          </a:avLst>
        </a:prstGeom>
        <a:solidFill>
          <a:schemeClr val="accent4">
            <a:hueOff val="-5299998"/>
            <a:satOff val="9747"/>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201A2-A2AC-4533-96A5-7F8448B993A6}">
      <dsp:nvSpPr>
        <dsp:cNvPr id="0" name=""/>
        <dsp:cNvSpPr/>
      </dsp:nvSpPr>
      <dsp:spPr>
        <a:xfrm>
          <a:off x="132133" y="2393271"/>
          <a:ext cx="1614942"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4. </a:t>
          </a:r>
          <a:r>
            <a:rPr lang="nb-NO" sz="2000" kern="1200" noProof="0"/>
            <a:t>Undersøke</a:t>
          </a:r>
        </a:p>
      </dsp:txBody>
      <dsp:txXfrm>
        <a:off x="132133" y="2393271"/>
        <a:ext cx="1614942" cy="1266899"/>
      </dsp:txXfrm>
    </dsp:sp>
    <dsp:sp modelId="{0DA43D1C-7F42-4E36-ADF4-4AED4A261DF1}">
      <dsp:nvSpPr>
        <dsp:cNvPr id="0" name=""/>
        <dsp:cNvSpPr/>
      </dsp:nvSpPr>
      <dsp:spPr>
        <a:xfrm>
          <a:off x="568794" y="-427"/>
          <a:ext cx="4751431" cy="4751431"/>
        </a:xfrm>
        <a:prstGeom prst="circularArrow">
          <a:avLst>
            <a:gd name="adj1" fmla="val 5199"/>
            <a:gd name="adj2" fmla="val 335857"/>
            <a:gd name="adj3" fmla="val 12298104"/>
            <a:gd name="adj4" fmla="val 10770673"/>
            <a:gd name="adj5" fmla="val 6066"/>
          </a:avLst>
        </a:prstGeom>
        <a:solidFill>
          <a:schemeClr val="accent4">
            <a:hueOff val="-7949997"/>
            <a:satOff val="14620"/>
            <a:lumOff val="1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CE8197-59C4-454C-B874-47FC77A319B4}">
      <dsp:nvSpPr>
        <dsp:cNvPr id="0" name=""/>
        <dsp:cNvSpPr/>
      </dsp:nvSpPr>
      <dsp:spPr>
        <a:xfrm>
          <a:off x="1071960"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5. </a:t>
          </a:r>
          <a:r>
            <a:rPr lang="nb-NO" sz="2000" kern="1200" noProof="0"/>
            <a:t>Sette inn tiltak og evaluere</a:t>
          </a:r>
        </a:p>
      </dsp:txBody>
      <dsp:txXfrm>
        <a:off x="1071960" y="36363"/>
        <a:ext cx="1266899" cy="1266899"/>
      </dsp:txXfrm>
    </dsp:sp>
    <dsp:sp modelId="{15ABF3C7-C310-4F63-9E76-B94EA49FD5EB}">
      <dsp:nvSpPr>
        <dsp:cNvPr id="0" name=""/>
        <dsp:cNvSpPr/>
      </dsp:nvSpPr>
      <dsp:spPr>
        <a:xfrm>
          <a:off x="568794" y="-427"/>
          <a:ext cx="4751431" cy="4751431"/>
        </a:xfrm>
        <a:prstGeom prst="circularArrow">
          <a:avLst>
            <a:gd name="adj1" fmla="val 5199"/>
            <a:gd name="adj2" fmla="val 335857"/>
            <a:gd name="adj3" fmla="val 16865923"/>
            <a:gd name="adj4" fmla="val 15198220"/>
            <a:gd name="adj5" fmla="val 6066"/>
          </a:avLst>
        </a:prstGeom>
        <a:solidFill>
          <a:schemeClr val="accent4">
            <a:hueOff val="-10599997"/>
            <a:satOff val="19494"/>
            <a:lumOff val="1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CCD9A5A-BA19-4129-A22F-BEF4E8991690}" type="datetimeFigureOut">
              <a:rPr lang="nb-NO" smtClean="0"/>
              <a:t>24.08.2025</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A3D58E2-260A-481B-A373-953CD572ABF7}" type="slidenum">
              <a:rPr lang="nb-NO" smtClean="0"/>
              <a:t>‹#›</a:t>
            </a:fld>
            <a:endParaRPr lang="nb-NO"/>
          </a:p>
        </p:txBody>
      </p:sp>
    </p:spTree>
    <p:extLst>
      <p:ext uri="{BB962C8B-B14F-4D97-AF65-F5344CB8AC3E}">
        <p14:creationId xmlns:p14="http://schemas.microsoft.com/office/powerpoint/2010/main" val="1892677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Presentasjon til bruk for statsforvalterne</a:t>
            </a:r>
          </a:p>
        </p:txBody>
      </p:sp>
      <p:sp>
        <p:nvSpPr>
          <p:cNvPr id="4" name="Plassholder for lysbildenummer 3"/>
          <p:cNvSpPr>
            <a:spLocks noGrp="1"/>
          </p:cNvSpPr>
          <p:nvPr>
            <p:ph type="sldNum" sz="quarter" idx="10"/>
          </p:nvPr>
        </p:nvSpPr>
        <p:spPr/>
        <p:txBody>
          <a:bodyPr/>
          <a:lstStyle/>
          <a:p>
            <a:fld id="{AA3D58E2-260A-481B-A373-953CD572ABF7}" type="slidenum">
              <a:rPr lang="nb-NO" smtClean="0"/>
              <a:t>1</a:t>
            </a:fld>
            <a:endParaRPr lang="nb-NO"/>
          </a:p>
        </p:txBody>
      </p:sp>
    </p:spTree>
    <p:extLst>
      <p:ext uri="{BB962C8B-B14F-4D97-AF65-F5344CB8AC3E}">
        <p14:creationId xmlns:p14="http://schemas.microsoft.com/office/powerpoint/2010/main" val="2374494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t>Plikten til å følge med er nødvendig for de andre delpliktene. Å være årvåken og følge med på hvordan elevene har det, er en forutsetning for at de som arbeider på skolen skal få mistanke om eller kjennskap til at en eller flere elever ikke har det trygt og godt på skolen. Mistanke om og kjennskap til at en elev ikke har det bra, utløser de andre delpliktene i aktivitetsplikten. Samtidig innebærer plikten til å følge med, at skolen og skoleeier ikke kan unndra seg ansvar i en sak ved å si at de ikke visste eller kjente til at en elev har hatt et utrygt skolemiljø. </a:t>
            </a:r>
          </a:p>
          <a:p>
            <a:endParaRPr lang="nb-NO" noProof="0"/>
          </a:p>
          <a:p>
            <a:r>
              <a:rPr lang="nb-NO" noProof="0"/>
              <a:t>I merknadene står det at «Plikta til å følgje med [</a:t>
            </a:r>
            <a:r>
              <a:rPr lang="nb-NO" noProof="0" err="1"/>
              <a:t>føreset</a:t>
            </a:r>
            <a:r>
              <a:rPr lang="nb-NO" noProof="0"/>
              <a:t>] til dømes at det blir gjennomført </a:t>
            </a:r>
            <a:r>
              <a:rPr lang="nb-NO" noProof="0" err="1"/>
              <a:t>inspeksjonar</a:t>
            </a:r>
            <a:r>
              <a:rPr lang="nb-NO" noProof="0"/>
              <a:t> på skoleområdet og tilsyn i </a:t>
            </a:r>
            <a:r>
              <a:rPr lang="nb-NO" noProof="0" err="1"/>
              <a:t>garderobar</a:t>
            </a:r>
            <a:r>
              <a:rPr lang="nb-NO" noProof="0"/>
              <a:t>, og at det er </a:t>
            </a:r>
            <a:r>
              <a:rPr lang="nb-NO" noProof="0" err="1"/>
              <a:t>ein</a:t>
            </a:r>
            <a:r>
              <a:rPr lang="nb-NO" noProof="0"/>
              <a:t> låg terskel for å bry seg med kva </a:t>
            </a:r>
            <a:r>
              <a:rPr lang="nb-NO" noProof="0" err="1"/>
              <a:t>elevane</a:t>
            </a:r>
            <a:r>
              <a:rPr lang="nb-NO" noProof="0"/>
              <a:t> driv med. Korleis det blir </a:t>
            </a:r>
            <a:r>
              <a:rPr lang="nb-NO" noProof="0" err="1"/>
              <a:t>følgt</a:t>
            </a:r>
            <a:r>
              <a:rPr lang="nb-NO" noProof="0"/>
              <a:t> med, må </a:t>
            </a:r>
            <a:r>
              <a:rPr lang="nb-NO" noProof="0" err="1"/>
              <a:t>tilpassast</a:t>
            </a:r>
            <a:r>
              <a:rPr lang="nb-NO" noProof="0"/>
              <a:t> konkrete </a:t>
            </a:r>
            <a:r>
              <a:rPr lang="nb-NO" noProof="0" err="1"/>
              <a:t>omstende</a:t>
            </a:r>
            <a:r>
              <a:rPr lang="nb-NO" noProof="0"/>
              <a:t> rundt </a:t>
            </a:r>
            <a:r>
              <a:rPr lang="nb-NO" noProof="0" err="1"/>
              <a:t>elevane</a:t>
            </a:r>
            <a:r>
              <a:rPr lang="nb-NO" noProof="0"/>
              <a:t> og ved skolen, til dømes alderen på </a:t>
            </a:r>
            <a:r>
              <a:rPr lang="nb-NO" noProof="0" err="1"/>
              <a:t>elevane</a:t>
            </a:r>
            <a:r>
              <a:rPr lang="nb-NO" noProof="0"/>
              <a:t>, samansetninga til elevgruppa, forhold ved skoleanlegget osv.»</a:t>
            </a:r>
          </a:p>
          <a:p>
            <a:endParaRPr lang="nb-NO" noProof="0"/>
          </a:p>
          <a:p>
            <a:r>
              <a:rPr lang="nb-NO" noProof="0"/>
              <a:t>Alle som arbeider på skolen har et ekstra ansvar for å følgje med på elever med en særskilt sårbarhet. Dette kan for eksempel være forhold som gjelder elevens religion, seksuelle orientering, kjønnsuttrykk, funksjonsevne, atferdsvansker, forhold ved elevens hjemmeforhold og familie, mv., eller at en elev tidligere har vært utsatt for krenkelser.</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11</a:t>
            </a:fld>
            <a:endParaRPr lang="nb-NO"/>
          </a:p>
        </p:txBody>
      </p:sp>
    </p:spTree>
    <p:extLst>
      <p:ext uri="{BB962C8B-B14F-4D97-AF65-F5344CB8AC3E}">
        <p14:creationId xmlns:p14="http://schemas.microsoft.com/office/powerpoint/2010/main" val="4066042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Gjelder for alle som arbeider på skolen. </a:t>
            </a:r>
          </a:p>
          <a:p>
            <a:endParaRPr lang="nb-NO"/>
          </a:p>
        </p:txBody>
      </p:sp>
      <p:sp>
        <p:nvSpPr>
          <p:cNvPr id="4" name="Plassholder for lysbildenummer 3"/>
          <p:cNvSpPr>
            <a:spLocks noGrp="1"/>
          </p:cNvSpPr>
          <p:nvPr>
            <p:ph type="sldNum" sz="quarter" idx="5"/>
          </p:nvPr>
        </p:nvSpPr>
        <p:spPr/>
        <p:txBody>
          <a:bodyPr/>
          <a:lstStyle/>
          <a:p>
            <a:fld id="{AA3D58E2-260A-481B-A373-953CD572ABF7}" type="slidenum">
              <a:rPr lang="nb-NO" smtClean="0"/>
              <a:t>12</a:t>
            </a:fld>
            <a:endParaRPr lang="nb-NO"/>
          </a:p>
        </p:txBody>
      </p:sp>
    </p:spTree>
    <p:extLst>
      <p:ext uri="{BB962C8B-B14F-4D97-AF65-F5344CB8AC3E}">
        <p14:creationId xmlns:p14="http://schemas.microsoft.com/office/powerpoint/2010/main" val="3714025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Plikten til å gripe inn handler om å stoppe «krenkelser» som de som arbeider på skolen selv er vitne til, og som fortsatt pågår. «Ofte vil det handle om </a:t>
            </a:r>
            <a:r>
              <a:rPr lang="nb-NO" err="1"/>
              <a:t>omgåande</a:t>
            </a:r>
            <a:r>
              <a:rPr lang="nb-NO"/>
              <a:t> å stanse negativ oppførsel, til dømes ved å bryte opp ein </a:t>
            </a:r>
            <a:r>
              <a:rPr lang="nb-NO" err="1"/>
              <a:t>slåstkamp</a:t>
            </a:r>
            <a:r>
              <a:rPr lang="nb-NO"/>
              <a:t> eller stanse anna fysisk krenking, stanse ein utfrysingssituasjon eller stanse og </a:t>
            </a:r>
            <a:r>
              <a:rPr lang="nb-NO" err="1"/>
              <a:t>irettesetje</a:t>
            </a:r>
            <a:r>
              <a:rPr lang="nb-NO"/>
              <a:t> </a:t>
            </a:r>
            <a:r>
              <a:rPr lang="nb-NO" err="1"/>
              <a:t>elevar</a:t>
            </a:r>
            <a:r>
              <a:rPr lang="nb-NO"/>
              <a:t> som </a:t>
            </a:r>
            <a:r>
              <a:rPr lang="nb-NO" err="1"/>
              <a:t>krenkjer</a:t>
            </a:r>
            <a:r>
              <a:rPr lang="nb-NO"/>
              <a:t> andre </a:t>
            </a:r>
            <a:r>
              <a:rPr lang="nb-NO" err="1"/>
              <a:t>elevar</a:t>
            </a:r>
            <a:r>
              <a:rPr lang="nb-NO"/>
              <a:t> verbalt».</a:t>
            </a:r>
          </a:p>
          <a:p>
            <a:endParaRPr lang="nb-NO"/>
          </a:p>
          <a:p>
            <a:r>
              <a:rPr lang="nb-NO"/>
              <a:t>Plikten henger sammen med nulltoleranse i § 12-3. Også her er krenkelsesbegrepet objektivt, og det må gjøres en helhetsvurdering av hva som utgjør en krenkelse. (Vise til det som ble sagt om nulltoleranse i tidligere lysbilde).</a:t>
            </a:r>
          </a:p>
          <a:p>
            <a:endParaRPr lang="nb-NO"/>
          </a:p>
          <a:p>
            <a:r>
              <a:rPr lang="nb-NO"/>
              <a:t>Plikten er begrenset til det den som arbeider på skolen har mulighet til å gripe inn i, både av hensyn til elevene og hen selv. Det betyr at ansatte ikke skal stå i fare for å skade seg selv eller krenke noen av elevene for å stanse situasjonen.</a:t>
            </a:r>
          </a:p>
          <a:p>
            <a:r>
              <a:rPr lang="nb-NO"/>
              <a:t>Plikten til å gripe inn er ikke en selvstendig hjemmel for å gripe inn </a:t>
            </a:r>
            <a:r>
              <a:rPr lang="nb-NO" b="1"/>
              <a:t>fysisk</a:t>
            </a:r>
            <a:r>
              <a:rPr lang="nb-NO"/>
              <a:t> overfor elevene. Plikten er derfor også avgrenset til hva som er lovlig å gjennomføre, enten innenfor skolen oppdrager- og omsorgsevne eller innenfor reglene om nødrett og nødverge. De som arbeider på skolen må derfor også ha kunnskap om hva som er lov, og hvordan de kan gripe inn. Det er et skoleeieransvar å sørge for at skolen har nødvendig kompetanse for å kunne oppfylle denne plikten (i tillegg til alle plikter og rettigheter i loven).</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13</a:t>
            </a:fld>
            <a:endParaRPr lang="nb-NO"/>
          </a:p>
        </p:txBody>
      </p:sp>
    </p:spTree>
    <p:extLst>
      <p:ext uri="{BB962C8B-B14F-4D97-AF65-F5344CB8AC3E}">
        <p14:creationId xmlns:p14="http://schemas.microsoft.com/office/powerpoint/2010/main" val="3307234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Roboto" panose="02000000000000000000" pitchFamily="2" charset="0"/>
                <a:ea typeface="Roboto" panose="02000000000000000000" pitchFamily="2" charset="0"/>
              </a:rPr>
              <a:t>Gjelder for alle som arbeider på skolen.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627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a:latin typeface="Roboto" panose="02000000000000000000" pitchFamily="2" charset="0"/>
                <a:ea typeface="Roboto" panose="02000000000000000000" pitchFamily="2" charset="0"/>
              </a:rPr>
              <a:t>Plikten til å melde fra</a:t>
            </a:r>
          </a:p>
          <a:p>
            <a:r>
              <a:rPr lang="nb-NO">
                <a:latin typeface="Roboto" panose="02000000000000000000" pitchFamily="2" charset="0"/>
                <a:ea typeface="Roboto" panose="02000000000000000000" pitchFamily="2" charset="0"/>
              </a:rPr>
              <a:t>Plikten til å varsle har blitt endret språklig til en plikt til å melde fra. Det innebærer ingen endring i plikten.</a:t>
            </a:r>
          </a:p>
          <a:p>
            <a:r>
              <a:rPr lang="nb-NO">
                <a:latin typeface="Roboto" panose="02000000000000000000" pitchFamily="2" charset="0"/>
                <a:ea typeface="Roboto" panose="02000000000000000000" pitchFamily="2" charset="0"/>
              </a:rPr>
              <a:t>Selv om det er nytt begrep, må det ikke blandes sammen med meldeplikt til barnevernet.</a:t>
            </a:r>
          </a:p>
          <a:p>
            <a:endParaRPr lang="nb-NO">
              <a:latin typeface="Roboto" panose="02000000000000000000" pitchFamily="2" charset="0"/>
              <a:ea typeface="Roboto" panose="02000000000000000000" pitchFamily="2" charset="0"/>
            </a:endParaRPr>
          </a:p>
          <a:p>
            <a:r>
              <a:rPr lang="nb-NO">
                <a:latin typeface="Roboto" panose="02000000000000000000" pitchFamily="2" charset="0"/>
                <a:ea typeface="Roboto" panose="02000000000000000000" pitchFamily="2" charset="0"/>
              </a:rPr>
              <a:t>At eleven skal ha det trygt og godt, innebærer mer enn bare fravær av krenkende oppførsel. Det avgjørende for vurderingen er elevenes subjektive opplevelse av hvordan </a:t>
            </a:r>
            <a:r>
              <a:rPr lang="nb-NO" strike="sngStrike">
                <a:latin typeface="Roboto" panose="02000000000000000000" pitchFamily="2" charset="0"/>
                <a:ea typeface="Roboto" panose="02000000000000000000" pitchFamily="2" charset="0"/>
              </a:rPr>
              <a:t>hen</a:t>
            </a:r>
            <a:r>
              <a:rPr lang="nb-NO">
                <a:latin typeface="Roboto" panose="02000000000000000000" pitchFamily="2" charset="0"/>
                <a:ea typeface="Roboto" panose="02000000000000000000" pitchFamily="2" charset="0"/>
              </a:rPr>
              <a:t> de har det på skolen, (uavhengig av om årsaken til elevens opplevelse ligger utenfor skoletiden, så lenge skolemiljøet påvirkes negativt av det).</a:t>
            </a:r>
          </a:p>
          <a:p>
            <a:endParaRPr lang="nb-NO">
              <a:latin typeface="Roboto" panose="02000000000000000000" pitchFamily="2" charset="0"/>
              <a:ea typeface="Roboto" panose="02000000000000000000" pitchFamily="2" charset="0"/>
            </a:endParaRPr>
          </a:p>
          <a:p>
            <a:r>
              <a:rPr lang="nn-NO" u="sng">
                <a:latin typeface="Roboto" panose="02000000000000000000" pitchFamily="2" charset="0"/>
                <a:ea typeface="Roboto" panose="02000000000000000000" pitchFamily="2" charset="0"/>
              </a:rPr>
              <a:t>Terskel</a:t>
            </a:r>
          </a:p>
          <a:p>
            <a:r>
              <a:rPr lang="nn-NO">
                <a:latin typeface="Roboto" panose="02000000000000000000" pitchFamily="2" charset="0"/>
                <a:ea typeface="Roboto" panose="02000000000000000000" pitchFamily="2" charset="0"/>
              </a:rPr>
              <a:t>Merknadene: «Terskelen for kva som vekkjer ein mistanke om eller gir kjennskap til at ein elev ikkje har det trygt og godt, skal vere låg. Ein mistanke om at ein elev ikkje har det trygt og godt, kan basere seg på observasjonar av elevane, undersøkingar eller kartleggingar, beskjedar frå foreldre eller medelevar, aktivitet i sosiale medium osv.»</a:t>
            </a:r>
            <a:endParaRPr lang="nb-NO">
              <a:latin typeface="Roboto" panose="02000000000000000000" pitchFamily="2" charset="0"/>
              <a:ea typeface="Roboto" panose="02000000000000000000" pitchFamily="2" charset="0"/>
            </a:endParaRPr>
          </a:p>
          <a:p>
            <a:endParaRPr lang="nb-NO">
              <a:latin typeface="Roboto" panose="02000000000000000000" pitchFamily="2" charset="0"/>
              <a:ea typeface="Roboto" panose="02000000000000000000" pitchFamily="2" charset="0"/>
            </a:endParaRPr>
          </a:p>
          <a:p>
            <a:r>
              <a:rPr lang="nb-NO" u="sng">
                <a:latin typeface="Roboto" panose="02000000000000000000" pitchFamily="2" charset="0"/>
                <a:ea typeface="Roboto" panose="02000000000000000000" pitchFamily="2" charset="0"/>
              </a:rPr>
              <a:t>Rektor har ansvaret</a:t>
            </a:r>
          </a:p>
          <a:p>
            <a:r>
              <a:rPr lang="nb-NO">
                <a:latin typeface="Roboto" panose="02000000000000000000" pitchFamily="2" charset="0"/>
                <a:ea typeface="Roboto" panose="02000000000000000000" pitchFamily="2" charset="0"/>
              </a:rPr>
              <a:t>De som arbeider på skolen skal melde fra til rektor. Rektor kan delegere oppgaven om å ta imot meldingene til andre ansatte på skolen. Men rektor vil likevel være ansvarlig for at meldingene følges opp med undersøkelser, og at det settes inn tiltak dersom det er nødvendig. Rektor har også et ansvar for å ha en overordnet oversikt over hvordan skolemiljøet er på skolen, og meldingene kan gi et utgangspunkt for det systematiske arbeidet med skolemiljøet.</a:t>
            </a:r>
          </a:p>
          <a:p>
            <a:endParaRPr lang="nb-NO">
              <a:latin typeface="Roboto" panose="02000000000000000000" pitchFamily="2" charset="0"/>
              <a:ea typeface="Roboto" panose="02000000000000000000" pitchFamily="2" charset="0"/>
            </a:endParaRPr>
          </a:p>
          <a:p>
            <a:r>
              <a:rPr lang="nb-NO" u="sng">
                <a:latin typeface="Roboto" panose="02000000000000000000" pitchFamily="2" charset="0"/>
                <a:ea typeface="Roboto" panose="02000000000000000000" pitchFamily="2" charset="0"/>
              </a:rPr>
              <a:t>Tidspunkt</a:t>
            </a:r>
          </a:p>
          <a:p>
            <a:r>
              <a:rPr lang="nb-NO">
                <a:latin typeface="Roboto" panose="02000000000000000000" pitchFamily="2" charset="0"/>
                <a:ea typeface="Roboto" panose="02000000000000000000" pitchFamily="2" charset="0"/>
              </a:rPr>
              <a:t>Fra merknadene: «</a:t>
            </a:r>
            <a:r>
              <a:rPr lang="nn-NO">
                <a:latin typeface="Roboto" panose="02000000000000000000" pitchFamily="2" charset="0"/>
                <a:ea typeface="Roboto" panose="02000000000000000000" pitchFamily="2" charset="0"/>
              </a:rPr>
              <a:t>Tidspunktet for når det skal meldast frå, er ikkje lovregulert. For at plikta skal ha ei hensikt, må tidspunktet stå i forhold til alvoret i saka. Vurderinga av kor raskt ein skal melde frå, må gjerast frå sak til sak, og det må takast omsyn til formålet med regelen og at skolemiljøsaker er tidssensitive. I nokre tilfelle er det er nødvendig å melde frå til rektor straks, medan det i andre tilfelle kan vere forsvarleg å vente noko lenger, til dømes til slutten av skoledagen eller til vekefaste oppsummeringar eller liknande».</a:t>
            </a:r>
          </a:p>
          <a:p>
            <a:endParaRPr lang="nn-NO">
              <a:latin typeface="Roboto" panose="02000000000000000000" pitchFamily="2" charset="0"/>
              <a:ea typeface="Roboto" panose="02000000000000000000" pitchFamily="2" charset="0"/>
            </a:endParaRPr>
          </a:p>
          <a:p>
            <a:r>
              <a:rPr lang="nn-NO" u="sng" err="1">
                <a:latin typeface="Roboto" panose="02000000000000000000" pitchFamily="2" charset="0"/>
                <a:ea typeface="Roboto" panose="02000000000000000000" pitchFamily="2" charset="0"/>
              </a:rPr>
              <a:t>Alvorlige</a:t>
            </a:r>
            <a:r>
              <a:rPr lang="nn-NO" u="sng">
                <a:latin typeface="Roboto" panose="02000000000000000000" pitchFamily="2" charset="0"/>
                <a:ea typeface="Roboto" panose="02000000000000000000" pitchFamily="2" charset="0"/>
              </a:rPr>
              <a:t> </a:t>
            </a:r>
            <a:r>
              <a:rPr lang="nn-NO" u="sng" err="1">
                <a:latin typeface="Roboto" panose="02000000000000000000" pitchFamily="2" charset="0"/>
                <a:ea typeface="Roboto" panose="02000000000000000000" pitchFamily="2" charset="0"/>
              </a:rPr>
              <a:t>tilfeller</a:t>
            </a:r>
            <a:endParaRPr lang="nn-NO" u="sng">
              <a:latin typeface="Roboto" panose="02000000000000000000" pitchFamily="2" charset="0"/>
              <a:ea typeface="Roboto" panose="02000000000000000000" pitchFamily="2" charset="0"/>
            </a:endParaRPr>
          </a:p>
          <a:p>
            <a:r>
              <a:rPr lang="nn-NO">
                <a:latin typeface="Roboto" panose="02000000000000000000" pitchFamily="2" charset="0"/>
                <a:ea typeface="Roboto" panose="02000000000000000000" pitchFamily="2" charset="0"/>
              </a:rPr>
              <a:t>«Rektor skal melde frå til kommunen eller fylkeskommunen «i alvorlege tilfelle» […] Kva som er alvorlege tilfelle, vil komme an på ei </a:t>
            </a:r>
            <a:r>
              <a:rPr lang="nn-NO" err="1">
                <a:latin typeface="Roboto" panose="02000000000000000000" pitchFamily="2" charset="0"/>
                <a:ea typeface="Roboto" panose="02000000000000000000" pitchFamily="2" charset="0"/>
              </a:rPr>
              <a:t>skjønnsmessig</a:t>
            </a:r>
            <a:r>
              <a:rPr lang="nn-NO">
                <a:latin typeface="Roboto" panose="02000000000000000000" pitchFamily="2" charset="0"/>
                <a:ea typeface="Roboto" panose="02000000000000000000" pitchFamily="2" charset="0"/>
              </a:rPr>
              <a:t> vurdering ut frå formålet med å melde frå. Døme på kva som typisk blir rekna som alvorleg, er saker der krenkingane er særleg valdelege eller på andre måtar svært integritetskrenkjande. Andre døme er når fleire elevar har mobba éin elev, eller der leiinga i skolen over noko tid ikkje har klart å løyse saka. Digital mobbing på tvers av skolar eller grove truslar via til dømes sosiale medium kan også vere alvorlege. At handlingane kan påtalast, eller at saka har fått merksemd i lokalsamfunnet, kan også vere ein indikasjon på alvorsgraden og behovet for varsling. […] Rektor kan ikkje utsetje å melde frå til kommunen eller fylkeskommunen til undersøkingar etter andre ledd andre punktum er ferdige. Rektor kan derimot gjere enkelte undersøkingar dersom desse kan gjerast raskt og det er nødvendig for å kunne ta stilling til om saka er alvorleg. Dersom rektor er i tvil og det trengst grundige undersøkingar for å vurdere om saka er alvorleg, skal saka meldast vidare til kommunen eller fylkeskommunen.»</a:t>
            </a:r>
            <a:endParaRPr lang="nb-NO">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287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A3D58E2-260A-481B-A373-953CD572ABF7}" type="slidenum">
              <a:rPr lang="nb-NO" smtClean="0"/>
              <a:t>16</a:t>
            </a:fld>
            <a:endParaRPr lang="nb-NO"/>
          </a:p>
        </p:txBody>
      </p:sp>
    </p:spTree>
    <p:extLst>
      <p:ext uri="{BB962C8B-B14F-4D97-AF65-F5344CB8AC3E}">
        <p14:creationId xmlns:p14="http://schemas.microsoft.com/office/powerpoint/2010/main" val="3087084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a:latin typeface="Roboto" panose="02000000000000000000" pitchFamily="2" charset="0"/>
                <a:ea typeface="Roboto" panose="02000000000000000000" pitchFamily="2" charset="0"/>
                <a:cs typeface="Calibri" panose="020F0502020204030204"/>
              </a:rPr>
              <a:t>Endringene</a:t>
            </a:r>
          </a:p>
          <a:p>
            <a:pPr marL="0" indent="0">
              <a:buFontTx/>
              <a:buNone/>
            </a:pPr>
            <a:r>
              <a:rPr lang="nb-NO">
                <a:latin typeface="Roboto" panose="02000000000000000000" pitchFamily="2" charset="0"/>
                <a:ea typeface="Roboto" panose="02000000000000000000" pitchFamily="2" charset="0"/>
                <a:cs typeface="Calibri" panose="020F0502020204030204"/>
              </a:rPr>
              <a:t>I ordlyden er det i den nye loven kun delplikten «å melde fra» som er nevnt i den skjerpede aktivitetsplikten. Begrunnelsen er at de andre delpliktene i § 12-4 gjelder i disse situasjonene også. Undersøkelser og tiltak skal settes i verk snarest ved mistanke om eller kjennskap til at en elev ikke har det trygt og godt på skolen. Derfor er det ikke nødvendig å presisere dette også i bestemmelsen om skjerpet aktivitetsplikt.</a:t>
            </a:r>
          </a:p>
          <a:p>
            <a:pPr marL="0" indent="0">
              <a:buFontTx/>
              <a:buNone/>
            </a:pPr>
            <a:endParaRPr lang="nb-NO">
              <a:latin typeface="Roboto" panose="02000000000000000000" pitchFamily="2" charset="0"/>
              <a:ea typeface="Roboto" panose="02000000000000000000" pitchFamily="2" charset="0"/>
              <a:cs typeface="Calibri" panose="020F0502020204030204"/>
            </a:endParaRPr>
          </a:p>
          <a:p>
            <a:pPr marL="0" indent="0">
              <a:buFontTx/>
              <a:buNone/>
            </a:pPr>
            <a:r>
              <a:rPr lang="nb-NO" u="sng">
                <a:latin typeface="Roboto" panose="02000000000000000000" pitchFamily="2" charset="0"/>
                <a:ea typeface="Roboto" panose="02000000000000000000" pitchFamily="2" charset="0"/>
                <a:cs typeface="Calibri" panose="020F0502020204030204"/>
              </a:rPr>
              <a:t>Innføring av terskel for å melde fra til skoleeier:</a:t>
            </a:r>
          </a:p>
          <a:p>
            <a:pPr marL="0" indent="0">
              <a:buFontTx/>
              <a:buNone/>
            </a:pPr>
            <a:r>
              <a:rPr lang="nb-NO">
                <a:latin typeface="Roboto" panose="02000000000000000000" pitchFamily="2" charset="0"/>
                <a:ea typeface="Roboto" panose="02000000000000000000" pitchFamily="2" charset="0"/>
                <a:cs typeface="Calibri" panose="020F0502020204030204"/>
              </a:rPr>
              <a:t>Det er innført en terskel for når rektor skal melde fra videre til skoleeier. Som begrunnelse står det i forarbeidene at «</a:t>
            </a:r>
            <a:r>
              <a:rPr lang="nn-NO">
                <a:latin typeface="Roboto" panose="02000000000000000000" pitchFamily="2" charset="0"/>
                <a:ea typeface="Roboto" panose="02000000000000000000" pitchFamily="2" charset="0"/>
              </a:rPr>
              <a:t>Departementet er samd med dei høyringsinstansane som framhevar at det bidreg til rettstryggleiken til lærarane at krenkingsomgrepet er objektivt. Det er ikkje nødvendigvis slik at ein tilsett har krenkt ein elev sjølv om eleven kjenner seg krenkt. Forhold som ikkje gjeld mistanke om eller kjennskap til krenkingar, skal ikkje meldast vidare</a:t>
            </a:r>
            <a:r>
              <a:rPr lang="nn-NO" b="1">
                <a:latin typeface="Roboto" panose="02000000000000000000" pitchFamily="2" charset="0"/>
                <a:ea typeface="Roboto" panose="02000000000000000000" pitchFamily="2" charset="0"/>
              </a:rPr>
              <a:t>. Ei innføring av ein terskel for plikta til å melde frå vil derfor ikkje endre rettstilstanden nemneverdig frå i dag. Departementet legg likevel vekt på at ein lovfesta terskel for plikta til å melde frå kan bidra til å rette opp i misforståingar knytte til forståinga av regelverket og dermed for rettstryggleiken til læraren.»</a:t>
            </a:r>
          </a:p>
          <a:p>
            <a:pPr marL="0" indent="0">
              <a:buFontTx/>
              <a:buNone/>
            </a:pPr>
            <a:endParaRPr lang="nn-NO">
              <a:latin typeface="Roboto" panose="02000000000000000000" pitchFamily="2" charset="0"/>
              <a:ea typeface="Roboto" panose="02000000000000000000" pitchFamily="2" charset="0"/>
            </a:endParaRPr>
          </a:p>
          <a:p>
            <a:pPr marL="0" indent="0">
              <a:buFontTx/>
              <a:buNone/>
            </a:pPr>
            <a:endParaRPr lang="nn-NO">
              <a:latin typeface="Roboto" panose="02000000000000000000" pitchFamily="2" charset="0"/>
              <a:ea typeface="Roboto" panose="02000000000000000000" pitchFamily="2" charset="0"/>
              <a:cs typeface="Calibri" panose="020F0502020204030204"/>
            </a:endParaRPr>
          </a:p>
          <a:p>
            <a:pPr marL="0" indent="0">
              <a:buFontTx/>
              <a:buNone/>
            </a:pPr>
            <a:endParaRPr lang="nb-NO">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17</a:t>
            </a:fld>
            <a:endParaRPr lang="nb-NO"/>
          </a:p>
        </p:txBody>
      </p:sp>
    </p:spTree>
    <p:extLst>
      <p:ext uri="{BB962C8B-B14F-4D97-AF65-F5344CB8AC3E}">
        <p14:creationId xmlns:p14="http://schemas.microsoft.com/office/powerpoint/2010/main" val="396098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a:t>Innholdet i den skjerpede aktivitetsplikten</a:t>
            </a:r>
          </a:p>
          <a:p>
            <a:r>
              <a:rPr lang="nb-NO"/>
              <a:t>Alle som arbeider på skolen har en plikt til å melde fra til rektor dersom de får mistanke om at en annen som arbeider på skolen utsetter eller har utsatt en elev for krenkende oppførsel. Krenkende oppførsel skal i denne sammenhengen forstås på samme måte som i § 12-3 (vis til tidligere lysbilde om nulltoleranse og krenkende oppførsel). Men selv om noe ikke er å regne som en krenkelse, og eleven fortsatt opplever skolemiljøet som utrygt, skal situasjonen behandles etter den «vanlige» aktivitetsplikten i § 12-4.</a:t>
            </a:r>
          </a:p>
          <a:p>
            <a:r>
              <a:rPr lang="nb-NO"/>
              <a:t>Det er samme lave terskel for å melde fra her, som for den «vanlige» aktivitetsplikten – mistanke er tilstrekkelig. Det er en konkret vurdering hva som er grunn til mistanke om at en som arbeider på skolen krenker eller har krenket en elev. Dersom en elev selv sier fra, er det alltid grunn for mistanke.</a:t>
            </a:r>
          </a:p>
          <a:p>
            <a:endParaRPr lang="nb-NO"/>
          </a:p>
          <a:p>
            <a:r>
              <a:rPr lang="nb-NO"/>
              <a:t>At det skal meldes fra «straks», betyr at en ikke skal utsette å melde fra. At en elev blir krenket av en som arbeider på skolen, er så alvorlig at det ikke kan vente med å melde fra (utover til neste pause eller friminutt).</a:t>
            </a:r>
          </a:p>
          <a:p>
            <a:endParaRPr lang="nb-NO"/>
          </a:p>
          <a:p>
            <a:r>
              <a:rPr lang="nb-NO"/>
              <a:t>Rektor må melde fra til kommunen eller fylkeskommunen (med mindre mistanken er åpenbar grunnløs). Terskelen innebærer at rektor må undersøke meldingen før hen melder videre. Det er avgrenset til en rask undersøkelse for å vurdere om meldingen er åpenbart grunnløs. Det kan være fordi det er klart at handlingen ikke kan defineres som en krenkelse, eller dersom krenkelsen klart ikke kan ha skjedd. Utover dette skal det være en svært lav terskel for å melde. De ansatte har ikke rett til å uttale seg om kommunen eller fylkeskommunen skal få melding. De skal få mulighet til å uttale seg når skolen undersøker saken.</a:t>
            </a:r>
            <a:r>
              <a:rPr lang="nn-NO"/>
              <a:t> En viktig påpeking i </a:t>
            </a:r>
            <a:r>
              <a:rPr lang="nn-NO" err="1"/>
              <a:t>forarbeidene</a:t>
            </a:r>
            <a:r>
              <a:rPr lang="nn-NO"/>
              <a:t> er: «At ei melding ikkje er funnen å vere openbert grunnlaus, inneber ikkje at rektor har funne at det er hald i henne eller at rektor har tatt stilling til saka, berre at det skal meldast vidare. Det skal mykje til for å vurdere ei melding som grunnlaus, men ein slik terskel gjer likevel at skolane kan la vere å involvere kommunen eller fylkeskommunen i saker der den aktuelle tilsette openbert ikkje har krenkt eleven.»</a:t>
            </a:r>
            <a:endParaRPr lang="nb-NO"/>
          </a:p>
          <a:p>
            <a:endParaRPr lang="nb-NO"/>
          </a:p>
          <a:p>
            <a:r>
              <a:rPr lang="nb-NO"/>
              <a:t>Dersom en som arbeider på skolen får mistanke om at en i skolens ledelse krenker eller har utsatt en elev for krenkelser, skal hen melde fra direkte til kommunen eller fylkeskommunen.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799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«Skolen» har en plikt til å undersøke saken.</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19</a:t>
            </a:fld>
            <a:endParaRPr lang="nb-NO"/>
          </a:p>
        </p:txBody>
      </p:sp>
    </p:spTree>
    <p:extLst>
      <p:ext uri="{BB962C8B-B14F-4D97-AF65-F5344CB8AC3E}">
        <p14:creationId xmlns:p14="http://schemas.microsoft.com/office/powerpoint/2010/main" val="3470716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a:latin typeface="Roboto" panose="02000000000000000000" pitchFamily="2" charset="0"/>
                <a:ea typeface="Roboto" panose="02000000000000000000" pitchFamily="2" charset="0"/>
                <a:cs typeface="Calibri"/>
              </a:rPr>
              <a:t>Terskel</a:t>
            </a:r>
          </a:p>
          <a:p>
            <a:r>
              <a:rPr lang="nb-NO" noProof="0">
                <a:latin typeface="Roboto" panose="02000000000000000000" pitchFamily="2" charset="0"/>
                <a:ea typeface="Roboto" panose="02000000000000000000" pitchFamily="2" charset="0"/>
                <a:cs typeface="Calibri"/>
              </a:rPr>
              <a:t>Samme som for plikten til å melde fra “mistanke om eller kjennskap til”.</a:t>
            </a:r>
          </a:p>
          <a:p>
            <a:endParaRPr lang="nb-NO" noProof="0">
              <a:latin typeface="Roboto" panose="02000000000000000000" pitchFamily="2" charset="0"/>
              <a:ea typeface="Roboto" panose="02000000000000000000" pitchFamily="2" charset="0"/>
              <a:cs typeface="Calibri"/>
            </a:endParaRPr>
          </a:p>
          <a:p>
            <a:r>
              <a:rPr lang="nb-NO" u="sng" noProof="0">
                <a:latin typeface="Roboto" panose="02000000000000000000" pitchFamily="2" charset="0"/>
                <a:ea typeface="Roboto" panose="02000000000000000000" pitchFamily="2" charset="0"/>
                <a:cs typeface="Calibri"/>
              </a:rPr>
              <a:t>Tempo</a:t>
            </a:r>
          </a:p>
          <a:p>
            <a:r>
              <a:rPr lang="nb-NO" noProof="0">
                <a:latin typeface="Roboto" panose="02000000000000000000" pitchFamily="2" charset="0"/>
                <a:ea typeface="Roboto" panose="02000000000000000000" pitchFamily="2" charset="0"/>
                <a:cs typeface="Calibri"/>
              </a:rPr>
              <a:t>Snarest betyr så fort som mulig eller uten ugrunnet opphold. Det betyr I praksis at det skal skje så raskt som det lar seg gjøre. Dersom undersøkelsene utsettes, må det kunne begrunnes.</a:t>
            </a:r>
          </a:p>
          <a:p>
            <a:endParaRPr lang="nb-NO" noProof="0">
              <a:latin typeface="Roboto" panose="02000000000000000000" pitchFamily="2" charset="0"/>
              <a:ea typeface="Roboto" panose="02000000000000000000" pitchFamily="2" charset="0"/>
              <a:cs typeface="Calibri"/>
            </a:endParaRPr>
          </a:p>
          <a:p>
            <a:r>
              <a:rPr lang="nb-NO" u="sng" noProof="0">
                <a:latin typeface="Roboto" panose="02000000000000000000" pitchFamily="2" charset="0"/>
                <a:ea typeface="Roboto" panose="02000000000000000000" pitchFamily="2" charset="0"/>
                <a:cs typeface="Calibri"/>
              </a:rPr>
              <a:t>Innholdet I undersøkelsene</a:t>
            </a:r>
          </a:p>
          <a:p>
            <a:r>
              <a:rPr lang="nb-NO" noProof="0">
                <a:latin typeface="Roboto" panose="02000000000000000000" pitchFamily="2" charset="0"/>
                <a:ea typeface="Roboto" panose="02000000000000000000" pitchFamily="2" charset="0"/>
                <a:cs typeface="Calibri"/>
              </a:rPr>
              <a:t>«Plikta til å «</a:t>
            </a:r>
            <a:r>
              <a:rPr lang="nb-NO" noProof="0" err="1">
                <a:latin typeface="Roboto" panose="02000000000000000000" pitchFamily="2" charset="0"/>
                <a:ea typeface="Roboto" panose="02000000000000000000" pitchFamily="2" charset="0"/>
                <a:cs typeface="Calibri"/>
              </a:rPr>
              <a:t>undersøkje</a:t>
            </a:r>
            <a:r>
              <a:rPr lang="nb-NO" noProof="0">
                <a:latin typeface="Roboto" panose="02000000000000000000" pitchFamily="2" charset="0"/>
                <a:ea typeface="Roboto" panose="02000000000000000000" pitchFamily="2" charset="0"/>
                <a:cs typeface="Calibri"/>
              </a:rPr>
              <a:t> saka» </a:t>
            </a:r>
            <a:r>
              <a:rPr lang="nb-NO" noProof="0" err="1">
                <a:latin typeface="Roboto" panose="02000000000000000000" pitchFamily="2" charset="0"/>
                <a:ea typeface="Roboto" panose="02000000000000000000" pitchFamily="2" charset="0"/>
                <a:cs typeface="Calibri"/>
              </a:rPr>
              <a:t>inneber</a:t>
            </a:r>
            <a:r>
              <a:rPr lang="nb-NO" noProof="0">
                <a:latin typeface="Roboto" panose="02000000000000000000" pitchFamily="2" charset="0"/>
                <a:ea typeface="Roboto" panose="02000000000000000000" pitchFamily="2" charset="0"/>
                <a:cs typeface="Calibri"/>
              </a:rPr>
              <a:t> at det må </a:t>
            </a:r>
            <a:r>
              <a:rPr lang="nb-NO" noProof="0" err="1">
                <a:latin typeface="Roboto" panose="02000000000000000000" pitchFamily="2" charset="0"/>
                <a:ea typeface="Roboto" panose="02000000000000000000" pitchFamily="2" charset="0"/>
                <a:cs typeface="Calibri"/>
              </a:rPr>
              <a:t>hentast</a:t>
            </a:r>
            <a:r>
              <a:rPr lang="nb-NO" noProof="0">
                <a:latin typeface="Roboto" panose="02000000000000000000" pitchFamily="2" charset="0"/>
                <a:ea typeface="Roboto" panose="02000000000000000000" pitchFamily="2" charset="0"/>
                <a:cs typeface="Calibri"/>
              </a:rPr>
              <a:t> inn nok informasjon til å kunne </a:t>
            </a:r>
            <a:r>
              <a:rPr lang="nb-NO" noProof="0" err="1">
                <a:latin typeface="Roboto" panose="02000000000000000000" pitchFamily="2" charset="0"/>
                <a:ea typeface="Roboto" panose="02000000000000000000" pitchFamily="2" charset="0"/>
                <a:cs typeface="Calibri"/>
              </a:rPr>
              <a:t>avdekkje</a:t>
            </a:r>
            <a:r>
              <a:rPr lang="nb-NO" noProof="0">
                <a:latin typeface="Roboto" panose="02000000000000000000" pitchFamily="2" charset="0"/>
                <a:ea typeface="Roboto" panose="02000000000000000000" pitchFamily="2" charset="0"/>
                <a:cs typeface="Calibri"/>
              </a:rPr>
              <a:t> kva som har skjedd, og om </a:t>
            </a:r>
            <a:r>
              <a:rPr lang="nb-NO" noProof="0" err="1">
                <a:latin typeface="Roboto" panose="02000000000000000000" pitchFamily="2" charset="0"/>
                <a:ea typeface="Roboto" panose="02000000000000000000" pitchFamily="2" charset="0"/>
                <a:cs typeface="Calibri"/>
              </a:rPr>
              <a:t>éin</a:t>
            </a:r>
            <a:r>
              <a:rPr lang="nb-NO" noProof="0">
                <a:latin typeface="Roboto" panose="02000000000000000000" pitchFamily="2" charset="0"/>
                <a:ea typeface="Roboto" panose="02000000000000000000" pitchFamily="2" charset="0"/>
                <a:cs typeface="Calibri"/>
              </a:rPr>
              <a:t> eller </a:t>
            </a:r>
            <a:r>
              <a:rPr lang="nb-NO" noProof="0" err="1">
                <a:latin typeface="Roboto" panose="02000000000000000000" pitchFamily="2" charset="0"/>
                <a:ea typeface="Roboto" panose="02000000000000000000" pitchFamily="2" charset="0"/>
                <a:cs typeface="Calibri"/>
              </a:rPr>
              <a:t>fleire</a:t>
            </a:r>
            <a:r>
              <a:rPr lang="nb-NO" noProof="0">
                <a:latin typeface="Roboto" panose="02000000000000000000" pitchFamily="2" charset="0"/>
                <a:ea typeface="Roboto" panose="02000000000000000000" pitchFamily="2" charset="0"/>
                <a:cs typeface="Calibri"/>
              </a:rPr>
              <a:t> </a:t>
            </a:r>
            <a:r>
              <a:rPr lang="nb-NO" noProof="0" err="1">
                <a:latin typeface="Roboto" panose="02000000000000000000" pitchFamily="2" charset="0"/>
                <a:ea typeface="Roboto" panose="02000000000000000000" pitchFamily="2" charset="0"/>
                <a:cs typeface="Calibri"/>
              </a:rPr>
              <a:t>elevar</a:t>
            </a:r>
            <a:r>
              <a:rPr lang="nb-NO" noProof="0">
                <a:latin typeface="Roboto" panose="02000000000000000000" pitchFamily="2" charset="0"/>
                <a:ea typeface="Roboto" panose="02000000000000000000" pitchFamily="2" charset="0"/>
                <a:cs typeface="Calibri"/>
              </a:rPr>
              <a:t> opplever at skolemiljøet ikkje er trygt og godt. […] </a:t>
            </a:r>
            <a:r>
              <a:rPr lang="nb-NO" noProof="0" err="1">
                <a:latin typeface="Roboto" panose="02000000000000000000" pitchFamily="2" charset="0"/>
                <a:ea typeface="Roboto" panose="02000000000000000000" pitchFamily="2" charset="0"/>
                <a:cs typeface="Calibri"/>
              </a:rPr>
              <a:t>Undersøkingane</a:t>
            </a:r>
            <a:r>
              <a:rPr lang="nb-NO" noProof="0">
                <a:latin typeface="Roboto" panose="02000000000000000000" pitchFamily="2" charset="0"/>
                <a:ea typeface="Roboto" panose="02000000000000000000" pitchFamily="2" charset="0"/>
                <a:cs typeface="Calibri"/>
              </a:rPr>
              <a:t> må ha som formål å få fram fakta om ein situasjon, bakgrunnen for opplevinga til eleven og kva forhold i </a:t>
            </a:r>
            <a:r>
              <a:rPr lang="nb-NO" noProof="0" err="1">
                <a:latin typeface="Roboto" panose="02000000000000000000" pitchFamily="2" charset="0"/>
                <a:ea typeface="Roboto" panose="02000000000000000000" pitchFamily="2" charset="0"/>
                <a:cs typeface="Calibri"/>
              </a:rPr>
              <a:t>omgivnadene</a:t>
            </a:r>
            <a:r>
              <a:rPr lang="nb-NO" noProof="0">
                <a:latin typeface="Roboto" panose="02000000000000000000" pitchFamily="2" charset="0"/>
                <a:ea typeface="Roboto" panose="02000000000000000000" pitchFamily="2" charset="0"/>
                <a:cs typeface="Calibri"/>
              </a:rPr>
              <a:t> til eleven som påverkar korleis eleven har det på skolen. Dette kan </a:t>
            </a:r>
            <a:r>
              <a:rPr lang="nb-NO" noProof="0" err="1">
                <a:latin typeface="Roboto" panose="02000000000000000000" pitchFamily="2" charset="0"/>
                <a:ea typeface="Roboto" panose="02000000000000000000" pitchFamily="2" charset="0"/>
                <a:cs typeface="Calibri"/>
              </a:rPr>
              <a:t>krevje</a:t>
            </a:r>
            <a:r>
              <a:rPr lang="nb-NO" noProof="0">
                <a:latin typeface="Roboto" panose="02000000000000000000" pitchFamily="2" charset="0"/>
                <a:ea typeface="Roboto" panose="02000000000000000000" pitchFamily="2" charset="0"/>
                <a:cs typeface="Calibri"/>
              </a:rPr>
              <a:t> at </a:t>
            </a:r>
            <a:r>
              <a:rPr lang="nb-NO" noProof="0" err="1">
                <a:latin typeface="Roboto" panose="02000000000000000000" pitchFamily="2" charset="0"/>
                <a:ea typeface="Roboto" panose="02000000000000000000" pitchFamily="2" charset="0"/>
                <a:cs typeface="Calibri"/>
              </a:rPr>
              <a:t>undersøkingane</a:t>
            </a:r>
            <a:r>
              <a:rPr lang="nb-NO" noProof="0">
                <a:latin typeface="Roboto" panose="02000000000000000000" pitchFamily="2" charset="0"/>
                <a:ea typeface="Roboto" panose="02000000000000000000" pitchFamily="2" charset="0"/>
                <a:cs typeface="Calibri"/>
              </a:rPr>
              <a:t> også </a:t>
            </a:r>
            <a:r>
              <a:rPr lang="nb-NO" noProof="0" err="1">
                <a:latin typeface="Roboto" panose="02000000000000000000" pitchFamily="2" charset="0"/>
                <a:ea typeface="Roboto" panose="02000000000000000000" pitchFamily="2" charset="0"/>
                <a:cs typeface="Calibri"/>
              </a:rPr>
              <a:t>handlar</a:t>
            </a:r>
            <a:r>
              <a:rPr lang="nb-NO" noProof="0">
                <a:latin typeface="Roboto" panose="02000000000000000000" pitchFamily="2" charset="0"/>
                <a:ea typeface="Roboto" panose="02000000000000000000" pitchFamily="2" charset="0"/>
                <a:cs typeface="Calibri"/>
              </a:rPr>
              <a:t> om å avklare og opplyse forhold som har skjedd tilbake i tid eller </a:t>
            </a:r>
            <a:r>
              <a:rPr lang="nb-NO" noProof="0" err="1">
                <a:latin typeface="Roboto" panose="02000000000000000000" pitchFamily="2" charset="0"/>
                <a:ea typeface="Roboto" panose="02000000000000000000" pitchFamily="2" charset="0"/>
                <a:cs typeface="Calibri"/>
              </a:rPr>
              <a:t>utanfor</a:t>
            </a:r>
            <a:r>
              <a:rPr lang="nb-NO" noProof="0">
                <a:latin typeface="Roboto" panose="02000000000000000000" pitchFamily="2" charset="0"/>
                <a:ea typeface="Roboto" panose="02000000000000000000" pitchFamily="2" charset="0"/>
                <a:cs typeface="Calibri"/>
              </a:rPr>
              <a:t> skoletida og skoleområdet. Dersom undersøkinga viser at det er </a:t>
            </a:r>
            <a:r>
              <a:rPr lang="nb-NO" noProof="0" err="1">
                <a:latin typeface="Roboto" panose="02000000000000000000" pitchFamily="2" charset="0"/>
                <a:ea typeface="Roboto" panose="02000000000000000000" pitchFamily="2" charset="0"/>
                <a:cs typeface="Calibri"/>
              </a:rPr>
              <a:t>elevar</a:t>
            </a:r>
            <a:r>
              <a:rPr lang="nb-NO" noProof="0">
                <a:latin typeface="Roboto" panose="02000000000000000000" pitchFamily="2" charset="0"/>
                <a:ea typeface="Roboto" panose="02000000000000000000" pitchFamily="2" charset="0"/>
                <a:cs typeface="Calibri"/>
              </a:rPr>
              <a:t> som ikkje har </a:t>
            </a:r>
            <a:r>
              <a:rPr lang="nb-NO" noProof="0" err="1">
                <a:latin typeface="Roboto" panose="02000000000000000000" pitchFamily="2" charset="0"/>
                <a:ea typeface="Roboto" panose="02000000000000000000" pitchFamily="2" charset="0"/>
                <a:cs typeface="Calibri"/>
              </a:rPr>
              <a:t>eit</a:t>
            </a:r>
            <a:r>
              <a:rPr lang="nb-NO" noProof="0">
                <a:latin typeface="Roboto" panose="02000000000000000000" pitchFamily="2" charset="0"/>
                <a:ea typeface="Roboto" panose="02000000000000000000" pitchFamily="2" charset="0"/>
                <a:cs typeface="Calibri"/>
              </a:rPr>
              <a:t> trygt og godt skolemiljø, må informasjonen som kjem fram i undersøkinga, i neste omgang brukast til å vurdere kva tiltak som skal </a:t>
            </a:r>
            <a:r>
              <a:rPr lang="nb-NO" noProof="0" err="1">
                <a:latin typeface="Roboto" panose="02000000000000000000" pitchFamily="2" charset="0"/>
                <a:ea typeface="Roboto" panose="02000000000000000000" pitchFamily="2" charset="0"/>
                <a:cs typeface="Calibri"/>
              </a:rPr>
              <a:t>setjast</a:t>
            </a:r>
            <a:r>
              <a:rPr lang="nb-NO" noProof="0">
                <a:latin typeface="Roboto" panose="02000000000000000000" pitchFamily="2" charset="0"/>
                <a:ea typeface="Roboto" panose="02000000000000000000" pitchFamily="2" charset="0"/>
                <a:cs typeface="Calibri"/>
              </a:rPr>
              <a:t> inn.»</a:t>
            </a:r>
          </a:p>
          <a:p>
            <a:endParaRPr lang="nb-NO" noProof="0">
              <a:latin typeface="Roboto" panose="02000000000000000000" pitchFamily="2" charset="0"/>
              <a:ea typeface="Roboto" panose="02000000000000000000" pitchFamily="2" charset="0"/>
              <a:cs typeface="Calibri"/>
            </a:endParaRPr>
          </a:p>
          <a:p>
            <a:r>
              <a:rPr lang="nb-NO" noProof="0">
                <a:latin typeface="Roboto" panose="02000000000000000000" pitchFamily="2" charset="0"/>
                <a:ea typeface="Roboto" panose="02000000000000000000" pitchFamily="2" charset="0"/>
                <a:cs typeface="Calibri"/>
              </a:rPr>
              <a:t>Skolen må hente inn informasjon frå alle involverte elever og ansatte.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205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buFontTx/>
              <a:buNone/>
            </a:pPr>
            <a:r>
              <a:rPr lang="nb-NO" u="sng" baseline="0">
                <a:cs typeface="Calibri" panose="020F0502020204030204"/>
              </a:rPr>
              <a:t>Endringene i hovedsak</a:t>
            </a:r>
          </a:p>
          <a:p>
            <a:pPr marL="0" lvl="0" indent="0">
              <a:buFontTx/>
              <a:buNone/>
            </a:pPr>
            <a:r>
              <a:rPr lang="nb-NO" baseline="0">
                <a:cs typeface="Calibri" panose="020F0502020204030204"/>
              </a:rPr>
              <a:t>Språklige og strukturelle endringer som ikke er ment til å endre rettstilstanden.</a:t>
            </a:r>
          </a:p>
          <a:p>
            <a:pPr marL="0" lvl="0" indent="0">
              <a:buFontTx/>
              <a:buNone/>
            </a:pPr>
            <a:r>
              <a:rPr lang="nb-NO" baseline="0">
                <a:cs typeface="Calibri" panose="020F0502020204030204"/>
              </a:rPr>
              <a:t>Innført en terskel for når rektor skal melde fra til skoleeier om mistanke om at en som arbeider på skolen utsetter en elev for krenkende oppførsel.</a:t>
            </a:r>
          </a:p>
          <a:p>
            <a:pPr marL="0" lvl="0" indent="0">
              <a:buFontTx/>
              <a:buNone/>
            </a:pPr>
            <a:r>
              <a:rPr lang="nb-NO" baseline="0" err="1">
                <a:cs typeface="Calibri" panose="020F0502020204030204"/>
              </a:rPr>
              <a:t>Statsforvalteren</a:t>
            </a:r>
            <a:r>
              <a:rPr lang="nb-NO" baseline="0">
                <a:cs typeface="Calibri" panose="020F0502020204030204"/>
              </a:rPr>
              <a:t> skal kun vurdere tiltaksplikten i sine vedtak i enkeltsaker, og skal som hovedsak kun pålegge kommunen eller fylkeskommunen å rette forholdet.</a:t>
            </a:r>
            <a:endParaRPr lang="nb-NO" baseline="0"/>
          </a:p>
        </p:txBody>
      </p:sp>
      <p:sp>
        <p:nvSpPr>
          <p:cNvPr id="4" name="Plassholder for lysbildenummer 3"/>
          <p:cNvSpPr>
            <a:spLocks noGrp="1"/>
          </p:cNvSpPr>
          <p:nvPr>
            <p:ph type="sldNum" sz="quarter" idx="10"/>
          </p:nvPr>
        </p:nvSpPr>
        <p:spPr/>
        <p:txBody>
          <a:bodyPr/>
          <a:lstStyle/>
          <a:p>
            <a:fld id="{AA3D58E2-260A-481B-A373-953CD572ABF7}" type="slidenum">
              <a:rPr lang="nb-NO" smtClean="0"/>
              <a:t>2</a:t>
            </a:fld>
            <a:endParaRPr lang="nb-NO"/>
          </a:p>
        </p:txBody>
      </p:sp>
    </p:spTree>
    <p:extLst>
      <p:ext uri="{BB962C8B-B14F-4D97-AF65-F5344CB8AC3E}">
        <p14:creationId xmlns:p14="http://schemas.microsoft.com/office/powerpoint/2010/main" val="2413860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987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a:cs typeface="Calibri"/>
              </a:rPr>
              <a:t>Når skal det settes inn tiltak?</a:t>
            </a:r>
          </a:p>
          <a:p>
            <a:r>
              <a:rPr lang="nb-NO" noProof="0">
                <a:cs typeface="Calibri"/>
              </a:rPr>
              <a:t>Dersom en elev ikke har det trygt og godt på skolen. Det kan komme fram ved at eleven selv eller foreldrene forteller om det, eller at skolen gjennom undersøkelser oppdager at elevens skolemiljø ikke er trygt og godt. Det er ikke avgjørende om eleven har blitt utsatt for krenkende oppførsel. Det er elevens opplevelse av skolemiljøet som er avgjørende for om det må settes inn tiltak. Skolen kan sette inn tiltak på eget </a:t>
            </a:r>
            <a:r>
              <a:rPr lang="nb-NO" noProof="0" err="1">
                <a:cs typeface="Calibri"/>
              </a:rPr>
              <a:t>initiative</a:t>
            </a:r>
            <a:r>
              <a:rPr lang="nb-NO" noProof="0">
                <a:cs typeface="Calibri"/>
              </a:rPr>
              <a:t>, dersom undersøkelser viser at det er behov for tiltak. Eleven eller foreldrene trenger ikke å be om tiltak, og skolen trenger ikke samtykke fra elev eller foreldre for å sette inn tiltak. Elevens beste og elevens rett til å medvirke er sentralt her!</a:t>
            </a:r>
          </a:p>
          <a:p>
            <a:endParaRPr lang="nb-NO" noProof="0">
              <a:cs typeface="Calibri"/>
            </a:endParaRPr>
          </a:p>
          <a:p>
            <a:r>
              <a:rPr lang="nb-NO" u="sng" noProof="0">
                <a:cs typeface="Calibri"/>
              </a:rPr>
              <a:t>Tiltakene må være egnede</a:t>
            </a:r>
          </a:p>
          <a:p>
            <a:r>
              <a:rPr lang="nb-NO" noProof="0">
                <a:cs typeface="Calibri"/>
              </a:rPr>
              <a:t>Tiltakene som settes inn må kunne føre til at eleven får det trygt og godt på skolen. De må være tilpasset saken, og årsaken til at elevens skolemiljø ikke er trygt og godt. Dette forutsetter at det blir gjort </a:t>
            </a:r>
            <a:r>
              <a:rPr lang="nb-NO">
                <a:cs typeface="Calibri"/>
              </a:rPr>
              <a:t>pedagogisk-faglige</a:t>
            </a:r>
            <a:r>
              <a:rPr lang="nb-NO" noProof="0">
                <a:cs typeface="Calibri"/>
              </a:rPr>
              <a:t> vurderinger. At tiltakene skal være pedagogisk-faglig betyr at «skolen må bruke </a:t>
            </a:r>
            <a:r>
              <a:rPr lang="nb-NO" noProof="0" err="1">
                <a:cs typeface="Calibri"/>
              </a:rPr>
              <a:t>eit</a:t>
            </a:r>
            <a:r>
              <a:rPr lang="nb-NO" noProof="0">
                <a:cs typeface="Calibri"/>
              </a:rPr>
              <a:t> relevant kunnskapsgrunnlag og i lys av både </a:t>
            </a:r>
            <a:r>
              <a:rPr lang="nb-NO" noProof="0" err="1">
                <a:cs typeface="Calibri"/>
              </a:rPr>
              <a:t>erfaringar</a:t>
            </a:r>
            <a:r>
              <a:rPr lang="nb-NO" noProof="0">
                <a:cs typeface="Calibri"/>
              </a:rPr>
              <a:t>, forskingsgrunnlag og den lokale konteksten finne fram til eigna tiltak. Dette </a:t>
            </a:r>
            <a:r>
              <a:rPr lang="nb-NO" noProof="0" err="1">
                <a:cs typeface="Calibri"/>
              </a:rPr>
              <a:t>føreset</a:t>
            </a:r>
            <a:r>
              <a:rPr lang="nb-NO" noProof="0">
                <a:cs typeface="Calibri"/>
              </a:rPr>
              <a:t> at </a:t>
            </a:r>
            <a:r>
              <a:rPr lang="nb-NO" noProof="0" err="1">
                <a:cs typeface="Calibri"/>
              </a:rPr>
              <a:t>dei</a:t>
            </a:r>
            <a:r>
              <a:rPr lang="nb-NO" noProof="0">
                <a:cs typeface="Calibri"/>
              </a:rPr>
              <a:t> tilsette har oppdatert og </a:t>
            </a:r>
            <a:r>
              <a:rPr lang="nb-NO" noProof="0" err="1">
                <a:cs typeface="Calibri"/>
              </a:rPr>
              <a:t>tilstrekkeleg</a:t>
            </a:r>
            <a:r>
              <a:rPr lang="nb-NO" noProof="0">
                <a:cs typeface="Calibri"/>
              </a:rPr>
              <a:t> kompetanse om regelverket, skolemiljø og arbeid mot </a:t>
            </a:r>
            <a:r>
              <a:rPr lang="nb-NO" noProof="0" err="1">
                <a:cs typeface="Calibri"/>
              </a:rPr>
              <a:t>krenkjande</a:t>
            </a:r>
            <a:r>
              <a:rPr lang="nb-NO" noProof="0">
                <a:cs typeface="Calibri"/>
              </a:rPr>
              <a:t> oppførsel. </a:t>
            </a:r>
            <a:r>
              <a:rPr lang="nb-NO" noProof="0" err="1">
                <a:cs typeface="Calibri"/>
              </a:rPr>
              <a:t>Kommunane</a:t>
            </a:r>
            <a:r>
              <a:rPr lang="nb-NO" noProof="0">
                <a:cs typeface="Calibri"/>
              </a:rPr>
              <a:t> og </a:t>
            </a:r>
            <a:r>
              <a:rPr lang="nb-NO" noProof="0" err="1">
                <a:cs typeface="Calibri"/>
              </a:rPr>
              <a:t>fylkeskommunane</a:t>
            </a:r>
            <a:r>
              <a:rPr lang="nb-NO" noProof="0">
                <a:cs typeface="Calibri"/>
              </a:rPr>
              <a:t> må </a:t>
            </a:r>
            <a:r>
              <a:rPr lang="nb-NO" noProof="0" err="1">
                <a:cs typeface="Calibri"/>
              </a:rPr>
              <a:t>sørgje</a:t>
            </a:r>
            <a:r>
              <a:rPr lang="nb-NO" noProof="0">
                <a:cs typeface="Calibri"/>
              </a:rPr>
              <a:t> for at alle som er omfatta av aktivitetsplikta, har nødvendig og </a:t>
            </a:r>
            <a:r>
              <a:rPr lang="nb-NO" noProof="0" err="1">
                <a:cs typeface="Calibri"/>
              </a:rPr>
              <a:t>tilstrekkeleg</a:t>
            </a:r>
            <a:r>
              <a:rPr lang="nb-NO" noProof="0">
                <a:cs typeface="Calibri"/>
              </a:rPr>
              <a:t> kompetanse til å </a:t>
            </a:r>
            <a:r>
              <a:rPr lang="nb-NO" noProof="0" err="1">
                <a:cs typeface="Calibri"/>
              </a:rPr>
              <a:t>gjere</a:t>
            </a:r>
            <a:r>
              <a:rPr lang="nb-NO" noProof="0">
                <a:cs typeface="Calibri"/>
              </a:rPr>
              <a:t> dei </a:t>
            </a:r>
            <a:r>
              <a:rPr lang="nb-NO" noProof="0" err="1">
                <a:cs typeface="Calibri"/>
              </a:rPr>
              <a:t>vurderingane</a:t>
            </a:r>
            <a:r>
              <a:rPr lang="nb-NO" noProof="0">
                <a:cs typeface="Calibri"/>
              </a:rPr>
              <a:t> som er nødvendige, og </a:t>
            </a:r>
            <a:r>
              <a:rPr lang="nb-NO" noProof="0" err="1">
                <a:cs typeface="Calibri"/>
              </a:rPr>
              <a:t>setje</a:t>
            </a:r>
            <a:r>
              <a:rPr lang="nb-NO" noProof="0">
                <a:cs typeface="Calibri"/>
              </a:rPr>
              <a:t> i verk tiltak som </a:t>
            </a:r>
            <a:r>
              <a:rPr lang="nb-NO" noProof="0" err="1">
                <a:cs typeface="Calibri"/>
              </a:rPr>
              <a:t>verkar</a:t>
            </a:r>
            <a:r>
              <a:rPr lang="nb-NO" noProof="0">
                <a:cs typeface="Calibri"/>
              </a:rPr>
              <a:t> etter </a:t>
            </a:r>
            <a:r>
              <a:rPr lang="nb-NO" noProof="0" err="1">
                <a:cs typeface="Calibri"/>
              </a:rPr>
              <a:t>hensikta</a:t>
            </a:r>
            <a:r>
              <a:rPr lang="nb-NO" noProof="0">
                <a:cs typeface="Calibri"/>
              </a:rPr>
              <a:t>.» </a:t>
            </a:r>
            <a:r>
              <a:rPr lang="nb-NO">
                <a:cs typeface="Calibri"/>
              </a:rPr>
              <a:t>Videre må tiltakene være til "elevens beste".</a:t>
            </a:r>
            <a:endParaRPr lang="nb-NO" noProof="0">
              <a:cs typeface="Calibri"/>
            </a:endParaRPr>
          </a:p>
          <a:p>
            <a:r>
              <a:rPr lang="nb-NO" noProof="0">
                <a:cs typeface="Calibri"/>
              </a:rPr>
              <a:t>Videre må tiltakene være lovlige. Det betyr at det tiltakene som settes inn må ha hjemmel I lov, eller det må være tiltak som ikke krever hjemmel I lov (for eksempel at tiltakene kan gjøres innenfor skolens styringsrett, eller I tråd med skolen omsorg- og oppdragerrolle). </a:t>
            </a:r>
          </a:p>
          <a:p>
            <a:endParaRPr lang="nb-NO" noProof="0">
              <a:cs typeface="Calibri"/>
            </a:endParaRPr>
          </a:p>
          <a:p>
            <a:r>
              <a:rPr lang="nb-NO" noProof="0">
                <a:cs typeface="Calibri"/>
              </a:rPr>
              <a:t>Når det gjelder kva slags tiltak skolen har plikt til å sette inn, står det i merknadene at «skolen har plikt til å </a:t>
            </a:r>
            <a:r>
              <a:rPr lang="nb-NO" noProof="0" err="1">
                <a:cs typeface="Calibri"/>
              </a:rPr>
              <a:t>setje</a:t>
            </a:r>
            <a:r>
              <a:rPr lang="nb-NO" noProof="0">
                <a:cs typeface="Calibri"/>
              </a:rPr>
              <a:t> inn dei eigna tiltaka som </a:t>
            </a:r>
            <a:r>
              <a:rPr lang="nb-NO" noProof="0" err="1">
                <a:cs typeface="Calibri"/>
              </a:rPr>
              <a:t>finst</a:t>
            </a:r>
            <a:r>
              <a:rPr lang="nb-NO" noProof="0">
                <a:cs typeface="Calibri"/>
              </a:rPr>
              <a:t>, og som er </a:t>
            </a:r>
            <a:r>
              <a:rPr lang="nb-NO" noProof="0" err="1">
                <a:cs typeface="Calibri"/>
              </a:rPr>
              <a:t>tilgjengelege</a:t>
            </a:r>
            <a:r>
              <a:rPr lang="nb-NO" noProof="0">
                <a:cs typeface="Calibri"/>
              </a:rPr>
              <a:t> for skolen. Skolen må aktivt </a:t>
            </a:r>
            <a:r>
              <a:rPr lang="nb-NO" noProof="0" err="1">
                <a:cs typeface="Calibri"/>
              </a:rPr>
              <a:t>søkje</a:t>
            </a:r>
            <a:r>
              <a:rPr lang="nb-NO" noProof="0">
                <a:cs typeface="Calibri"/>
              </a:rPr>
              <a:t> etter </a:t>
            </a:r>
            <a:r>
              <a:rPr lang="nb-NO" noProof="0" err="1">
                <a:cs typeface="Calibri"/>
              </a:rPr>
              <a:t>moglege</a:t>
            </a:r>
            <a:r>
              <a:rPr lang="nb-NO" noProof="0">
                <a:cs typeface="Calibri"/>
              </a:rPr>
              <a:t> og eigna tiltak. Ofte vil det vere behov for </a:t>
            </a:r>
            <a:r>
              <a:rPr lang="nb-NO" noProof="0" err="1">
                <a:cs typeface="Calibri"/>
              </a:rPr>
              <a:t>fleire</a:t>
            </a:r>
            <a:r>
              <a:rPr lang="nb-NO" noProof="0">
                <a:cs typeface="Calibri"/>
              </a:rPr>
              <a:t> tiltak i </a:t>
            </a:r>
            <a:r>
              <a:rPr lang="nb-NO" noProof="0" err="1">
                <a:cs typeface="Calibri"/>
              </a:rPr>
              <a:t>samanheng</a:t>
            </a:r>
            <a:r>
              <a:rPr lang="nb-NO" noProof="0">
                <a:cs typeface="Calibri"/>
              </a:rPr>
              <a:t> for at tiltaka i sum skal vere eigna til å løyse problemet. Tiltaka treng ikkje å rette seg mot </a:t>
            </a:r>
            <a:r>
              <a:rPr lang="nb-NO" noProof="0" err="1">
                <a:cs typeface="Calibri"/>
              </a:rPr>
              <a:t>utvalde</a:t>
            </a:r>
            <a:r>
              <a:rPr lang="nb-NO" noProof="0">
                <a:cs typeface="Calibri"/>
              </a:rPr>
              <a:t> </a:t>
            </a:r>
            <a:r>
              <a:rPr lang="nb-NO" noProof="0" err="1">
                <a:cs typeface="Calibri"/>
              </a:rPr>
              <a:t>enkeltelevar</a:t>
            </a:r>
            <a:r>
              <a:rPr lang="nb-NO" noProof="0">
                <a:cs typeface="Calibri"/>
              </a:rPr>
              <a:t>, men kan rette seg mot større eller mindre problem eller </a:t>
            </a:r>
            <a:r>
              <a:rPr lang="nb-NO" noProof="0" err="1">
                <a:cs typeface="Calibri"/>
              </a:rPr>
              <a:t>miljøutfordringar</a:t>
            </a:r>
            <a:r>
              <a:rPr lang="nb-NO" noProof="0">
                <a:cs typeface="Calibri"/>
              </a:rPr>
              <a:t> på ulike nivå i skolen. Det kan også dreie seg om kurs, endring av kultur og </a:t>
            </a:r>
            <a:r>
              <a:rPr lang="nb-NO" noProof="0" err="1">
                <a:cs typeface="Calibri"/>
              </a:rPr>
              <a:t>haldningar</a:t>
            </a:r>
            <a:r>
              <a:rPr lang="nb-NO" noProof="0">
                <a:cs typeface="Calibri"/>
              </a:rPr>
              <a:t> hos dei som arbeider på skolen. Dersom årsaka til at ein elev opplever at skolemiljøet ikkje er trygt og godt, er forhold </a:t>
            </a:r>
            <a:r>
              <a:rPr lang="nb-NO" noProof="0" err="1">
                <a:cs typeface="Calibri"/>
              </a:rPr>
              <a:t>utanfor</a:t>
            </a:r>
            <a:r>
              <a:rPr lang="nb-NO" noProof="0">
                <a:cs typeface="Calibri"/>
              </a:rPr>
              <a:t> skoletida og skoleområdet, vil skolen ha </a:t>
            </a:r>
            <a:r>
              <a:rPr lang="nb-NO" noProof="0" err="1">
                <a:cs typeface="Calibri"/>
              </a:rPr>
              <a:t>meir</a:t>
            </a:r>
            <a:r>
              <a:rPr lang="nb-NO" noProof="0">
                <a:cs typeface="Calibri"/>
              </a:rPr>
              <a:t> avgrensa </a:t>
            </a:r>
            <a:r>
              <a:rPr lang="nb-NO" noProof="0" err="1">
                <a:cs typeface="Calibri"/>
              </a:rPr>
              <a:t>moglegheit</a:t>
            </a:r>
            <a:r>
              <a:rPr lang="nb-NO" noProof="0">
                <a:cs typeface="Calibri"/>
              </a:rPr>
              <a:t> til å rette opp dette. Men skolen skal så langt det </a:t>
            </a:r>
            <a:r>
              <a:rPr lang="nb-NO" noProof="0" err="1">
                <a:cs typeface="Calibri"/>
              </a:rPr>
              <a:t>finst</a:t>
            </a:r>
            <a:r>
              <a:rPr lang="nb-NO" noProof="0">
                <a:cs typeface="Calibri"/>
              </a:rPr>
              <a:t> eigna tiltak </a:t>
            </a:r>
            <a:r>
              <a:rPr lang="nb-NO" noProof="0" err="1">
                <a:cs typeface="Calibri"/>
              </a:rPr>
              <a:t>sørgje</a:t>
            </a:r>
            <a:r>
              <a:rPr lang="nb-NO" noProof="0">
                <a:cs typeface="Calibri"/>
              </a:rPr>
              <a:t> for at retten eleven har etter § 12-2, blir oppfylt. Dersom årsaka til at eleven opplever at skolemiljøet ikkje er trygt og godt, er forhold </a:t>
            </a:r>
            <a:r>
              <a:rPr lang="nb-NO" noProof="0" err="1">
                <a:cs typeface="Calibri"/>
              </a:rPr>
              <a:t>utanfor</a:t>
            </a:r>
            <a:r>
              <a:rPr lang="nb-NO" noProof="0">
                <a:cs typeface="Calibri"/>
              </a:rPr>
              <a:t> skolen, må skolen likevel </a:t>
            </a:r>
            <a:r>
              <a:rPr lang="nb-NO" noProof="0" err="1">
                <a:cs typeface="Calibri"/>
              </a:rPr>
              <a:t>søkje</a:t>
            </a:r>
            <a:r>
              <a:rPr lang="nb-NO" noProof="0">
                <a:cs typeface="Calibri"/>
              </a:rPr>
              <a:t> etter alle eigna </a:t>
            </a:r>
            <a:r>
              <a:rPr lang="nb-NO" noProof="0" err="1">
                <a:cs typeface="Calibri"/>
              </a:rPr>
              <a:t>måtar</a:t>
            </a:r>
            <a:r>
              <a:rPr lang="nb-NO" noProof="0">
                <a:cs typeface="Calibri"/>
              </a:rPr>
              <a:t> å hjelpe eleven på. Dette kan vere gjennom tiltak som blir sette inn på skolen, men som har effekt </a:t>
            </a:r>
            <a:r>
              <a:rPr lang="nb-NO" noProof="0" err="1">
                <a:cs typeface="Calibri"/>
              </a:rPr>
              <a:t>utanfor</a:t>
            </a:r>
            <a:r>
              <a:rPr lang="nb-NO" noProof="0">
                <a:cs typeface="Calibri"/>
              </a:rPr>
              <a:t> skoletida og skoleområdet. I tillegg må det </a:t>
            </a:r>
            <a:r>
              <a:rPr lang="nb-NO" noProof="0" err="1">
                <a:cs typeface="Calibri"/>
              </a:rPr>
              <a:t>vurderast</a:t>
            </a:r>
            <a:r>
              <a:rPr lang="nb-NO" noProof="0">
                <a:cs typeface="Calibri"/>
              </a:rPr>
              <a:t> om det er andre </a:t>
            </a:r>
            <a:r>
              <a:rPr lang="nb-NO" noProof="0" err="1">
                <a:cs typeface="Calibri"/>
              </a:rPr>
              <a:t>instansar</a:t>
            </a:r>
            <a:r>
              <a:rPr lang="nb-NO" noProof="0">
                <a:cs typeface="Calibri"/>
              </a:rPr>
              <a:t> skolen bør involvere eller varsle, til dømes helse- og </a:t>
            </a:r>
            <a:r>
              <a:rPr lang="nb-NO" noProof="0" err="1">
                <a:cs typeface="Calibri"/>
              </a:rPr>
              <a:t>omsorgstenesta</a:t>
            </a:r>
            <a:r>
              <a:rPr lang="nb-NO" noProof="0">
                <a:cs typeface="Calibri"/>
              </a:rPr>
              <a:t>, </a:t>
            </a:r>
            <a:r>
              <a:rPr lang="nb-NO" noProof="0" err="1">
                <a:cs typeface="Calibri"/>
              </a:rPr>
              <a:t>barneverntenesta</a:t>
            </a:r>
            <a:r>
              <a:rPr lang="nb-NO" noProof="0">
                <a:cs typeface="Calibri"/>
              </a:rPr>
              <a:t> eller den </a:t>
            </a:r>
            <a:r>
              <a:rPr lang="nb-NO" noProof="0" err="1">
                <a:cs typeface="Calibri"/>
              </a:rPr>
              <a:t>oppsøkjande</a:t>
            </a:r>
            <a:r>
              <a:rPr lang="nb-NO" noProof="0">
                <a:cs typeface="Calibri"/>
              </a:rPr>
              <a:t> </a:t>
            </a:r>
            <a:r>
              <a:rPr lang="nb-NO" noProof="0" err="1">
                <a:cs typeface="Calibri"/>
              </a:rPr>
              <a:t>tenesta</a:t>
            </a:r>
            <a:r>
              <a:rPr lang="nb-NO" noProof="0">
                <a:cs typeface="Calibri"/>
              </a:rPr>
              <a:t> i kommunen.»</a:t>
            </a:r>
          </a:p>
          <a:p>
            <a:endParaRPr lang="nb-NO" noProof="0">
              <a:cs typeface="Calibri"/>
            </a:endParaRPr>
          </a:p>
          <a:p>
            <a:r>
              <a:rPr lang="nb-NO" u="sng" noProof="0">
                <a:cs typeface="Calibri"/>
              </a:rPr>
              <a:t>Følge opp og evaluere:</a:t>
            </a:r>
          </a:p>
          <a:p>
            <a:r>
              <a:rPr lang="nb-NO" noProof="0">
                <a:cs typeface="Calibri"/>
              </a:rPr>
              <a:t>«Plikta til å </a:t>
            </a:r>
            <a:r>
              <a:rPr lang="nb-NO" noProof="0" err="1">
                <a:cs typeface="Calibri"/>
              </a:rPr>
              <a:t>setje</a:t>
            </a:r>
            <a:r>
              <a:rPr lang="nb-NO" noProof="0">
                <a:cs typeface="Calibri"/>
              </a:rPr>
              <a:t> inn tiltak varer til situasjonen er retta opp og eleven har det trygt og godt. Det </a:t>
            </a:r>
            <a:r>
              <a:rPr lang="nb-NO" noProof="0" err="1">
                <a:cs typeface="Calibri"/>
              </a:rPr>
              <a:t>inneber</a:t>
            </a:r>
            <a:r>
              <a:rPr lang="nb-NO" noProof="0">
                <a:cs typeface="Calibri"/>
              </a:rPr>
              <a:t> at plikta til skolen gjeld så lenge eleven opplever at skolemiljøet ikkje er trygt og godt. Aktivitetsplikta blir oppfylt gjennom at skolen </a:t>
            </a:r>
            <a:r>
              <a:rPr lang="nb-NO" noProof="0" err="1">
                <a:cs typeface="Calibri"/>
              </a:rPr>
              <a:t>kontinuerleg</a:t>
            </a:r>
            <a:r>
              <a:rPr lang="nb-NO" noProof="0">
                <a:cs typeface="Calibri"/>
              </a:rPr>
              <a:t> vurderer kva tiltak som er aktuelle, </a:t>
            </a:r>
            <a:r>
              <a:rPr lang="nb-NO" noProof="0" err="1">
                <a:cs typeface="Calibri"/>
              </a:rPr>
              <a:t>set</a:t>
            </a:r>
            <a:r>
              <a:rPr lang="nb-NO" noProof="0">
                <a:cs typeface="Calibri"/>
              </a:rPr>
              <a:t> inn dei tiltaka som etter ei </a:t>
            </a:r>
            <a:r>
              <a:rPr lang="nb-NO" noProof="0" err="1">
                <a:cs typeface="Calibri"/>
              </a:rPr>
              <a:t>fagleg</a:t>
            </a:r>
            <a:r>
              <a:rPr lang="nb-NO" noProof="0">
                <a:cs typeface="Calibri"/>
              </a:rPr>
              <a:t> vurdering blir </a:t>
            </a:r>
            <a:r>
              <a:rPr lang="nb-NO" noProof="0" err="1">
                <a:cs typeface="Calibri"/>
              </a:rPr>
              <a:t>rekna</a:t>
            </a:r>
            <a:r>
              <a:rPr lang="nb-NO" noProof="0">
                <a:cs typeface="Calibri"/>
              </a:rPr>
              <a:t> som eigna, og stadig evaluerer og eventuelt justerer tiltaka for å </a:t>
            </a:r>
            <a:r>
              <a:rPr lang="nb-NO" noProof="0" err="1">
                <a:cs typeface="Calibri"/>
              </a:rPr>
              <a:t>sørgje</a:t>
            </a:r>
            <a:r>
              <a:rPr lang="nb-NO" noProof="0">
                <a:cs typeface="Calibri"/>
              </a:rPr>
              <a:t> for at eleven får </a:t>
            </a:r>
            <a:r>
              <a:rPr lang="nb-NO" noProof="0" err="1">
                <a:cs typeface="Calibri"/>
              </a:rPr>
              <a:t>eit</a:t>
            </a:r>
            <a:r>
              <a:rPr lang="nb-NO" noProof="0">
                <a:cs typeface="Calibri"/>
              </a:rPr>
              <a:t> trygt og godt skolemiljø». «Plikta til å </a:t>
            </a:r>
            <a:r>
              <a:rPr lang="nb-NO" noProof="0" err="1">
                <a:cs typeface="Calibri"/>
              </a:rPr>
              <a:t>setje</a:t>
            </a:r>
            <a:r>
              <a:rPr lang="nb-NO" noProof="0">
                <a:cs typeface="Calibri"/>
              </a:rPr>
              <a:t> inn tiltak </a:t>
            </a:r>
            <a:r>
              <a:rPr lang="nb-NO" noProof="0" err="1">
                <a:cs typeface="Calibri"/>
              </a:rPr>
              <a:t>omfattar</a:t>
            </a:r>
            <a:r>
              <a:rPr lang="nb-NO" noProof="0">
                <a:cs typeface="Calibri"/>
              </a:rPr>
              <a:t> også ei plikt til å følgje opp tiltaka, evaluere verknaden og eventuelt </a:t>
            </a:r>
            <a:r>
              <a:rPr lang="nb-NO" noProof="0" err="1">
                <a:cs typeface="Calibri"/>
              </a:rPr>
              <a:t>leggje</a:t>
            </a:r>
            <a:r>
              <a:rPr lang="nb-NO" noProof="0">
                <a:cs typeface="Calibri"/>
              </a:rPr>
              <a:t> til eller endre tiltak dersom det er nødvendig for å nå målet. Kor </a:t>
            </a:r>
            <a:r>
              <a:rPr lang="nb-NO" noProof="0" err="1">
                <a:cs typeface="Calibri"/>
              </a:rPr>
              <a:t>omfattande</a:t>
            </a:r>
            <a:r>
              <a:rPr lang="nb-NO" noProof="0">
                <a:cs typeface="Calibri"/>
              </a:rPr>
              <a:t> evaluering som må gjerast, vil variere ut frå arten til saka». «Det kan vere enkelte tilfelle der skolen ikkje greier å oppnå at eleven får det trygt og godt, fordi det ikkje er </a:t>
            </a:r>
            <a:r>
              <a:rPr lang="nb-NO" noProof="0" err="1">
                <a:cs typeface="Calibri"/>
              </a:rPr>
              <a:t>fagleg</a:t>
            </a:r>
            <a:r>
              <a:rPr lang="nb-NO" noProof="0">
                <a:cs typeface="Calibri"/>
              </a:rPr>
              <a:t> </a:t>
            </a:r>
            <a:r>
              <a:rPr lang="nb-NO" noProof="0" err="1">
                <a:cs typeface="Calibri"/>
              </a:rPr>
              <a:t>forsvarleg</a:t>
            </a:r>
            <a:r>
              <a:rPr lang="nb-NO" noProof="0">
                <a:cs typeface="Calibri"/>
              </a:rPr>
              <a:t> å </a:t>
            </a:r>
            <a:r>
              <a:rPr lang="nb-NO" noProof="0" err="1">
                <a:cs typeface="Calibri"/>
              </a:rPr>
              <a:t>gjere</a:t>
            </a:r>
            <a:r>
              <a:rPr lang="nb-NO" noProof="0">
                <a:cs typeface="Calibri"/>
              </a:rPr>
              <a:t> det </a:t>
            </a:r>
            <a:r>
              <a:rPr lang="nb-NO" noProof="0" err="1">
                <a:cs typeface="Calibri"/>
              </a:rPr>
              <a:t>eine</a:t>
            </a:r>
            <a:r>
              <a:rPr lang="nb-NO" noProof="0">
                <a:cs typeface="Calibri"/>
              </a:rPr>
              <a:t> tiltaket eleven meiner er nødvendig. Men skolen kan ikkje slutte å prøve»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518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t>Omfanget av opplysninger under hvert av punktene i bokstav a) til e) må tilpasses saken.</a:t>
            </a:r>
          </a:p>
        </p:txBody>
      </p:sp>
      <p:sp>
        <p:nvSpPr>
          <p:cNvPr id="4" name="Plassholder for lysbildenummer 3"/>
          <p:cNvSpPr>
            <a:spLocks noGrp="1"/>
          </p:cNvSpPr>
          <p:nvPr>
            <p:ph type="sldNum" sz="quarter" idx="5"/>
          </p:nvPr>
        </p:nvSpPr>
        <p:spPr/>
        <p:txBody>
          <a:bodyPr/>
          <a:lstStyle/>
          <a:p>
            <a:fld id="{AA3D58E2-260A-481B-A373-953CD572ABF7}" type="slidenum">
              <a:rPr lang="nb-NO" smtClean="0"/>
              <a:t>24</a:t>
            </a:fld>
            <a:endParaRPr lang="nb-NO"/>
          </a:p>
        </p:txBody>
      </p:sp>
    </p:spTree>
    <p:extLst>
      <p:ext uri="{BB962C8B-B14F-4D97-AF65-F5344CB8AC3E}">
        <p14:creationId xmlns:p14="http://schemas.microsoft.com/office/powerpoint/2010/main" val="3617308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u="sng"/>
              <a:t>Formålet med kravet til å dokumentere</a:t>
            </a:r>
          </a:p>
          <a:p>
            <a:r>
              <a:rPr lang="nb-NO"/>
              <a:t>«Dokumentasjon er viktig både av omsyn til effektive </a:t>
            </a:r>
            <a:r>
              <a:rPr lang="nb-NO" err="1"/>
              <a:t>arbeidsprosessar</a:t>
            </a:r>
            <a:r>
              <a:rPr lang="nb-NO"/>
              <a:t>, av </a:t>
            </a:r>
            <a:r>
              <a:rPr lang="nb-NO" err="1"/>
              <a:t>mellommenneskelege</a:t>
            </a:r>
            <a:r>
              <a:rPr lang="nb-NO"/>
              <a:t> årsaker og av omsyn til overprøvinga statsforvaltaren skal utføre. </a:t>
            </a:r>
            <a:r>
              <a:rPr lang="nb-NO" err="1"/>
              <a:t>Utan</a:t>
            </a:r>
            <a:r>
              <a:rPr lang="nb-NO"/>
              <a:t> dokumentasjon som </a:t>
            </a:r>
            <a:r>
              <a:rPr lang="nb-NO" err="1"/>
              <a:t>formidlar</a:t>
            </a:r>
            <a:r>
              <a:rPr lang="nb-NO"/>
              <a:t> intensjonen til skolen og avgjerder i enkeltsaker, kan gjennomføringa til skolen bli mindre effektiv, og det kan skje at </a:t>
            </a:r>
            <a:r>
              <a:rPr lang="nb-NO" err="1"/>
              <a:t>elevar</a:t>
            </a:r>
            <a:r>
              <a:rPr lang="nb-NO"/>
              <a:t> og foreldre melder saka til statsforvaltaren der det er unødvendig. </a:t>
            </a:r>
            <a:r>
              <a:rPr lang="nb-NO" err="1"/>
              <a:t>Manglande</a:t>
            </a:r>
            <a:r>
              <a:rPr lang="nb-NO"/>
              <a:t> dokumentasjon vil </a:t>
            </a:r>
            <a:r>
              <a:rPr lang="nb-NO" err="1"/>
              <a:t>dessutan</a:t>
            </a:r>
            <a:r>
              <a:rPr lang="nb-NO"/>
              <a:t> kunne </a:t>
            </a:r>
            <a:r>
              <a:rPr lang="nb-NO" err="1"/>
              <a:t>forseinke</a:t>
            </a:r>
            <a:r>
              <a:rPr lang="nb-NO"/>
              <a:t> saksbehandlinga til statsforvaltaren.»</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u="sng"/>
              <a:t>Omfanget av dokumentasjonskravet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a:t>«Kor mykje som er nødvendig å dokumentere, og kva form det skal dokumenterast i, må vurderast ut frå formålet med dokumentasjonsplikta og risikoen for elevane. […] Kommunane, fylkeskommunane og skolane har relativt stor fridom når det gjeld forma for dokumentasjonen. Døme på dokumentasjonsformer er referat, loggar, notat, prosedyrar og liknande. Eit minimumskrav til dokumentasjonen er at arbeidet til skolen i enkeltsaker skal vere klargjort på ein slik måte at elevar og foreldre forstår og kan setje seg inn i kva som blir gjort i saka.»</a:t>
            </a:r>
          </a:p>
          <a:p>
            <a:endParaRPr lang="nb-NO"/>
          </a:p>
          <a:p>
            <a:endParaRPr lang="nb-NO"/>
          </a:p>
        </p:txBody>
      </p:sp>
      <p:sp>
        <p:nvSpPr>
          <p:cNvPr id="4" name="Plassholder for lysbildenummer 3"/>
          <p:cNvSpPr>
            <a:spLocks noGrp="1"/>
          </p:cNvSpPr>
          <p:nvPr>
            <p:ph type="sldNum" sz="quarter" idx="5"/>
          </p:nvPr>
        </p:nvSpPr>
        <p:spPr/>
        <p:txBody>
          <a:bodyPr/>
          <a:lstStyle/>
          <a:p>
            <a:fld id="{AA3D58E2-260A-481B-A373-953CD572ABF7}" type="slidenum">
              <a:rPr lang="nb-NO" smtClean="0"/>
              <a:t>26</a:t>
            </a:fld>
            <a:endParaRPr lang="nb-NO"/>
          </a:p>
        </p:txBody>
      </p:sp>
    </p:spTree>
    <p:extLst>
      <p:ext uri="{BB962C8B-B14F-4D97-AF65-F5344CB8AC3E}">
        <p14:creationId xmlns:p14="http://schemas.microsoft.com/office/powerpoint/2010/main" val="2464767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noProof="0">
                <a:latin typeface="Roboto" panose="02000000000000000000" pitchFamily="2" charset="0"/>
                <a:ea typeface="Roboto" panose="02000000000000000000" pitchFamily="2" charset="0"/>
              </a:rPr>
              <a:t>Håndhevingsordningen er en rettslig overprøving av om skolen har oppfylt aktivitetsplikten. </a:t>
            </a:r>
            <a:r>
              <a:rPr lang="nb-NO" noProof="0" err="1">
                <a:latin typeface="Roboto" panose="02000000000000000000" pitchFamily="2" charset="0"/>
                <a:ea typeface="Roboto" panose="02000000000000000000" pitchFamily="2" charset="0"/>
              </a:rPr>
              <a:t>Statsforvalteren</a:t>
            </a:r>
            <a:r>
              <a:rPr lang="nb-NO" noProof="0">
                <a:latin typeface="Roboto" panose="02000000000000000000" pitchFamily="2" charset="0"/>
                <a:ea typeface="Roboto" panose="02000000000000000000" pitchFamily="2" charset="0"/>
              </a:rPr>
              <a:t> er håndhevingsstyresmakt, og Utdanningsdirektoratet er klageinstans for vedtakene som </a:t>
            </a:r>
            <a:r>
              <a:rPr lang="nb-NO" noProof="0" err="1">
                <a:latin typeface="Roboto" panose="02000000000000000000" pitchFamily="2" charset="0"/>
                <a:ea typeface="Roboto" panose="02000000000000000000" pitchFamily="2" charset="0"/>
              </a:rPr>
              <a:t>statsforvalterene</a:t>
            </a:r>
            <a:r>
              <a:rPr lang="nb-NO" noProof="0">
                <a:latin typeface="Roboto" panose="02000000000000000000" pitchFamily="2" charset="0"/>
                <a:ea typeface="Roboto" panose="02000000000000000000" pitchFamily="2" charset="0"/>
              </a:rPr>
              <a:t> fatter.</a:t>
            </a:r>
          </a:p>
          <a:p>
            <a:pPr marL="0" indent="0">
              <a:buFontTx/>
              <a:buNone/>
            </a:pPr>
            <a:endParaRPr lang="nb-NO" noProof="0">
              <a:latin typeface="Roboto" panose="02000000000000000000" pitchFamily="2" charset="0"/>
              <a:ea typeface="Roboto" panose="02000000000000000000" pitchFamily="2" charset="0"/>
            </a:endParaRPr>
          </a:p>
          <a:p>
            <a:pPr marL="0" indent="0">
              <a:buFontTx/>
              <a:buNone/>
            </a:pPr>
            <a:r>
              <a:rPr lang="nb-NO" u="sng" noProof="0">
                <a:latin typeface="Roboto" panose="02000000000000000000" pitchFamily="2" charset="0"/>
                <a:ea typeface="Roboto" panose="02000000000000000000" pitchFamily="2" charset="0"/>
              </a:rPr>
              <a:t>Endingene:</a:t>
            </a:r>
          </a:p>
          <a:p>
            <a:pPr marL="0" indent="0">
              <a:buFontTx/>
              <a:buNone/>
            </a:pPr>
            <a:r>
              <a:rPr lang="nb-NO" noProof="0" err="1">
                <a:latin typeface="Roboto" panose="02000000000000000000" pitchFamily="2" charset="0"/>
                <a:ea typeface="Roboto" panose="02000000000000000000" pitchFamily="2" charset="0"/>
              </a:rPr>
              <a:t>Statsforvalteren</a:t>
            </a:r>
            <a:r>
              <a:rPr lang="nb-NO" noProof="0">
                <a:latin typeface="Roboto" panose="02000000000000000000" pitchFamily="2" charset="0"/>
                <a:ea typeface="Roboto" panose="02000000000000000000" pitchFamily="2" charset="0"/>
              </a:rPr>
              <a:t> skal vurdere om skolen har oppfylt plikten til å rette opp situasjonen med egnede tiltak (tiltaksplikten). Begrunnelsen for endringen er at «det primære målet med handhevingsordninga er å hjelpe </a:t>
            </a:r>
            <a:r>
              <a:rPr lang="nb-NO" noProof="0" err="1">
                <a:latin typeface="Roboto" panose="02000000000000000000" pitchFamily="2" charset="0"/>
                <a:ea typeface="Roboto" panose="02000000000000000000" pitchFamily="2" charset="0"/>
              </a:rPr>
              <a:t>elevar</a:t>
            </a:r>
            <a:r>
              <a:rPr lang="nb-NO" noProof="0">
                <a:latin typeface="Roboto" panose="02000000000000000000" pitchFamily="2" charset="0"/>
                <a:ea typeface="Roboto" panose="02000000000000000000" pitchFamily="2" charset="0"/>
              </a:rPr>
              <a:t> i den situasjonen dei er i, og ikkje å kontrollere om skolen har etterlevd regelverket. Departementet meiner at ei avgrensing av kva delplikter statsforvaltaren skal vurdere, kan bidra til at </a:t>
            </a:r>
            <a:r>
              <a:rPr lang="nb-NO" noProof="0" err="1">
                <a:latin typeface="Roboto" panose="02000000000000000000" pitchFamily="2" charset="0"/>
                <a:ea typeface="Roboto" panose="02000000000000000000" pitchFamily="2" charset="0"/>
              </a:rPr>
              <a:t>fleire</a:t>
            </a:r>
            <a:r>
              <a:rPr lang="nb-NO" noProof="0">
                <a:latin typeface="Roboto" panose="02000000000000000000" pitchFamily="2" charset="0"/>
                <a:ea typeface="Roboto" panose="02000000000000000000" pitchFamily="2" charset="0"/>
              </a:rPr>
              <a:t> </a:t>
            </a:r>
            <a:r>
              <a:rPr lang="nb-NO" noProof="0" err="1">
                <a:latin typeface="Roboto" panose="02000000000000000000" pitchFamily="2" charset="0"/>
                <a:ea typeface="Roboto" panose="02000000000000000000" pitchFamily="2" charset="0"/>
              </a:rPr>
              <a:t>elevar</a:t>
            </a:r>
            <a:r>
              <a:rPr lang="nb-NO" noProof="0">
                <a:latin typeface="Roboto" panose="02000000000000000000" pitchFamily="2" charset="0"/>
                <a:ea typeface="Roboto" panose="02000000000000000000" pitchFamily="2" charset="0"/>
              </a:rPr>
              <a:t> får hjelp </a:t>
            </a:r>
            <a:r>
              <a:rPr lang="nb-NO" noProof="0" err="1">
                <a:latin typeface="Roboto" panose="02000000000000000000" pitchFamily="2" charset="0"/>
                <a:ea typeface="Roboto" panose="02000000000000000000" pitchFamily="2" charset="0"/>
              </a:rPr>
              <a:t>raskare</a:t>
            </a:r>
            <a:r>
              <a:rPr lang="nb-NO" noProof="0">
                <a:latin typeface="Roboto" panose="02000000000000000000" pitchFamily="2" charset="0"/>
                <a:ea typeface="Roboto" panose="02000000000000000000" pitchFamily="2" charset="0"/>
              </a:rPr>
              <a:t>.» Dette vil kunne bidra til kortere saksbehandlingstid.</a:t>
            </a:r>
          </a:p>
          <a:p>
            <a:pPr marL="0" indent="0">
              <a:buFontTx/>
              <a:buNone/>
            </a:pPr>
            <a:endParaRPr lang="nb-NO" noProof="0">
              <a:latin typeface="Roboto" panose="02000000000000000000" pitchFamily="2" charset="0"/>
              <a:ea typeface="Roboto" panose="02000000000000000000" pitchFamily="2" charset="0"/>
            </a:endParaRPr>
          </a:p>
          <a:p>
            <a:pPr marL="0" indent="0">
              <a:buFontTx/>
              <a:buNone/>
            </a:pPr>
            <a:r>
              <a:rPr lang="nb-NO" noProof="0">
                <a:latin typeface="Roboto" panose="02000000000000000000" pitchFamily="2" charset="0"/>
                <a:ea typeface="Roboto" panose="02000000000000000000" pitchFamily="2" charset="0"/>
              </a:rPr>
              <a:t>Vurderingstemaet til </a:t>
            </a:r>
            <a:r>
              <a:rPr lang="nb-NO" noProof="0" err="1">
                <a:latin typeface="Roboto" panose="02000000000000000000" pitchFamily="2" charset="0"/>
                <a:ea typeface="Roboto" panose="02000000000000000000" pitchFamily="2" charset="0"/>
              </a:rPr>
              <a:t>statsforvalteren</a:t>
            </a:r>
            <a:r>
              <a:rPr lang="nb-NO" noProof="0">
                <a:latin typeface="Roboto" panose="02000000000000000000" pitchFamily="2" charset="0"/>
                <a:ea typeface="Roboto" panose="02000000000000000000" pitchFamily="2" charset="0"/>
              </a:rPr>
              <a:t> er om skolen har satt inn de tiltakene som innenfor «</a:t>
            </a:r>
            <a:r>
              <a:rPr lang="nb-NO" noProof="0" err="1">
                <a:latin typeface="Roboto" panose="02000000000000000000" pitchFamily="2" charset="0"/>
                <a:ea typeface="Roboto" panose="02000000000000000000" pitchFamily="2" charset="0"/>
              </a:rPr>
              <a:t>rimelege</a:t>
            </a:r>
            <a:r>
              <a:rPr lang="nb-NO" noProof="0">
                <a:latin typeface="Roboto" panose="02000000000000000000" pitchFamily="2" charset="0"/>
                <a:ea typeface="Roboto" panose="02000000000000000000" pitchFamily="2" charset="0"/>
              </a:rPr>
              <a:t> grenser kan </a:t>
            </a:r>
            <a:r>
              <a:rPr lang="nb-NO" noProof="0" err="1">
                <a:latin typeface="Roboto" panose="02000000000000000000" pitchFamily="2" charset="0"/>
                <a:ea typeface="Roboto" panose="02000000000000000000" pitchFamily="2" charset="0"/>
              </a:rPr>
              <a:t>forventast</a:t>
            </a:r>
            <a:r>
              <a:rPr lang="nb-NO" noProof="0">
                <a:latin typeface="Roboto" panose="02000000000000000000" pitchFamily="2" charset="0"/>
                <a:ea typeface="Roboto" panose="02000000000000000000" pitchFamily="2" charset="0"/>
              </a:rPr>
              <a:t> i den aktuelle saka. […] </a:t>
            </a:r>
            <a:r>
              <a:rPr lang="nn-NO" noProof="0">
                <a:latin typeface="Roboto" panose="02000000000000000000" pitchFamily="2" charset="0"/>
                <a:ea typeface="Roboto" panose="02000000000000000000" pitchFamily="2" charset="0"/>
              </a:rPr>
              <a:t>Det avgjerande for vurderinga vil vere om skolen har sørgt for, og eventuelt framleis vil sørgje for, å vurdere og evaluere ulike tiltak og setje inn tiltak som etter ei fagleg vurdering er eigna til å sikre eleven eit trygt og godt skolemiljø».</a:t>
            </a:r>
            <a:endParaRPr lang="nb-NO" noProof="0">
              <a:latin typeface="Roboto" panose="02000000000000000000" pitchFamily="2" charset="0"/>
              <a:ea typeface="Roboto" panose="02000000000000000000" pitchFamily="2" charset="0"/>
            </a:endParaRPr>
          </a:p>
          <a:p>
            <a:pPr marL="0" indent="0">
              <a:buFontTx/>
              <a:buNone/>
            </a:pPr>
            <a:endParaRPr lang="nb-NO" noProof="0">
              <a:latin typeface="Roboto" panose="02000000000000000000" pitchFamily="2" charset="0"/>
              <a:ea typeface="Roboto" panose="02000000000000000000" pitchFamily="2" charset="0"/>
            </a:endParaRPr>
          </a:p>
          <a:p>
            <a:pPr marL="0" indent="0">
              <a:buFontTx/>
              <a:buNone/>
            </a:pPr>
            <a:r>
              <a:rPr lang="nb-NO" noProof="0">
                <a:latin typeface="Roboto" panose="02000000000000000000" pitchFamily="2" charset="0"/>
                <a:ea typeface="Roboto" panose="02000000000000000000" pitchFamily="2" charset="0"/>
              </a:rPr>
              <a:t>Selv om </a:t>
            </a:r>
            <a:r>
              <a:rPr lang="nb-NO" noProof="0" err="1">
                <a:latin typeface="Roboto" panose="02000000000000000000" pitchFamily="2" charset="0"/>
                <a:ea typeface="Roboto" panose="02000000000000000000" pitchFamily="2" charset="0"/>
              </a:rPr>
              <a:t>statsforvalteren</a:t>
            </a:r>
            <a:r>
              <a:rPr lang="nb-NO" noProof="0">
                <a:latin typeface="Roboto" panose="02000000000000000000" pitchFamily="2" charset="0"/>
                <a:ea typeface="Roboto" panose="02000000000000000000" pitchFamily="2" charset="0"/>
              </a:rPr>
              <a:t> kun skal vurdere tiltaksplikten, kan det være behov for å se på skolens undersøkelser for å avgjøre om tiltakene skolen har satt inn er egnede. Dersom skolen ikkje har gjort gode nok undersøkelser, er det stor risiko for at tiltakene ikke er egnede eller tilpasset den konkrete situasjonen. Departementet skriver i forarbeidene at «at statsforvaltaren </a:t>
            </a:r>
            <a:r>
              <a:rPr lang="nb-NO" b="1" noProof="0" err="1">
                <a:latin typeface="Roboto" panose="02000000000000000000" pitchFamily="2" charset="0"/>
                <a:ea typeface="Roboto" panose="02000000000000000000" pitchFamily="2" charset="0"/>
              </a:rPr>
              <a:t>berre</a:t>
            </a:r>
            <a:r>
              <a:rPr lang="nb-NO" b="1" noProof="0">
                <a:latin typeface="Roboto" panose="02000000000000000000" pitchFamily="2" charset="0"/>
                <a:ea typeface="Roboto" panose="02000000000000000000" pitchFamily="2" charset="0"/>
              </a:rPr>
              <a:t> skal </a:t>
            </a:r>
            <a:r>
              <a:rPr lang="nb-NO" b="1" noProof="0" err="1">
                <a:latin typeface="Roboto" panose="02000000000000000000" pitchFamily="2" charset="0"/>
                <a:ea typeface="Roboto" panose="02000000000000000000" pitchFamily="2" charset="0"/>
              </a:rPr>
              <a:t>undersøkje</a:t>
            </a:r>
            <a:r>
              <a:rPr lang="nb-NO" b="1" noProof="0">
                <a:latin typeface="Roboto" panose="02000000000000000000" pitchFamily="2" charset="0"/>
                <a:ea typeface="Roboto" panose="02000000000000000000" pitchFamily="2" charset="0"/>
              </a:rPr>
              <a:t> om undersøkingsplikta er </a:t>
            </a:r>
            <a:r>
              <a:rPr lang="nb-NO" b="1" noProof="0" err="1">
                <a:latin typeface="Roboto" panose="02000000000000000000" pitchFamily="2" charset="0"/>
                <a:ea typeface="Roboto" panose="02000000000000000000" pitchFamily="2" charset="0"/>
              </a:rPr>
              <a:t>vareteken</a:t>
            </a:r>
            <a:r>
              <a:rPr lang="nb-NO" b="1" noProof="0">
                <a:latin typeface="Roboto" panose="02000000000000000000" pitchFamily="2" charset="0"/>
                <a:ea typeface="Roboto" panose="02000000000000000000" pitchFamily="2" charset="0"/>
              </a:rPr>
              <a:t> i den utstrekninga det er nødvendig for å kunne ta stilling til tiltaks- og planplikta».</a:t>
            </a:r>
          </a:p>
          <a:p>
            <a:pPr marL="0" indent="0">
              <a:buFontTx/>
              <a:buNone/>
            </a:pPr>
            <a:endParaRPr lang="nb-NO" b="1">
              <a:latin typeface="Roboto" panose="02000000000000000000" pitchFamily="2" charset="0"/>
              <a:ea typeface="Roboto" panose="02000000000000000000" pitchFamily="2" charset="0"/>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27</a:t>
            </a:fld>
            <a:endParaRPr lang="nb-NO"/>
          </a:p>
        </p:txBody>
      </p:sp>
    </p:spTree>
    <p:extLst>
      <p:ext uri="{BB962C8B-B14F-4D97-AF65-F5344CB8AC3E}">
        <p14:creationId xmlns:p14="http://schemas.microsoft.com/office/powerpoint/2010/main" val="956393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a:latin typeface="Roboto" panose="02000000000000000000" pitchFamily="2" charset="0"/>
                <a:ea typeface="Roboto" panose="02000000000000000000" pitchFamily="2" charset="0"/>
                <a:cs typeface="Calibri" panose="020F0502020204030204"/>
              </a:rPr>
              <a:t>Endringene</a:t>
            </a:r>
          </a:p>
          <a:p>
            <a:pPr marL="0" indent="0">
              <a:buFontTx/>
              <a:buNone/>
            </a:pPr>
            <a:r>
              <a:rPr lang="nb-NO">
                <a:latin typeface="Roboto" panose="02000000000000000000" pitchFamily="2" charset="0"/>
                <a:ea typeface="Roboto" panose="02000000000000000000" pitchFamily="2" charset="0"/>
                <a:cs typeface="Calibri" panose="020F0502020204030204"/>
              </a:rPr>
              <a:t>Dersom </a:t>
            </a:r>
            <a:r>
              <a:rPr lang="nb-NO" err="1">
                <a:latin typeface="Roboto" panose="02000000000000000000" pitchFamily="2" charset="0"/>
                <a:ea typeface="Roboto" panose="02000000000000000000" pitchFamily="2" charset="0"/>
                <a:cs typeface="Calibri" panose="020F0502020204030204"/>
              </a:rPr>
              <a:t>Statsforvalteren</a:t>
            </a:r>
            <a:r>
              <a:rPr lang="nb-NO">
                <a:latin typeface="Roboto" panose="02000000000000000000" pitchFamily="2" charset="0"/>
                <a:ea typeface="Roboto" panose="02000000000000000000" pitchFamily="2" charset="0"/>
                <a:cs typeface="Calibri" panose="020F0502020204030204"/>
              </a:rPr>
              <a:t> kommer til at skolen ikke har oppfylt tiltaksplikten (eller kravet til å lage en skriftlig plan), skal </a:t>
            </a:r>
            <a:r>
              <a:rPr lang="nb-NO" err="1">
                <a:latin typeface="Roboto" panose="02000000000000000000" pitchFamily="2" charset="0"/>
                <a:ea typeface="Roboto" panose="02000000000000000000" pitchFamily="2" charset="0"/>
                <a:cs typeface="Calibri" panose="020F0502020204030204"/>
              </a:rPr>
              <a:t>statsforvalteren</a:t>
            </a:r>
            <a:r>
              <a:rPr lang="nb-NO">
                <a:latin typeface="Roboto" panose="02000000000000000000" pitchFamily="2" charset="0"/>
                <a:ea typeface="Roboto" panose="02000000000000000000" pitchFamily="2" charset="0"/>
                <a:cs typeface="Calibri" panose="020F0502020204030204"/>
              </a:rPr>
              <a:t> som hovedregel pålegge kommunen eller fylkeskommunen å rette forholdet. Det innebærer at kommunen og fylkeskommunen selv må finne egnede tiltak som kan gi eleven et trygt og godt skolemiljø. Vedtaket retter seg mot kommunen eller fylkeskommunen, men vil som regel kreve aktivitet på skolenivået.</a:t>
            </a:r>
          </a:p>
          <a:p>
            <a:pPr marL="0" indent="0">
              <a:buFontTx/>
              <a:buNone/>
            </a:pPr>
            <a:r>
              <a:rPr lang="nb-NO">
                <a:latin typeface="Roboto" panose="02000000000000000000" pitchFamily="2" charset="0"/>
                <a:ea typeface="Roboto" panose="02000000000000000000" pitchFamily="2" charset="0"/>
                <a:cs typeface="Calibri" panose="020F0502020204030204"/>
              </a:rPr>
              <a:t>Departementet begrunner endingene slik i forarbeidene: «</a:t>
            </a:r>
            <a:r>
              <a:rPr lang="nn-NO">
                <a:latin typeface="Roboto" panose="02000000000000000000" pitchFamily="2" charset="0"/>
                <a:ea typeface="Roboto" panose="02000000000000000000" pitchFamily="2" charset="0"/>
              </a:rPr>
              <a:t>Evalueringa av kapittel 9 A viser at kommunane og fylkeskommunane opplever det som utfordrande at statsforvaltaren eller Utdanningsdirektoratet gjer vedtak med konkrete og detaljerte tiltak i enkeltsaker. […] Departementet deler synet frå utvalet om at</a:t>
            </a:r>
            <a:r>
              <a:rPr lang="nn-NO" b="1">
                <a:latin typeface="Roboto" panose="02000000000000000000" pitchFamily="2" charset="0"/>
                <a:ea typeface="Roboto" panose="02000000000000000000" pitchFamily="2" charset="0"/>
              </a:rPr>
              <a:t> nærleik til eleven og saka er viktig for å finne gode løysingar. </a:t>
            </a:r>
            <a:r>
              <a:rPr lang="nb-NO">
                <a:latin typeface="Roboto" panose="02000000000000000000" pitchFamily="2" charset="0"/>
                <a:ea typeface="Roboto" panose="02000000000000000000" pitchFamily="2" charset="0"/>
              </a:rPr>
              <a:t>Skolen og kommunen eller fylkeskommunen vil normalt ha </a:t>
            </a:r>
            <a:r>
              <a:rPr lang="nb-NO" b="1">
                <a:latin typeface="Roboto" panose="02000000000000000000" pitchFamily="2" charset="0"/>
                <a:ea typeface="Roboto" panose="02000000000000000000" pitchFamily="2" charset="0"/>
              </a:rPr>
              <a:t>betre </a:t>
            </a:r>
            <a:r>
              <a:rPr lang="nb-NO" b="1" err="1">
                <a:latin typeface="Roboto" panose="02000000000000000000" pitchFamily="2" charset="0"/>
                <a:ea typeface="Roboto" panose="02000000000000000000" pitchFamily="2" charset="0"/>
              </a:rPr>
              <a:t>føresetnader</a:t>
            </a:r>
            <a:r>
              <a:rPr lang="nb-NO" b="1">
                <a:latin typeface="Roboto" panose="02000000000000000000" pitchFamily="2" charset="0"/>
                <a:ea typeface="Roboto" panose="02000000000000000000" pitchFamily="2" charset="0"/>
              </a:rPr>
              <a:t> enn statsforvaltaren til å finne tiltak som </a:t>
            </a:r>
            <a:r>
              <a:rPr lang="nb-NO" b="1" err="1">
                <a:latin typeface="Roboto" panose="02000000000000000000" pitchFamily="2" charset="0"/>
                <a:ea typeface="Roboto" panose="02000000000000000000" pitchFamily="2" charset="0"/>
              </a:rPr>
              <a:t>bidreg</a:t>
            </a:r>
            <a:r>
              <a:rPr lang="nb-NO" b="1">
                <a:latin typeface="Roboto" panose="02000000000000000000" pitchFamily="2" charset="0"/>
                <a:ea typeface="Roboto" panose="02000000000000000000" pitchFamily="2" charset="0"/>
              </a:rPr>
              <a:t> til å gi eleven </a:t>
            </a:r>
            <a:r>
              <a:rPr lang="nb-NO" b="1" err="1">
                <a:latin typeface="Roboto" panose="02000000000000000000" pitchFamily="2" charset="0"/>
                <a:ea typeface="Roboto" panose="02000000000000000000" pitchFamily="2" charset="0"/>
              </a:rPr>
              <a:t>eit</a:t>
            </a:r>
            <a:r>
              <a:rPr lang="nb-NO" b="1">
                <a:latin typeface="Roboto" panose="02000000000000000000" pitchFamily="2" charset="0"/>
                <a:ea typeface="Roboto" panose="02000000000000000000" pitchFamily="2" charset="0"/>
              </a:rPr>
              <a:t> trygt og godt skolemiljø</a:t>
            </a:r>
            <a:r>
              <a:rPr lang="nb-NO">
                <a:latin typeface="Roboto" panose="02000000000000000000" pitchFamily="2" charset="0"/>
                <a:ea typeface="Roboto" panose="02000000000000000000" pitchFamily="2" charset="0"/>
              </a:rPr>
              <a:t>, og vurdere korleis tiltaka kan </a:t>
            </a:r>
            <a:r>
              <a:rPr lang="nb-NO" err="1">
                <a:latin typeface="Roboto" panose="02000000000000000000" pitchFamily="2" charset="0"/>
                <a:ea typeface="Roboto" panose="02000000000000000000" pitchFamily="2" charset="0"/>
              </a:rPr>
              <a:t>påverke</a:t>
            </a:r>
            <a:r>
              <a:rPr lang="nb-NO">
                <a:latin typeface="Roboto" panose="02000000000000000000" pitchFamily="2" charset="0"/>
                <a:ea typeface="Roboto" panose="02000000000000000000" pitchFamily="2" charset="0"/>
              </a:rPr>
              <a:t> andre </a:t>
            </a:r>
            <a:r>
              <a:rPr lang="nb-NO" err="1">
                <a:latin typeface="Roboto" panose="02000000000000000000" pitchFamily="2" charset="0"/>
                <a:ea typeface="Roboto" panose="02000000000000000000" pitchFamily="2" charset="0"/>
              </a:rPr>
              <a:t>elevar</a:t>
            </a:r>
            <a:r>
              <a:rPr lang="nb-NO">
                <a:latin typeface="Roboto" panose="02000000000000000000" pitchFamily="2" charset="0"/>
                <a:ea typeface="Roboto" panose="02000000000000000000" pitchFamily="2" charset="0"/>
              </a:rPr>
              <a:t> og skolemiljøet elles.</a:t>
            </a:r>
            <a:r>
              <a:rPr lang="nn-NO">
                <a:latin typeface="Roboto" panose="02000000000000000000" pitchFamily="2" charset="0"/>
                <a:ea typeface="Roboto" panose="02000000000000000000" pitchFamily="2" charset="0"/>
              </a:rPr>
              <a:t>» (</a:t>
            </a:r>
            <a:r>
              <a:rPr lang="nb-NO">
                <a:latin typeface="Roboto" panose="02000000000000000000" pitchFamily="2" charset="0"/>
                <a:ea typeface="Roboto" panose="02000000000000000000" pitchFamily="2" charset="0"/>
                <a:cs typeface="Calibri" panose="020F0502020204030204"/>
              </a:rPr>
              <a:t>Prop. 57 L (2022-2023) kap. 33.8.6.2).</a:t>
            </a:r>
          </a:p>
          <a:p>
            <a:pPr marL="0" indent="0">
              <a:buFontTx/>
              <a:buNone/>
            </a:pPr>
            <a:endParaRPr lang="nb-NO">
              <a:latin typeface="Roboto" panose="02000000000000000000" pitchFamily="2" charset="0"/>
              <a:ea typeface="Roboto" panose="02000000000000000000" pitchFamily="2" charset="0"/>
              <a:cs typeface="Calibri" panose="020F0502020204030204"/>
            </a:endParaRPr>
          </a:p>
          <a:p>
            <a:pPr marL="0" indent="0">
              <a:buFontTx/>
              <a:buNone/>
            </a:pPr>
            <a:r>
              <a:rPr lang="nb-NO">
                <a:latin typeface="Roboto" panose="02000000000000000000" pitchFamily="2" charset="0"/>
                <a:ea typeface="Roboto" panose="02000000000000000000" pitchFamily="2" charset="0"/>
                <a:cs typeface="Calibri" panose="020F0502020204030204"/>
              </a:rPr>
              <a:t>Unntaksvis kan </a:t>
            </a:r>
            <a:r>
              <a:rPr lang="nb-NO" err="1">
                <a:latin typeface="Roboto" panose="02000000000000000000" pitchFamily="2" charset="0"/>
                <a:ea typeface="Roboto" panose="02000000000000000000" pitchFamily="2" charset="0"/>
                <a:cs typeface="Calibri" panose="020F0502020204030204"/>
              </a:rPr>
              <a:t>statsforvalteren</a:t>
            </a:r>
            <a:r>
              <a:rPr lang="nb-NO">
                <a:latin typeface="Roboto" panose="02000000000000000000" pitchFamily="2" charset="0"/>
                <a:ea typeface="Roboto" panose="02000000000000000000" pitchFamily="2" charset="0"/>
                <a:cs typeface="Calibri" panose="020F0502020204030204"/>
              </a:rPr>
              <a:t> selv sette inn tiltak i saken: «Dersom saka elles vil bli unødig </a:t>
            </a:r>
            <a:r>
              <a:rPr lang="nb-NO" err="1">
                <a:latin typeface="Roboto" panose="02000000000000000000" pitchFamily="2" charset="0"/>
                <a:ea typeface="Roboto" panose="02000000000000000000" pitchFamily="2" charset="0"/>
                <a:cs typeface="Calibri" panose="020F0502020204030204"/>
              </a:rPr>
              <a:t>forseinka</a:t>
            </a:r>
            <a:r>
              <a:rPr lang="nb-NO">
                <a:latin typeface="Roboto" panose="02000000000000000000" pitchFamily="2" charset="0"/>
                <a:ea typeface="Roboto" panose="02000000000000000000" pitchFamily="2" charset="0"/>
                <a:cs typeface="Calibri" panose="020F0502020204030204"/>
              </a:rPr>
              <a:t>, eller dersom det er grunn til å tru at kommunen eller fylkeskommunen ikkje kjem til å rette forholdet.»</a:t>
            </a:r>
          </a:p>
          <a:p>
            <a:pPr marL="0" indent="0">
              <a:buFontTx/>
              <a:buNone/>
            </a:pPr>
            <a:endParaRPr lang="nn-NO">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28</a:t>
            </a:fld>
            <a:endParaRPr lang="nb-NO"/>
          </a:p>
        </p:txBody>
      </p:sp>
    </p:spTree>
    <p:extLst>
      <p:ext uri="{BB962C8B-B14F-4D97-AF65-F5344CB8AC3E}">
        <p14:creationId xmlns:p14="http://schemas.microsoft.com/office/powerpoint/2010/main" val="2573024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a:t>Avvise saker</a:t>
            </a:r>
          </a:p>
          <a:p>
            <a:r>
              <a:rPr lang="nb-NO" err="1"/>
              <a:t>Statsforvalteren</a:t>
            </a:r>
            <a:r>
              <a:rPr lang="nb-NO"/>
              <a:t> skal avvise saker om skolemiljø dersom saken ikke er tatt opp med rektor, eller det har gått mindre enn en uke siden den ble tatt opp med rektor. </a:t>
            </a:r>
            <a:r>
              <a:rPr lang="nb-NO" err="1"/>
              <a:t>Statsforvalteren</a:t>
            </a:r>
            <a:r>
              <a:rPr lang="nb-NO"/>
              <a:t> kan ikke kreve sikker dokumentasjon på at saken har blitt tatt opp med rektor. Det er tilstrekkelig at eleven og foreldrene kan sannsynliggjøre overfor </a:t>
            </a:r>
            <a:r>
              <a:rPr lang="nb-NO" err="1"/>
              <a:t>statsforvalteren</a:t>
            </a:r>
            <a:r>
              <a:rPr lang="nb-NO"/>
              <a:t> at saken er tatt opp. Saken er tatt opp med rektor dersom eleven og foreldrene selv sier fra om hvordan eleven har det, og dersom noen som arbeider på skolen har meldt fra til rektor. Det er ikke et krav om at saken må være tatt opp med rektor dersom det er en i skoleledelsen som er årsaken til at en elev ikke har det trygt og godt på skolen.</a:t>
            </a:r>
          </a:p>
          <a:p>
            <a:endParaRPr lang="nb-NO"/>
          </a:p>
          <a:p>
            <a:r>
              <a:rPr lang="nb-NO" err="1"/>
              <a:t>Statsforvalteren</a:t>
            </a:r>
            <a:r>
              <a:rPr lang="nb-NO"/>
              <a:t> skal også avvise saken dersom eleven ikke lenger går på skolen det gjelder når saken blir meldt til </a:t>
            </a:r>
            <a:r>
              <a:rPr lang="nb-NO" err="1"/>
              <a:t>statsforvalteren</a:t>
            </a:r>
            <a:r>
              <a:rPr lang="nb-NO"/>
              <a:t>. At saken må gjelde «den aktuelle skolen» eleven går på, omfatter også skolen der eleven skulle gått dersom eleven bare midlertidig går på en annen skole.</a:t>
            </a:r>
          </a:p>
          <a:p>
            <a:endParaRPr lang="nb-NO"/>
          </a:p>
          <a:p>
            <a:r>
              <a:rPr lang="nb-NO"/>
              <a:t>Å avvise en sak, betyr at </a:t>
            </a:r>
            <a:r>
              <a:rPr lang="nb-NO" err="1"/>
              <a:t>statsforvalteren</a:t>
            </a:r>
            <a:r>
              <a:rPr lang="nb-NO"/>
              <a:t> ikke realitetsbehandler saken som er meldt inn. En avvisning er også et enkeltvedtak, og den som får en sak avvist kan klage på det.</a:t>
            </a:r>
          </a:p>
          <a:p>
            <a:endParaRPr lang="nb-NO"/>
          </a:p>
          <a:p>
            <a:r>
              <a:rPr lang="nb-NO" u="sng"/>
              <a:t>Særlige grunner: </a:t>
            </a:r>
          </a:p>
          <a:p>
            <a:r>
              <a:rPr lang="nb-NO"/>
              <a:t>Som hovedregel skal </a:t>
            </a:r>
            <a:r>
              <a:rPr lang="nb-NO" err="1"/>
              <a:t>statsforvalteren</a:t>
            </a:r>
            <a:r>
              <a:rPr lang="nb-NO"/>
              <a:t> avvise saken i de lovfestede tilfellene nevnt over. Det gjelder imidlertid et unntak dersom det av særlige grunner er urimelig. Dette unntaket er ment som en sikkerhetsventil for saker som er svært alvorlige og/eller tidssensitive. Det skal være en viss terskel for å behandle saker som i utgangspunktet skal avvises. Eksempler på alvorlige tilfeller kan være voldshandlinger eller seksuelle krenkelser. Unntaket om særlige grunner gjelder både der hvor saken ikke er tatt opp med rektor, og hvor eleven ikke lenger går på den aktuelle skolen.</a:t>
            </a:r>
          </a:p>
          <a:p>
            <a:endParaRPr lang="nb-NO"/>
          </a:p>
          <a:p>
            <a:r>
              <a:rPr lang="nn-NO" u="sng"/>
              <a:t>Avslutte saker som er tatt til behandling</a:t>
            </a:r>
          </a:p>
          <a:p>
            <a:r>
              <a:rPr lang="nn-NO" err="1"/>
              <a:t>Forarbeidene</a:t>
            </a:r>
            <a:r>
              <a:rPr lang="nn-NO"/>
              <a:t> til den nye loven </a:t>
            </a:r>
            <a:r>
              <a:rPr lang="nn-NO" err="1"/>
              <a:t>åpner</a:t>
            </a:r>
            <a:r>
              <a:rPr lang="nn-NO"/>
              <a:t> for å i større grad avslutte saker dersom den ikke lenger er aktuell. Det er et vilkår for å behandle saken at eleven ikkje har et trygt og godt skolemiljø. Dette vilkåret må også være oppfylt </a:t>
            </a:r>
            <a:r>
              <a:rPr lang="nn-NO" err="1"/>
              <a:t>underveis</a:t>
            </a:r>
            <a:r>
              <a:rPr lang="nn-NO"/>
              <a:t> i </a:t>
            </a:r>
            <a:r>
              <a:rPr lang="nn-NO" err="1"/>
              <a:t>saksbehandlingen</a:t>
            </a:r>
            <a:r>
              <a:rPr lang="nn-NO"/>
              <a:t> til </a:t>
            </a:r>
            <a:r>
              <a:rPr lang="nn-NO" err="1"/>
              <a:t>statsforvalteren</a:t>
            </a:r>
            <a:r>
              <a:rPr lang="nn-NO"/>
              <a:t>. I merknadene til loven står det at «Dersom eleven har fått det trygt og godt undervegs i saksbehandlinga, avsluttast saka. Då vil det ikkje lenger vere nokon aktuelle tiltak eller ein aktuell plan som statsforvaltaren skal overprøve. Det er eleven si eiga oppleving av skolemiljøet som må leggjast til grunn i vurderinga om eleven har fått eit trygt og godt skolemiljø. [</a:t>
            </a:r>
            <a:r>
              <a:rPr lang="nn-NO" err="1"/>
              <a:t>Statsforvalteren</a:t>
            </a:r>
            <a:r>
              <a:rPr lang="nn-NO"/>
              <a:t> skal </a:t>
            </a:r>
            <a:r>
              <a:rPr lang="nn-NO" err="1"/>
              <a:t>imidlertid</a:t>
            </a:r>
            <a:r>
              <a:rPr lang="nn-NO"/>
              <a:t> ikke overprøve elevens </a:t>
            </a:r>
            <a:r>
              <a:rPr lang="nn-NO" err="1"/>
              <a:t>opplevelse</a:t>
            </a:r>
            <a:r>
              <a:rPr lang="nn-NO"/>
              <a:t> av skolemiljøet.] Det må stillast strenge krav til å avvise eller avslutte behandlinga på bakgrunn av at ein elev har fått eit trygt og godt skolemiljø igjen. Ein elev kan føle at situasjonen har forbetra seg for ein kortare periode, utan at det underliggjande skolemiljøproblemet er løyst, og det kan også finnast tilfelle der ein elev ikkje tør å gi uttrykk for korleis hen eigentleg har det. Eleven og foreldra må aktivt informere statsforvaltaren om at eleven har fått det trygt og godt igjen slik at saka derfor kan avsluttast, for at statsforvaltaren skal kunne avslutte saka på dette grunnlaget»</a:t>
            </a:r>
            <a:endParaRPr lang="nb-NO"/>
          </a:p>
          <a:p>
            <a:endParaRPr lang="nb-NO"/>
          </a:p>
        </p:txBody>
      </p:sp>
      <p:sp>
        <p:nvSpPr>
          <p:cNvPr id="4" name="Plassholder for lysbildenummer 3"/>
          <p:cNvSpPr>
            <a:spLocks noGrp="1"/>
          </p:cNvSpPr>
          <p:nvPr>
            <p:ph type="sldNum" sz="quarter" idx="5"/>
          </p:nvPr>
        </p:nvSpPr>
        <p:spPr/>
        <p:txBody>
          <a:bodyPr/>
          <a:lstStyle/>
          <a:p>
            <a:fld id="{AA3D58E2-260A-481B-A373-953CD572ABF7}" type="slidenum">
              <a:rPr lang="nb-NO" smtClean="0"/>
              <a:t>29</a:t>
            </a:fld>
            <a:endParaRPr lang="nb-NO"/>
          </a:p>
        </p:txBody>
      </p:sp>
    </p:spTree>
    <p:extLst>
      <p:ext uri="{BB962C8B-B14F-4D97-AF65-F5344CB8AC3E}">
        <p14:creationId xmlns:p14="http://schemas.microsoft.com/office/powerpoint/2010/main" val="373854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A3D58E2-260A-481B-A373-953CD572ABF7}" type="slidenum">
              <a:rPr lang="nb-NO" smtClean="0"/>
              <a:t>3</a:t>
            </a:fld>
            <a:endParaRPr lang="nb-NO"/>
          </a:p>
        </p:txBody>
      </p:sp>
    </p:spTree>
    <p:extLst>
      <p:ext uri="{BB962C8B-B14F-4D97-AF65-F5344CB8AC3E}">
        <p14:creationId xmlns:p14="http://schemas.microsoft.com/office/powerpoint/2010/main" val="259141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u="sng" baseline="0">
                <a:latin typeface="Roboto" panose="02000000000000000000" pitchFamily="2" charset="0"/>
                <a:ea typeface="Roboto" panose="02000000000000000000" pitchFamily="2" charset="0"/>
              </a:rPr>
              <a:t>Inkludering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latin typeface="Roboto" panose="02000000000000000000" pitchFamily="2" charset="0"/>
                <a:ea typeface="Roboto" panose="02000000000000000000" pitchFamily="2" charset="0"/>
              </a:rPr>
              <a:t>Tilføying av begrepet «inkludering» stiller ikke nye krav til skolenes arbeid. I forarbeidene til ny opplæringslov skriver departementet at «</a:t>
            </a:r>
            <a:r>
              <a:rPr lang="nn-NO" baseline="0">
                <a:latin typeface="Roboto" panose="02000000000000000000" pitchFamily="2" charset="0"/>
                <a:ea typeface="Roboto" panose="02000000000000000000" pitchFamily="2" charset="0"/>
              </a:rPr>
              <a:t>ei tilføying av at skolen skal fremje </a:t>
            </a:r>
            <a:r>
              <a:rPr lang="nn-NO" baseline="0" err="1">
                <a:latin typeface="Roboto" panose="02000000000000000000" pitchFamily="2" charset="0"/>
                <a:ea typeface="Roboto" panose="02000000000000000000" pitchFamily="2" charset="0"/>
              </a:rPr>
              <a:t>inkludering</a:t>
            </a:r>
            <a:r>
              <a:rPr lang="nn-NO" baseline="0">
                <a:latin typeface="Roboto" panose="02000000000000000000" pitchFamily="2" charset="0"/>
                <a:ea typeface="Roboto" panose="02000000000000000000" pitchFamily="2" charset="0"/>
              </a:rPr>
              <a:t>, saman med helse, trivsel og læring, vil gi ei dekkjande beskriving av kva som skal til for at eit skolemiljø skal vere trygt og godt».</a:t>
            </a:r>
            <a:endParaRPr lang="nb-NO" baseline="0">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4</a:t>
            </a:fld>
            <a:endParaRPr lang="nb-NO"/>
          </a:p>
        </p:txBody>
      </p:sp>
    </p:spTree>
    <p:extLst>
      <p:ext uri="{BB962C8B-B14F-4D97-AF65-F5344CB8AC3E}">
        <p14:creationId xmlns:p14="http://schemas.microsoft.com/office/powerpoint/2010/main" val="24177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noProof="0">
                <a:latin typeface="Roboto" panose="02000000000000000000" pitchFamily="2" charset="0"/>
                <a:ea typeface="Roboto" panose="02000000000000000000" pitchFamily="2" charset="0"/>
              </a:rPr>
              <a:t>Nulltoleranse mot krenkende oppførsel</a:t>
            </a:r>
          </a:p>
          <a:p>
            <a:pPr marL="0" indent="0">
              <a:buFontTx/>
              <a:buNone/>
            </a:pPr>
            <a:r>
              <a:rPr lang="nb-NO" noProof="0">
                <a:latin typeface="Roboto" panose="02000000000000000000" pitchFamily="2" charset="0"/>
                <a:ea typeface="Roboto" panose="02000000000000000000" pitchFamily="2" charset="0"/>
              </a:rPr>
              <a:t>Krenkende oppførsel kan være både direkte handlinger og verbale uttrykk, men også mer indirekte handlinger som utestenging, isolering og baksnakking. Både fysiske og digitale krenkelser omfattes av bestemmelsen. Hva som regnes som en krenkelse er en helhetsvurdering. Terskelen skal ikke være for høy. Likevel er det ikke slik at alle kritiske ytringer eller uoverensstemmelser omfattes. Elever kan oppleve uenighet med lærere og andre elever uten at dette automatisk blir regnet som krenkende oppførsel. I forarbeidene (</a:t>
            </a:r>
            <a:r>
              <a:rPr lang="nn-NO">
                <a:latin typeface="Roboto" panose="02000000000000000000" pitchFamily="2" charset="0"/>
                <a:ea typeface="Roboto" panose="02000000000000000000" pitchFamily="2" charset="0"/>
              </a:rPr>
              <a:t>Prop. 57 L (2022-2023) kap. 33.4.4) står det at «Krenkingsomgrepet i skolemiljøreglane er objektivt i den forstand at det avgjerast etter ei heilskapleg vurdering om noko er ei krenking, og ikkje berre opplevinga til den enkelte eleven. […] Plikta til ikkje å godta krenkjande oppførsel omfattar berre handlingar og ytringar som etter ein objektiv standard oppfyller krenkingsomgrepet.» </a:t>
            </a:r>
            <a:r>
              <a:rPr lang="nb-NO" noProof="0">
                <a:latin typeface="Roboto" panose="02000000000000000000" pitchFamily="2" charset="0"/>
                <a:ea typeface="Roboto" panose="02000000000000000000" pitchFamily="2" charset="0"/>
              </a:rPr>
              <a:t>I merknadene til bestemmelsen står det at </a:t>
            </a:r>
            <a:r>
              <a:rPr lang="nn-NO">
                <a:latin typeface="Roboto" panose="02000000000000000000" pitchFamily="2" charset="0"/>
                <a:ea typeface="Roboto" panose="02000000000000000000" pitchFamily="2" charset="0"/>
              </a:rPr>
              <a:t>«sjølv om krenkingsomgrepet ikkje er subjektivt, er det likevel ikkje slik at terskelen for kva som er krenkjande, er lik for alle elevar». </a:t>
            </a:r>
          </a:p>
          <a:p>
            <a:pPr marL="0" indent="0">
              <a:buFontTx/>
              <a:buNone/>
            </a:pPr>
            <a:endParaRPr lang="nn-NO">
              <a:latin typeface="Roboto" panose="02000000000000000000" pitchFamily="2" charset="0"/>
              <a:ea typeface="Roboto" panose="02000000000000000000" pitchFamily="2" charset="0"/>
            </a:endParaRPr>
          </a:p>
          <a:p>
            <a:pPr marL="0" indent="0">
              <a:buFontTx/>
              <a:buNone/>
            </a:pPr>
            <a:r>
              <a:rPr lang="nb-NO" noProof="0">
                <a:latin typeface="Roboto" panose="02000000000000000000" pitchFamily="2" charset="0"/>
                <a:ea typeface="Roboto" panose="02000000000000000000" pitchFamily="2" charset="0"/>
              </a:rPr>
              <a:t>Om noe er en krenkelse eller ikke, er ikke avgjørende for om skolen har en aktivitetsplikt. Det er elevens opplevelse av skolemiljøet som er avgjørende for aktivitetsplikten. I forarbeidene står det at «</a:t>
            </a:r>
            <a:r>
              <a:rPr lang="nb-NO" noProof="0" err="1">
                <a:latin typeface="Roboto" panose="02000000000000000000" pitchFamily="2" charset="0"/>
                <a:ea typeface="Roboto" panose="02000000000000000000" pitchFamily="2" charset="0"/>
              </a:rPr>
              <a:t>Sjølv</a:t>
            </a:r>
            <a:r>
              <a:rPr lang="nb-NO" noProof="0">
                <a:latin typeface="Roboto" panose="02000000000000000000" pitchFamily="2" charset="0"/>
                <a:ea typeface="Roboto" panose="02000000000000000000" pitchFamily="2" charset="0"/>
              </a:rPr>
              <a:t> om vurderinga av kva </a:t>
            </a:r>
            <a:r>
              <a:rPr lang="nb-NO" noProof="0" err="1">
                <a:latin typeface="Roboto" panose="02000000000000000000" pitchFamily="2" charset="0"/>
                <a:ea typeface="Roboto" panose="02000000000000000000" pitchFamily="2" charset="0"/>
              </a:rPr>
              <a:t>handlingar</a:t>
            </a:r>
            <a:r>
              <a:rPr lang="nb-NO" noProof="0">
                <a:latin typeface="Roboto" panose="02000000000000000000" pitchFamily="2" charset="0"/>
                <a:ea typeface="Roboto" panose="02000000000000000000" pitchFamily="2" charset="0"/>
              </a:rPr>
              <a:t> og </a:t>
            </a:r>
            <a:r>
              <a:rPr lang="nb-NO" noProof="0" err="1">
                <a:latin typeface="Roboto" panose="02000000000000000000" pitchFamily="2" charset="0"/>
                <a:ea typeface="Roboto" panose="02000000000000000000" pitchFamily="2" charset="0"/>
              </a:rPr>
              <a:t>ytringar</a:t>
            </a:r>
            <a:r>
              <a:rPr lang="nb-NO" noProof="0">
                <a:latin typeface="Roboto" panose="02000000000000000000" pitchFamily="2" charset="0"/>
                <a:ea typeface="Roboto" panose="02000000000000000000" pitchFamily="2" charset="0"/>
              </a:rPr>
              <a:t> som ikkje skal godtakast, skal komme an på ei </a:t>
            </a:r>
            <a:r>
              <a:rPr lang="nb-NO" noProof="0" err="1">
                <a:latin typeface="Roboto" panose="02000000000000000000" pitchFamily="2" charset="0"/>
                <a:ea typeface="Roboto" panose="02000000000000000000" pitchFamily="2" charset="0"/>
              </a:rPr>
              <a:t>heilskapleg</a:t>
            </a:r>
            <a:r>
              <a:rPr lang="nb-NO" noProof="0">
                <a:latin typeface="Roboto" panose="02000000000000000000" pitchFamily="2" charset="0"/>
                <a:ea typeface="Roboto" panose="02000000000000000000" pitchFamily="2" charset="0"/>
              </a:rPr>
              <a:t> vurdering, har dei tilsette alltid, uavhengig av om det ligg føre </a:t>
            </a:r>
            <a:r>
              <a:rPr lang="nb-NO" noProof="0" err="1">
                <a:latin typeface="Roboto" panose="02000000000000000000" pitchFamily="2" charset="0"/>
                <a:ea typeface="Roboto" panose="02000000000000000000" pitchFamily="2" charset="0"/>
              </a:rPr>
              <a:t>krenkjande</a:t>
            </a:r>
            <a:r>
              <a:rPr lang="nb-NO" noProof="0">
                <a:latin typeface="Roboto" panose="02000000000000000000" pitchFamily="2" charset="0"/>
                <a:ea typeface="Roboto" panose="02000000000000000000" pitchFamily="2" charset="0"/>
              </a:rPr>
              <a:t> oppførsel eller ikkje, ei aktivitetsplikt etter § 12-4 dersom den enkelte eleven </a:t>
            </a:r>
            <a:r>
              <a:rPr lang="nb-NO" noProof="0" err="1">
                <a:latin typeface="Roboto" panose="02000000000000000000" pitchFamily="2" charset="0"/>
                <a:ea typeface="Roboto" panose="02000000000000000000" pitchFamily="2" charset="0"/>
              </a:rPr>
              <a:t>sjølv</a:t>
            </a:r>
            <a:r>
              <a:rPr lang="nb-NO" noProof="0">
                <a:latin typeface="Roboto" panose="02000000000000000000" pitchFamily="2" charset="0"/>
                <a:ea typeface="Roboto" panose="02000000000000000000" pitchFamily="2" charset="0"/>
              </a:rPr>
              <a:t> opplever å ikkje ha det trygt og godt på skolen.»</a:t>
            </a:r>
          </a:p>
          <a:p>
            <a:pPr marL="0" indent="0">
              <a:buFontTx/>
              <a:buNone/>
            </a:pPr>
            <a:endParaRPr lang="nb-NO" noProof="0">
              <a:latin typeface="Roboto" panose="02000000000000000000" pitchFamily="2" charset="0"/>
              <a:ea typeface="Roboto" panose="02000000000000000000" pitchFamily="2" charset="0"/>
            </a:endParaRPr>
          </a:p>
          <a:p>
            <a:pPr marL="0" indent="0">
              <a:buFontTx/>
              <a:buNone/>
            </a:pPr>
            <a:endParaRPr lang="nn-NO">
              <a:latin typeface="Roboto" panose="02000000000000000000" pitchFamily="2" charset="0"/>
              <a:ea typeface="Roboto" panose="02000000000000000000" pitchFamily="2" charset="0"/>
              <a:cs typeface="Calibri" panose="020F0502020204030204"/>
            </a:endParaRPr>
          </a:p>
          <a:p>
            <a:pPr marL="0" indent="0">
              <a:buFontTx/>
              <a:buNone/>
            </a:pPr>
            <a:endParaRPr lang="nb-NO">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5</a:t>
            </a:fld>
            <a:endParaRPr lang="nb-NO"/>
          </a:p>
        </p:txBody>
      </p:sp>
    </p:spTree>
    <p:extLst>
      <p:ext uri="{BB962C8B-B14F-4D97-AF65-F5344CB8AC3E}">
        <p14:creationId xmlns:p14="http://schemas.microsoft.com/office/powerpoint/2010/main" val="54938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a:t>Forebyggende arbeid</a:t>
            </a:r>
          </a:p>
          <a:p>
            <a:r>
              <a:rPr lang="nb-NO" noProof="0"/>
              <a:t>I merknadene til bestemmelsen står det at «arbeidet skal omfatte både det fysiske og det psykososiale miljøet og </a:t>
            </a:r>
            <a:r>
              <a:rPr lang="nb-NO" noProof="0" err="1"/>
              <a:t>omfattar</a:t>
            </a:r>
            <a:r>
              <a:rPr lang="nb-NO" noProof="0"/>
              <a:t> alt frå </a:t>
            </a:r>
            <a:r>
              <a:rPr lang="nb-NO" noProof="0" err="1"/>
              <a:t>reinhald</a:t>
            </a:r>
            <a:r>
              <a:rPr lang="nb-NO" noProof="0"/>
              <a:t> og </a:t>
            </a:r>
            <a:r>
              <a:rPr lang="nb-NO" noProof="0" err="1"/>
              <a:t>vedlikehald</a:t>
            </a:r>
            <a:r>
              <a:rPr lang="nb-NO" noProof="0"/>
              <a:t> av bygningsmasse og utstyr til det skolen </a:t>
            </a:r>
            <a:r>
              <a:rPr lang="nb-NO" noProof="0" err="1"/>
              <a:t>gjer</a:t>
            </a:r>
            <a:r>
              <a:rPr lang="nb-NO" noProof="0"/>
              <a:t> for å </a:t>
            </a:r>
            <a:r>
              <a:rPr lang="nb-NO" noProof="0" err="1"/>
              <a:t>førebyggje</a:t>
            </a:r>
            <a:r>
              <a:rPr lang="nb-NO" noProof="0"/>
              <a:t>, oppdage og handtere </a:t>
            </a:r>
            <a:r>
              <a:rPr lang="nb-NO" noProof="0" err="1"/>
              <a:t>krenkjande</a:t>
            </a:r>
            <a:r>
              <a:rPr lang="nb-NO" noProof="0"/>
              <a:t> oppførsel. I det </a:t>
            </a:r>
            <a:r>
              <a:rPr lang="nb-NO" noProof="0" err="1"/>
              <a:t>førebyggjande</a:t>
            </a:r>
            <a:r>
              <a:rPr lang="nb-NO" noProof="0"/>
              <a:t> arbeidet må skolen også rette </a:t>
            </a:r>
            <a:r>
              <a:rPr lang="nb-NO" noProof="0" err="1"/>
              <a:t>merksemda</a:t>
            </a:r>
            <a:r>
              <a:rPr lang="nb-NO" noProof="0"/>
              <a:t> mot forhold av </a:t>
            </a:r>
            <a:r>
              <a:rPr lang="nb-NO" noProof="0" err="1"/>
              <a:t>meir</a:t>
            </a:r>
            <a:r>
              <a:rPr lang="nb-NO" noProof="0"/>
              <a:t> strukturell karakter</a:t>
            </a:r>
            <a:r>
              <a:rPr lang="nb-NO" noProof="0">
                <a:highlight>
                  <a:srgbClr val="FFFF00"/>
                </a:highlight>
              </a:rPr>
              <a:t>. </a:t>
            </a:r>
            <a:r>
              <a:rPr lang="nb-NO" noProof="0"/>
              <a:t>[…] Regelen </a:t>
            </a:r>
            <a:r>
              <a:rPr lang="nb-NO" noProof="0" err="1"/>
              <a:t>inneber</a:t>
            </a:r>
            <a:r>
              <a:rPr lang="nb-NO" noProof="0"/>
              <a:t> at det ikkje er nok at skolen oppfyller pliktene i §§ 12-4, 12-5 og 12-7 og reagerer ved kjennskap til eller mistanke om at retten </a:t>
            </a:r>
            <a:r>
              <a:rPr lang="nb-NO" noProof="0" err="1"/>
              <a:t>elevane</a:t>
            </a:r>
            <a:r>
              <a:rPr lang="nb-NO" noProof="0"/>
              <a:t> har til </a:t>
            </a:r>
            <a:r>
              <a:rPr lang="nb-NO" noProof="0" err="1"/>
              <a:t>eit</a:t>
            </a:r>
            <a:r>
              <a:rPr lang="nb-NO" noProof="0"/>
              <a:t> trygt og godt skolemiljø, er </a:t>
            </a:r>
            <a:r>
              <a:rPr lang="nb-NO" noProof="0" err="1"/>
              <a:t>broten</a:t>
            </a:r>
            <a:r>
              <a:rPr lang="nb-NO" noProof="0"/>
              <a:t>.»</a:t>
            </a:r>
          </a:p>
        </p:txBody>
      </p:sp>
      <p:sp>
        <p:nvSpPr>
          <p:cNvPr id="4" name="Plassholder for lysbildenummer 3"/>
          <p:cNvSpPr>
            <a:spLocks noGrp="1"/>
          </p:cNvSpPr>
          <p:nvPr>
            <p:ph type="sldNum" sz="quarter" idx="5"/>
          </p:nvPr>
        </p:nvSpPr>
        <p:spPr/>
        <p:txBody>
          <a:bodyPr/>
          <a:lstStyle/>
          <a:p>
            <a:fld id="{AA3D58E2-260A-481B-A373-953CD572ABF7}" type="slidenum">
              <a:rPr lang="nb-NO" smtClean="0"/>
              <a:t>6</a:t>
            </a:fld>
            <a:endParaRPr lang="nb-NO"/>
          </a:p>
        </p:txBody>
      </p:sp>
    </p:spTree>
    <p:extLst>
      <p:ext uri="{BB962C8B-B14F-4D97-AF65-F5344CB8AC3E}">
        <p14:creationId xmlns:p14="http://schemas.microsoft.com/office/powerpoint/2010/main" val="4195153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noProof="0">
                <a:latin typeface="Roboto" panose="02000000000000000000" pitchFamily="2" charset="0"/>
                <a:ea typeface="Roboto" panose="02000000000000000000" pitchFamily="2" charset="0"/>
                <a:cs typeface="Calibri" panose="020F0502020204030204"/>
              </a:rPr>
              <a:t>Endringene</a:t>
            </a:r>
          </a:p>
          <a:p>
            <a:pPr marL="0" indent="0">
              <a:buFontTx/>
              <a:buNone/>
            </a:pPr>
            <a:r>
              <a:rPr lang="nb-NO" noProof="0">
                <a:latin typeface="Roboto" panose="02000000000000000000" pitchFamily="2" charset="0"/>
                <a:ea typeface="Roboto" panose="02000000000000000000" pitchFamily="2" charset="0"/>
                <a:cs typeface="Calibri" panose="020F0502020204030204"/>
              </a:rPr>
              <a:t>Begrepet «varsle» er endret til «melde fra». Begrunnelsen er å </a:t>
            </a:r>
            <a:r>
              <a:rPr lang="nb-NO" b="1" noProof="0">
                <a:latin typeface="Roboto" panose="02000000000000000000" pitchFamily="2" charset="0"/>
                <a:ea typeface="Roboto" panose="02000000000000000000" pitchFamily="2" charset="0"/>
              </a:rPr>
              <a:t>unngå forveksling med varslingsinstituttet etter arbeidsmiljøloven</a:t>
            </a:r>
            <a:r>
              <a:rPr lang="nb-NO" noProof="0">
                <a:latin typeface="Roboto" panose="02000000000000000000" pitchFamily="2" charset="0"/>
                <a:ea typeface="Roboto" panose="02000000000000000000" pitchFamily="2" charset="0"/>
              </a:rPr>
              <a:t>. Endringen er bare av språklig karakter og innebærer ingen endring i rettstilstanden.</a:t>
            </a:r>
          </a:p>
          <a:p>
            <a:pPr marL="0" indent="0">
              <a:buFont typeface="Arial" panose="020B0604020202020204" pitchFamily="34" charset="0"/>
              <a:buNone/>
            </a:pPr>
            <a:r>
              <a:rPr lang="nb-NO" noProof="0">
                <a:latin typeface="Roboto" panose="02000000000000000000" pitchFamily="2" charset="0"/>
                <a:ea typeface="Roboto" panose="02000000000000000000" pitchFamily="2" charset="0"/>
              </a:rPr>
              <a:t>Reglene om høring av involverte elever og det beste for elevene er tatt ut av selve bestemmelsen, ettersom ny opplæringslov har nye generelle regler om dette. Elevenes rett til å medvirke, og hensynet til elevens beste er fortsatt et grunnleggende hensyn. Skolen må høre alle involverte elever og legge vekt på hensynet til dem. Elevene må få informasjon om prosessen slik at de kan beskrive situasjonen, sin opplevelse, og gi uttrykk for sine meninger, vilje og ønsker.</a:t>
            </a:r>
          </a:p>
          <a:p>
            <a:pPr marL="0" indent="0">
              <a:buFont typeface="Arial" panose="020B0604020202020204" pitchFamily="34" charset="0"/>
              <a:buNone/>
            </a:pPr>
            <a:r>
              <a:rPr lang="nb-NO" noProof="0">
                <a:latin typeface="Roboto" panose="02000000000000000000" pitchFamily="2" charset="0"/>
                <a:ea typeface="Roboto" panose="02000000000000000000" pitchFamily="2" charset="0"/>
              </a:rPr>
              <a:t>I kravet om å dokumentere er det presisert at skolen skal  dokumentere i «den forma og det omfanget som er nødvendig».</a:t>
            </a:r>
          </a:p>
          <a:p>
            <a:pPr marL="0" indent="0">
              <a:buFontTx/>
              <a:buNone/>
            </a:pPr>
            <a:endParaRPr lang="nn-NO">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8</a:t>
            </a:fld>
            <a:endParaRPr lang="nb-NO"/>
          </a:p>
        </p:txBody>
      </p:sp>
    </p:spTree>
    <p:extLst>
      <p:ext uri="{BB962C8B-B14F-4D97-AF65-F5344CB8AC3E}">
        <p14:creationId xmlns:p14="http://schemas.microsoft.com/office/powerpoint/2010/main" val="423080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a:t>Hvem som har en aktivitetsplikt etter § 12-4 avhenger av hvilken delplikt det gjelder</a:t>
            </a:r>
          </a:p>
          <a:p>
            <a:r>
              <a:rPr lang="nb-NO" b="1"/>
              <a:t>Alle som arbeider på skolen</a:t>
            </a:r>
            <a:r>
              <a:rPr lang="nb-NO"/>
              <a:t>: Fra merknadene: «Pliktene til å følgje med, gripe inn og melde frå er plikter som gjeld for alle «som arbeider på skolen». </a:t>
            </a:r>
            <a:r>
              <a:rPr lang="nb-NO" err="1"/>
              <a:t>Desse</a:t>
            </a:r>
            <a:r>
              <a:rPr lang="nb-NO"/>
              <a:t> pliktene er individuelle plikter for den enkelte knytt til at dei regelmessig </a:t>
            </a:r>
            <a:r>
              <a:rPr lang="nb-NO" err="1"/>
              <a:t>oppheld</a:t>
            </a:r>
            <a:r>
              <a:rPr lang="nb-NO"/>
              <a:t> seg på skolen, skolefritidsordninga eller leksehjelpeordninga for å </a:t>
            </a:r>
            <a:r>
              <a:rPr lang="nb-NO" err="1"/>
              <a:t>gjere</a:t>
            </a:r>
            <a:r>
              <a:rPr lang="nb-NO"/>
              <a:t> arbeid eller </a:t>
            </a:r>
            <a:r>
              <a:rPr lang="nb-NO" err="1"/>
              <a:t>teneste</a:t>
            </a:r>
            <a:r>
              <a:rPr lang="nb-NO"/>
              <a:t> der og derfor har kontakt med eller observerer </a:t>
            </a:r>
            <a:r>
              <a:rPr lang="nb-NO" err="1"/>
              <a:t>elevane</a:t>
            </a:r>
            <a:r>
              <a:rPr lang="nb-NO"/>
              <a:t>. Personkrinsen </a:t>
            </a:r>
            <a:r>
              <a:rPr lang="nb-NO" err="1"/>
              <a:t>omfattar</a:t>
            </a:r>
            <a:r>
              <a:rPr lang="nb-NO"/>
              <a:t> alle som har </a:t>
            </a:r>
            <a:r>
              <a:rPr lang="nb-NO" err="1"/>
              <a:t>eit</a:t>
            </a:r>
            <a:r>
              <a:rPr lang="nb-NO"/>
              <a:t> </a:t>
            </a:r>
            <a:r>
              <a:rPr lang="nb-NO" err="1"/>
              <a:t>tilsetjingsforhold</a:t>
            </a:r>
            <a:r>
              <a:rPr lang="nb-NO"/>
              <a:t> til skolen, kommunen eller fylkeskommunen, uavhengig av om det er heiltid eller deltid, fast eller mellombels, kort- eller langvarig. Også andre som yter arbeid eller </a:t>
            </a:r>
            <a:r>
              <a:rPr lang="nb-NO" err="1"/>
              <a:t>gjer</a:t>
            </a:r>
            <a:r>
              <a:rPr lang="nb-NO"/>
              <a:t> </a:t>
            </a:r>
            <a:r>
              <a:rPr lang="nb-NO" err="1"/>
              <a:t>teneste</a:t>
            </a:r>
            <a:r>
              <a:rPr lang="nb-NO"/>
              <a:t> på skolen og </a:t>
            </a:r>
            <a:r>
              <a:rPr lang="nb-NO" err="1"/>
              <a:t>jamleg</a:t>
            </a:r>
            <a:r>
              <a:rPr lang="nb-NO"/>
              <a:t> </a:t>
            </a:r>
            <a:r>
              <a:rPr lang="nb-NO" err="1"/>
              <a:t>oppheld</a:t>
            </a:r>
            <a:r>
              <a:rPr lang="nb-NO"/>
              <a:t> seg på skolen, er omfatta av formuleringa «som arbeider på skolen», uavhengig av kven som er </a:t>
            </a:r>
            <a:r>
              <a:rPr lang="nb-NO" err="1"/>
              <a:t>arbeidsgivaren</a:t>
            </a:r>
            <a:r>
              <a:rPr lang="nb-NO"/>
              <a:t> </a:t>
            </a:r>
            <a:r>
              <a:rPr lang="nb-NO" err="1"/>
              <a:t>deira</a:t>
            </a:r>
            <a:r>
              <a:rPr lang="nb-NO"/>
              <a:t>, eller om dei får lønn. […] </a:t>
            </a:r>
            <a:r>
              <a:rPr lang="nn-NO"/>
              <a:t>Omfanget av plikta til den enkelte avheng av kva rolle, kva oppgåver og kva posisjon vedkommande har på skolen. Det krevst meir av tilsette som har ei omsorgsrolle overfor elevane, enn det krevst av tilsette med andre typar arbeidsoppgåver. Det vil til dømes krevjast meir av lærarar, assistentar, miljøarbeidarar og rektorar enn det krevst av vaktmeistrar, reinhaldsarbeidarar og kantinepersonale.»</a:t>
            </a:r>
          </a:p>
          <a:p>
            <a:endParaRPr lang="nn-NO">
              <a:latin typeface="Roboto" panose="02000000000000000000" pitchFamily="2" charset="0"/>
            </a:endParaRPr>
          </a:p>
          <a:p>
            <a:r>
              <a:rPr lang="nb-NO" b="1">
                <a:latin typeface="Roboto" panose="02000000000000000000" pitchFamily="2" charset="0"/>
              </a:rPr>
              <a:t>Skolen:</a:t>
            </a:r>
            <a:r>
              <a:rPr lang="nb-NO">
                <a:latin typeface="Roboto" panose="02000000000000000000" pitchFamily="2" charset="0"/>
              </a:rPr>
              <a:t> Det er skoleeier som har det overordnede ansvaret for at regelverket blir fulgt. jf. § 28-1 første ledd og § 28-2 første ledd. Samtidig har lovgiver bevisst brukt uttrykket «skolen» og ikke skoleeier i § 12-4:</a:t>
            </a:r>
            <a:endParaRPr lang="nb-NO">
              <a:latin typeface="Roboto" panose="02000000000000000000" pitchFamily="2" charset="0"/>
              <a:cs typeface="Roboto"/>
            </a:endParaRPr>
          </a:p>
          <a:p>
            <a:pPr marL="0" lvl="0" indent="0" algn="just">
              <a:buNone/>
            </a:pPr>
            <a:r>
              <a:rPr lang="nb-NO" sz="1800" b="0">
                <a:solidFill>
                  <a:srgbClr val="339933"/>
                </a:solidFill>
                <a:effectLst/>
                <a:latin typeface="Roboto" panose="02000000000000000000" pitchFamily="2" charset="0"/>
                <a:cs typeface="Times New Roman"/>
              </a:rPr>
              <a:t>(Fra forarbeidene til gammel lov, men som fortsatt gjelder:) </a:t>
            </a:r>
            <a:r>
              <a:rPr lang="nb-NO" sz="1800" b="1">
                <a:solidFill>
                  <a:srgbClr val="339933"/>
                </a:solidFill>
                <a:effectLst/>
                <a:latin typeface="Roboto" panose="02000000000000000000" pitchFamily="2" charset="0"/>
                <a:cs typeface="Times New Roman"/>
              </a:rPr>
              <a:t>«Begrunnelsen for å utforme lovteksten slik er tydelig å vise på hvilket nivå visse oppgaver skal utføres og hvem som skal utføre dem</a:t>
            </a:r>
            <a:r>
              <a:rPr lang="nb-NO" sz="1800">
                <a:effectLst/>
                <a:latin typeface="Roboto" panose="02000000000000000000" pitchFamily="2" charset="0"/>
                <a:cs typeface="Times New Roman"/>
              </a:rPr>
              <a:t>. Dersom loven gjennomgående skal peke på skoleeier som pliktsubjekt, er departementet bekymret for at dette feilaktig kan gi inntrykk av at det er et krav at kommunestyret eller kommuneadministrasjonen er direkte involvert i utførelsen av en konkret oppgave. [...] </a:t>
            </a:r>
            <a:r>
              <a:rPr lang="nb-NO" sz="1800" b="1">
                <a:solidFill>
                  <a:srgbClr val="339933"/>
                </a:solidFill>
                <a:effectLst/>
                <a:latin typeface="Roboto" panose="02000000000000000000" pitchFamily="2" charset="0"/>
                <a:cs typeface="Times New Roman"/>
              </a:rPr>
              <a:t>Samtidig understreker departementet at det alltid er skoleeier som har det overordnede ansvaret for at opplæringsloven oppfylles på den enkelte skole</a:t>
            </a:r>
            <a:r>
              <a:rPr lang="nb-NO" sz="1800" b="1">
                <a:effectLst/>
                <a:latin typeface="Roboto" panose="02000000000000000000" pitchFamily="2" charset="0"/>
                <a:cs typeface="Times New Roman"/>
              </a:rPr>
              <a:t>. </a:t>
            </a:r>
            <a:r>
              <a:rPr lang="nb-NO">
                <a:latin typeface="Roboto" panose="02000000000000000000" pitchFamily="2" charset="0"/>
              </a:rPr>
              <a:t>»</a:t>
            </a:r>
          </a:p>
          <a:p>
            <a:pPr marL="0" lvl="0" indent="0" algn="just">
              <a:buNone/>
            </a:pPr>
            <a:endParaRPr lang="nb-NO">
              <a:latin typeface="Roboto" panose="02000000000000000000" pitchFamily="2" charset="0"/>
              <a:cs typeface="+mn-cs"/>
            </a:endParaRPr>
          </a:p>
          <a:p>
            <a:pPr marL="0" lvl="0" indent="0" algn="just">
              <a:buNone/>
            </a:pPr>
            <a:r>
              <a:rPr lang="nb-NO" b="1">
                <a:latin typeface="Roboto" panose="02000000000000000000" pitchFamily="2" charset="0"/>
                <a:cs typeface="+mn-cs"/>
              </a:rPr>
              <a:t>Rektor</a:t>
            </a:r>
            <a:r>
              <a:rPr lang="nb-NO">
                <a:latin typeface="Roboto" panose="02000000000000000000" pitchFamily="2" charset="0"/>
                <a:cs typeface="+mn-cs"/>
              </a:rPr>
              <a:t> har et personlig ansvar etter regelen, og kan straffes etter § 12-9 ved brudd på enkelte av pliktene som er lagt på skolen. Rektor har et ansvar for å melde fra til skoleeier i alvorlige saker, og dersom det er mistanke om at en elev blir krenket av noen som arbeider på skolen.</a:t>
            </a:r>
          </a:p>
          <a:p>
            <a:pPr marL="0" lvl="0" indent="0" algn="just">
              <a:buNone/>
            </a:pPr>
            <a:endParaRPr lang="nb-NO">
              <a:latin typeface="Roboto" panose="02000000000000000000" pitchFamily="2" charset="0"/>
              <a:cs typeface="+mn-cs"/>
            </a:endParaRPr>
          </a:p>
          <a:p>
            <a:pPr marL="0" lvl="0" indent="0" algn="just">
              <a:buNone/>
            </a:pPr>
            <a:r>
              <a:rPr lang="nb-NO" u="sng">
                <a:latin typeface="Roboto" panose="02000000000000000000" pitchFamily="2" charset="0"/>
                <a:cs typeface="+mn-cs"/>
              </a:rPr>
              <a:t>Hvem er ikke omfattet av aktivitetsplikten</a:t>
            </a:r>
          </a:p>
          <a:p>
            <a:pPr marL="0" lvl="0" indent="0" algn="just">
              <a:buNone/>
            </a:pPr>
            <a:r>
              <a:rPr lang="nb-NO">
                <a:latin typeface="Roboto" panose="02000000000000000000" pitchFamily="2" charset="0"/>
                <a:cs typeface="+mn-cs"/>
              </a:rPr>
              <a:t>Aktivitetsplikten gjelder ikke for personer som mer tilfeldig eller nå og da er på skolen. Selskap og sjåfører som utfører skoleskyss er ikke omfattet.</a:t>
            </a:r>
            <a:endParaRPr lang="nb-NO">
              <a:latin typeface="Roboto" panose="02000000000000000000" pitchFamily="2" charset="0"/>
              <a:cs typeface="Roboto"/>
            </a:endParaRPr>
          </a:p>
        </p:txBody>
      </p:sp>
      <p:sp>
        <p:nvSpPr>
          <p:cNvPr id="4" name="Plassholder for lysbildenummer 3"/>
          <p:cNvSpPr>
            <a:spLocks noGrp="1"/>
          </p:cNvSpPr>
          <p:nvPr>
            <p:ph type="sldNum" sz="quarter" idx="5"/>
          </p:nvPr>
        </p:nvSpPr>
        <p:spPr/>
        <p:txBody>
          <a:bodyPr/>
          <a:lstStyle/>
          <a:p>
            <a:fld id="{AA3D58E2-260A-481B-A373-953CD572ABF7}" type="slidenum">
              <a:rPr lang="nb-NO" smtClean="0"/>
              <a:t>9</a:t>
            </a:fld>
            <a:endParaRPr lang="nb-NO"/>
          </a:p>
        </p:txBody>
      </p:sp>
    </p:spTree>
    <p:extLst>
      <p:ext uri="{BB962C8B-B14F-4D97-AF65-F5344CB8AC3E}">
        <p14:creationId xmlns:p14="http://schemas.microsoft.com/office/powerpoint/2010/main" val="206038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Gjelder for alle som arbeider på skolen. </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888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839A34-B5F8-4ABE-1F46-61EFE1426E7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FF890CA-33B9-1B65-CEAE-4B718BFBC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00038D4-DDF1-AD48-C9C6-9EF71FB10C1F}"/>
              </a:ext>
            </a:extLst>
          </p:cNvPr>
          <p:cNvSpPr>
            <a:spLocks noGrp="1"/>
          </p:cNvSpPr>
          <p:nvPr>
            <p:ph type="dt" sz="half" idx="10"/>
          </p:nvPr>
        </p:nvSpPr>
        <p:spPr/>
        <p:txBody>
          <a:bodyPr/>
          <a:lstStyle/>
          <a:p>
            <a:fld id="{C33FAB1E-9CDD-B047-95EF-1C28D50BDB6A}" type="datetimeFigureOut">
              <a:rPr lang="nb-NO" smtClean="0"/>
              <a:pPr/>
              <a:t>24.08.2025</a:t>
            </a:fld>
            <a:endParaRPr lang="nb-NO"/>
          </a:p>
        </p:txBody>
      </p:sp>
      <p:sp>
        <p:nvSpPr>
          <p:cNvPr id="5" name="Plassholder for bunntekst 4">
            <a:extLst>
              <a:ext uri="{FF2B5EF4-FFF2-40B4-BE49-F238E27FC236}">
                <a16:creationId xmlns:a16="http://schemas.microsoft.com/office/drawing/2014/main" id="{27E10AF8-1553-5140-2B76-A2181494FC0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356B4A-6D2B-64BD-D66E-816CB6A336B3}"/>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502437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00EDE6-8A9F-5326-A03A-A8294E485AA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B4DDBC5-8D78-1E8A-0014-47329216B5C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F19DEB5-39C9-9558-F345-F5C84B694FC3}"/>
              </a:ext>
            </a:extLst>
          </p:cNvPr>
          <p:cNvSpPr>
            <a:spLocks noGrp="1"/>
          </p:cNvSpPr>
          <p:nvPr>
            <p:ph type="dt" sz="half" idx="10"/>
          </p:nvPr>
        </p:nvSpPr>
        <p:spPr/>
        <p:txBody>
          <a:bodyPr/>
          <a:lstStyle/>
          <a:p>
            <a:fld id="{C33FAB1E-9CDD-B047-95EF-1C28D50BDB6A}" type="datetimeFigureOut">
              <a:rPr lang="nb-NO" smtClean="0"/>
              <a:pPr/>
              <a:t>24.08.2025</a:t>
            </a:fld>
            <a:endParaRPr lang="nb-NO"/>
          </a:p>
        </p:txBody>
      </p:sp>
      <p:sp>
        <p:nvSpPr>
          <p:cNvPr id="5" name="Plassholder for bunntekst 4">
            <a:extLst>
              <a:ext uri="{FF2B5EF4-FFF2-40B4-BE49-F238E27FC236}">
                <a16:creationId xmlns:a16="http://schemas.microsoft.com/office/drawing/2014/main" id="{C6759149-3315-5069-58B2-7C032732EE3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BA96130-247E-7EEB-A7A4-931C77DE38B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21233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8F450CE-07AE-FDD9-95A7-5DD1F4407C8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04E95AC-8B1F-D188-AAEA-DB0ECD6C947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F851F8-6923-1D6F-FEBC-EF8BC8236267}"/>
              </a:ext>
            </a:extLst>
          </p:cNvPr>
          <p:cNvSpPr>
            <a:spLocks noGrp="1"/>
          </p:cNvSpPr>
          <p:nvPr>
            <p:ph type="dt" sz="half" idx="10"/>
          </p:nvPr>
        </p:nvSpPr>
        <p:spPr/>
        <p:txBody>
          <a:bodyPr/>
          <a:lstStyle/>
          <a:p>
            <a:fld id="{C33FAB1E-9CDD-B047-95EF-1C28D50BDB6A}" type="datetimeFigureOut">
              <a:rPr lang="nb-NO" smtClean="0"/>
              <a:pPr/>
              <a:t>24.08.2025</a:t>
            </a:fld>
            <a:endParaRPr lang="nb-NO"/>
          </a:p>
        </p:txBody>
      </p:sp>
      <p:sp>
        <p:nvSpPr>
          <p:cNvPr id="5" name="Plassholder for bunntekst 4">
            <a:extLst>
              <a:ext uri="{FF2B5EF4-FFF2-40B4-BE49-F238E27FC236}">
                <a16:creationId xmlns:a16="http://schemas.microsoft.com/office/drawing/2014/main" id="{6C6903FE-A63B-276B-EF8A-15910E1BE80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07C7E9A-666B-3A35-860C-50D73DEEB625}"/>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39750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edragshold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CA0587-901A-5B46-A77B-830694D86408}"/>
              </a:ext>
            </a:extLst>
          </p:cNvPr>
          <p:cNvPicPr>
            <a:picLocks noChangeAspect="1"/>
          </p:cNvPicPr>
          <p:nvPr userDrawn="1"/>
        </p:nvPicPr>
        <p:blipFill>
          <a:blip r:embed="rId2">
            <a:duotone>
              <a:prstClr val="black"/>
              <a:schemeClr val="accent3">
                <a:tint val="45000"/>
                <a:satMod val="400000"/>
              </a:schemeClr>
            </a:duotone>
            <a:alphaModFix amt="45000"/>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060D117-1FF4-0043-9BD9-FB39041D3FB2}"/>
              </a:ext>
            </a:extLst>
          </p:cNvPr>
          <p:cNvPicPr>
            <a:picLocks noChangeAspect="1"/>
          </p:cNvPicPr>
          <p:nvPr userDrawn="1"/>
        </p:nvPicPr>
        <p:blipFill>
          <a:blip r:embed="rId3">
            <a:alphaModFix amt="5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6889938"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6889938"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24.08.2025</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
        <p:nvSpPr>
          <p:cNvPr id="13" name="Picture Placeholder 12">
            <a:extLst>
              <a:ext uri="{FF2B5EF4-FFF2-40B4-BE49-F238E27FC236}">
                <a16:creationId xmlns:a16="http://schemas.microsoft.com/office/drawing/2014/main" id="{64ED6BB8-5C8C-9246-ADDD-52CDA88EE12B}"/>
              </a:ext>
            </a:extLst>
          </p:cNvPr>
          <p:cNvSpPr>
            <a:spLocks noGrp="1"/>
          </p:cNvSpPr>
          <p:nvPr>
            <p:ph type="pic" sz="quarter" idx="13"/>
          </p:nvPr>
        </p:nvSpPr>
        <p:spPr>
          <a:xfrm>
            <a:off x="7559173" y="2530867"/>
            <a:ext cx="3096000" cy="3096000"/>
          </a:xfrm>
          <a:prstGeom prst="ellipse">
            <a:avLst/>
          </a:prstGeom>
          <a:noFill/>
        </p:spPr>
        <p:txBody>
          <a:bodyPr/>
          <a:lstStyle/>
          <a:p>
            <a:r>
              <a:rPr lang="nb-NO" noProof="0"/>
              <a:t>Klikk ikonet for å legge til et bilde</a:t>
            </a:r>
          </a:p>
        </p:txBody>
      </p:sp>
    </p:spTree>
    <p:extLst>
      <p:ext uri="{BB962C8B-B14F-4D97-AF65-F5344CB8AC3E}">
        <p14:creationId xmlns:p14="http://schemas.microsoft.com/office/powerpoint/2010/main" val="2941078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24.08.2025</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571EEC12-BA23-1B4D-A74B-C9935E1869F2}"/>
              </a:ext>
            </a:extLst>
          </p:cNvPr>
          <p:cNvSpPr>
            <a:spLocks noGrp="1"/>
          </p:cNvSpPr>
          <p:nvPr>
            <p:ph type="pic" sz="quarter" idx="14"/>
          </p:nvPr>
        </p:nvSpPr>
        <p:spPr>
          <a:xfrm>
            <a:off x="6172198" y="1946217"/>
            <a:ext cx="5389796" cy="3593197"/>
          </a:xfrm>
          <a:noFill/>
        </p:spPr>
        <p:txBody>
          <a:bodyPr/>
          <a:lstStyle/>
          <a:p>
            <a:r>
              <a:rPr lang="nb-NO"/>
              <a:t>Klikk ikonet for å legge til et bilde</a:t>
            </a:r>
          </a:p>
        </p:txBody>
      </p:sp>
    </p:spTree>
    <p:extLst>
      <p:ext uri="{BB962C8B-B14F-4D97-AF65-F5344CB8AC3E}">
        <p14:creationId xmlns:p14="http://schemas.microsoft.com/office/powerpoint/2010/main" val="2781904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24.08.2025</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CFBB6153-F0C6-E14E-8FB3-D91973D53FED}"/>
              </a:ext>
            </a:extLst>
          </p:cNvPr>
          <p:cNvSpPr>
            <a:spLocks noGrp="1"/>
          </p:cNvSpPr>
          <p:nvPr>
            <p:ph type="pic" sz="quarter" idx="15"/>
          </p:nvPr>
        </p:nvSpPr>
        <p:spPr>
          <a:xfrm>
            <a:off x="630001" y="1946217"/>
            <a:ext cx="5389799" cy="3593199"/>
          </a:xfrm>
          <a:noFill/>
        </p:spPr>
        <p:txBody>
          <a:bodyPr/>
          <a:lstStyle/>
          <a:p>
            <a:r>
              <a:rPr lang="nb-NO"/>
              <a:t>Klikk ikonet for å legge til et bilde</a:t>
            </a:r>
          </a:p>
        </p:txBody>
      </p:sp>
    </p:spTree>
    <p:extLst>
      <p:ext uri="{BB962C8B-B14F-4D97-AF65-F5344CB8AC3E}">
        <p14:creationId xmlns:p14="http://schemas.microsoft.com/office/powerpoint/2010/main" val="195781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blebakgrun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BE8979-9DD6-264C-9B15-10752EB4FF1C}"/>
              </a:ext>
            </a:extLst>
          </p:cNvPr>
          <p:cNvPicPr>
            <a:picLocks noChangeAspect="1"/>
          </p:cNvPicPr>
          <p:nvPr userDrawn="1"/>
        </p:nvPicPr>
        <p:blipFill rotWithShape="1">
          <a:blip r:embed="rId2"/>
          <a:srcRect l="4090"/>
          <a:stretch/>
        </p:blipFill>
        <p:spPr>
          <a:xfrm>
            <a:off x="-5" y="1465967"/>
            <a:ext cx="7096265" cy="5111449"/>
          </a:xfrm>
          <a:prstGeom prst="rect">
            <a:avLst/>
          </a:prstGeom>
        </p:spPr>
      </p:pic>
      <p:sp>
        <p:nvSpPr>
          <p:cNvPr id="11" name="Picture Placeholder 10">
            <a:extLst>
              <a:ext uri="{FF2B5EF4-FFF2-40B4-BE49-F238E27FC236}">
                <a16:creationId xmlns:a16="http://schemas.microsoft.com/office/drawing/2014/main" id="{89D3F6E0-E639-C142-B3ED-9B7CED7BEC7E}"/>
              </a:ext>
            </a:extLst>
          </p:cNvPr>
          <p:cNvSpPr>
            <a:spLocks noGrp="1"/>
          </p:cNvSpPr>
          <p:nvPr>
            <p:ph type="pic" sz="quarter" idx="13"/>
          </p:nvPr>
        </p:nvSpPr>
        <p:spPr>
          <a:xfrm>
            <a:off x="6172199" y="1949955"/>
            <a:ext cx="5389796" cy="4280400"/>
          </a:xfrm>
        </p:spPr>
        <p:txBody>
          <a:bodyPr/>
          <a:lstStyle/>
          <a:p>
            <a:r>
              <a:rPr lang="nb-NO"/>
              <a:t>Klikk ikonet for å legge til et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9955"/>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3"/>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24690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a:t>Klikk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70678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ort bilde, høy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6477000" y="1"/>
            <a:ext cx="5715000" cy="6857999"/>
          </a:xfrm>
          <a:noFill/>
        </p:spPr>
        <p:txBody>
          <a:bodyPr/>
          <a:lstStyle/>
          <a:p>
            <a:r>
              <a:rPr lang="nb-NO"/>
              <a:t>Klikk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30002"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1" y="629998"/>
            <a:ext cx="5389796"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35640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5143082" y="1946217"/>
            <a:ext cx="6418914" cy="4279276"/>
          </a:xfrm>
          <a:noFill/>
        </p:spPr>
        <p:txBody>
          <a:bodyPr/>
          <a:lstStyle/>
          <a:p>
            <a:r>
              <a:rPr lang="nb-NO"/>
              <a:t>Klikk ikonet for å legge til et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4385345" cy="4279276"/>
          </a:xfrm>
        </p:spPr>
        <p:txBody>
          <a:bodyPr anchor="t" anchorCtr="0">
            <a:normAutofit/>
          </a:bodyPr>
          <a:lstStyle>
            <a:lvl4pPr marL="1371600" indent="0">
              <a:buNone/>
              <a:defRPr/>
            </a:lvl4pPr>
            <a:lvl5pPr marL="1828800" indent="0">
              <a:buNone/>
              <a:defRPr/>
            </a:lvl5pPr>
          </a:lstStyle>
          <a:p>
            <a:pPr lvl="0"/>
            <a:r>
              <a:rPr lang="nb-NO" noProof="0"/>
              <a:t>Edit Master text styles</a:t>
            </a:r>
          </a:p>
          <a:p>
            <a:pPr lvl="1"/>
            <a:r>
              <a:rPr lang="nb-NO" noProof="0"/>
              <a:t>Second level</a:t>
            </a:r>
          </a:p>
          <a:p>
            <a:pPr lvl="2"/>
            <a:r>
              <a:rPr lang="nb-NO" noProof="0"/>
              <a:t>Third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tIns="0"/>
          <a:lstStyle/>
          <a:p>
            <a:r>
              <a:rPr lang="nb-NO" noProof="0"/>
              <a:t>Click to edit Master title style</a:t>
            </a:r>
          </a:p>
        </p:txBody>
      </p:sp>
      <p:pic>
        <p:nvPicPr>
          <p:cNvPr id="11" name="Picture 10">
            <a:extLst>
              <a:ext uri="{FF2B5EF4-FFF2-40B4-BE49-F238E27FC236}">
                <a16:creationId xmlns:a16="http://schemas.microsoft.com/office/drawing/2014/main" id="{D11B9B06-8585-9B43-9859-7F476C9DD631}"/>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694753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6172198" y="1946217"/>
            <a:ext cx="5389796" cy="3593197"/>
          </a:xfrm>
          <a:noFill/>
        </p:spPr>
        <p:txBody>
          <a:bodyPr/>
          <a:lstStyle/>
          <a:p>
            <a:r>
              <a:rPr lang="nb-NO"/>
              <a:t>Klikk ikonet for å legge til et bilde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5389799" cy="3593199"/>
          </a:xfrm>
          <a:noFill/>
        </p:spPr>
        <p:txBody>
          <a:bodyPr/>
          <a:lstStyle/>
          <a:p>
            <a:r>
              <a:rPr lang="nb-NO"/>
              <a:t>Klikk ikonet for å legge til et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3" name="Plassholder for tekst 2">
            <a:extLst>
              <a:ext uri="{FF2B5EF4-FFF2-40B4-BE49-F238E27FC236}">
                <a16:creationId xmlns:a16="http://schemas.microsoft.com/office/drawing/2014/main" id="{ECE1907D-1C8D-4110-843E-E67995CAAEEA}"/>
              </a:ext>
            </a:extLst>
          </p:cNvPr>
          <p:cNvSpPr>
            <a:spLocks noGrp="1"/>
          </p:cNvSpPr>
          <p:nvPr>
            <p:ph type="body" sz="quarter" idx="17"/>
          </p:nvPr>
        </p:nvSpPr>
        <p:spPr>
          <a:xfrm>
            <a:off x="630003" y="5774356"/>
            <a:ext cx="5389796" cy="424732"/>
          </a:xfrm>
        </p:spPr>
        <p:txBody>
          <a:bodyPr/>
          <a:lstStyle>
            <a:lvl1pPr marL="0" indent="0">
              <a:buNone/>
              <a:defRPr/>
            </a:lvl1pPr>
          </a:lstStyle>
          <a:p>
            <a:pPr lvl="0"/>
            <a:r>
              <a:rPr lang="nb-NO"/>
              <a:t>Rediger tekststiler i malen</a:t>
            </a:r>
          </a:p>
        </p:txBody>
      </p:sp>
      <p:sp>
        <p:nvSpPr>
          <p:cNvPr id="15" name="Plassholder for tekst 2">
            <a:extLst>
              <a:ext uri="{FF2B5EF4-FFF2-40B4-BE49-F238E27FC236}">
                <a16:creationId xmlns:a16="http://schemas.microsoft.com/office/drawing/2014/main" id="{9B151D52-A748-4376-BD9B-DEE3FB4FC6BC}"/>
              </a:ext>
            </a:extLst>
          </p:cNvPr>
          <p:cNvSpPr>
            <a:spLocks noGrp="1"/>
          </p:cNvSpPr>
          <p:nvPr>
            <p:ph type="body" sz="quarter" idx="18"/>
          </p:nvPr>
        </p:nvSpPr>
        <p:spPr>
          <a:xfrm>
            <a:off x="6172200" y="5774356"/>
            <a:ext cx="5389796" cy="424732"/>
          </a:xfrm>
        </p:spPr>
        <p:txBody>
          <a:bodyPr/>
          <a:lstStyle>
            <a:lvl1pPr marL="0" indent="0">
              <a:buNone/>
              <a:defRPr/>
            </a:lvl1pPr>
          </a:lstStyle>
          <a:p>
            <a:pPr lvl="0"/>
            <a:r>
              <a:rPr lang="nb-NO"/>
              <a:t>Rediger tekststiler i malen</a:t>
            </a:r>
          </a:p>
        </p:txBody>
      </p:sp>
    </p:spTree>
    <p:extLst>
      <p:ext uri="{BB962C8B-B14F-4D97-AF65-F5344CB8AC3E}">
        <p14:creationId xmlns:p14="http://schemas.microsoft.com/office/powerpoint/2010/main" val="4592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066B56-35F8-0747-4BA3-7A55F4E0AC6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6E96FB3-FB9F-9EDE-BA2C-17E733630DE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F534313-0B6A-280D-4DE0-56D55032A2F4}"/>
              </a:ext>
            </a:extLst>
          </p:cNvPr>
          <p:cNvSpPr>
            <a:spLocks noGrp="1"/>
          </p:cNvSpPr>
          <p:nvPr>
            <p:ph type="dt" sz="half" idx="10"/>
          </p:nvPr>
        </p:nvSpPr>
        <p:spPr/>
        <p:txBody>
          <a:bodyPr/>
          <a:lstStyle/>
          <a:p>
            <a:fld id="{C33FAB1E-9CDD-B047-95EF-1C28D50BDB6A}" type="datetimeFigureOut">
              <a:rPr lang="nb-NO" smtClean="0"/>
              <a:pPr/>
              <a:t>24.08.2025</a:t>
            </a:fld>
            <a:endParaRPr lang="nb-NO"/>
          </a:p>
        </p:txBody>
      </p:sp>
      <p:sp>
        <p:nvSpPr>
          <p:cNvPr id="5" name="Plassholder for bunntekst 4">
            <a:extLst>
              <a:ext uri="{FF2B5EF4-FFF2-40B4-BE49-F238E27FC236}">
                <a16:creationId xmlns:a16="http://schemas.microsoft.com/office/drawing/2014/main" id="{168B534B-BB15-CB8B-6D08-8427C2815A0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46299E4-0394-3FDF-C055-13792780F8C6}"/>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95856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a:t>Click to edit Master title style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2519361" cy="2519361"/>
          </a:xfrm>
          <a:noFill/>
        </p:spPr>
        <p:txBody>
          <a:bodyPr/>
          <a:lstStyle/>
          <a:p>
            <a:r>
              <a:rPr lang="nb-NO"/>
              <a:t>Klikk ikonet for å legge til et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icture Placeholder 15">
            <a:extLst>
              <a:ext uri="{FF2B5EF4-FFF2-40B4-BE49-F238E27FC236}">
                <a16:creationId xmlns:a16="http://schemas.microsoft.com/office/drawing/2014/main" id="{6D5FE0F3-F666-F440-B5F3-1584D3F2CF37}"/>
              </a:ext>
            </a:extLst>
          </p:cNvPr>
          <p:cNvSpPr>
            <a:spLocks noGrp="1"/>
          </p:cNvSpPr>
          <p:nvPr>
            <p:ph type="pic" sz="quarter" idx="17"/>
          </p:nvPr>
        </p:nvSpPr>
        <p:spPr>
          <a:xfrm>
            <a:off x="3434517" y="1946217"/>
            <a:ext cx="2519361" cy="2519361"/>
          </a:xfrm>
          <a:noFill/>
        </p:spPr>
        <p:txBody>
          <a:bodyPr/>
          <a:lstStyle/>
          <a:p>
            <a:r>
              <a:rPr lang="nb-NO"/>
              <a:t>Klikk ikonet for å legge til et bilde</a:t>
            </a:r>
          </a:p>
        </p:txBody>
      </p:sp>
      <p:sp>
        <p:nvSpPr>
          <p:cNvPr id="16" name="Picture Placeholder 15">
            <a:extLst>
              <a:ext uri="{FF2B5EF4-FFF2-40B4-BE49-F238E27FC236}">
                <a16:creationId xmlns:a16="http://schemas.microsoft.com/office/drawing/2014/main" id="{4CD40FD1-4B3B-0143-93AA-0FC487990D9D}"/>
              </a:ext>
            </a:extLst>
          </p:cNvPr>
          <p:cNvSpPr>
            <a:spLocks noGrp="1"/>
          </p:cNvSpPr>
          <p:nvPr>
            <p:ph type="pic" sz="quarter" idx="19"/>
          </p:nvPr>
        </p:nvSpPr>
        <p:spPr>
          <a:xfrm>
            <a:off x="6239033" y="1946217"/>
            <a:ext cx="2519361" cy="2519361"/>
          </a:xfrm>
          <a:noFill/>
        </p:spPr>
        <p:txBody>
          <a:bodyPr/>
          <a:lstStyle/>
          <a:p>
            <a:r>
              <a:rPr lang="nb-NO"/>
              <a:t>Klikk ikonet for å legge til et bilde</a:t>
            </a:r>
          </a:p>
        </p:txBody>
      </p:sp>
      <p:sp>
        <p:nvSpPr>
          <p:cNvPr id="18" name="Picture Placeholder 15">
            <a:extLst>
              <a:ext uri="{FF2B5EF4-FFF2-40B4-BE49-F238E27FC236}">
                <a16:creationId xmlns:a16="http://schemas.microsoft.com/office/drawing/2014/main" id="{94BFC50B-75B7-294D-A278-D87DE1104910}"/>
              </a:ext>
            </a:extLst>
          </p:cNvPr>
          <p:cNvSpPr>
            <a:spLocks noGrp="1"/>
          </p:cNvSpPr>
          <p:nvPr>
            <p:ph type="pic" sz="quarter" idx="21"/>
          </p:nvPr>
        </p:nvSpPr>
        <p:spPr>
          <a:xfrm>
            <a:off x="9043548" y="1946217"/>
            <a:ext cx="2519361" cy="2519361"/>
          </a:xfrm>
          <a:noFill/>
        </p:spPr>
        <p:txBody>
          <a:bodyPr/>
          <a:lstStyle/>
          <a:p>
            <a:r>
              <a:rPr lang="nb-NO"/>
              <a:t>Klikk ikonet for å legge til et bilde</a:t>
            </a:r>
          </a:p>
        </p:txBody>
      </p:sp>
      <p:sp>
        <p:nvSpPr>
          <p:cNvPr id="25" name="Plassholder for tekst 2">
            <a:extLst>
              <a:ext uri="{FF2B5EF4-FFF2-40B4-BE49-F238E27FC236}">
                <a16:creationId xmlns:a16="http://schemas.microsoft.com/office/drawing/2014/main" id="{4082514F-DB60-403E-953B-7186219461C3}"/>
              </a:ext>
            </a:extLst>
          </p:cNvPr>
          <p:cNvSpPr>
            <a:spLocks noGrp="1"/>
          </p:cNvSpPr>
          <p:nvPr>
            <p:ph type="body" sz="quarter" idx="23"/>
          </p:nvPr>
        </p:nvSpPr>
        <p:spPr>
          <a:xfrm>
            <a:off x="630004" y="4680705"/>
            <a:ext cx="2519358" cy="1544788"/>
          </a:xfrm>
        </p:spPr>
        <p:txBody>
          <a:bodyPr/>
          <a:lstStyle>
            <a:lvl1pPr marL="0" indent="0">
              <a:buNone/>
              <a:defRPr/>
            </a:lvl1pPr>
          </a:lstStyle>
          <a:p>
            <a:pPr lvl="0"/>
            <a:r>
              <a:rPr lang="nb-NO"/>
              <a:t>Rediger tekststiler i malen</a:t>
            </a:r>
          </a:p>
        </p:txBody>
      </p:sp>
      <p:sp>
        <p:nvSpPr>
          <p:cNvPr id="26" name="Plassholder for tekst 2">
            <a:extLst>
              <a:ext uri="{FF2B5EF4-FFF2-40B4-BE49-F238E27FC236}">
                <a16:creationId xmlns:a16="http://schemas.microsoft.com/office/drawing/2014/main" id="{D85D3D33-EA15-47B8-84C9-B75633F35080}"/>
              </a:ext>
            </a:extLst>
          </p:cNvPr>
          <p:cNvSpPr>
            <a:spLocks noGrp="1"/>
          </p:cNvSpPr>
          <p:nvPr>
            <p:ph type="body" sz="quarter" idx="24"/>
          </p:nvPr>
        </p:nvSpPr>
        <p:spPr>
          <a:xfrm>
            <a:off x="3434520" y="4680705"/>
            <a:ext cx="2519358" cy="1544788"/>
          </a:xfrm>
        </p:spPr>
        <p:txBody>
          <a:bodyPr/>
          <a:lstStyle>
            <a:lvl1pPr marL="0" indent="0">
              <a:buNone/>
              <a:defRPr/>
            </a:lvl1pPr>
          </a:lstStyle>
          <a:p>
            <a:pPr lvl="0"/>
            <a:r>
              <a:rPr lang="nb-NO"/>
              <a:t>Rediger tekststiler i malen</a:t>
            </a:r>
          </a:p>
        </p:txBody>
      </p:sp>
      <p:sp>
        <p:nvSpPr>
          <p:cNvPr id="27" name="Plassholder for tekst 2">
            <a:extLst>
              <a:ext uri="{FF2B5EF4-FFF2-40B4-BE49-F238E27FC236}">
                <a16:creationId xmlns:a16="http://schemas.microsoft.com/office/drawing/2014/main" id="{038549F8-6638-4B3B-96C7-D8FE7A01C5F7}"/>
              </a:ext>
            </a:extLst>
          </p:cNvPr>
          <p:cNvSpPr>
            <a:spLocks noGrp="1"/>
          </p:cNvSpPr>
          <p:nvPr>
            <p:ph type="body" sz="quarter" idx="25"/>
          </p:nvPr>
        </p:nvSpPr>
        <p:spPr>
          <a:xfrm>
            <a:off x="6239036" y="4680705"/>
            <a:ext cx="2519358" cy="1544788"/>
          </a:xfrm>
        </p:spPr>
        <p:txBody>
          <a:bodyPr/>
          <a:lstStyle>
            <a:lvl1pPr marL="0" indent="0">
              <a:buNone/>
              <a:defRPr/>
            </a:lvl1pPr>
          </a:lstStyle>
          <a:p>
            <a:pPr lvl="0"/>
            <a:r>
              <a:rPr lang="nb-NO"/>
              <a:t>Rediger tekststiler i malen</a:t>
            </a:r>
          </a:p>
        </p:txBody>
      </p:sp>
      <p:sp>
        <p:nvSpPr>
          <p:cNvPr id="28" name="Plassholder for tekst 2">
            <a:extLst>
              <a:ext uri="{FF2B5EF4-FFF2-40B4-BE49-F238E27FC236}">
                <a16:creationId xmlns:a16="http://schemas.microsoft.com/office/drawing/2014/main" id="{0E636FDF-F5DA-4D54-B231-999AC266BFEA}"/>
              </a:ext>
            </a:extLst>
          </p:cNvPr>
          <p:cNvSpPr>
            <a:spLocks noGrp="1"/>
          </p:cNvSpPr>
          <p:nvPr>
            <p:ph type="body" sz="quarter" idx="26"/>
          </p:nvPr>
        </p:nvSpPr>
        <p:spPr>
          <a:xfrm>
            <a:off x="9043551" y="4680705"/>
            <a:ext cx="2519358" cy="1544788"/>
          </a:xfrm>
        </p:spPr>
        <p:txBody>
          <a:bodyPr/>
          <a:lstStyle>
            <a:lvl1pPr marL="0" indent="0">
              <a:buNone/>
              <a:defRPr/>
            </a:lvl1pPr>
          </a:lstStyle>
          <a:p>
            <a:pPr lvl="0"/>
            <a:r>
              <a:rPr lang="nb-NO"/>
              <a:t>Rediger tekststiler i malen</a:t>
            </a:r>
          </a:p>
        </p:txBody>
      </p:sp>
    </p:spTree>
    <p:extLst>
      <p:ext uri="{BB962C8B-B14F-4D97-AF65-F5344CB8AC3E}">
        <p14:creationId xmlns:p14="http://schemas.microsoft.com/office/powerpoint/2010/main" val="4053380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a:t>Klikk ikonet for å legge til et bilde</a:t>
            </a:r>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69875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8A0DBC-1750-704C-A399-FACEA38F708C}"/>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4" name="Footer Placeholder 3">
            <a:extLst>
              <a:ext uri="{FF2B5EF4-FFF2-40B4-BE49-F238E27FC236}">
                <a16:creationId xmlns:a16="http://schemas.microsoft.com/office/drawing/2014/main" id="{DE59134F-D530-6243-8F3D-A8E739E704E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29459A-B5CB-8449-9CC3-BB28CC7598AB}"/>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Title 1">
            <a:extLst>
              <a:ext uri="{FF2B5EF4-FFF2-40B4-BE49-F238E27FC236}">
                <a16:creationId xmlns:a16="http://schemas.microsoft.com/office/drawing/2014/main" id="{BFAFFB41-3C3B-0D47-B4DD-FC1BC79195F6}"/>
              </a:ext>
            </a:extLst>
          </p:cNvPr>
          <p:cNvSpPr>
            <a:spLocks noGrp="1"/>
          </p:cNvSpPr>
          <p:nvPr>
            <p:ph type="title" hasCustomPrompt="1"/>
          </p:nvPr>
        </p:nvSpPr>
        <p:spPr>
          <a:xfrm>
            <a:off x="630001" y="629998"/>
            <a:ext cx="10931996" cy="1046218"/>
          </a:xfrm>
        </p:spPr>
        <p:txBody>
          <a:bodyPr/>
          <a:lstStyle/>
          <a:p>
            <a:r>
              <a:rPr lang="nb-NO" noProof="0"/>
              <a:t>Click to edit Master title style</a:t>
            </a:r>
          </a:p>
        </p:txBody>
      </p:sp>
      <p:pic>
        <p:nvPicPr>
          <p:cNvPr id="8" name="Picture 7">
            <a:extLst>
              <a:ext uri="{FF2B5EF4-FFF2-40B4-BE49-F238E27FC236}">
                <a16:creationId xmlns:a16="http://schemas.microsoft.com/office/drawing/2014/main" id="{175951D8-835D-6F41-A781-E79936DACE3F}"/>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3577663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bo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6499195"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24.08.2025</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lassholder for tekst 2">
            <a:extLst>
              <a:ext uri="{FF2B5EF4-FFF2-40B4-BE49-F238E27FC236}">
                <a16:creationId xmlns:a16="http://schemas.microsoft.com/office/drawing/2014/main" id="{F53029AD-0F82-4676-981B-4DEB7A420D9A}"/>
              </a:ext>
            </a:extLst>
          </p:cNvPr>
          <p:cNvSpPr>
            <a:spLocks noGrp="1"/>
          </p:cNvSpPr>
          <p:nvPr>
            <p:ph type="body" sz="quarter" idx="26"/>
          </p:nvPr>
        </p:nvSpPr>
        <p:spPr>
          <a:xfrm>
            <a:off x="7281597" y="1946217"/>
            <a:ext cx="4280400" cy="4279276"/>
          </a:xfrm>
          <a:solidFill>
            <a:srgbClr val="CBE5D8"/>
          </a:solidFill>
        </p:spPr>
        <p:txBody>
          <a:bodyPr anchor="ctr"/>
          <a:lstStyle>
            <a:lvl1pPr marL="0" indent="0" algn="ctr">
              <a:buNone/>
              <a:defRPr/>
            </a:lvl1pPr>
          </a:lstStyle>
          <a:p>
            <a:pPr lvl="0"/>
            <a:r>
              <a:rPr lang="nb-NO" noProof="0"/>
              <a:t>Rediger tekststiler i malen</a:t>
            </a:r>
          </a:p>
        </p:txBody>
      </p:sp>
    </p:spTree>
    <p:extLst>
      <p:ext uri="{BB962C8B-B14F-4D97-AF65-F5344CB8AC3E}">
        <p14:creationId xmlns:p14="http://schemas.microsoft.com/office/powerpoint/2010/main" val="3784772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ogoplaka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pic>
        <p:nvPicPr>
          <p:cNvPr id="6" name="Picture 5">
            <a:extLst>
              <a:ext uri="{FF2B5EF4-FFF2-40B4-BE49-F238E27FC236}">
                <a16:creationId xmlns:a16="http://schemas.microsoft.com/office/drawing/2014/main" id="{93958628-0882-3F44-BEDB-4E7130502E8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EBA5D4E-647C-8F45-BA5A-26098DD5ABDD}"/>
              </a:ext>
            </a:extLst>
          </p:cNvPr>
          <p:cNvPicPr>
            <a:picLocks noChangeAspect="1"/>
          </p:cNvPicPr>
          <p:nvPr userDrawn="1"/>
        </p:nvPicPr>
        <p:blipFill>
          <a:blip r:embed="rId3"/>
          <a:stretch>
            <a:fillRect/>
          </a:stretch>
        </p:blipFill>
        <p:spPr>
          <a:xfrm>
            <a:off x="3594000" y="2708793"/>
            <a:ext cx="5004000" cy="1440413"/>
          </a:xfrm>
          <a:prstGeom prst="rect">
            <a:avLst/>
          </a:prstGeom>
          <a:effectLst>
            <a:glow rad="1905000">
              <a:schemeClr val="bg1">
                <a:alpha val="25000"/>
              </a:schemeClr>
            </a:glow>
          </a:effectLst>
        </p:spPr>
      </p:pic>
    </p:spTree>
    <p:extLst>
      <p:ext uri="{BB962C8B-B14F-4D97-AF65-F5344CB8AC3E}">
        <p14:creationId xmlns:p14="http://schemas.microsoft.com/office/powerpoint/2010/main" val="1265686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s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81422D-69BC-C94F-AB47-1B09F177C132}"/>
              </a:ext>
            </a:extLst>
          </p:cNvPr>
          <p:cNvPicPr>
            <a:picLocks noChangeAspect="1"/>
          </p:cNvPicPr>
          <p:nvPr userDrawn="1"/>
        </p:nvPicPr>
        <p:blipFill>
          <a:blip r:embed="rId2">
            <a:duotone>
              <a:prstClr val="black"/>
              <a:schemeClr val="accent1">
                <a:tint val="45000"/>
                <a:satMod val="400000"/>
              </a:schemeClr>
            </a:duotone>
            <a:alphaModFix amt="85000"/>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00C32082-D2E8-EB43-94B8-79A3EF052DD7}"/>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24.08.2025</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387262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redragshold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CA0587-901A-5B46-A77B-830694D86408}"/>
              </a:ext>
            </a:extLst>
          </p:cNvPr>
          <p:cNvPicPr>
            <a:picLocks noChangeAspect="1"/>
          </p:cNvPicPr>
          <p:nvPr userDrawn="1"/>
        </p:nvPicPr>
        <p:blipFill>
          <a:blip r:embed="rId2">
            <a:duotone>
              <a:prstClr val="black"/>
              <a:schemeClr val="accent3">
                <a:tint val="45000"/>
                <a:satMod val="400000"/>
              </a:schemeClr>
            </a:duotone>
            <a:alphaModFix amt="45000"/>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060D117-1FF4-0043-9BD9-FB39041D3FB2}"/>
              </a:ext>
            </a:extLst>
          </p:cNvPr>
          <p:cNvPicPr>
            <a:picLocks noChangeAspect="1"/>
          </p:cNvPicPr>
          <p:nvPr userDrawn="1"/>
        </p:nvPicPr>
        <p:blipFill>
          <a:blip r:embed="rId3">
            <a:alphaModFix amt="5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6889938"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6889938"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24.08.2025</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
        <p:nvSpPr>
          <p:cNvPr id="13" name="Picture Placeholder 12">
            <a:extLst>
              <a:ext uri="{FF2B5EF4-FFF2-40B4-BE49-F238E27FC236}">
                <a16:creationId xmlns:a16="http://schemas.microsoft.com/office/drawing/2014/main" id="{64ED6BB8-5C8C-9246-ADDD-52CDA88EE12B}"/>
              </a:ext>
            </a:extLst>
          </p:cNvPr>
          <p:cNvSpPr>
            <a:spLocks noGrp="1"/>
          </p:cNvSpPr>
          <p:nvPr>
            <p:ph type="pic" sz="quarter" idx="13"/>
          </p:nvPr>
        </p:nvSpPr>
        <p:spPr>
          <a:xfrm>
            <a:off x="7559173" y="2530867"/>
            <a:ext cx="3096000" cy="3096000"/>
          </a:xfrm>
          <a:prstGeom prst="ellipse">
            <a:avLst/>
          </a:prstGeom>
          <a:noFill/>
        </p:spPr>
        <p:txBody>
          <a:bodyPr/>
          <a:lstStyle/>
          <a:p>
            <a:r>
              <a:rPr lang="nb-NO" noProof="0"/>
              <a:t>Klikk på ikonet for å legge til et bilde</a:t>
            </a:r>
          </a:p>
        </p:txBody>
      </p:sp>
    </p:spTree>
    <p:extLst>
      <p:ext uri="{BB962C8B-B14F-4D97-AF65-F5344CB8AC3E}">
        <p14:creationId xmlns:p14="http://schemas.microsoft.com/office/powerpoint/2010/main" val="192744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Kapittels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613F18-C17F-ED48-B727-798189096122}"/>
              </a:ext>
            </a:extLst>
          </p:cNvPr>
          <p:cNvPicPr>
            <a:picLocks noChangeAspect="1"/>
          </p:cNvPicPr>
          <p:nvPr userDrawn="1"/>
        </p:nvPicPr>
        <p:blipFill>
          <a:blip r:embed="rId2">
            <a:duotone>
              <a:prstClr val="black"/>
              <a:schemeClr val="accent4">
                <a:tint val="45000"/>
                <a:satMod val="400000"/>
              </a:schemeClr>
            </a:duotone>
            <a:alphaModFix amt="75000"/>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0D3BF2B6-BC18-334C-924F-A9BB7853017D}"/>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24.08.2025</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4005582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Overskrift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29CE-5F75-1E47-AC81-42A001547659}"/>
              </a:ext>
            </a:extLst>
          </p:cNvPr>
          <p:cNvSpPr>
            <a:spLocks noGrp="1"/>
          </p:cNvSpPr>
          <p:nvPr>
            <p:ph type="title"/>
          </p:nvPr>
        </p:nvSpPr>
        <p:spPr>
          <a:xfrm>
            <a:off x="630002" y="629999"/>
            <a:ext cx="10931994" cy="1046217"/>
          </a:xfrm>
        </p:spPr>
        <p:txBody>
          <a:bodyPr>
            <a:noAutofit/>
          </a:bodyPr>
          <a:lstStyle/>
          <a:p>
            <a:r>
              <a:rPr lang="nb-NO" noProof="0"/>
              <a:t>Klikk for å redigere tittelstil</a:t>
            </a:r>
          </a:p>
        </p:txBody>
      </p:sp>
      <p:sp>
        <p:nvSpPr>
          <p:cNvPr id="3" name="Content Placeholder 2">
            <a:extLst>
              <a:ext uri="{FF2B5EF4-FFF2-40B4-BE49-F238E27FC236}">
                <a16:creationId xmlns:a16="http://schemas.microsoft.com/office/drawing/2014/main" id="{F06A035A-CB84-384E-AA43-0E201F5E47B8}"/>
              </a:ext>
            </a:extLst>
          </p:cNvPr>
          <p:cNvSpPr>
            <a:spLocks noGrp="1"/>
          </p:cNvSpPr>
          <p:nvPr>
            <p:ph idx="1" hasCustomPrompt="1"/>
          </p:nvPr>
        </p:nvSpPr>
        <p:spPr>
          <a:xfrm>
            <a:off x="630001" y="1946217"/>
            <a:ext cx="10931995" cy="4281783"/>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Date Placeholder 3">
            <a:extLst>
              <a:ext uri="{FF2B5EF4-FFF2-40B4-BE49-F238E27FC236}">
                <a16:creationId xmlns:a16="http://schemas.microsoft.com/office/drawing/2014/main" id="{5B3BAF71-16CB-A04C-9EA7-A34A9723899A}"/>
              </a:ext>
            </a:extLst>
          </p:cNvPr>
          <p:cNvSpPr>
            <a:spLocks noGrp="1"/>
          </p:cNvSpPr>
          <p:nvPr>
            <p:ph type="dt" sz="half" idx="10"/>
          </p:nvPr>
        </p:nvSpPr>
        <p:spPr/>
        <p:txBody>
          <a:bodyPr/>
          <a:lstStyle/>
          <a:p>
            <a:fld id="{C33FAB1E-9CDD-B047-95EF-1C28D50BDB6A}" type="datetimeFigureOut">
              <a:rPr lang="nb-NO" noProof="0" smtClean="0"/>
              <a:t>24.08.2025</a:t>
            </a:fld>
            <a:endParaRPr lang="nb-NO" noProof="0"/>
          </a:p>
        </p:txBody>
      </p:sp>
      <p:sp>
        <p:nvSpPr>
          <p:cNvPr id="5" name="Footer Placeholder 4">
            <a:extLst>
              <a:ext uri="{FF2B5EF4-FFF2-40B4-BE49-F238E27FC236}">
                <a16:creationId xmlns:a16="http://schemas.microsoft.com/office/drawing/2014/main" id="{FA87D56C-02DA-0E46-B676-AC704A26A78D}"/>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B1693A4A-DB9C-A04B-B809-7EFA76B6D822}"/>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pic>
        <p:nvPicPr>
          <p:cNvPr id="11" name="Picture 10">
            <a:extLst>
              <a:ext uri="{FF2B5EF4-FFF2-40B4-BE49-F238E27FC236}">
                <a16:creationId xmlns:a16="http://schemas.microsoft.com/office/drawing/2014/main" id="{DC538962-A8FD-CE4D-A583-FB2972243F06}"/>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818176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innho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24.08.2025</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473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75FA3C-78D7-B79B-C00F-8B74B4535F2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A836F68-7C80-CB1C-206F-43B3AB82CB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CFB5C3C-B8BC-D3BD-E979-90B585BFA5DB}"/>
              </a:ext>
            </a:extLst>
          </p:cNvPr>
          <p:cNvSpPr>
            <a:spLocks noGrp="1"/>
          </p:cNvSpPr>
          <p:nvPr>
            <p:ph type="dt" sz="half" idx="10"/>
          </p:nvPr>
        </p:nvSpPr>
        <p:spPr/>
        <p:txBody>
          <a:bodyPr/>
          <a:lstStyle/>
          <a:p>
            <a:fld id="{C33FAB1E-9CDD-B047-95EF-1C28D50BDB6A}" type="datetimeFigureOut">
              <a:rPr lang="nb-NO" smtClean="0"/>
              <a:pPr/>
              <a:t>24.08.2025</a:t>
            </a:fld>
            <a:endParaRPr lang="nb-NO"/>
          </a:p>
        </p:txBody>
      </p:sp>
      <p:sp>
        <p:nvSpPr>
          <p:cNvPr id="5" name="Plassholder for bunntekst 4">
            <a:extLst>
              <a:ext uri="{FF2B5EF4-FFF2-40B4-BE49-F238E27FC236}">
                <a16:creationId xmlns:a16="http://schemas.microsoft.com/office/drawing/2014/main" id="{5D7C264B-4D13-B89E-75D3-13F16E41DD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8A2149E-8258-B3A8-07A8-DFE5C718C75D}"/>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477410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24.08.2025</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571EEC12-BA23-1B4D-A74B-C9935E1869F2}"/>
              </a:ext>
            </a:extLst>
          </p:cNvPr>
          <p:cNvSpPr>
            <a:spLocks noGrp="1"/>
          </p:cNvSpPr>
          <p:nvPr>
            <p:ph type="pic" sz="quarter" idx="14"/>
          </p:nvPr>
        </p:nvSpPr>
        <p:spPr>
          <a:xfrm>
            <a:off x="6172198" y="1946217"/>
            <a:ext cx="5389796" cy="3593197"/>
          </a:xfrm>
          <a:noFill/>
        </p:spPr>
        <p:txBody>
          <a:bodyPr/>
          <a:lstStyle/>
          <a:p>
            <a:r>
              <a:rPr lang="nb-NO"/>
              <a:t>Klikk på ikonet for å legge til et bilde</a:t>
            </a:r>
          </a:p>
        </p:txBody>
      </p:sp>
    </p:spTree>
    <p:extLst>
      <p:ext uri="{BB962C8B-B14F-4D97-AF65-F5344CB8AC3E}">
        <p14:creationId xmlns:p14="http://schemas.microsoft.com/office/powerpoint/2010/main" val="2648775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24.08.2025</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CFBB6153-F0C6-E14E-8FB3-D91973D53FED}"/>
              </a:ext>
            </a:extLst>
          </p:cNvPr>
          <p:cNvSpPr>
            <a:spLocks noGrp="1"/>
          </p:cNvSpPr>
          <p:nvPr>
            <p:ph type="pic" sz="quarter" idx="15"/>
          </p:nvPr>
        </p:nvSpPr>
        <p:spPr>
          <a:xfrm>
            <a:off x="630001" y="1946217"/>
            <a:ext cx="5389799" cy="3593199"/>
          </a:xfrm>
          <a:noFill/>
        </p:spPr>
        <p:txBody>
          <a:bodyPr/>
          <a:lstStyle/>
          <a:p>
            <a:r>
              <a:rPr lang="nb-NO"/>
              <a:t>Klikk på ikonet for å legge til et bilde</a:t>
            </a:r>
          </a:p>
        </p:txBody>
      </p:sp>
    </p:spTree>
    <p:extLst>
      <p:ext uri="{BB962C8B-B14F-4D97-AF65-F5344CB8AC3E}">
        <p14:creationId xmlns:p14="http://schemas.microsoft.com/office/powerpoint/2010/main" val="684245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blebakgrun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BE8979-9DD6-264C-9B15-10752EB4FF1C}"/>
              </a:ext>
            </a:extLst>
          </p:cNvPr>
          <p:cNvPicPr>
            <a:picLocks noChangeAspect="1"/>
          </p:cNvPicPr>
          <p:nvPr userDrawn="1"/>
        </p:nvPicPr>
        <p:blipFill rotWithShape="1">
          <a:blip r:embed="rId2"/>
          <a:srcRect l="4090"/>
          <a:stretch/>
        </p:blipFill>
        <p:spPr>
          <a:xfrm>
            <a:off x="-5" y="1465967"/>
            <a:ext cx="7096265" cy="5111449"/>
          </a:xfrm>
          <a:prstGeom prst="rect">
            <a:avLst/>
          </a:prstGeom>
        </p:spPr>
      </p:pic>
      <p:sp>
        <p:nvSpPr>
          <p:cNvPr id="11" name="Picture Placeholder 10">
            <a:extLst>
              <a:ext uri="{FF2B5EF4-FFF2-40B4-BE49-F238E27FC236}">
                <a16:creationId xmlns:a16="http://schemas.microsoft.com/office/drawing/2014/main" id="{89D3F6E0-E639-C142-B3ED-9B7CED7BEC7E}"/>
              </a:ext>
            </a:extLst>
          </p:cNvPr>
          <p:cNvSpPr>
            <a:spLocks noGrp="1"/>
          </p:cNvSpPr>
          <p:nvPr>
            <p:ph type="pic" sz="quarter" idx="13"/>
          </p:nvPr>
        </p:nvSpPr>
        <p:spPr>
          <a:xfrm>
            <a:off x="6172199" y="1949955"/>
            <a:ext cx="5389796" cy="4280400"/>
          </a:xfrm>
        </p:spPr>
        <p:txBody>
          <a:bodyPr/>
          <a:lstStyle/>
          <a:p>
            <a:r>
              <a:rPr lang="nb-NO"/>
              <a:t>Klikk på ikonet for å legge til et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9955"/>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3"/>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520385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a:t>Klikk på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979297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ort bilde, høy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6477000" y="1"/>
            <a:ext cx="5715000" cy="6857999"/>
          </a:xfrm>
          <a:noFill/>
        </p:spPr>
        <p:txBody>
          <a:bodyPr/>
          <a:lstStyle/>
          <a:p>
            <a:r>
              <a:rPr lang="nb-NO"/>
              <a:t>Klikk på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30002"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1" y="629998"/>
            <a:ext cx="5389796"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453097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5143082" y="1946217"/>
            <a:ext cx="6418914" cy="4279276"/>
          </a:xfrm>
          <a:noFill/>
        </p:spPr>
        <p:txBody>
          <a:bodyPr/>
          <a:lstStyle/>
          <a:p>
            <a:r>
              <a:rPr lang="nb-NO"/>
              <a:t>Klikk på ikonet for å legge til et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4385345" cy="4279276"/>
          </a:xfrm>
        </p:spPr>
        <p:txBody>
          <a:bodyPr anchor="t" anchorCtr="0">
            <a:normAutofit/>
          </a:bodyPr>
          <a:lstStyle>
            <a:lvl4pPr marL="1371600" indent="0">
              <a:buNone/>
              <a:defRPr/>
            </a:lvl4pPr>
            <a:lvl5pPr marL="1828800" indent="0">
              <a:buNone/>
              <a:defRPr/>
            </a:lvl5pPr>
          </a:lstStyle>
          <a:p>
            <a:pPr lvl="0"/>
            <a:r>
              <a:rPr lang="nb-NO" noProof="0"/>
              <a:t>Edit Master text styles</a:t>
            </a:r>
          </a:p>
          <a:p>
            <a:pPr lvl="1"/>
            <a:r>
              <a:rPr lang="nb-NO" noProof="0"/>
              <a:t>Second level</a:t>
            </a:r>
          </a:p>
          <a:p>
            <a:pPr lvl="2"/>
            <a:r>
              <a:rPr lang="nb-NO" noProof="0"/>
              <a:t>Third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tIns="0"/>
          <a:lstStyle/>
          <a:p>
            <a:r>
              <a:rPr lang="nb-NO" noProof="0"/>
              <a:t>Click to edit Master title style</a:t>
            </a:r>
          </a:p>
        </p:txBody>
      </p:sp>
      <p:pic>
        <p:nvPicPr>
          <p:cNvPr id="11" name="Picture 10">
            <a:extLst>
              <a:ext uri="{FF2B5EF4-FFF2-40B4-BE49-F238E27FC236}">
                <a16:creationId xmlns:a16="http://schemas.microsoft.com/office/drawing/2014/main" id="{D11B9B06-8585-9B43-9859-7F476C9DD631}"/>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740403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6172198" y="1946217"/>
            <a:ext cx="5389796" cy="3593197"/>
          </a:xfrm>
          <a:noFill/>
        </p:spPr>
        <p:txBody>
          <a:bodyPr/>
          <a:lstStyle/>
          <a:p>
            <a:r>
              <a:rPr lang="nb-NO"/>
              <a:t>Klikk på ikonet for å legge til et bilde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5389799" cy="3593199"/>
          </a:xfrm>
          <a:noFill/>
        </p:spPr>
        <p:txBody>
          <a:bodyPr/>
          <a:lstStyle/>
          <a:p>
            <a:r>
              <a:rPr lang="nb-NO"/>
              <a:t>Klikk på ikonet for å legge til et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3" name="Plassholder for tekst 2">
            <a:extLst>
              <a:ext uri="{FF2B5EF4-FFF2-40B4-BE49-F238E27FC236}">
                <a16:creationId xmlns:a16="http://schemas.microsoft.com/office/drawing/2014/main" id="{ECE1907D-1C8D-4110-843E-E67995CAAEEA}"/>
              </a:ext>
            </a:extLst>
          </p:cNvPr>
          <p:cNvSpPr>
            <a:spLocks noGrp="1"/>
          </p:cNvSpPr>
          <p:nvPr>
            <p:ph type="body" sz="quarter" idx="17"/>
          </p:nvPr>
        </p:nvSpPr>
        <p:spPr>
          <a:xfrm>
            <a:off x="630003" y="5774356"/>
            <a:ext cx="5389796" cy="424732"/>
          </a:xfrm>
        </p:spPr>
        <p:txBody>
          <a:bodyPr/>
          <a:lstStyle>
            <a:lvl1pPr marL="0" indent="0">
              <a:buNone/>
              <a:defRPr/>
            </a:lvl1pPr>
          </a:lstStyle>
          <a:p>
            <a:pPr lvl="0"/>
            <a:r>
              <a:rPr lang="nb-NO"/>
              <a:t>Klikk for å redigere tekststiler i malen</a:t>
            </a:r>
          </a:p>
        </p:txBody>
      </p:sp>
      <p:sp>
        <p:nvSpPr>
          <p:cNvPr id="15" name="Plassholder for tekst 2">
            <a:extLst>
              <a:ext uri="{FF2B5EF4-FFF2-40B4-BE49-F238E27FC236}">
                <a16:creationId xmlns:a16="http://schemas.microsoft.com/office/drawing/2014/main" id="{9B151D52-A748-4376-BD9B-DEE3FB4FC6BC}"/>
              </a:ext>
            </a:extLst>
          </p:cNvPr>
          <p:cNvSpPr>
            <a:spLocks noGrp="1"/>
          </p:cNvSpPr>
          <p:nvPr>
            <p:ph type="body" sz="quarter" idx="18"/>
          </p:nvPr>
        </p:nvSpPr>
        <p:spPr>
          <a:xfrm>
            <a:off x="6172200" y="5774356"/>
            <a:ext cx="5389796" cy="424732"/>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464341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a:t>Click to edit Master title style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2519361" cy="2519361"/>
          </a:xfrm>
          <a:noFill/>
        </p:spPr>
        <p:txBody>
          <a:bodyPr/>
          <a:lstStyle/>
          <a:p>
            <a:r>
              <a:rPr lang="nb-NO"/>
              <a:t>Klikk på ikonet for å legge til et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icture Placeholder 15">
            <a:extLst>
              <a:ext uri="{FF2B5EF4-FFF2-40B4-BE49-F238E27FC236}">
                <a16:creationId xmlns:a16="http://schemas.microsoft.com/office/drawing/2014/main" id="{6D5FE0F3-F666-F440-B5F3-1584D3F2CF37}"/>
              </a:ext>
            </a:extLst>
          </p:cNvPr>
          <p:cNvSpPr>
            <a:spLocks noGrp="1"/>
          </p:cNvSpPr>
          <p:nvPr>
            <p:ph type="pic" sz="quarter" idx="17"/>
          </p:nvPr>
        </p:nvSpPr>
        <p:spPr>
          <a:xfrm>
            <a:off x="3434517" y="1946217"/>
            <a:ext cx="2519361" cy="2519361"/>
          </a:xfrm>
          <a:noFill/>
        </p:spPr>
        <p:txBody>
          <a:bodyPr/>
          <a:lstStyle/>
          <a:p>
            <a:r>
              <a:rPr lang="nb-NO"/>
              <a:t>Klikk på ikonet for å legge til et bilde</a:t>
            </a:r>
          </a:p>
        </p:txBody>
      </p:sp>
      <p:sp>
        <p:nvSpPr>
          <p:cNvPr id="16" name="Picture Placeholder 15">
            <a:extLst>
              <a:ext uri="{FF2B5EF4-FFF2-40B4-BE49-F238E27FC236}">
                <a16:creationId xmlns:a16="http://schemas.microsoft.com/office/drawing/2014/main" id="{4CD40FD1-4B3B-0143-93AA-0FC487990D9D}"/>
              </a:ext>
            </a:extLst>
          </p:cNvPr>
          <p:cNvSpPr>
            <a:spLocks noGrp="1"/>
          </p:cNvSpPr>
          <p:nvPr>
            <p:ph type="pic" sz="quarter" idx="19"/>
          </p:nvPr>
        </p:nvSpPr>
        <p:spPr>
          <a:xfrm>
            <a:off x="6239033" y="1946217"/>
            <a:ext cx="2519361" cy="2519361"/>
          </a:xfrm>
          <a:noFill/>
        </p:spPr>
        <p:txBody>
          <a:bodyPr/>
          <a:lstStyle/>
          <a:p>
            <a:r>
              <a:rPr lang="nb-NO"/>
              <a:t>Klikk på ikonet for å legge til et bilde</a:t>
            </a:r>
          </a:p>
        </p:txBody>
      </p:sp>
      <p:sp>
        <p:nvSpPr>
          <p:cNvPr id="18" name="Picture Placeholder 15">
            <a:extLst>
              <a:ext uri="{FF2B5EF4-FFF2-40B4-BE49-F238E27FC236}">
                <a16:creationId xmlns:a16="http://schemas.microsoft.com/office/drawing/2014/main" id="{94BFC50B-75B7-294D-A278-D87DE1104910}"/>
              </a:ext>
            </a:extLst>
          </p:cNvPr>
          <p:cNvSpPr>
            <a:spLocks noGrp="1"/>
          </p:cNvSpPr>
          <p:nvPr>
            <p:ph type="pic" sz="quarter" idx="21"/>
          </p:nvPr>
        </p:nvSpPr>
        <p:spPr>
          <a:xfrm>
            <a:off x="9043548" y="1946217"/>
            <a:ext cx="2519361" cy="2519361"/>
          </a:xfrm>
          <a:noFill/>
        </p:spPr>
        <p:txBody>
          <a:bodyPr/>
          <a:lstStyle/>
          <a:p>
            <a:r>
              <a:rPr lang="nb-NO"/>
              <a:t>Klikk på ikonet for å legge til et bilde</a:t>
            </a:r>
          </a:p>
        </p:txBody>
      </p:sp>
      <p:sp>
        <p:nvSpPr>
          <p:cNvPr id="25" name="Plassholder for tekst 2">
            <a:extLst>
              <a:ext uri="{FF2B5EF4-FFF2-40B4-BE49-F238E27FC236}">
                <a16:creationId xmlns:a16="http://schemas.microsoft.com/office/drawing/2014/main" id="{4082514F-DB60-403E-953B-7186219461C3}"/>
              </a:ext>
            </a:extLst>
          </p:cNvPr>
          <p:cNvSpPr>
            <a:spLocks noGrp="1"/>
          </p:cNvSpPr>
          <p:nvPr>
            <p:ph type="body" sz="quarter" idx="23"/>
          </p:nvPr>
        </p:nvSpPr>
        <p:spPr>
          <a:xfrm>
            <a:off x="630004" y="4680705"/>
            <a:ext cx="2519358" cy="1544788"/>
          </a:xfrm>
        </p:spPr>
        <p:txBody>
          <a:bodyPr/>
          <a:lstStyle>
            <a:lvl1pPr marL="0" indent="0">
              <a:buNone/>
              <a:defRPr/>
            </a:lvl1pPr>
          </a:lstStyle>
          <a:p>
            <a:pPr lvl="0"/>
            <a:r>
              <a:rPr lang="nb-NO"/>
              <a:t>Klikk for å redigere tekststiler i malen</a:t>
            </a:r>
          </a:p>
        </p:txBody>
      </p:sp>
      <p:sp>
        <p:nvSpPr>
          <p:cNvPr id="26" name="Plassholder for tekst 2">
            <a:extLst>
              <a:ext uri="{FF2B5EF4-FFF2-40B4-BE49-F238E27FC236}">
                <a16:creationId xmlns:a16="http://schemas.microsoft.com/office/drawing/2014/main" id="{D85D3D33-EA15-47B8-84C9-B75633F35080}"/>
              </a:ext>
            </a:extLst>
          </p:cNvPr>
          <p:cNvSpPr>
            <a:spLocks noGrp="1"/>
          </p:cNvSpPr>
          <p:nvPr>
            <p:ph type="body" sz="quarter" idx="24"/>
          </p:nvPr>
        </p:nvSpPr>
        <p:spPr>
          <a:xfrm>
            <a:off x="3434520" y="4680705"/>
            <a:ext cx="2519358" cy="1544788"/>
          </a:xfrm>
        </p:spPr>
        <p:txBody>
          <a:bodyPr/>
          <a:lstStyle>
            <a:lvl1pPr marL="0" indent="0">
              <a:buNone/>
              <a:defRPr/>
            </a:lvl1pPr>
          </a:lstStyle>
          <a:p>
            <a:pPr lvl="0"/>
            <a:r>
              <a:rPr lang="nb-NO"/>
              <a:t>Klikk for å redigere tekststiler i malen</a:t>
            </a:r>
          </a:p>
        </p:txBody>
      </p:sp>
      <p:sp>
        <p:nvSpPr>
          <p:cNvPr id="27" name="Plassholder for tekst 2">
            <a:extLst>
              <a:ext uri="{FF2B5EF4-FFF2-40B4-BE49-F238E27FC236}">
                <a16:creationId xmlns:a16="http://schemas.microsoft.com/office/drawing/2014/main" id="{038549F8-6638-4B3B-96C7-D8FE7A01C5F7}"/>
              </a:ext>
            </a:extLst>
          </p:cNvPr>
          <p:cNvSpPr>
            <a:spLocks noGrp="1"/>
          </p:cNvSpPr>
          <p:nvPr>
            <p:ph type="body" sz="quarter" idx="25"/>
          </p:nvPr>
        </p:nvSpPr>
        <p:spPr>
          <a:xfrm>
            <a:off x="6239036" y="4680705"/>
            <a:ext cx="2519358" cy="1544788"/>
          </a:xfrm>
        </p:spPr>
        <p:txBody>
          <a:bodyPr/>
          <a:lstStyle>
            <a:lvl1pPr marL="0" indent="0">
              <a:buNone/>
              <a:defRPr/>
            </a:lvl1pPr>
          </a:lstStyle>
          <a:p>
            <a:pPr lvl="0"/>
            <a:r>
              <a:rPr lang="nb-NO"/>
              <a:t>Klikk for å redigere tekststiler i malen</a:t>
            </a:r>
          </a:p>
        </p:txBody>
      </p:sp>
      <p:sp>
        <p:nvSpPr>
          <p:cNvPr id="28" name="Plassholder for tekst 2">
            <a:extLst>
              <a:ext uri="{FF2B5EF4-FFF2-40B4-BE49-F238E27FC236}">
                <a16:creationId xmlns:a16="http://schemas.microsoft.com/office/drawing/2014/main" id="{0E636FDF-F5DA-4D54-B231-999AC266BFEA}"/>
              </a:ext>
            </a:extLst>
          </p:cNvPr>
          <p:cNvSpPr>
            <a:spLocks noGrp="1"/>
          </p:cNvSpPr>
          <p:nvPr>
            <p:ph type="body" sz="quarter" idx="26"/>
          </p:nvPr>
        </p:nvSpPr>
        <p:spPr>
          <a:xfrm>
            <a:off x="9043551" y="4680705"/>
            <a:ext cx="2519358" cy="1544788"/>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2816134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a:t>Klikk på ikonet for å legge til et bilde</a:t>
            </a:r>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125012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8A0DBC-1750-704C-A399-FACEA38F708C}"/>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4" name="Footer Placeholder 3">
            <a:extLst>
              <a:ext uri="{FF2B5EF4-FFF2-40B4-BE49-F238E27FC236}">
                <a16:creationId xmlns:a16="http://schemas.microsoft.com/office/drawing/2014/main" id="{DE59134F-D530-6243-8F3D-A8E739E704E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29459A-B5CB-8449-9CC3-BB28CC7598AB}"/>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Title 1">
            <a:extLst>
              <a:ext uri="{FF2B5EF4-FFF2-40B4-BE49-F238E27FC236}">
                <a16:creationId xmlns:a16="http://schemas.microsoft.com/office/drawing/2014/main" id="{BFAFFB41-3C3B-0D47-B4DD-FC1BC79195F6}"/>
              </a:ext>
            </a:extLst>
          </p:cNvPr>
          <p:cNvSpPr>
            <a:spLocks noGrp="1"/>
          </p:cNvSpPr>
          <p:nvPr>
            <p:ph type="title" hasCustomPrompt="1"/>
          </p:nvPr>
        </p:nvSpPr>
        <p:spPr>
          <a:xfrm>
            <a:off x="630001" y="629998"/>
            <a:ext cx="10931996" cy="1046218"/>
          </a:xfrm>
        </p:spPr>
        <p:txBody>
          <a:bodyPr/>
          <a:lstStyle/>
          <a:p>
            <a:r>
              <a:rPr lang="nb-NO" noProof="0"/>
              <a:t>Click to edit Master title style</a:t>
            </a:r>
          </a:p>
        </p:txBody>
      </p:sp>
      <p:pic>
        <p:nvPicPr>
          <p:cNvPr id="8" name="Picture 7">
            <a:extLst>
              <a:ext uri="{FF2B5EF4-FFF2-40B4-BE49-F238E27FC236}">
                <a16:creationId xmlns:a16="http://schemas.microsoft.com/office/drawing/2014/main" id="{175951D8-835D-6F41-A781-E79936DACE3F}"/>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49592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2EF9EF-F751-ABE9-97DB-6012CDB89A3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6BE1A80-080A-2137-43AB-BFD8ED373EE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873F0E6-ED52-7F43-24A9-A0F01F0C21C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1017501-9305-F93A-2615-E92E584DC327}"/>
              </a:ext>
            </a:extLst>
          </p:cNvPr>
          <p:cNvSpPr>
            <a:spLocks noGrp="1"/>
          </p:cNvSpPr>
          <p:nvPr>
            <p:ph type="dt" sz="half" idx="10"/>
          </p:nvPr>
        </p:nvSpPr>
        <p:spPr/>
        <p:txBody>
          <a:bodyPr/>
          <a:lstStyle/>
          <a:p>
            <a:fld id="{C33FAB1E-9CDD-B047-95EF-1C28D50BDB6A}" type="datetimeFigureOut">
              <a:rPr lang="nb-NO" smtClean="0"/>
              <a:pPr/>
              <a:t>24.08.2025</a:t>
            </a:fld>
            <a:endParaRPr lang="nb-NO"/>
          </a:p>
        </p:txBody>
      </p:sp>
      <p:sp>
        <p:nvSpPr>
          <p:cNvPr id="6" name="Plassholder for bunntekst 5">
            <a:extLst>
              <a:ext uri="{FF2B5EF4-FFF2-40B4-BE49-F238E27FC236}">
                <a16:creationId xmlns:a16="http://schemas.microsoft.com/office/drawing/2014/main" id="{FCC9EC05-90D5-8224-598D-339568812EC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DCC16A4-8C9B-F70B-47B3-157FE597FBC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2138975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bo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6499195"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24.08.2025</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lassholder for tekst 2">
            <a:extLst>
              <a:ext uri="{FF2B5EF4-FFF2-40B4-BE49-F238E27FC236}">
                <a16:creationId xmlns:a16="http://schemas.microsoft.com/office/drawing/2014/main" id="{F53029AD-0F82-4676-981B-4DEB7A420D9A}"/>
              </a:ext>
            </a:extLst>
          </p:cNvPr>
          <p:cNvSpPr>
            <a:spLocks noGrp="1"/>
          </p:cNvSpPr>
          <p:nvPr>
            <p:ph type="body" sz="quarter" idx="26"/>
          </p:nvPr>
        </p:nvSpPr>
        <p:spPr>
          <a:xfrm>
            <a:off x="7281597" y="1946217"/>
            <a:ext cx="4280400" cy="4279276"/>
          </a:xfrm>
          <a:solidFill>
            <a:srgbClr val="CBE5D8"/>
          </a:solidFill>
        </p:spPr>
        <p:txBody>
          <a:bodyPr anchor="ctr"/>
          <a:lstStyle>
            <a:lvl1pPr marL="0" indent="0" algn="ctr">
              <a:buNone/>
              <a:defRPr/>
            </a:lvl1pPr>
          </a:lstStyle>
          <a:p>
            <a:pPr lvl="0"/>
            <a:r>
              <a:rPr lang="nb-NO" noProof="0"/>
              <a:t>Klikk for å redigere tekststiler i malen</a:t>
            </a:r>
          </a:p>
        </p:txBody>
      </p:sp>
    </p:spTree>
    <p:extLst>
      <p:ext uri="{BB962C8B-B14F-4D97-AF65-F5344CB8AC3E}">
        <p14:creationId xmlns:p14="http://schemas.microsoft.com/office/powerpoint/2010/main" val="1738284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spTree>
    <p:extLst>
      <p:ext uri="{BB962C8B-B14F-4D97-AF65-F5344CB8AC3E}">
        <p14:creationId xmlns:p14="http://schemas.microsoft.com/office/powerpoint/2010/main" val="3970567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ogo vide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pic>
        <p:nvPicPr>
          <p:cNvPr id="5" name="1920x1080_25fps_4sek_Utdanningsdirektoratet">
            <a:hlinkClick r:id="" action="ppaction://media"/>
            <a:extLst>
              <a:ext uri="{FF2B5EF4-FFF2-40B4-BE49-F238E27FC236}">
                <a16:creationId xmlns:a16="http://schemas.microsoft.com/office/drawing/2014/main" id="{C12BDF3C-959E-954F-9E58-E7E9FA0CA5B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350" y="1588"/>
            <a:ext cx="12192000" cy="6858000"/>
          </a:xfrm>
          <a:prstGeom prst="rect">
            <a:avLst/>
          </a:prstGeom>
        </p:spPr>
      </p:pic>
    </p:spTree>
    <p:extLst>
      <p:ext uri="{BB962C8B-B14F-4D97-AF65-F5344CB8AC3E}">
        <p14:creationId xmlns:p14="http://schemas.microsoft.com/office/powerpoint/2010/main" val="2087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83D0FC-4264-28F4-BF7E-1B118908081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169ABD3-FA76-ECED-056B-1FC18F84F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A366A4D-33C9-4722-3D01-B33018825E5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038E611-6832-E9BA-8D53-15A471841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0CC1655-10EC-6343-208C-E3768DF14D1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DB935A0-08A9-B068-3493-5A824B770677}"/>
              </a:ext>
            </a:extLst>
          </p:cNvPr>
          <p:cNvSpPr>
            <a:spLocks noGrp="1"/>
          </p:cNvSpPr>
          <p:nvPr>
            <p:ph type="dt" sz="half" idx="10"/>
          </p:nvPr>
        </p:nvSpPr>
        <p:spPr/>
        <p:txBody>
          <a:bodyPr/>
          <a:lstStyle/>
          <a:p>
            <a:fld id="{C33FAB1E-9CDD-B047-95EF-1C28D50BDB6A}" type="datetimeFigureOut">
              <a:rPr lang="nb-NO" smtClean="0"/>
              <a:pPr/>
              <a:t>24.08.2025</a:t>
            </a:fld>
            <a:endParaRPr lang="nb-NO"/>
          </a:p>
        </p:txBody>
      </p:sp>
      <p:sp>
        <p:nvSpPr>
          <p:cNvPr id="8" name="Plassholder for bunntekst 7">
            <a:extLst>
              <a:ext uri="{FF2B5EF4-FFF2-40B4-BE49-F238E27FC236}">
                <a16:creationId xmlns:a16="http://schemas.microsoft.com/office/drawing/2014/main" id="{5EEFA93D-D832-B692-9795-C2175717969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E6BACD3-88E0-59D7-61C1-01C1B5E91223}"/>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3376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9AF9F5-5DBD-6F2F-C30C-ECD603AEAEE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970BA5B-F137-BA7F-B17A-7EBCA58BA39F}"/>
              </a:ext>
            </a:extLst>
          </p:cNvPr>
          <p:cNvSpPr>
            <a:spLocks noGrp="1"/>
          </p:cNvSpPr>
          <p:nvPr>
            <p:ph type="dt" sz="half" idx="10"/>
          </p:nvPr>
        </p:nvSpPr>
        <p:spPr/>
        <p:txBody>
          <a:bodyPr/>
          <a:lstStyle/>
          <a:p>
            <a:fld id="{C33FAB1E-9CDD-B047-95EF-1C28D50BDB6A}" type="datetimeFigureOut">
              <a:rPr lang="nb-NO" smtClean="0"/>
              <a:pPr/>
              <a:t>24.08.2025</a:t>
            </a:fld>
            <a:endParaRPr lang="nb-NO"/>
          </a:p>
        </p:txBody>
      </p:sp>
      <p:sp>
        <p:nvSpPr>
          <p:cNvPr id="4" name="Plassholder for bunntekst 3">
            <a:extLst>
              <a:ext uri="{FF2B5EF4-FFF2-40B4-BE49-F238E27FC236}">
                <a16:creationId xmlns:a16="http://schemas.microsoft.com/office/drawing/2014/main" id="{8F0688BF-DCE8-86E7-11CF-FA1CE70EEA5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6AECCAA-4F48-516D-BCE0-AFDE33BDB3D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64921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E70EE24-D2CD-7851-36EB-5CB2BAA43F8E}"/>
              </a:ext>
            </a:extLst>
          </p:cNvPr>
          <p:cNvSpPr>
            <a:spLocks noGrp="1"/>
          </p:cNvSpPr>
          <p:nvPr>
            <p:ph type="dt" sz="half" idx="10"/>
          </p:nvPr>
        </p:nvSpPr>
        <p:spPr/>
        <p:txBody>
          <a:bodyPr/>
          <a:lstStyle/>
          <a:p>
            <a:fld id="{C33FAB1E-9CDD-B047-95EF-1C28D50BDB6A}" type="datetimeFigureOut">
              <a:rPr lang="nb-NO" smtClean="0"/>
              <a:t>24.08.2025</a:t>
            </a:fld>
            <a:endParaRPr lang="nb-NO"/>
          </a:p>
        </p:txBody>
      </p:sp>
      <p:sp>
        <p:nvSpPr>
          <p:cNvPr id="3" name="Plassholder for bunntekst 2">
            <a:extLst>
              <a:ext uri="{FF2B5EF4-FFF2-40B4-BE49-F238E27FC236}">
                <a16:creationId xmlns:a16="http://schemas.microsoft.com/office/drawing/2014/main" id="{57408475-0E33-82FF-CA9B-8830A608CA5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DF567F5-F49F-DE7D-48AD-1769B41492C9}"/>
              </a:ext>
            </a:extLst>
          </p:cNvPr>
          <p:cNvSpPr>
            <a:spLocks noGrp="1"/>
          </p:cNvSpPr>
          <p:nvPr>
            <p:ph type="sldNum" sz="quarter" idx="12"/>
          </p:nvPr>
        </p:nvSpPr>
        <p:spPr/>
        <p:txBody>
          <a:bodyPr/>
          <a:lstStyle/>
          <a:p>
            <a:fld id="{14EA98E1-6AE9-0C49-ACBE-BBA3DE9B3EDB}" type="slidenum">
              <a:rPr lang="nb-NO" smtClean="0"/>
              <a:t>‹#›</a:t>
            </a:fld>
            <a:endParaRPr lang="nb-NO"/>
          </a:p>
        </p:txBody>
      </p:sp>
    </p:spTree>
    <p:extLst>
      <p:ext uri="{BB962C8B-B14F-4D97-AF65-F5344CB8AC3E}">
        <p14:creationId xmlns:p14="http://schemas.microsoft.com/office/powerpoint/2010/main" val="1886621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63621-45D8-2453-FE5B-7ECE5D07097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A922686-D6A4-C3F9-6C08-6772E46AC6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AE76804-8C32-301C-B185-BA62EA66C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43866DF-3C9E-CB89-9A2F-369A478606EA}"/>
              </a:ext>
            </a:extLst>
          </p:cNvPr>
          <p:cNvSpPr>
            <a:spLocks noGrp="1"/>
          </p:cNvSpPr>
          <p:nvPr>
            <p:ph type="dt" sz="half" idx="10"/>
          </p:nvPr>
        </p:nvSpPr>
        <p:spPr/>
        <p:txBody>
          <a:bodyPr/>
          <a:lstStyle/>
          <a:p>
            <a:fld id="{C33FAB1E-9CDD-B047-95EF-1C28D50BDB6A}" type="datetimeFigureOut">
              <a:rPr lang="nb-NO" smtClean="0"/>
              <a:pPr/>
              <a:t>24.08.2025</a:t>
            </a:fld>
            <a:endParaRPr lang="nb-NO"/>
          </a:p>
        </p:txBody>
      </p:sp>
      <p:sp>
        <p:nvSpPr>
          <p:cNvPr id="6" name="Plassholder for bunntekst 5">
            <a:extLst>
              <a:ext uri="{FF2B5EF4-FFF2-40B4-BE49-F238E27FC236}">
                <a16:creationId xmlns:a16="http://schemas.microsoft.com/office/drawing/2014/main" id="{825F96A8-70D0-8CB7-E316-F01574D398C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35F9CBD-9008-7D3F-81A5-E0815DAE9B9C}"/>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53878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2A57DC-C1D1-A8C9-F696-3EDE94DB266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A4BAA0B-0407-93F1-39E6-5DE4AE966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0EA89B8-A5BC-A08E-9D7B-4C297C406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3FE399-45DA-3203-140A-614D64BFC434}"/>
              </a:ext>
            </a:extLst>
          </p:cNvPr>
          <p:cNvSpPr>
            <a:spLocks noGrp="1"/>
          </p:cNvSpPr>
          <p:nvPr>
            <p:ph type="dt" sz="half" idx="10"/>
          </p:nvPr>
        </p:nvSpPr>
        <p:spPr/>
        <p:txBody>
          <a:bodyPr/>
          <a:lstStyle/>
          <a:p>
            <a:fld id="{C33FAB1E-9CDD-B047-95EF-1C28D50BDB6A}" type="datetimeFigureOut">
              <a:rPr lang="nb-NO" smtClean="0"/>
              <a:pPr/>
              <a:t>24.08.2025</a:t>
            </a:fld>
            <a:endParaRPr lang="nb-NO"/>
          </a:p>
        </p:txBody>
      </p:sp>
      <p:sp>
        <p:nvSpPr>
          <p:cNvPr id="6" name="Plassholder for bunntekst 5">
            <a:extLst>
              <a:ext uri="{FF2B5EF4-FFF2-40B4-BE49-F238E27FC236}">
                <a16:creationId xmlns:a16="http://schemas.microsoft.com/office/drawing/2014/main" id="{FB991EB8-2174-FC3C-EFAF-4204CA6CAB0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B42A1EE-84F7-2494-F0B6-C1F842E34966}"/>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95024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B625625-B4BF-AD56-B2A5-209FA7386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AB7A76C-3B4A-C479-3893-D28C9A7294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E5965EE-89F0-8636-40C7-85BA87476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FAB1E-9CDD-B047-95EF-1C28D50BDB6A}" type="datetimeFigureOut">
              <a:rPr lang="nb-NO" smtClean="0"/>
              <a:pPr/>
              <a:t>24.08.2025</a:t>
            </a:fld>
            <a:endParaRPr lang="nb-NO"/>
          </a:p>
        </p:txBody>
      </p:sp>
      <p:sp>
        <p:nvSpPr>
          <p:cNvPr id="5" name="Plassholder for bunntekst 4">
            <a:extLst>
              <a:ext uri="{FF2B5EF4-FFF2-40B4-BE49-F238E27FC236}">
                <a16:creationId xmlns:a16="http://schemas.microsoft.com/office/drawing/2014/main" id="{C286F36F-1E7A-248F-7DC2-5E726BD53C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714598B-22B1-1A2C-37AF-F607E79FE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A98E1-6AE9-0C49-ACBE-BBA3DE9B3EDB}" type="slidenum">
              <a:rPr lang="nb-NO" smtClean="0"/>
              <a:pPr/>
              <a:t>‹#›</a:t>
            </a:fld>
            <a:endParaRPr lang="nb-NO"/>
          </a:p>
        </p:txBody>
      </p:sp>
    </p:spTree>
    <p:extLst>
      <p:ext uri="{BB962C8B-B14F-4D97-AF65-F5344CB8AC3E}">
        <p14:creationId xmlns:p14="http://schemas.microsoft.com/office/powerpoint/2010/main" val="31677862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66" r:id="rId12"/>
    <p:sldLayoutId id="2147483679" r:id="rId13"/>
    <p:sldLayoutId id="2147483680" r:id="rId14"/>
    <p:sldLayoutId id="2147483678" r:id="rId15"/>
    <p:sldLayoutId id="2147483671" r:id="rId16"/>
    <p:sldLayoutId id="2147483672" r:id="rId17"/>
    <p:sldLayoutId id="2147483662" r:id="rId18"/>
    <p:sldLayoutId id="2147483661" r:id="rId19"/>
    <p:sldLayoutId id="2147483673" r:id="rId20"/>
    <p:sldLayoutId id="2147483663" r:id="rId21"/>
    <p:sldLayoutId id="2147483654" r:id="rId22"/>
    <p:sldLayoutId id="214748367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6C8EE-A640-DD4A-A015-599520C79151}"/>
              </a:ext>
            </a:extLst>
          </p:cNvPr>
          <p:cNvSpPr>
            <a:spLocks noGrp="1"/>
          </p:cNvSpPr>
          <p:nvPr>
            <p:ph type="title"/>
          </p:nvPr>
        </p:nvSpPr>
        <p:spPr>
          <a:xfrm>
            <a:off x="630002" y="630000"/>
            <a:ext cx="10931995" cy="1044453"/>
          </a:xfrm>
          <a:prstGeom prst="rect">
            <a:avLst/>
          </a:prstGeom>
        </p:spPr>
        <p:txBody>
          <a:bodyPr vert="horz" lIns="91440" tIns="0" rIns="91440" bIns="46800" rtlCol="0" anchor="t" anchorCtr="0">
            <a:normAutofit/>
          </a:bodyPr>
          <a:lstStyle/>
          <a:p>
            <a:r>
              <a:rPr lang="nb-NO" noProof="0"/>
              <a:t>Klikk for å redigere tittelstil</a:t>
            </a:r>
          </a:p>
        </p:txBody>
      </p:sp>
      <p:sp>
        <p:nvSpPr>
          <p:cNvPr id="3" name="Text Placeholder 2">
            <a:extLst>
              <a:ext uri="{FF2B5EF4-FFF2-40B4-BE49-F238E27FC236}">
                <a16:creationId xmlns:a16="http://schemas.microsoft.com/office/drawing/2014/main" id="{EE8AD033-DB01-4D4F-ABB7-C99547BA4D32}"/>
              </a:ext>
            </a:extLst>
          </p:cNvPr>
          <p:cNvSpPr>
            <a:spLocks noGrp="1"/>
          </p:cNvSpPr>
          <p:nvPr>
            <p:ph type="body" idx="1"/>
          </p:nvPr>
        </p:nvSpPr>
        <p:spPr>
          <a:xfrm>
            <a:off x="630003" y="1944453"/>
            <a:ext cx="10931996" cy="4283547"/>
          </a:xfrm>
          <a:prstGeom prst="rect">
            <a:avLst/>
          </a:prstGeom>
        </p:spPr>
        <p:txBody>
          <a:bodyPr vert="horz" lIns="90000" tIns="45720" rIns="91440" bIns="4572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a:extLst>
              <a:ext uri="{FF2B5EF4-FFF2-40B4-BE49-F238E27FC236}">
                <a16:creationId xmlns:a16="http://schemas.microsoft.com/office/drawing/2014/main" id="{4CE02E3C-E54A-9844-BA46-574F976414EA}"/>
              </a:ext>
            </a:extLst>
          </p:cNvPr>
          <p:cNvSpPr>
            <a:spLocks noGrp="1"/>
          </p:cNvSpPr>
          <p:nvPr>
            <p:ph type="dt" sz="half" idx="2"/>
          </p:nvPr>
        </p:nvSpPr>
        <p:spPr>
          <a:xfrm>
            <a:off x="630002" y="6460435"/>
            <a:ext cx="1424609" cy="261040"/>
          </a:xfrm>
          <a:prstGeom prst="rect">
            <a:avLst/>
          </a:prstGeom>
        </p:spPr>
        <p:txBody>
          <a:bodyPr vert="horz" lIns="91440" tIns="45720" rIns="91440" bIns="45720" rtlCol="0" anchor="ctr"/>
          <a:lstStyle>
            <a:lvl1pPr algn="l">
              <a:defRPr sz="1200">
                <a:solidFill>
                  <a:schemeClr val="tx1">
                    <a:tint val="75000"/>
                  </a:schemeClr>
                </a:solidFill>
                <a:latin typeface="+mn-lt"/>
                <a:ea typeface="Roboto" panose="02000000000000000000" pitchFamily="2" charset="0"/>
              </a:defRPr>
            </a:lvl1pPr>
          </a:lstStyle>
          <a:p>
            <a:fld id="{C33FAB1E-9CDD-B047-95EF-1C28D50BDB6A}" type="datetimeFigureOut">
              <a:rPr lang="nb-NO" smtClean="0"/>
              <a:pPr/>
              <a:t>24.08.2025</a:t>
            </a:fld>
            <a:endParaRPr lang="nb-NO"/>
          </a:p>
        </p:txBody>
      </p:sp>
      <p:sp>
        <p:nvSpPr>
          <p:cNvPr id="5" name="Footer Placeholder 4">
            <a:extLst>
              <a:ext uri="{FF2B5EF4-FFF2-40B4-BE49-F238E27FC236}">
                <a16:creationId xmlns:a16="http://schemas.microsoft.com/office/drawing/2014/main" id="{7F0A74A6-AE94-AE43-925B-780EC497EAA7}"/>
              </a:ext>
            </a:extLst>
          </p:cNvPr>
          <p:cNvSpPr>
            <a:spLocks noGrp="1"/>
          </p:cNvSpPr>
          <p:nvPr>
            <p:ph type="ftr" sz="quarter" idx="3"/>
          </p:nvPr>
        </p:nvSpPr>
        <p:spPr>
          <a:xfrm>
            <a:off x="2140527" y="6460435"/>
            <a:ext cx="7910946" cy="261040"/>
          </a:xfrm>
          <a:prstGeom prst="rect">
            <a:avLst/>
          </a:prstGeom>
        </p:spPr>
        <p:txBody>
          <a:bodyPr vert="horz" lIns="91440" tIns="45720" rIns="91440" bIns="45720" rtlCol="0" anchor="ctr"/>
          <a:lstStyle>
            <a:lvl1pPr algn="ctr">
              <a:defRPr sz="1200">
                <a:solidFill>
                  <a:schemeClr val="tx1">
                    <a:tint val="75000"/>
                  </a:schemeClr>
                </a:solidFill>
                <a:latin typeface="+mn-lt"/>
                <a:ea typeface="Roboto" panose="02000000000000000000" pitchFamily="2" charset="0"/>
              </a:defRPr>
            </a:lvl1pPr>
          </a:lstStyle>
          <a:p>
            <a:endParaRPr lang="nb-NO"/>
          </a:p>
        </p:txBody>
      </p:sp>
      <p:sp>
        <p:nvSpPr>
          <p:cNvPr id="6" name="Slide Number Placeholder 5">
            <a:extLst>
              <a:ext uri="{FF2B5EF4-FFF2-40B4-BE49-F238E27FC236}">
                <a16:creationId xmlns:a16="http://schemas.microsoft.com/office/drawing/2014/main" id="{3192610B-B494-E247-B0C2-BA80D53F3BCA}"/>
              </a:ext>
            </a:extLst>
          </p:cNvPr>
          <p:cNvSpPr>
            <a:spLocks noGrp="1"/>
          </p:cNvSpPr>
          <p:nvPr>
            <p:ph type="sldNum" sz="quarter" idx="4"/>
          </p:nvPr>
        </p:nvSpPr>
        <p:spPr>
          <a:xfrm>
            <a:off x="10137388" y="6460435"/>
            <a:ext cx="1424609" cy="261040"/>
          </a:xfrm>
          <a:prstGeom prst="rect">
            <a:avLst/>
          </a:prstGeom>
        </p:spPr>
        <p:txBody>
          <a:bodyPr vert="horz" lIns="91440" tIns="45720" rIns="91440" bIns="45720" rtlCol="0" anchor="ctr"/>
          <a:lstStyle>
            <a:lvl1pPr algn="r">
              <a:defRPr sz="1200">
                <a:solidFill>
                  <a:schemeClr val="tx1">
                    <a:tint val="75000"/>
                  </a:schemeClr>
                </a:solidFill>
                <a:latin typeface="+mn-lt"/>
                <a:ea typeface="Roboto" panose="02000000000000000000" pitchFamily="2" charset="0"/>
              </a:defRPr>
            </a:lvl1pPr>
          </a:lstStyle>
          <a:p>
            <a:fld id="{14EA98E1-6AE9-0C49-ACBE-BBA3DE9B3EDB}" type="slidenum">
              <a:rPr lang="nb-NO" smtClean="0"/>
              <a:pPr/>
              <a:t>‹#›</a:t>
            </a:fld>
            <a:endParaRPr lang="nb-NO"/>
          </a:p>
        </p:txBody>
      </p:sp>
    </p:spTree>
    <p:extLst>
      <p:ext uri="{BB962C8B-B14F-4D97-AF65-F5344CB8AC3E}">
        <p14:creationId xmlns:p14="http://schemas.microsoft.com/office/powerpoint/2010/main" val="25680708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mj-lt"/>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lovdata.no/pro/#reference/lov/1998-07-17-61/%C2%A79a-4" TargetMode="External"/><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jpe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3" Type="http://schemas.openxmlformats.org/officeDocument/2006/relationships/hyperlink" Target="https://lovdata.no/pro/#reference/lov/1998-07-17-61/%C2%A79a-4"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lovdata.no/pro/#reference/lov/1998-07-17-61/%C2%A79a-5"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lovdata.no/pro/#reference/lov/1998-07-17-61/%C2%A79a-4"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lovdata.no/pro/#reference/lov/1998-07-17-61/%C2%A79a-12" TargetMode="External"/><Relationship Id="rId5" Type="http://schemas.openxmlformats.org/officeDocument/2006/relationships/hyperlink" Target="https://lovdata.no/pro/#reference/lov/1998-07-17-61/%C2%A79a-10" TargetMode="External"/><Relationship Id="rId4" Type="http://schemas.openxmlformats.org/officeDocument/2006/relationships/hyperlink" Target="https://lovdata.no/pro/#reference/lov/1998-07-17-61/%C2%A79a-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8C89FC-FC37-5044-BD77-AB69CC1816AD}"/>
              </a:ext>
            </a:extLst>
          </p:cNvPr>
          <p:cNvSpPr>
            <a:spLocks noGrp="1"/>
          </p:cNvSpPr>
          <p:nvPr>
            <p:ph type="ctrTitle"/>
          </p:nvPr>
        </p:nvSpPr>
        <p:spPr>
          <a:xfrm>
            <a:off x="780918" y="2456915"/>
            <a:ext cx="10816349" cy="1891731"/>
          </a:xfrm>
        </p:spPr>
        <p:txBody>
          <a:bodyPr vert="horz" lIns="91440" tIns="45720" rIns="91440" bIns="45720" rtlCol="0" anchor="ctr">
            <a:normAutofit/>
          </a:bodyPr>
          <a:lstStyle/>
          <a:p>
            <a:r>
              <a:rPr lang="en-US" sz="4000" b="1" kern="1200" err="1">
                <a:solidFill>
                  <a:schemeClr val="tx1"/>
                </a:solidFill>
                <a:latin typeface="Roboto" panose="02000000000000000000" pitchFamily="2" charset="0"/>
                <a:ea typeface="Roboto" panose="02000000000000000000" pitchFamily="2" charset="0"/>
              </a:rPr>
              <a:t>Skolemiljøet</a:t>
            </a:r>
            <a:r>
              <a:rPr lang="en-US" sz="4000" b="1" kern="1200">
                <a:solidFill>
                  <a:schemeClr val="tx1"/>
                </a:solidFill>
                <a:latin typeface="Roboto" panose="02000000000000000000" pitchFamily="2" charset="0"/>
                <a:ea typeface="Roboto" panose="02000000000000000000" pitchFamily="2" charset="0"/>
              </a:rPr>
              <a:t> </a:t>
            </a:r>
            <a:r>
              <a:rPr lang="en-US" sz="4000" b="1" kern="1200" err="1">
                <a:solidFill>
                  <a:schemeClr val="tx1"/>
                </a:solidFill>
                <a:latin typeface="Roboto" panose="02000000000000000000" pitchFamily="2" charset="0"/>
                <a:ea typeface="Roboto" panose="02000000000000000000" pitchFamily="2" charset="0"/>
              </a:rPr>
              <a:t>til</a:t>
            </a:r>
            <a:r>
              <a:rPr lang="en-US" sz="4000" b="1" kern="1200">
                <a:solidFill>
                  <a:schemeClr val="tx1"/>
                </a:solidFill>
                <a:latin typeface="Roboto" panose="02000000000000000000" pitchFamily="2" charset="0"/>
                <a:ea typeface="Roboto" panose="02000000000000000000" pitchFamily="2" charset="0"/>
              </a:rPr>
              <a:t> </a:t>
            </a:r>
            <a:r>
              <a:rPr lang="en-US" sz="4000" b="1" kern="1200" err="1">
                <a:solidFill>
                  <a:schemeClr val="tx1"/>
                </a:solidFill>
                <a:latin typeface="Roboto" panose="02000000000000000000" pitchFamily="2" charset="0"/>
                <a:ea typeface="Roboto" panose="02000000000000000000" pitchFamily="2" charset="0"/>
              </a:rPr>
              <a:t>elevene</a:t>
            </a:r>
            <a:br>
              <a:rPr lang="en-US" sz="4000" b="1" kern="1200">
                <a:solidFill>
                  <a:schemeClr val="tx1"/>
                </a:solidFill>
                <a:latin typeface="Roboto" panose="02000000000000000000" pitchFamily="2" charset="0"/>
                <a:ea typeface="Roboto" panose="02000000000000000000" pitchFamily="2" charset="0"/>
              </a:rPr>
            </a:br>
            <a:r>
              <a:rPr lang="en-US" sz="4000" kern="1200" err="1">
                <a:solidFill>
                  <a:schemeClr val="tx1"/>
                </a:solidFill>
                <a:latin typeface="Roboto" panose="02000000000000000000" pitchFamily="2" charset="0"/>
                <a:ea typeface="Roboto" panose="02000000000000000000" pitchFamily="2" charset="0"/>
              </a:rPr>
              <a:t>kapittel</a:t>
            </a:r>
            <a:r>
              <a:rPr lang="en-US" sz="4000" kern="1200">
                <a:solidFill>
                  <a:schemeClr val="tx1"/>
                </a:solidFill>
                <a:latin typeface="Roboto" panose="02000000000000000000" pitchFamily="2" charset="0"/>
                <a:ea typeface="Roboto" panose="02000000000000000000" pitchFamily="2" charset="0"/>
              </a:rPr>
              <a:t> 12 i </a:t>
            </a:r>
            <a:r>
              <a:rPr lang="en-US" sz="4000" kern="1200" err="1">
                <a:solidFill>
                  <a:schemeClr val="tx1"/>
                </a:solidFill>
                <a:latin typeface="Roboto" panose="02000000000000000000" pitchFamily="2" charset="0"/>
                <a:ea typeface="Roboto" panose="02000000000000000000" pitchFamily="2" charset="0"/>
              </a:rPr>
              <a:t>ny</a:t>
            </a:r>
            <a:r>
              <a:rPr lang="en-US" sz="4000" kern="1200">
                <a:solidFill>
                  <a:schemeClr val="tx1"/>
                </a:solidFill>
                <a:latin typeface="Roboto" panose="02000000000000000000" pitchFamily="2" charset="0"/>
                <a:ea typeface="Roboto" panose="02000000000000000000" pitchFamily="2" charset="0"/>
              </a:rPr>
              <a:t> </a:t>
            </a:r>
            <a:r>
              <a:rPr lang="en-US" sz="4000" kern="1200" err="1">
                <a:solidFill>
                  <a:schemeClr val="tx1"/>
                </a:solidFill>
                <a:latin typeface="Roboto" panose="02000000000000000000" pitchFamily="2" charset="0"/>
                <a:ea typeface="Roboto" panose="02000000000000000000" pitchFamily="2" charset="0"/>
              </a:rPr>
              <a:t>opplæringslov</a:t>
            </a:r>
            <a:endParaRPr lang="en-US" sz="4000" kern="120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478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Flyfoto av malt lekeplass">
            <a:extLst>
              <a:ext uri="{FF2B5EF4-FFF2-40B4-BE49-F238E27FC236}">
                <a16:creationId xmlns:a16="http://schemas.microsoft.com/office/drawing/2014/main" id="{5AEC271F-D34F-EA8B-D29F-94D6CFFA13F7}"/>
              </a:ext>
            </a:extLst>
          </p:cNvPr>
          <p:cNvPicPr>
            <a:picLocks noChangeAspect="1"/>
          </p:cNvPicPr>
          <p:nvPr/>
        </p:nvPicPr>
        <p:blipFill>
          <a:blip r:embed="rId3"/>
          <a:stretch>
            <a:fillRect/>
          </a:stretch>
        </p:blipFill>
        <p:spPr>
          <a:xfrm>
            <a:off x="0" y="189"/>
            <a:ext cx="12192000" cy="6857621"/>
          </a:xfrm>
          <a:prstGeom prst="rect">
            <a:avLst/>
          </a:prstGeom>
        </p:spPr>
      </p:pic>
      <p:sp>
        <p:nvSpPr>
          <p:cNvPr id="6" name="Oval 7">
            <a:extLst>
              <a:ext uri="{FF2B5EF4-FFF2-40B4-BE49-F238E27FC236}">
                <a16:creationId xmlns:a16="http://schemas.microsoft.com/office/drawing/2014/main" id="{5D1616DA-8F3E-6A66-80EA-973452D3CF72}"/>
              </a:ext>
            </a:extLst>
          </p:cNvPr>
          <p:cNvSpPr>
            <a:spLocks noChangeAspect="1"/>
          </p:cNvSpPr>
          <p:nvPr/>
        </p:nvSpPr>
        <p:spPr>
          <a:xfrm>
            <a:off x="270001" y="2012662"/>
            <a:ext cx="4845338" cy="484533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a:solidFill>
                  <a:srgbClr val="000000">
                    <a:lumMod val="85000"/>
                    <a:lumOff val="15000"/>
                  </a:srgbClr>
                </a:solidFill>
                <a:latin typeface="Roboto" panose="02000000000000000000" pitchFamily="2" charset="0"/>
                <a:ea typeface="Roboto" panose="02000000000000000000" pitchFamily="2" charset="0"/>
              </a:rPr>
              <a:t>P</a:t>
            </a:r>
            <a:r>
              <a:rPr kumimoji="0" lang="nb-NO" sz="2400" b="1" i="0" u="none" strike="noStrike" kern="1200" cap="none" spc="0" normalizeH="0" baseline="0" noProof="0" err="1">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likten</a:t>
            </a:r>
            <a:r>
              <a:rPr kumimoji="0" lang="nb-NO" sz="24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til å følge med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n-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skal </a:t>
            </a:r>
            <a:r>
              <a:rPr kumimoji="0" lang="nn-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følgje med </a:t>
            </a:r>
            <a:r>
              <a:rPr kumimoji="0" lang="nn-NO" sz="2400" b="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på korleis elevane har det.»</a:t>
            </a:r>
            <a:endParaRPr kumimoji="0" lang="nn-NO" sz="2400" b="1"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(opplæringsloven § 12-4 første ledd)</a:t>
            </a:r>
            <a:endParaRPr kumimoji="0" lang="nb-NO" sz="2400" b="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64F9F8FA-7C74-FAFD-3544-96DCA23C8FF4}"/>
              </a:ext>
            </a:extLst>
          </p:cNvPr>
          <p:cNvPicPr>
            <a:picLocks noChangeAspect="1"/>
          </p:cNvPicPr>
          <p:nvPr/>
        </p:nvPicPr>
        <p:blipFill>
          <a:blip r:embed="rId4"/>
          <a:stretch>
            <a:fillRect/>
          </a:stretch>
        </p:blipFill>
        <p:spPr>
          <a:xfrm>
            <a:off x="4491787" y="3068796"/>
            <a:ext cx="1018120" cy="1018120"/>
          </a:xfrm>
          <a:prstGeom prst="rect">
            <a:avLst/>
          </a:prstGeom>
        </p:spPr>
      </p:pic>
    </p:spTree>
    <p:extLst>
      <p:ext uri="{BB962C8B-B14F-4D97-AF65-F5344CB8AC3E}">
        <p14:creationId xmlns:p14="http://schemas.microsoft.com/office/powerpoint/2010/main" val="2469867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412CF1E-D1FB-8D27-A155-A3D3CB1034FC}"/>
              </a:ext>
            </a:extLst>
          </p:cNvPr>
          <p:cNvSpPr/>
          <p:nvPr/>
        </p:nvSpPr>
        <p:spPr>
          <a:xfrm>
            <a:off x="0" y="0"/>
            <a:ext cx="7620000"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3DDBD15-614E-96BA-0ECE-A5CDFB9F265D}"/>
              </a:ext>
            </a:extLst>
          </p:cNvPr>
          <p:cNvSpPr>
            <a:spLocks noGrp="1"/>
          </p:cNvSpPr>
          <p:nvPr>
            <p:ph type="title" idx="4294967295"/>
          </p:nvPr>
        </p:nvSpPr>
        <p:spPr>
          <a:xfrm>
            <a:off x="814226" y="630238"/>
            <a:ext cx="6189663" cy="1046162"/>
          </a:xfrm>
        </p:spPr>
        <p:txBody>
          <a:bodyPr/>
          <a:lstStyle/>
          <a:p>
            <a:pPr algn="ctr"/>
            <a:r>
              <a:rPr lang="nb-NO" b="1"/>
              <a:t>Plikten til å følge med</a:t>
            </a:r>
          </a:p>
        </p:txBody>
      </p:sp>
      <p:sp>
        <p:nvSpPr>
          <p:cNvPr id="3" name="Plassholder for innhold 2">
            <a:extLst>
              <a:ext uri="{FF2B5EF4-FFF2-40B4-BE49-F238E27FC236}">
                <a16:creationId xmlns:a16="http://schemas.microsoft.com/office/drawing/2014/main" id="{E43D6638-7525-B9DC-4527-699791ACC769}"/>
              </a:ext>
            </a:extLst>
          </p:cNvPr>
          <p:cNvSpPr>
            <a:spLocks noGrp="1"/>
          </p:cNvSpPr>
          <p:nvPr>
            <p:ph idx="4294967295"/>
          </p:nvPr>
        </p:nvSpPr>
        <p:spPr>
          <a:xfrm>
            <a:off x="372902" y="1736724"/>
            <a:ext cx="7072313" cy="4491038"/>
          </a:xfrm>
        </p:spPr>
        <p:txBody>
          <a:bodyPr>
            <a:normAutofit/>
          </a:bodyPr>
          <a:lstStyle/>
          <a:p>
            <a:r>
              <a:rPr lang="nb-NO"/>
              <a:t>er ei plikt for den enkelte til å være årvåken og aktivt observere hvordan elevene har det, agerer hver for seg, seg imellom og forholdet mellom elever og ansatte</a:t>
            </a:r>
          </a:p>
          <a:p>
            <a:r>
              <a:rPr lang="nb-NO"/>
              <a:t>er en nødvendig forutsetning for at de som arbeider på skolen skal få mistanke om eller kjennskap til at en elev ikke har det trygt og godt</a:t>
            </a:r>
          </a:p>
          <a:p>
            <a:r>
              <a:rPr lang="nb-NO"/>
              <a:t>h</a:t>
            </a:r>
            <a:r>
              <a:rPr lang="nb-NO" sz="2400"/>
              <a:t>vordan de skal følge med, må tilpasses konkrete forhold rundt elevene og skolen </a:t>
            </a:r>
          </a:p>
          <a:p>
            <a:r>
              <a:rPr lang="nb-NO"/>
              <a:t>er et ekstra ansvar overfor elever med en særskilt sårbarhet</a:t>
            </a:r>
          </a:p>
          <a:p>
            <a:pPr algn="just"/>
            <a:endParaRPr lang="nb-NO"/>
          </a:p>
        </p:txBody>
      </p:sp>
      <p:pic>
        <p:nvPicPr>
          <p:cNvPr id="6" name="Grafikk 5" descr="En skrive bords lampe">
            <a:extLst>
              <a:ext uri="{FF2B5EF4-FFF2-40B4-BE49-F238E27FC236}">
                <a16:creationId xmlns:a16="http://schemas.microsoft.com/office/drawing/2014/main" id="{CFFA5C2C-924D-9D22-E634-51B455F2CD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566161">
            <a:off x="7955907" y="1505062"/>
            <a:ext cx="4063774" cy="4063774"/>
          </a:xfrm>
          <a:prstGeom prst="rect">
            <a:avLst/>
          </a:prstGeom>
        </p:spPr>
      </p:pic>
    </p:spTree>
    <p:extLst>
      <p:ext uri="{BB962C8B-B14F-4D97-AF65-F5344CB8AC3E}">
        <p14:creationId xmlns:p14="http://schemas.microsoft.com/office/powerpoint/2010/main" val="8310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Barn som lagrer elementer i skoleskap">
            <a:extLst>
              <a:ext uri="{FF2B5EF4-FFF2-40B4-BE49-F238E27FC236}">
                <a16:creationId xmlns:a16="http://schemas.microsoft.com/office/drawing/2014/main" id="{8D0411DC-A2E6-D791-E145-C5A0A3B156E5}"/>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7">
            <a:extLst>
              <a:ext uri="{FF2B5EF4-FFF2-40B4-BE49-F238E27FC236}">
                <a16:creationId xmlns:a16="http://schemas.microsoft.com/office/drawing/2014/main" id="{8BC1B89D-C3F5-0F9D-7ABB-DC5C9A95CFEC}"/>
              </a:ext>
            </a:extLst>
          </p:cNvPr>
          <p:cNvSpPr>
            <a:spLocks noChangeAspect="1"/>
          </p:cNvSpPr>
          <p:nvPr/>
        </p:nvSpPr>
        <p:spPr>
          <a:xfrm>
            <a:off x="270001" y="2184400"/>
            <a:ext cx="4833628" cy="4673600"/>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a:solidFill>
                  <a:srgbClr val="000000">
                    <a:lumMod val="85000"/>
                    <a:lumOff val="15000"/>
                  </a:srgbClr>
                </a:solidFill>
                <a:latin typeface="Roboto" panose="02000000000000000000" pitchFamily="2" charset="0"/>
                <a:ea typeface="Roboto" panose="02000000000000000000" pitchFamily="2" charset="0"/>
              </a:rPr>
              <a:t>P</a:t>
            </a:r>
            <a:r>
              <a:rPr kumimoji="0" lang="nb-NO" sz="2400" b="1" i="0" u="none" strike="noStrike" kern="1200" cap="none" spc="0" normalizeH="0" baseline="0" noProof="0" err="1">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likten</a:t>
            </a:r>
            <a:r>
              <a:rPr kumimoji="0" lang="nb-NO" sz="24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til å gripe inn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skal </a:t>
            </a:r>
            <a:r>
              <a:rPr lang="nb-NO" sz="2400">
                <a:solidFill>
                  <a:schemeClr val="tx1"/>
                </a:solidFill>
                <a:latin typeface="Roboto" panose="02000000000000000000" pitchFamily="2" charset="0"/>
                <a:ea typeface="Roboto" panose="02000000000000000000" pitchFamily="2" charset="0"/>
              </a:rPr>
              <a:t>[</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om </a:t>
            </a:r>
            <a:r>
              <a:rPr kumimoji="0" lang="nb-NO" sz="2400" b="0" u="none" strike="noStrike" kern="1200" cap="none" spc="0" normalizeH="0" baseline="0" noProof="0" err="1">
                <a:ln>
                  <a:noFill/>
                </a:ln>
                <a:solidFill>
                  <a:schemeClr val="tx1"/>
                </a:solidFill>
                <a:effectLst/>
                <a:uLnTx/>
                <a:uFillTx/>
                <a:latin typeface="Roboto" panose="02000000000000000000" pitchFamily="2" charset="0"/>
                <a:ea typeface="Roboto" panose="02000000000000000000" pitchFamily="2" charset="0"/>
                <a:cs typeface="+mn-cs"/>
              </a:rPr>
              <a:t>mogleg</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a:t>
            </a:r>
            <a:r>
              <a:rPr kumimoji="0" lang="nb-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gripe inn </a:t>
            </a:r>
            <a:r>
              <a:rPr kumimoji="0" lang="nb-NO" sz="24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dersom </a:t>
            </a:r>
            <a:r>
              <a:rPr kumimoji="0" lang="nb-NO" sz="2400" u="none" strike="noStrike" kern="1200" cap="none" spc="0" normalizeH="0" baseline="0" noProof="0" err="1">
                <a:ln>
                  <a:noFill/>
                </a:ln>
                <a:solidFill>
                  <a:schemeClr val="tx1"/>
                </a:solidFill>
                <a:effectLst/>
                <a:uLnTx/>
                <a:uFillTx/>
                <a:latin typeface="Roboto" panose="02000000000000000000" pitchFamily="2" charset="0"/>
                <a:ea typeface="Roboto" panose="02000000000000000000" pitchFamily="2" charset="0"/>
                <a:cs typeface="+mn-cs"/>
              </a:rPr>
              <a:t>nokon</a:t>
            </a:r>
            <a:r>
              <a:rPr kumimoji="0" lang="nb-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krenker</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a:t>
            </a:r>
            <a:r>
              <a:rPr kumimoji="0" lang="nb-NO" sz="2400" b="0" u="none" strike="noStrike" kern="1200" cap="none" spc="0" normalizeH="0" baseline="0" noProof="0" err="1">
                <a:ln>
                  <a:noFill/>
                </a:ln>
                <a:solidFill>
                  <a:schemeClr val="tx1"/>
                </a:solidFill>
                <a:effectLst/>
                <a:uLnTx/>
                <a:uFillTx/>
                <a:latin typeface="Roboto" panose="02000000000000000000" pitchFamily="2" charset="0"/>
                <a:ea typeface="Roboto" panose="02000000000000000000" pitchFamily="2" charset="0"/>
                <a:cs typeface="+mn-cs"/>
              </a:rPr>
              <a:t>ein</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elev.»</a:t>
            </a:r>
            <a:endParaRPr kumimoji="0" lang="nb-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(opplæringsloven § 12-4 første ledd)</a:t>
            </a:r>
            <a:endParaRPr kumimoji="0" lang="nb-NO" sz="2400" b="0" i="1"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p:txBody>
      </p:sp>
      <p:pic>
        <p:nvPicPr>
          <p:cNvPr id="3" name="Bilde 2">
            <a:extLst>
              <a:ext uri="{FF2B5EF4-FFF2-40B4-BE49-F238E27FC236}">
                <a16:creationId xmlns:a16="http://schemas.microsoft.com/office/drawing/2014/main" id="{3D2E4B71-6B9C-B663-305B-2C3A4E97FAE6}"/>
              </a:ext>
            </a:extLst>
          </p:cNvPr>
          <p:cNvPicPr>
            <a:picLocks noChangeAspect="1"/>
          </p:cNvPicPr>
          <p:nvPr/>
        </p:nvPicPr>
        <p:blipFill>
          <a:blip r:embed="rId4"/>
          <a:stretch>
            <a:fillRect/>
          </a:stretch>
        </p:blipFill>
        <p:spPr>
          <a:xfrm>
            <a:off x="4355510" y="2919940"/>
            <a:ext cx="1018120" cy="1018120"/>
          </a:xfrm>
          <a:prstGeom prst="rect">
            <a:avLst/>
          </a:prstGeom>
        </p:spPr>
      </p:pic>
    </p:spTree>
    <p:extLst>
      <p:ext uri="{BB962C8B-B14F-4D97-AF65-F5344CB8AC3E}">
        <p14:creationId xmlns:p14="http://schemas.microsoft.com/office/powerpoint/2010/main" val="126393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363CC1B-3819-63B2-DC9E-22A49FFF8DDF}"/>
              </a:ext>
            </a:extLst>
          </p:cNvPr>
          <p:cNvSpPr/>
          <p:nvPr/>
        </p:nvSpPr>
        <p:spPr>
          <a:xfrm>
            <a:off x="0" y="0"/>
            <a:ext cx="6803136"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96C25DB0-09FA-D12E-336D-ED0C13A2A50D}"/>
              </a:ext>
            </a:extLst>
          </p:cNvPr>
          <p:cNvSpPr>
            <a:spLocks noGrp="1"/>
          </p:cNvSpPr>
          <p:nvPr>
            <p:ph sz="half" idx="4294967295"/>
          </p:nvPr>
        </p:nvSpPr>
        <p:spPr>
          <a:xfrm>
            <a:off x="593567" y="2663826"/>
            <a:ext cx="5602288" cy="3625850"/>
          </a:xfrm>
        </p:spPr>
        <p:txBody>
          <a:bodyPr vert="horz" lIns="90000" tIns="45720" rIns="91440" bIns="45720" rtlCol="0" anchor="t">
            <a:normAutofit/>
          </a:bodyPr>
          <a:lstStyle/>
          <a:p>
            <a:pPr>
              <a:buClr>
                <a:srgbClr val="4E9F75"/>
              </a:buClr>
            </a:pPr>
            <a:r>
              <a:rPr lang="nb-NO"/>
              <a:t>knyttet til pågående krenkende oppførsel som den som arbeider på skolen selv er vitne til</a:t>
            </a:r>
          </a:p>
          <a:p>
            <a:r>
              <a:rPr lang="nb-NO"/>
              <a:t>begrenset til inngrep som er mulige å gjennomføre av hensyn til elevene og den som arbeider på skolen </a:t>
            </a:r>
          </a:p>
          <a:p>
            <a:r>
              <a:rPr lang="nb-NO"/>
              <a:t>ikke en selvstendig hjemmel for å bruke fysisk makt</a:t>
            </a:r>
          </a:p>
          <a:p>
            <a:endParaRPr lang="nb-NO" sz="2000">
              <a:ea typeface="Roboto"/>
              <a:cs typeface="Roboto"/>
            </a:endParaRPr>
          </a:p>
        </p:txBody>
      </p:sp>
      <p:sp>
        <p:nvSpPr>
          <p:cNvPr id="2" name="Tittel 1">
            <a:extLst>
              <a:ext uri="{FF2B5EF4-FFF2-40B4-BE49-F238E27FC236}">
                <a16:creationId xmlns:a16="http://schemas.microsoft.com/office/drawing/2014/main" id="{EC4E9BB6-B001-EE11-B1F0-779EA3A69468}"/>
              </a:ext>
            </a:extLst>
          </p:cNvPr>
          <p:cNvSpPr>
            <a:spLocks noGrp="1"/>
          </p:cNvSpPr>
          <p:nvPr>
            <p:ph type="title" idx="4294967295"/>
          </p:nvPr>
        </p:nvSpPr>
        <p:spPr>
          <a:xfrm>
            <a:off x="699929" y="1604537"/>
            <a:ext cx="5389563" cy="654050"/>
          </a:xfrm>
        </p:spPr>
        <p:txBody>
          <a:bodyPr anchor="t">
            <a:normAutofit/>
          </a:bodyPr>
          <a:lstStyle/>
          <a:p>
            <a:pPr algn="ctr"/>
            <a:r>
              <a:rPr lang="nb-NO" b="1"/>
              <a:t>Plikten til å gripe inn</a:t>
            </a:r>
          </a:p>
        </p:txBody>
      </p:sp>
      <p:pic>
        <p:nvPicPr>
          <p:cNvPr id="6" name="Grafikk 5" descr="Et par av mittens">
            <a:extLst>
              <a:ext uri="{FF2B5EF4-FFF2-40B4-BE49-F238E27FC236}">
                <a16:creationId xmlns:a16="http://schemas.microsoft.com/office/drawing/2014/main" id="{66CB7B81-4D94-3601-7462-677C44B95B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3649" y="1814861"/>
            <a:ext cx="3228278" cy="3228278"/>
          </a:xfrm>
          <a:prstGeom prst="rect">
            <a:avLst/>
          </a:prstGeom>
        </p:spPr>
      </p:pic>
    </p:spTree>
    <p:extLst>
      <p:ext uri="{BB962C8B-B14F-4D97-AF65-F5344CB8AC3E}">
        <p14:creationId xmlns:p14="http://schemas.microsoft.com/office/powerpoint/2010/main" val="180880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Barn i klassen">
            <a:extLst>
              <a:ext uri="{FF2B5EF4-FFF2-40B4-BE49-F238E27FC236}">
                <a16:creationId xmlns:a16="http://schemas.microsoft.com/office/drawing/2014/main" id="{E6D5E474-9218-30BE-D667-1AE18D52C0EB}"/>
              </a:ext>
            </a:extLst>
          </p:cNvPr>
          <p:cNvPicPr>
            <a:picLocks noChangeAspect="1"/>
          </p:cNvPicPr>
          <p:nvPr/>
        </p:nvPicPr>
        <p:blipFill>
          <a:blip r:embed="rId3"/>
          <a:stretch>
            <a:fillRect/>
          </a:stretch>
        </p:blipFill>
        <p:spPr>
          <a:xfrm>
            <a:off x="1" y="0"/>
            <a:ext cx="12192000" cy="6858000"/>
          </a:xfrm>
          <a:prstGeom prst="rect">
            <a:avLst/>
          </a:prstGeom>
        </p:spPr>
      </p:pic>
      <p:sp>
        <p:nvSpPr>
          <p:cNvPr id="6" name="Oval 7">
            <a:extLst>
              <a:ext uri="{FF2B5EF4-FFF2-40B4-BE49-F238E27FC236}">
                <a16:creationId xmlns:a16="http://schemas.microsoft.com/office/drawing/2014/main" id="{12B43CD4-5598-E65E-07EB-D7FB42A65E7E}"/>
              </a:ext>
            </a:extLst>
          </p:cNvPr>
          <p:cNvSpPr>
            <a:spLocks noChangeAspect="1"/>
          </p:cNvSpPr>
          <p:nvPr/>
        </p:nvSpPr>
        <p:spPr>
          <a:xfrm>
            <a:off x="450001" y="1464366"/>
            <a:ext cx="5123634" cy="512363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Plikten til å </a:t>
            </a:r>
            <a:r>
              <a:rPr lang="nb-NO" sz="2400" b="1">
                <a:solidFill>
                  <a:srgbClr val="000000">
                    <a:lumMod val="85000"/>
                    <a:lumOff val="15000"/>
                  </a:srgbClr>
                </a:solidFill>
                <a:latin typeface="Roboto" panose="02000000000000000000" pitchFamily="2" charset="0"/>
                <a:ea typeface="Roboto" panose="02000000000000000000" pitchFamily="2" charset="0"/>
              </a:rPr>
              <a:t>melde fra</a:t>
            </a:r>
            <a:endParaRPr kumimoji="0" lang="nb-NO" sz="24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n-NO" sz="2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n-NO" sz="18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skal </a:t>
            </a:r>
            <a:r>
              <a:rPr kumimoji="0" lang="nn-NO" sz="18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melde frå til</a:t>
            </a:r>
            <a:r>
              <a:rPr kumimoji="0" lang="nn-NO" sz="18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rektor dersom dei får </a:t>
            </a:r>
            <a:r>
              <a:rPr kumimoji="0" lang="nn-NO" sz="18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mistanke om eller kjennskap til </a:t>
            </a:r>
            <a:r>
              <a:rPr kumimoji="0" lang="nn-NO" sz="18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at ein </a:t>
            </a:r>
            <a:r>
              <a:rPr kumimoji="0" lang="nn-NO" sz="18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elev ikkje har et trygt og godt skolemiljø</a:t>
            </a:r>
            <a:r>
              <a:rPr kumimoji="0" lang="nn-NO" sz="18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Det gjeld også når ein elev seier sjølv at ho eller han ikkje har det trygt og godt. […] rektor skal melde frå til kommunen eller fylkeskommunen i alvorlege tilfelle.»</a:t>
            </a:r>
            <a:endParaRPr kumimoji="0" lang="nn-NO" sz="18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(opplæringsloven § 12-4 andre ledd)</a:t>
            </a:r>
            <a:endParaRPr kumimoji="0" lang="nb-NO"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AE8B468E-1761-43F2-F54E-229AC5A5BA48}"/>
              </a:ext>
            </a:extLst>
          </p:cNvPr>
          <p:cNvPicPr>
            <a:picLocks noChangeAspect="1"/>
          </p:cNvPicPr>
          <p:nvPr/>
        </p:nvPicPr>
        <p:blipFill>
          <a:blip r:embed="rId4"/>
          <a:stretch>
            <a:fillRect/>
          </a:stretch>
        </p:blipFill>
        <p:spPr>
          <a:xfrm>
            <a:off x="4580462" y="1835419"/>
            <a:ext cx="1018120" cy="1018120"/>
          </a:xfrm>
          <a:prstGeom prst="rect">
            <a:avLst/>
          </a:prstGeom>
        </p:spPr>
      </p:pic>
    </p:spTree>
    <p:extLst>
      <p:ext uri="{BB962C8B-B14F-4D97-AF65-F5344CB8AC3E}">
        <p14:creationId xmlns:p14="http://schemas.microsoft.com/office/powerpoint/2010/main" val="2652405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0037C47-28FC-F62D-25AB-D2F59F33B060}"/>
              </a:ext>
            </a:extLst>
          </p:cNvPr>
          <p:cNvSpPr/>
          <p:nvPr/>
        </p:nvSpPr>
        <p:spPr>
          <a:xfrm>
            <a:off x="0" y="0"/>
            <a:ext cx="7217664"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25E581E-EFB1-1E30-786D-546928FC3E68}"/>
              </a:ext>
            </a:extLst>
          </p:cNvPr>
          <p:cNvSpPr>
            <a:spLocks noGrp="1"/>
          </p:cNvSpPr>
          <p:nvPr>
            <p:ph type="title" idx="4294967295"/>
          </p:nvPr>
        </p:nvSpPr>
        <p:spPr>
          <a:xfrm>
            <a:off x="660748" y="1174871"/>
            <a:ext cx="6175375" cy="806678"/>
          </a:xfrm>
        </p:spPr>
        <p:txBody>
          <a:bodyPr/>
          <a:lstStyle/>
          <a:p>
            <a:pPr algn="ctr"/>
            <a:r>
              <a:rPr lang="nb-NO" b="1"/>
              <a:t>Plikten til å melde fra</a:t>
            </a:r>
          </a:p>
        </p:txBody>
      </p:sp>
      <p:sp>
        <p:nvSpPr>
          <p:cNvPr id="3" name="Plassholder for innhold 2">
            <a:extLst>
              <a:ext uri="{FF2B5EF4-FFF2-40B4-BE49-F238E27FC236}">
                <a16:creationId xmlns:a16="http://schemas.microsoft.com/office/drawing/2014/main" id="{56F5EFBD-FB54-BD8F-F54A-E0A1F2C360AD}"/>
              </a:ext>
            </a:extLst>
          </p:cNvPr>
          <p:cNvSpPr>
            <a:spLocks noGrp="1"/>
          </p:cNvSpPr>
          <p:nvPr>
            <p:ph idx="4294967295"/>
          </p:nvPr>
        </p:nvSpPr>
        <p:spPr>
          <a:xfrm>
            <a:off x="557561" y="1981852"/>
            <a:ext cx="6381750" cy="4281488"/>
          </a:xfrm>
        </p:spPr>
        <p:txBody>
          <a:bodyPr>
            <a:normAutofit lnSpcReduction="10000"/>
          </a:bodyPr>
          <a:lstStyle/>
          <a:p>
            <a:r>
              <a:rPr lang="nb-NO">
                <a:latin typeface="Roboto" panose="02000000000000000000" pitchFamily="2" charset="0"/>
              </a:rPr>
              <a:t>Alle som jobber på skolen, må melde fra </a:t>
            </a:r>
            <a:r>
              <a:rPr lang="nb-NO" u="sng">
                <a:latin typeface="Roboto" panose="02000000000000000000" pitchFamily="2" charset="0"/>
              </a:rPr>
              <a:t>til rektor </a:t>
            </a:r>
            <a:r>
              <a:rPr lang="nb-NO">
                <a:latin typeface="Roboto" panose="02000000000000000000" pitchFamily="2" charset="0"/>
              </a:rPr>
              <a:t>ved </a:t>
            </a:r>
            <a:r>
              <a:rPr lang="nb-NO" u="sng">
                <a:latin typeface="Roboto" panose="02000000000000000000" pitchFamily="2" charset="0"/>
              </a:rPr>
              <a:t>mistanke om eller kjennskap til </a:t>
            </a:r>
            <a:r>
              <a:rPr lang="nb-NO">
                <a:latin typeface="Roboto" panose="02000000000000000000" pitchFamily="2" charset="0"/>
              </a:rPr>
              <a:t>at en elev ikke har et trygt og godt skolemiljø.</a:t>
            </a:r>
          </a:p>
          <a:p>
            <a:r>
              <a:rPr lang="nb-NO" b="1">
                <a:latin typeface="Roboto" panose="02000000000000000000" pitchFamily="2" charset="0"/>
              </a:rPr>
              <a:t>Terskel</a:t>
            </a:r>
            <a:r>
              <a:rPr lang="nb-NO">
                <a:latin typeface="Roboto" panose="02000000000000000000" pitchFamily="2" charset="0"/>
              </a:rPr>
              <a:t> skal være lav for hva som vekker mistanke om eller gir kjennskap til at en elev ikke har det trygt og godt.</a:t>
            </a:r>
            <a:endParaRPr lang="nb-NO">
              <a:solidFill>
                <a:srgbClr val="000000"/>
              </a:solidFill>
              <a:latin typeface="Roboto" panose="02000000000000000000" pitchFamily="2" charset="0"/>
            </a:endParaRPr>
          </a:p>
          <a:p>
            <a:r>
              <a:rPr lang="nb-NO">
                <a:solidFill>
                  <a:srgbClr val="000000"/>
                </a:solidFill>
                <a:latin typeface="Roboto" panose="02000000000000000000" pitchFamily="2" charset="0"/>
              </a:rPr>
              <a:t>Rektor har ansvaret for å ta imot meldingene.</a:t>
            </a:r>
          </a:p>
          <a:p>
            <a:r>
              <a:rPr lang="nb-NO" b="1">
                <a:latin typeface="Roboto" panose="02000000000000000000" pitchFamily="2" charset="0"/>
              </a:rPr>
              <a:t>Tidspunktet </a:t>
            </a:r>
            <a:r>
              <a:rPr lang="nb-NO">
                <a:latin typeface="Roboto" panose="02000000000000000000" pitchFamily="2" charset="0"/>
              </a:rPr>
              <a:t>for når det skal meldes fra, må stå i forhold til alvoret i situasjonen.</a:t>
            </a:r>
          </a:p>
          <a:p>
            <a:r>
              <a:rPr lang="nb-NO">
                <a:solidFill>
                  <a:srgbClr val="000000"/>
                </a:solidFill>
                <a:latin typeface="Roboto" panose="02000000000000000000" pitchFamily="2" charset="0"/>
              </a:rPr>
              <a:t>Rektor skal melde fra til kommunen eller fylkeskommunen i </a:t>
            </a:r>
            <a:r>
              <a:rPr lang="nb-NO" u="sng">
                <a:solidFill>
                  <a:srgbClr val="000000"/>
                </a:solidFill>
                <a:latin typeface="Roboto" panose="02000000000000000000" pitchFamily="2" charset="0"/>
              </a:rPr>
              <a:t>alvorlige tilfeller.</a:t>
            </a:r>
          </a:p>
        </p:txBody>
      </p:sp>
      <p:pic>
        <p:nvPicPr>
          <p:cNvPr id="5" name="Grafikk 4" descr="Fly med reise papir">
            <a:extLst>
              <a:ext uri="{FF2B5EF4-FFF2-40B4-BE49-F238E27FC236}">
                <a16:creationId xmlns:a16="http://schemas.microsoft.com/office/drawing/2014/main" id="{D4EE638B-BCD0-DC54-DB45-9AC961B710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2415" y="1448167"/>
            <a:ext cx="3652024" cy="3652024"/>
          </a:xfrm>
          <a:prstGeom prst="rect">
            <a:avLst/>
          </a:prstGeom>
        </p:spPr>
      </p:pic>
    </p:spTree>
    <p:extLst>
      <p:ext uri="{BB962C8B-B14F-4D97-AF65-F5344CB8AC3E}">
        <p14:creationId xmlns:p14="http://schemas.microsoft.com/office/powerpoint/2010/main" val="2981042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n Whistle som henger på en vegg">
            <a:extLst>
              <a:ext uri="{FF2B5EF4-FFF2-40B4-BE49-F238E27FC236}">
                <a16:creationId xmlns:a16="http://schemas.microsoft.com/office/drawing/2014/main" id="{A88BE807-CB5A-B92B-AF4F-5006F0984B07}"/>
              </a:ext>
            </a:extLst>
          </p:cNvPr>
          <p:cNvPicPr>
            <a:picLocks noChangeAspect="1"/>
          </p:cNvPicPr>
          <p:nvPr/>
        </p:nvPicPr>
        <p:blipFill>
          <a:blip r:embed="rId3"/>
          <a:stretch>
            <a:fillRect/>
          </a:stretch>
        </p:blipFill>
        <p:spPr>
          <a:xfrm>
            <a:off x="-111512" y="0"/>
            <a:ext cx="12303512" cy="6858000"/>
          </a:xfrm>
          <a:prstGeom prst="rect">
            <a:avLst/>
          </a:prstGeom>
        </p:spPr>
      </p:pic>
      <p:sp>
        <p:nvSpPr>
          <p:cNvPr id="8" name="Oval 7">
            <a:extLst>
              <a:ext uri="{FF2B5EF4-FFF2-40B4-BE49-F238E27FC236}">
                <a16:creationId xmlns:a16="http://schemas.microsoft.com/office/drawing/2014/main" id="{AF6FA558-3DCD-7DA8-90DC-FE7D97595254}"/>
              </a:ext>
            </a:extLst>
          </p:cNvPr>
          <p:cNvSpPr>
            <a:spLocks noChangeAspect="1"/>
          </p:cNvSpPr>
          <p:nvPr/>
        </p:nvSpPr>
        <p:spPr>
          <a:xfrm>
            <a:off x="159487" y="760228"/>
            <a:ext cx="5284381" cy="533754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a:pPr>
            <a:r>
              <a:rPr kumimoji="0" lang="nb-NO" sz="2000" b="1" i="0" u="none" strike="noStrike" kern="1200" cap="none" spc="0" normalizeH="0" baseline="0" noProof="0">
                <a:ln>
                  <a:noFill/>
                </a:ln>
                <a:solidFill>
                  <a:srgbClr val="000000"/>
                </a:solidFill>
                <a:effectLst/>
                <a:uLnTx/>
                <a:uFillTx/>
                <a:ea typeface="Roboto"/>
                <a:cs typeface="Roboto"/>
              </a:rPr>
              <a:t>Skjerpet </a:t>
            </a:r>
            <a:r>
              <a:rPr lang="nb-NO" sz="2000" b="1">
                <a:solidFill>
                  <a:srgbClr val="000000"/>
                </a:solidFill>
                <a:ea typeface="Roboto"/>
                <a:cs typeface="Roboto"/>
              </a:rPr>
              <a:t>plikt til å melde fra</a:t>
            </a:r>
            <a:endParaRPr kumimoji="0" lang="nb-NO" sz="2000" b="1" i="0" u="none" strike="noStrike" kern="1200" cap="none" spc="0" normalizeH="0" baseline="0" noProof="0">
              <a:ln>
                <a:noFill/>
              </a:ln>
              <a:solidFill>
                <a:srgbClr val="000000">
                  <a:lumMod val="85000"/>
                  <a:lumOff val="15000"/>
                </a:srgbClr>
              </a:solidFill>
              <a:effectLst/>
              <a:uLnTx/>
              <a:uFillTx/>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lumMod val="85000"/>
                  <a:lumOff val="15000"/>
                </a:srgbClr>
              </a:solidFill>
              <a:effectLst/>
              <a:uLnTx/>
              <a:uFillTx/>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a:ln>
                  <a:noFill/>
                </a:ln>
                <a:solidFill>
                  <a:srgbClr val="333333"/>
                </a:solidFill>
                <a:effectLst/>
                <a:uLnTx/>
                <a:uFillTx/>
                <a:ea typeface="+mn-ea"/>
                <a:cs typeface="+mn-cs"/>
              </a:rPr>
              <a:t>«Dersom </a:t>
            </a:r>
            <a:r>
              <a:rPr kumimoji="0" lang="nn-NO" sz="1600" b="1" u="none" strike="noStrike" kern="1200" cap="none" spc="0" normalizeH="0" baseline="0" noProof="0">
                <a:ln>
                  <a:noFill/>
                </a:ln>
                <a:solidFill>
                  <a:srgbClr val="333333"/>
                </a:solidFill>
                <a:effectLst/>
                <a:uLnTx/>
                <a:uFillTx/>
                <a:ea typeface="+mn-ea"/>
                <a:cs typeface="+mn-cs"/>
              </a:rPr>
              <a:t>ein som arbeider på skolen</a:t>
            </a:r>
            <a:r>
              <a:rPr kumimoji="0" lang="nn-NO" sz="1600" u="none" strike="noStrike" kern="1200" cap="none" spc="0" normalizeH="0" baseline="0" noProof="0">
                <a:ln>
                  <a:noFill/>
                </a:ln>
                <a:solidFill>
                  <a:srgbClr val="333333"/>
                </a:solidFill>
                <a:effectLst/>
                <a:uLnTx/>
                <a:uFillTx/>
                <a:ea typeface="+mn-ea"/>
                <a:cs typeface="+mn-cs"/>
              </a:rPr>
              <a:t>, får </a:t>
            </a:r>
            <a:r>
              <a:rPr kumimoji="0" lang="nn-NO" sz="1600" b="1" u="none" strike="noStrike" kern="1200" cap="none" spc="0" normalizeH="0" baseline="0" noProof="0">
                <a:ln>
                  <a:noFill/>
                </a:ln>
                <a:solidFill>
                  <a:srgbClr val="333333"/>
                </a:solidFill>
                <a:effectLst/>
                <a:uLnTx/>
                <a:uFillTx/>
                <a:ea typeface="+mn-ea"/>
                <a:cs typeface="+mn-cs"/>
              </a:rPr>
              <a:t>mistanke om eller kjennskap</a:t>
            </a:r>
            <a:r>
              <a:rPr kumimoji="0" lang="nn-NO" sz="1600" u="none" strike="noStrike" kern="1200" cap="none" spc="0" normalizeH="0" baseline="0" noProof="0">
                <a:ln>
                  <a:noFill/>
                </a:ln>
                <a:solidFill>
                  <a:srgbClr val="333333"/>
                </a:solidFill>
                <a:effectLst/>
                <a:uLnTx/>
                <a:uFillTx/>
                <a:ea typeface="+mn-ea"/>
                <a:cs typeface="+mn-cs"/>
              </a:rPr>
              <a:t> til at </a:t>
            </a:r>
            <a:r>
              <a:rPr kumimoji="0" lang="nn-NO" sz="1600" b="1" u="none" strike="noStrike" kern="1200" cap="none" spc="0" normalizeH="0" baseline="0" noProof="0">
                <a:ln>
                  <a:noFill/>
                </a:ln>
                <a:solidFill>
                  <a:srgbClr val="333333"/>
                </a:solidFill>
                <a:effectLst/>
                <a:uLnTx/>
                <a:uFillTx/>
                <a:ea typeface="+mn-ea"/>
                <a:cs typeface="+mn-cs"/>
              </a:rPr>
              <a:t>ein annan som arbeider på sko</a:t>
            </a:r>
            <a:r>
              <a:rPr lang="nn-NO" sz="1600" b="1">
                <a:solidFill>
                  <a:srgbClr val="333333"/>
                </a:solidFill>
              </a:rPr>
              <a:t>l</a:t>
            </a:r>
            <a:r>
              <a:rPr kumimoji="0" lang="nn-NO" sz="1600" b="1" u="none" strike="noStrike" kern="1200" cap="none" spc="0" normalizeH="0" baseline="0" noProof="0">
                <a:ln>
                  <a:noFill/>
                </a:ln>
                <a:solidFill>
                  <a:srgbClr val="333333"/>
                </a:solidFill>
                <a:effectLst/>
                <a:uLnTx/>
                <a:uFillTx/>
                <a:ea typeface="+mn-ea"/>
                <a:cs typeface="+mn-cs"/>
              </a:rPr>
              <a:t>en</a:t>
            </a:r>
            <a:r>
              <a:rPr kumimoji="0" lang="nn-NO" sz="1600" u="none" strike="noStrike" kern="1200" cap="none" spc="0" normalizeH="0" baseline="0" noProof="0">
                <a:ln>
                  <a:noFill/>
                </a:ln>
                <a:solidFill>
                  <a:srgbClr val="333333"/>
                </a:solidFill>
                <a:effectLst/>
                <a:uLnTx/>
                <a:uFillTx/>
                <a:ea typeface="+mn-ea"/>
                <a:cs typeface="+mn-cs"/>
              </a:rPr>
              <a:t>, </a:t>
            </a:r>
            <a:r>
              <a:rPr kumimoji="0" lang="nn-NO" sz="1600" b="1" u="none" strike="noStrike" kern="1200" cap="none" spc="0" normalizeH="0" baseline="0" noProof="0">
                <a:ln>
                  <a:noFill/>
                </a:ln>
                <a:solidFill>
                  <a:srgbClr val="333333"/>
                </a:solidFill>
                <a:effectLst/>
                <a:uLnTx/>
                <a:uFillTx/>
                <a:ea typeface="+mn-ea"/>
                <a:cs typeface="+mn-cs"/>
              </a:rPr>
              <a:t>krenkjer</a:t>
            </a:r>
            <a:r>
              <a:rPr kumimoji="0" lang="nn-NO" sz="1600" u="none" strike="noStrike" kern="1200" cap="none" spc="0" normalizeH="0" baseline="0" noProof="0">
                <a:ln>
                  <a:noFill/>
                </a:ln>
                <a:solidFill>
                  <a:srgbClr val="333333"/>
                </a:solidFill>
                <a:effectLst/>
                <a:uLnTx/>
                <a:uFillTx/>
                <a:ea typeface="+mn-ea"/>
                <a:cs typeface="+mn-cs"/>
              </a:rPr>
              <a:t> ein elev, skal vedkommande </a:t>
            </a:r>
            <a:r>
              <a:rPr kumimoji="0" lang="nn-NO" sz="1600" b="1" u="none" strike="noStrike" kern="1200" cap="none" spc="0" normalizeH="0" baseline="0" noProof="0">
                <a:ln>
                  <a:noFill/>
                </a:ln>
                <a:solidFill>
                  <a:srgbClr val="333333"/>
                </a:solidFill>
                <a:effectLst/>
                <a:uLnTx/>
                <a:uFillTx/>
                <a:ea typeface="+mn-ea"/>
                <a:cs typeface="+mn-cs"/>
              </a:rPr>
              <a:t>straks melde frå</a:t>
            </a:r>
            <a:r>
              <a:rPr kumimoji="0" lang="nn-NO" sz="1600" u="none" strike="noStrike" kern="1200" cap="none" spc="0" normalizeH="0" baseline="0" noProof="0">
                <a:ln>
                  <a:noFill/>
                </a:ln>
                <a:solidFill>
                  <a:srgbClr val="333333"/>
                </a:solidFill>
                <a:effectLst/>
                <a:uLnTx/>
                <a:uFillTx/>
                <a:ea typeface="+mn-ea"/>
                <a:cs typeface="+mn-cs"/>
              </a:rPr>
              <a:t> til rektor. Rektor skal melde frå til </a:t>
            </a:r>
            <a:r>
              <a:rPr kumimoji="0" lang="nn-NO" sz="1600" b="1" u="none" strike="noStrike" kern="1200" cap="none" spc="0" normalizeH="0" baseline="0" noProof="0">
                <a:ln>
                  <a:noFill/>
                </a:ln>
                <a:solidFill>
                  <a:srgbClr val="333333"/>
                </a:solidFill>
                <a:effectLst/>
                <a:uLnTx/>
                <a:uFillTx/>
                <a:ea typeface="+mn-ea"/>
                <a:cs typeface="+mn-cs"/>
              </a:rPr>
              <a:t>kommunen eller fylkeskommunen</a:t>
            </a:r>
            <a:r>
              <a:rPr kumimoji="0" lang="nn-NO" sz="1600" u="none" strike="noStrike" kern="1200" cap="none" spc="0" normalizeH="0" baseline="0" noProof="0">
                <a:ln>
                  <a:noFill/>
                </a:ln>
                <a:solidFill>
                  <a:srgbClr val="333333"/>
                </a:solidFill>
                <a:effectLst/>
                <a:uLnTx/>
                <a:uFillTx/>
                <a:ea typeface="+mn-ea"/>
                <a:cs typeface="+mn-cs"/>
              </a:rPr>
              <a:t>, med mindre meldinga er </a:t>
            </a:r>
            <a:r>
              <a:rPr kumimoji="0" lang="nn-NO" sz="1600" b="1" u="none" strike="noStrike" kern="1200" cap="none" spc="0" normalizeH="0" baseline="0" noProof="0">
                <a:ln>
                  <a:noFill/>
                </a:ln>
                <a:solidFill>
                  <a:srgbClr val="333333"/>
                </a:solidFill>
                <a:effectLst/>
                <a:uLnTx/>
                <a:uFillTx/>
                <a:ea typeface="+mn-ea"/>
                <a:cs typeface="+mn-cs"/>
              </a:rPr>
              <a:t>openbert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nn-NO" sz="1600" b="1" u="none" strike="noStrike" kern="1200" cap="none" spc="0" normalizeH="0" baseline="0" noProof="0">
                <a:ln>
                  <a:noFill/>
                </a:ln>
                <a:solidFill>
                  <a:srgbClr val="333333"/>
                </a:solidFill>
                <a:effectLst/>
                <a:uLnTx/>
                <a:uFillTx/>
                <a:ea typeface="+mn-ea"/>
                <a:cs typeface="+mn-cs"/>
              </a:rPr>
              <a:t>grunnlaus</a:t>
            </a:r>
            <a:r>
              <a:rPr kumimoji="0" lang="nn-NO" sz="1600" u="none" strike="noStrike" kern="1200" cap="none" spc="0" normalizeH="0" baseline="0" noProof="0">
                <a:ln>
                  <a:noFill/>
                </a:ln>
                <a:solidFill>
                  <a:srgbClr val="333333"/>
                </a:solidFill>
                <a:effectLst/>
                <a:uLnTx/>
                <a:uFillTx/>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a:ln>
                  <a:noFill/>
                </a:ln>
                <a:solidFill>
                  <a:srgbClr val="333333"/>
                </a:solidFill>
                <a:effectLst/>
                <a:uLnTx/>
                <a:uFillTx/>
                <a:ea typeface="+mn-ea"/>
                <a:cs typeface="+mn-cs"/>
              </a:rPr>
              <a:t>Dersom ein som arbeider på skolen, får mistanke om eller kjennskap til at </a:t>
            </a:r>
            <a:r>
              <a:rPr kumimoji="0" lang="nn-NO" sz="1600" b="1" u="none" strike="noStrike" kern="1200" cap="none" spc="0" normalizeH="0" baseline="0" noProof="0">
                <a:ln>
                  <a:noFill/>
                </a:ln>
                <a:solidFill>
                  <a:srgbClr val="333333"/>
                </a:solidFill>
                <a:effectLst/>
                <a:uLnTx/>
                <a:uFillTx/>
                <a:ea typeface="+mn-ea"/>
                <a:cs typeface="+mn-cs"/>
              </a:rPr>
              <a:t>ein i leiinga </a:t>
            </a:r>
            <a:r>
              <a:rPr kumimoji="0" lang="nn-NO" sz="1600" u="none" strike="noStrike" kern="1200" cap="none" spc="0" normalizeH="0" baseline="0" noProof="0">
                <a:ln>
                  <a:noFill/>
                </a:ln>
                <a:solidFill>
                  <a:srgbClr val="333333"/>
                </a:solidFill>
                <a:effectLst/>
                <a:uLnTx/>
                <a:uFillTx/>
                <a:ea typeface="+mn-ea"/>
                <a:cs typeface="+mn-cs"/>
              </a:rPr>
              <a:t>ved skolen </a:t>
            </a:r>
            <a:r>
              <a:rPr kumimoji="0" lang="nn-NO" sz="1600" b="1" u="none" strike="noStrike" kern="1200" cap="none" spc="0" normalizeH="0" baseline="0" noProof="0">
                <a:ln>
                  <a:noFill/>
                </a:ln>
                <a:solidFill>
                  <a:srgbClr val="333333"/>
                </a:solidFill>
                <a:effectLst/>
                <a:uLnTx/>
                <a:uFillTx/>
                <a:ea typeface="+mn-ea"/>
                <a:cs typeface="+mn-cs"/>
              </a:rPr>
              <a:t>krenkjer</a:t>
            </a:r>
            <a:r>
              <a:rPr kumimoji="0" lang="nn-NO" sz="1600" u="none" strike="noStrike" kern="1200" cap="none" spc="0" normalizeH="0" baseline="0" noProof="0">
                <a:ln>
                  <a:noFill/>
                </a:ln>
                <a:solidFill>
                  <a:srgbClr val="333333"/>
                </a:solidFill>
                <a:effectLst/>
                <a:uLnTx/>
                <a:uFillTx/>
                <a:ea typeface="+mn-ea"/>
                <a:cs typeface="+mn-cs"/>
              </a:rPr>
              <a:t> ein elev, skal vedkommande melde frå til </a:t>
            </a:r>
            <a:r>
              <a:rPr kumimoji="0" lang="nn-NO" sz="1600" b="1" u="none" strike="noStrike" kern="1200" cap="none" spc="0" normalizeH="0" baseline="0" noProof="0">
                <a:ln>
                  <a:noFill/>
                </a:ln>
                <a:solidFill>
                  <a:srgbClr val="333333"/>
                </a:solidFill>
                <a:effectLst/>
                <a:uLnTx/>
                <a:uFillTx/>
                <a:ea typeface="+mn-ea"/>
                <a:cs typeface="+mn-cs"/>
              </a:rPr>
              <a:t>kommunen eller fylkeskommunen direkte.»</a:t>
            </a:r>
            <a:endParaRPr kumimoji="0" lang="nn-NO" sz="1600" u="none" strike="noStrike" kern="1200" cap="none" spc="0" normalizeH="0" baseline="0" noProof="0">
              <a:ln>
                <a:noFill/>
              </a:ln>
              <a:solidFill>
                <a:srgbClr val="333333"/>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1" u="none" strike="noStrike" kern="1200" cap="none" spc="0" normalizeH="0" baseline="0" noProof="0">
              <a:ln>
                <a:noFill/>
              </a:ln>
              <a:solidFill>
                <a:srgbClr val="FF0000"/>
              </a:solidFill>
              <a:effectLst/>
              <a:uLnTx/>
              <a:uFillTx/>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000000">
                    <a:lumMod val="85000"/>
                    <a:lumOff val="15000"/>
                  </a:srgbClr>
                </a:solidFill>
                <a:effectLst/>
                <a:uLnTx/>
                <a:uFillTx/>
                <a:ea typeface="Roboto"/>
                <a:cs typeface="Roboto"/>
              </a:rPr>
              <a:t>(opplæringsloven § 12-5)</a:t>
            </a:r>
            <a:endParaRPr kumimoji="0" lang="nb-NO" sz="1800" b="0" i="1" u="none" strike="noStrike" kern="1200" cap="none" spc="0" normalizeH="0" baseline="0" noProof="0">
              <a:ln>
                <a:noFill/>
              </a:ln>
              <a:solidFill>
                <a:srgbClr val="000000">
                  <a:lumMod val="85000"/>
                  <a:lumOff val="15000"/>
                </a:srgbClr>
              </a:solidFill>
              <a:effectLst/>
              <a:uLnTx/>
              <a:uFillTx/>
              <a:ea typeface="Roboto"/>
              <a:cs typeface="Roboto"/>
            </a:endParaRPr>
          </a:p>
        </p:txBody>
      </p:sp>
      <p:pic>
        <p:nvPicPr>
          <p:cNvPr id="2" name="Bilde 1">
            <a:extLst>
              <a:ext uri="{FF2B5EF4-FFF2-40B4-BE49-F238E27FC236}">
                <a16:creationId xmlns:a16="http://schemas.microsoft.com/office/drawing/2014/main" id="{20A6A83F-20C0-EC1F-2145-C3767286DD1B}"/>
              </a:ext>
            </a:extLst>
          </p:cNvPr>
          <p:cNvPicPr>
            <a:picLocks noChangeAspect="1"/>
          </p:cNvPicPr>
          <p:nvPr/>
        </p:nvPicPr>
        <p:blipFill>
          <a:blip r:embed="rId4"/>
          <a:stretch>
            <a:fillRect/>
          </a:stretch>
        </p:blipFill>
        <p:spPr>
          <a:xfrm>
            <a:off x="4934808" y="3043517"/>
            <a:ext cx="1018120" cy="1018120"/>
          </a:xfrm>
          <a:prstGeom prst="rect">
            <a:avLst/>
          </a:prstGeom>
        </p:spPr>
      </p:pic>
    </p:spTree>
    <p:extLst>
      <p:ext uri="{BB962C8B-B14F-4D97-AF65-F5344CB8AC3E}">
        <p14:creationId xmlns:p14="http://schemas.microsoft.com/office/powerpoint/2010/main" val="1967729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B98E7FB-CE32-F69D-05CE-685A517FF08D}"/>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ABAEC0-1D8F-CB4F-94B2-E94338DAA923}"/>
              </a:ext>
            </a:extLst>
          </p:cNvPr>
          <p:cNvSpPr>
            <a:spLocks noGrp="1"/>
          </p:cNvSpPr>
          <p:nvPr>
            <p:ph type="title" idx="4294967295"/>
          </p:nvPr>
        </p:nvSpPr>
        <p:spPr>
          <a:xfrm>
            <a:off x="509240" y="1245828"/>
            <a:ext cx="6096000" cy="739548"/>
          </a:xfrm>
        </p:spPr>
        <p:txBody>
          <a:bodyPr>
            <a:normAutofit/>
          </a:bodyPr>
          <a:lstStyle/>
          <a:p>
            <a:pPr algn="ctr"/>
            <a:r>
              <a:rPr lang="nb-NO" b="1">
                <a:latin typeface="Roboto"/>
                <a:ea typeface="Roboto"/>
                <a:cs typeface="Roboto"/>
              </a:rPr>
              <a:t>Skjerpet plikt til å melde fra</a:t>
            </a:r>
            <a:endParaRPr lang="nb-NO" sz="2800" b="1">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4294967295"/>
          </p:nvPr>
        </p:nvSpPr>
        <p:spPr>
          <a:xfrm>
            <a:off x="7774654" y="254000"/>
            <a:ext cx="3880393" cy="3175000"/>
          </a:xfrm>
          <a:prstGeom prst="roundRect">
            <a:avLst>
              <a:gd name="adj" fmla="val 7451"/>
            </a:avLst>
          </a:prstGeom>
          <a:solidFill>
            <a:srgbClr val="EED0C3"/>
          </a:solidFill>
        </p:spPr>
        <p:txBody>
          <a:bodyPr>
            <a:normAutofit fontScale="92500" lnSpcReduction="10000"/>
          </a:bodyPr>
          <a:lstStyle/>
          <a:p>
            <a:pPr marL="0" indent="0">
              <a:lnSpc>
                <a:spcPct val="110000"/>
              </a:lnSpc>
              <a:buNone/>
            </a:pPr>
            <a:r>
              <a:rPr lang="nb-NO" sz="2000">
                <a:latin typeface="Roboto" panose="02000000000000000000" pitchFamily="2" charset="0"/>
                <a:ea typeface="Roboto" panose="02000000000000000000" pitchFamily="2" charset="0"/>
              </a:rPr>
              <a:t>Dagens § 9 A-5</a:t>
            </a:r>
          </a:p>
          <a:p>
            <a:pPr indent="0">
              <a:lnSpc>
                <a:spcPct val="107000"/>
              </a:lnSpc>
              <a:spcAft>
                <a:spcPts val="800"/>
              </a:spcAft>
              <a:buNone/>
            </a:pPr>
            <a:r>
              <a:rPr lang="nn-NO" sz="1400">
                <a:latin typeface="Roboto" panose="02000000000000000000" pitchFamily="2" charset="0"/>
                <a:ea typeface="Roboto" panose="02000000000000000000" pitchFamily="2" charset="0"/>
              </a:rPr>
              <a:t>«</a:t>
            </a:r>
            <a:r>
              <a:rPr lang="nb-NO" sz="1400">
                <a:latin typeface="Roboto" panose="02000000000000000000" pitchFamily="2" charset="0"/>
                <a:ea typeface="Roboto" panose="02000000000000000000" pitchFamily="2" charset="0"/>
              </a:rPr>
              <a:t>Dersom ein som arbeider på skolen, får mistanke om eller kjennskap til at ein annan som arbeider på skolen, </a:t>
            </a:r>
            <a:r>
              <a:rPr lang="nb-NO" sz="1400" err="1">
                <a:latin typeface="Roboto" panose="02000000000000000000" pitchFamily="2" charset="0"/>
                <a:ea typeface="Roboto" panose="02000000000000000000" pitchFamily="2" charset="0"/>
              </a:rPr>
              <a:t>utset</a:t>
            </a:r>
            <a:r>
              <a:rPr lang="nb-NO" sz="1400">
                <a:latin typeface="Roboto" panose="02000000000000000000" pitchFamily="2" charset="0"/>
                <a:ea typeface="Roboto" panose="02000000000000000000" pitchFamily="2" charset="0"/>
              </a:rPr>
              <a:t> ein elev for krenking som mobbing, vald, diskriminering og</a:t>
            </a:r>
            <a:r>
              <a:rPr lang="nb-NO" sz="1400">
                <a:solidFill>
                  <a:schemeClr val="tx1"/>
                </a:solidFill>
                <a:latin typeface="Roboto" panose="02000000000000000000" pitchFamily="2" charset="0"/>
                <a:ea typeface="Roboto" panose="02000000000000000000" pitchFamily="2" charset="0"/>
              </a:rPr>
              <a:t> trakassering, skal </a:t>
            </a:r>
            <a:r>
              <a:rPr lang="nb-NO" sz="1400" err="1">
                <a:solidFill>
                  <a:schemeClr val="tx1"/>
                </a:solidFill>
                <a:latin typeface="Roboto" panose="02000000000000000000" pitchFamily="2" charset="0"/>
                <a:ea typeface="Roboto" panose="02000000000000000000" pitchFamily="2" charset="0"/>
              </a:rPr>
              <a:t>vedkommande</a:t>
            </a:r>
            <a:r>
              <a:rPr lang="nb-NO" sz="1400">
                <a:solidFill>
                  <a:schemeClr val="tx1"/>
                </a:solidFill>
                <a:latin typeface="Roboto" panose="02000000000000000000" pitchFamily="2" charset="0"/>
                <a:ea typeface="Roboto" panose="02000000000000000000" pitchFamily="2" charset="0"/>
              </a:rPr>
              <a:t> straks varsle rektor. </a:t>
            </a:r>
            <a:r>
              <a:rPr lang="nb-NO" sz="1400" b="1">
                <a:solidFill>
                  <a:schemeClr val="tx1"/>
                </a:solidFill>
                <a:latin typeface="Roboto" panose="02000000000000000000" pitchFamily="2" charset="0"/>
                <a:ea typeface="Roboto" panose="02000000000000000000" pitchFamily="2" charset="0"/>
              </a:rPr>
              <a:t>Rektor skal varsle </a:t>
            </a:r>
            <a:r>
              <a:rPr lang="nb-NO" sz="1400" b="1" err="1">
                <a:solidFill>
                  <a:schemeClr val="tx1"/>
                </a:solidFill>
                <a:latin typeface="Roboto" panose="02000000000000000000" pitchFamily="2" charset="0"/>
                <a:ea typeface="Roboto" panose="02000000000000000000" pitchFamily="2" charset="0"/>
              </a:rPr>
              <a:t>skoleeigaren</a:t>
            </a:r>
            <a:r>
              <a:rPr lang="nb-NO" sz="1400" b="1">
                <a:solidFill>
                  <a:schemeClr val="tx1"/>
                </a:solidFill>
                <a:latin typeface="Roboto" panose="02000000000000000000" pitchFamily="2" charset="0"/>
                <a:ea typeface="Roboto" panose="02000000000000000000" pitchFamily="2" charset="0"/>
              </a:rPr>
              <a:t>. </a:t>
            </a:r>
            <a:r>
              <a:rPr lang="nb-NO" sz="1400">
                <a:solidFill>
                  <a:schemeClr val="tx1"/>
                </a:solidFill>
                <a:latin typeface="Roboto" panose="02000000000000000000" pitchFamily="2" charset="0"/>
                <a:ea typeface="Roboto" panose="02000000000000000000" pitchFamily="2" charset="0"/>
              </a:rPr>
              <a:t>Dersom det er ein i leiinga ved skolen som står bak krenkinga, skal </a:t>
            </a:r>
            <a:r>
              <a:rPr lang="nb-NO" sz="1400" err="1">
                <a:solidFill>
                  <a:schemeClr val="tx1"/>
                </a:solidFill>
                <a:latin typeface="Roboto" panose="02000000000000000000" pitchFamily="2" charset="0"/>
                <a:ea typeface="Roboto" panose="02000000000000000000" pitchFamily="2" charset="0"/>
              </a:rPr>
              <a:t>skoleeigaren</a:t>
            </a:r>
            <a:r>
              <a:rPr lang="nb-NO" sz="1400">
                <a:solidFill>
                  <a:schemeClr val="tx1"/>
                </a:solidFill>
                <a:latin typeface="Roboto" panose="02000000000000000000" pitchFamily="2" charset="0"/>
                <a:ea typeface="Roboto" panose="02000000000000000000" pitchFamily="2" charset="0"/>
              </a:rPr>
              <a:t> </a:t>
            </a:r>
            <a:r>
              <a:rPr lang="nb-NO" sz="1400" err="1">
                <a:solidFill>
                  <a:schemeClr val="tx1"/>
                </a:solidFill>
                <a:latin typeface="Roboto" panose="02000000000000000000" pitchFamily="2" charset="0"/>
                <a:ea typeface="Roboto" panose="02000000000000000000" pitchFamily="2" charset="0"/>
              </a:rPr>
              <a:t>varslast</a:t>
            </a:r>
            <a:r>
              <a:rPr lang="nb-NO" sz="1400">
                <a:solidFill>
                  <a:schemeClr val="tx1"/>
                </a:solidFill>
                <a:latin typeface="Roboto" panose="02000000000000000000" pitchFamily="2" charset="0"/>
                <a:ea typeface="Roboto" panose="02000000000000000000" pitchFamily="2" charset="0"/>
              </a:rPr>
              <a:t> direkte av den som </a:t>
            </a:r>
            <a:r>
              <a:rPr lang="nb-NO" sz="1400" err="1">
                <a:solidFill>
                  <a:schemeClr val="tx1"/>
                </a:solidFill>
                <a:latin typeface="Roboto" panose="02000000000000000000" pitchFamily="2" charset="0"/>
                <a:ea typeface="Roboto" panose="02000000000000000000" pitchFamily="2" charset="0"/>
              </a:rPr>
              <a:t>fekk</a:t>
            </a:r>
            <a:r>
              <a:rPr lang="nb-NO" sz="1400">
                <a:solidFill>
                  <a:schemeClr val="tx1"/>
                </a:solidFill>
                <a:latin typeface="Roboto" panose="02000000000000000000" pitchFamily="2" charset="0"/>
                <a:ea typeface="Roboto" panose="02000000000000000000" pitchFamily="2" charset="0"/>
              </a:rPr>
              <a:t> mistanke om eller kjennskap til krenkinga. </a:t>
            </a:r>
            <a:r>
              <a:rPr lang="nb-NO" sz="1400" b="1">
                <a:solidFill>
                  <a:schemeClr val="tx1"/>
                </a:solidFill>
                <a:latin typeface="Roboto" panose="02000000000000000000" pitchFamily="2" charset="0"/>
                <a:ea typeface="Roboto" panose="02000000000000000000" pitchFamily="2" charset="0"/>
              </a:rPr>
              <a:t>Undersøking og tiltak etter </a:t>
            </a:r>
            <a:r>
              <a:rPr lang="nb-NO" sz="1400" b="1">
                <a:solidFill>
                  <a:schemeClr val="tx1"/>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 9 A-4</a:t>
            </a:r>
            <a:r>
              <a:rPr lang="nb-NO" sz="1400" b="1">
                <a:solidFill>
                  <a:schemeClr val="tx1"/>
                </a:solidFill>
                <a:latin typeface="Roboto" panose="02000000000000000000" pitchFamily="2" charset="0"/>
                <a:ea typeface="Roboto" panose="02000000000000000000" pitchFamily="2" charset="0"/>
              </a:rPr>
              <a:t> tredje og fjerde ledd skal </a:t>
            </a:r>
            <a:r>
              <a:rPr lang="nb-NO" sz="1400" b="1" err="1">
                <a:solidFill>
                  <a:schemeClr val="tx1"/>
                </a:solidFill>
                <a:latin typeface="Roboto" panose="02000000000000000000" pitchFamily="2" charset="0"/>
                <a:ea typeface="Roboto" panose="02000000000000000000" pitchFamily="2" charset="0"/>
              </a:rPr>
              <a:t>setjast</a:t>
            </a:r>
            <a:r>
              <a:rPr lang="nb-NO" sz="1400" b="1">
                <a:solidFill>
                  <a:schemeClr val="tx1"/>
                </a:solidFill>
                <a:latin typeface="Roboto" panose="02000000000000000000" pitchFamily="2" charset="0"/>
                <a:ea typeface="Roboto" panose="02000000000000000000" pitchFamily="2" charset="0"/>
              </a:rPr>
              <a:t> i verk straks.</a:t>
            </a:r>
            <a:r>
              <a:rPr lang="nb-NO" sz="1400">
                <a:solidFill>
                  <a:schemeClr val="tx1"/>
                </a:solidFill>
                <a:latin typeface="Roboto" panose="02000000000000000000" pitchFamily="2" charset="0"/>
                <a:ea typeface="Roboto" panose="02000000000000000000" pitchFamily="2" charset="0"/>
              </a:rPr>
              <a:t>»</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774654" y="3536950"/>
            <a:ext cx="3880897" cy="3063869"/>
          </a:xfrm>
          <a:prstGeom prst="roundRect">
            <a:avLst>
              <a:gd name="adj" fmla="val 6231"/>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000">
                <a:solidFill>
                  <a:schemeClr val="tx1">
                    <a:lumMod val="85000"/>
                    <a:lumOff val="15000"/>
                  </a:schemeClr>
                </a:solidFill>
                <a:latin typeface="Roboto" panose="02000000000000000000" pitchFamily="2" charset="0"/>
                <a:ea typeface="Roboto" panose="02000000000000000000" pitchFamily="2" charset="0"/>
              </a:rPr>
              <a:t>Ny § 12-5</a:t>
            </a:r>
          </a:p>
          <a:p>
            <a:pPr marL="228600">
              <a:lnSpc>
                <a:spcPct val="87000"/>
              </a:lnSpc>
              <a:spcBef>
                <a:spcPts val="1000"/>
              </a:spcBef>
              <a:spcAft>
                <a:spcPts val="800"/>
              </a:spcAft>
              <a:buClr>
                <a:schemeClr val="accent1">
                  <a:lumMod val="75000"/>
                </a:schemeClr>
              </a:buClr>
            </a:pPr>
            <a:r>
              <a:rPr lang="en-US" sz="1400">
                <a:solidFill>
                  <a:schemeClr val="tx1">
                    <a:lumMod val="85000"/>
                    <a:lumOff val="15000"/>
                  </a:schemeClr>
                </a:solidFill>
                <a:latin typeface="Roboto" panose="02000000000000000000" pitchFamily="2" charset="0"/>
                <a:ea typeface="Roboto" panose="02000000000000000000" pitchFamily="2" charset="0"/>
              </a:rPr>
              <a:t>“</a:t>
            </a:r>
            <a:r>
              <a:rPr lang="nn-NO" sz="1400">
                <a:solidFill>
                  <a:schemeClr val="tx1">
                    <a:lumMod val="85000"/>
                    <a:lumOff val="15000"/>
                  </a:schemeClr>
                </a:solidFill>
                <a:latin typeface="Roboto" panose="02000000000000000000" pitchFamily="2" charset="0"/>
                <a:ea typeface="Roboto" panose="02000000000000000000" pitchFamily="2" charset="0"/>
              </a:rPr>
              <a:t>Dersom ein som arbeider på skolen, får mistanke om eller kjennskap til at ein annan som arbeider på skolen, krenkjer ein elev, skal vedkommande straks melde frå til rektor. </a:t>
            </a:r>
            <a:r>
              <a:rPr lang="nn-NO" sz="1400" b="1">
                <a:latin typeface="Roboto" panose="02000000000000000000" pitchFamily="2" charset="0"/>
                <a:ea typeface="Roboto" panose="02000000000000000000" pitchFamily="2" charset="0"/>
              </a:rPr>
              <a:t>Rektor skal melde frå til kommunen eller fylkeskommunen, med mindre meldinga er openbert grunnlaus. </a:t>
            </a:r>
            <a:endParaRPr lang="nb-NO" sz="1400" b="1">
              <a:latin typeface="Roboto" panose="02000000000000000000" pitchFamily="2" charset="0"/>
              <a:ea typeface="Roboto" panose="02000000000000000000" pitchFamily="2" charset="0"/>
            </a:endParaRPr>
          </a:p>
          <a:p>
            <a:pPr marL="228600">
              <a:lnSpc>
                <a:spcPct val="87000"/>
              </a:lnSpc>
              <a:spcBef>
                <a:spcPts val="1000"/>
              </a:spcBef>
              <a:spcAft>
                <a:spcPts val="800"/>
              </a:spcAft>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Dersom ein som arbeider på skolen, får mistanke om eller kjennskap til at ein i leiinga ved skolen krenkjer ein elev, skal vedkommande melde frå til kommunen eller fylkeskommunen direkte.» </a:t>
            </a:r>
            <a:endParaRPr lang="nb-NO" sz="1400">
              <a:solidFill>
                <a:schemeClr val="tx1">
                  <a:lumMod val="85000"/>
                  <a:lumOff val="15000"/>
                </a:schemeClr>
              </a:solidFill>
              <a:latin typeface="Roboto" panose="02000000000000000000" pitchFamily="2" charset="0"/>
              <a:ea typeface="Roboto" panose="02000000000000000000" pitchFamily="2" charset="0"/>
            </a:endParaRPr>
          </a:p>
        </p:txBody>
      </p:sp>
      <p:sp>
        <p:nvSpPr>
          <p:cNvPr id="7" name="TekstSylinder 6">
            <a:extLst>
              <a:ext uri="{FF2B5EF4-FFF2-40B4-BE49-F238E27FC236}">
                <a16:creationId xmlns:a16="http://schemas.microsoft.com/office/drawing/2014/main" id="{C6F487CD-4A13-99F1-9946-121F241FB3AC}"/>
              </a:ext>
            </a:extLst>
          </p:cNvPr>
          <p:cNvSpPr txBox="1"/>
          <p:nvPr/>
        </p:nvSpPr>
        <p:spPr>
          <a:xfrm>
            <a:off x="828412" y="2228509"/>
            <a:ext cx="5195208" cy="3416320"/>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a:t>Endring av ordlyden tydeliggjør at den «ordinære» aktivitetsplikten gjelder også her.</a:t>
            </a:r>
          </a:p>
          <a:p>
            <a:pPr marL="285750" indent="-285750">
              <a:buClr>
                <a:srgbClr val="4E9F75"/>
              </a:buClr>
              <a:buFont typeface="Arial" panose="020B0604020202020204" pitchFamily="34" charset="0"/>
              <a:buChar char="•"/>
            </a:pPr>
            <a:r>
              <a:rPr lang="nb-NO" sz="2400"/>
              <a:t>Innført en terskel for når rektor skal melde fra til skoleeier, men «</a:t>
            </a:r>
            <a:r>
              <a:rPr lang="nn-NO" sz="2400"/>
              <a:t>Ei innføring av ein terskel for plikta til å melde frå vil ikkje endre rettstilstanden nemneverdig frå i dag».</a:t>
            </a:r>
            <a:endParaRPr lang="nb-NO" sz="2400"/>
          </a:p>
        </p:txBody>
      </p:sp>
    </p:spTree>
    <p:extLst>
      <p:ext uri="{BB962C8B-B14F-4D97-AF65-F5344CB8AC3E}">
        <p14:creationId xmlns:p14="http://schemas.microsoft.com/office/powerpoint/2010/main" val="4163299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C72BD7C-2BF8-AB36-9B1A-4C9EA7972A13}"/>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70944DD-1A5C-B009-10DD-3ABCC80491B7}"/>
              </a:ext>
            </a:extLst>
          </p:cNvPr>
          <p:cNvSpPr>
            <a:spLocks noGrp="1"/>
          </p:cNvSpPr>
          <p:nvPr>
            <p:ph sz="half" idx="4294967295"/>
          </p:nvPr>
        </p:nvSpPr>
        <p:spPr>
          <a:xfrm>
            <a:off x="706437" y="2068938"/>
            <a:ext cx="5794724" cy="4279900"/>
          </a:xfrm>
        </p:spPr>
        <p:txBody>
          <a:bodyPr vert="horz" lIns="90000" tIns="45720" rIns="91440" bIns="45720" rtlCol="0" anchor="t">
            <a:normAutofit/>
          </a:bodyPr>
          <a:lstStyle/>
          <a:p>
            <a:r>
              <a:rPr lang="nb-NO">
                <a:ea typeface="Roboto"/>
              </a:rPr>
              <a:t>Utløses ved mistanke om at en som arbeider på skolen, utsetter eller har utsatt en elev for krenkelser</a:t>
            </a:r>
            <a:endParaRPr lang="nb-NO">
              <a:ea typeface="Roboto"/>
              <a:cs typeface="Roboto"/>
            </a:endParaRPr>
          </a:p>
          <a:p>
            <a:r>
              <a:rPr lang="nb-NO"/>
              <a:t>Skjerpede krav til å melde fra </a:t>
            </a:r>
            <a:r>
              <a:rPr lang="nb-NO" b="1">
                <a:solidFill>
                  <a:schemeClr val="tx1"/>
                </a:solidFill>
              </a:rPr>
              <a:t>«straks»</a:t>
            </a:r>
          </a:p>
          <a:p>
            <a:r>
              <a:rPr lang="nb-NO">
                <a:solidFill>
                  <a:schemeClr val="tx1"/>
                </a:solidFill>
              </a:rPr>
              <a:t>Rektor skal melde fra til kommunen eller fylkeskommunen</a:t>
            </a:r>
          </a:p>
          <a:p>
            <a:r>
              <a:rPr lang="nb-NO">
                <a:solidFill>
                  <a:schemeClr val="tx1"/>
                </a:solidFill>
              </a:rPr>
              <a:t>De som arbeider på skolen skal melde fra til kommunen eller fylkeskommunen dersom de mistenker at en i skoleledelsen krenker eller har krenket en elev</a:t>
            </a:r>
          </a:p>
        </p:txBody>
      </p:sp>
      <p:sp>
        <p:nvSpPr>
          <p:cNvPr id="2" name="Tittel 1">
            <a:extLst>
              <a:ext uri="{FF2B5EF4-FFF2-40B4-BE49-F238E27FC236}">
                <a16:creationId xmlns:a16="http://schemas.microsoft.com/office/drawing/2014/main" id="{F09323CD-35A0-1E30-089E-BAC686051720}"/>
              </a:ext>
            </a:extLst>
          </p:cNvPr>
          <p:cNvSpPr>
            <a:spLocks noGrp="1"/>
          </p:cNvSpPr>
          <p:nvPr>
            <p:ph type="title" idx="4294967295"/>
          </p:nvPr>
        </p:nvSpPr>
        <p:spPr>
          <a:xfrm>
            <a:off x="568713" y="1197888"/>
            <a:ext cx="6200078" cy="676048"/>
          </a:xfrm>
        </p:spPr>
        <p:txBody>
          <a:bodyPr anchor="t">
            <a:normAutofit/>
          </a:bodyPr>
          <a:lstStyle/>
          <a:p>
            <a:r>
              <a:rPr lang="nb-NO" b="1"/>
              <a:t>Skjerpet plikt til å melde fra</a:t>
            </a:r>
          </a:p>
        </p:txBody>
      </p:sp>
      <p:pic>
        <p:nvPicPr>
          <p:cNvPr id="7" name="Grafikk 6" descr="Graf-og notat papir med blyanter">
            <a:extLst>
              <a:ext uri="{FF2B5EF4-FFF2-40B4-BE49-F238E27FC236}">
                <a16:creationId xmlns:a16="http://schemas.microsoft.com/office/drawing/2014/main" id="{0E65CD48-8FBA-89D7-A012-4590716A25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4349">
            <a:off x="6473257" y="706894"/>
            <a:ext cx="5660112" cy="5660112"/>
          </a:xfrm>
          <a:prstGeom prst="rect">
            <a:avLst/>
          </a:prstGeom>
        </p:spPr>
      </p:pic>
      <p:pic>
        <p:nvPicPr>
          <p:cNvPr id="9" name="Grafikk 8" descr="To tale bobler">
            <a:extLst>
              <a:ext uri="{FF2B5EF4-FFF2-40B4-BE49-F238E27FC236}">
                <a16:creationId xmlns:a16="http://schemas.microsoft.com/office/drawing/2014/main" id="{E64397BD-FC4E-5745-469C-AC63A19130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9207" y="2224854"/>
            <a:ext cx="2624192" cy="2624192"/>
          </a:xfrm>
          <a:prstGeom prst="rect">
            <a:avLst/>
          </a:prstGeom>
        </p:spPr>
      </p:pic>
    </p:spTree>
    <p:extLst>
      <p:ext uri="{BB962C8B-B14F-4D97-AF65-F5344CB8AC3E}">
        <p14:creationId xmlns:p14="http://schemas.microsoft.com/office/powerpoint/2010/main" val="640320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n vegg som er dekket med klistre lapper.">
            <a:extLst>
              <a:ext uri="{FF2B5EF4-FFF2-40B4-BE49-F238E27FC236}">
                <a16:creationId xmlns:a16="http://schemas.microsoft.com/office/drawing/2014/main" id="{80B2ABB7-A4D9-26B6-1D22-6FD42A3F83D7}"/>
              </a:ext>
            </a:extLst>
          </p:cNvPr>
          <p:cNvPicPr>
            <a:picLocks noChangeAspect="1"/>
          </p:cNvPicPr>
          <p:nvPr/>
        </p:nvPicPr>
        <p:blipFill>
          <a:blip r:embed="rId3"/>
          <a:stretch>
            <a:fillRect/>
          </a:stretch>
        </p:blipFill>
        <p:spPr>
          <a:xfrm>
            <a:off x="-100361" y="0"/>
            <a:ext cx="12292361" cy="6858000"/>
          </a:xfrm>
          <a:prstGeom prst="rect">
            <a:avLst/>
          </a:prstGeom>
        </p:spPr>
      </p:pic>
      <p:sp>
        <p:nvSpPr>
          <p:cNvPr id="6" name="Oval 7">
            <a:extLst>
              <a:ext uri="{FF2B5EF4-FFF2-40B4-BE49-F238E27FC236}">
                <a16:creationId xmlns:a16="http://schemas.microsoft.com/office/drawing/2014/main" id="{6DFE3C82-DD22-350E-5B45-EAFDD2163CAB}"/>
              </a:ext>
            </a:extLst>
          </p:cNvPr>
          <p:cNvSpPr>
            <a:spLocks noChangeAspect="1"/>
          </p:cNvSpPr>
          <p:nvPr/>
        </p:nvSpPr>
        <p:spPr>
          <a:xfrm>
            <a:off x="113293" y="2093528"/>
            <a:ext cx="4673600" cy="46736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Plikten til å undersøke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24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«Skolen skal snarast undersøkje saka.»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n-NO" sz="18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(opplæringsloven § </a:t>
            </a:r>
            <a:r>
              <a:rPr lang="nb-NO" sz="1400">
                <a:solidFill>
                  <a:srgbClr val="000000"/>
                </a:solidFill>
                <a:latin typeface="Roboto" panose="02000000000000000000" pitchFamily="2" charset="0"/>
                <a:ea typeface="Roboto" panose="02000000000000000000" pitchFamily="2" charset="0"/>
              </a:rPr>
              <a:t>12-4 andre</a:t>
            </a:r>
            <a:r>
              <a:rPr kumimoji="0" lang="nb-NO" sz="1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ledd)</a:t>
            </a:r>
            <a:endParaRPr kumimoji="0" lang="nb-NO"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FA5FE5C5-8C18-29BE-E103-4DA114975C06}"/>
              </a:ext>
            </a:extLst>
          </p:cNvPr>
          <p:cNvPicPr>
            <a:picLocks noChangeAspect="1"/>
          </p:cNvPicPr>
          <p:nvPr/>
        </p:nvPicPr>
        <p:blipFill>
          <a:blip r:embed="rId4"/>
          <a:stretch>
            <a:fillRect/>
          </a:stretch>
        </p:blipFill>
        <p:spPr>
          <a:xfrm>
            <a:off x="3768773" y="2555343"/>
            <a:ext cx="1018120" cy="1018120"/>
          </a:xfrm>
          <a:prstGeom prst="rect">
            <a:avLst/>
          </a:prstGeom>
        </p:spPr>
      </p:pic>
    </p:spTree>
    <p:extLst>
      <p:ext uri="{BB962C8B-B14F-4D97-AF65-F5344CB8AC3E}">
        <p14:creationId xmlns:p14="http://schemas.microsoft.com/office/powerpoint/2010/main" val="2297542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AC25342-CD10-2EAB-D34D-3BF137026513}"/>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sz="half" idx="4294967295"/>
          </p:nvPr>
        </p:nvSpPr>
        <p:spPr>
          <a:xfrm>
            <a:off x="706437" y="1812460"/>
            <a:ext cx="5389563" cy="4279900"/>
          </a:xfrm>
        </p:spPr>
        <p:txBody>
          <a:bodyPr vert="horz" lIns="90000" tIns="45720" rIns="91440" bIns="45720" rtlCol="0" anchor="t">
            <a:normAutofit/>
          </a:bodyPr>
          <a:lstStyle/>
          <a:p>
            <a:pPr marL="285750" indent="-285750">
              <a:buFont typeface="Arial" panose="020B0604020202020204" pitchFamily="34" charset="0"/>
              <a:buChar char="•"/>
            </a:pPr>
            <a:r>
              <a:rPr lang="nb-NO" sz="2400">
                <a:latin typeface="Roboto" panose="02000000000000000000" pitchFamily="2" charset="0"/>
                <a:ea typeface="Roboto" panose="02000000000000000000" pitchFamily="2" charset="0"/>
                <a:cs typeface="Roboto"/>
              </a:rPr>
              <a:t>I hovedsak en videreføring av dagens regler</a:t>
            </a:r>
          </a:p>
          <a:p>
            <a:pPr marL="285750" indent="-285750"/>
            <a:r>
              <a:rPr lang="nb-NO" sz="2400">
                <a:latin typeface="Roboto" panose="02000000000000000000" pitchFamily="2" charset="0"/>
                <a:ea typeface="Roboto" panose="02000000000000000000" pitchFamily="2" charset="0"/>
                <a:cs typeface="Roboto"/>
              </a:rPr>
              <a:t>Enkelte språklige og strukturelle justeringer</a:t>
            </a:r>
          </a:p>
          <a:p>
            <a:pPr marL="285750" indent="-285750"/>
            <a:r>
              <a:rPr lang="nb-NO" sz="2400">
                <a:latin typeface="Roboto" panose="02000000000000000000" pitchFamily="2" charset="0"/>
                <a:ea typeface="Roboto" panose="02000000000000000000" pitchFamily="2" charset="0"/>
                <a:cs typeface="Roboto"/>
              </a:rPr>
              <a:t>Innført en terskel for å melde fra til skoleeier ved mistanke om krenkelser fra en som arbeider på skolen</a:t>
            </a:r>
          </a:p>
          <a:p>
            <a:pPr marL="285750" indent="-285750">
              <a:buFont typeface="Arial" panose="020B0604020202020204" pitchFamily="34" charset="0"/>
              <a:buChar char="•"/>
            </a:pPr>
            <a:r>
              <a:rPr lang="nb-NO" sz="2400">
                <a:latin typeface="Roboto" panose="02000000000000000000" pitchFamily="2" charset="0"/>
                <a:ea typeface="Roboto" panose="02000000000000000000" pitchFamily="2" charset="0"/>
                <a:cs typeface="Roboto"/>
              </a:rPr>
              <a:t>Endring av hvilke delplikter statsforvalteren skal vurdere i sin håndheving av aktivitetsplikten</a:t>
            </a:r>
            <a:endParaRPr lang="nb-NO" sz="2400">
              <a:latin typeface="Roboto" panose="02000000000000000000" pitchFamily="2" charset="0"/>
              <a:ea typeface="Roboto" panose="02000000000000000000" pitchFamily="2" charset="0"/>
            </a:endParaRPr>
          </a:p>
          <a:p>
            <a:pPr marL="0" indent="0">
              <a:buNone/>
            </a:pPr>
            <a:endParaRPr lang="nb-NO"/>
          </a:p>
          <a:p>
            <a:endParaRPr lang="nb-NO"/>
          </a:p>
          <a:p>
            <a:endParaRPr lang="nb-NO"/>
          </a:p>
          <a:p>
            <a:endParaRPr lang="nb-NO"/>
          </a:p>
          <a:p>
            <a:endParaRPr lang="nb-NO">
              <a:ea typeface="Roboto"/>
            </a:endParaRPr>
          </a:p>
          <a:p>
            <a:endParaRPr lang="nb-NO">
              <a:ea typeface="Roboto"/>
            </a:endParaRPr>
          </a:p>
        </p:txBody>
      </p:sp>
      <p:sp>
        <p:nvSpPr>
          <p:cNvPr id="2" name="Title 1">
            <a:extLst>
              <a:ext uri="{FF2B5EF4-FFF2-40B4-BE49-F238E27FC236}">
                <a16:creationId xmlns:a16="http://schemas.microsoft.com/office/drawing/2014/main" id="{BEABAEC0-1D8F-CB4F-94B2-E94338DAA923}"/>
              </a:ext>
            </a:extLst>
          </p:cNvPr>
          <p:cNvSpPr>
            <a:spLocks noGrp="1"/>
          </p:cNvSpPr>
          <p:nvPr>
            <p:ph type="title" idx="4294967295"/>
          </p:nvPr>
        </p:nvSpPr>
        <p:spPr>
          <a:xfrm>
            <a:off x="706437" y="625338"/>
            <a:ext cx="5792788" cy="842963"/>
          </a:xfrm>
        </p:spPr>
        <p:txBody>
          <a:bodyPr>
            <a:noAutofit/>
          </a:bodyPr>
          <a:lstStyle/>
          <a:p>
            <a:r>
              <a:rPr lang="nb-NO" sz="3200">
                <a:latin typeface="Roboto" panose="02000000000000000000" pitchFamily="2" charset="0"/>
                <a:ea typeface="Roboto" panose="02000000000000000000" pitchFamily="2" charset="0"/>
              </a:rPr>
              <a:t>Dagens kapittel 9 A blir til </a:t>
            </a:r>
            <a:r>
              <a:rPr lang="nb-NO" sz="3200" b="1">
                <a:latin typeface="Roboto" panose="02000000000000000000" pitchFamily="2" charset="0"/>
                <a:ea typeface="Roboto" panose="02000000000000000000" pitchFamily="2" charset="0"/>
              </a:rPr>
              <a:t>kapittel 12 i ny opplæringslov</a:t>
            </a:r>
            <a:endParaRPr lang="nb-NO" b="1">
              <a:latin typeface="Roboto" panose="02000000000000000000" pitchFamily="2" charset="0"/>
              <a:ea typeface="Roboto" panose="02000000000000000000" pitchFamily="2" charset="0"/>
            </a:endParaRPr>
          </a:p>
        </p:txBody>
      </p:sp>
      <p:pic>
        <p:nvPicPr>
          <p:cNvPr id="6" name="Grafikk 5" descr="En lyspæren">
            <a:extLst>
              <a:ext uri="{FF2B5EF4-FFF2-40B4-BE49-F238E27FC236}">
                <a16:creationId xmlns:a16="http://schemas.microsoft.com/office/drawing/2014/main" id="{0C3ADDE3-1821-43D4-BDB9-62EDA0B040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3246" y="1182028"/>
            <a:ext cx="4042317" cy="4042317"/>
          </a:xfrm>
          <a:prstGeom prst="rect">
            <a:avLst/>
          </a:prstGeom>
        </p:spPr>
      </p:pic>
    </p:spTree>
    <p:extLst>
      <p:ext uri="{BB962C8B-B14F-4D97-AF65-F5344CB8AC3E}">
        <p14:creationId xmlns:p14="http://schemas.microsoft.com/office/powerpoint/2010/main" val="1268682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99DBAEE-D05E-B5C1-598D-BCDE35A1EE86}"/>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0A91DFC7-79E3-099B-6AFA-2226ED6FAAAC}"/>
              </a:ext>
            </a:extLst>
          </p:cNvPr>
          <p:cNvSpPr>
            <a:spLocks noGrp="1"/>
          </p:cNvSpPr>
          <p:nvPr>
            <p:ph sz="half" idx="4294967295"/>
          </p:nvPr>
        </p:nvSpPr>
        <p:spPr>
          <a:xfrm>
            <a:off x="529083" y="1947862"/>
            <a:ext cx="6056313" cy="4279900"/>
          </a:xfrm>
        </p:spPr>
        <p:txBody>
          <a:bodyPr>
            <a:normAutofit/>
          </a:bodyPr>
          <a:lstStyle/>
          <a:p>
            <a:r>
              <a:rPr lang="nb-NO">
                <a:latin typeface="Roboto" panose="02000000000000000000" pitchFamily="2" charset="0"/>
              </a:rPr>
              <a:t>Samme lave terskel for å undersøke som for å melde fra: «mistanke om».</a:t>
            </a:r>
          </a:p>
          <a:p>
            <a:r>
              <a:rPr lang="nb-NO">
                <a:latin typeface="Roboto" panose="02000000000000000000" pitchFamily="2" charset="0"/>
              </a:rPr>
              <a:t>Undersøkelsene skal gjennomføres «snarest».</a:t>
            </a:r>
          </a:p>
          <a:p>
            <a:r>
              <a:rPr lang="nb-NO">
                <a:latin typeface="Roboto" panose="02000000000000000000" pitchFamily="2" charset="0"/>
              </a:rPr>
              <a:t>Formålet med undersøkelsene er å finne ut hvordan elevene opplever skolemiljøet og få et tilstrekkelig grunnlag til sette inn egnede tiltak.</a:t>
            </a:r>
          </a:p>
          <a:p>
            <a:r>
              <a:rPr lang="nb-NO"/>
              <a:t>Alle involverte elever og voksne på skolen må få komme med sitt syn på saken.</a:t>
            </a:r>
          </a:p>
        </p:txBody>
      </p:sp>
      <p:sp>
        <p:nvSpPr>
          <p:cNvPr id="2" name="Tittel 1">
            <a:extLst>
              <a:ext uri="{FF2B5EF4-FFF2-40B4-BE49-F238E27FC236}">
                <a16:creationId xmlns:a16="http://schemas.microsoft.com/office/drawing/2014/main" id="{A4054017-A8B8-C639-18DD-F87F93873350}"/>
              </a:ext>
            </a:extLst>
          </p:cNvPr>
          <p:cNvSpPr>
            <a:spLocks noGrp="1"/>
          </p:cNvSpPr>
          <p:nvPr>
            <p:ph type="title" idx="4294967295"/>
          </p:nvPr>
        </p:nvSpPr>
        <p:spPr>
          <a:xfrm>
            <a:off x="458439" y="1097041"/>
            <a:ext cx="6197600" cy="765213"/>
          </a:xfrm>
        </p:spPr>
        <p:txBody>
          <a:bodyPr anchor="t">
            <a:normAutofit/>
          </a:bodyPr>
          <a:lstStyle/>
          <a:p>
            <a:pPr algn="ctr"/>
            <a:r>
              <a:rPr lang="nb-NO" b="1"/>
              <a:t>Plikten til å undersøke</a:t>
            </a:r>
          </a:p>
        </p:txBody>
      </p:sp>
      <p:pic>
        <p:nvPicPr>
          <p:cNvPr id="8" name="Grafikk 7" descr="Et mikroområde">
            <a:extLst>
              <a:ext uri="{FF2B5EF4-FFF2-40B4-BE49-F238E27FC236}">
                <a16:creationId xmlns:a16="http://schemas.microsoft.com/office/drawing/2014/main" id="{4EE34374-21DB-AB7E-ACA7-B7436D9A5F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39556">
            <a:off x="7802137" y="1502627"/>
            <a:ext cx="3852746" cy="3852746"/>
          </a:xfrm>
          <a:prstGeom prst="rect">
            <a:avLst/>
          </a:prstGeom>
        </p:spPr>
      </p:pic>
    </p:spTree>
    <p:extLst>
      <p:ext uri="{BB962C8B-B14F-4D97-AF65-F5344CB8AC3E}">
        <p14:creationId xmlns:p14="http://schemas.microsoft.com/office/powerpoint/2010/main" val="152473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17" descr="Elev og lærer med høy fiving i timen">
            <a:extLst>
              <a:ext uri="{FF2B5EF4-FFF2-40B4-BE49-F238E27FC236}">
                <a16:creationId xmlns:a16="http://schemas.microsoft.com/office/drawing/2014/main" id="{D6BC5E98-34D6-A77D-45D6-C03D0A2CF79D}"/>
              </a:ext>
            </a:extLst>
          </p:cNvPr>
          <p:cNvPicPr>
            <a:picLocks noChangeAspect="1"/>
          </p:cNvPicPr>
          <p:nvPr/>
        </p:nvPicPr>
        <p:blipFill>
          <a:blip r:embed="rId3"/>
          <a:stretch>
            <a:fillRect/>
          </a:stretch>
        </p:blipFill>
        <p:spPr>
          <a:xfrm>
            <a:off x="0" y="0"/>
            <a:ext cx="12192000" cy="6858000"/>
          </a:xfrm>
          <a:prstGeom prst="rect">
            <a:avLst/>
          </a:prstGeom>
        </p:spPr>
      </p:pic>
      <p:sp>
        <p:nvSpPr>
          <p:cNvPr id="8" name="Oval 7">
            <a:extLst>
              <a:ext uri="{FF2B5EF4-FFF2-40B4-BE49-F238E27FC236}">
                <a16:creationId xmlns:a16="http://schemas.microsoft.com/office/drawing/2014/main" id="{8225D4B0-A9F7-D14D-BA94-78013A072CC9}"/>
              </a:ext>
            </a:extLst>
          </p:cNvPr>
          <p:cNvSpPr>
            <a:spLocks noChangeAspect="1"/>
          </p:cNvSpPr>
          <p:nvPr/>
        </p:nvSpPr>
        <p:spPr>
          <a:xfrm>
            <a:off x="122663" y="2360109"/>
            <a:ext cx="4346095" cy="4346095"/>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rPr>
              <a:t>Plikten til å sette inn tiltak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1"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algn="ctr">
              <a:defRPr/>
            </a:pPr>
            <a:r>
              <a:rPr lang="nn-NO" sz="2400">
                <a:solidFill>
                  <a:srgbClr val="333333"/>
                </a:solidFill>
                <a:latin typeface="Roboto"/>
                <a:ea typeface="Roboto"/>
                <a:cs typeface="Roboto"/>
              </a:rPr>
              <a:t>«</a:t>
            </a:r>
            <a:r>
              <a:rPr lang="nn-NO" sz="2400" b="1">
                <a:solidFill>
                  <a:srgbClr val="333333"/>
                </a:solidFill>
                <a:latin typeface="Roboto"/>
                <a:ea typeface="Roboto"/>
                <a:cs typeface="Roboto"/>
              </a:rPr>
              <a:t>Skolen</a:t>
            </a:r>
            <a:r>
              <a:rPr lang="nn-NO" sz="2400">
                <a:solidFill>
                  <a:srgbClr val="333333"/>
                </a:solidFill>
                <a:latin typeface="Roboto"/>
                <a:ea typeface="Roboto"/>
                <a:cs typeface="Roboto"/>
              </a:rPr>
              <a:t> skal </a:t>
            </a:r>
            <a:r>
              <a:rPr lang="nn-NO" sz="2400" b="1">
                <a:solidFill>
                  <a:srgbClr val="333333"/>
                </a:solidFill>
                <a:latin typeface="Roboto"/>
                <a:ea typeface="Roboto"/>
                <a:cs typeface="Roboto"/>
              </a:rPr>
              <a:t>snarast</a:t>
            </a:r>
            <a:r>
              <a:rPr lang="nn-NO" sz="2400">
                <a:solidFill>
                  <a:srgbClr val="333333"/>
                </a:solidFill>
                <a:latin typeface="Roboto"/>
                <a:ea typeface="Roboto"/>
                <a:cs typeface="Roboto"/>
              </a:rPr>
              <a:t> […] rette opp situasjonen med eigna tiltak.».</a:t>
            </a:r>
          </a:p>
          <a:p>
            <a:pPr marL="0" marR="0" lvl="0" indent="0" algn="ctr" defTabSz="914400" rtl="0" eaLnBrk="1" fontAlgn="auto" latinLnBrk="0" hangingPunct="1">
              <a:lnSpc>
                <a:spcPct val="100000"/>
              </a:lnSpc>
              <a:spcBef>
                <a:spcPts val="0"/>
              </a:spcBef>
              <a:spcAft>
                <a:spcPts val="0"/>
              </a:spcAft>
              <a:buClrTx/>
              <a:buSzTx/>
              <a:buFontTx/>
              <a:buNone/>
              <a:tabLst/>
              <a:defRPr/>
            </a:pPr>
            <a:r>
              <a:rPr lang="nn-NO" sz="1600">
                <a:solidFill>
                  <a:srgbClr val="333333"/>
                </a:solidFill>
                <a:latin typeface="Roboto" panose="02000000000000000000" pitchFamily="2" charset="0"/>
                <a:ea typeface="Roboto" panose="02000000000000000000" pitchFamily="2" charset="0"/>
              </a:rPr>
              <a:t> </a:t>
            </a:r>
            <a:endParaRPr kumimoji="0" lang="nb-NO" sz="160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lvl="0" algn="ctr"/>
            <a:r>
              <a:rPr kumimoji="0" lang="nb-NO" sz="10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rPr>
              <a:t>(opplæringsloven § 12-4 </a:t>
            </a:r>
            <a:r>
              <a:rPr lang="nb-NO" sz="1000">
                <a:solidFill>
                  <a:srgbClr val="000000">
                    <a:lumMod val="85000"/>
                    <a:lumOff val="15000"/>
                  </a:srgbClr>
                </a:solidFill>
                <a:latin typeface="Roboto" panose="02000000000000000000" pitchFamily="2" charset="0"/>
                <a:ea typeface="Roboto" panose="02000000000000000000" pitchFamily="2" charset="0"/>
              </a:rPr>
              <a:t>andre </a:t>
            </a:r>
            <a:r>
              <a:rPr kumimoji="0" lang="nb-NO" sz="10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rPr>
              <a:t>ledd)</a:t>
            </a:r>
            <a:endParaRPr kumimoji="0" lang="nb-NO" sz="1400" b="0" i="1"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p:txBody>
      </p:sp>
      <p:grpSp>
        <p:nvGrpSpPr>
          <p:cNvPr id="12" name="Group 11">
            <a:extLst>
              <a:ext uri="{FF2B5EF4-FFF2-40B4-BE49-F238E27FC236}">
                <a16:creationId xmlns:a16="http://schemas.microsoft.com/office/drawing/2014/main" id="{88922E2F-FCF8-DB43-B4FF-69E94A423106}"/>
              </a:ext>
            </a:extLst>
          </p:cNvPr>
          <p:cNvGrpSpPr/>
          <p:nvPr/>
        </p:nvGrpSpPr>
        <p:grpSpPr>
          <a:xfrm>
            <a:off x="3824270" y="4341976"/>
            <a:ext cx="1016000" cy="1016000"/>
            <a:chOff x="7454900" y="1035000"/>
            <a:chExt cx="694800" cy="694800"/>
          </a:xfrm>
        </p:grpSpPr>
        <p:sp>
          <p:nvSpPr>
            <p:cNvPr id="11" name="Oval 10">
              <a:extLst>
                <a:ext uri="{FF2B5EF4-FFF2-40B4-BE49-F238E27FC236}">
                  <a16:creationId xmlns:a16="http://schemas.microsoft.com/office/drawing/2014/main" id="{D1701371-1C12-F545-9FFF-EE300ED006BF}"/>
                </a:ext>
              </a:extLst>
            </p:cNvPr>
            <p:cNvSpPr/>
            <p:nvPr/>
          </p:nvSpPr>
          <p:spPr>
            <a:xfrm>
              <a:off x="7454900" y="1035000"/>
              <a:ext cx="694800" cy="69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pic>
          <p:nvPicPr>
            <p:cNvPr id="9" name="Picture 8">
              <a:extLst>
                <a:ext uri="{FF2B5EF4-FFF2-40B4-BE49-F238E27FC236}">
                  <a16:creationId xmlns:a16="http://schemas.microsoft.com/office/drawing/2014/main" id="{9C41CFD8-AC32-5540-BAB4-A0F1778FEC0C}"/>
                </a:ext>
              </a:extLst>
            </p:cNvPr>
            <p:cNvPicPr>
              <a:picLocks noChangeAspect="1"/>
            </p:cNvPicPr>
            <p:nvPr/>
          </p:nvPicPr>
          <p:blipFill>
            <a:blip r:embed="rId4"/>
            <a:stretch>
              <a:fillRect/>
            </a:stretch>
          </p:blipFill>
          <p:spPr>
            <a:xfrm>
              <a:off x="7567350" y="1217300"/>
              <a:ext cx="469900" cy="342900"/>
            </a:xfrm>
            <a:prstGeom prst="rect">
              <a:avLst/>
            </a:prstGeom>
          </p:spPr>
        </p:pic>
      </p:grpSp>
    </p:spTree>
    <p:extLst>
      <p:ext uri="{BB962C8B-B14F-4D97-AF65-F5344CB8AC3E}">
        <p14:creationId xmlns:p14="http://schemas.microsoft.com/office/powerpoint/2010/main" val="3522137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7EB38B1-9DF1-2C6B-7088-D8AC78CD270F}"/>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8C328804-A43B-8CFC-D966-4B3EEA3415DD}"/>
              </a:ext>
            </a:extLst>
          </p:cNvPr>
          <p:cNvSpPr>
            <a:spLocks noGrp="1"/>
          </p:cNvSpPr>
          <p:nvPr>
            <p:ph sz="half" idx="4294967295"/>
          </p:nvPr>
        </p:nvSpPr>
        <p:spPr>
          <a:xfrm>
            <a:off x="613317" y="1862931"/>
            <a:ext cx="5675971" cy="4762500"/>
          </a:xfrm>
        </p:spPr>
        <p:txBody>
          <a:bodyPr>
            <a:normAutofit lnSpcReduction="10000"/>
          </a:bodyPr>
          <a:lstStyle/>
          <a:p>
            <a:r>
              <a:rPr lang="nb-NO">
                <a:latin typeface="Roboto" panose="02000000000000000000" pitchFamily="2" charset="0"/>
              </a:rPr>
              <a:t>Dersom en elev ikke har det trygt og godt på skolen, skal skolen sette inn tiltak for å rette opp situasjonen</a:t>
            </a:r>
          </a:p>
          <a:p>
            <a:r>
              <a:rPr lang="nb-NO">
                <a:latin typeface="Roboto" panose="02000000000000000000" pitchFamily="2" charset="0"/>
              </a:rPr>
              <a:t>Tiltakene må være egnede:</a:t>
            </a:r>
          </a:p>
          <a:p>
            <a:pPr lvl="1"/>
            <a:r>
              <a:rPr lang="nb-NO" sz="1900">
                <a:latin typeface="Roboto" panose="02000000000000000000" pitchFamily="2" charset="0"/>
              </a:rPr>
              <a:t>må kunne </a:t>
            </a:r>
            <a:r>
              <a:rPr lang="nb-NO" sz="1900">
                <a:solidFill>
                  <a:schemeClr val="tx1"/>
                </a:solidFill>
                <a:latin typeface="Roboto" panose="02000000000000000000" pitchFamily="2" charset="0"/>
              </a:rPr>
              <a:t>føre til at eleven får det trygt og godt på skolen (</a:t>
            </a:r>
            <a:r>
              <a:rPr lang="nb-NO" sz="1900" b="1">
                <a:solidFill>
                  <a:schemeClr val="tx1"/>
                </a:solidFill>
                <a:latin typeface="Roboto" panose="02000000000000000000" pitchFamily="2" charset="0"/>
              </a:rPr>
              <a:t>en pedagogisk-faglig vurdering</a:t>
            </a:r>
            <a:r>
              <a:rPr lang="nb-NO" sz="1900">
                <a:solidFill>
                  <a:schemeClr val="tx1"/>
                </a:solidFill>
                <a:latin typeface="Roboto" panose="02000000000000000000" pitchFamily="2" charset="0"/>
              </a:rPr>
              <a:t>)</a:t>
            </a:r>
          </a:p>
          <a:p>
            <a:pPr lvl="1"/>
            <a:r>
              <a:rPr lang="nb-NO" sz="1900">
                <a:solidFill>
                  <a:schemeClr val="tx1"/>
                </a:solidFill>
                <a:latin typeface="Roboto" panose="02000000000000000000" pitchFamily="2" charset="0"/>
                <a:cs typeface="Roboto"/>
              </a:rPr>
              <a:t>Må være lovlige</a:t>
            </a:r>
          </a:p>
          <a:p>
            <a:r>
              <a:rPr lang="nb-NO">
                <a:solidFill>
                  <a:schemeClr val="tx1"/>
                </a:solidFill>
                <a:latin typeface="Roboto" panose="02000000000000000000" pitchFamily="2" charset="0"/>
              </a:rPr>
              <a:t>Plikt til å sette inn de egnede tiltakene som finnes og som er tilgjengelige for skolen.</a:t>
            </a:r>
          </a:p>
          <a:p>
            <a:r>
              <a:rPr lang="nb-NO">
                <a:solidFill>
                  <a:schemeClr val="tx1"/>
                </a:solidFill>
                <a:latin typeface="Roboto" panose="02000000000000000000" pitchFamily="2" charset="0"/>
              </a:rPr>
              <a:t>Tiltaksplikten varer helt til eleven får et trygt og godt skolemiljø, og inneholder dermed en plikt til å </a:t>
            </a:r>
            <a:r>
              <a:rPr lang="nb-NO" b="1">
                <a:solidFill>
                  <a:schemeClr val="tx1"/>
                </a:solidFill>
                <a:latin typeface="Roboto" panose="02000000000000000000" pitchFamily="2" charset="0"/>
              </a:rPr>
              <a:t>følge opp </a:t>
            </a:r>
            <a:r>
              <a:rPr lang="nb-NO">
                <a:solidFill>
                  <a:schemeClr val="tx1"/>
                </a:solidFill>
                <a:latin typeface="Roboto" panose="02000000000000000000" pitchFamily="2" charset="0"/>
              </a:rPr>
              <a:t>og kontinuerlig </a:t>
            </a:r>
            <a:r>
              <a:rPr lang="nb-NO" b="1">
                <a:solidFill>
                  <a:schemeClr val="tx1"/>
                </a:solidFill>
                <a:latin typeface="Roboto" panose="02000000000000000000" pitchFamily="2" charset="0"/>
              </a:rPr>
              <a:t>evaluere </a:t>
            </a:r>
            <a:r>
              <a:rPr lang="nb-NO">
                <a:solidFill>
                  <a:schemeClr val="tx1"/>
                </a:solidFill>
                <a:latin typeface="Roboto" panose="02000000000000000000" pitchFamily="2" charset="0"/>
              </a:rPr>
              <a:t>tiltakene.</a:t>
            </a:r>
            <a:endParaRPr lang="nb-NO">
              <a:solidFill>
                <a:schemeClr val="tx1"/>
              </a:solidFill>
              <a:latin typeface="Roboto" panose="02000000000000000000" pitchFamily="2" charset="0"/>
              <a:cs typeface="Roboto"/>
            </a:endParaRPr>
          </a:p>
        </p:txBody>
      </p:sp>
      <p:sp>
        <p:nvSpPr>
          <p:cNvPr id="4" name="Tittel 3">
            <a:extLst>
              <a:ext uri="{FF2B5EF4-FFF2-40B4-BE49-F238E27FC236}">
                <a16:creationId xmlns:a16="http://schemas.microsoft.com/office/drawing/2014/main" id="{0B1964C8-CA39-FF42-3BEF-2E99E09B558D}"/>
              </a:ext>
            </a:extLst>
          </p:cNvPr>
          <p:cNvSpPr>
            <a:spLocks noGrp="1"/>
          </p:cNvSpPr>
          <p:nvPr>
            <p:ph type="title" idx="4294967295"/>
          </p:nvPr>
        </p:nvSpPr>
        <p:spPr>
          <a:xfrm>
            <a:off x="613317" y="684561"/>
            <a:ext cx="5389563" cy="1046163"/>
          </a:xfrm>
        </p:spPr>
        <p:txBody>
          <a:bodyPr anchor="t">
            <a:normAutofit/>
          </a:bodyPr>
          <a:lstStyle/>
          <a:p>
            <a:pPr algn="ctr"/>
            <a:r>
              <a:rPr lang="nb-NO" b="1"/>
              <a:t>Plikten til å sette inn tiltak</a:t>
            </a:r>
          </a:p>
        </p:txBody>
      </p:sp>
      <p:pic>
        <p:nvPicPr>
          <p:cNvPr id="6" name="Grafikk 5" descr="kjemi-laboratorium">
            <a:extLst>
              <a:ext uri="{FF2B5EF4-FFF2-40B4-BE49-F238E27FC236}">
                <a16:creationId xmlns:a16="http://schemas.microsoft.com/office/drawing/2014/main" id="{5C4E331D-338B-244D-50F4-F403CFF996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4617" y="710116"/>
            <a:ext cx="5653668" cy="5653668"/>
          </a:xfrm>
          <a:prstGeom prst="rect">
            <a:avLst/>
          </a:prstGeom>
        </p:spPr>
      </p:pic>
    </p:spTree>
    <p:extLst>
      <p:ext uri="{BB962C8B-B14F-4D97-AF65-F5344CB8AC3E}">
        <p14:creationId xmlns:p14="http://schemas.microsoft.com/office/powerpoint/2010/main" val="4015992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team som studerer en planskisse">
            <a:extLst>
              <a:ext uri="{FF2B5EF4-FFF2-40B4-BE49-F238E27FC236}">
                <a16:creationId xmlns:a16="http://schemas.microsoft.com/office/drawing/2014/main" id="{30D82F96-0B56-4535-B9FC-2C7D45BC402A}"/>
              </a:ext>
            </a:extLst>
          </p:cNvPr>
          <p:cNvPicPr>
            <a:picLocks noChangeAspect="1"/>
          </p:cNvPicPr>
          <p:nvPr/>
        </p:nvPicPr>
        <p:blipFill>
          <a:blip r:embed="rId2"/>
          <a:stretch>
            <a:fillRect/>
          </a:stretch>
        </p:blipFill>
        <p:spPr>
          <a:xfrm>
            <a:off x="0" y="0"/>
            <a:ext cx="12192000" cy="6858000"/>
          </a:xfrm>
          <a:prstGeom prst="rect">
            <a:avLst/>
          </a:prstGeom>
        </p:spPr>
      </p:pic>
      <p:sp>
        <p:nvSpPr>
          <p:cNvPr id="6" name="Oval 7">
            <a:extLst>
              <a:ext uri="{FF2B5EF4-FFF2-40B4-BE49-F238E27FC236}">
                <a16:creationId xmlns:a16="http://schemas.microsoft.com/office/drawing/2014/main" id="{A2E2E66B-4C92-22AF-6908-54F0EC8BE2C4}"/>
              </a:ext>
            </a:extLst>
          </p:cNvPr>
          <p:cNvSpPr>
            <a:spLocks noChangeAspect="1"/>
          </p:cNvSpPr>
          <p:nvPr/>
        </p:nvSpPr>
        <p:spPr>
          <a:xfrm>
            <a:off x="231553" y="2010361"/>
            <a:ext cx="4673600" cy="4673600"/>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n-NO" sz="2000" b="1">
                <a:solidFill>
                  <a:srgbClr val="000000">
                    <a:lumMod val="85000"/>
                    <a:lumOff val="15000"/>
                  </a:srgbClr>
                </a:solidFill>
                <a:latin typeface="Roboto"/>
                <a:ea typeface="Roboto"/>
                <a:cs typeface="Roboto"/>
              </a:rPr>
              <a:t>L</a:t>
            </a:r>
            <a:r>
              <a:rPr kumimoji="0" lang="nn-NO" sz="2000" b="1" i="0" u="none" strike="noStrike" kern="1200" cap="none" spc="0" normalizeH="0" baseline="0" noProof="0">
                <a:ln>
                  <a:noFill/>
                </a:ln>
                <a:solidFill>
                  <a:srgbClr val="000000">
                    <a:lumMod val="85000"/>
                    <a:lumOff val="15000"/>
                  </a:srgbClr>
                </a:solidFill>
                <a:effectLst/>
                <a:uLnTx/>
                <a:uFillTx/>
                <a:latin typeface="Roboto"/>
                <a:ea typeface="Roboto"/>
                <a:cs typeface="Roboto"/>
              </a:rPr>
              <a:t>age en </a:t>
            </a:r>
            <a:r>
              <a:rPr kumimoji="0" lang="nn-NO" sz="2000" b="1" i="0" u="none" strike="noStrike" kern="1200" cap="none" spc="0" normalizeH="0" baseline="0" noProof="0" err="1">
                <a:ln>
                  <a:noFill/>
                </a:ln>
                <a:solidFill>
                  <a:srgbClr val="000000">
                    <a:lumMod val="85000"/>
                    <a:lumOff val="15000"/>
                  </a:srgbClr>
                </a:solidFill>
                <a:effectLst/>
                <a:uLnTx/>
                <a:uFillTx/>
                <a:latin typeface="Roboto"/>
                <a:ea typeface="Roboto"/>
                <a:cs typeface="Roboto"/>
              </a:rPr>
              <a:t>skriftlig</a:t>
            </a:r>
            <a:r>
              <a:rPr kumimoji="0" lang="nn-NO" sz="2000" b="1" i="0" u="none" strike="noStrike" kern="1200" cap="none" spc="0" normalizeH="0" baseline="0" noProof="0">
                <a:ln>
                  <a:noFill/>
                </a:ln>
                <a:solidFill>
                  <a:srgbClr val="000000">
                    <a:lumMod val="85000"/>
                    <a:lumOff val="15000"/>
                  </a:srgbClr>
                </a:solidFill>
                <a:effectLst/>
                <a:uLnTx/>
                <a:uFillTx/>
                <a:latin typeface="Roboto"/>
                <a:ea typeface="Roboto"/>
                <a:cs typeface="Roboto"/>
              </a:rPr>
              <a:t> plan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n-NO" sz="16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Roboto"/>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n-NO" sz="1600" b="1" u="none" strike="noStrike" kern="1200" cap="none" spc="0" normalizeH="0" baseline="0" noProof="0">
                <a:ln>
                  <a:noFill/>
                </a:ln>
                <a:solidFill>
                  <a:schemeClr val="tx1"/>
                </a:solidFill>
                <a:effectLst/>
                <a:uLnTx/>
                <a:uFillTx/>
                <a:latin typeface="Roboto"/>
                <a:ea typeface="Roboto"/>
                <a:cs typeface="Roboto"/>
              </a:rPr>
              <a:t>«Skolen</a:t>
            </a:r>
            <a:r>
              <a:rPr kumimoji="0" lang="nn-NO" sz="1600" b="0" u="none" strike="noStrike" kern="1200" cap="none" spc="0" normalizeH="0" baseline="0" noProof="0">
                <a:ln>
                  <a:noFill/>
                </a:ln>
                <a:solidFill>
                  <a:schemeClr val="tx1"/>
                </a:solidFill>
                <a:effectLst/>
                <a:uLnTx/>
                <a:uFillTx/>
                <a:latin typeface="Roboto"/>
                <a:ea typeface="Roboto"/>
                <a:cs typeface="Roboto"/>
              </a:rPr>
              <a:t> skal lage </a:t>
            </a:r>
            <a:r>
              <a:rPr kumimoji="0" lang="nn-NO" sz="1600" b="1" u="none" strike="noStrike" kern="1200" cap="none" spc="0" normalizeH="0" baseline="0" noProof="0">
                <a:ln>
                  <a:noFill/>
                </a:ln>
                <a:solidFill>
                  <a:schemeClr val="tx1"/>
                </a:solidFill>
                <a:effectLst/>
                <a:uLnTx/>
                <a:uFillTx/>
                <a:latin typeface="Roboto"/>
                <a:ea typeface="Roboto"/>
                <a:cs typeface="Roboto"/>
              </a:rPr>
              <a:t>ein skriftleg plan </a:t>
            </a:r>
            <a:r>
              <a:rPr kumimoji="0" lang="nn-NO" sz="1600" b="0" u="none" strike="noStrike" kern="1200" cap="none" spc="0" normalizeH="0" baseline="0" noProof="0">
                <a:ln>
                  <a:noFill/>
                </a:ln>
                <a:solidFill>
                  <a:schemeClr val="tx1"/>
                </a:solidFill>
                <a:effectLst/>
                <a:uLnTx/>
                <a:uFillTx/>
                <a:latin typeface="Roboto"/>
                <a:ea typeface="Roboto"/>
                <a:cs typeface="Roboto"/>
              </a:rPr>
              <a:t>for tiltaka i ei sak. I planen skal det stå</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a:ln>
                  <a:noFill/>
                </a:ln>
                <a:solidFill>
                  <a:schemeClr val="tx1"/>
                </a:solidFill>
                <a:effectLst/>
                <a:uLnTx/>
                <a:uFillTx/>
                <a:latin typeface="Roboto"/>
                <a:ea typeface="Roboto"/>
                <a:cs typeface="Roboto"/>
              </a:rPr>
              <a:t>kva problem tiltaka skal løyse</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a:ln>
                  <a:noFill/>
                </a:ln>
                <a:solidFill>
                  <a:schemeClr val="tx1"/>
                </a:solidFill>
                <a:effectLst/>
                <a:uLnTx/>
                <a:uFillTx/>
                <a:latin typeface="Roboto"/>
                <a:ea typeface="Roboto"/>
                <a:cs typeface="Roboto"/>
              </a:rPr>
              <a:t>kva tiltak skolen har planlagt</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a:ln>
                  <a:noFill/>
                </a:ln>
                <a:solidFill>
                  <a:schemeClr val="tx1"/>
                </a:solidFill>
                <a:effectLst/>
                <a:uLnTx/>
                <a:uFillTx/>
                <a:latin typeface="Roboto"/>
                <a:ea typeface="Roboto"/>
                <a:cs typeface="Roboto"/>
              </a:rPr>
              <a:t>når tiltaka skal gjennomførast</a:t>
            </a:r>
          </a:p>
          <a:p>
            <a:pPr marL="342900" marR="0" lvl="0" indent="-342900"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a:ln>
                  <a:noFill/>
                </a:ln>
                <a:solidFill>
                  <a:schemeClr val="tx1"/>
                </a:solidFill>
                <a:effectLst/>
                <a:uLnTx/>
                <a:uFillTx/>
                <a:latin typeface="Roboto"/>
                <a:ea typeface="Roboto"/>
                <a:cs typeface="Roboto"/>
              </a:rPr>
              <a:t>kven som skal</a:t>
            </a:r>
            <a:r>
              <a:rPr lang="nn-NO" sz="1600">
                <a:solidFill>
                  <a:schemeClr val="tx1"/>
                </a:solidFill>
                <a:latin typeface="Roboto"/>
                <a:ea typeface="Roboto"/>
                <a:cs typeface="Roboto"/>
              </a:rPr>
              <a:t> stå for </a:t>
            </a:r>
            <a:r>
              <a:rPr kumimoji="0" lang="nn-NO" sz="1600" b="0" u="none" strike="noStrike" kern="1200" cap="none" spc="0" normalizeH="0" baseline="0" noProof="0">
                <a:ln>
                  <a:noFill/>
                </a:ln>
                <a:solidFill>
                  <a:schemeClr val="tx1"/>
                </a:solidFill>
                <a:effectLst/>
                <a:uLnTx/>
                <a:uFillTx/>
                <a:latin typeface="Roboto"/>
                <a:ea typeface="Roboto"/>
                <a:cs typeface="Roboto"/>
              </a:rPr>
              <a:t> gjennomføringa av tiltaka</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a:ln>
                  <a:noFill/>
                </a:ln>
                <a:solidFill>
                  <a:schemeClr val="tx1"/>
                </a:solidFill>
                <a:effectLst/>
                <a:uLnTx/>
                <a:uFillTx/>
                <a:latin typeface="Roboto"/>
                <a:ea typeface="Roboto"/>
                <a:cs typeface="Roboto"/>
              </a:rPr>
              <a:t>når tiltaka skal evaluerast.»</a:t>
            </a:r>
            <a:endParaRPr kumimoji="0" lang="nn-NO" sz="16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Roboto"/>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0000">
                    <a:lumMod val="85000"/>
                    <a:lumOff val="15000"/>
                  </a:srgbClr>
                </a:solidFill>
                <a:effectLst/>
                <a:uLnTx/>
                <a:uFillTx/>
                <a:latin typeface="Roboto"/>
                <a:ea typeface="Roboto"/>
                <a:cs typeface="Roboto"/>
              </a:rPr>
              <a:t>(opplæringsloven § </a:t>
            </a:r>
            <a:r>
              <a:rPr lang="nb-NO" sz="1000">
                <a:solidFill>
                  <a:srgbClr val="000000">
                    <a:lumMod val="85000"/>
                    <a:lumOff val="15000"/>
                  </a:srgbClr>
                </a:solidFill>
                <a:latin typeface="Roboto"/>
                <a:ea typeface="Roboto"/>
                <a:cs typeface="Roboto"/>
              </a:rPr>
              <a:t>12-4 tredje</a:t>
            </a:r>
            <a:r>
              <a:rPr kumimoji="0" lang="nb-NO" sz="1000" b="0" i="0" u="none" strike="noStrike" kern="1200" cap="none" spc="0" normalizeH="0" baseline="0" noProof="0">
                <a:ln>
                  <a:noFill/>
                </a:ln>
                <a:solidFill>
                  <a:srgbClr val="000000">
                    <a:lumMod val="85000"/>
                    <a:lumOff val="15000"/>
                  </a:srgbClr>
                </a:solidFill>
                <a:effectLst/>
                <a:uLnTx/>
                <a:uFillTx/>
                <a:latin typeface="Roboto"/>
                <a:ea typeface="Roboto"/>
                <a:cs typeface="Roboto"/>
              </a:rPr>
              <a:t> ledd)</a:t>
            </a:r>
            <a:endParaRPr kumimoji="0" lang="nb-NO" sz="1400" b="0" i="1" u="none" strike="noStrike" kern="1200" cap="none" spc="0" normalizeH="0" baseline="0" noProof="0">
              <a:ln>
                <a:noFill/>
              </a:ln>
              <a:solidFill>
                <a:srgbClr val="000000">
                  <a:lumMod val="85000"/>
                  <a:lumOff val="15000"/>
                </a:srgbClr>
              </a:solidFill>
              <a:effectLst/>
              <a:uLnTx/>
              <a:uFillTx/>
              <a:latin typeface="Roboto"/>
              <a:ea typeface="Roboto"/>
              <a:cs typeface="Roboto"/>
            </a:endParaRPr>
          </a:p>
        </p:txBody>
      </p:sp>
      <p:pic>
        <p:nvPicPr>
          <p:cNvPr id="2" name="Bilde 1">
            <a:extLst>
              <a:ext uri="{FF2B5EF4-FFF2-40B4-BE49-F238E27FC236}">
                <a16:creationId xmlns:a16="http://schemas.microsoft.com/office/drawing/2014/main" id="{B78581EE-2C66-65CC-3D54-8D22E1B78916}"/>
              </a:ext>
            </a:extLst>
          </p:cNvPr>
          <p:cNvPicPr>
            <a:picLocks noChangeAspect="1"/>
          </p:cNvPicPr>
          <p:nvPr/>
        </p:nvPicPr>
        <p:blipFill>
          <a:blip r:embed="rId3"/>
          <a:stretch>
            <a:fillRect/>
          </a:stretch>
        </p:blipFill>
        <p:spPr>
          <a:xfrm>
            <a:off x="4118586" y="2435387"/>
            <a:ext cx="1018120" cy="1018120"/>
          </a:xfrm>
          <a:prstGeom prst="rect">
            <a:avLst/>
          </a:prstGeom>
        </p:spPr>
      </p:pic>
    </p:spTree>
    <p:extLst>
      <p:ext uri="{BB962C8B-B14F-4D97-AF65-F5344CB8AC3E}">
        <p14:creationId xmlns:p14="http://schemas.microsoft.com/office/powerpoint/2010/main" val="442117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CAD7B47-2195-01D1-6495-E407977740D8}"/>
              </a:ext>
            </a:extLst>
          </p:cNvPr>
          <p:cNvSpPr/>
          <p:nvPr/>
        </p:nvSpPr>
        <p:spPr>
          <a:xfrm>
            <a:off x="0" y="0"/>
            <a:ext cx="7460166"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8F198E0-DBE7-5BBD-B770-638A046F077F}"/>
              </a:ext>
            </a:extLst>
          </p:cNvPr>
          <p:cNvSpPr>
            <a:spLocks noGrp="1"/>
          </p:cNvSpPr>
          <p:nvPr>
            <p:ph type="title" idx="4294967295"/>
          </p:nvPr>
        </p:nvSpPr>
        <p:spPr>
          <a:xfrm>
            <a:off x="602165" y="534988"/>
            <a:ext cx="6177776" cy="1141412"/>
          </a:xfrm>
        </p:spPr>
        <p:txBody>
          <a:bodyPr/>
          <a:lstStyle/>
          <a:p>
            <a:pPr algn="ctr"/>
            <a:r>
              <a:rPr lang="nb-NO" b="1">
                <a:latin typeface="Roboto" panose="02000000000000000000" pitchFamily="2" charset="0"/>
              </a:rPr>
              <a:t>Krav til å lage en skriftlig aktivitetsplan</a:t>
            </a:r>
          </a:p>
        </p:txBody>
      </p:sp>
      <p:sp>
        <p:nvSpPr>
          <p:cNvPr id="3" name="Plassholder for innhold 2">
            <a:extLst>
              <a:ext uri="{FF2B5EF4-FFF2-40B4-BE49-F238E27FC236}">
                <a16:creationId xmlns:a16="http://schemas.microsoft.com/office/drawing/2014/main" id="{93BBE4EF-D8F5-5A04-38D9-46EB2EDF06F2}"/>
              </a:ext>
            </a:extLst>
          </p:cNvPr>
          <p:cNvSpPr>
            <a:spLocks noGrp="1"/>
          </p:cNvSpPr>
          <p:nvPr>
            <p:ph idx="4294967295"/>
          </p:nvPr>
        </p:nvSpPr>
        <p:spPr>
          <a:xfrm>
            <a:off x="401444" y="1909878"/>
            <a:ext cx="6924907" cy="4552950"/>
          </a:xfrm>
        </p:spPr>
        <p:txBody>
          <a:bodyPr vert="horz" lIns="90000" tIns="45720" rIns="91440" bIns="45720" rtlCol="0" anchor="t">
            <a:normAutofit lnSpcReduction="10000"/>
          </a:bodyPr>
          <a:lstStyle/>
          <a:p>
            <a:r>
              <a:rPr lang="nb-NO">
                <a:solidFill>
                  <a:schemeClr val="tx1"/>
                </a:solidFill>
                <a:latin typeface="Roboto" panose="02000000000000000000" pitchFamily="2" charset="0"/>
              </a:rPr>
              <a:t>Kravet til å lage en aktivitetsplan utløses samtidig med plikten til å sette inn tiltak. </a:t>
            </a:r>
          </a:p>
          <a:p>
            <a:r>
              <a:rPr lang="nb-NO">
                <a:solidFill>
                  <a:schemeClr val="tx1"/>
                </a:solidFill>
                <a:latin typeface="Roboto" panose="02000000000000000000" pitchFamily="2" charset="0"/>
              </a:rPr>
              <a:t>Aktivitetsplanen kan gjelde for én elev, eller en situasjon eller utfordring som omfatter flere.</a:t>
            </a:r>
          </a:p>
          <a:p>
            <a:r>
              <a:rPr lang="nb-NO">
                <a:solidFill>
                  <a:schemeClr val="tx1"/>
                </a:solidFill>
                <a:latin typeface="Roboto" panose="02000000000000000000" pitchFamily="2" charset="0"/>
                <a:cs typeface="Roboto"/>
              </a:rPr>
              <a:t>Ingen formkrav utover at planen må være skriftlig-</a:t>
            </a:r>
          </a:p>
          <a:p>
            <a:r>
              <a:rPr lang="nb-NO">
                <a:solidFill>
                  <a:schemeClr val="tx1"/>
                </a:solidFill>
                <a:latin typeface="Roboto" panose="02000000000000000000" pitchFamily="2" charset="0"/>
                <a:cs typeface="Roboto"/>
              </a:rPr>
              <a:t>Minstekrav til innholdet:</a:t>
            </a:r>
          </a:p>
          <a:p>
            <a:pPr marL="0" indent="0">
              <a:buNone/>
            </a:pPr>
            <a:r>
              <a:rPr lang="nb-NO" b="0" i="0">
                <a:solidFill>
                  <a:schemeClr val="tx1"/>
                </a:solidFill>
                <a:effectLst/>
                <a:latin typeface="Roboto" panose="02000000000000000000" pitchFamily="2" charset="0"/>
                <a:cs typeface="Roboto"/>
              </a:rPr>
              <a:t>a) hvilket problem tiltakene skal løse</a:t>
            </a:r>
            <a:br>
              <a:rPr lang="nb-NO">
                <a:solidFill>
                  <a:schemeClr val="tx1"/>
                </a:solidFill>
                <a:latin typeface="Roboto" panose="02000000000000000000" pitchFamily="2" charset="0"/>
              </a:rPr>
            </a:br>
            <a:r>
              <a:rPr lang="nb-NO" b="0" i="0">
                <a:solidFill>
                  <a:schemeClr val="tx1"/>
                </a:solidFill>
                <a:effectLst/>
                <a:latin typeface="Roboto" panose="02000000000000000000" pitchFamily="2" charset="0"/>
                <a:cs typeface="Roboto"/>
              </a:rPr>
              <a:t>b) hvilke tiltak skolen har planlagt</a:t>
            </a:r>
            <a:br>
              <a:rPr lang="nb-NO">
                <a:solidFill>
                  <a:schemeClr val="tx1"/>
                </a:solidFill>
                <a:latin typeface="Roboto" panose="02000000000000000000" pitchFamily="2" charset="0"/>
              </a:rPr>
            </a:br>
            <a:r>
              <a:rPr lang="nb-NO" b="0" i="0">
                <a:solidFill>
                  <a:schemeClr val="tx1"/>
                </a:solidFill>
                <a:effectLst/>
                <a:latin typeface="Roboto" panose="02000000000000000000" pitchFamily="2" charset="0"/>
                <a:cs typeface="Roboto"/>
              </a:rPr>
              <a:t>c) når tiltakene skal gjennomføres</a:t>
            </a:r>
            <a:br>
              <a:rPr lang="nb-NO">
                <a:solidFill>
                  <a:schemeClr val="tx1"/>
                </a:solidFill>
                <a:latin typeface="Roboto" panose="02000000000000000000" pitchFamily="2" charset="0"/>
              </a:rPr>
            </a:br>
            <a:r>
              <a:rPr lang="nb-NO" b="0" i="0">
                <a:solidFill>
                  <a:schemeClr val="tx1"/>
                </a:solidFill>
                <a:effectLst/>
                <a:latin typeface="Roboto" panose="02000000000000000000" pitchFamily="2" charset="0"/>
                <a:cs typeface="Roboto"/>
              </a:rPr>
              <a:t>d) hvem som er ansvarlig for gjennomføringen av tiltakene</a:t>
            </a:r>
            <a:br>
              <a:rPr lang="nb-NO">
                <a:latin typeface="Roboto" panose="02000000000000000000" pitchFamily="2" charset="0"/>
              </a:rPr>
            </a:br>
            <a:r>
              <a:rPr lang="nb-NO" b="0" i="0">
                <a:solidFill>
                  <a:srgbClr val="000000"/>
                </a:solidFill>
                <a:effectLst/>
                <a:latin typeface="Roboto" panose="02000000000000000000" pitchFamily="2" charset="0"/>
                <a:cs typeface="Roboto"/>
              </a:rPr>
              <a:t>e) når tiltakene skal evalueres</a:t>
            </a:r>
            <a:endParaRPr lang="nb-NO">
              <a:solidFill>
                <a:srgbClr val="000000"/>
              </a:solidFill>
              <a:latin typeface="Roboto" panose="02000000000000000000" pitchFamily="2" charset="0"/>
              <a:cs typeface="Roboto"/>
            </a:endParaRPr>
          </a:p>
          <a:p>
            <a:pPr marL="0" indent="0">
              <a:buNone/>
            </a:pPr>
            <a:endParaRPr lang="nb-NO" b="1">
              <a:solidFill>
                <a:schemeClr val="tx1"/>
              </a:solidFill>
            </a:endParaRPr>
          </a:p>
        </p:txBody>
      </p:sp>
      <p:pic>
        <p:nvPicPr>
          <p:cNvPr id="7" name="Grafikk 6" descr="Millimeter papir med kalkulator, linjal, merke penn og blyant">
            <a:extLst>
              <a:ext uri="{FF2B5EF4-FFF2-40B4-BE49-F238E27FC236}">
                <a16:creationId xmlns:a16="http://schemas.microsoft.com/office/drawing/2014/main" id="{4CDAED19-1866-6127-982D-0BDD33A5C5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0166" y="894188"/>
            <a:ext cx="4887952" cy="4887952"/>
          </a:xfrm>
          <a:prstGeom prst="rect">
            <a:avLst/>
          </a:prstGeom>
        </p:spPr>
      </p:pic>
    </p:spTree>
    <p:extLst>
      <p:ext uri="{BB962C8B-B14F-4D97-AF65-F5344CB8AC3E}">
        <p14:creationId xmlns:p14="http://schemas.microsoft.com/office/powerpoint/2010/main" val="2551359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Stabel med filer">
            <a:extLst>
              <a:ext uri="{FF2B5EF4-FFF2-40B4-BE49-F238E27FC236}">
                <a16:creationId xmlns:a16="http://schemas.microsoft.com/office/drawing/2014/main" id="{5D12D6A4-5A34-CA8C-C73C-322B4F3614F1}"/>
              </a:ext>
            </a:extLst>
          </p:cNvPr>
          <p:cNvPicPr>
            <a:picLocks noChangeAspect="1"/>
          </p:cNvPicPr>
          <p:nvPr/>
        </p:nvPicPr>
        <p:blipFill>
          <a:blip r:embed="rId2"/>
          <a:stretch>
            <a:fillRect/>
          </a:stretch>
        </p:blipFill>
        <p:spPr>
          <a:xfrm>
            <a:off x="0" y="0"/>
            <a:ext cx="12191999" cy="6858000"/>
          </a:xfrm>
          <a:prstGeom prst="rect">
            <a:avLst/>
          </a:prstGeom>
        </p:spPr>
      </p:pic>
      <p:sp>
        <p:nvSpPr>
          <p:cNvPr id="6" name="Oval 7">
            <a:extLst>
              <a:ext uri="{FF2B5EF4-FFF2-40B4-BE49-F238E27FC236}">
                <a16:creationId xmlns:a16="http://schemas.microsoft.com/office/drawing/2014/main" id="{3967DC3B-4B50-A7D1-FD55-18AD9623580D}"/>
              </a:ext>
            </a:extLst>
          </p:cNvPr>
          <p:cNvSpPr>
            <a:spLocks noChangeAspect="1"/>
          </p:cNvSpPr>
          <p:nvPr/>
        </p:nvSpPr>
        <p:spPr>
          <a:xfrm>
            <a:off x="128431" y="2227782"/>
            <a:ext cx="4081837" cy="4081837"/>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000" b="1">
                <a:solidFill>
                  <a:srgbClr val="000000"/>
                </a:solidFill>
                <a:latin typeface="Roboto"/>
                <a:ea typeface="Roboto"/>
                <a:cs typeface="Roboto"/>
              </a:rPr>
              <a:t>Krav til d</a:t>
            </a:r>
            <a:r>
              <a:rPr kumimoji="0" lang="nb-NO" sz="2000" b="1" i="0" u="none" strike="noStrike" kern="1200" cap="none" spc="0" normalizeH="0" baseline="0" noProof="0" err="1">
                <a:ln>
                  <a:noFill/>
                </a:ln>
                <a:solidFill>
                  <a:srgbClr val="000000"/>
                </a:solidFill>
                <a:effectLst/>
                <a:uLnTx/>
                <a:uFillTx/>
                <a:latin typeface="Roboto"/>
                <a:ea typeface="Roboto"/>
                <a:cs typeface="Roboto"/>
              </a:rPr>
              <a:t>okumentasjon</a:t>
            </a:r>
            <a:endParaRPr kumimoji="0" lang="nb-NO" sz="2000" b="1" i="0" u="none" strike="noStrike" kern="1200" cap="none" spc="0" normalizeH="0" baseline="0" noProof="0">
              <a:ln>
                <a:noFill/>
              </a:ln>
              <a:solidFill>
                <a:srgbClr val="000000"/>
              </a:solidFill>
              <a:effectLst/>
              <a:uLnTx/>
              <a:uFillTx/>
              <a:latin typeface="Roboto"/>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a:t>
            </a:r>
            <a:r>
              <a:rPr kumimoji="0" lang="nn-NO" sz="16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Skolen</a:t>
            </a:r>
            <a:r>
              <a:rPr kumimoji="0" lang="nn-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 skal </a:t>
            </a:r>
            <a:r>
              <a:rPr kumimoji="0" lang="nn-NO" sz="16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dokumentere</a:t>
            </a:r>
            <a:r>
              <a:rPr kumimoji="0" lang="nn-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 </a:t>
            </a:r>
            <a:r>
              <a:rPr kumimoji="0" lang="nn-NO" sz="16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kva som blir gjort for å oppfylle aktivitetsplikta</a:t>
            </a:r>
            <a:r>
              <a:rPr kumimoji="0" lang="nn-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 etter første til </a:t>
            </a:r>
            <a:r>
              <a:rPr lang="nn-NO" sz="1600">
                <a:solidFill>
                  <a:schemeClr val="tx1"/>
                </a:solidFill>
                <a:latin typeface="Roboto" panose="02000000000000000000" pitchFamily="2" charset="0"/>
                <a:ea typeface="Roboto" panose="02000000000000000000" pitchFamily="2" charset="0"/>
              </a:rPr>
              <a:t>andre</a:t>
            </a:r>
            <a:r>
              <a:rPr kumimoji="0" lang="nn-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 ledd, i den </a:t>
            </a:r>
            <a:r>
              <a:rPr kumimoji="0" lang="nn-NO" sz="16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forma og det omfanget som er nødvendig-</a:t>
            </a:r>
            <a:r>
              <a:rPr kumimoji="0" lang="nn-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a:t>
            </a:r>
            <a:endParaRPr kumimoji="0" lang="nb-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algn="ctr">
              <a:defRPr/>
            </a:pPr>
            <a:r>
              <a:rPr kumimoji="0" lang="nb-NO" sz="1000" b="0" i="0" u="none" strike="noStrike" kern="1200" cap="none" spc="0" normalizeH="0" baseline="0" noProof="0">
                <a:ln>
                  <a:noFill/>
                </a:ln>
                <a:solidFill>
                  <a:srgbClr val="000000"/>
                </a:solidFill>
                <a:effectLst/>
                <a:uLnTx/>
                <a:uFillTx/>
                <a:latin typeface="Roboto"/>
                <a:ea typeface="Roboto"/>
                <a:cs typeface="Roboto"/>
              </a:rPr>
              <a:t>(opplæringsloven § </a:t>
            </a:r>
            <a:r>
              <a:rPr lang="nb-NO" sz="1000">
                <a:solidFill>
                  <a:srgbClr val="000000"/>
                </a:solidFill>
                <a:latin typeface="Roboto"/>
                <a:ea typeface="Roboto"/>
                <a:cs typeface="Roboto"/>
              </a:rPr>
              <a:t>12-4</a:t>
            </a:r>
            <a:r>
              <a:rPr kumimoji="0" lang="nb-NO" sz="1000" b="0" i="0" u="none" strike="noStrike" kern="1200" cap="none" spc="0" normalizeH="0" baseline="0" noProof="0">
                <a:ln>
                  <a:noFill/>
                </a:ln>
                <a:solidFill>
                  <a:srgbClr val="000000"/>
                </a:solidFill>
                <a:effectLst/>
                <a:uLnTx/>
                <a:uFillTx/>
                <a:latin typeface="Roboto"/>
                <a:ea typeface="Roboto"/>
                <a:cs typeface="Roboto"/>
              </a:rPr>
              <a:t> </a:t>
            </a:r>
            <a:r>
              <a:rPr lang="nb-NO" sz="1000">
                <a:solidFill>
                  <a:srgbClr val="000000"/>
                </a:solidFill>
                <a:latin typeface="Roboto"/>
                <a:ea typeface="Roboto"/>
                <a:cs typeface="Roboto"/>
              </a:rPr>
              <a:t>fjerde </a:t>
            </a:r>
            <a:r>
              <a:rPr kumimoji="0" lang="nb-NO" sz="1000" b="0" i="0" u="none" strike="noStrike" kern="1200" cap="none" spc="0" normalizeH="0" baseline="0" noProof="0">
                <a:ln>
                  <a:noFill/>
                </a:ln>
                <a:solidFill>
                  <a:srgbClr val="000000"/>
                </a:solidFill>
                <a:effectLst/>
                <a:uLnTx/>
                <a:uFillTx/>
                <a:latin typeface="Roboto"/>
                <a:ea typeface="Roboto"/>
                <a:cs typeface="Roboto"/>
              </a:rPr>
              <a:t>ledd).</a:t>
            </a:r>
            <a:endParaRPr kumimoji="0" lang="nb-NO" sz="1400" b="0" i="1" u="none" strike="noStrike" kern="1200" cap="none" spc="0" normalizeH="0" baseline="0" noProof="0">
              <a:ln>
                <a:noFill/>
              </a:ln>
              <a:solidFill>
                <a:srgbClr val="000000"/>
              </a:solidFill>
              <a:effectLst/>
              <a:uLnTx/>
              <a:uFillTx/>
              <a:latin typeface="Roboto"/>
              <a:ea typeface="Roboto"/>
              <a:cs typeface="Roboto"/>
            </a:endParaRPr>
          </a:p>
        </p:txBody>
      </p:sp>
      <p:pic>
        <p:nvPicPr>
          <p:cNvPr id="2" name="Bilde 1">
            <a:extLst>
              <a:ext uri="{FF2B5EF4-FFF2-40B4-BE49-F238E27FC236}">
                <a16:creationId xmlns:a16="http://schemas.microsoft.com/office/drawing/2014/main" id="{EC5FD4AB-FE0D-95CB-D4E5-00229426BF5F}"/>
              </a:ext>
            </a:extLst>
          </p:cNvPr>
          <p:cNvPicPr>
            <a:picLocks noChangeAspect="1"/>
          </p:cNvPicPr>
          <p:nvPr/>
        </p:nvPicPr>
        <p:blipFill>
          <a:blip r:embed="rId3"/>
          <a:stretch>
            <a:fillRect/>
          </a:stretch>
        </p:blipFill>
        <p:spPr>
          <a:xfrm>
            <a:off x="3215325" y="2313878"/>
            <a:ext cx="1018120" cy="1018120"/>
          </a:xfrm>
          <a:prstGeom prst="rect">
            <a:avLst/>
          </a:prstGeom>
        </p:spPr>
      </p:pic>
    </p:spTree>
    <p:extLst>
      <p:ext uri="{BB962C8B-B14F-4D97-AF65-F5344CB8AC3E}">
        <p14:creationId xmlns:p14="http://schemas.microsoft.com/office/powerpoint/2010/main" val="3642294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7482BCC-983E-FDEF-4D9A-A864D441CCB5}"/>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7BE96EB-6087-2341-B46A-CB9B25A43839}"/>
              </a:ext>
            </a:extLst>
          </p:cNvPr>
          <p:cNvSpPr>
            <a:spLocks noGrp="1"/>
          </p:cNvSpPr>
          <p:nvPr>
            <p:ph sz="half" idx="4294967295"/>
          </p:nvPr>
        </p:nvSpPr>
        <p:spPr>
          <a:xfrm>
            <a:off x="829002" y="1570830"/>
            <a:ext cx="5389563" cy="4549775"/>
          </a:xfrm>
        </p:spPr>
        <p:txBody>
          <a:bodyPr vert="horz" lIns="90000" tIns="45720" rIns="91440" bIns="45720" rtlCol="0" anchor="t">
            <a:normAutofit fontScale="92500"/>
          </a:bodyPr>
          <a:lstStyle/>
          <a:p>
            <a:r>
              <a:rPr lang="nb-NO">
                <a:latin typeface="Roboto" panose="02000000000000000000" pitchFamily="2" charset="0"/>
              </a:rPr>
              <a:t>Skolen må i tillegg til å lage en aktivitetsplan, dokumentere hvordan delpliktene i aktivitetsplikten blir oppfylt</a:t>
            </a:r>
            <a:endParaRPr lang="nb-NO" b="1">
              <a:latin typeface="Roboto" panose="02000000000000000000" pitchFamily="2" charset="0"/>
            </a:endParaRPr>
          </a:p>
          <a:p>
            <a:r>
              <a:rPr lang="nb-NO">
                <a:latin typeface="Roboto" panose="02000000000000000000" pitchFamily="2" charset="0"/>
              </a:rPr>
              <a:t>Formålet med dokumentasjonen er</a:t>
            </a:r>
          </a:p>
          <a:p>
            <a:pPr lvl="1"/>
            <a:r>
              <a:rPr lang="nb-NO">
                <a:latin typeface="Roboto" panose="02000000000000000000" pitchFamily="2" charset="0"/>
              </a:rPr>
              <a:t>å bidra til effektive arbeidsprosesser</a:t>
            </a:r>
          </a:p>
          <a:p>
            <a:pPr lvl="1"/>
            <a:r>
              <a:rPr lang="nb-NO">
                <a:latin typeface="Roboto" panose="02000000000000000000" pitchFamily="2" charset="0"/>
              </a:rPr>
              <a:t>å bidra til rettssikkerhet for elev og foreldre</a:t>
            </a:r>
          </a:p>
          <a:p>
            <a:pPr lvl="1"/>
            <a:r>
              <a:rPr lang="nb-NO">
                <a:latin typeface="Roboto" panose="02000000000000000000" pitchFamily="2" charset="0"/>
              </a:rPr>
              <a:t>av hensyn til overprøving fra </a:t>
            </a:r>
            <a:r>
              <a:rPr lang="nb-NO" err="1">
                <a:latin typeface="Roboto" panose="02000000000000000000" pitchFamily="2" charset="0"/>
              </a:rPr>
              <a:t>statsforvalteren</a:t>
            </a:r>
            <a:r>
              <a:rPr lang="nb-NO">
                <a:latin typeface="Roboto" panose="02000000000000000000" pitchFamily="2" charset="0"/>
              </a:rPr>
              <a:t> i enkeltsaker og tilsyn</a:t>
            </a:r>
          </a:p>
          <a:p>
            <a:r>
              <a:rPr lang="nb-NO">
                <a:latin typeface="Roboto" panose="02000000000000000000" pitchFamily="2" charset="0"/>
              </a:rPr>
              <a:t>Skolen skal dokumentere i den formen og det omfanget som er nødvendig.</a:t>
            </a:r>
          </a:p>
        </p:txBody>
      </p:sp>
      <p:sp>
        <p:nvSpPr>
          <p:cNvPr id="2" name="Tittel 1">
            <a:extLst>
              <a:ext uri="{FF2B5EF4-FFF2-40B4-BE49-F238E27FC236}">
                <a16:creationId xmlns:a16="http://schemas.microsoft.com/office/drawing/2014/main" id="{4327ECC9-26E1-E078-0959-9002262C9148}"/>
              </a:ext>
            </a:extLst>
          </p:cNvPr>
          <p:cNvSpPr>
            <a:spLocks noGrp="1"/>
          </p:cNvSpPr>
          <p:nvPr>
            <p:ph type="title" idx="4294967295"/>
          </p:nvPr>
        </p:nvSpPr>
        <p:spPr>
          <a:xfrm>
            <a:off x="829003" y="737395"/>
            <a:ext cx="5389563" cy="620712"/>
          </a:xfrm>
        </p:spPr>
        <p:txBody>
          <a:bodyPr anchor="t">
            <a:normAutofit/>
          </a:bodyPr>
          <a:lstStyle/>
          <a:p>
            <a:pPr algn="ctr"/>
            <a:r>
              <a:rPr lang="nb-NO" b="1"/>
              <a:t>Krav til å dokumentere</a:t>
            </a:r>
          </a:p>
        </p:txBody>
      </p:sp>
      <p:pic>
        <p:nvPicPr>
          <p:cNvPr id="8" name="Grafikk 7" descr="Stabel med bøker med pære">
            <a:extLst>
              <a:ext uri="{FF2B5EF4-FFF2-40B4-BE49-F238E27FC236}">
                <a16:creationId xmlns:a16="http://schemas.microsoft.com/office/drawing/2014/main" id="{6E563B83-B639-6D85-CDA1-F94A3B1499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3743" y="853068"/>
            <a:ext cx="5151863" cy="5151863"/>
          </a:xfrm>
          <a:prstGeom prst="rect">
            <a:avLst/>
          </a:prstGeom>
        </p:spPr>
      </p:pic>
    </p:spTree>
    <p:extLst>
      <p:ext uri="{BB962C8B-B14F-4D97-AF65-F5344CB8AC3E}">
        <p14:creationId xmlns:p14="http://schemas.microsoft.com/office/powerpoint/2010/main" val="1472241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79100C3-2738-EEA7-6698-8F7FCE8B9E72}"/>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133008" y="1589996"/>
            <a:ext cx="6762307" cy="1067354"/>
          </a:xfrm>
        </p:spPr>
        <p:txBody>
          <a:bodyPr>
            <a:normAutofit/>
          </a:bodyPr>
          <a:lstStyle/>
          <a:p>
            <a:pPr algn="ctr"/>
            <a:r>
              <a:rPr lang="nb-NO" sz="3200" b="1">
                <a:latin typeface="Roboto" panose="02000000000000000000" pitchFamily="2" charset="0"/>
                <a:ea typeface="Roboto" panose="02000000000000000000" pitchFamily="2" charset="0"/>
              </a:rPr>
              <a:t>§ 12-6: </a:t>
            </a:r>
            <a:r>
              <a:rPr lang="nb-NO" sz="3200">
                <a:latin typeface="Roboto" panose="02000000000000000000" pitchFamily="2" charset="0"/>
                <a:ea typeface="Roboto" panose="02000000000000000000" pitchFamily="2" charset="0"/>
              </a:rPr>
              <a:t>Statsforvalterens håndheving i enkeltsaker</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822898" y="1468070"/>
            <a:ext cx="3621589" cy="1960930"/>
          </a:xfrm>
          <a:prstGeom prst="roundRect">
            <a:avLst/>
          </a:prstGeom>
          <a:solidFill>
            <a:srgbClr val="EED0C3"/>
          </a:solidFill>
        </p:spPr>
        <p:txBody>
          <a:bodyPr>
            <a:normAutofit/>
          </a:bodyPr>
          <a:lstStyle/>
          <a:p>
            <a:pPr marL="0" indent="0">
              <a:lnSpc>
                <a:spcPct val="110000"/>
              </a:lnSpc>
              <a:buNone/>
            </a:pPr>
            <a:r>
              <a:rPr lang="nb-NO" sz="2400">
                <a:latin typeface="Roboto" panose="02000000000000000000" pitchFamily="2" charset="0"/>
                <a:ea typeface="Roboto" panose="02000000000000000000" pitchFamily="2" charset="0"/>
              </a:rPr>
              <a:t>Dagens § 9 A-6 andre ledd</a:t>
            </a:r>
          </a:p>
          <a:p>
            <a:pPr marL="0" indent="0">
              <a:spcAft>
                <a:spcPts val="800"/>
              </a:spcAft>
              <a:buNone/>
            </a:pP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«Statsforvaltaren skal avgjere om aktivitetsplikta etter </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 9 A-4</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 og </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9 A-5</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 er oppfylt.»</a:t>
            </a:r>
            <a:endParaRPr lang="nb-NO" sz="1500">
              <a:solidFill>
                <a:schemeClr val="tx1"/>
              </a:solidFill>
              <a:latin typeface="Roboto" panose="02000000000000000000" pitchFamily="2" charset="0"/>
              <a:ea typeface="Roboto" panose="02000000000000000000" pitchFamily="2" charset="0"/>
              <a:cs typeface="Times New Roman" panose="02020603050405020304" pitchFamily="18"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822898" y="3594566"/>
            <a:ext cx="3621589" cy="1761049"/>
          </a:xfrm>
          <a:prstGeom prst="roundRect">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400">
                <a:solidFill>
                  <a:schemeClr val="tx1">
                    <a:lumMod val="85000"/>
                    <a:lumOff val="15000"/>
                  </a:schemeClr>
                </a:solidFill>
                <a:latin typeface="Roboto" panose="02000000000000000000" pitchFamily="2" charset="0"/>
                <a:ea typeface="Roboto" panose="02000000000000000000" pitchFamily="2" charset="0"/>
              </a:rPr>
              <a:t>Ny § 12-6 andre ledd</a:t>
            </a:r>
          </a:p>
          <a:p>
            <a:pPr>
              <a:lnSpc>
                <a:spcPct val="90000"/>
              </a:lnSpc>
              <a:spcBef>
                <a:spcPts val="1000"/>
              </a:spcBef>
              <a:buClr>
                <a:schemeClr val="accent1">
                  <a:lumMod val="75000"/>
                </a:schemeClr>
              </a:buClr>
            </a:pPr>
            <a:r>
              <a:rPr lang="nn-NO" sz="1500">
                <a:effectLst/>
                <a:latin typeface="Roboto" panose="02000000000000000000" pitchFamily="2" charset="0"/>
                <a:ea typeface="Roboto" panose="02000000000000000000" pitchFamily="2" charset="0"/>
                <a:cs typeface="Times New Roman" panose="02020603050405020304" pitchFamily="18" charset="0"/>
              </a:rPr>
              <a:t>«Statsforvaltaren skal avgjere om plikta til å rette opp situasjonen med eigna tiltak etter § 12-4 andre ledd og plikta til å lage ein skriftleg plan etter § 12-4 tredje ledd er oppfylt.» </a:t>
            </a:r>
            <a:endParaRPr lang="nb-NO" sz="1500">
              <a:effectLst/>
              <a:latin typeface="Roboto" panose="02000000000000000000" pitchFamily="2" charset="0"/>
              <a:ea typeface="Roboto" panose="02000000000000000000" pitchFamily="2" charset="0"/>
              <a:cs typeface="Times New Roman" panose="02020603050405020304" pitchFamily="18" charset="0"/>
            </a:endParaRPr>
          </a:p>
        </p:txBody>
      </p:sp>
      <p:sp>
        <p:nvSpPr>
          <p:cNvPr id="8" name="TekstSylinder 7">
            <a:extLst>
              <a:ext uri="{FF2B5EF4-FFF2-40B4-BE49-F238E27FC236}">
                <a16:creationId xmlns:a16="http://schemas.microsoft.com/office/drawing/2014/main" id="{BF47AB9D-EC30-5731-2D4B-88D11C930F1D}"/>
              </a:ext>
            </a:extLst>
          </p:cNvPr>
          <p:cNvSpPr txBox="1"/>
          <p:nvPr/>
        </p:nvSpPr>
        <p:spPr>
          <a:xfrm>
            <a:off x="1113460" y="2814709"/>
            <a:ext cx="5595979" cy="2677656"/>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en rettslig overprøving av om skolen har oppfylt aktivitetsplikten</a:t>
            </a:r>
          </a:p>
          <a:p>
            <a:pPr marL="285750" indent="-285750">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ny lov viderefører håndhevingsordningen til </a:t>
            </a:r>
            <a:r>
              <a:rPr lang="nb-NO" sz="2400" err="1">
                <a:latin typeface="Roboto" panose="02000000000000000000" pitchFamily="2" charset="0"/>
                <a:ea typeface="Roboto" panose="02000000000000000000" pitchFamily="2" charset="0"/>
              </a:rPr>
              <a:t>statsforvalteren</a:t>
            </a:r>
            <a:endParaRPr lang="nb-NO" sz="2400">
              <a:latin typeface="Roboto" panose="02000000000000000000" pitchFamily="2" charset="0"/>
              <a:ea typeface="Roboto" panose="02000000000000000000" pitchFamily="2" charset="0"/>
            </a:endParaRPr>
          </a:p>
          <a:p>
            <a:pPr marL="285750" indent="-285750">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endring av hvilke delplikter </a:t>
            </a:r>
            <a:r>
              <a:rPr lang="nb-NO" sz="2400" err="1">
                <a:latin typeface="Roboto" panose="02000000000000000000" pitchFamily="2" charset="0"/>
                <a:ea typeface="Roboto" panose="02000000000000000000" pitchFamily="2" charset="0"/>
              </a:rPr>
              <a:t>statsforvalteren</a:t>
            </a:r>
            <a:r>
              <a:rPr lang="nb-NO" sz="2400">
                <a:latin typeface="Roboto" panose="02000000000000000000" pitchFamily="2" charset="0"/>
                <a:ea typeface="Roboto" panose="02000000000000000000" pitchFamily="2" charset="0"/>
              </a:rPr>
              <a:t> skal vurdere</a:t>
            </a:r>
          </a:p>
        </p:txBody>
      </p:sp>
    </p:spTree>
    <p:extLst>
      <p:ext uri="{BB962C8B-B14F-4D97-AF65-F5344CB8AC3E}">
        <p14:creationId xmlns:p14="http://schemas.microsoft.com/office/powerpoint/2010/main" val="2057708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7F10FBE-8EB9-A139-4114-2CF0BD0D92C4}"/>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521279" y="898484"/>
            <a:ext cx="6096000" cy="1067354"/>
          </a:xfrm>
        </p:spPr>
        <p:txBody>
          <a:bodyPr>
            <a:normAutofit/>
          </a:bodyPr>
          <a:lstStyle/>
          <a:p>
            <a:pPr algn="ctr"/>
            <a:r>
              <a:rPr kumimoji="0" lang="nb-NO" sz="3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j-cs"/>
              </a:rPr>
              <a:t>§ 12-6: </a:t>
            </a:r>
            <a:r>
              <a:rPr kumimoji="0" lang="nb-NO" sz="3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j-cs"/>
              </a:rPr>
              <a:t>Statsforvalterens håndheving i enkeltsaker</a:t>
            </a:r>
            <a:endParaRPr lang="nb-NO" sz="3200" b="1">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586368" y="633619"/>
            <a:ext cx="4096603" cy="2540404"/>
          </a:xfrm>
          <a:prstGeom prst="roundRect">
            <a:avLst>
              <a:gd name="adj" fmla="val 8508"/>
            </a:avLst>
          </a:prstGeom>
          <a:solidFill>
            <a:srgbClr val="EED0C3"/>
          </a:solidFill>
        </p:spPr>
        <p:txBody>
          <a:bodyPr>
            <a:normAutofit fontScale="85000" lnSpcReduction="10000"/>
          </a:bodyPr>
          <a:lstStyle/>
          <a:p>
            <a:pPr marL="0" indent="0">
              <a:lnSpc>
                <a:spcPct val="110000"/>
              </a:lnSpc>
              <a:buNone/>
            </a:pPr>
            <a:r>
              <a:rPr lang="nb-NO">
                <a:latin typeface="Roboto" panose="02000000000000000000" pitchFamily="2" charset="0"/>
                <a:ea typeface="Roboto" panose="02000000000000000000" pitchFamily="2" charset="0"/>
              </a:rPr>
              <a:t>Dagens § 9 A-6 fjerde ledd</a:t>
            </a:r>
          </a:p>
          <a:p>
            <a:pPr marL="0" indent="0">
              <a:spcAft>
                <a:spcPts val="800"/>
              </a:spcAft>
              <a:buNone/>
            </a:pP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«Kjem statsforvaltaren til at skolen ikkje har oppfylt aktivitetsplikta etter </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 9 A-4</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 og </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9 A-5</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 kan statsforvaltaren vedta kva skolen skal gjere for å sørgje for at eleven får eit trygt og godt skolemiljø. Det skal setjast ein frist for gjennomføringa av vedtaket, og statsforvaltaren skal følgje opp saka. Statsforvaltaren kan vedta reaksjonar etter skolen sitt ordensreglement, jf. </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hlinkClick r:id="rId5">
                  <a:extLst>
                    <a:ext uri="{A12FA001-AC4F-418D-AE19-62706E023703}">
                      <ahyp:hlinkClr xmlns:ahyp="http://schemas.microsoft.com/office/drawing/2018/hyperlinkcolor" val="tx"/>
                    </a:ext>
                  </a:extLst>
                </a:hlinkClick>
              </a:rPr>
              <a:t>§ 9 A-10</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 eller at ein elev skal byte skole, jf. </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hlinkClick r:id="rId6">
                  <a:extLst>
                    <a:ext uri="{A12FA001-AC4F-418D-AE19-62706E023703}">
                      <ahyp:hlinkClr xmlns:ahyp="http://schemas.microsoft.com/office/drawing/2018/hyperlinkcolor" val="tx"/>
                    </a:ext>
                  </a:extLst>
                </a:hlinkClick>
              </a:rPr>
              <a:t>§ 9 A-12</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a:t>
            </a:r>
            <a:endParaRPr lang="nb-NO" sz="1500">
              <a:solidFill>
                <a:schemeClr val="tx1"/>
              </a:solidFill>
              <a:latin typeface="Roboto" panose="02000000000000000000" pitchFamily="2" charset="0"/>
              <a:ea typeface="Roboto" panose="02000000000000000000" pitchFamily="2" charset="0"/>
              <a:cs typeface="Times New Roman" panose="02020603050405020304" pitchFamily="18"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586368" y="3294888"/>
            <a:ext cx="4096603" cy="3082542"/>
          </a:xfrm>
          <a:prstGeom prst="roundRect">
            <a:avLst>
              <a:gd name="adj" fmla="val 7013"/>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400">
                <a:solidFill>
                  <a:schemeClr val="tx1">
                    <a:lumMod val="85000"/>
                    <a:lumOff val="15000"/>
                  </a:schemeClr>
                </a:solidFill>
                <a:latin typeface="Roboto" panose="02000000000000000000" pitchFamily="2" charset="0"/>
                <a:ea typeface="Roboto" panose="02000000000000000000" pitchFamily="2" charset="0"/>
              </a:rPr>
              <a:t>Ny § 12-6 fjerde ledd</a:t>
            </a:r>
          </a:p>
          <a:p>
            <a:pPr>
              <a:lnSpc>
                <a:spcPct val="80000"/>
              </a:lnSpc>
              <a:spcBef>
                <a:spcPts val="1000"/>
              </a:spcBef>
              <a:spcAft>
                <a:spcPts val="800"/>
              </a:spcAft>
              <a:buClr>
                <a:schemeClr val="accent1">
                  <a:lumMod val="75000"/>
                </a:schemeClr>
              </a:buClr>
            </a:pPr>
            <a:r>
              <a:rPr lang="nn-NO" sz="1400">
                <a:latin typeface="Roboto" panose="02000000000000000000" pitchFamily="2" charset="0"/>
                <a:ea typeface="Roboto" panose="02000000000000000000" pitchFamily="2" charset="0"/>
                <a:cs typeface="Times New Roman" panose="02020603050405020304" pitchFamily="18" charset="0"/>
              </a:rPr>
              <a:t>«Kjem statsforvaltaren til at skolen ikkje har oppfylt </a:t>
            </a:r>
            <a:r>
              <a:rPr lang="nn-NO" sz="1400" b="1">
                <a:latin typeface="Roboto" panose="02000000000000000000" pitchFamily="2" charset="0"/>
                <a:ea typeface="Roboto" panose="02000000000000000000" pitchFamily="2" charset="0"/>
                <a:cs typeface="Times New Roman" panose="02020603050405020304" pitchFamily="18" charset="0"/>
              </a:rPr>
              <a:t>plikta til setje inn eigna tiltak etter § 12-4 andre ledd eller plikta til å lage ein skriftleg plan etter § 12-4 tredje ledd</a:t>
            </a:r>
            <a:r>
              <a:rPr lang="nn-NO" sz="1400">
                <a:latin typeface="Roboto" panose="02000000000000000000" pitchFamily="2" charset="0"/>
                <a:ea typeface="Roboto" panose="02000000000000000000" pitchFamily="2" charset="0"/>
                <a:cs typeface="Times New Roman" panose="02020603050405020304" pitchFamily="18" charset="0"/>
              </a:rPr>
              <a:t>, kan statsforvaltaren </a:t>
            </a:r>
            <a:r>
              <a:rPr lang="nn-NO" sz="1400" b="1">
                <a:latin typeface="Roboto" panose="02000000000000000000" pitchFamily="2" charset="0"/>
                <a:ea typeface="Roboto" panose="02000000000000000000" pitchFamily="2" charset="0"/>
                <a:cs typeface="Times New Roman" panose="02020603050405020304" pitchFamily="18" charset="0"/>
              </a:rPr>
              <a:t>påleggje</a:t>
            </a:r>
            <a:r>
              <a:rPr lang="nn-NO" sz="1400">
                <a:latin typeface="Roboto" panose="02000000000000000000" pitchFamily="2" charset="0"/>
                <a:ea typeface="Roboto" panose="02000000000000000000" pitchFamily="2" charset="0"/>
                <a:cs typeface="Times New Roman" panose="02020603050405020304" pitchFamily="18" charset="0"/>
              </a:rPr>
              <a:t> kommunen eller fylkeskommunen å rette forholdet. Dersom saka elles vil bli </a:t>
            </a:r>
            <a:r>
              <a:rPr lang="nn-NO" sz="1400" b="1">
                <a:latin typeface="Roboto" panose="02000000000000000000" pitchFamily="2" charset="0"/>
                <a:ea typeface="Roboto" panose="02000000000000000000" pitchFamily="2" charset="0"/>
                <a:cs typeface="Times New Roman" panose="02020603050405020304" pitchFamily="18" charset="0"/>
              </a:rPr>
              <a:t>unødig</a:t>
            </a:r>
            <a:r>
              <a:rPr lang="nn-NO" sz="1400">
                <a:latin typeface="Roboto" panose="02000000000000000000" pitchFamily="2" charset="0"/>
                <a:ea typeface="Roboto" panose="02000000000000000000" pitchFamily="2" charset="0"/>
                <a:cs typeface="Times New Roman" panose="02020603050405020304" pitchFamily="18" charset="0"/>
              </a:rPr>
              <a:t> </a:t>
            </a:r>
            <a:r>
              <a:rPr lang="nn-NO" sz="1400" b="1">
                <a:latin typeface="Roboto" panose="02000000000000000000" pitchFamily="2" charset="0"/>
                <a:ea typeface="Roboto" panose="02000000000000000000" pitchFamily="2" charset="0"/>
                <a:cs typeface="Times New Roman" panose="02020603050405020304" pitchFamily="18" charset="0"/>
              </a:rPr>
              <a:t>forseinka</a:t>
            </a:r>
            <a:r>
              <a:rPr lang="nn-NO" sz="1400">
                <a:latin typeface="Roboto" panose="02000000000000000000" pitchFamily="2" charset="0"/>
                <a:ea typeface="Roboto" panose="02000000000000000000" pitchFamily="2" charset="0"/>
                <a:cs typeface="Times New Roman" panose="02020603050405020304" pitchFamily="18" charset="0"/>
              </a:rPr>
              <a:t>, eller dersom det er grunn til å tru at kommunen eller fylkeskommunen </a:t>
            </a:r>
            <a:r>
              <a:rPr lang="nn-NO" sz="1400" b="1">
                <a:latin typeface="Roboto" panose="02000000000000000000" pitchFamily="2" charset="0"/>
                <a:ea typeface="Roboto" panose="02000000000000000000" pitchFamily="2" charset="0"/>
                <a:cs typeface="Times New Roman" panose="02020603050405020304" pitchFamily="18" charset="0"/>
              </a:rPr>
              <a:t>ikkje kjem til å rette forholdet</a:t>
            </a:r>
            <a:r>
              <a:rPr lang="nn-NO" sz="1400">
                <a:latin typeface="Roboto" panose="02000000000000000000" pitchFamily="2" charset="0"/>
                <a:ea typeface="Roboto" panose="02000000000000000000" pitchFamily="2" charset="0"/>
                <a:cs typeface="Times New Roman" panose="02020603050405020304" pitchFamily="18" charset="0"/>
              </a:rPr>
              <a:t>, kan statsforvaltaren </a:t>
            </a:r>
            <a:r>
              <a:rPr lang="nn-NO" sz="1400" b="1">
                <a:latin typeface="Roboto" panose="02000000000000000000" pitchFamily="2" charset="0"/>
                <a:ea typeface="Roboto" panose="02000000000000000000" pitchFamily="2" charset="0"/>
                <a:cs typeface="Times New Roman" panose="02020603050405020304" pitchFamily="18" charset="0"/>
              </a:rPr>
              <a:t>vedta kva skolen skal gjere </a:t>
            </a:r>
            <a:r>
              <a:rPr lang="nn-NO" sz="1400">
                <a:latin typeface="Roboto" panose="02000000000000000000" pitchFamily="2" charset="0"/>
                <a:ea typeface="Roboto" panose="02000000000000000000" pitchFamily="2" charset="0"/>
                <a:cs typeface="Times New Roman" panose="02020603050405020304" pitchFamily="18" charset="0"/>
              </a:rPr>
              <a:t>for at eleven skal få eit trygt og godt skolemiljø. Statsforvaltaren kan vedta reaksjonar etter skolereglane, jf. § 10-7, eller vedta at ein elev skal byte skole, jf. § 13-2. » </a:t>
            </a:r>
            <a:endParaRPr lang="nb-NO" sz="1400">
              <a:latin typeface="Roboto" panose="02000000000000000000" pitchFamily="2" charset="0"/>
              <a:ea typeface="Roboto" panose="02000000000000000000" pitchFamily="2" charset="0"/>
              <a:cs typeface="Times New Roman" panose="02020603050405020304" pitchFamily="18" charset="0"/>
            </a:endParaRPr>
          </a:p>
        </p:txBody>
      </p:sp>
      <p:sp>
        <p:nvSpPr>
          <p:cNvPr id="8" name="TekstSylinder 7">
            <a:extLst>
              <a:ext uri="{FF2B5EF4-FFF2-40B4-BE49-F238E27FC236}">
                <a16:creationId xmlns:a16="http://schemas.microsoft.com/office/drawing/2014/main" id="{BF47AB9D-EC30-5731-2D4B-88D11C930F1D}"/>
              </a:ext>
            </a:extLst>
          </p:cNvPr>
          <p:cNvSpPr txBox="1"/>
          <p:nvPr/>
        </p:nvSpPr>
        <p:spPr>
          <a:xfrm>
            <a:off x="758535" y="2173864"/>
            <a:ext cx="5653164" cy="3785652"/>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err="1">
                <a:latin typeface="Roboto" panose="02000000000000000000" pitchFamily="2" charset="0"/>
                <a:ea typeface="Roboto" panose="02000000000000000000" pitchFamily="2" charset="0"/>
              </a:rPr>
              <a:t>Statsforvalteren</a:t>
            </a:r>
            <a:r>
              <a:rPr lang="nb-NO" sz="2400">
                <a:latin typeface="Roboto" panose="02000000000000000000" pitchFamily="2" charset="0"/>
                <a:ea typeface="Roboto" panose="02000000000000000000" pitchFamily="2" charset="0"/>
              </a:rPr>
              <a:t> kan pålegge kommunen eller fylkeskommunen å rette forholdet</a:t>
            </a:r>
          </a:p>
          <a:p>
            <a:pPr marL="285750" indent="-285750">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Unntaksvis kan </a:t>
            </a:r>
            <a:r>
              <a:rPr lang="nb-NO" sz="2400" err="1">
                <a:latin typeface="Roboto" panose="02000000000000000000" pitchFamily="2" charset="0"/>
                <a:ea typeface="Roboto" panose="02000000000000000000" pitchFamily="2" charset="0"/>
              </a:rPr>
              <a:t>statsforvalteren</a:t>
            </a:r>
            <a:r>
              <a:rPr lang="nb-NO" sz="2400">
                <a:latin typeface="Roboto" panose="02000000000000000000" pitchFamily="2" charset="0"/>
                <a:ea typeface="Roboto" panose="02000000000000000000" pitchFamily="2" charset="0"/>
              </a:rPr>
              <a:t> vedta at skolen setter inn konkrete tiltak:</a:t>
            </a:r>
          </a:p>
          <a:p>
            <a:pPr marL="742950" lvl="1" indent="-285750">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a:t>
            </a:r>
            <a:r>
              <a:rPr lang="nn-NO" sz="2400">
                <a:latin typeface="Roboto" panose="02000000000000000000" pitchFamily="2" charset="0"/>
                <a:ea typeface="Roboto" panose="02000000000000000000" pitchFamily="2" charset="0"/>
                <a:cs typeface="Times New Roman" panose="02020603050405020304" pitchFamily="18" charset="0"/>
              </a:rPr>
              <a:t>Dersom saka elles vil bli unødig forseinka-»</a:t>
            </a:r>
          </a:p>
          <a:p>
            <a:pPr marL="742950" lvl="1" indent="-285750">
              <a:buClr>
                <a:srgbClr val="4E9F75"/>
              </a:buClr>
              <a:buFont typeface="Arial" panose="020B0604020202020204" pitchFamily="34" charset="0"/>
              <a:buChar char="•"/>
            </a:pPr>
            <a:r>
              <a:rPr lang="nn-NO" sz="2400">
                <a:latin typeface="Roboto" panose="02000000000000000000" pitchFamily="2" charset="0"/>
                <a:ea typeface="Roboto" panose="02000000000000000000" pitchFamily="2" charset="0"/>
                <a:cs typeface="Times New Roman" panose="02020603050405020304" pitchFamily="18" charset="0"/>
              </a:rPr>
              <a:t>«Dersom det er grunn til å tru at kommunen eller fylkeskommunen ikkje kjem til å rette forholdet.»</a:t>
            </a:r>
            <a:endParaRPr lang="nb-NO" sz="24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50019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ABDA34-5F6F-A390-3454-DB7C4112FD90}"/>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5556187-0A12-0C8C-5532-7A0EF729ED22}"/>
              </a:ext>
            </a:extLst>
          </p:cNvPr>
          <p:cNvSpPr>
            <a:spLocks noGrp="1"/>
          </p:cNvSpPr>
          <p:nvPr>
            <p:ph type="title"/>
          </p:nvPr>
        </p:nvSpPr>
        <p:spPr>
          <a:xfrm>
            <a:off x="1015690" y="481806"/>
            <a:ext cx="4926980" cy="1325563"/>
          </a:xfrm>
        </p:spPr>
        <p:txBody>
          <a:bodyPr>
            <a:normAutofit/>
          </a:bodyPr>
          <a:lstStyle/>
          <a:p>
            <a:r>
              <a:rPr lang="nb-NO" sz="3200" b="1">
                <a:latin typeface="Roboto" panose="02000000000000000000" pitchFamily="2" charset="0"/>
                <a:ea typeface="Roboto" panose="02000000000000000000" pitchFamily="2" charset="0"/>
              </a:rPr>
              <a:t>§ 12-6: </a:t>
            </a:r>
            <a:r>
              <a:rPr lang="nb-NO" sz="3200">
                <a:latin typeface="Roboto" panose="02000000000000000000" pitchFamily="2" charset="0"/>
                <a:ea typeface="Roboto" panose="02000000000000000000" pitchFamily="2" charset="0"/>
              </a:rPr>
              <a:t>Statsforvalterens håndheving i enkeltsaker</a:t>
            </a:r>
          </a:p>
        </p:txBody>
      </p:sp>
      <p:sp>
        <p:nvSpPr>
          <p:cNvPr id="3" name="Plassholder for innhold 2">
            <a:extLst>
              <a:ext uri="{FF2B5EF4-FFF2-40B4-BE49-F238E27FC236}">
                <a16:creationId xmlns:a16="http://schemas.microsoft.com/office/drawing/2014/main" id="{BAE8A545-05F2-B544-A30B-2572D5171162}"/>
              </a:ext>
            </a:extLst>
          </p:cNvPr>
          <p:cNvSpPr>
            <a:spLocks noGrp="1"/>
          </p:cNvSpPr>
          <p:nvPr>
            <p:ph idx="1"/>
          </p:nvPr>
        </p:nvSpPr>
        <p:spPr>
          <a:xfrm>
            <a:off x="838200" y="1825625"/>
            <a:ext cx="5696415" cy="4351338"/>
          </a:xfrm>
        </p:spPr>
        <p:txBody>
          <a:bodyPr/>
          <a:lstStyle/>
          <a:p>
            <a:pPr>
              <a:buClr>
                <a:srgbClr val="4E9F75"/>
              </a:buClr>
            </a:pPr>
            <a:r>
              <a:rPr lang="nb-NO">
                <a:latin typeface="Roboto" panose="02000000000000000000" pitchFamily="2" charset="0"/>
                <a:ea typeface="Roboto" panose="02000000000000000000" pitchFamily="2" charset="0"/>
              </a:rPr>
              <a:t>Statsforvalteren skal avvise saken</a:t>
            </a:r>
          </a:p>
          <a:p>
            <a:pPr lvl="1">
              <a:buClr>
                <a:srgbClr val="4E9F75"/>
              </a:buClr>
            </a:pPr>
            <a:r>
              <a:rPr lang="nb-NO">
                <a:latin typeface="Roboto" panose="02000000000000000000" pitchFamily="2" charset="0"/>
                <a:ea typeface="Roboto" panose="02000000000000000000" pitchFamily="2" charset="0"/>
              </a:rPr>
              <a:t>dersom den ikke er tatt opp med rektor, eller det har gått mindre enn en uke siden den ble tatt opp</a:t>
            </a:r>
          </a:p>
          <a:p>
            <a:pPr lvl="1">
              <a:buClr>
                <a:srgbClr val="4E9F75"/>
              </a:buClr>
            </a:pPr>
            <a:r>
              <a:rPr lang="nb-NO">
                <a:latin typeface="Roboto" panose="02000000000000000000" pitchFamily="2" charset="0"/>
                <a:ea typeface="Roboto" panose="02000000000000000000" pitchFamily="2" charset="0"/>
              </a:rPr>
              <a:t>dersom eleven ikke lenger går på den aktuelle skolen</a:t>
            </a:r>
          </a:p>
          <a:p>
            <a:pPr lvl="1">
              <a:buClr>
                <a:srgbClr val="4E9F75"/>
              </a:buClr>
            </a:pPr>
            <a:r>
              <a:rPr lang="nb-NO">
                <a:latin typeface="Roboto" panose="02000000000000000000" pitchFamily="2" charset="0"/>
                <a:ea typeface="Roboto" panose="02000000000000000000" pitchFamily="2" charset="0"/>
              </a:rPr>
              <a:t>unntak: «særlige grunner»</a:t>
            </a:r>
          </a:p>
          <a:p>
            <a:pPr>
              <a:buClr>
                <a:srgbClr val="4E9F75"/>
              </a:buClr>
            </a:pPr>
            <a:r>
              <a:rPr lang="nb-NO"/>
              <a:t>Statsforvalteren kan avslutte saken dersom eleven har fått det trygt og godt.</a:t>
            </a:r>
          </a:p>
        </p:txBody>
      </p:sp>
      <p:pic>
        <p:nvPicPr>
          <p:cNvPr id="6" name="Grafikk 5" descr="En krus fylt med kontor utstyr">
            <a:extLst>
              <a:ext uri="{FF2B5EF4-FFF2-40B4-BE49-F238E27FC236}">
                <a16:creationId xmlns:a16="http://schemas.microsoft.com/office/drawing/2014/main" id="{9BB50C63-6D9F-5A02-77AC-2C16D4E630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0666" y="1591836"/>
            <a:ext cx="4053468" cy="4053468"/>
          </a:xfrm>
          <a:prstGeom prst="rect">
            <a:avLst/>
          </a:prstGeom>
        </p:spPr>
      </p:pic>
    </p:spTree>
    <p:extLst>
      <p:ext uri="{BB962C8B-B14F-4D97-AF65-F5344CB8AC3E}">
        <p14:creationId xmlns:p14="http://schemas.microsoft.com/office/powerpoint/2010/main" val="300715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2183F83-3F19-A488-712B-BF27410A6C59}"/>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307C6A2-A759-4B1A-C31E-F959937F0993}"/>
              </a:ext>
            </a:extLst>
          </p:cNvPr>
          <p:cNvSpPr>
            <a:spLocks noGrp="1"/>
          </p:cNvSpPr>
          <p:nvPr>
            <p:ph type="title" idx="4294967295"/>
          </p:nvPr>
        </p:nvSpPr>
        <p:spPr>
          <a:xfrm>
            <a:off x="579863" y="630237"/>
            <a:ext cx="6244683" cy="1046162"/>
          </a:xfrm>
        </p:spPr>
        <p:txBody>
          <a:bodyPr/>
          <a:lstStyle/>
          <a:p>
            <a:pPr algn="ctr"/>
            <a:r>
              <a:rPr lang="nb-NO" sz="3200" b="1">
                <a:latin typeface="Roboto" panose="02000000000000000000" pitchFamily="2" charset="0"/>
                <a:ea typeface="Roboto" panose="02000000000000000000" pitchFamily="2" charset="0"/>
              </a:rPr>
              <a:t>§ 12-1: </a:t>
            </a:r>
            <a:r>
              <a:rPr lang="nb-NO" sz="3200">
                <a:latin typeface="Roboto" panose="02000000000000000000" pitchFamily="2" charset="0"/>
                <a:ea typeface="Roboto" panose="02000000000000000000" pitchFamily="2" charset="0"/>
              </a:rPr>
              <a:t>Virkeområdet for reglene om skolemiljøet til elevene</a:t>
            </a:r>
          </a:p>
        </p:txBody>
      </p:sp>
      <p:sp>
        <p:nvSpPr>
          <p:cNvPr id="3" name="Plassholder for innhold 2">
            <a:extLst>
              <a:ext uri="{FF2B5EF4-FFF2-40B4-BE49-F238E27FC236}">
                <a16:creationId xmlns:a16="http://schemas.microsoft.com/office/drawing/2014/main" id="{079DDAA1-EEE5-FD0C-1F8D-50E935FEAFA9}"/>
              </a:ext>
            </a:extLst>
          </p:cNvPr>
          <p:cNvSpPr>
            <a:spLocks noGrp="1"/>
          </p:cNvSpPr>
          <p:nvPr>
            <p:ph idx="4294967295"/>
          </p:nvPr>
        </p:nvSpPr>
        <p:spPr>
          <a:xfrm>
            <a:off x="724829" y="2097088"/>
            <a:ext cx="5926796" cy="4448678"/>
          </a:xfrm>
        </p:spPr>
        <p:txBody>
          <a:bodyPr vert="horz" lIns="90000" tIns="45720" rIns="91440" bIns="45720" rtlCol="0" anchor="t">
            <a:normAutofit/>
          </a:bodyPr>
          <a:lstStyle/>
          <a:p>
            <a:pPr>
              <a:buClr>
                <a:srgbClr val="4E9F75"/>
              </a:buClr>
            </a:pPr>
            <a:r>
              <a:rPr lang="nb-NO" sz="2400">
                <a:latin typeface="Roboto" panose="02000000000000000000" pitchFamily="2" charset="0"/>
                <a:ea typeface="Roboto" panose="02000000000000000000" pitchFamily="2" charset="0"/>
              </a:rPr>
              <a:t>Kapittel 12 gjelder for skolen, skolefritidsordninger og leksehjelpsordninger.</a:t>
            </a:r>
          </a:p>
          <a:p>
            <a:pPr>
              <a:buClr>
                <a:srgbClr val="4E9F75"/>
              </a:buClr>
            </a:pPr>
            <a:r>
              <a:rPr lang="nb-NO" sz="2400">
                <a:latin typeface="Roboto" panose="02000000000000000000" pitchFamily="2" charset="0"/>
                <a:ea typeface="Roboto" panose="02000000000000000000" pitchFamily="2" charset="0"/>
              </a:rPr>
              <a:t>Gjelder også når aktiviteter skjer utenfor skolens område og på skolens digitale plattformer.</a:t>
            </a:r>
          </a:p>
          <a:p>
            <a:pPr>
              <a:buClr>
                <a:srgbClr val="4E9F75"/>
              </a:buClr>
            </a:pPr>
            <a:r>
              <a:rPr lang="nb-NO" sz="2400">
                <a:latin typeface="Roboto" panose="02000000000000000000" pitchFamily="2" charset="0"/>
                <a:ea typeface="Roboto" panose="02000000000000000000" pitchFamily="2" charset="0"/>
              </a:rPr>
              <a:t>Forhold utenfor skolen kan likevel ha betydning: </a:t>
            </a:r>
          </a:p>
          <a:p>
            <a:pPr lvl="1">
              <a:buClr>
                <a:srgbClr val="4E9F75"/>
              </a:buClr>
            </a:pPr>
            <a:r>
              <a:rPr lang="nb-NO">
                <a:latin typeface="Roboto" panose="02000000000000000000" pitchFamily="2" charset="0"/>
                <a:ea typeface="Roboto" panose="02000000000000000000" pitchFamily="2" charset="0"/>
              </a:rPr>
              <a:t>Skolen har en aktivitetsplikt uavhengig av årsaken til at en elev ikke har det trygt og godt.</a:t>
            </a:r>
          </a:p>
          <a:p>
            <a:pPr lvl="1">
              <a:buClr>
                <a:srgbClr val="4E9F75"/>
              </a:buClr>
            </a:pPr>
            <a:r>
              <a:rPr lang="nb-NO">
                <a:latin typeface="Roboto" panose="02000000000000000000" pitchFamily="2" charset="0"/>
                <a:ea typeface="Roboto" panose="02000000000000000000" pitchFamily="2" charset="0"/>
              </a:rPr>
              <a:t>Skoleveien er i en særstilling.</a:t>
            </a:r>
          </a:p>
          <a:p>
            <a:pPr marL="0" indent="0">
              <a:buClr>
                <a:srgbClr val="4E9F75"/>
              </a:buClr>
              <a:buNone/>
            </a:pPr>
            <a:endParaRPr lang="nb-NO">
              <a:ea typeface="Roboto"/>
              <a:cs typeface="Roboto"/>
            </a:endParaRPr>
          </a:p>
        </p:txBody>
      </p:sp>
      <p:sp>
        <p:nvSpPr>
          <p:cNvPr id="4" name="TekstSylinder 3">
            <a:extLst>
              <a:ext uri="{FF2B5EF4-FFF2-40B4-BE49-F238E27FC236}">
                <a16:creationId xmlns:a16="http://schemas.microsoft.com/office/drawing/2014/main" id="{8E33AD2E-377D-6525-890A-5206F098BE4F}"/>
              </a:ext>
            </a:extLst>
          </p:cNvPr>
          <p:cNvSpPr txBox="1"/>
          <p:nvPr/>
        </p:nvSpPr>
        <p:spPr>
          <a:xfrm>
            <a:off x="8074427" y="4014440"/>
            <a:ext cx="3163824" cy="1194086"/>
          </a:xfrm>
          <a:prstGeom prst="roundRect">
            <a:avLst/>
          </a:prstGeom>
          <a:solidFill>
            <a:srgbClr val="7DBF9D"/>
          </a:solidFill>
        </p:spPr>
        <p:txBody>
          <a:bodyPr wrap="square" rtlCol="0">
            <a:spAutoFit/>
          </a:bodyPr>
          <a:lstStyle/>
          <a:p>
            <a:pPr algn="ctr">
              <a:lnSpc>
                <a:spcPct val="90000"/>
              </a:lnSpc>
              <a:spcBef>
                <a:spcPts val="1000"/>
              </a:spcBef>
              <a:buClr>
                <a:schemeClr val="accent1">
                  <a:lumMod val="75000"/>
                </a:schemeClr>
              </a:buClr>
            </a:pPr>
            <a:r>
              <a:rPr lang="nb-NO" sz="2000">
                <a:solidFill>
                  <a:schemeClr val="tx1">
                    <a:lumMod val="85000"/>
                    <a:lumOff val="15000"/>
                  </a:schemeClr>
                </a:solidFill>
                <a:latin typeface="Roboto" panose="02000000000000000000" pitchFamily="2" charset="0"/>
                <a:ea typeface="Roboto" panose="02000000000000000000" pitchFamily="2" charset="0"/>
              </a:rPr>
              <a:t>Ny § 12-1:</a:t>
            </a:r>
          </a:p>
          <a:p>
            <a:pPr algn="ct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«Dette kapittelet gjeld for skolen, </a:t>
            </a:r>
            <a:r>
              <a:rPr lang="nn-NO" sz="1400" err="1">
                <a:solidFill>
                  <a:schemeClr val="tx1">
                    <a:lumMod val="85000"/>
                    <a:lumOff val="15000"/>
                  </a:schemeClr>
                </a:solidFill>
                <a:latin typeface="Roboto" panose="02000000000000000000" pitchFamily="2" charset="0"/>
                <a:ea typeface="Roboto" panose="02000000000000000000" pitchFamily="2" charset="0"/>
              </a:rPr>
              <a:t>leksehjelpordninga</a:t>
            </a:r>
            <a:r>
              <a:rPr lang="nn-NO" sz="1400">
                <a:solidFill>
                  <a:schemeClr val="tx1">
                    <a:lumMod val="85000"/>
                    <a:lumOff val="15000"/>
                  </a:schemeClr>
                </a:solidFill>
                <a:latin typeface="Roboto" panose="02000000000000000000" pitchFamily="2" charset="0"/>
                <a:ea typeface="Roboto" panose="02000000000000000000" pitchFamily="2" charset="0"/>
              </a:rPr>
              <a:t> og skolefritidsordninga»</a:t>
            </a:r>
            <a:endParaRPr lang="en-US" sz="1400">
              <a:solidFill>
                <a:schemeClr val="tx1">
                  <a:lumMod val="85000"/>
                  <a:lumOff val="15000"/>
                </a:schemeClr>
              </a:solidFill>
              <a:ea typeface="Roboto" panose="02000000000000000000" pitchFamily="2" charset="0"/>
            </a:endParaRPr>
          </a:p>
        </p:txBody>
      </p:sp>
      <p:sp>
        <p:nvSpPr>
          <p:cNvPr id="6" name="Content Placeholder 2">
            <a:extLst>
              <a:ext uri="{FF2B5EF4-FFF2-40B4-BE49-F238E27FC236}">
                <a16:creationId xmlns:a16="http://schemas.microsoft.com/office/drawing/2014/main" id="{B6E99E49-764D-3DBF-B719-571E017D877E}"/>
              </a:ext>
            </a:extLst>
          </p:cNvPr>
          <p:cNvSpPr txBox="1">
            <a:spLocks/>
          </p:cNvSpPr>
          <p:nvPr/>
        </p:nvSpPr>
        <p:spPr>
          <a:xfrm>
            <a:off x="8074427" y="1995546"/>
            <a:ext cx="3163824" cy="1696027"/>
          </a:xfrm>
          <a:prstGeom prst="roundRect">
            <a:avLst/>
          </a:prstGeom>
          <a:solidFill>
            <a:srgbClr val="EED0C3"/>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000">
                <a:latin typeface="Roboto" panose="02000000000000000000" pitchFamily="2" charset="0"/>
                <a:ea typeface="Roboto" panose="02000000000000000000" pitchFamily="2" charset="0"/>
              </a:rPr>
              <a:t>Dagens § 9 A-1</a:t>
            </a:r>
          </a:p>
          <a:p>
            <a:pPr marL="0" indent="0" algn="ctr">
              <a:buFont typeface="Arial" panose="020B0604020202020204" pitchFamily="34" charset="0"/>
              <a:buNone/>
            </a:pPr>
            <a:r>
              <a:rPr lang="nb-NO" sz="1400">
                <a:latin typeface="Roboto" panose="02000000000000000000" pitchFamily="2" charset="0"/>
                <a:ea typeface="Roboto" panose="02000000000000000000" pitchFamily="2" charset="0"/>
              </a:rPr>
              <a:t>«</a:t>
            </a:r>
            <a:r>
              <a:rPr lang="nn-NO" sz="1400" err="1">
                <a:solidFill>
                  <a:srgbClr val="333333"/>
                </a:solidFill>
                <a:latin typeface="Roboto" panose="02000000000000000000" pitchFamily="2" charset="0"/>
                <a:ea typeface="Roboto" panose="02000000000000000000" pitchFamily="2" charset="0"/>
              </a:rPr>
              <a:t>Kapitlet</a:t>
            </a:r>
            <a:r>
              <a:rPr lang="nn-NO" sz="1400">
                <a:solidFill>
                  <a:srgbClr val="333333"/>
                </a:solidFill>
                <a:latin typeface="Roboto" panose="02000000000000000000" pitchFamily="2" charset="0"/>
                <a:ea typeface="Roboto" panose="02000000000000000000" pitchFamily="2" charset="0"/>
              </a:rPr>
              <a:t> her gjeld for elevar i grunnskolen og den vidaregåande skolen. </a:t>
            </a:r>
            <a:r>
              <a:rPr lang="nn-NO" sz="1400" err="1">
                <a:solidFill>
                  <a:srgbClr val="333333"/>
                </a:solidFill>
                <a:latin typeface="Roboto" panose="02000000000000000000" pitchFamily="2" charset="0"/>
                <a:ea typeface="Roboto" panose="02000000000000000000" pitchFamily="2" charset="0"/>
              </a:rPr>
              <a:t>Kapitlet</a:t>
            </a:r>
            <a:r>
              <a:rPr lang="nn-NO" sz="1400">
                <a:solidFill>
                  <a:srgbClr val="333333"/>
                </a:solidFill>
                <a:latin typeface="Roboto" panose="02000000000000000000" pitchFamily="2" charset="0"/>
                <a:ea typeface="Roboto" panose="02000000000000000000" pitchFamily="2" charset="0"/>
              </a:rPr>
              <a:t> gjeld òg for elevar som deltek i </a:t>
            </a:r>
            <a:r>
              <a:rPr lang="nn-NO" sz="1400" err="1">
                <a:solidFill>
                  <a:srgbClr val="333333"/>
                </a:solidFill>
                <a:latin typeface="Roboto" panose="02000000000000000000" pitchFamily="2" charset="0"/>
                <a:ea typeface="Roboto" panose="02000000000000000000" pitchFamily="2" charset="0"/>
              </a:rPr>
              <a:t>leksehjelpordningar</a:t>
            </a:r>
            <a:r>
              <a:rPr lang="nn-NO" sz="1400">
                <a:solidFill>
                  <a:srgbClr val="333333"/>
                </a:solidFill>
                <a:latin typeface="Roboto" panose="02000000000000000000" pitchFamily="2" charset="0"/>
                <a:ea typeface="Roboto" panose="02000000000000000000" pitchFamily="2" charset="0"/>
              </a:rPr>
              <a:t> og i skolefritidsordningar, med unntak av §§ 9 A-10 og 9 A-11</a:t>
            </a:r>
            <a:endParaRPr lang="nb-NO" sz="14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7710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F12BF02-A24F-B841-F921-0AEAE1F02EA2}"/>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606091" y="841057"/>
            <a:ext cx="5787483" cy="1046217"/>
          </a:xfrm>
        </p:spPr>
        <p:txBody>
          <a:bodyPr>
            <a:normAutofit fontScale="90000"/>
          </a:bodyPr>
          <a:lstStyle/>
          <a:p>
            <a:pPr algn="ctr"/>
            <a:r>
              <a:rPr lang="nb-NO" sz="3600" b="1">
                <a:latin typeface="Roboto" panose="02000000000000000000" pitchFamily="2" charset="0"/>
                <a:ea typeface="Roboto" panose="02000000000000000000" pitchFamily="2" charset="0"/>
              </a:rPr>
              <a:t>§ 12-2: </a:t>
            </a:r>
            <a:r>
              <a:rPr lang="nb-NO" sz="3600">
                <a:latin typeface="Roboto" panose="02000000000000000000" pitchFamily="2" charset="0"/>
                <a:ea typeface="Roboto" panose="02000000000000000000" pitchFamily="2" charset="0"/>
              </a:rPr>
              <a:t>Retten til et trygt og godt skolemiljø </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928934" y="2396125"/>
            <a:ext cx="3163824" cy="1140825"/>
          </a:xfrm>
          <a:prstGeom prst="roundRect">
            <a:avLst/>
          </a:prstGeom>
          <a:solidFill>
            <a:srgbClr val="EED0C3"/>
          </a:solidFill>
        </p:spPr>
        <p:txBody>
          <a:bodyPr>
            <a:normAutofit lnSpcReduction="10000"/>
          </a:bodyPr>
          <a:lstStyle/>
          <a:p>
            <a:pPr marL="0" indent="0" algn="ctr">
              <a:buNone/>
            </a:pPr>
            <a:r>
              <a:rPr lang="nb-NO" sz="2000">
                <a:latin typeface="Roboto" panose="02000000000000000000" pitchFamily="2" charset="0"/>
                <a:ea typeface="Roboto" panose="02000000000000000000" pitchFamily="2" charset="0"/>
              </a:rPr>
              <a:t>Dagens § 9 A-2</a:t>
            </a:r>
          </a:p>
          <a:p>
            <a:pPr marL="0" indent="0" algn="ctr">
              <a:buNone/>
            </a:pPr>
            <a:r>
              <a:rPr lang="nb-NO" sz="1400">
                <a:latin typeface="Roboto" panose="02000000000000000000" pitchFamily="2" charset="0"/>
                <a:ea typeface="Roboto" panose="02000000000000000000" pitchFamily="2" charset="0"/>
              </a:rPr>
              <a:t>«</a:t>
            </a:r>
            <a:r>
              <a:rPr lang="nn-NO" sz="1400" b="0" i="0">
                <a:solidFill>
                  <a:srgbClr val="333333"/>
                </a:solidFill>
                <a:effectLst/>
                <a:latin typeface="Roboto" panose="02000000000000000000" pitchFamily="2" charset="0"/>
                <a:ea typeface="Roboto" panose="02000000000000000000" pitchFamily="2" charset="0"/>
              </a:rPr>
              <a:t>Alle elevar har rett til eit trygt og godt skolemiljø som fremjar helse, trivsel og læring.»</a:t>
            </a:r>
            <a:endParaRPr lang="nb-NO" sz="1400">
              <a:latin typeface="Roboto" panose="02000000000000000000" pitchFamily="2" charset="0"/>
              <a:ea typeface="Roboto" panose="02000000000000000000" pitchFamily="2"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928934" y="3775295"/>
            <a:ext cx="3163824" cy="1228138"/>
          </a:xfrm>
          <a:prstGeom prst="roundRect">
            <a:avLst/>
          </a:prstGeom>
          <a:solidFill>
            <a:srgbClr val="7DBF9D"/>
          </a:solidFill>
        </p:spPr>
        <p:txBody>
          <a:bodyPr wrap="square" rtlCol="0">
            <a:spAutoFit/>
          </a:bodyPr>
          <a:lstStyle/>
          <a:p>
            <a:pPr algn="ctr"/>
            <a:r>
              <a:rPr lang="nb-NO" sz="2000">
                <a:latin typeface="Roboto" panose="02000000000000000000" pitchFamily="2" charset="0"/>
                <a:ea typeface="Roboto" panose="02000000000000000000" pitchFamily="2" charset="0"/>
              </a:rPr>
              <a:t>Ny § 12-2</a:t>
            </a:r>
          </a:p>
          <a:p>
            <a:pPr algn="ctr">
              <a:lnSpc>
                <a:spcPct val="90000"/>
              </a:lnSpc>
              <a:spcBef>
                <a:spcPts val="1000"/>
              </a:spcBef>
              <a:buClr>
                <a:schemeClr val="accent1">
                  <a:lumMod val="75000"/>
                </a:schemeClr>
              </a:buClr>
            </a:pPr>
            <a:r>
              <a:rPr lang="nb-NO" sz="1400">
                <a:solidFill>
                  <a:schemeClr val="tx1">
                    <a:lumMod val="85000"/>
                    <a:lumOff val="15000"/>
                  </a:schemeClr>
                </a:solidFill>
                <a:latin typeface="Roboto" panose="02000000000000000000" pitchFamily="2" charset="0"/>
                <a:ea typeface="Roboto" panose="02000000000000000000" pitchFamily="2" charset="0"/>
              </a:rPr>
              <a:t>«</a:t>
            </a:r>
            <a:r>
              <a:rPr lang="nn-NO" sz="1400">
                <a:solidFill>
                  <a:schemeClr val="tx1">
                    <a:lumMod val="85000"/>
                    <a:lumOff val="15000"/>
                  </a:schemeClr>
                </a:solidFill>
                <a:latin typeface="Roboto" panose="02000000000000000000" pitchFamily="2" charset="0"/>
                <a:ea typeface="Roboto" panose="02000000000000000000" pitchFamily="2" charset="0"/>
              </a:rPr>
              <a:t>Alle elevar har rett til eit trygt og godt skolemiljø som fremjar helse, </a:t>
            </a:r>
            <a:r>
              <a:rPr lang="nn-NO" sz="1400" b="1">
                <a:latin typeface="Roboto" panose="02000000000000000000" pitchFamily="2" charset="0"/>
                <a:ea typeface="Roboto" panose="02000000000000000000" pitchFamily="2" charset="0"/>
              </a:rPr>
              <a:t>inkludering</a:t>
            </a:r>
            <a:r>
              <a:rPr lang="nn-NO" sz="1400">
                <a:solidFill>
                  <a:schemeClr val="tx1">
                    <a:lumMod val="85000"/>
                    <a:lumOff val="15000"/>
                  </a:schemeClr>
                </a:solidFill>
                <a:latin typeface="Roboto" panose="02000000000000000000" pitchFamily="2" charset="0"/>
                <a:ea typeface="Roboto" panose="02000000000000000000" pitchFamily="2" charset="0"/>
              </a:rPr>
              <a:t>, trivsel og læring.»</a:t>
            </a:r>
            <a:endParaRPr lang="nb-NO" sz="1400">
              <a:solidFill>
                <a:schemeClr val="tx1">
                  <a:lumMod val="85000"/>
                  <a:lumOff val="15000"/>
                </a:schemeClr>
              </a:solidFill>
              <a:latin typeface="Roboto" panose="02000000000000000000" pitchFamily="2" charset="0"/>
              <a:ea typeface="Roboto" panose="02000000000000000000" pitchFamily="2" charset="0"/>
            </a:endParaRPr>
          </a:p>
        </p:txBody>
      </p:sp>
      <p:sp>
        <p:nvSpPr>
          <p:cNvPr id="6" name="TekstSylinder 5">
            <a:extLst>
              <a:ext uri="{FF2B5EF4-FFF2-40B4-BE49-F238E27FC236}">
                <a16:creationId xmlns:a16="http://schemas.microsoft.com/office/drawing/2014/main" id="{298D55B9-809E-EB1D-6044-BEC22742122A}"/>
              </a:ext>
            </a:extLst>
          </p:cNvPr>
          <p:cNvSpPr txBox="1"/>
          <p:nvPr/>
        </p:nvSpPr>
        <p:spPr>
          <a:xfrm>
            <a:off x="903666" y="2402923"/>
            <a:ext cx="5192334" cy="3416320"/>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 12-2 viderefører dagens § 9 A-2</a:t>
            </a:r>
          </a:p>
          <a:p>
            <a:pPr marL="285750" indent="-285750">
              <a:spcAft>
                <a:spcPts val="1200"/>
              </a:spcAft>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Tilføying av begrepet «inkludering» gir en dekkende beskrivelse av hva som skal til for at skolemiljøet skal være trygt og godt.</a:t>
            </a:r>
          </a:p>
          <a:p>
            <a:pPr marL="285750" indent="-285750">
              <a:spcAft>
                <a:spcPts val="1200"/>
              </a:spcAft>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Bestemmelsen omfatter både det fysiske og psykososiale miljøet.</a:t>
            </a:r>
          </a:p>
          <a:p>
            <a:pPr>
              <a:buClr>
                <a:schemeClr val="accent6"/>
              </a:buClr>
            </a:pPr>
            <a:endParaRPr lang="nn-NO" b="1">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9137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7C46AF6-5609-79F9-F6F2-E2C8747C8A1E}"/>
              </a:ext>
            </a:extLst>
          </p:cNvPr>
          <p:cNvSpPr/>
          <p:nvPr/>
        </p:nvSpPr>
        <p:spPr>
          <a:xfrm>
            <a:off x="-1" y="0"/>
            <a:ext cx="8352265"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624468" y="477640"/>
            <a:ext cx="7727797" cy="1046217"/>
          </a:xfrm>
        </p:spPr>
        <p:txBody>
          <a:bodyPr>
            <a:normAutofit/>
          </a:bodyPr>
          <a:lstStyle/>
          <a:p>
            <a:pPr algn="ctr"/>
            <a:r>
              <a:rPr lang="nb-NO" sz="3200" b="1">
                <a:latin typeface="Roboto" panose="02000000000000000000" pitchFamily="2" charset="0"/>
                <a:ea typeface="Roboto" panose="02000000000000000000" pitchFamily="2" charset="0"/>
              </a:rPr>
              <a:t>§ 12-3:</a:t>
            </a:r>
            <a:r>
              <a:rPr lang="nb-NO" sz="3200">
                <a:latin typeface="Roboto" panose="02000000000000000000" pitchFamily="2" charset="0"/>
                <a:ea typeface="Roboto" panose="02000000000000000000" pitchFamily="2" charset="0"/>
              </a:rPr>
              <a:t> Nulltoleranse mot krenkende oppførsel</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8723826" y="2108919"/>
            <a:ext cx="3018455" cy="1152552"/>
          </a:xfrm>
          <a:prstGeom prst="roundRect">
            <a:avLst/>
          </a:prstGeom>
          <a:solidFill>
            <a:srgbClr val="EED0C3"/>
          </a:solidFill>
        </p:spPr>
        <p:txBody>
          <a:bodyPr>
            <a:normAutofit lnSpcReduction="10000"/>
          </a:bodyPr>
          <a:lstStyle/>
          <a:p>
            <a:pPr marL="0" indent="0" algn="ctr">
              <a:buNone/>
            </a:pPr>
            <a:r>
              <a:rPr lang="nb-NO" sz="2000">
                <a:latin typeface="Roboto" panose="02000000000000000000" pitchFamily="2" charset="0"/>
                <a:ea typeface="Roboto" panose="02000000000000000000" pitchFamily="2" charset="0"/>
              </a:rPr>
              <a:t>Dagens § 9 A-3</a:t>
            </a:r>
          </a:p>
          <a:p>
            <a:pPr marL="0" indent="0" algn="ctr">
              <a:spcAft>
                <a:spcPts val="800"/>
              </a:spcAft>
              <a:buNone/>
            </a:pPr>
            <a:r>
              <a:rPr lang="nb-NO" sz="1400">
                <a:latin typeface="Roboto" panose="02000000000000000000" pitchFamily="2" charset="0"/>
                <a:ea typeface="Roboto" panose="02000000000000000000" pitchFamily="2" charset="0"/>
              </a:rPr>
              <a:t>«</a:t>
            </a:r>
            <a:r>
              <a:rPr lang="nn-NO" sz="1400">
                <a:latin typeface="Roboto" panose="02000000000000000000" pitchFamily="2" charset="0"/>
                <a:ea typeface="Roboto" panose="02000000000000000000" pitchFamily="2" charset="0"/>
              </a:rPr>
              <a:t>Skolen skal ha nulltoleranse mot krenking som mobbing, vald, diskriminering og trakassering.»</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8723826" y="3596530"/>
            <a:ext cx="3018455" cy="1442664"/>
          </a:xfrm>
          <a:prstGeom prst="roundRect">
            <a:avLst/>
          </a:prstGeom>
          <a:solidFill>
            <a:srgbClr val="7DBF9D"/>
          </a:solidFill>
        </p:spPr>
        <p:txBody>
          <a:bodyPr wrap="square" rtlCol="0">
            <a:spAutoFit/>
          </a:bodyPr>
          <a:lstStyle/>
          <a:p>
            <a:pPr algn="ctr"/>
            <a:r>
              <a:rPr lang="nb-NO" sz="2000">
                <a:latin typeface="Roboto" panose="02000000000000000000" pitchFamily="2" charset="0"/>
                <a:ea typeface="Roboto" panose="02000000000000000000" pitchFamily="2" charset="0"/>
              </a:rPr>
              <a:t>Ny § 12-3</a:t>
            </a:r>
          </a:p>
          <a:p>
            <a:pPr algn="ctr">
              <a:lnSpc>
                <a:spcPct val="90000"/>
              </a:lnSpc>
              <a:spcBef>
                <a:spcPts val="1000"/>
              </a:spcBef>
              <a:spcAft>
                <a:spcPts val="800"/>
              </a:spcAft>
              <a:buClr>
                <a:schemeClr val="accent1">
                  <a:lumMod val="75000"/>
                </a:schemeClr>
              </a:buClr>
            </a:pPr>
            <a:r>
              <a:rPr lang="nb-NO" sz="1400">
                <a:solidFill>
                  <a:schemeClr val="tx1">
                    <a:lumMod val="85000"/>
                    <a:lumOff val="15000"/>
                  </a:schemeClr>
                </a:solidFill>
                <a:latin typeface="Roboto" panose="02000000000000000000" pitchFamily="2" charset="0"/>
                <a:ea typeface="Roboto" panose="02000000000000000000" pitchFamily="2" charset="0"/>
              </a:rPr>
              <a:t>«</a:t>
            </a:r>
            <a:r>
              <a:rPr lang="nn-NO" sz="1400">
                <a:solidFill>
                  <a:schemeClr val="tx1">
                    <a:lumMod val="85000"/>
                    <a:lumOff val="15000"/>
                  </a:schemeClr>
                </a:solidFill>
                <a:latin typeface="Roboto" panose="02000000000000000000" pitchFamily="2" charset="0"/>
                <a:ea typeface="Roboto" panose="02000000000000000000" pitchFamily="2" charset="0"/>
              </a:rPr>
              <a:t>Skolen skal ikkje godta krenkjande oppførsel, som til dømes mobbing, vald, diskriminering og trakassering.» </a:t>
            </a:r>
            <a:endParaRPr lang="nb-NO" sz="1400">
              <a:solidFill>
                <a:schemeClr val="tx1">
                  <a:lumMod val="85000"/>
                  <a:lumOff val="15000"/>
                </a:schemeClr>
              </a:solidFill>
              <a:latin typeface="Roboto" panose="02000000000000000000" pitchFamily="2" charset="0"/>
              <a:ea typeface="Roboto" panose="02000000000000000000" pitchFamily="2" charset="0"/>
            </a:endParaRPr>
          </a:p>
        </p:txBody>
      </p:sp>
      <p:sp>
        <p:nvSpPr>
          <p:cNvPr id="6" name="TekstSylinder 5">
            <a:extLst>
              <a:ext uri="{FF2B5EF4-FFF2-40B4-BE49-F238E27FC236}">
                <a16:creationId xmlns:a16="http://schemas.microsoft.com/office/drawing/2014/main" id="{298D55B9-809E-EB1D-6044-BEC22742122A}"/>
              </a:ext>
            </a:extLst>
          </p:cNvPr>
          <p:cNvSpPr txBox="1"/>
          <p:nvPr/>
        </p:nvSpPr>
        <p:spPr>
          <a:xfrm>
            <a:off x="449719" y="1719018"/>
            <a:ext cx="7727796" cy="4555093"/>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b-NO" sz="2000">
                <a:latin typeface="Roboto" panose="02000000000000000000" pitchFamily="2" charset="0"/>
                <a:ea typeface="Roboto" panose="02000000000000000000" pitchFamily="2" charset="0"/>
              </a:rPr>
              <a:t>Videreføring av dagens regler med noen språklige endringer</a:t>
            </a:r>
          </a:p>
          <a:p>
            <a:pPr marL="285750" indent="-285750">
              <a:spcAft>
                <a:spcPts val="1200"/>
              </a:spcAft>
              <a:buClr>
                <a:srgbClr val="4E9F75"/>
              </a:buClr>
              <a:buFont typeface="Arial" panose="020B0604020202020204" pitchFamily="34" charset="0"/>
              <a:buChar char="•"/>
            </a:pPr>
            <a:r>
              <a:rPr lang="nb-NO" sz="2000">
                <a:latin typeface="Roboto" panose="02000000000000000000" pitchFamily="2" charset="0"/>
                <a:ea typeface="Roboto" panose="02000000000000000000" pitchFamily="2" charset="0"/>
              </a:rPr>
              <a:t>Skolen skal ikke godta krenkende oppførsel fra elever eller andre som oppholder seg på skolen.</a:t>
            </a:r>
          </a:p>
          <a:p>
            <a:pPr marL="285750" indent="-285750">
              <a:spcAft>
                <a:spcPts val="1200"/>
              </a:spcAft>
              <a:buClr>
                <a:srgbClr val="4E9F75"/>
              </a:buClr>
              <a:buFont typeface="Arial" panose="020B0604020202020204" pitchFamily="34" charset="0"/>
              <a:buChar char="•"/>
            </a:pPr>
            <a:r>
              <a:rPr lang="nb-NO" sz="2000">
                <a:latin typeface="Roboto" panose="02000000000000000000" pitchFamily="2" charset="0"/>
                <a:ea typeface="Roboto" panose="02000000000000000000" pitchFamily="2" charset="0"/>
              </a:rPr>
              <a:t>Hva som regnes som krenkelser er en helhetsvurdering. Mobbing, vold, diskriminering og trakassering er eksempler på krenkelser.</a:t>
            </a:r>
          </a:p>
          <a:p>
            <a:pPr marL="285750" indent="-285750">
              <a:spcAft>
                <a:spcPts val="1200"/>
              </a:spcAft>
              <a:buClr>
                <a:srgbClr val="4E9F75"/>
              </a:buClr>
              <a:buFont typeface="Arial" panose="020B0604020202020204" pitchFamily="34" charset="0"/>
              <a:buChar char="•"/>
            </a:pPr>
            <a:r>
              <a:rPr lang="nb-NO" sz="2000">
                <a:latin typeface="Roboto" panose="02000000000000000000" pitchFamily="2" charset="0"/>
                <a:ea typeface="Roboto" panose="02000000000000000000" pitchFamily="2" charset="0"/>
              </a:rPr>
              <a:t>Lav terskel, men ikke alle kritiske ytringer og uoverensstemmelser mellom elevene omfattes</a:t>
            </a:r>
          </a:p>
          <a:p>
            <a:pPr marL="285750" indent="-285750">
              <a:spcAft>
                <a:spcPts val="1200"/>
              </a:spcAft>
              <a:buClr>
                <a:srgbClr val="4E9F75"/>
              </a:buClr>
              <a:buFont typeface="Arial" panose="020B0604020202020204" pitchFamily="34" charset="0"/>
              <a:buChar char="•"/>
            </a:pPr>
            <a:r>
              <a:rPr lang="nb-NO" sz="2000">
                <a:latin typeface="Roboto" panose="02000000000000000000" pitchFamily="2" charset="0"/>
                <a:ea typeface="Roboto" panose="02000000000000000000" pitchFamily="2" charset="0"/>
              </a:rPr>
              <a:t>Begrepet er objektivt, men terskelen for kva som er krenkende er ikke lik for alle elever.</a:t>
            </a:r>
          </a:p>
          <a:p>
            <a:pPr marL="285750" indent="-285750">
              <a:spcAft>
                <a:spcPts val="1200"/>
              </a:spcAft>
              <a:buClr>
                <a:srgbClr val="4E9F75"/>
              </a:buClr>
              <a:buFont typeface="Arial" panose="020B0604020202020204" pitchFamily="34" charset="0"/>
              <a:buChar char="•"/>
            </a:pPr>
            <a:r>
              <a:rPr lang="nb-NO" sz="2000">
                <a:latin typeface="Roboto" panose="02000000000000000000" pitchFamily="2" charset="0"/>
                <a:ea typeface="Roboto" panose="02000000000000000000" pitchFamily="2" charset="0"/>
              </a:rPr>
              <a:t>Aktivitetsplikten gjelder uavhengig av om noe er en krenkelse eller ikke.</a:t>
            </a:r>
          </a:p>
        </p:txBody>
      </p:sp>
    </p:spTree>
    <p:extLst>
      <p:ext uri="{BB962C8B-B14F-4D97-AF65-F5344CB8AC3E}">
        <p14:creationId xmlns:p14="http://schemas.microsoft.com/office/powerpoint/2010/main" val="2902272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57A7BD8-50AB-5FA1-1E54-BD21E6358050}"/>
              </a:ext>
            </a:extLst>
          </p:cNvPr>
          <p:cNvSpPr/>
          <p:nvPr/>
        </p:nvSpPr>
        <p:spPr>
          <a:xfrm>
            <a:off x="-1" y="0"/>
            <a:ext cx="7469459"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8AA058F-5960-9C38-B2FC-CE4CB9F977D2}"/>
              </a:ext>
            </a:extLst>
          </p:cNvPr>
          <p:cNvSpPr>
            <a:spLocks noGrp="1"/>
          </p:cNvSpPr>
          <p:nvPr>
            <p:ph type="title"/>
          </p:nvPr>
        </p:nvSpPr>
        <p:spPr>
          <a:xfrm>
            <a:off x="568712" y="690562"/>
            <a:ext cx="6690732" cy="1325563"/>
          </a:xfrm>
        </p:spPr>
        <p:txBody>
          <a:bodyPr>
            <a:normAutofit/>
          </a:bodyPr>
          <a:lstStyle/>
          <a:p>
            <a:pPr algn="ctr"/>
            <a:r>
              <a:rPr lang="nb-NO" sz="3200" b="1">
                <a:latin typeface="Roboto" panose="02000000000000000000" pitchFamily="2" charset="0"/>
                <a:ea typeface="Roboto" panose="02000000000000000000" pitchFamily="2" charset="0"/>
              </a:rPr>
              <a:t>§ 12-3: </a:t>
            </a:r>
            <a:r>
              <a:rPr lang="nb-NO" sz="3200">
                <a:latin typeface="Roboto" panose="02000000000000000000" pitchFamily="2" charset="0"/>
                <a:ea typeface="Roboto" panose="02000000000000000000" pitchFamily="2" charset="0"/>
              </a:rPr>
              <a:t>Forebyggende arbeid</a:t>
            </a:r>
          </a:p>
        </p:txBody>
      </p:sp>
      <p:sp>
        <p:nvSpPr>
          <p:cNvPr id="3" name="Plassholder for innhold 2">
            <a:extLst>
              <a:ext uri="{FF2B5EF4-FFF2-40B4-BE49-F238E27FC236}">
                <a16:creationId xmlns:a16="http://schemas.microsoft.com/office/drawing/2014/main" id="{4DF72EF0-DBBE-0613-3657-27D2BCDB83EA}"/>
              </a:ext>
            </a:extLst>
          </p:cNvPr>
          <p:cNvSpPr>
            <a:spLocks noGrp="1"/>
          </p:cNvSpPr>
          <p:nvPr>
            <p:ph idx="1"/>
          </p:nvPr>
        </p:nvSpPr>
        <p:spPr>
          <a:xfrm>
            <a:off x="602166" y="2016125"/>
            <a:ext cx="6833839" cy="4351338"/>
          </a:xfrm>
        </p:spPr>
        <p:txBody>
          <a:bodyPr>
            <a:normAutofit/>
          </a:bodyPr>
          <a:lstStyle/>
          <a:p>
            <a:pPr>
              <a:buClr>
                <a:srgbClr val="4E9F75"/>
              </a:buClr>
            </a:pPr>
            <a:r>
              <a:rPr lang="nb-NO" sz="2400">
                <a:latin typeface="Roboto" panose="02000000000000000000" pitchFamily="2" charset="0"/>
                <a:ea typeface="Roboto" panose="02000000000000000000" pitchFamily="2" charset="0"/>
              </a:rPr>
              <a:t>Videreføring av dagens regler med noen språklige endringer.</a:t>
            </a:r>
          </a:p>
          <a:p>
            <a:pPr>
              <a:buClr>
                <a:srgbClr val="4E9F75"/>
              </a:buClr>
            </a:pPr>
            <a:r>
              <a:rPr lang="nb-NO" sz="2400">
                <a:latin typeface="Roboto" panose="02000000000000000000" pitchFamily="2" charset="0"/>
                <a:ea typeface="Roboto" panose="02000000000000000000" pitchFamily="2" charset="0"/>
              </a:rPr>
              <a:t>Målet med å arbeide forebyggende er å unngå at elevene opplever et skolemiljø som ikke er trygt og godt.</a:t>
            </a:r>
          </a:p>
          <a:p>
            <a:pPr>
              <a:buClr>
                <a:srgbClr val="4E9F75"/>
              </a:buClr>
            </a:pPr>
            <a:r>
              <a:rPr lang="nb-NO" sz="2400">
                <a:latin typeface="Roboto" panose="02000000000000000000" pitchFamily="2" charset="0"/>
                <a:ea typeface="Roboto" panose="02000000000000000000" pitchFamily="2" charset="0"/>
              </a:rPr>
              <a:t>Arbeidet skal omfatte både det fysiske og psykososiale miljøet og </a:t>
            </a:r>
            <a:r>
              <a:rPr lang="nb-NO" sz="2400" u="sng">
                <a:latin typeface="Roboto" panose="02000000000000000000" pitchFamily="2" charset="0"/>
                <a:ea typeface="Roboto" panose="02000000000000000000" pitchFamily="2" charset="0"/>
              </a:rPr>
              <a:t>må være systematisk.</a:t>
            </a:r>
          </a:p>
          <a:p>
            <a:pPr>
              <a:buClr>
                <a:srgbClr val="4E9F75"/>
              </a:buClr>
            </a:pPr>
            <a:r>
              <a:rPr lang="nb-NO" sz="2400">
                <a:latin typeface="Roboto" panose="02000000000000000000" pitchFamily="2" charset="0"/>
                <a:ea typeface="Roboto" panose="02000000000000000000" pitchFamily="2" charset="0"/>
              </a:rPr>
              <a:t>Det er viktig at elevene får delta i utformingen av det forebyggende arbeidet.</a:t>
            </a:r>
          </a:p>
        </p:txBody>
      </p:sp>
      <p:sp>
        <p:nvSpPr>
          <p:cNvPr id="4" name="TekstSylinder 3">
            <a:extLst>
              <a:ext uri="{FF2B5EF4-FFF2-40B4-BE49-F238E27FC236}">
                <a16:creationId xmlns:a16="http://schemas.microsoft.com/office/drawing/2014/main" id="{F4F2202C-73BB-B963-E8D9-B6C239384F19}"/>
              </a:ext>
            </a:extLst>
          </p:cNvPr>
          <p:cNvSpPr txBox="1"/>
          <p:nvPr/>
        </p:nvSpPr>
        <p:spPr>
          <a:xfrm>
            <a:off x="8674719" y="1585778"/>
            <a:ext cx="2711605" cy="1951172"/>
          </a:xfrm>
          <a:prstGeom prst="roundRect">
            <a:avLst/>
          </a:prstGeom>
          <a:solidFill>
            <a:srgbClr val="EED0C3"/>
          </a:solidFill>
        </p:spPr>
        <p:txBody>
          <a:bodyPr wrap="square" rtlCol="0">
            <a:spAutoFit/>
          </a:bodyPr>
          <a:lstStyle/>
          <a:p>
            <a:pPr marL="0" marR="0" lvl="0" indent="0" algn="ctr"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nn-NO"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Dagens § 9 A-3</a:t>
            </a:r>
          </a:p>
          <a:p>
            <a:pPr marL="0" marR="0" lvl="0" indent="0" algn="ctr"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nn-NO"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«Skolen skal førebyggje brot på retten til eit trygt og godt skolemiljø ved å arbeide kontinuerleg for å fremje helsa, trivselen og læringa til elevane.»</a:t>
            </a:r>
            <a:endParaRPr kumimoji="0" lang="nb-NO"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kstSylinder 4">
            <a:extLst>
              <a:ext uri="{FF2B5EF4-FFF2-40B4-BE49-F238E27FC236}">
                <a16:creationId xmlns:a16="http://schemas.microsoft.com/office/drawing/2014/main" id="{F39AF057-F4C9-44F1-5934-8938EF7F2417}"/>
              </a:ext>
            </a:extLst>
          </p:cNvPr>
          <p:cNvSpPr txBox="1"/>
          <p:nvPr/>
        </p:nvSpPr>
        <p:spPr>
          <a:xfrm>
            <a:off x="8642195" y="3677113"/>
            <a:ext cx="2776654" cy="1522119"/>
          </a:xfrm>
          <a:prstGeom prst="roundRect">
            <a:avLst/>
          </a:prstGeom>
          <a:solidFill>
            <a:srgbClr val="7DBF9D"/>
          </a:solidFill>
        </p:spPr>
        <p:txBody>
          <a:bodyPr wrap="square" rtlCol="0">
            <a:spAutoFit/>
          </a:bodyPr>
          <a:lstStyle/>
          <a:p>
            <a:pPr marL="0" marR="0" lvl="0" indent="0" algn="ctr" defTabSz="914400" rtl="0" eaLnBrk="1" fontAlgn="auto" latinLnBrk="0" hangingPunct="1">
              <a:lnSpc>
                <a:spcPct val="90000"/>
              </a:lnSpc>
              <a:spcBef>
                <a:spcPts val="1000"/>
              </a:spcBef>
              <a:spcAft>
                <a:spcPts val="800"/>
              </a:spcAft>
              <a:buClr>
                <a:srgbClr val="4472C4">
                  <a:lumMod val="75000"/>
                </a:srgbClr>
              </a:buClr>
              <a:buSzTx/>
              <a:buFontTx/>
              <a:buNone/>
              <a:tabLst/>
              <a:defRPr/>
            </a:pPr>
            <a:r>
              <a:rPr kumimoji="0" lang="nn-NO" sz="20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rPr>
              <a:t>Ny § 12-3</a:t>
            </a:r>
          </a:p>
          <a:p>
            <a:pPr marL="0" marR="0" lvl="0" indent="0" algn="ctr" defTabSz="914400" rtl="0" eaLnBrk="1" fontAlgn="auto" latinLnBrk="0" hangingPunct="1">
              <a:lnSpc>
                <a:spcPct val="90000"/>
              </a:lnSpc>
              <a:spcBef>
                <a:spcPts val="1000"/>
              </a:spcBef>
              <a:spcAft>
                <a:spcPts val="800"/>
              </a:spcAft>
              <a:buClr>
                <a:srgbClr val="4472C4">
                  <a:lumMod val="75000"/>
                </a:srgbClr>
              </a:buClr>
              <a:buSzTx/>
              <a:buFontTx/>
              <a:buNone/>
              <a:tabLst/>
              <a:defRPr/>
            </a:pPr>
            <a:r>
              <a:rPr kumimoji="0" lang="nn-NO" sz="14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rPr>
              <a:t>«Skolen skal arbeide kontinuerleg for at alle elevane skal ha eit trygt og godt skolemiljø.»</a:t>
            </a:r>
            <a:endParaRPr kumimoji="0" lang="nb-NO" sz="14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57189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52F152F-582B-C8E5-B665-8794BECDFA13}"/>
              </a:ext>
            </a:extLst>
          </p:cNvPr>
          <p:cNvSpPr/>
          <p:nvPr/>
        </p:nvSpPr>
        <p:spPr>
          <a:xfrm>
            <a:off x="0" y="0"/>
            <a:ext cx="541904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75035B5-BF22-C2EB-EF20-B8E484EBFE24}"/>
              </a:ext>
            </a:extLst>
          </p:cNvPr>
          <p:cNvSpPr>
            <a:spLocks noGrp="1"/>
          </p:cNvSpPr>
          <p:nvPr>
            <p:ph sz="half" idx="2"/>
          </p:nvPr>
        </p:nvSpPr>
        <p:spPr/>
        <p:txBody>
          <a:bodyPr vert="horz" lIns="90000" tIns="45720" rIns="91440" bIns="45720" rtlCol="0" anchor="t">
            <a:normAutofit/>
          </a:bodyPr>
          <a:lstStyle/>
          <a:p>
            <a:pPr marL="0" indent="0">
              <a:buNone/>
            </a:pPr>
            <a:endParaRPr lang="nb-NO">
              <a:cs typeface="Roboto"/>
            </a:endParaRPr>
          </a:p>
          <a:p>
            <a:endParaRPr lang="nb-NO">
              <a:cs typeface="Roboto"/>
            </a:endParaRPr>
          </a:p>
          <a:p>
            <a:endParaRPr lang="nb-NO"/>
          </a:p>
        </p:txBody>
      </p:sp>
      <p:graphicFrame>
        <p:nvGraphicFramePr>
          <p:cNvPr id="6" name="Plassholder for innhold 3">
            <a:extLst>
              <a:ext uri="{FF2B5EF4-FFF2-40B4-BE49-F238E27FC236}">
                <a16:creationId xmlns:a16="http://schemas.microsoft.com/office/drawing/2014/main" id="{FE99B933-C20A-8345-597E-746557287ED4}"/>
              </a:ext>
            </a:extLst>
          </p:cNvPr>
          <p:cNvGraphicFramePr>
            <a:graphicFrameLocks noGrp="1"/>
          </p:cNvGraphicFramePr>
          <p:nvPr>
            <p:ph type="pic" sz="quarter" idx="14"/>
            <p:extLst>
              <p:ext uri="{D42A27DB-BD31-4B8C-83A1-F6EECF244321}">
                <p14:modId xmlns:p14="http://schemas.microsoft.com/office/powerpoint/2010/main" val="3824235652"/>
              </p:ext>
            </p:extLst>
          </p:nvPr>
        </p:nvGraphicFramePr>
        <p:xfrm>
          <a:off x="5846996" y="1195332"/>
          <a:ext cx="5715000" cy="5117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ittel 17">
            <a:extLst>
              <a:ext uri="{FF2B5EF4-FFF2-40B4-BE49-F238E27FC236}">
                <a16:creationId xmlns:a16="http://schemas.microsoft.com/office/drawing/2014/main" id="{D6204C04-D9BB-7F4D-999A-825CA2A161D7}"/>
              </a:ext>
            </a:extLst>
          </p:cNvPr>
          <p:cNvSpPr>
            <a:spLocks noGrp="1"/>
          </p:cNvSpPr>
          <p:nvPr>
            <p:ph type="title"/>
          </p:nvPr>
        </p:nvSpPr>
        <p:spPr>
          <a:xfrm>
            <a:off x="739140" y="1864067"/>
            <a:ext cx="3688516" cy="647202"/>
          </a:xfrm>
        </p:spPr>
        <p:txBody>
          <a:bodyPr/>
          <a:lstStyle/>
          <a:p>
            <a:r>
              <a:rPr lang="nb-NO" b="1"/>
              <a:t>Aktivitetsplikten</a:t>
            </a:r>
          </a:p>
        </p:txBody>
      </p:sp>
      <p:sp>
        <p:nvSpPr>
          <p:cNvPr id="2" name="TekstSylinder 1">
            <a:extLst>
              <a:ext uri="{FF2B5EF4-FFF2-40B4-BE49-F238E27FC236}">
                <a16:creationId xmlns:a16="http://schemas.microsoft.com/office/drawing/2014/main" id="{5370F2C3-425B-FEE0-FCD2-8618E2A6FAD9}"/>
              </a:ext>
            </a:extLst>
          </p:cNvPr>
          <p:cNvSpPr txBox="1"/>
          <p:nvPr/>
        </p:nvSpPr>
        <p:spPr>
          <a:xfrm>
            <a:off x="739140" y="2722078"/>
            <a:ext cx="386334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4E9F75"/>
              </a:buClr>
              <a:buSzTx/>
              <a:buFont typeface="Arial" panose="020B0604020202020204" pitchFamily="34" charset="0"/>
              <a:buChar char="•"/>
              <a:tabLst/>
              <a:defRPr/>
            </a:pPr>
            <a:r>
              <a:rPr kumimoji="0" lang="nb-NO"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Aktivitetsplikten inneholder fem handlingsplikter, og et krav til å dokumentere hva som blir gjort for å oppfylle aktivitetsplikten.</a:t>
            </a:r>
          </a:p>
        </p:txBody>
      </p:sp>
      <p:sp>
        <p:nvSpPr>
          <p:cNvPr id="5" name="TekstSylinder 4">
            <a:extLst>
              <a:ext uri="{FF2B5EF4-FFF2-40B4-BE49-F238E27FC236}">
                <a16:creationId xmlns:a16="http://schemas.microsoft.com/office/drawing/2014/main" id="{43133A9A-4F50-A469-FF83-AF0BF892748F}"/>
              </a:ext>
            </a:extLst>
          </p:cNvPr>
          <p:cNvSpPr txBox="1"/>
          <p:nvPr/>
        </p:nvSpPr>
        <p:spPr>
          <a:xfrm>
            <a:off x="6600148" y="6225493"/>
            <a:ext cx="4533900" cy="276999"/>
          </a:xfrm>
          <a:prstGeom prst="rect">
            <a:avLst/>
          </a:prstGeom>
          <a:noFill/>
        </p:spPr>
        <p:txBody>
          <a:bodyPr wrap="square" rtlCol="0">
            <a:spAutoFit/>
          </a:bodyPr>
          <a:lstStyle/>
          <a:p>
            <a:r>
              <a:rPr lang="nb-NO" sz="1200"/>
              <a:t>* Dokumentere hva som blir gjort for å oppfylle aktivitetsplikten</a:t>
            </a:r>
          </a:p>
        </p:txBody>
      </p:sp>
    </p:spTree>
    <p:extLst>
      <p:ext uri="{BB962C8B-B14F-4D97-AF65-F5344CB8AC3E}">
        <p14:creationId xmlns:p14="http://schemas.microsoft.com/office/powerpoint/2010/main" val="2703821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15F1281-9CAB-4AC3-715F-38E2C57FF4FA}"/>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200722" y="834943"/>
            <a:ext cx="6400800" cy="1233623"/>
          </a:xfrm>
        </p:spPr>
        <p:txBody>
          <a:bodyPr>
            <a:normAutofit/>
          </a:bodyPr>
          <a:lstStyle/>
          <a:p>
            <a:pPr algn="ctr"/>
            <a:r>
              <a:rPr lang="nb-NO" sz="3200" b="1">
                <a:latin typeface="Roboto" panose="02000000000000000000" pitchFamily="2" charset="0"/>
                <a:ea typeface="Roboto" panose="02000000000000000000" pitchFamily="2" charset="0"/>
              </a:rPr>
              <a:t>§ 12-4: </a:t>
            </a:r>
            <a:r>
              <a:rPr lang="nb-NO" sz="3200">
                <a:latin typeface="Roboto" panose="02000000000000000000" pitchFamily="2" charset="0"/>
                <a:ea typeface="Roboto" panose="02000000000000000000" pitchFamily="2" charset="0"/>
              </a:rPr>
              <a:t>Aktivitetsplikten</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464997" y="422383"/>
            <a:ext cx="4373435" cy="6013234"/>
          </a:xfrm>
          <a:prstGeom prst="roundRect">
            <a:avLst>
              <a:gd name="adj" fmla="val 9140"/>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000">
                <a:solidFill>
                  <a:schemeClr val="tx1">
                    <a:lumMod val="85000"/>
                    <a:lumOff val="15000"/>
                  </a:schemeClr>
                </a:solidFill>
                <a:latin typeface="Roboto" panose="02000000000000000000" pitchFamily="2" charset="0"/>
                <a:ea typeface="Roboto" panose="02000000000000000000" pitchFamily="2" charset="0"/>
              </a:rPr>
              <a:t>Ny § 12-4</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«Alle som arbeider på skolen, skal </a:t>
            </a:r>
            <a:r>
              <a:rPr lang="nn-NO" sz="1400" b="1">
                <a:solidFill>
                  <a:schemeClr val="tx1">
                    <a:lumMod val="85000"/>
                    <a:lumOff val="15000"/>
                  </a:schemeClr>
                </a:solidFill>
                <a:latin typeface="Roboto" panose="02000000000000000000" pitchFamily="2" charset="0"/>
                <a:ea typeface="Roboto" panose="02000000000000000000" pitchFamily="2" charset="0"/>
              </a:rPr>
              <a:t>følgje med </a:t>
            </a:r>
            <a:r>
              <a:rPr lang="nn-NO" sz="1400">
                <a:solidFill>
                  <a:schemeClr val="tx1">
                    <a:lumMod val="85000"/>
                    <a:lumOff val="15000"/>
                  </a:schemeClr>
                </a:solidFill>
                <a:latin typeface="Roboto" panose="02000000000000000000" pitchFamily="2" charset="0"/>
                <a:ea typeface="Roboto" panose="02000000000000000000" pitchFamily="2" charset="0"/>
              </a:rPr>
              <a:t>på korleis elevane har det, og om mogleg </a:t>
            </a:r>
            <a:r>
              <a:rPr lang="nn-NO" sz="1400" b="1">
                <a:solidFill>
                  <a:schemeClr val="tx1">
                    <a:lumMod val="85000"/>
                    <a:lumOff val="15000"/>
                  </a:schemeClr>
                </a:solidFill>
                <a:latin typeface="Roboto" panose="02000000000000000000" pitchFamily="2" charset="0"/>
                <a:ea typeface="Roboto" panose="02000000000000000000" pitchFamily="2" charset="0"/>
              </a:rPr>
              <a:t>gripe inn </a:t>
            </a:r>
            <a:r>
              <a:rPr lang="nn-NO" sz="1400">
                <a:solidFill>
                  <a:schemeClr val="tx1">
                    <a:lumMod val="85000"/>
                    <a:lumOff val="15000"/>
                  </a:schemeClr>
                </a:solidFill>
                <a:latin typeface="Roboto" panose="02000000000000000000" pitchFamily="2" charset="0"/>
                <a:ea typeface="Roboto" panose="02000000000000000000" pitchFamily="2" charset="0"/>
              </a:rPr>
              <a:t>dersom nokon krenkjer ein elev.</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Alle som arbeider på skolen, skal </a:t>
            </a:r>
            <a:r>
              <a:rPr lang="nn-NO" sz="1400" b="1">
                <a:solidFill>
                  <a:schemeClr val="tx1">
                    <a:lumMod val="85000"/>
                    <a:lumOff val="15000"/>
                  </a:schemeClr>
                </a:solidFill>
                <a:latin typeface="Roboto" panose="02000000000000000000" pitchFamily="2" charset="0"/>
                <a:ea typeface="Roboto" panose="02000000000000000000" pitchFamily="2" charset="0"/>
              </a:rPr>
              <a:t>melde frå </a:t>
            </a:r>
            <a:r>
              <a:rPr lang="nn-NO" sz="1400">
                <a:solidFill>
                  <a:schemeClr val="tx1">
                    <a:lumMod val="85000"/>
                    <a:lumOff val="15000"/>
                  </a:schemeClr>
                </a:solidFill>
                <a:latin typeface="Roboto" panose="02000000000000000000" pitchFamily="2" charset="0"/>
                <a:ea typeface="Roboto" panose="02000000000000000000" pitchFamily="2" charset="0"/>
              </a:rPr>
              <a:t>til rektor dersom dei får mistanke om eller kjennskap til at ein elev ikkje har eit trygt og godt skolemiljø. Det gjeld også når ein elev seier sjølv at ho eller han ikkje har det trygt og godt. Skolen skal snarast </a:t>
            </a:r>
            <a:r>
              <a:rPr lang="nn-NO" sz="1400" b="1">
                <a:solidFill>
                  <a:schemeClr val="tx1">
                    <a:lumMod val="85000"/>
                    <a:lumOff val="15000"/>
                  </a:schemeClr>
                </a:solidFill>
                <a:latin typeface="Roboto" panose="02000000000000000000" pitchFamily="2" charset="0"/>
                <a:ea typeface="Roboto" panose="02000000000000000000" pitchFamily="2" charset="0"/>
              </a:rPr>
              <a:t>undersøkje </a:t>
            </a:r>
            <a:r>
              <a:rPr lang="nn-NO" sz="1400">
                <a:solidFill>
                  <a:schemeClr val="tx1">
                    <a:lumMod val="85000"/>
                    <a:lumOff val="15000"/>
                  </a:schemeClr>
                </a:solidFill>
                <a:latin typeface="Roboto" panose="02000000000000000000" pitchFamily="2" charset="0"/>
                <a:ea typeface="Roboto" panose="02000000000000000000" pitchFamily="2" charset="0"/>
              </a:rPr>
              <a:t>saka</a:t>
            </a:r>
            <a:r>
              <a:rPr lang="nn-NO" sz="1400" b="1">
                <a:solidFill>
                  <a:schemeClr val="tx1">
                    <a:lumMod val="85000"/>
                    <a:lumOff val="15000"/>
                  </a:schemeClr>
                </a:solidFill>
                <a:latin typeface="Roboto" panose="02000000000000000000" pitchFamily="2" charset="0"/>
                <a:ea typeface="Roboto" panose="02000000000000000000" pitchFamily="2" charset="0"/>
              </a:rPr>
              <a:t> </a:t>
            </a:r>
            <a:r>
              <a:rPr lang="nn-NO" sz="1400">
                <a:solidFill>
                  <a:schemeClr val="tx1">
                    <a:lumMod val="85000"/>
                    <a:lumOff val="15000"/>
                  </a:schemeClr>
                </a:solidFill>
                <a:latin typeface="Roboto" panose="02000000000000000000" pitchFamily="2" charset="0"/>
                <a:ea typeface="Roboto" panose="02000000000000000000" pitchFamily="2" charset="0"/>
              </a:rPr>
              <a:t>og </a:t>
            </a:r>
            <a:r>
              <a:rPr lang="nn-NO" sz="1400" b="1">
                <a:solidFill>
                  <a:schemeClr val="tx1">
                    <a:lumMod val="85000"/>
                    <a:lumOff val="15000"/>
                  </a:schemeClr>
                </a:solidFill>
                <a:latin typeface="Roboto" panose="02000000000000000000" pitchFamily="2" charset="0"/>
                <a:ea typeface="Roboto" panose="02000000000000000000" pitchFamily="2" charset="0"/>
              </a:rPr>
              <a:t>rette opp</a:t>
            </a:r>
            <a:r>
              <a:rPr lang="nn-NO" sz="1400">
                <a:solidFill>
                  <a:schemeClr val="tx1">
                    <a:lumMod val="85000"/>
                    <a:lumOff val="15000"/>
                  </a:schemeClr>
                </a:solidFill>
                <a:latin typeface="Roboto" panose="02000000000000000000" pitchFamily="2" charset="0"/>
                <a:ea typeface="Roboto" panose="02000000000000000000" pitchFamily="2" charset="0"/>
              </a:rPr>
              <a:t> situasjonen med eigna tiltak. Rektor skal melde frå til kommunen eller fylkeskommunen i alvorlege tilfelle.</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Skolen skal lage ein skriftleg plan for tiltaka i ei sak. I planen skal det stå:</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a. kva problem tiltaka skal løyse</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b. kva tiltak skolen har planlagt</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c. når tiltaka skal gjennomførast</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d. kven som skal gjennomføre tiltaka</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e. når tiltaka skal evaluerast</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Skolen skal dokumentere kva som blir gjort for å oppfylle aktivitetsplikta etter første til andre ledd, i den forma og det omfanget som er nødvendig.»</a:t>
            </a:r>
          </a:p>
        </p:txBody>
      </p:sp>
      <p:sp>
        <p:nvSpPr>
          <p:cNvPr id="7" name="TekstSylinder 6">
            <a:extLst>
              <a:ext uri="{FF2B5EF4-FFF2-40B4-BE49-F238E27FC236}">
                <a16:creationId xmlns:a16="http://schemas.microsoft.com/office/drawing/2014/main" id="{33CF96BC-F9AC-B130-81B0-5690FE413C8F}"/>
              </a:ext>
            </a:extLst>
          </p:cNvPr>
          <p:cNvSpPr txBox="1"/>
          <p:nvPr/>
        </p:nvSpPr>
        <p:spPr>
          <a:xfrm>
            <a:off x="640826" y="2068566"/>
            <a:ext cx="5960696" cy="4832092"/>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Strukturelle og språklige endringer og presiseringer som ikke innebærer realitetsendringer.</a:t>
            </a:r>
          </a:p>
          <a:p>
            <a:pPr marL="285750" indent="-285750">
              <a:spcAft>
                <a:spcPts val="1200"/>
              </a:spcAft>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Begrepet «varsle» er endret til «melde fra».</a:t>
            </a:r>
          </a:p>
          <a:p>
            <a:pPr marL="285750" indent="-285750">
              <a:spcAft>
                <a:spcPts val="1200"/>
              </a:spcAft>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Elevenes rett til å bli hørt, og hensynet til elevens beste er samlet i ny §§ 10-1 og 10-2.</a:t>
            </a:r>
          </a:p>
          <a:p>
            <a:pPr marL="285750" indent="-285750">
              <a:spcAft>
                <a:spcPts val="1200"/>
              </a:spcAft>
              <a:buClr>
                <a:srgbClr val="4E9F75"/>
              </a:buClr>
              <a:buFont typeface="Arial" panose="020B0604020202020204" pitchFamily="34" charset="0"/>
              <a:buChar char="•"/>
            </a:pPr>
            <a:endParaRPr lang="nb-NO" sz="2400">
              <a:latin typeface="Roboto" panose="02000000000000000000" pitchFamily="2" charset="0"/>
              <a:ea typeface="Roboto" panose="02000000000000000000" pitchFamily="2" charset="0"/>
            </a:endParaRPr>
          </a:p>
          <a:p>
            <a:pPr marL="285750" indent="-285750">
              <a:spcAft>
                <a:spcPts val="1200"/>
              </a:spcAft>
              <a:buFont typeface="Arial" panose="020B0604020202020204" pitchFamily="34" charset="0"/>
              <a:buChar char="•"/>
            </a:pPr>
            <a:endParaRPr lang="nb-NO" sz="2400">
              <a:latin typeface="Roboto" panose="02000000000000000000" pitchFamily="2" charset="0"/>
              <a:ea typeface="Roboto" panose="02000000000000000000" pitchFamily="2" charset="0"/>
            </a:endParaRPr>
          </a:p>
          <a:p>
            <a:endParaRPr lang="nb-NO">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13976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7C85D81-E9CA-575B-DB06-D48F740F31BC}"/>
              </a:ext>
            </a:extLst>
          </p:cNvPr>
          <p:cNvSpPr/>
          <p:nvPr/>
        </p:nvSpPr>
        <p:spPr>
          <a:xfrm>
            <a:off x="0" y="0"/>
            <a:ext cx="779068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84412AC-6B80-B14A-B5A8-DB317F0CBA57}"/>
              </a:ext>
            </a:extLst>
          </p:cNvPr>
          <p:cNvSpPr>
            <a:spLocks noGrp="1"/>
          </p:cNvSpPr>
          <p:nvPr>
            <p:ph type="title" idx="4294967295"/>
          </p:nvPr>
        </p:nvSpPr>
        <p:spPr>
          <a:xfrm>
            <a:off x="444024" y="563331"/>
            <a:ext cx="6897688" cy="708025"/>
          </a:xfrm>
        </p:spPr>
        <p:txBody>
          <a:bodyPr/>
          <a:lstStyle/>
          <a:p>
            <a:r>
              <a:rPr lang="nb-NO" sz="3200" b="1"/>
              <a:t>Hvem gjelder aktivitetsplikten for?</a:t>
            </a:r>
          </a:p>
        </p:txBody>
      </p:sp>
      <p:sp>
        <p:nvSpPr>
          <p:cNvPr id="3" name="Plassholder for innhold 2">
            <a:extLst>
              <a:ext uri="{FF2B5EF4-FFF2-40B4-BE49-F238E27FC236}">
                <a16:creationId xmlns:a16="http://schemas.microsoft.com/office/drawing/2014/main" id="{EBD9D5E1-58E3-4B87-D27E-E07E03FCBA37}"/>
              </a:ext>
            </a:extLst>
          </p:cNvPr>
          <p:cNvSpPr>
            <a:spLocks noGrp="1"/>
          </p:cNvSpPr>
          <p:nvPr>
            <p:ph idx="4294967295"/>
          </p:nvPr>
        </p:nvSpPr>
        <p:spPr>
          <a:xfrm>
            <a:off x="366237" y="1482764"/>
            <a:ext cx="7053263" cy="5062537"/>
          </a:xfrm>
        </p:spPr>
        <p:txBody>
          <a:bodyPr vert="horz" lIns="90000" tIns="45720" rIns="91440" bIns="45720" rtlCol="0" anchor="t">
            <a:normAutofit fontScale="92500" lnSpcReduction="10000"/>
          </a:bodyPr>
          <a:lstStyle/>
          <a:p>
            <a:r>
              <a:rPr lang="nb-NO"/>
              <a:t>Avhenger av hvilken delplikt det gjelder:</a:t>
            </a:r>
          </a:p>
          <a:p>
            <a:pPr lvl="1"/>
            <a:r>
              <a:rPr lang="nb-NO" b="1">
                <a:ea typeface="Roboto"/>
              </a:rPr>
              <a:t>Alle som arbeider på skolen </a:t>
            </a:r>
            <a:r>
              <a:rPr lang="nb-NO">
                <a:ea typeface="Roboto"/>
              </a:rPr>
              <a:t>har en plikt til å følge med, gripe inn og melde fra</a:t>
            </a:r>
            <a:endParaRPr lang="nb-NO">
              <a:ea typeface="Roboto"/>
              <a:cs typeface="Roboto"/>
            </a:endParaRPr>
          </a:p>
          <a:p>
            <a:pPr lvl="1"/>
            <a:r>
              <a:rPr lang="nb-NO" b="1"/>
              <a:t>Skolen </a:t>
            </a:r>
            <a:r>
              <a:rPr lang="nb-NO"/>
              <a:t>skal undersøke saken og rette opp med egnede tiltak</a:t>
            </a:r>
          </a:p>
          <a:p>
            <a:pPr lvl="1"/>
            <a:r>
              <a:rPr lang="nb-NO" b="1"/>
              <a:t>Rektor </a:t>
            </a:r>
            <a:r>
              <a:rPr lang="nb-NO"/>
              <a:t>skal melde fra til kommunen eller fylkeskommunen i alvorlige tilfeller</a:t>
            </a:r>
          </a:p>
          <a:p>
            <a:pPr lvl="1"/>
            <a:endParaRPr lang="nb-NO"/>
          </a:p>
          <a:p>
            <a:r>
              <a:rPr lang="nb-NO"/>
              <a:t>Hvem gjelder den ikke for?</a:t>
            </a:r>
          </a:p>
          <a:p>
            <a:pPr lvl="1"/>
            <a:r>
              <a:rPr lang="nb-NO"/>
              <a:t>Personer som befinner seg på skolen mer tilfeldig eller nå og da</a:t>
            </a:r>
          </a:p>
          <a:p>
            <a:pPr lvl="2"/>
            <a:r>
              <a:rPr lang="nb-NO"/>
              <a:t>For eksempel foreldre eller andre som følger elevene til og fra skolen</a:t>
            </a:r>
          </a:p>
          <a:p>
            <a:pPr lvl="2"/>
            <a:r>
              <a:rPr lang="nb-NO"/>
              <a:t>Personer som utfører enkeltoppdrag, bud, selskap og sjåfører som utfører skoleskyss</a:t>
            </a:r>
          </a:p>
        </p:txBody>
      </p:sp>
      <p:pic>
        <p:nvPicPr>
          <p:cNvPr id="6" name="Grafikk 5" descr="En robot med en hevet arm">
            <a:extLst>
              <a:ext uri="{FF2B5EF4-FFF2-40B4-BE49-F238E27FC236}">
                <a16:creationId xmlns:a16="http://schemas.microsoft.com/office/drawing/2014/main" id="{9846A505-2EDC-2891-8004-E59A1DD6CE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6425" y="1904226"/>
            <a:ext cx="3265448" cy="3265448"/>
          </a:xfrm>
          <a:prstGeom prst="rect">
            <a:avLst/>
          </a:prstGeom>
        </p:spPr>
      </p:pic>
    </p:spTree>
    <p:extLst>
      <p:ext uri="{BB962C8B-B14F-4D97-AF65-F5344CB8AC3E}">
        <p14:creationId xmlns:p14="http://schemas.microsoft.com/office/powerpoint/2010/main" val="313589726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DIR">
  <a:themeElements>
    <a:clrScheme name="Udir 1">
      <a:dk1>
        <a:srgbClr val="000000"/>
      </a:dk1>
      <a:lt1>
        <a:srgbClr val="FFFFFF"/>
      </a:lt1>
      <a:dk2>
        <a:srgbClr val="282828"/>
      </a:dk2>
      <a:lt2>
        <a:srgbClr val="E7E6E6"/>
      </a:lt2>
      <a:accent1>
        <a:srgbClr val="7DBF9D"/>
      </a:accent1>
      <a:accent2>
        <a:srgbClr val="325065"/>
      </a:accent2>
      <a:accent3>
        <a:srgbClr val="CC7C66"/>
      </a:accent3>
      <a:accent4>
        <a:srgbClr val="61809F"/>
      </a:accent4>
      <a:accent5>
        <a:srgbClr val="D1B189"/>
      </a:accent5>
      <a:accent6>
        <a:srgbClr val="9DA3CD"/>
      </a:accent6>
      <a:hlink>
        <a:srgbClr val="0563C1"/>
      </a:hlink>
      <a:folHlink>
        <a:srgbClr val="954F72"/>
      </a:folHlink>
    </a:clrScheme>
    <a:fontScheme name="Egendefinert 28">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dir-Presentasjonsmal-v8 (002).pptx" id="{E1421940-17BB-4D7B-827D-8D6B73290216}" vid="{F50B6948-122C-47D1-99AF-E8863BC105E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9067782CD32942B79F45D4B849A0C6" ma:contentTypeVersion="6" ma:contentTypeDescription="Create a new document." ma:contentTypeScope="" ma:versionID="22a317b3f6c4f9823601a905c760d57c">
  <xsd:schema xmlns:xsd="http://www.w3.org/2001/XMLSchema" xmlns:xs="http://www.w3.org/2001/XMLSchema" xmlns:p="http://schemas.microsoft.com/office/2006/metadata/properties" xmlns:ns2="d8dfbfb2-58a5-4ef2-bbdb-508ea896db20" xmlns:ns3="dc78d8b4-9c3c-4957-a6f0-d74c18156240" targetNamespace="http://schemas.microsoft.com/office/2006/metadata/properties" ma:root="true" ma:fieldsID="3d815092f903d2ab640405e2d336807e" ns2:_="" ns3:_="">
    <xsd:import namespace="d8dfbfb2-58a5-4ef2-bbdb-508ea896db20"/>
    <xsd:import namespace="dc78d8b4-9c3c-4957-a6f0-d74c1815624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fbfb2-58a5-4ef2-bbdb-508ea896db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78d8b4-9c3c-4957-a6f0-d74c181562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c78d8b4-9c3c-4957-a6f0-d74c18156240">
      <UserInfo>
        <DisplayName>Ylva Christiansen Sundt</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858560-3AB1-4DA1-9E0C-F70ED12BFEBE}">
  <ds:schemaRefs>
    <ds:schemaRef ds:uri="d8dfbfb2-58a5-4ef2-bbdb-508ea896db20"/>
    <ds:schemaRef ds:uri="dc78d8b4-9c3c-4957-a6f0-d74c181562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B10BD3C-BA7E-46FD-8128-E161B19A1930}">
  <ds:schemaRefs>
    <ds:schemaRef ds:uri="d8dfbfb2-58a5-4ef2-bbdb-508ea896db20"/>
    <ds:schemaRef ds:uri="dc78d8b4-9c3c-4957-a6f0-d74c181562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BC273E8-E5A1-4B0B-92FE-3349D60EF9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7683</Words>
  <Application>Microsoft Office PowerPoint</Application>
  <PresentationFormat>Widescreen</PresentationFormat>
  <Paragraphs>358</Paragraphs>
  <Slides>29</Slides>
  <Notes>26</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29</vt:i4>
      </vt:variant>
    </vt:vector>
  </HeadingPairs>
  <TitlesOfParts>
    <vt:vector size="35" baseType="lpstr">
      <vt:lpstr>Calibri Light</vt:lpstr>
      <vt:lpstr>Roboto</vt:lpstr>
      <vt:lpstr>Calibri</vt:lpstr>
      <vt:lpstr>Arial</vt:lpstr>
      <vt:lpstr>Office-tema</vt:lpstr>
      <vt:lpstr>UDIR</vt:lpstr>
      <vt:lpstr>Skolemiljøet til elevene kapittel 12 i ny opplæringslov</vt:lpstr>
      <vt:lpstr>Dagens kapittel 9 A blir til kapittel 12 i ny opplæringslov</vt:lpstr>
      <vt:lpstr>§ 12-1: Virkeområdet for reglene om skolemiljøet til elevene</vt:lpstr>
      <vt:lpstr>§ 12-2: Retten til et trygt og godt skolemiljø </vt:lpstr>
      <vt:lpstr>§ 12-3: Nulltoleranse mot krenkende oppførsel</vt:lpstr>
      <vt:lpstr>§ 12-3: Forebyggende arbeid</vt:lpstr>
      <vt:lpstr>Aktivitetsplikten</vt:lpstr>
      <vt:lpstr>§ 12-4: Aktivitetsplikten</vt:lpstr>
      <vt:lpstr>Hvem gjelder aktivitetsplikten for?</vt:lpstr>
      <vt:lpstr>PowerPoint-presentasjon</vt:lpstr>
      <vt:lpstr>Plikten til å følge med</vt:lpstr>
      <vt:lpstr>PowerPoint-presentasjon</vt:lpstr>
      <vt:lpstr>Plikten til å gripe inn</vt:lpstr>
      <vt:lpstr>PowerPoint-presentasjon</vt:lpstr>
      <vt:lpstr>Plikten til å melde fra</vt:lpstr>
      <vt:lpstr>PowerPoint-presentasjon</vt:lpstr>
      <vt:lpstr>Skjerpet plikt til å melde fra</vt:lpstr>
      <vt:lpstr>Skjerpet plikt til å melde fra</vt:lpstr>
      <vt:lpstr>PowerPoint-presentasjon</vt:lpstr>
      <vt:lpstr>Plikten til å undersøke</vt:lpstr>
      <vt:lpstr>PowerPoint-presentasjon</vt:lpstr>
      <vt:lpstr>Plikten til å sette inn tiltak</vt:lpstr>
      <vt:lpstr>PowerPoint-presentasjon</vt:lpstr>
      <vt:lpstr>Krav til å lage en skriftlig aktivitetsplan</vt:lpstr>
      <vt:lpstr>PowerPoint-presentasjon</vt:lpstr>
      <vt:lpstr>Krav til å dokumentere</vt:lpstr>
      <vt:lpstr>§ 12-6: Statsforvalterens håndheving i enkeltsaker</vt:lpstr>
      <vt:lpstr>§ 12-6: Statsforvalterens håndheving i enkeltsaker</vt:lpstr>
      <vt:lpstr>§ 12-6: Statsforvalterens håndheving i enkeltsaker</vt:lpstr>
    </vt:vector>
  </TitlesOfParts>
  <Company>Utdanningsdirektoratet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Sissel Skåden</dc:creator>
  <cp:lastModifiedBy>Kristiansen, Rune</cp:lastModifiedBy>
  <cp:revision>1</cp:revision>
  <cp:lastPrinted>2019-05-09T13:21:46Z</cp:lastPrinted>
  <dcterms:created xsi:type="dcterms:W3CDTF">2019-05-09T10:22:05Z</dcterms:created>
  <dcterms:modified xsi:type="dcterms:W3CDTF">2025-08-24T08:55:00Z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0x010100799067782CD32942B79F45D4B849A0C6</vt:lpwstr>
  </property>
</Properties>
</file>