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Nunito" panose="020B0604020202020204" charset="0"/>
      <p:regular r:id="rId6"/>
      <p:bold r:id="rId7"/>
      <p:italic r:id="rId8"/>
      <p:boldItalic r:id="rId9"/>
    </p:embeddedFont>
    <p:embeddedFont>
      <p:font typeface="Impact" panose="020B0806030902050204" pitchFamily="34" charset="0"/>
      <p:regular r:id="rId10"/>
    </p:embeddedFont>
    <p:embeddedFont>
      <p:font typeface="Gill Sans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xLyFjcaPCQ8wYHN89gRCCbLdN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6dbeeb3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76dbeeb3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tellysbilde" type="title">
  <p:cSld name="TITLE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" name="Google Shape;15;p5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500" cy="43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40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8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0" name="Google Shape;20;p5" title="left edge border"/>
          <p:cNvSpPr/>
          <p:nvPr/>
        </p:nvSpPr>
        <p:spPr>
          <a:xfrm>
            <a:off x="0" y="0"/>
            <a:ext cx="2835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 rot="5400000">
            <a:off x="4543950" y="-1006349"/>
            <a:ext cx="3593700" cy="101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 rot="5400000">
            <a:off x="8012153" y="2436486"/>
            <a:ext cx="56004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 rot="5400000">
            <a:off x="2653435" y="-1013665"/>
            <a:ext cx="5600400" cy="83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loverskrift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00" cy="4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6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4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7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grpSp>
        <p:nvGrpSpPr>
          <p:cNvPr id="40" name="Google Shape;40;p8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41" name="Google Shape;41;p8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2" name="Google Shape;42;p8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nhold med tekst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00" cy="11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00" cy="49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00" cy="41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69" name="Google Shape;69;p12" title="left edge border"/>
          <p:cNvSpPr/>
          <p:nvPr/>
        </p:nvSpPr>
        <p:spPr>
          <a:xfrm>
            <a:off x="0" y="0"/>
            <a:ext cx="28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e med tekst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3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Google Shape;73;p13" title="left edge border"/>
          <p:cNvSpPr/>
          <p:nvPr/>
        </p:nvSpPr>
        <p:spPr>
          <a:xfrm>
            <a:off x="0" y="0"/>
            <a:ext cx="28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00" cy="11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00" cy="41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5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1" name="Google Shape;11;p4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4" title="right edge border"/>
          <p:cNvSpPr/>
          <p:nvPr/>
        </p:nvSpPr>
        <p:spPr>
          <a:xfrm>
            <a:off x="11908536" y="0"/>
            <a:ext cx="28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inid.no/" TargetMode="External"/><Relationship Id="rId3" Type="http://schemas.openxmlformats.org/officeDocument/2006/relationships/hyperlink" Target="http://www.vilbli.no/" TargetMode="External"/><Relationship Id="rId7" Type="http://schemas.openxmlformats.org/officeDocument/2006/relationships/hyperlink" Target="mailto:brukerstotte@digdir.n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id.difi.no/nb/minid/hvordan-bestille-minid-aktiveringsbrev" TargetMode="External"/><Relationship Id="rId11" Type="http://schemas.openxmlformats.org/officeDocument/2006/relationships/hyperlink" Target="https://utdanning.no/tema/utdanning/foresatte" TargetMode="External"/><Relationship Id="rId5" Type="http://schemas.openxmlformats.org/officeDocument/2006/relationships/hyperlink" Target="https://eid.difi.no/nb/minid" TargetMode="External"/><Relationship Id="rId10" Type="http://schemas.openxmlformats.org/officeDocument/2006/relationships/hyperlink" Target="https://webservice.vilbli.no/Data/Artikkelvedlegg/038819/Informasjonsfolder+(bokma%CC%8Al)+25-26.pdf" TargetMode="External"/><Relationship Id="rId4" Type="http://schemas.openxmlformats.org/officeDocument/2006/relationships/hyperlink" Target="http://www.vigo.no" TargetMode="External"/><Relationship Id="rId9" Type="http://schemas.openxmlformats.org/officeDocument/2006/relationships/hyperlink" Target="https://www.vigo.no/nyvigo/vig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lbli.no/nb/nb/no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vestlandfylke.no/utdanning-og-karriere/elev/foresette/" TargetMode="External"/><Relationship Id="rId5" Type="http://schemas.openxmlformats.org/officeDocument/2006/relationships/hyperlink" Target="https://www.vigo.no/vigo/servlet/vigo" TargetMode="External"/><Relationship Id="rId4" Type="http://schemas.openxmlformats.org/officeDocument/2006/relationships/hyperlink" Target="https://utdanning.n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9749" y="1915529"/>
            <a:ext cx="9525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1078525" y="1098399"/>
            <a:ext cx="9967500" cy="41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no-NO"/>
              <a:t/>
            </a:r>
            <a:br>
              <a:rPr lang="no-NO"/>
            </a:br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2215045" y="5950071"/>
            <a:ext cx="804540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no-NO"/>
              <a:t>SØKNAD TIL VIDEREGÅENDE</a:t>
            </a:r>
            <a:endParaRPr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5649" y="2774625"/>
            <a:ext cx="257175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9749" y="3864233"/>
            <a:ext cx="984590" cy="470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76dbeeb300_0_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Frem mot 1 mars 2026</a:t>
            </a:r>
            <a:endParaRPr/>
          </a:p>
        </p:txBody>
      </p:sp>
      <p:sp>
        <p:nvSpPr>
          <p:cNvPr id="105" name="Google Shape;105;g376dbeeb300_0_0"/>
          <p:cNvSpPr txBox="1">
            <a:spLocks noGrp="1"/>
          </p:cNvSpPr>
          <p:nvPr>
            <p:ph type="body" idx="1"/>
          </p:nvPr>
        </p:nvSpPr>
        <p:spPr>
          <a:xfrm>
            <a:off x="1257300" y="1497950"/>
            <a:ext cx="7150800" cy="527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no-NO" b="1"/>
              <a:t>Udv timer en gang i uken</a:t>
            </a:r>
            <a:endParaRPr b="1"/>
          </a:p>
          <a:p>
            <a:pPr marL="457200" lvl="0" indent="-274320" algn="l" rtl="0">
              <a:spcBef>
                <a:spcPts val="700"/>
              </a:spcBef>
              <a:spcAft>
                <a:spcPts val="0"/>
              </a:spcAft>
              <a:buSzPct val="90000"/>
              <a:buChar char="-"/>
            </a:pPr>
            <a:r>
              <a:rPr lang="no-NO"/>
              <a:t>elevene blir kjent med utdanningssystemet og får all informasjon de trenger for å ta sitt eget valg.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no-NO" b="1"/>
              <a:t>Utprøvingsdager i uke 45, 46 og 47. </a:t>
            </a:r>
            <a:endParaRPr b="1"/>
          </a:p>
          <a:p>
            <a:pPr marL="457200" lvl="0" indent="-274320" algn="l" rtl="0">
              <a:spcBef>
                <a:spcPts val="700"/>
              </a:spcBef>
              <a:spcAft>
                <a:spcPts val="0"/>
              </a:spcAft>
              <a:buSzPct val="90000"/>
              <a:buChar char="-"/>
            </a:pPr>
            <a:r>
              <a:rPr lang="no-NO"/>
              <a:t>elevene søker i Udv timene</a:t>
            </a:r>
            <a:endParaRPr/>
          </a:p>
          <a:p>
            <a:pPr marL="457200" lvl="0" indent="-274320" algn="l" rtl="0">
              <a:spcBef>
                <a:spcPts val="0"/>
              </a:spcBef>
              <a:spcAft>
                <a:spcPts val="0"/>
              </a:spcAft>
              <a:buSzPct val="90000"/>
              <a:buChar char="-"/>
            </a:pPr>
            <a:r>
              <a:rPr lang="no-NO"/>
              <a:t>en utprøvingsdag per elev.</a:t>
            </a:r>
            <a:endParaRPr/>
          </a:p>
          <a:p>
            <a:pPr marL="457200" lvl="0" indent="-274320" algn="l" rtl="0">
              <a:spcBef>
                <a:spcPts val="0"/>
              </a:spcBef>
              <a:spcAft>
                <a:spcPts val="0"/>
              </a:spcAft>
              <a:buSzPct val="90000"/>
              <a:buChar char="-"/>
            </a:pPr>
            <a:r>
              <a:rPr lang="no-NO"/>
              <a:t>fokus på utdanningsprogram, ikke skole. </a:t>
            </a:r>
            <a:endParaRPr/>
          </a:p>
          <a:p>
            <a:pPr marL="457200" lvl="0" indent="-274320" algn="l" rtl="0">
              <a:spcBef>
                <a:spcPts val="0"/>
              </a:spcBef>
              <a:spcAft>
                <a:spcPts val="0"/>
              </a:spcAft>
              <a:buSzPct val="90000"/>
              <a:buChar char="-"/>
            </a:pPr>
            <a:r>
              <a:rPr lang="no-NO"/>
              <a:t>Vgs består av 15 utdanningsprogram, 5 studieforberedende og 10 yrkesfaglige://</a:t>
            </a:r>
            <a:r>
              <a:rPr lang="no-NO" u="sng">
                <a:solidFill>
                  <a:schemeClr val="hlink"/>
                </a:solidFill>
                <a:hlinkClick r:id="rId3"/>
              </a:rPr>
              <a:t>www.vilbli.no/</a:t>
            </a:r>
            <a:r>
              <a:rPr lang="no-NO"/>
              <a:t> 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no-NO" b="1"/>
              <a:t>Januar: Opprette bruker i Vigo</a:t>
            </a:r>
            <a:endParaRPr sz="1800" b="1"/>
          </a:p>
          <a:p>
            <a:pPr marL="457200" lvl="0" indent="-274320" algn="l" rtl="0">
              <a:spcBef>
                <a:spcPts val="700"/>
              </a:spcBef>
              <a:spcAft>
                <a:spcPts val="0"/>
              </a:spcAft>
              <a:buSzPct val="100000"/>
              <a:buChar char="-"/>
            </a:pPr>
            <a:r>
              <a:rPr lang="no-NO" sz="1800"/>
              <a:t>d</a:t>
            </a:r>
            <a:r>
              <a:rPr lang="no-NO" sz="1550">
                <a:solidFill>
                  <a:srgbClr val="1F1F1F"/>
                </a:solidFill>
                <a:latin typeface="Nunito"/>
                <a:ea typeface="Nunito"/>
                <a:cs typeface="Nunito"/>
                <a:sym typeface="Nunito"/>
              </a:rPr>
              <a:t>u søker videregående opplæring på  </a:t>
            </a:r>
            <a:r>
              <a:rPr lang="no-NO" sz="1800" u="sng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vigo.no</a:t>
            </a:r>
            <a:endParaRPr sz="1550">
              <a:solidFill>
                <a:srgbClr val="1F1F1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74320" algn="l" rtl="0">
              <a:spcBef>
                <a:spcPts val="0"/>
              </a:spcBef>
              <a:spcAft>
                <a:spcPts val="0"/>
              </a:spcAft>
              <a:buSzPct val="116129"/>
              <a:buChar char="-"/>
            </a:pPr>
            <a:r>
              <a:rPr lang="no-NO" sz="1550">
                <a:solidFill>
                  <a:srgbClr val="1F1F1F"/>
                </a:solidFill>
                <a:latin typeface="Nunito"/>
                <a:ea typeface="Nunito"/>
                <a:cs typeface="Nunito"/>
                <a:sym typeface="Nunito"/>
              </a:rPr>
              <a:t>når du søker må du ha en elektronisk ID. </a:t>
            </a:r>
            <a:endParaRPr sz="1550">
              <a:solidFill>
                <a:srgbClr val="1F1F1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74320" algn="l" rtl="0">
              <a:spcBef>
                <a:spcPts val="0"/>
              </a:spcBef>
              <a:spcAft>
                <a:spcPts val="0"/>
              </a:spcAft>
              <a:buSzPct val="116129"/>
              <a:buChar char="-"/>
            </a:pPr>
            <a:r>
              <a:rPr lang="no-NO" sz="1550">
                <a:solidFill>
                  <a:srgbClr val="1F1F1F"/>
                </a:solidFill>
                <a:latin typeface="Nunito"/>
                <a:ea typeface="Nunito"/>
                <a:cs typeface="Nunito"/>
                <a:sym typeface="Nunito"/>
              </a:rPr>
              <a:t>man kan logge inn med Bank ID eller Min ID</a:t>
            </a:r>
            <a:endParaRPr sz="1550">
              <a:solidFill>
                <a:srgbClr val="1F1F1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74320" algn="l" rtl="0">
              <a:spcBef>
                <a:spcPts val="0"/>
              </a:spcBef>
              <a:spcAft>
                <a:spcPts val="0"/>
              </a:spcAft>
              <a:buSzPct val="116129"/>
              <a:buChar char="-"/>
            </a:pPr>
            <a:r>
              <a:rPr lang="no-NO" sz="1550">
                <a:solidFill>
                  <a:srgbClr val="1F1F1F"/>
                </a:solidFill>
                <a:latin typeface="Nunito"/>
                <a:ea typeface="Nunito"/>
                <a:cs typeface="Nunito"/>
                <a:sym typeface="Nunito"/>
              </a:rPr>
              <a:t>du må selv </a:t>
            </a:r>
            <a:r>
              <a:rPr lang="no-NO" sz="1550" u="sng">
                <a:solidFill>
                  <a:srgbClr val="3B3B3B"/>
                </a:solid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bestille aktiveringsbrev for MinID</a:t>
            </a:r>
            <a:r>
              <a:rPr lang="no-NO" sz="1550">
                <a:solidFill>
                  <a:srgbClr val="1F1F1F"/>
                </a:solidFill>
                <a:latin typeface="Nunito"/>
                <a:ea typeface="Nunito"/>
                <a:cs typeface="Nunito"/>
                <a:sym typeface="Nunito"/>
              </a:rPr>
              <a:t>. .</a:t>
            </a:r>
            <a:r>
              <a:rPr lang="no-NO" sz="1632" b="1" u="sng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https://eid.difi.no/nb/minid/hvordan-bestille-minid-aktiveringsbrev</a:t>
            </a:r>
            <a:r>
              <a:rPr lang="no-NO" sz="1632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550">
              <a:solidFill>
                <a:srgbClr val="1F1F1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129"/>
              <a:buChar char="-"/>
            </a:pPr>
            <a:r>
              <a:rPr lang="no-NO" sz="1550">
                <a:solidFill>
                  <a:srgbClr val="1F1F1F"/>
                </a:solidFill>
                <a:latin typeface="Nunito"/>
                <a:ea typeface="Nunito"/>
                <a:cs typeface="Nunito"/>
                <a:sym typeface="Nunito"/>
              </a:rPr>
              <a:t>Trenger du hjelp med MinID? Kontakt brukerstøtten for MinID på telefon 800 30 300 eller </a:t>
            </a:r>
            <a:r>
              <a:rPr lang="no-NO" sz="155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7"/>
              </a:rPr>
              <a:t>brukerstotte@digdir.no</a:t>
            </a:r>
            <a:r>
              <a:rPr lang="no-NO" sz="1550">
                <a:solidFill>
                  <a:srgbClr val="1F1F1F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endParaRPr sz="1800"/>
          </a:p>
          <a:p>
            <a:pPr marL="457200" lvl="0" indent="-27432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no-NO" sz="1800"/>
              <a:t>NB! Navnet til barnet må stå på postkassen for at brevet skal komme frem!</a:t>
            </a:r>
            <a:endParaRPr sz="1800"/>
          </a:p>
          <a:p>
            <a:pPr marL="457200" lvl="0" indent="-27432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no-NO" sz="1800"/>
              <a:t>info om Min ID: </a:t>
            </a:r>
            <a:r>
              <a:rPr lang="no-NO" sz="1800" u="sng">
                <a:solidFill>
                  <a:schemeClr val="hlink"/>
                </a:solidFill>
                <a:hlinkClick r:id="rId8"/>
              </a:rPr>
              <a:t>https://minid.no/</a:t>
            </a:r>
            <a:r>
              <a:rPr lang="no-NO" sz="1800"/>
              <a:t> </a:t>
            </a:r>
            <a:endParaRPr sz="1800"/>
          </a:p>
          <a:p>
            <a:pPr marL="457200" lvl="0" indent="-2743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no-NO" sz="180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sjekk at mobilnummer, e-postadresse og adresse er riktig på</a:t>
            </a:r>
            <a:r>
              <a:rPr lang="no-NO" sz="1800">
                <a:solidFill>
                  <a:srgbClr val="353535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no-NO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vigo.no</a:t>
            </a:r>
            <a:endParaRPr sz="18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743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no-NO" sz="180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husk </a:t>
            </a:r>
            <a:r>
              <a:rPr lang="no-NO" sz="1800" u="sng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passordet </a:t>
            </a:r>
            <a:r>
              <a:rPr lang="no-NO" sz="180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ditt til MinID!  Lær også </a:t>
            </a:r>
            <a:r>
              <a:rPr lang="no-NO" sz="1800" u="sng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fødselsnummeret </a:t>
            </a:r>
            <a:r>
              <a:rPr lang="no-NO" sz="180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ditt utenat! Du trenger det hver gang du logger inn.</a:t>
            </a:r>
            <a:endParaRPr sz="1800">
              <a:solidFill>
                <a:srgbClr val="3535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no-NO" sz="1800"/>
              <a:t>I</a:t>
            </a:r>
            <a:r>
              <a:rPr lang="no-NO" sz="1800" b="1"/>
              <a:t>nformasjonskveld på Hop i januar</a:t>
            </a:r>
            <a:endParaRPr sz="1800" b="1"/>
          </a:p>
          <a:p>
            <a:pPr marL="457200" lvl="0" indent="-274320" algn="l" rtl="0">
              <a:spcBef>
                <a:spcPts val="700"/>
              </a:spcBef>
              <a:spcAft>
                <a:spcPts val="0"/>
              </a:spcAft>
              <a:buSzPct val="100000"/>
              <a:buChar char="-"/>
            </a:pPr>
            <a:r>
              <a:rPr lang="no-NO" sz="1800"/>
              <a:t>obligatorisk for elevene.Foreldrene er som regel med.</a:t>
            </a:r>
            <a:endParaRPr sz="1800"/>
          </a:p>
          <a:p>
            <a:pPr marL="457200" lvl="0" indent="-27432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no-NO" sz="1800"/>
              <a:t>informasjon fra videregående skoler i nærområdet.</a:t>
            </a:r>
            <a:endParaRPr sz="1800"/>
          </a:p>
          <a:p>
            <a:pPr marL="457200" lvl="0" indent="-27432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no-NO" sz="1800"/>
              <a:t>innkalling kommer på Vigilo</a:t>
            </a:r>
            <a:endParaRPr sz="180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no-NO" sz="1800" b="1"/>
              <a:t>Åpne dager på videregående skoler</a:t>
            </a:r>
            <a:endParaRPr sz="1800" b="1"/>
          </a:p>
          <a:p>
            <a:pPr marL="457200" lvl="0" indent="-274320" algn="l" rtl="0">
              <a:spcBef>
                <a:spcPts val="700"/>
              </a:spcBef>
              <a:spcAft>
                <a:spcPts val="0"/>
              </a:spcAft>
              <a:buSzPct val="100000"/>
              <a:buChar char="-"/>
            </a:pPr>
            <a:r>
              <a:rPr lang="no-NO" sz="1800"/>
              <a:t>på dagtid. En skole per elev.</a:t>
            </a:r>
            <a:endParaRPr sz="1800"/>
          </a:p>
          <a:p>
            <a:pPr marL="457200" lvl="0" indent="-27432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no-NO" sz="1800"/>
              <a:t>på kveldstid. Er åpen for foreldre og elever. Følg med på  de aktuelle skolenes hjemmesider.</a:t>
            </a:r>
            <a:endParaRPr sz="180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no-NO" sz="1800"/>
              <a:t>S</a:t>
            </a:r>
            <a:r>
              <a:rPr lang="no-NO" sz="1800" b="1"/>
              <a:t>øknad i Vigo kan fylles ut og endres helt frem til søndag 1. mars. </a:t>
            </a:r>
            <a:r>
              <a:rPr lang="no-NO" sz="1800" b="1" u="sng">
                <a:solidFill>
                  <a:schemeClr val="hlink"/>
                </a:solidFill>
                <a:hlinkClick r:id="rId9"/>
              </a:rPr>
              <a:t>https://www.vigo.no/nyvigo/vigo</a:t>
            </a:r>
            <a:r>
              <a:rPr lang="no-NO" sz="1800" b="1"/>
              <a:t> </a:t>
            </a:r>
            <a:endParaRPr sz="1800" b="1"/>
          </a:p>
          <a:p>
            <a:pPr marL="457200" lvl="0" indent="-274320" algn="l" rtl="0">
              <a:spcBef>
                <a:spcPts val="700"/>
              </a:spcBef>
              <a:spcAft>
                <a:spcPts val="0"/>
              </a:spcAft>
              <a:buSzPct val="100000"/>
              <a:buChar char="-"/>
            </a:pPr>
            <a:r>
              <a:rPr lang="no-NO" sz="1800"/>
              <a:t>elevene søker 3 utdanningsprogram</a:t>
            </a:r>
            <a:endParaRPr sz="1800"/>
          </a:p>
          <a:p>
            <a:pPr marL="457200" lvl="0" indent="-27432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no-NO" sz="1800"/>
              <a:t>helst ferdig fredag 20 februar pga vinterferie</a:t>
            </a:r>
            <a:endParaRPr sz="180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no-NO" sz="1800" b="1"/>
              <a:t>Svar på søknad i sommerferien.</a:t>
            </a:r>
            <a:endParaRPr sz="1800" b="1"/>
          </a:p>
          <a:p>
            <a:pPr marL="457200" lvl="0" indent="-274320" algn="l" rtl="0">
              <a:spcBef>
                <a:spcPts val="700"/>
              </a:spcBef>
              <a:spcAft>
                <a:spcPts val="0"/>
              </a:spcAft>
              <a:buSzPct val="100000"/>
              <a:buChar char="-"/>
            </a:pPr>
            <a:r>
              <a:rPr lang="no-NO" sz="1800" b="1"/>
              <a:t>svaret kommer på sms og e- post. eleven må logge seg inn på Vigo for å lese meldingen. </a:t>
            </a:r>
            <a:endParaRPr sz="1800" b="1"/>
          </a:p>
          <a:p>
            <a:pPr marL="457200" lvl="0" indent="-27432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no-NO" sz="1800" b="1"/>
              <a:t>husk å sende inn svar på at man tar i mot plassen.</a:t>
            </a:r>
            <a:endParaRPr sz="1800" b="1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no-NO" sz="1800"/>
              <a:t>Informasjonsfolder for elever og foreldre i 10 klasse:-</a:t>
            </a:r>
            <a:r>
              <a:rPr lang="no-NO" sz="1800" u="sng">
                <a:solidFill>
                  <a:schemeClr val="hlink"/>
                </a:solidFill>
                <a:hlinkClick r:id="rId10"/>
              </a:rPr>
              <a:t>https://webservice.vilbli.no/Data/Artikkelvedlegg/038819/Informasjonsfolder+(bokma%CC%8Al)+25-26.pdf</a:t>
            </a:r>
            <a:r>
              <a:rPr lang="no-NO" sz="1800"/>
              <a:t> </a:t>
            </a:r>
            <a:endParaRPr sz="180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no-NO" sz="1800" u="sng">
                <a:solidFill>
                  <a:schemeClr val="hlink"/>
                </a:solidFill>
                <a:hlinkClick r:id="rId11"/>
              </a:rPr>
              <a:t>https://utdanning.no/tema/utdanning/foresatte</a:t>
            </a:r>
            <a:r>
              <a:rPr lang="no-NO" sz="1800"/>
              <a:t> </a:t>
            </a:r>
            <a:endParaRPr sz="1800"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376dbeeb300_0_0"/>
          <p:cNvSpPr txBox="1"/>
          <p:nvPr/>
        </p:nvSpPr>
        <p:spPr>
          <a:xfrm>
            <a:off x="6962225" y="2460300"/>
            <a:ext cx="371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35353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no-NO"/>
              <a:t>NYTTIGE NETTSIDER:</a:t>
            </a: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190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o-NO" u="sng">
                <a:solidFill>
                  <a:schemeClr val="hlink"/>
                </a:solidFill>
                <a:hlinkClick r:id="rId3"/>
              </a:rPr>
              <a:t>https://www.vilbli.no/nb/nb/no</a:t>
            </a:r>
            <a:r>
              <a:rPr lang="no-NO"/>
              <a:t> Informasjon om videregående skole</a:t>
            </a:r>
            <a:endParaRPr/>
          </a:p>
          <a:p>
            <a:pPr marL="228600" lvl="0" indent="-21907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no-NO" u="sng">
                <a:solidFill>
                  <a:schemeClr val="hlink"/>
                </a:solidFill>
                <a:hlinkClick r:id="rId4"/>
              </a:rPr>
              <a:t>https://utdanning.no/</a:t>
            </a:r>
            <a:r>
              <a:rPr lang="no-NO"/>
              <a:t>  Informasjon om utdanning og yrker</a:t>
            </a:r>
            <a:endParaRPr/>
          </a:p>
          <a:p>
            <a:pPr marL="228600" lvl="0" indent="-21907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no-NO" u="sng">
                <a:solidFill>
                  <a:schemeClr val="hlink"/>
                </a:solidFill>
                <a:hlinkClick r:id="rId5"/>
              </a:rPr>
              <a:t>https://www.vigo.no/vigo/servlet/vigo</a:t>
            </a:r>
            <a:r>
              <a:rPr lang="no-NO"/>
              <a:t> Informasjon og innlogging til søknaden</a:t>
            </a:r>
            <a:endParaRPr/>
          </a:p>
          <a:p>
            <a:pPr marL="228600" lvl="0" indent="-209232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90000"/>
              <a:buChar char="•"/>
            </a:pPr>
            <a:r>
              <a:rPr lang="no-NO" u="sng">
                <a:solidFill>
                  <a:schemeClr val="hlink"/>
                </a:solidFill>
                <a:hlinkClick r:id="rId6"/>
              </a:rPr>
              <a:t>https://www.vestlandfylke.no/utdanning-og-karriere/elev/foresette/</a:t>
            </a:r>
            <a:r>
              <a:rPr lang="no-NO"/>
              <a:t>  Informasjon om søknad i Vestland fylke 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no-NO"/>
              <a:t>Min mailadresse og telefonnr: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lang="no-NO"/>
              <a:t> Kontaktliste på Vigilo: Kristin Rasmussen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lang="no-NO"/>
              <a:t>Tlf: 48133492</a:t>
            </a:r>
            <a:endParaRPr/>
          </a:p>
          <a:p>
            <a:pPr marL="228600" lvl="0" indent="-12065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pic>
        <p:nvPicPr>
          <p:cNvPr id="113" name="Google Shape;113;p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7740497" y="2286000"/>
            <a:ext cx="2616506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387</Words>
  <Application>Microsoft Office PowerPoint</Application>
  <PresentationFormat>Widescreen</PresentationFormat>
  <Paragraphs>43</Paragraphs>
  <Slides>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9" baseType="lpstr">
      <vt:lpstr>Nunito</vt:lpstr>
      <vt:lpstr>Times New Roman</vt:lpstr>
      <vt:lpstr>Impact</vt:lpstr>
      <vt:lpstr>Gill Sans</vt:lpstr>
      <vt:lpstr>Arial</vt:lpstr>
      <vt:lpstr>Badge</vt:lpstr>
      <vt:lpstr> </vt:lpstr>
      <vt:lpstr>Frem mot 1 mars 2026</vt:lpstr>
      <vt:lpstr>NYTTIGE NETTSIDER: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Rasmussen, Kristin</dc:creator>
  <cp:lastModifiedBy>Rasmussen, Kristin</cp:lastModifiedBy>
  <cp:revision>1</cp:revision>
  <dcterms:created xsi:type="dcterms:W3CDTF">2018-08-30T13:38:16Z</dcterms:created>
  <dcterms:modified xsi:type="dcterms:W3CDTF">2025-08-28T17:21:22Z</dcterms:modified>
</cp:coreProperties>
</file>