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1" r:id="rId14"/>
    <p:sldId id="272" r:id="rId15"/>
  </p:sldIdLst>
  <p:sldSz cx="9144000" cy="6858000" type="screen4x3"/>
  <p:notesSz cx="6669088" cy="9753600"/>
  <p:embeddedFontLst>
    <p:embeddedFont>
      <p:font typeface="Caveat" panose="020B0604020202020204" charset="0"/>
      <p:regular r:id="rId17"/>
      <p:bold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jikpVmMzNBh9Ty8OrqkPMqtcrWZ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59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777607" y="0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92" name="Google Shape;92;p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f43f97f62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g2f43f97f620_0_2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5" name="Google Shape;185;g2f43f97f620_0_2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48a8519b9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48a8519b9b_0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45720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/>
          </a:p>
          <a:p>
            <a:pPr marL="457200" lvl="0" indent="-298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no-NO" sz="1100">
                <a:solidFill>
                  <a:srgbClr val="001D35"/>
                </a:solidFill>
                <a:highlight>
                  <a:schemeClr val="lt1"/>
                </a:highlight>
              </a:rPr>
              <a:t>Helsesykepleier jobber mye med ungdommene for å takle livet. Stå i vanskelige følelser med dem. Ikke alltid fikse</a:t>
            </a:r>
            <a:endParaRPr sz="1100">
              <a:solidFill>
                <a:srgbClr val="001D35"/>
              </a:solidFill>
              <a:highlight>
                <a:schemeClr val="lt1"/>
              </a:highlight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endParaRPr sz="1100">
              <a:solidFill>
                <a:srgbClr val="001D35"/>
              </a:solidFill>
              <a:highlight>
                <a:schemeClr val="lt1"/>
              </a:highlight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no-NO" sz="1100">
                <a:solidFill>
                  <a:srgbClr val="001D35"/>
                </a:solidFill>
                <a:highlight>
                  <a:schemeClr val="lt1"/>
                </a:highlight>
              </a:rPr>
              <a:t>Opplæringen skal ruste elevene til å takle medgang og motgang, [...] samt å håndtere utfordringer på en best mulig måte. </a:t>
            </a:r>
            <a:endParaRPr sz="1100">
              <a:solidFill>
                <a:srgbClr val="001D35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rgbClr val="001D35"/>
              </a:solidFill>
              <a:highlight>
                <a:schemeClr val="lt1"/>
              </a:highlight>
            </a:endParaRPr>
          </a:p>
          <a:p>
            <a:pPr marL="457200" lvl="0" indent="-298450" algn="l" rtl="0">
              <a:spcBef>
                <a:spcPts val="360"/>
              </a:spcBef>
              <a:spcAft>
                <a:spcPts val="0"/>
              </a:spcAft>
              <a:buClr>
                <a:srgbClr val="001D35"/>
              </a:buClr>
              <a:buSzPts val="1100"/>
              <a:buChar char="-"/>
            </a:pPr>
            <a:r>
              <a:rPr lang="no-NO" sz="1100">
                <a:solidFill>
                  <a:srgbClr val="001D35"/>
                </a:solidFill>
                <a:highlight>
                  <a:schemeClr val="lt1"/>
                </a:highlight>
              </a:rPr>
              <a:t>Hvordan møter vi engstelige elever på en måte som vil gagne dem og hvordan kan vi hjelpe dem å møte det de er redde for, gradvis og med støtte, istedenfor å bare skjerme dem.</a:t>
            </a:r>
            <a:endParaRPr sz="1100">
              <a:solidFill>
                <a:srgbClr val="001D35"/>
              </a:solidFill>
              <a:highlight>
                <a:schemeClr val="lt1"/>
              </a:highlight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001D35"/>
              </a:buClr>
              <a:buSzPts val="1100"/>
              <a:buChar char="-"/>
            </a:pPr>
            <a:r>
              <a:rPr lang="no-NO" sz="1100">
                <a:solidFill>
                  <a:srgbClr val="001D35"/>
                </a:solidFill>
                <a:highlight>
                  <a:schemeClr val="lt1"/>
                </a:highlight>
              </a:rPr>
              <a:t>overgang til å snakke om Blokkdagen / Dembradagen.</a:t>
            </a:r>
            <a:endParaRPr sz="1100">
              <a:solidFill>
                <a:srgbClr val="001D35"/>
              </a:solidFill>
              <a:highlight>
                <a:schemeClr val="lt1"/>
              </a:highlight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001D35"/>
              </a:buClr>
              <a:buSzPts val="2200"/>
              <a:buChar char="-"/>
            </a:pPr>
            <a:r>
              <a:rPr lang="no-NO" sz="1100">
                <a:solidFill>
                  <a:srgbClr val="001D35"/>
                </a:solidFill>
                <a:highlight>
                  <a:schemeClr val="lt1"/>
                </a:highlight>
              </a:rPr>
              <a:t>.</a:t>
            </a:r>
            <a:r>
              <a:rPr lang="no-NO" sz="2200">
                <a:solidFill>
                  <a:srgbClr val="001D35"/>
                </a:solidFill>
                <a:highlight>
                  <a:schemeClr val="lt1"/>
                </a:highlight>
              </a:rPr>
              <a:t> </a:t>
            </a:r>
            <a:endParaRPr/>
          </a:p>
        </p:txBody>
      </p:sp>
      <p:sp>
        <p:nvSpPr>
          <p:cNvPr id="194" name="Google Shape;194;g348a8519b9b_0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7ba487950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7ba487950d_0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37ba487950d_0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7bb966d61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7bb966d616_0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g37bb966d616_0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fb9ac0c0f9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" name="Google Shape;226;g2fb9ac0c0f9_1_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7" name="Google Shape;227;g2fb9ac0c0f9_1_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14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2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115" name="Google Shape;115;p2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ff92b83772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g1ff92b83772_0_17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123" name="Google Shape;123;g1ff92b83772_0_17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f572c7b96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2f572c7b969_1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0" name="Google Shape;130;g2f572c7b969_1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14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8" name="Google Shape;138;p14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fad6fb6dd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g2fad6fb6ddd_0_9:notes"/>
          <p:cNvSpPr txBox="1">
            <a:spLocks noGrp="1"/>
          </p:cNvSpPr>
          <p:nvPr>
            <p:ph type="body" idx="1"/>
          </p:nvPr>
        </p:nvSpPr>
        <p:spPr>
          <a:xfrm>
            <a:off x="666907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793d60a70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793d60a70a_0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/>
              <a:t> Et uttalt mål både nasjonalt, men også tydelig fra etat for skole i Bergen kommune: å arbeide for å utvikle mer elevaktive lærings- og vurderingsformer i skolen</a:t>
            </a:r>
            <a:endParaRPr/>
          </a:p>
        </p:txBody>
      </p:sp>
      <p:sp>
        <p:nvSpPr>
          <p:cNvPr id="156" name="Google Shape;156;g3793d60a70a_0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fad6fb6dd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11804" y="731520"/>
            <a:ext cx="44460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g2fad6fb6ddd_0_37:notes"/>
          <p:cNvSpPr txBox="1">
            <a:spLocks noGrp="1"/>
          </p:cNvSpPr>
          <p:nvPr>
            <p:ph type="body" idx="1"/>
          </p:nvPr>
        </p:nvSpPr>
        <p:spPr>
          <a:xfrm>
            <a:off x="666907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7ac62249e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11804" y="731520"/>
            <a:ext cx="44460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7ac62249e0_0_0:notes"/>
          <p:cNvSpPr txBox="1">
            <a:spLocks noGrp="1"/>
          </p:cNvSpPr>
          <p:nvPr>
            <p:ph type="body" idx="1"/>
          </p:nvPr>
        </p:nvSpPr>
        <p:spPr>
          <a:xfrm>
            <a:off x="666907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e med tekst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3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ekst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ittel og tekst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2f65c6ca78b_0_84"/>
          <p:cNvSpPr/>
          <p:nvPr/>
        </p:nvSpPr>
        <p:spPr>
          <a:xfrm>
            <a:off x="-75" y="6727600"/>
            <a:ext cx="9144000" cy="130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g2f65c6ca78b_0_8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g2f65c6ca78b_0_84"/>
          <p:cNvSpPr txBox="1">
            <a:spLocks noGrp="1"/>
          </p:cNvSpPr>
          <p:nvPr>
            <p:ph type="body" idx="1"/>
          </p:nvPr>
        </p:nvSpPr>
        <p:spPr>
          <a:xfrm>
            <a:off x="311700" y="1688433"/>
            <a:ext cx="8520600" cy="44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g2f65c6ca78b_0_8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nholdsdeler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menligning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2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5" name="Google Shape;55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re tittel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med tekst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2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7" name="Google Shape;67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 txBox="1">
            <a:spLocks noGrp="1"/>
          </p:cNvSpPr>
          <p:nvPr>
            <p:ph type="ctrTitle"/>
          </p:nvPr>
        </p:nvSpPr>
        <p:spPr>
          <a:xfrm>
            <a:off x="685800" y="1556793"/>
            <a:ext cx="7772400" cy="273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/>
          </a:p>
        </p:txBody>
      </p:sp>
      <p:sp>
        <p:nvSpPr>
          <p:cNvPr id="95" name="Google Shape;95;p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6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no-NO" b="1"/>
              <a:t> </a:t>
            </a:r>
            <a:endParaRPr/>
          </a:p>
        </p:txBody>
      </p:sp>
      <p:pic>
        <p:nvPicPr>
          <p:cNvPr id="96" name="Google Shape;96;p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8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"/>
          <p:cNvSpPr txBox="1"/>
          <p:nvPr/>
        </p:nvSpPr>
        <p:spPr>
          <a:xfrm>
            <a:off x="1115616" y="548680"/>
            <a:ext cx="1450975" cy="3714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37261" y="1478756"/>
            <a:ext cx="9181261" cy="5425056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"/>
          <p:cNvSpPr txBox="1"/>
          <p:nvPr/>
        </p:nvSpPr>
        <p:spPr>
          <a:xfrm>
            <a:off x="318588" y="765299"/>
            <a:ext cx="8286000" cy="12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no-NO" sz="3700" b="0" i="0" u="none" strike="noStrike" cap="non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Velkommen til foreldremøte for 9. trinn</a:t>
            </a:r>
            <a:br>
              <a:rPr lang="no-NO" sz="4000" b="0" i="0" u="none" strike="noStrike" cap="non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</a:br>
            <a:endParaRPr sz="4000" b="0" i="0" u="none" strike="noStrike" cap="none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173287" y="5194089"/>
            <a:ext cx="24483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no-NO" sz="4800" b="1" i="0" u="none" strike="noStrike" cap="non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4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f43f97f620_0_21"/>
          <p:cNvSpPr txBox="1">
            <a:spLocks noGrp="1"/>
          </p:cNvSpPr>
          <p:nvPr>
            <p:ph type="body" idx="1"/>
          </p:nvPr>
        </p:nvSpPr>
        <p:spPr>
          <a:xfrm>
            <a:off x="581500" y="2071900"/>
            <a:ext cx="8229600" cy="3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Komme forberedt og presis på skolen.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Delta aktivt i undervisningen.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Gjøre skolearbeidet til rett tid og innenfor frister satt av lærer.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Snakke fint om, til og med, andre. Dette gjelder både fysisk og digitalt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Behandle de du møter i skolehverdagen med respekt.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Følge beskjeder fra de voksne på skolen.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Bare bruke mobiltelefonen når det er avtalt med lærer.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Bare ta eller dele bilder, film eller lydopptak når du har fått lov til dette.</a:t>
            </a:r>
            <a:endParaRPr sz="1800"/>
          </a:p>
          <a:p>
            <a:pPr marL="457200" lvl="0" indent="0" algn="l" rtl="0">
              <a:lnSpc>
                <a:spcPct val="150000"/>
              </a:lnSpc>
              <a:spcBef>
                <a:spcPts val="592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188" name="Google Shape;188;g2f43f97f620_0_2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g2f43f97f620_0_21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g2f43f97f620_0_21"/>
          <p:cNvSpPr txBox="1"/>
          <p:nvPr/>
        </p:nvSpPr>
        <p:spPr>
          <a:xfrm>
            <a:off x="778850" y="1087550"/>
            <a:ext cx="6400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no-NO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Forventninger til elevene:</a:t>
            </a: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o-NO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Elevene skal vise alminnelig god orden og oppførsel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48a8519b9b_0_0"/>
          <p:cNvSpPr txBox="1">
            <a:spLocks noGrp="1"/>
          </p:cNvSpPr>
          <p:nvPr>
            <p:ph type="body" idx="1"/>
          </p:nvPr>
        </p:nvSpPr>
        <p:spPr>
          <a:xfrm>
            <a:off x="457200" y="1048175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no-NO" i="1"/>
              <a:t>“Livet er ikke en dans på roser – Hvordan ruster vi barna til å tåle det livet har å by på?” </a:t>
            </a:r>
            <a:endParaRPr sz="2200"/>
          </a:p>
          <a:p>
            <a:pPr marL="45720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200">
              <a:solidFill>
                <a:srgbClr val="001D35"/>
              </a:solidFill>
              <a:highlight>
                <a:srgbClr val="FFFFFF"/>
              </a:highlight>
            </a:endParaRPr>
          </a:p>
        </p:txBody>
      </p:sp>
      <p:pic>
        <p:nvPicPr>
          <p:cNvPr id="197" name="Google Shape;197;g348a8519b9b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6575" y="3429000"/>
            <a:ext cx="3638550" cy="240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7ba487950d_0_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g37ba487950d_0_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05" name="Google Shape;205;g37ba487950d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0001" y="179350"/>
            <a:ext cx="2804198" cy="37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g37ba487950d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72803">
            <a:off x="5753748" y="384122"/>
            <a:ext cx="2778731" cy="3704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5;g37ba487950d_0_12">
            <a:extLst>
              <a:ext uri="{FF2B5EF4-FFF2-40B4-BE49-F238E27FC236}">
                <a16:creationId xmlns:a16="http://schemas.microsoft.com/office/drawing/2014/main" id="{044A35C3-A083-FA38-0A4F-AC55E94CFAE2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64199" y="2385586"/>
            <a:ext cx="3227700" cy="4303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g37bb966d616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57247"/>
            <a:ext cx="9144000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fb9ac0c0f9_1_1"/>
          <p:cNvSpPr txBox="1">
            <a:spLocks noGrp="1"/>
          </p:cNvSpPr>
          <p:nvPr>
            <p:ph type="body" idx="1"/>
          </p:nvPr>
        </p:nvSpPr>
        <p:spPr>
          <a:xfrm>
            <a:off x="421200" y="9200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581"/>
              <a:buNone/>
            </a:pPr>
            <a:r>
              <a:rPr lang="no-NO" sz="11262">
                <a:latin typeface="Calibri"/>
                <a:ea typeface="Calibri"/>
                <a:cs typeface="Calibri"/>
                <a:sym typeface="Calibri"/>
              </a:rPr>
              <a:t>Klassevise møter: </a:t>
            </a:r>
            <a:endParaRPr sz="11262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581"/>
              <a:buNone/>
            </a:pPr>
            <a:endParaRPr sz="11262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581"/>
              <a:buNone/>
            </a:pPr>
            <a:r>
              <a:rPr lang="no-NO" sz="11262">
                <a:latin typeface="Calibri"/>
                <a:ea typeface="Calibri"/>
                <a:cs typeface="Calibri"/>
                <a:sym typeface="Calibri"/>
              </a:rPr>
              <a:t>9A: Hanna og Berit rom 3 og 4</a:t>
            </a:r>
            <a:br>
              <a:rPr lang="no-NO" sz="11262">
                <a:latin typeface="Calibri"/>
                <a:ea typeface="Calibri"/>
                <a:cs typeface="Calibri"/>
                <a:sym typeface="Calibri"/>
              </a:rPr>
            </a:br>
            <a:endParaRPr sz="11262" b="1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581"/>
              <a:buNone/>
            </a:pPr>
            <a:r>
              <a:rPr lang="no-NO" sz="11262">
                <a:latin typeface="Calibri"/>
                <a:ea typeface="Calibri"/>
                <a:cs typeface="Calibri"/>
                <a:sym typeface="Calibri"/>
              </a:rPr>
              <a:t>9B: Cecilie Helene: kantinen</a:t>
            </a:r>
            <a:endParaRPr sz="11262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581"/>
              <a:buNone/>
            </a:pPr>
            <a:endParaRPr sz="11262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581"/>
              <a:buNone/>
            </a:pPr>
            <a:r>
              <a:rPr lang="no-NO" sz="11262">
                <a:latin typeface="Calibri"/>
                <a:ea typeface="Calibri"/>
                <a:cs typeface="Calibri"/>
                <a:sym typeface="Calibri"/>
              </a:rPr>
              <a:t>9C: Ørjan og Åshild rom 16 og 17</a:t>
            </a:r>
            <a:br>
              <a:rPr lang="no-NO" sz="11262">
                <a:latin typeface="Calibri"/>
                <a:ea typeface="Calibri"/>
                <a:cs typeface="Calibri"/>
                <a:sym typeface="Calibri"/>
              </a:rPr>
            </a:br>
            <a:endParaRPr sz="11262" b="1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581"/>
              <a:buNone/>
            </a:pPr>
            <a:r>
              <a:rPr lang="no-NO" sz="11262">
                <a:latin typeface="Calibri"/>
                <a:ea typeface="Calibri"/>
                <a:cs typeface="Calibri"/>
                <a:sym typeface="Calibri"/>
              </a:rPr>
              <a:t>9D: Marit og Tord rom 2 og 5</a:t>
            </a:r>
            <a:br>
              <a:rPr lang="no-NO" sz="11262">
                <a:latin typeface="Calibri"/>
                <a:ea typeface="Calibri"/>
                <a:cs typeface="Calibri"/>
                <a:sym typeface="Calibri"/>
              </a:rPr>
            </a:br>
            <a:endParaRPr sz="11262" b="1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581"/>
              <a:buNone/>
            </a:pPr>
            <a:r>
              <a:rPr lang="no-NO" sz="11262">
                <a:latin typeface="Calibri"/>
                <a:ea typeface="Calibri"/>
                <a:cs typeface="Calibri"/>
                <a:sym typeface="Calibri"/>
              </a:rPr>
              <a:t>9E: Ellen og Håvard rom 13 og 14</a:t>
            </a:r>
            <a:br>
              <a:rPr lang="no-NO" sz="4800"/>
            </a:br>
            <a:endParaRPr sz="4800" b="1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endParaRPr/>
          </a:p>
        </p:txBody>
      </p:sp>
      <p:pic>
        <p:nvPicPr>
          <p:cNvPr id="230" name="Google Shape;230;g2fb9ac0c0f9_1_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g2fb9ac0c0f9_1_1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2" name="Google Shape;232;g2fb9ac0c0f9_1_1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 b="1"/>
              <a:t>Ledelsen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/>
              <a:t>Rektor: Marianne Ingebrigtsen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/>
              <a:t>Avdelingsleder 8. trinn: Bente L. Høiaas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/>
              <a:t>Avdelingsleder 9. trinn: Hilde-Merethe Ivarhus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/>
              <a:t>Avdelingsleder 10. trinn: Cathrine H. Jacobsen</a:t>
            </a:r>
            <a:endParaRPr/>
          </a:p>
        </p:txBody>
      </p:sp>
      <p:pic>
        <p:nvPicPr>
          <p:cNvPr id="118" name="Google Shape;118;p2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8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"/>
          <p:cNvSpPr txBox="1"/>
          <p:nvPr/>
        </p:nvSpPr>
        <p:spPr>
          <a:xfrm>
            <a:off x="1115616" y="548680"/>
            <a:ext cx="1450975" cy="3714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ff92b83772_0_171"/>
          <p:cNvSpPr txBox="1">
            <a:spLocks noGrp="1"/>
          </p:cNvSpPr>
          <p:nvPr>
            <p:ph type="body" idx="1"/>
          </p:nvPr>
        </p:nvSpPr>
        <p:spPr>
          <a:xfrm>
            <a:off x="457200" y="15276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no-NO" b="1"/>
              <a:t>Rådgiver: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100000"/>
              <a:buNone/>
            </a:pPr>
            <a:r>
              <a:rPr lang="no-NO"/>
              <a:t>Frode Stubseid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100000"/>
              <a:buNone/>
            </a:pPr>
            <a:r>
              <a:rPr lang="no-NO"/>
              <a:t>Cathrine Jacobsen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0810"/>
              <a:buNone/>
            </a:pPr>
            <a:r>
              <a:rPr lang="no-NO" b="1"/>
              <a:t>Helsesykepleier:</a:t>
            </a:r>
            <a:r>
              <a:rPr lang="no-NO"/>
              <a:t>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90000"/>
              <a:buNone/>
            </a:pPr>
            <a:r>
              <a:rPr lang="no-NO"/>
              <a:t>Line S. Thøgersen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6081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60810"/>
              <a:buNone/>
            </a:pPr>
            <a:r>
              <a:rPr lang="no-NO" b="1"/>
              <a:t>Miljøveileder:</a:t>
            </a:r>
            <a:r>
              <a:rPr lang="no-NO"/>
              <a:t>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90000"/>
              <a:buNone/>
            </a:pPr>
            <a:r>
              <a:rPr lang="no-NO"/>
              <a:t>Svanhild Garvik</a:t>
            </a: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60810"/>
              <a:buNone/>
            </a:pP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pic>
        <p:nvPicPr>
          <p:cNvPr id="126" name="Google Shape;126;g1ff92b83772_0_17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f572c7b969_1_0"/>
          <p:cNvSpPr txBox="1">
            <a:spLocks noGrp="1"/>
          </p:cNvSpPr>
          <p:nvPr>
            <p:ph type="body" idx="1"/>
          </p:nvPr>
        </p:nvSpPr>
        <p:spPr>
          <a:xfrm>
            <a:off x="457200" y="14019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46781"/>
              <a:buNone/>
            </a:pPr>
            <a:r>
              <a:rPr lang="no-NO" sz="4965"/>
              <a:t>Kontaktlærere og faglærere på 9. trinn: </a:t>
            </a:r>
            <a:endParaRPr sz="4965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46781"/>
              <a:buNone/>
            </a:pPr>
            <a:endParaRPr sz="4965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46781"/>
              <a:buNone/>
            </a:pPr>
            <a:r>
              <a:rPr lang="no-NO" sz="4965"/>
              <a:t>9A: Hanna og Berit</a:t>
            </a:r>
            <a:endParaRPr sz="4965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46781"/>
              <a:buNone/>
            </a:pPr>
            <a:r>
              <a:rPr lang="no-NO" sz="4965"/>
              <a:t>9B: Cecilie Helene</a:t>
            </a:r>
            <a:endParaRPr sz="4965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46781"/>
              <a:buNone/>
            </a:pPr>
            <a:r>
              <a:rPr lang="no-NO" sz="4965"/>
              <a:t>9C: Ørjan og Åshild</a:t>
            </a:r>
            <a:endParaRPr sz="4965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46781"/>
              <a:buNone/>
            </a:pPr>
            <a:r>
              <a:rPr lang="no-NO" sz="4965"/>
              <a:t>9D: Marit og Tord</a:t>
            </a:r>
            <a:endParaRPr sz="4965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46781"/>
              <a:buNone/>
            </a:pPr>
            <a:r>
              <a:rPr lang="no-NO" sz="4965"/>
              <a:t>9E: Ellen og Håvard</a:t>
            </a:r>
            <a:endParaRPr sz="4965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46781"/>
              <a:buNone/>
            </a:pPr>
            <a:endParaRPr sz="4965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46781"/>
              <a:buNone/>
            </a:pPr>
            <a:r>
              <a:rPr lang="no-NO" sz="4965"/>
              <a:t>Tuva, Kristine E., Erik og Eirik</a:t>
            </a:r>
            <a:endParaRPr sz="4965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46781"/>
              <a:buNone/>
            </a:pPr>
            <a:r>
              <a:rPr lang="no-NO" sz="4965"/>
              <a:t>Assistent Sissel</a:t>
            </a:r>
            <a:endParaRPr sz="4965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endParaRPr/>
          </a:p>
        </p:txBody>
      </p:sp>
      <p:pic>
        <p:nvPicPr>
          <p:cNvPr id="133" name="Google Shape;133;g2f572c7b969_1_0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2f572c7b969_1_0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>
            <a:spLocks noGrp="1"/>
          </p:cNvSpPr>
          <p:nvPr>
            <p:ph type="body" idx="1"/>
          </p:nvPr>
        </p:nvSpPr>
        <p:spPr>
          <a:xfrm>
            <a:off x="457200" y="1391475"/>
            <a:ext cx="8229600" cy="51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o-NO" sz="1800" b="1"/>
              <a:t>Dysleksivennlig skole</a:t>
            </a:r>
            <a:endParaRPr sz="18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1800" b="1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o-NO" sz="1800"/>
              <a:t>Kartlegge, avdekke</a:t>
            </a:r>
            <a:endParaRPr sz="18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o-NO" sz="1800"/>
              <a:t>Tilpasset undervisning og vurderingssituasjoner</a:t>
            </a:r>
            <a:endParaRPr sz="18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o-NO" sz="1800"/>
              <a:t>Opplæring i hjelpemidler</a:t>
            </a: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o-NO" sz="1800" b="1"/>
              <a:t>Dembra skole</a:t>
            </a:r>
            <a:endParaRPr sz="18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18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o-NO" sz="1800"/>
              <a:t>Demokratisk beredskap - Inkludering</a:t>
            </a: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99"/>
              <a:buNone/>
            </a:pPr>
            <a:r>
              <a:rPr lang="no-NO" sz="1800" b="1"/>
              <a:t>Sammen for kvalitet - grunnleggende digitale ferdigheter (25 - 27)</a:t>
            </a:r>
            <a:endParaRPr sz="18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99"/>
              <a:buNone/>
            </a:pPr>
            <a:endParaRPr sz="1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no-NO" sz="1800" b="1"/>
              <a:t>Inkluderende praksis - </a:t>
            </a:r>
            <a:r>
              <a:rPr lang="no-NO" sz="1800"/>
              <a:t>faglig og sosialt - bygge laget gjennom faget</a:t>
            </a:r>
            <a:endParaRPr sz="18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99"/>
              <a:buNone/>
            </a:pPr>
            <a:endParaRPr sz="18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99"/>
              <a:buNone/>
            </a:pP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99"/>
              <a:buNone/>
            </a:pP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141" name="Google Shape;141;p14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8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4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Google Shape;14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47900" y="860150"/>
            <a:ext cx="1751075" cy="179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fad6fb6ddd_0_9"/>
          <p:cNvSpPr txBox="1">
            <a:spLocks noGrp="1"/>
          </p:cNvSpPr>
          <p:nvPr>
            <p:ph type="title"/>
          </p:nvPr>
        </p:nvSpPr>
        <p:spPr>
          <a:xfrm>
            <a:off x="228825" y="376075"/>
            <a:ext cx="5433600" cy="12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no-NO" sz="3600"/>
              <a:t>Informasjon fra rådgivere</a:t>
            </a:r>
            <a:endParaRPr sz="3600"/>
          </a:p>
        </p:txBody>
      </p:sp>
      <p:sp>
        <p:nvSpPr>
          <p:cNvPr id="149" name="Google Shape;149;g2fad6fb6ddd_0_9"/>
          <p:cNvSpPr txBox="1">
            <a:spLocks noGrp="1"/>
          </p:cNvSpPr>
          <p:nvPr>
            <p:ph type="body" idx="1"/>
          </p:nvPr>
        </p:nvSpPr>
        <p:spPr>
          <a:xfrm>
            <a:off x="311700" y="1324767"/>
            <a:ext cx="8520600" cy="49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200"/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no-NO" sz="2200" b="1"/>
              <a:t>Nærværsteam </a:t>
            </a:r>
            <a:endParaRPr sz="2200"/>
          </a:p>
          <a:p>
            <a:pPr marL="914400" lvl="1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no-NO" sz="2200"/>
              <a:t>skal forebygge skolefravær</a:t>
            </a:r>
            <a:endParaRPr sz="2200"/>
          </a:p>
          <a:p>
            <a:pPr marL="914400" lvl="1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no-NO" sz="2200"/>
              <a:t>lav terskel for kontakt med hjemmet</a:t>
            </a:r>
            <a:endParaRPr sz="2200"/>
          </a:p>
          <a:p>
            <a:pPr marL="914400" lvl="1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no-NO" sz="2200"/>
              <a:t>3 dager i løpet av en måned - kontaktlærer ringer hjem</a:t>
            </a:r>
            <a:endParaRPr sz="2200"/>
          </a:p>
          <a:p>
            <a:pPr marL="914400" lvl="1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○"/>
            </a:pPr>
            <a:r>
              <a:rPr lang="no-NO" sz="2200"/>
              <a:t>10 dager i løpet av et kvartal - innkalling til nærværsmøte</a:t>
            </a:r>
            <a:endParaRPr sz="2200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200"/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no-NO" sz="2200" b="1"/>
              <a:t>Pryo (arbeidsuken) i uke 3</a:t>
            </a:r>
            <a:endParaRPr sz="2200" b="1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200"/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no-NO" sz="2200" b="1"/>
              <a:t>Fagdager</a:t>
            </a:r>
            <a:endParaRPr sz="22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2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o-NO" sz="2200"/>
              <a:t>                                      </a:t>
            </a:r>
            <a:endParaRPr sz="2200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150" name="Google Shape;150;g2fad6fb6ddd_0_9"/>
          <p:cNvSpPr txBox="1"/>
          <p:nvPr/>
        </p:nvSpPr>
        <p:spPr>
          <a:xfrm>
            <a:off x="5787375" y="1233467"/>
            <a:ext cx="2353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1" name="Google Shape;151;g2fad6fb6ddd_0_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45416" y="376075"/>
            <a:ext cx="3019983" cy="116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g2fad6fb6ddd_0_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86125" y="4257550"/>
            <a:ext cx="3327575" cy="184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793d60a70a_0_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Underveisvurdering/sluttvurdering</a:t>
            </a:r>
            <a:endParaRPr/>
          </a:p>
        </p:txBody>
      </p:sp>
      <p:sp>
        <p:nvSpPr>
          <p:cNvPr id="159" name="Google Shape;159;g3793d60a70a_0_0"/>
          <p:cNvSpPr txBox="1">
            <a:spLocks noGrp="1"/>
          </p:cNvSpPr>
          <p:nvPr>
            <p:ph type="body" idx="1"/>
          </p:nvPr>
        </p:nvSpPr>
        <p:spPr>
          <a:xfrm>
            <a:off x="457200" y="1821075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77500" lnSpcReduction="10000"/>
          </a:bodyPr>
          <a:lstStyle/>
          <a:p>
            <a:pPr marL="457200" lvl="0" indent="-315949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SzPct val="61121"/>
              <a:buChar char="-"/>
            </a:pPr>
            <a:r>
              <a:rPr lang="no-NO" sz="3600"/>
              <a:t>Elevene har et utgangspunkt med karakterer fra 8. trinn</a:t>
            </a:r>
            <a:endParaRPr sz="3600"/>
          </a:p>
          <a:p>
            <a:pPr marL="457200" lvl="0" indent="-37151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o-NO" sz="3600"/>
              <a:t>Hvordan utvikle seg videre?</a:t>
            </a:r>
            <a:endParaRPr sz="3600"/>
          </a:p>
          <a:p>
            <a:pPr marL="457200" lvl="0" indent="-37151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no-NO" sz="3600"/>
              <a:t>Fortsatt fokus på underveisvurdering uten karakter - elevmedvirkning - egenvurdering</a:t>
            </a:r>
            <a:endParaRPr sz="3600"/>
          </a:p>
          <a:p>
            <a:pPr marL="457200" lvl="0" indent="-31594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61121"/>
              <a:buChar char="-"/>
            </a:pPr>
            <a:r>
              <a:rPr lang="no-NO" sz="3600"/>
              <a:t>Få tilriggede prøver </a:t>
            </a:r>
            <a:endParaRPr sz="3600"/>
          </a:p>
          <a:p>
            <a:pPr marL="457200" lvl="0" indent="-31594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61121"/>
              <a:buChar char="-"/>
            </a:pPr>
            <a:r>
              <a:rPr lang="no-NO" sz="3600"/>
              <a:t>Vise kompetanse underveis og i dialog med lærerne. </a:t>
            </a:r>
            <a:endParaRPr sz="36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0" name="Google Shape;160;g3793d60a70a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48175" y="5080250"/>
            <a:ext cx="2847650" cy="162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fad6fb6ddd_0_37"/>
          <p:cNvSpPr txBox="1">
            <a:spLocks noGrp="1"/>
          </p:cNvSpPr>
          <p:nvPr>
            <p:ph type="title"/>
          </p:nvPr>
        </p:nvSpPr>
        <p:spPr>
          <a:xfrm>
            <a:off x="311700" y="791156"/>
            <a:ext cx="8520600" cy="12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no-NO"/>
              <a:t>Avgangsfag</a:t>
            </a:r>
            <a:endParaRPr/>
          </a:p>
        </p:txBody>
      </p:sp>
      <p:sp>
        <p:nvSpPr>
          <p:cNvPr id="166" name="Google Shape;166;g2fad6fb6ddd_0_37"/>
          <p:cNvSpPr txBox="1">
            <a:spLocks noGrp="1"/>
          </p:cNvSpPr>
          <p:nvPr>
            <p:ph type="body" idx="1"/>
          </p:nvPr>
        </p:nvSpPr>
        <p:spPr>
          <a:xfrm>
            <a:off x="311700" y="2251244"/>
            <a:ext cx="8520600" cy="5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81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no-NO" sz="2400"/>
              <a:t>Mat og helse</a:t>
            </a:r>
            <a:endParaRPr sz="2400"/>
          </a:p>
          <a:p>
            <a:pPr marL="457200" lvl="0" indent="-381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no-NO" sz="2400"/>
              <a:t>Kunst og håndverk</a:t>
            </a:r>
            <a:endParaRPr sz="2400"/>
          </a:p>
          <a:p>
            <a:pPr marL="457200" lvl="0" indent="-381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no-NO" sz="2400"/>
              <a:t>(Valgfag)</a:t>
            </a:r>
            <a:endParaRPr sz="2400"/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914400" lvl="0" indent="-381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no-NO" sz="2400"/>
              <a:t>Viktig om kroppsøvingsfaget …</a:t>
            </a:r>
            <a:endParaRPr sz="2400"/>
          </a:p>
          <a:p>
            <a:pPr marL="45720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700"/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700"/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o-NO" sz="1700"/>
              <a:t>       </a:t>
            </a:r>
            <a:endParaRPr sz="1700"/>
          </a:p>
        </p:txBody>
      </p:sp>
      <p:pic>
        <p:nvPicPr>
          <p:cNvPr id="167" name="Google Shape;167;g2fad6fb6ddd_0_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9825" y="1658900"/>
            <a:ext cx="4876800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7ac62249e0_0_0"/>
          <p:cNvSpPr txBox="1">
            <a:spLocks noGrp="1"/>
          </p:cNvSpPr>
          <p:nvPr>
            <p:ph type="title"/>
          </p:nvPr>
        </p:nvSpPr>
        <p:spPr>
          <a:xfrm>
            <a:off x="671125" y="565400"/>
            <a:ext cx="8015700" cy="1122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just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endParaRPr sz="3000" b="1">
              <a:solidFill>
                <a:schemeClr val="hlink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just" rtl="0">
              <a:spcBef>
                <a:spcPts val="100"/>
              </a:spcBef>
              <a:spcAft>
                <a:spcPts val="0"/>
              </a:spcAft>
              <a:buNone/>
            </a:pPr>
            <a:r>
              <a:rPr lang="no-NO" sz="3444" b="1">
                <a:solidFill>
                  <a:schemeClr val="hlink"/>
                </a:solidFill>
                <a:latin typeface="Caveat"/>
                <a:ea typeface="Caveat"/>
                <a:cs typeface="Caveat"/>
                <a:sym typeface="Caveat"/>
              </a:rPr>
              <a:t>Alle elever har rett til et trygt og godt skolemiljø som	fremmer helse, inkludering,	trivsel og læring.</a:t>
            </a:r>
            <a:endParaRPr sz="5244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g37ac62249e0_0_0"/>
          <p:cNvSpPr txBox="1">
            <a:spLocks noGrp="1"/>
          </p:cNvSpPr>
          <p:nvPr>
            <p:ph type="body" idx="1"/>
          </p:nvPr>
        </p:nvSpPr>
        <p:spPr>
          <a:xfrm>
            <a:off x="457200" y="2133600"/>
            <a:ext cx="8229600" cy="603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4" name="Google Shape;174;g37ac62249e0_0_0" descr="Colorful hands up in heart shape vector. Love, team, friendship, charity, volunteering, help, community support and social care concept (fra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6675" y="1621600"/>
            <a:ext cx="6837023" cy="523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574</Words>
  <Application>Microsoft Office PowerPoint</Application>
  <PresentationFormat>Skjermfremvisning (4:3)</PresentationFormat>
  <Paragraphs>130</Paragraphs>
  <Slides>14</Slides>
  <Notes>14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9" baseType="lpstr">
      <vt:lpstr>Open Sans</vt:lpstr>
      <vt:lpstr>Arial</vt:lpstr>
      <vt:lpstr>Calibri</vt:lpstr>
      <vt:lpstr>Caveat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Informasjon fra rådgivere</vt:lpstr>
      <vt:lpstr>Underveisvurdering/sluttvurdering</vt:lpstr>
      <vt:lpstr>Avgangsfag</vt:lpstr>
      <vt:lpstr> Alle elever har rett til et trygt og godt skolemiljø som fremmer helse, inkludering, trivsel og læring. 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Ingebrigtsen, Marianne</dc:creator>
  <cp:lastModifiedBy>Ingebrigtsen, Marianne</cp:lastModifiedBy>
  <cp:revision>1</cp:revision>
  <dcterms:modified xsi:type="dcterms:W3CDTF">2025-09-16T08:50:10Z</dcterms:modified>
</cp:coreProperties>
</file>