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71" r:id="rId5"/>
    <p:sldId id="270" r:id="rId6"/>
    <p:sldId id="274" r:id="rId7"/>
    <p:sldId id="267" r:id="rId8"/>
    <p:sldId id="276" r:id="rId9"/>
    <p:sldId id="273" r:id="rId10"/>
    <p:sldId id="269" r:id="rId11"/>
    <p:sldId id="278" r:id="rId12"/>
    <p:sldId id="275" r:id="rId13"/>
    <p:sldId id="279" r:id="rId14"/>
    <p:sldId id="280" r:id="rId15"/>
    <p:sldId id="272"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E80E9E-677C-4828-B688-ED0F759C145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ACBA2B4-95A5-405A-903E-67C3604E3C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41A8247-9139-4518-9EA0-C11B8779F806}"/>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615D857D-17AD-4977-A52E-F795D2C4753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A711D8-FF1C-4734-9E39-2F6361A5EC20}"/>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276533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2870EA-6EF5-430E-A19D-51C0292EA78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19C1A24-A3DC-418F-97F7-878F31570CD5}"/>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17ACC86-FCBE-4AD2-A432-0D6099DCD7FE}"/>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E2E845B0-0D36-4CA5-A781-7C3BDDED5D7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D9B267B-77D6-4F0F-8D5B-58A505280E18}"/>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316789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375782B-B658-45C5-85D9-9176BBC4C35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6CACDDD-B855-4760-A775-EA2BE4989D19}"/>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6C22C2-0B9F-4518-9202-95D11D52B8DB}"/>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BA24EE86-62C1-4937-88EA-997F95DBB41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6222564-E51D-4FE1-B312-C2D51E090CCC}"/>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173122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FECBE9-0B72-4D2A-A0EF-395AB355250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FF5D28C-A618-4D14-84DC-8447F749557A}"/>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2F9E35F-EE38-4324-83B3-E8E98B448DD8}"/>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D4394A3A-E39C-4974-AFF4-715660D340B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87E1D33-CAC3-42CA-99C7-50E6ABB54BCA}"/>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73008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20F64A-1A24-43A4-AB4C-CEE589DEA21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7DE7838-6438-4BED-9EBE-C23062DB5B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CB5A5124-4FBB-469D-A083-FE30E685FC28}"/>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5A8C6832-6DD9-45D4-BAD3-1A75A5D6BB3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8B396EE-062C-4713-B1B2-7C34437F61F5}"/>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387121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E5224D-3AC9-49E6-B082-5BC9096F32F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6BAE069-33FB-4EAD-B3DC-BACDB8BFEB5D}"/>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B78004C-59B0-44A3-8A47-6605BD853BB6}"/>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6B231C8-70EF-4B32-9FBC-39C92AF94F92}"/>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6" name="Plassholder for bunntekst 5">
            <a:extLst>
              <a:ext uri="{FF2B5EF4-FFF2-40B4-BE49-F238E27FC236}">
                <a16:creationId xmlns:a16="http://schemas.microsoft.com/office/drawing/2014/main" id="{99D35FA8-68F2-4477-9B87-FFD540BF87D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CBAF382-3689-45FA-9562-7B8F8B61B694}"/>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81370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659D2D-039B-4625-8FD7-80265D0ED97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5AB32C5-8EC9-4114-BE93-B08A66DAA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2DB7144B-76E3-4965-8AE2-A59088293D93}"/>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31B3AE4-366B-4B16-851F-4ABE45086E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6F51591A-8C65-479E-A8B8-B0FE33D1A01C}"/>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7350201-CA43-4A76-A54C-E160345CE0E8}"/>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8" name="Plassholder for bunntekst 7">
            <a:extLst>
              <a:ext uri="{FF2B5EF4-FFF2-40B4-BE49-F238E27FC236}">
                <a16:creationId xmlns:a16="http://schemas.microsoft.com/office/drawing/2014/main" id="{44A68242-6B4B-4A89-8CC3-05B3707160A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2C4FE5D-F246-49C8-9D14-349AF4181D73}"/>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284232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8DFC36-2E06-4B01-A9C2-EB9FB5B6533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B631072-A04E-4847-ACDA-33A7D6F9E1EF}"/>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4" name="Plassholder for bunntekst 3">
            <a:extLst>
              <a:ext uri="{FF2B5EF4-FFF2-40B4-BE49-F238E27FC236}">
                <a16:creationId xmlns:a16="http://schemas.microsoft.com/office/drawing/2014/main" id="{C0A629FF-EF94-4F91-A3CD-5DDC96FE2A9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6F3F509-198E-472C-9190-386ECDA493A0}"/>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284343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89D2751-B98E-4C3C-BFFB-CE42A0DD05A3}"/>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3" name="Plassholder for bunntekst 2">
            <a:extLst>
              <a:ext uri="{FF2B5EF4-FFF2-40B4-BE49-F238E27FC236}">
                <a16:creationId xmlns:a16="http://schemas.microsoft.com/office/drawing/2014/main" id="{21C2079F-54C5-4932-A752-0C1335F43A5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D860D8A-1C02-4E9E-9FD0-BABE052F412B}"/>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72397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362123-672A-4626-86F5-053BC4FB796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1EFA2E0-68E4-4C9E-AC58-21845B1AE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390F3D9-7557-406A-A304-1FEFDB846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E793CA77-E895-4B84-BCC0-BD9DE843BEEA}"/>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6" name="Plassholder for bunntekst 5">
            <a:extLst>
              <a:ext uri="{FF2B5EF4-FFF2-40B4-BE49-F238E27FC236}">
                <a16:creationId xmlns:a16="http://schemas.microsoft.com/office/drawing/2014/main" id="{3D1805AD-A21C-4C24-A4CA-65F0018ACDA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D4A4400-7EC5-4A45-B2B9-29289449F42F}"/>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231665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E54EE8-DD71-4137-905B-9AF5DC20F3B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905FFE7-1725-42E9-8B39-135F62320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69DE4CA-1DE6-4B9D-A618-6BCF647BF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DB663FFB-EBC9-438B-B32E-9D0496A9713D}"/>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6" name="Plassholder for bunntekst 5">
            <a:extLst>
              <a:ext uri="{FF2B5EF4-FFF2-40B4-BE49-F238E27FC236}">
                <a16:creationId xmlns:a16="http://schemas.microsoft.com/office/drawing/2014/main" id="{01851004-3BB7-474E-A0B3-9912B827918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B6B26F0-4B0A-4F28-AC6E-5F55EA595EE2}"/>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230280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4DA74B6-74D7-4273-8423-AEE2E4D90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9AF0C2B-B2D3-497A-92B9-6C760203E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1F3E80B-E66B-47BF-B885-271708462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25886204-20D9-4EFA-8CF6-062426884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813C6F0-A1C6-4038-8E3D-A20358A01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EDDC5-2317-4356-8AC7-C7ABB031FE40}" type="slidenum">
              <a:rPr lang="nb-NO" smtClean="0"/>
              <a:t>‹#›</a:t>
            </a:fld>
            <a:endParaRPr lang="nb-NO"/>
          </a:p>
        </p:txBody>
      </p:sp>
    </p:spTree>
    <p:extLst>
      <p:ext uri="{BB962C8B-B14F-4D97-AF65-F5344CB8AC3E}">
        <p14:creationId xmlns:p14="http://schemas.microsoft.com/office/powerpoint/2010/main" val="1348886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ergen.kommune.no/omkommunen/avdelinger/garnes-ungdomsskul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0" y="0"/>
            <a:ext cx="6096000" cy="4572000"/>
          </a:xfrm>
          <a:prstGeom prst="rect">
            <a:avLst/>
          </a:prstGeom>
        </p:spPr>
      </p:pic>
      <p:pic>
        <p:nvPicPr>
          <p:cNvPr id="5" name="Bilde 4"/>
          <p:cNvPicPr>
            <a:picLocks noChangeAspect="1"/>
          </p:cNvPicPr>
          <p:nvPr/>
        </p:nvPicPr>
        <p:blipFill>
          <a:blip r:embed="rId3"/>
          <a:stretch>
            <a:fillRect/>
          </a:stretch>
        </p:blipFill>
        <p:spPr>
          <a:xfrm>
            <a:off x="6096000" y="0"/>
            <a:ext cx="6096000" cy="4572000"/>
          </a:xfrm>
          <a:prstGeom prst="rect">
            <a:avLst/>
          </a:prstGeom>
        </p:spPr>
      </p:pic>
      <p:sp>
        <p:nvSpPr>
          <p:cNvPr id="2" name="Tittel 1">
            <a:extLst>
              <a:ext uri="{FF2B5EF4-FFF2-40B4-BE49-F238E27FC236}">
                <a16:creationId xmlns:a16="http://schemas.microsoft.com/office/drawing/2014/main" id="{BFD61B3C-41C5-48BA-A860-33458BD6E0DA}"/>
              </a:ext>
            </a:extLst>
          </p:cNvPr>
          <p:cNvSpPr>
            <a:spLocks noGrp="1"/>
          </p:cNvSpPr>
          <p:nvPr>
            <p:ph type="ctrTitle"/>
          </p:nvPr>
        </p:nvSpPr>
        <p:spPr>
          <a:xfrm>
            <a:off x="1524000" y="278969"/>
            <a:ext cx="9144000" cy="3230994"/>
          </a:xfrm>
        </p:spPr>
        <p:txBody>
          <a:bodyPr/>
          <a:lstStyle/>
          <a:p>
            <a:endParaRPr lang="nb-NO" dirty="0"/>
          </a:p>
        </p:txBody>
      </p:sp>
      <p:sp>
        <p:nvSpPr>
          <p:cNvPr id="3" name="Undertittel 2">
            <a:extLst>
              <a:ext uri="{FF2B5EF4-FFF2-40B4-BE49-F238E27FC236}">
                <a16:creationId xmlns:a16="http://schemas.microsoft.com/office/drawing/2014/main" id="{62795A72-80C7-4E24-9202-D990CC44DAB2}"/>
              </a:ext>
            </a:extLst>
          </p:cNvPr>
          <p:cNvSpPr>
            <a:spLocks noGrp="1"/>
          </p:cNvSpPr>
          <p:nvPr>
            <p:ph type="subTitle" idx="1"/>
          </p:nvPr>
        </p:nvSpPr>
        <p:spPr>
          <a:xfrm>
            <a:off x="595085" y="4152206"/>
            <a:ext cx="10638971" cy="1856708"/>
          </a:xfrm>
        </p:spPr>
        <p:txBody>
          <a:bodyPr>
            <a:normAutofit fontScale="70000" lnSpcReduction="20000"/>
          </a:bodyPr>
          <a:lstStyle/>
          <a:p>
            <a:endParaRPr lang="nb-NO" sz="6000" b="1" dirty="0">
              <a:solidFill>
                <a:prstClr val="black"/>
              </a:solidFill>
              <a:latin typeface="Calibri Light" panose="020F0302020204030204"/>
              <a:ea typeface="+mj-ea"/>
              <a:cs typeface="+mj-cs"/>
            </a:endParaRPr>
          </a:p>
          <a:p>
            <a:r>
              <a:rPr lang="nb-NO" sz="6000" b="1" dirty="0">
                <a:solidFill>
                  <a:prstClr val="black"/>
                </a:solidFill>
                <a:latin typeface="Calibri Light" panose="020F0302020204030204"/>
                <a:ea typeface="+mj-ea"/>
                <a:cs typeface="+mj-cs"/>
              </a:rPr>
              <a:t>Foreldremøte </a:t>
            </a:r>
          </a:p>
          <a:p>
            <a:r>
              <a:rPr lang="nb-NO" sz="6000" b="1" dirty="0">
                <a:solidFill>
                  <a:prstClr val="black"/>
                </a:solidFill>
                <a:latin typeface="Calibri Light" panose="020F0302020204030204"/>
                <a:ea typeface="+mj-ea"/>
                <a:cs typeface="+mj-cs"/>
              </a:rPr>
              <a:t>Garnes </a:t>
            </a:r>
            <a:r>
              <a:rPr lang="nb-NO" sz="6000" b="1" dirty="0" err="1">
                <a:solidFill>
                  <a:prstClr val="black"/>
                </a:solidFill>
                <a:latin typeface="Calibri Light" panose="020F0302020204030204"/>
                <a:ea typeface="+mj-ea"/>
                <a:cs typeface="+mj-cs"/>
              </a:rPr>
              <a:t>ungdomsskule</a:t>
            </a:r>
            <a:r>
              <a:rPr lang="nb-NO" sz="6000" b="1" dirty="0">
                <a:solidFill>
                  <a:prstClr val="black"/>
                </a:solidFill>
                <a:latin typeface="Calibri Light" panose="020F0302020204030204"/>
                <a:ea typeface="+mj-ea"/>
                <a:cs typeface="+mj-cs"/>
              </a:rPr>
              <a:t> </a:t>
            </a:r>
            <a:endParaRPr lang="nb-NO" b="1" dirty="0"/>
          </a:p>
        </p:txBody>
      </p:sp>
    </p:spTree>
    <p:extLst>
      <p:ext uri="{BB962C8B-B14F-4D97-AF65-F5344CB8AC3E}">
        <p14:creationId xmlns:p14="http://schemas.microsoft.com/office/powerpoint/2010/main" val="218635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D955D4-26ED-4620-AE79-65E8F797FAB0}"/>
              </a:ext>
            </a:extLst>
          </p:cNvPr>
          <p:cNvSpPr>
            <a:spLocks noGrp="1"/>
          </p:cNvSpPr>
          <p:nvPr>
            <p:ph type="title"/>
          </p:nvPr>
        </p:nvSpPr>
        <p:spPr/>
        <p:txBody>
          <a:bodyPr/>
          <a:lstStyle/>
          <a:p>
            <a:r>
              <a:rPr lang="nb-NO" dirty="0"/>
              <a:t>SAMARBEID</a:t>
            </a:r>
          </a:p>
        </p:txBody>
      </p:sp>
      <p:sp>
        <p:nvSpPr>
          <p:cNvPr id="3" name="Plassholder for innhold 2">
            <a:extLst>
              <a:ext uri="{FF2B5EF4-FFF2-40B4-BE49-F238E27FC236}">
                <a16:creationId xmlns:a16="http://schemas.microsoft.com/office/drawing/2014/main" id="{EB8BFA86-1C14-4A01-B323-E6DEF51E1570}"/>
              </a:ext>
            </a:extLst>
          </p:cNvPr>
          <p:cNvSpPr>
            <a:spLocks noGrp="1"/>
          </p:cNvSpPr>
          <p:nvPr>
            <p:ph idx="1"/>
          </p:nvPr>
        </p:nvSpPr>
        <p:spPr/>
        <p:txBody>
          <a:bodyPr>
            <a:normAutofit/>
          </a:bodyPr>
          <a:lstStyle/>
          <a:p>
            <a:r>
              <a:rPr lang="nb-NO" dirty="0"/>
              <a:t>KOMMUNIKASJON  SKULE –HEIM</a:t>
            </a:r>
          </a:p>
          <a:p>
            <a:pPr marL="0" indent="0">
              <a:buNone/>
            </a:pPr>
            <a:r>
              <a:rPr lang="nb-NO" dirty="0"/>
              <a:t>   </a:t>
            </a:r>
            <a:r>
              <a:rPr lang="nb-NO" dirty="0" err="1"/>
              <a:t>Skulen</a:t>
            </a:r>
            <a:r>
              <a:rPr lang="nb-NO" dirty="0"/>
              <a:t> si heimeside: </a:t>
            </a:r>
          </a:p>
          <a:p>
            <a:pPr marL="0" indent="0">
              <a:buNone/>
            </a:pPr>
            <a:r>
              <a:rPr lang="nb-NO" dirty="0">
                <a:hlinkClick r:id="rId2"/>
              </a:rPr>
              <a:t>   Bergen kommune - Garnes ungdomsskule</a:t>
            </a:r>
            <a:endParaRPr lang="nb-NO" dirty="0"/>
          </a:p>
          <a:p>
            <a:r>
              <a:rPr lang="nb-NO" dirty="0"/>
              <a:t>Kontaktskjema – sikker kommunikasjon – bruk sikker kommunikasjon til </a:t>
            </a:r>
            <a:r>
              <a:rPr lang="nb-NO" dirty="0" err="1"/>
              <a:t>skuleleiinga</a:t>
            </a:r>
            <a:endParaRPr lang="nb-NO" dirty="0"/>
          </a:p>
          <a:p>
            <a:r>
              <a:rPr lang="nb-NO" dirty="0" err="1"/>
              <a:t>Vigilo</a:t>
            </a:r>
            <a:r>
              <a:rPr lang="nb-NO" dirty="0"/>
              <a:t> – </a:t>
            </a:r>
            <a:r>
              <a:rPr lang="nb-NO" dirty="0" err="1"/>
              <a:t>ikkje</a:t>
            </a:r>
            <a:r>
              <a:rPr lang="nb-NO" dirty="0"/>
              <a:t> til </a:t>
            </a:r>
            <a:r>
              <a:rPr lang="nb-NO" dirty="0" err="1"/>
              <a:t>meldingar</a:t>
            </a:r>
            <a:r>
              <a:rPr lang="nb-NO" dirty="0"/>
              <a:t> med sensitiv informasjon</a:t>
            </a:r>
          </a:p>
          <a:p>
            <a:r>
              <a:rPr lang="nb-NO" dirty="0"/>
              <a:t>Utekontakten</a:t>
            </a:r>
          </a:p>
        </p:txBody>
      </p:sp>
    </p:spTree>
    <p:extLst>
      <p:ext uri="{BB962C8B-B14F-4D97-AF65-F5344CB8AC3E}">
        <p14:creationId xmlns:p14="http://schemas.microsoft.com/office/powerpoint/2010/main" val="260063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Helsesjukepleiar</a:t>
            </a:r>
            <a:endParaRPr lang="nb-NO" dirty="0"/>
          </a:p>
        </p:txBody>
      </p:sp>
      <p:sp>
        <p:nvSpPr>
          <p:cNvPr id="3" name="Plassholder for innhold 2"/>
          <p:cNvSpPr>
            <a:spLocks noGrp="1"/>
          </p:cNvSpPr>
          <p:nvPr>
            <p:ph idx="1"/>
          </p:nvPr>
        </p:nvSpPr>
        <p:spPr/>
        <p:txBody>
          <a:bodyPr>
            <a:normAutofit/>
          </a:bodyPr>
          <a:lstStyle/>
          <a:p>
            <a:r>
              <a:rPr lang="nb-NO" dirty="0" err="1"/>
              <a:t>Helsesjukepleiarar</a:t>
            </a:r>
            <a:r>
              <a:rPr lang="nb-NO" dirty="0"/>
              <a:t> på </a:t>
            </a:r>
            <a:r>
              <a:rPr lang="nb-NO" dirty="0" err="1"/>
              <a:t>skulen</a:t>
            </a:r>
            <a:r>
              <a:rPr lang="nb-NO" dirty="0"/>
              <a:t> er Irmelin </a:t>
            </a:r>
            <a:r>
              <a:rPr lang="nb-NO" dirty="0" err="1"/>
              <a:t>Eikefet</a:t>
            </a:r>
            <a:r>
              <a:rPr lang="nb-NO" dirty="0"/>
              <a:t> Knudsen og Karina Nordahl.</a:t>
            </a:r>
          </a:p>
          <a:p>
            <a:r>
              <a:rPr lang="nb-NO" dirty="0"/>
              <a:t>Irmelin er </a:t>
            </a:r>
            <a:r>
              <a:rPr lang="nb-NO" dirty="0" err="1"/>
              <a:t>tilstades</a:t>
            </a:r>
            <a:r>
              <a:rPr lang="nb-NO" dirty="0"/>
              <a:t> </a:t>
            </a:r>
            <a:r>
              <a:rPr lang="nb-NO" dirty="0" err="1"/>
              <a:t>måndag</a:t>
            </a:r>
            <a:r>
              <a:rPr lang="nb-NO" dirty="0"/>
              <a:t>, torsdag og fredag , tlf. 40816753</a:t>
            </a:r>
          </a:p>
          <a:p>
            <a:r>
              <a:rPr lang="nb-NO" dirty="0"/>
              <a:t>Karina er </a:t>
            </a:r>
            <a:r>
              <a:rPr lang="nb-NO" dirty="0" err="1"/>
              <a:t>tilstades</a:t>
            </a:r>
            <a:r>
              <a:rPr lang="nb-NO" dirty="0"/>
              <a:t> </a:t>
            </a:r>
            <a:r>
              <a:rPr lang="nb-NO" dirty="0" err="1"/>
              <a:t>måndag</a:t>
            </a:r>
            <a:r>
              <a:rPr lang="nb-NO" dirty="0"/>
              <a:t> og </a:t>
            </a:r>
            <a:r>
              <a:rPr lang="nb-NO" dirty="0" err="1"/>
              <a:t>tysdag</a:t>
            </a:r>
            <a:r>
              <a:rPr lang="nb-NO" dirty="0"/>
              <a:t>, tlf. 40813614</a:t>
            </a:r>
          </a:p>
          <a:p>
            <a:r>
              <a:rPr lang="nb-NO" dirty="0"/>
              <a:t>Dei kan kontaktas via telefon eller via </a:t>
            </a:r>
            <a:r>
              <a:rPr lang="nb-NO" dirty="0" err="1"/>
              <a:t>HelseNorge</a:t>
            </a:r>
            <a:r>
              <a:rPr lang="nb-NO" dirty="0"/>
              <a:t>. </a:t>
            </a:r>
          </a:p>
          <a:p>
            <a:r>
              <a:rPr lang="nb-NO" dirty="0" err="1"/>
              <a:t>Skulehelsetenesta</a:t>
            </a:r>
            <a:r>
              <a:rPr lang="nb-NO" dirty="0"/>
              <a:t> er </a:t>
            </a:r>
            <a:r>
              <a:rPr lang="nb-NO" dirty="0" err="1"/>
              <a:t>ein</a:t>
            </a:r>
            <a:r>
              <a:rPr lang="nb-NO" dirty="0"/>
              <a:t> del av Barne- og </a:t>
            </a:r>
            <a:r>
              <a:rPr lang="nb-NO" dirty="0" err="1"/>
              <a:t>familitenesta</a:t>
            </a:r>
            <a:r>
              <a:rPr lang="nb-NO" dirty="0"/>
              <a:t> i Bergen kommune. </a:t>
            </a:r>
            <a:r>
              <a:rPr lang="nb-NO" dirty="0" err="1"/>
              <a:t>Tjenesta</a:t>
            </a:r>
            <a:r>
              <a:rPr lang="nb-NO" dirty="0"/>
              <a:t> er </a:t>
            </a:r>
            <a:r>
              <a:rPr lang="nb-NO" dirty="0" err="1"/>
              <a:t>eit</a:t>
            </a:r>
            <a:r>
              <a:rPr lang="nb-NO" dirty="0"/>
              <a:t> </a:t>
            </a:r>
            <a:r>
              <a:rPr lang="nb-NO" dirty="0" err="1"/>
              <a:t>lågterskeltilbod</a:t>
            </a:r>
            <a:r>
              <a:rPr lang="nb-NO" dirty="0"/>
              <a:t>. Vi </a:t>
            </a:r>
            <a:r>
              <a:rPr lang="nb-NO" dirty="0" err="1"/>
              <a:t>oppfordrar</a:t>
            </a:r>
            <a:r>
              <a:rPr lang="nb-NO" dirty="0"/>
              <a:t> barn og </a:t>
            </a:r>
            <a:r>
              <a:rPr lang="nb-NO" dirty="0" err="1"/>
              <a:t>føresette</a:t>
            </a:r>
            <a:r>
              <a:rPr lang="nb-NO" dirty="0"/>
              <a:t> å ta kontakt ved behov!</a:t>
            </a:r>
          </a:p>
          <a:p>
            <a:endParaRPr lang="nb-NO" dirty="0"/>
          </a:p>
        </p:txBody>
      </p:sp>
    </p:spTree>
    <p:extLst>
      <p:ext uri="{BB962C8B-B14F-4D97-AF65-F5344CB8AC3E}">
        <p14:creationId xmlns:p14="http://schemas.microsoft.com/office/powerpoint/2010/main" val="40219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5699D-DDEE-4083-B9CA-898D2A319E4A}"/>
              </a:ext>
            </a:extLst>
          </p:cNvPr>
          <p:cNvSpPr>
            <a:spLocks noGrp="1"/>
          </p:cNvSpPr>
          <p:nvPr>
            <p:ph type="title"/>
          </p:nvPr>
        </p:nvSpPr>
        <p:spPr>
          <a:xfrm>
            <a:off x="838200" y="365125"/>
            <a:ext cx="10515600" cy="1040981"/>
          </a:xfrm>
        </p:spPr>
        <p:txBody>
          <a:bodyPr/>
          <a:lstStyle/>
          <a:p>
            <a:r>
              <a:rPr lang="nb-NO" dirty="0" err="1"/>
              <a:t>Kontaktlærarar</a:t>
            </a:r>
            <a:r>
              <a:rPr lang="nb-NO" dirty="0"/>
              <a:t> m.m. på trinnet </a:t>
            </a:r>
          </a:p>
        </p:txBody>
      </p:sp>
      <p:sp>
        <p:nvSpPr>
          <p:cNvPr id="3" name="Plassholder for innhold 2">
            <a:extLst>
              <a:ext uri="{FF2B5EF4-FFF2-40B4-BE49-F238E27FC236}">
                <a16:creationId xmlns:a16="http://schemas.microsoft.com/office/drawing/2014/main" id="{A36F43A2-24F9-40C8-8AEB-FF3D42FCBEBB}"/>
              </a:ext>
            </a:extLst>
          </p:cNvPr>
          <p:cNvSpPr>
            <a:spLocks noGrp="1"/>
          </p:cNvSpPr>
          <p:nvPr>
            <p:ph idx="1"/>
          </p:nvPr>
        </p:nvSpPr>
        <p:spPr>
          <a:xfrm>
            <a:off x="838200" y="1233578"/>
            <a:ext cx="10515600" cy="4943386"/>
          </a:xfrm>
        </p:spPr>
        <p:txBody>
          <a:bodyPr>
            <a:normAutofit fontScale="85000" lnSpcReduction="20000"/>
          </a:bodyPr>
          <a:lstStyle/>
          <a:p>
            <a:pPr marL="0" indent="0">
              <a:buNone/>
            </a:pPr>
            <a:endParaRPr lang="nb-NO" dirty="0"/>
          </a:p>
          <a:p>
            <a:r>
              <a:rPr lang="nb-NO" dirty="0"/>
              <a:t>9A Rune Gunnarskog og Bjørn Vihovde</a:t>
            </a:r>
          </a:p>
          <a:p>
            <a:r>
              <a:rPr lang="nb-NO" dirty="0"/>
              <a:t>9B Hedvig Aardal og Richard Grøndal</a:t>
            </a:r>
          </a:p>
          <a:p>
            <a:r>
              <a:rPr lang="nb-NO" dirty="0"/>
              <a:t>9C Nynke Leijstra og Kenneth Flatabø</a:t>
            </a:r>
          </a:p>
          <a:p>
            <a:r>
              <a:rPr lang="nb-NO" dirty="0"/>
              <a:t>9D Per Olsen og Gabriel Criales</a:t>
            </a:r>
          </a:p>
          <a:p>
            <a:r>
              <a:rPr lang="nb-NO" dirty="0"/>
              <a:t>9E Tone Merete Valestrand og Elisabet Vevatne</a:t>
            </a:r>
          </a:p>
          <a:p>
            <a:pPr marL="0" indent="0">
              <a:buNone/>
            </a:pPr>
            <a:endParaRPr lang="nb-NO" dirty="0"/>
          </a:p>
          <a:p>
            <a:pPr marL="0" indent="0">
              <a:buNone/>
            </a:pPr>
            <a:r>
              <a:rPr lang="nb-NO" dirty="0"/>
              <a:t>Andre </a:t>
            </a:r>
            <a:r>
              <a:rPr lang="nb-NO" dirty="0" err="1"/>
              <a:t>faglærarar</a:t>
            </a:r>
            <a:r>
              <a:rPr lang="nb-NO" dirty="0"/>
              <a:t>: 	Monika Kløvtveit, Jarle Næss, Torbjørn Ask, Kristin Grøndal, 			Etienne Sandanger</a:t>
            </a:r>
          </a:p>
          <a:p>
            <a:pPr marL="0" indent="0">
              <a:buNone/>
            </a:pPr>
            <a:r>
              <a:rPr lang="nb-NO" dirty="0"/>
              <a:t>Elevassistent: 		Kjerstin Kalsås</a:t>
            </a:r>
          </a:p>
          <a:p>
            <a:pPr marL="0" indent="0">
              <a:buNone/>
            </a:pPr>
            <a:r>
              <a:rPr lang="nb-NO" dirty="0" err="1"/>
              <a:t>Miljøarbeidar</a:t>
            </a:r>
            <a:r>
              <a:rPr lang="nb-NO" dirty="0"/>
              <a:t>: 	Connie Bolstad </a:t>
            </a:r>
          </a:p>
          <a:p>
            <a:pPr marL="0" indent="0">
              <a:buNone/>
            </a:pPr>
            <a:r>
              <a:rPr lang="nb-NO" dirty="0" err="1"/>
              <a:t>Rådgjevar</a:t>
            </a:r>
            <a:r>
              <a:rPr lang="nb-NO" dirty="0"/>
              <a:t>: 		Monika Kløvtveit</a:t>
            </a:r>
          </a:p>
          <a:p>
            <a:pPr marL="0" indent="0">
              <a:buNone/>
            </a:pPr>
            <a:r>
              <a:rPr lang="nb-NO" dirty="0" err="1"/>
              <a:t>Avdelingsleiar</a:t>
            </a:r>
            <a:r>
              <a:rPr lang="nb-NO" dirty="0"/>
              <a:t>:		Jarle Næss</a:t>
            </a:r>
          </a:p>
        </p:txBody>
      </p:sp>
    </p:spTree>
    <p:extLst>
      <p:ext uri="{BB962C8B-B14F-4D97-AF65-F5344CB8AC3E}">
        <p14:creationId xmlns:p14="http://schemas.microsoft.com/office/powerpoint/2010/main" val="25971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descr="Et bilde som inneholder tre, i luften, Flyfoto, utendørs">
            <a:extLst>
              <a:ext uri="{FF2B5EF4-FFF2-40B4-BE49-F238E27FC236}">
                <a16:creationId xmlns:a16="http://schemas.microsoft.com/office/drawing/2014/main" id="{CD042FB5-E3F4-4BCE-09A8-0658B170991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461"/>
          <a:stretch/>
        </p:blipFill>
        <p:spPr>
          <a:xfrm>
            <a:off x="20" y="1282"/>
            <a:ext cx="12191980" cy="6856718"/>
          </a:xfrm>
          <a:prstGeom prst="rect">
            <a:avLst/>
          </a:prstGeom>
        </p:spPr>
      </p:pic>
    </p:spTree>
    <p:extLst>
      <p:ext uri="{BB962C8B-B14F-4D97-AF65-F5344CB8AC3E}">
        <p14:creationId xmlns:p14="http://schemas.microsoft.com/office/powerpoint/2010/main" val="1432006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E2E1D-3C30-4C34-4A37-B8860067C5C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17025D0-926D-940F-DE35-8181F7E37347}"/>
              </a:ext>
            </a:extLst>
          </p:cNvPr>
          <p:cNvSpPr>
            <a:spLocks noGrp="1"/>
          </p:cNvSpPr>
          <p:nvPr>
            <p:ph type="title"/>
          </p:nvPr>
        </p:nvSpPr>
        <p:spPr/>
        <p:txBody>
          <a:bodyPr/>
          <a:lstStyle/>
          <a:p>
            <a:r>
              <a:rPr lang="nb-NO" dirty="0"/>
              <a:t>Ny skule</a:t>
            </a:r>
          </a:p>
        </p:txBody>
      </p:sp>
      <p:sp>
        <p:nvSpPr>
          <p:cNvPr id="3" name="Plassholder for innhold 2">
            <a:extLst>
              <a:ext uri="{FF2B5EF4-FFF2-40B4-BE49-F238E27FC236}">
                <a16:creationId xmlns:a16="http://schemas.microsoft.com/office/drawing/2014/main" id="{F65C6712-117F-1429-6637-F441109C8B23}"/>
              </a:ext>
            </a:extLst>
          </p:cNvPr>
          <p:cNvSpPr>
            <a:spLocks noGrp="1"/>
          </p:cNvSpPr>
          <p:nvPr>
            <p:ph idx="1"/>
          </p:nvPr>
        </p:nvSpPr>
        <p:spPr>
          <a:xfrm>
            <a:off x="838200" y="1825625"/>
            <a:ext cx="10515600" cy="4575175"/>
          </a:xfrm>
        </p:spPr>
        <p:txBody>
          <a:bodyPr>
            <a:normAutofit/>
          </a:bodyPr>
          <a:lstStyle/>
          <a:p>
            <a:pPr>
              <a:buFontTx/>
              <a:buChar char="-"/>
            </a:pPr>
            <a:r>
              <a:rPr lang="nb-NO" dirty="0"/>
              <a:t>Flytting av ting i løpet av november og desember – vil </a:t>
            </a:r>
            <a:r>
              <a:rPr lang="nb-NO" dirty="0" err="1"/>
              <a:t>påverke</a:t>
            </a:r>
            <a:r>
              <a:rPr lang="nb-NO" dirty="0"/>
              <a:t> undervisninga i </a:t>
            </a:r>
            <a:r>
              <a:rPr lang="nb-NO" dirty="0" err="1"/>
              <a:t>nokre</a:t>
            </a:r>
            <a:r>
              <a:rPr lang="nb-NO" dirty="0"/>
              <a:t> fag</a:t>
            </a:r>
          </a:p>
          <a:p>
            <a:pPr>
              <a:buFontTx/>
              <a:buChar char="-"/>
            </a:pPr>
            <a:r>
              <a:rPr lang="nb-NO" dirty="0"/>
              <a:t>Oppstart på ny skule for </a:t>
            </a:r>
            <a:r>
              <a:rPr lang="nb-NO" dirty="0" err="1"/>
              <a:t>elevane</a:t>
            </a:r>
            <a:r>
              <a:rPr lang="nb-NO" dirty="0"/>
              <a:t> </a:t>
            </a:r>
            <a:r>
              <a:rPr lang="nb-NO" dirty="0" err="1"/>
              <a:t>tysdag</a:t>
            </a:r>
            <a:r>
              <a:rPr lang="nb-NO" dirty="0"/>
              <a:t> 6.januar</a:t>
            </a:r>
          </a:p>
          <a:p>
            <a:pPr>
              <a:buFontTx/>
              <a:buChar char="-"/>
            </a:pPr>
            <a:r>
              <a:rPr lang="nb-NO" dirty="0"/>
              <a:t>Ny organisering – </a:t>
            </a:r>
            <a:r>
              <a:rPr lang="nb-NO" dirty="0" err="1"/>
              <a:t>frå</a:t>
            </a:r>
            <a:r>
              <a:rPr lang="nb-NO" dirty="0"/>
              <a:t> fem </a:t>
            </a:r>
            <a:r>
              <a:rPr lang="nb-NO" dirty="0" err="1"/>
              <a:t>klassar</a:t>
            </a:r>
            <a:r>
              <a:rPr lang="nb-NO" dirty="0"/>
              <a:t> til tre grupper</a:t>
            </a:r>
          </a:p>
          <a:p>
            <a:pPr>
              <a:buFontTx/>
              <a:buChar char="-"/>
            </a:pPr>
            <a:r>
              <a:rPr lang="nb-NO" dirty="0"/>
              <a:t>Ny samansetning av </a:t>
            </a:r>
            <a:r>
              <a:rPr lang="nb-NO" dirty="0" err="1"/>
              <a:t>kontaktlærarar</a:t>
            </a:r>
            <a:endParaRPr lang="nb-NO" dirty="0"/>
          </a:p>
          <a:p>
            <a:pPr>
              <a:buFontTx/>
              <a:buChar char="-"/>
            </a:pPr>
            <a:r>
              <a:rPr lang="nb-NO" dirty="0"/>
              <a:t>Nye </a:t>
            </a:r>
            <a:r>
              <a:rPr lang="nb-NO" dirty="0" err="1"/>
              <a:t>moglegheiter</a:t>
            </a:r>
            <a:r>
              <a:rPr lang="nb-NO" dirty="0"/>
              <a:t> for organisering av undervisning – og </a:t>
            </a:r>
            <a:r>
              <a:rPr lang="nb-NO" dirty="0" err="1"/>
              <a:t>nokre</a:t>
            </a:r>
            <a:r>
              <a:rPr lang="nb-NO" dirty="0"/>
              <a:t> nye </a:t>
            </a:r>
            <a:r>
              <a:rPr lang="nb-NO" dirty="0" err="1"/>
              <a:t>avgrensingar</a:t>
            </a:r>
            <a:endParaRPr lang="nb-NO" dirty="0"/>
          </a:p>
        </p:txBody>
      </p:sp>
    </p:spTree>
    <p:extLst>
      <p:ext uri="{BB962C8B-B14F-4D97-AF65-F5344CB8AC3E}">
        <p14:creationId xmlns:p14="http://schemas.microsoft.com/office/powerpoint/2010/main" val="74392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31A56E-3E7E-4269-B64B-D6C3B090B4F1}"/>
              </a:ext>
            </a:extLst>
          </p:cNvPr>
          <p:cNvSpPr>
            <a:spLocks noGrp="1"/>
          </p:cNvSpPr>
          <p:nvPr>
            <p:ph type="title"/>
          </p:nvPr>
        </p:nvSpPr>
        <p:spPr/>
        <p:txBody>
          <a:bodyPr/>
          <a:lstStyle/>
          <a:p>
            <a:r>
              <a:rPr lang="nb-NO" dirty="0"/>
              <a:t>Rom for klassemøte</a:t>
            </a:r>
          </a:p>
        </p:txBody>
      </p:sp>
      <p:sp>
        <p:nvSpPr>
          <p:cNvPr id="3" name="Plassholder for innhold 2">
            <a:extLst>
              <a:ext uri="{FF2B5EF4-FFF2-40B4-BE49-F238E27FC236}">
                <a16:creationId xmlns:a16="http://schemas.microsoft.com/office/drawing/2014/main" id="{0AA31988-FC5D-4EC7-BF02-917DEEA1251B}"/>
              </a:ext>
            </a:extLst>
          </p:cNvPr>
          <p:cNvSpPr>
            <a:spLocks noGrp="1"/>
          </p:cNvSpPr>
          <p:nvPr>
            <p:ph idx="1"/>
          </p:nvPr>
        </p:nvSpPr>
        <p:spPr/>
        <p:txBody>
          <a:bodyPr>
            <a:normAutofit fontScale="92500" lnSpcReduction="20000"/>
          </a:bodyPr>
          <a:lstStyle/>
          <a:p>
            <a:pPr marL="0" indent="0">
              <a:buNone/>
            </a:pPr>
            <a:r>
              <a:rPr lang="nb-NO" dirty="0"/>
              <a:t>Klasse 9A – rom P233</a:t>
            </a:r>
          </a:p>
          <a:p>
            <a:pPr marL="0" indent="0">
              <a:buNone/>
            </a:pPr>
            <a:r>
              <a:rPr lang="nb-NO" dirty="0"/>
              <a:t>Klasse 9B – rom P230</a:t>
            </a:r>
          </a:p>
          <a:p>
            <a:pPr marL="0" indent="0">
              <a:buNone/>
            </a:pPr>
            <a:r>
              <a:rPr lang="nb-NO" dirty="0"/>
              <a:t>Klasse 9C – rom P237</a:t>
            </a:r>
          </a:p>
          <a:p>
            <a:pPr marL="0" indent="0">
              <a:buNone/>
            </a:pPr>
            <a:r>
              <a:rPr lang="nb-NO" dirty="0"/>
              <a:t>Klasse 9D – rom P220</a:t>
            </a:r>
          </a:p>
          <a:p>
            <a:pPr marL="0" indent="0">
              <a:buNone/>
            </a:pPr>
            <a:r>
              <a:rPr lang="nb-NO" dirty="0"/>
              <a:t>Klasse 9E – rom P215</a:t>
            </a:r>
          </a:p>
          <a:p>
            <a:pPr marL="0" indent="0">
              <a:buNone/>
            </a:pPr>
            <a:endParaRPr lang="nb-NO" dirty="0"/>
          </a:p>
          <a:p>
            <a:r>
              <a:rPr lang="nb-NO" dirty="0"/>
              <a:t>FAU  - valg av representant til FAU</a:t>
            </a:r>
          </a:p>
          <a:p>
            <a:r>
              <a:rPr lang="nb-NO" dirty="0"/>
              <a:t>Val av 2 </a:t>
            </a:r>
            <a:r>
              <a:rPr lang="nb-NO" dirty="0" err="1"/>
              <a:t>klassekontaktar</a:t>
            </a:r>
            <a:r>
              <a:rPr lang="nb-NO" dirty="0"/>
              <a:t>  (derav </a:t>
            </a:r>
            <a:r>
              <a:rPr lang="nb-NO" dirty="0" err="1"/>
              <a:t>ein</a:t>
            </a:r>
            <a:r>
              <a:rPr lang="nb-NO"/>
              <a:t> vara </a:t>
            </a:r>
            <a:r>
              <a:rPr lang="nb-NO" dirty="0"/>
              <a:t>til FAU) </a:t>
            </a:r>
          </a:p>
          <a:p>
            <a:pPr marL="0" indent="0">
              <a:buNone/>
            </a:pPr>
            <a:endParaRPr lang="nb-NO" dirty="0"/>
          </a:p>
          <a:p>
            <a:pPr marL="0" indent="0">
              <a:buNone/>
            </a:pPr>
            <a:r>
              <a:rPr lang="nb-NO" dirty="0"/>
              <a:t>Dersom du er usikker på kva for </a:t>
            </a:r>
            <a:r>
              <a:rPr lang="nb-NO" dirty="0" err="1"/>
              <a:t>ein</a:t>
            </a:r>
            <a:r>
              <a:rPr lang="nb-NO" dirty="0"/>
              <a:t> klasse ditt barn går i, har </a:t>
            </a:r>
            <a:r>
              <a:rPr lang="nb-NO" dirty="0" err="1"/>
              <a:t>lærarane</a:t>
            </a:r>
            <a:r>
              <a:rPr lang="nb-NO" dirty="0"/>
              <a:t> klasseliste. </a:t>
            </a:r>
          </a:p>
        </p:txBody>
      </p:sp>
    </p:spTree>
    <p:extLst>
      <p:ext uri="{BB962C8B-B14F-4D97-AF65-F5344CB8AC3E}">
        <p14:creationId xmlns:p14="http://schemas.microsoft.com/office/powerpoint/2010/main" val="133996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4AFD51-EBA0-4A07-9DE7-95F13D26C5BA}"/>
              </a:ext>
            </a:extLst>
          </p:cNvPr>
          <p:cNvSpPr>
            <a:spLocks noGrp="1"/>
          </p:cNvSpPr>
          <p:nvPr>
            <p:ph type="title"/>
          </p:nvPr>
        </p:nvSpPr>
        <p:spPr/>
        <p:txBody>
          <a:bodyPr/>
          <a:lstStyle/>
          <a:p>
            <a:r>
              <a:rPr lang="nb-NO" dirty="0" err="1"/>
              <a:t>Innhald</a:t>
            </a:r>
            <a:r>
              <a:rPr lang="nb-NO" dirty="0"/>
              <a:t>:</a:t>
            </a:r>
          </a:p>
        </p:txBody>
      </p:sp>
      <p:sp>
        <p:nvSpPr>
          <p:cNvPr id="3" name="Plassholder for innhold 2">
            <a:extLst>
              <a:ext uri="{FF2B5EF4-FFF2-40B4-BE49-F238E27FC236}">
                <a16:creationId xmlns:a16="http://schemas.microsoft.com/office/drawing/2014/main" id="{4C01F639-4AD4-44A7-A84E-8FFB525C4010}"/>
              </a:ext>
            </a:extLst>
          </p:cNvPr>
          <p:cNvSpPr>
            <a:spLocks noGrp="1"/>
          </p:cNvSpPr>
          <p:nvPr>
            <p:ph idx="1"/>
          </p:nvPr>
        </p:nvSpPr>
        <p:spPr>
          <a:xfrm>
            <a:off x="838200" y="1451429"/>
            <a:ext cx="10515600" cy="4725534"/>
          </a:xfrm>
        </p:spPr>
        <p:txBody>
          <a:bodyPr>
            <a:normAutofit fontScale="92500" lnSpcReduction="20000"/>
          </a:bodyPr>
          <a:lstStyle/>
          <a:p>
            <a:r>
              <a:rPr lang="nb-NO" dirty="0" err="1"/>
              <a:t>Skulen</a:t>
            </a:r>
            <a:r>
              <a:rPr lang="nb-NO" dirty="0"/>
              <a:t> sine satsingsområde</a:t>
            </a:r>
          </a:p>
          <a:p>
            <a:endParaRPr lang="nb-NO" dirty="0"/>
          </a:p>
          <a:p>
            <a:pPr lvl="0"/>
            <a:r>
              <a:rPr lang="nn-NO" dirty="0"/>
              <a:t>Skulen sitt arbeid med sosial kompetanse</a:t>
            </a:r>
          </a:p>
          <a:p>
            <a:pPr lvl="0"/>
            <a:endParaRPr lang="nb-NO" dirty="0"/>
          </a:p>
          <a:p>
            <a:pPr lvl="0"/>
            <a:r>
              <a:rPr lang="nn-NO" dirty="0"/>
              <a:t>Om §12 – retten til eit trygt og godt skulemiljø</a:t>
            </a:r>
          </a:p>
          <a:p>
            <a:pPr lvl="0"/>
            <a:endParaRPr lang="nn-NO" dirty="0"/>
          </a:p>
          <a:p>
            <a:pPr lvl="0"/>
            <a:r>
              <a:rPr lang="nb-NO" dirty="0"/>
              <a:t>Gratisprinsippet</a:t>
            </a:r>
          </a:p>
          <a:p>
            <a:pPr lvl="0"/>
            <a:endParaRPr lang="nb-NO" dirty="0"/>
          </a:p>
          <a:p>
            <a:pPr lvl="0"/>
            <a:r>
              <a:rPr lang="nb-NO"/>
              <a:t>Elevpermisjon</a:t>
            </a:r>
            <a:endParaRPr lang="nb-NO" dirty="0"/>
          </a:p>
          <a:p>
            <a:pPr marL="0" lvl="0" indent="0">
              <a:buNone/>
            </a:pPr>
            <a:endParaRPr lang="nb-NO" dirty="0"/>
          </a:p>
          <a:p>
            <a:pPr marL="0" lvl="0" indent="0">
              <a:buNone/>
            </a:pPr>
            <a:r>
              <a:rPr lang="nb-NO" dirty="0"/>
              <a:t>*Samarbeid </a:t>
            </a:r>
          </a:p>
          <a:p>
            <a:pPr marL="0" lvl="0" indent="0">
              <a:buNone/>
            </a:pPr>
            <a:endParaRPr lang="nb-NO" dirty="0"/>
          </a:p>
          <a:p>
            <a:endParaRPr lang="nb-NO" dirty="0"/>
          </a:p>
          <a:p>
            <a:endParaRPr lang="nb-NO" dirty="0"/>
          </a:p>
        </p:txBody>
      </p:sp>
    </p:spTree>
    <p:extLst>
      <p:ext uri="{BB962C8B-B14F-4D97-AF65-F5344CB8AC3E}">
        <p14:creationId xmlns:p14="http://schemas.microsoft.com/office/powerpoint/2010/main" val="183755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6CAD6A-F525-4A78-B2AF-97E3F87B25D1}"/>
              </a:ext>
            </a:extLst>
          </p:cNvPr>
          <p:cNvSpPr>
            <a:spLocks noGrp="1"/>
          </p:cNvSpPr>
          <p:nvPr>
            <p:ph type="title"/>
          </p:nvPr>
        </p:nvSpPr>
        <p:spPr/>
        <p:txBody>
          <a:bodyPr/>
          <a:lstStyle/>
          <a:p>
            <a:r>
              <a:rPr lang="nb-NO" dirty="0"/>
              <a:t>SATSINGSOMRÅDE</a:t>
            </a:r>
          </a:p>
        </p:txBody>
      </p:sp>
      <p:sp>
        <p:nvSpPr>
          <p:cNvPr id="3" name="Plassholder for innhold 2">
            <a:extLst>
              <a:ext uri="{FF2B5EF4-FFF2-40B4-BE49-F238E27FC236}">
                <a16:creationId xmlns:a16="http://schemas.microsoft.com/office/drawing/2014/main" id="{BAE537BB-DBC2-4585-831E-CCD010803309}"/>
              </a:ext>
            </a:extLst>
          </p:cNvPr>
          <p:cNvSpPr>
            <a:spLocks noGrp="1"/>
          </p:cNvSpPr>
          <p:nvPr>
            <p:ph idx="1"/>
          </p:nvPr>
        </p:nvSpPr>
        <p:spPr/>
        <p:txBody>
          <a:bodyPr/>
          <a:lstStyle/>
          <a:p>
            <a:pPr marL="0" indent="0">
              <a:buNone/>
            </a:pPr>
            <a:endParaRPr lang="nb-NO" dirty="0"/>
          </a:p>
          <a:p>
            <a:pPr marL="0" indent="0">
              <a:buNone/>
            </a:pPr>
            <a:r>
              <a:rPr lang="nb-NO" dirty="0"/>
              <a:t> </a:t>
            </a:r>
            <a:r>
              <a:rPr lang="nb-NO" dirty="0" err="1"/>
              <a:t>Medverknad</a:t>
            </a:r>
            <a:endParaRPr lang="nb-NO" dirty="0"/>
          </a:p>
          <a:p>
            <a:pPr marL="0" indent="0">
              <a:buNone/>
            </a:pPr>
            <a:endParaRPr lang="nb-NO" dirty="0"/>
          </a:p>
          <a:p>
            <a:pPr marL="0" indent="0">
              <a:buNone/>
            </a:pPr>
            <a:r>
              <a:rPr lang="nb-NO" dirty="0"/>
              <a:t>Tilpassa opplæring</a:t>
            </a:r>
          </a:p>
          <a:p>
            <a:pPr marL="0" indent="0">
              <a:buNone/>
            </a:pPr>
            <a:endParaRPr lang="nb-NO" dirty="0"/>
          </a:p>
          <a:p>
            <a:pPr marL="0" indent="0">
              <a:buNone/>
            </a:pPr>
            <a:r>
              <a:rPr lang="nb-NO" dirty="0"/>
              <a:t> Pedagogikk og organisering på ny skule</a:t>
            </a:r>
          </a:p>
        </p:txBody>
      </p:sp>
    </p:spTree>
    <p:extLst>
      <p:ext uri="{BB962C8B-B14F-4D97-AF65-F5344CB8AC3E}">
        <p14:creationId xmlns:p14="http://schemas.microsoft.com/office/powerpoint/2010/main" val="103412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Opplæringslova § 12</a:t>
            </a:r>
          </a:p>
        </p:txBody>
      </p:sp>
      <p:pic>
        <p:nvPicPr>
          <p:cNvPr id="4" name="Plassholder for innhold 3"/>
          <p:cNvPicPr>
            <a:picLocks noGrp="1" noChangeAspect="1"/>
          </p:cNvPicPr>
          <p:nvPr>
            <p:ph idx="1"/>
          </p:nvPr>
        </p:nvPicPr>
        <p:blipFill>
          <a:blip r:embed="rId2"/>
          <a:stretch>
            <a:fillRect/>
          </a:stretch>
        </p:blipFill>
        <p:spPr>
          <a:xfrm>
            <a:off x="2695798" y="2133600"/>
            <a:ext cx="5421523" cy="2833183"/>
          </a:xfrm>
          <a:prstGeom prst="rect">
            <a:avLst/>
          </a:prstGeom>
        </p:spPr>
      </p:pic>
    </p:spTree>
    <p:extLst>
      <p:ext uri="{BB962C8B-B14F-4D97-AF65-F5344CB8AC3E}">
        <p14:creationId xmlns:p14="http://schemas.microsoft.com/office/powerpoint/2010/main" val="211870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Opplæringslova § 12 </a:t>
            </a:r>
          </a:p>
        </p:txBody>
      </p:sp>
      <p:sp>
        <p:nvSpPr>
          <p:cNvPr id="3" name="Plassholder for innhold 2"/>
          <p:cNvSpPr>
            <a:spLocks noGrp="1"/>
          </p:cNvSpPr>
          <p:nvPr>
            <p:ph idx="1"/>
          </p:nvPr>
        </p:nvSpPr>
        <p:spPr/>
        <p:txBody>
          <a:bodyPr>
            <a:normAutofit fontScale="55000" lnSpcReduction="20000"/>
          </a:bodyPr>
          <a:lstStyle/>
          <a:p>
            <a:r>
              <a:rPr lang="nn-NO" dirty="0"/>
              <a:t> §12 Retten til eit trygt og godt skulemiljø</a:t>
            </a:r>
          </a:p>
          <a:p>
            <a:r>
              <a:rPr lang="nn-NO" sz="2900" dirty="0"/>
              <a:t>Alle elevar har rett til eit trygt og godt skulemiljø som fremjar helse, trivsel og læring.</a:t>
            </a:r>
          </a:p>
          <a:p>
            <a:pPr marL="0" indent="0">
              <a:buNone/>
            </a:pPr>
            <a:r>
              <a:rPr lang="nn-NO" sz="2900" dirty="0"/>
              <a:t>Dette gjeld det psykiske og fysiske skulemiljøet. </a:t>
            </a:r>
          </a:p>
          <a:p>
            <a:pPr marL="0" indent="0">
              <a:buNone/>
            </a:pPr>
            <a:r>
              <a:rPr lang="nn-NO" sz="2900" b="0" i="0" dirty="0">
                <a:solidFill>
                  <a:srgbClr val="212529"/>
                </a:solidFill>
                <a:effectLst/>
              </a:rPr>
              <a:t>Alle elevar har rett til eit trygt og godt skulemiljø som fremjar helse, </a:t>
            </a:r>
            <a:r>
              <a:rPr lang="nn-NO" sz="2900" b="0" i="0" dirty="0" err="1">
                <a:solidFill>
                  <a:srgbClr val="212529"/>
                </a:solidFill>
                <a:effectLst/>
              </a:rPr>
              <a:t>inkludering</a:t>
            </a:r>
            <a:r>
              <a:rPr lang="nn-NO" sz="2900" b="0" i="0" dirty="0">
                <a:solidFill>
                  <a:srgbClr val="212529"/>
                </a:solidFill>
                <a:effectLst/>
              </a:rPr>
              <a:t>, trivsel og læring. Viss du som elev ikkje har det trygt og godt eller blir mobba på skulen, skal skulen hjelpe til. Viss du meiner at skulen ikkje gjer nok for å hjelpe deg, kan du ta kontakt med oss hjå Statsforvaltaren.</a:t>
            </a:r>
            <a:endParaRPr lang="nn-NO" sz="2900" dirty="0"/>
          </a:p>
          <a:p>
            <a:pPr marL="0" indent="0">
              <a:buNone/>
            </a:pPr>
            <a:r>
              <a:rPr lang="nn-NO" sz="2900" dirty="0"/>
              <a:t>Systemarbeid for heile skulen, trinnet og klassen.</a:t>
            </a:r>
          </a:p>
          <a:p>
            <a:pPr marL="0" indent="0">
              <a:buNone/>
            </a:pPr>
            <a:r>
              <a:rPr lang="nn-NO" sz="2900" dirty="0"/>
              <a:t>PALS – positiv åtferd, støttande læringsmiljø og samhandling.</a:t>
            </a:r>
          </a:p>
          <a:p>
            <a:pPr marL="0" indent="0">
              <a:buNone/>
            </a:pPr>
            <a:r>
              <a:rPr lang="nn-NO" sz="2900" dirty="0"/>
              <a:t>Særleg fokus på relasjonar.</a:t>
            </a:r>
          </a:p>
          <a:p>
            <a:pPr marL="0" indent="0">
              <a:buNone/>
            </a:pPr>
            <a:r>
              <a:rPr lang="nn-NO" sz="2900" dirty="0"/>
              <a:t>Skulemiljøtime </a:t>
            </a:r>
          </a:p>
          <a:p>
            <a:pPr marL="0" indent="0">
              <a:buNone/>
            </a:pPr>
            <a:endParaRPr lang="nn-NO" sz="2900" dirty="0"/>
          </a:p>
          <a:p>
            <a:pPr marL="0" indent="0">
              <a:buNone/>
            </a:pPr>
            <a:r>
              <a:rPr lang="nn-NO" sz="2900" dirty="0"/>
              <a:t>Saker som gjeld einskilde elevar</a:t>
            </a:r>
          </a:p>
          <a:p>
            <a:pPr marL="0" indent="0">
              <a:buNone/>
            </a:pPr>
            <a:endParaRPr lang="nn-NO" sz="2900" dirty="0"/>
          </a:p>
          <a:p>
            <a:pPr marL="0" indent="0">
              <a:buNone/>
            </a:pPr>
            <a:r>
              <a:rPr lang="nn-NO" sz="2900" dirty="0"/>
              <a:t>Ønske om at føresette har låg terskel for kontakt. </a:t>
            </a:r>
          </a:p>
          <a:p>
            <a:pPr marL="0" indent="0">
              <a:buNone/>
            </a:pPr>
            <a:r>
              <a:rPr lang="nn-NO" sz="2900" dirty="0"/>
              <a:t>Dialog og samarbeid!</a:t>
            </a:r>
          </a:p>
          <a:p>
            <a:pPr marL="0" indent="0">
              <a:buNone/>
            </a:pPr>
            <a:endParaRPr lang="nn-NO" sz="2900" dirty="0"/>
          </a:p>
          <a:p>
            <a:pPr marL="0" indent="0">
              <a:buNone/>
            </a:pPr>
            <a:endParaRPr lang="nb-NO" dirty="0"/>
          </a:p>
        </p:txBody>
      </p:sp>
    </p:spTree>
    <p:extLst>
      <p:ext uri="{BB962C8B-B14F-4D97-AF65-F5344CB8AC3E}">
        <p14:creationId xmlns:p14="http://schemas.microsoft.com/office/powerpoint/2010/main" val="147694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0A17A2-7194-44A0-BDFF-E99662B4041D}"/>
              </a:ext>
            </a:extLst>
          </p:cNvPr>
          <p:cNvSpPr>
            <a:spLocks noGrp="1"/>
          </p:cNvSpPr>
          <p:nvPr>
            <p:ph type="title"/>
          </p:nvPr>
        </p:nvSpPr>
        <p:spPr/>
        <p:txBody>
          <a:bodyPr/>
          <a:lstStyle/>
          <a:p>
            <a:r>
              <a:rPr lang="nb-NO" dirty="0"/>
              <a:t>SKULEREGLAR  ( tidl. Ordensreglement)</a:t>
            </a:r>
          </a:p>
        </p:txBody>
      </p:sp>
      <p:sp>
        <p:nvSpPr>
          <p:cNvPr id="3" name="Plassholder for innhold 2">
            <a:extLst>
              <a:ext uri="{FF2B5EF4-FFF2-40B4-BE49-F238E27FC236}">
                <a16:creationId xmlns:a16="http://schemas.microsoft.com/office/drawing/2014/main" id="{548DF50A-68F9-4F6A-BE40-0F524B67486C}"/>
              </a:ext>
            </a:extLst>
          </p:cNvPr>
          <p:cNvSpPr>
            <a:spLocks noGrp="1"/>
          </p:cNvSpPr>
          <p:nvPr>
            <p:ph idx="1"/>
          </p:nvPr>
        </p:nvSpPr>
        <p:spPr/>
        <p:txBody>
          <a:bodyPr/>
          <a:lstStyle/>
          <a:p>
            <a:r>
              <a:rPr lang="nb-NO" dirty="0"/>
              <a:t>Nytt i Bergen kommune haust 2024. </a:t>
            </a:r>
          </a:p>
          <a:p>
            <a:pPr marL="0" indent="0">
              <a:buNone/>
            </a:pPr>
            <a:r>
              <a:rPr lang="nb-NO" dirty="0"/>
              <a:t>    Oppfølgjing ved </a:t>
            </a:r>
            <a:r>
              <a:rPr lang="nb-NO" dirty="0" err="1"/>
              <a:t>brot</a:t>
            </a:r>
            <a:r>
              <a:rPr lang="nb-NO" dirty="0"/>
              <a:t> på </a:t>
            </a:r>
            <a:r>
              <a:rPr lang="nb-NO" dirty="0" err="1"/>
              <a:t>skulereglar</a:t>
            </a:r>
            <a:r>
              <a:rPr lang="nb-NO" dirty="0"/>
              <a:t>.</a:t>
            </a:r>
          </a:p>
          <a:p>
            <a:pPr marL="0" indent="0">
              <a:buNone/>
            </a:pPr>
            <a:endParaRPr lang="nb-NO" dirty="0"/>
          </a:p>
          <a:p>
            <a:r>
              <a:rPr lang="nb-NO" dirty="0"/>
              <a:t>CB og bøker</a:t>
            </a:r>
          </a:p>
          <a:p>
            <a:endParaRPr lang="nb-NO" dirty="0"/>
          </a:p>
          <a:p>
            <a:r>
              <a:rPr lang="nb-NO" dirty="0"/>
              <a:t>Kostbart </a:t>
            </a:r>
            <a:r>
              <a:rPr lang="nb-NO" dirty="0" err="1"/>
              <a:t>personleg</a:t>
            </a:r>
            <a:r>
              <a:rPr lang="nb-NO" dirty="0"/>
              <a:t> utstyr</a:t>
            </a:r>
          </a:p>
        </p:txBody>
      </p:sp>
    </p:spTree>
    <p:extLst>
      <p:ext uri="{BB962C8B-B14F-4D97-AF65-F5344CB8AC3E}">
        <p14:creationId xmlns:p14="http://schemas.microsoft.com/office/powerpoint/2010/main" val="299765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C9E414-489F-4EA8-856F-5A11896D5BCB}"/>
              </a:ext>
            </a:extLst>
          </p:cNvPr>
          <p:cNvSpPr>
            <a:spLocks noGrp="1"/>
          </p:cNvSpPr>
          <p:nvPr>
            <p:ph type="title"/>
          </p:nvPr>
        </p:nvSpPr>
        <p:spPr/>
        <p:txBody>
          <a:bodyPr/>
          <a:lstStyle/>
          <a:p>
            <a:r>
              <a:rPr lang="nb-NO" dirty="0"/>
              <a:t>GRATISPRINSIPPET</a:t>
            </a:r>
          </a:p>
        </p:txBody>
      </p:sp>
      <p:sp>
        <p:nvSpPr>
          <p:cNvPr id="3" name="Plassholder for innhold 2">
            <a:extLst>
              <a:ext uri="{FF2B5EF4-FFF2-40B4-BE49-F238E27FC236}">
                <a16:creationId xmlns:a16="http://schemas.microsoft.com/office/drawing/2014/main" id="{064CFBDA-976F-4B15-BABE-8355C7089A8C}"/>
              </a:ext>
            </a:extLst>
          </p:cNvPr>
          <p:cNvSpPr>
            <a:spLocks noGrp="1"/>
          </p:cNvSpPr>
          <p:nvPr>
            <p:ph idx="1"/>
          </p:nvPr>
        </p:nvSpPr>
        <p:spPr/>
        <p:txBody>
          <a:bodyPr/>
          <a:lstStyle/>
          <a:p>
            <a:r>
              <a:rPr lang="nn-NO" dirty="0"/>
              <a:t>Alle aktivitetar i skulen sin regi skal vere gratis.</a:t>
            </a:r>
          </a:p>
          <a:p>
            <a:endParaRPr lang="nn-NO" dirty="0"/>
          </a:p>
          <a:p>
            <a:endParaRPr lang="nn-NO" dirty="0"/>
          </a:p>
        </p:txBody>
      </p:sp>
      <p:pic>
        <p:nvPicPr>
          <p:cNvPr id="4" name="Bilde 3"/>
          <p:cNvPicPr>
            <a:picLocks noChangeAspect="1"/>
          </p:cNvPicPr>
          <p:nvPr/>
        </p:nvPicPr>
        <p:blipFill>
          <a:blip r:embed="rId2"/>
          <a:stretch>
            <a:fillRect/>
          </a:stretch>
        </p:blipFill>
        <p:spPr>
          <a:xfrm>
            <a:off x="6684241" y="3000807"/>
            <a:ext cx="2628900" cy="1743075"/>
          </a:xfrm>
          <a:prstGeom prst="rect">
            <a:avLst/>
          </a:prstGeom>
        </p:spPr>
      </p:pic>
    </p:spTree>
    <p:extLst>
      <p:ext uri="{BB962C8B-B14F-4D97-AF65-F5344CB8AC3E}">
        <p14:creationId xmlns:p14="http://schemas.microsoft.com/office/powerpoint/2010/main" val="50209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7D1056-0E3B-9ED1-4C25-5FF5723DEECD}"/>
              </a:ext>
            </a:extLst>
          </p:cNvPr>
          <p:cNvSpPr>
            <a:spLocks noGrp="1"/>
          </p:cNvSpPr>
          <p:nvPr>
            <p:ph type="title"/>
          </p:nvPr>
        </p:nvSpPr>
        <p:spPr/>
        <p:txBody>
          <a:bodyPr/>
          <a:lstStyle/>
          <a:p>
            <a:r>
              <a:rPr lang="nb-NO" dirty="0"/>
              <a:t>Fagdag i bedrift </a:t>
            </a:r>
          </a:p>
        </p:txBody>
      </p:sp>
      <p:sp>
        <p:nvSpPr>
          <p:cNvPr id="3" name="Plassholder for innhold 2">
            <a:extLst>
              <a:ext uri="{FF2B5EF4-FFF2-40B4-BE49-F238E27FC236}">
                <a16:creationId xmlns:a16="http://schemas.microsoft.com/office/drawing/2014/main" id="{ACDA3BF7-BA3F-30A3-4456-098C226F6070}"/>
              </a:ext>
            </a:extLst>
          </p:cNvPr>
          <p:cNvSpPr>
            <a:spLocks noGrp="1"/>
          </p:cNvSpPr>
          <p:nvPr>
            <p:ph idx="1"/>
          </p:nvPr>
        </p:nvSpPr>
        <p:spPr/>
        <p:txBody>
          <a:bodyPr/>
          <a:lstStyle/>
          <a:p>
            <a:r>
              <a:rPr lang="nb-NO" dirty="0"/>
              <a:t>UDV – utdanningsvalg på 9. trinn, </a:t>
            </a:r>
            <a:r>
              <a:rPr lang="nb-NO" dirty="0" err="1"/>
              <a:t>elevane</a:t>
            </a:r>
            <a:r>
              <a:rPr lang="nb-NO" dirty="0"/>
              <a:t> får </a:t>
            </a:r>
            <a:r>
              <a:rPr lang="nb-NO" dirty="0" err="1"/>
              <a:t>tilbod</a:t>
            </a:r>
            <a:r>
              <a:rPr lang="nb-NO" dirty="0"/>
              <a:t> om </a:t>
            </a:r>
            <a:r>
              <a:rPr lang="nb-NO" dirty="0" err="1"/>
              <a:t>ein</a:t>
            </a:r>
            <a:r>
              <a:rPr lang="nb-NO" dirty="0"/>
              <a:t> fagdag i bedrift. </a:t>
            </a:r>
          </a:p>
          <a:p>
            <a:r>
              <a:rPr lang="nb-NO" dirty="0"/>
              <a:t>I veke 21 skal </a:t>
            </a:r>
            <a:r>
              <a:rPr lang="nb-NO" dirty="0" err="1"/>
              <a:t>elevane</a:t>
            </a:r>
            <a:r>
              <a:rPr lang="nb-NO" dirty="0"/>
              <a:t> ha arbeidsveke</a:t>
            </a:r>
          </a:p>
          <a:p>
            <a:r>
              <a:rPr lang="nb-NO" dirty="0"/>
              <a:t>Alle må </a:t>
            </a:r>
            <a:r>
              <a:rPr lang="nb-NO" dirty="0" err="1"/>
              <a:t>søkje</a:t>
            </a:r>
            <a:r>
              <a:rPr lang="nb-NO" dirty="0"/>
              <a:t> på </a:t>
            </a:r>
            <a:r>
              <a:rPr lang="nb-NO" dirty="0" err="1"/>
              <a:t>eit</a:t>
            </a:r>
            <a:r>
              <a:rPr lang="nb-NO" dirty="0"/>
              <a:t> programfag</a:t>
            </a:r>
          </a:p>
          <a:p>
            <a:pPr lvl="1"/>
            <a:r>
              <a:rPr lang="nb-NO" dirty="0"/>
              <a:t>10 programfag på yrkesfag </a:t>
            </a:r>
          </a:p>
          <a:p>
            <a:pPr lvl="1"/>
            <a:r>
              <a:rPr lang="nb-NO" dirty="0"/>
              <a:t>5 programfag på studiespesialisering </a:t>
            </a:r>
          </a:p>
        </p:txBody>
      </p:sp>
    </p:spTree>
    <p:extLst>
      <p:ext uri="{BB962C8B-B14F-4D97-AF65-F5344CB8AC3E}">
        <p14:creationId xmlns:p14="http://schemas.microsoft.com/office/powerpoint/2010/main" val="380894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a:extLst>
              <a:ext uri="{FF2B5EF4-FFF2-40B4-BE49-F238E27FC236}">
                <a16:creationId xmlns:a16="http://schemas.microsoft.com/office/drawing/2014/main" id="{B6F25158-D2B7-4D17-9F90-CAC4B6B016E5}"/>
              </a:ext>
            </a:extLst>
          </p:cNvPr>
          <p:cNvPicPr>
            <a:picLocks noChangeAspect="1"/>
          </p:cNvPicPr>
          <p:nvPr/>
        </p:nvPicPr>
        <p:blipFill rotWithShape="1">
          <a:blip r:embed="rId2">
            <a:extLst>
              <a:ext uri="{28A0092B-C50C-407E-A947-70E740481C1C}">
                <a14:useLocalDpi xmlns:a14="http://schemas.microsoft.com/office/drawing/2010/main" val="0"/>
              </a:ext>
            </a:extLst>
          </a:blip>
          <a:srcRect l="2186" t="19250" r="66407" b="4189"/>
          <a:stretch/>
        </p:blipFill>
        <p:spPr>
          <a:xfrm>
            <a:off x="4837113" y="642938"/>
            <a:ext cx="4056063" cy="5567363"/>
          </a:xfrm>
          <a:prstGeom prst="rect">
            <a:avLst/>
          </a:prstGeom>
        </p:spPr>
      </p:pic>
      <p:pic>
        <p:nvPicPr>
          <p:cNvPr id="15" name="Bilde 14">
            <a:extLst>
              <a:ext uri="{FF2B5EF4-FFF2-40B4-BE49-F238E27FC236}">
                <a16:creationId xmlns:a16="http://schemas.microsoft.com/office/drawing/2014/main" id="{CC10F0A3-7CA7-4C04-9716-B47CA6470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38" y="642938"/>
            <a:ext cx="2535238" cy="2535238"/>
          </a:xfrm>
          <a:prstGeom prst="rect">
            <a:avLst/>
          </a:prstGeom>
        </p:spPr>
      </p:pic>
      <p:pic>
        <p:nvPicPr>
          <p:cNvPr id="13" name="Plassholder for innhold 12">
            <a:extLst>
              <a:ext uri="{FF2B5EF4-FFF2-40B4-BE49-F238E27FC236}">
                <a16:creationId xmlns:a16="http://schemas.microsoft.com/office/drawing/2014/main" id="{29A75571-ACED-4B9B-9F25-F7C65724B698}"/>
              </a:ext>
            </a:extLst>
          </p:cNvPr>
          <p:cNvPicPr>
            <a:picLocks noGrp="1" noChangeAspect="1"/>
          </p:cNvPicPr>
          <p:nvPr>
            <p:ph idx="1"/>
          </p:nvPr>
        </p:nvPicPr>
        <p:blipFill>
          <a:blip r:embed="rId4"/>
          <a:stretch>
            <a:fillRect/>
          </a:stretch>
        </p:blipFill>
        <p:spPr bwMode="auto">
          <a:xfrm>
            <a:off x="8961438" y="3246438"/>
            <a:ext cx="2535238" cy="2963863"/>
          </a:xfrm>
          <a:prstGeom prst="rect">
            <a:avLst/>
          </a:prstGeom>
        </p:spPr>
      </p:pic>
      <p:sp>
        <p:nvSpPr>
          <p:cNvPr id="2" name="Tittel 1">
            <a:extLst>
              <a:ext uri="{FF2B5EF4-FFF2-40B4-BE49-F238E27FC236}">
                <a16:creationId xmlns:a16="http://schemas.microsoft.com/office/drawing/2014/main" id="{3B8ED667-A691-48BB-BF84-53928560BAC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000" kern="1200">
                <a:solidFill>
                  <a:srgbClr val="FFFFFF"/>
                </a:solidFill>
                <a:latin typeface="+mj-lt"/>
                <a:ea typeface="+mj-ea"/>
                <a:cs typeface="+mj-cs"/>
              </a:rPr>
              <a:t>INFORMASJONSHEFTE TIL FØRESETTE</a:t>
            </a:r>
          </a:p>
        </p:txBody>
      </p:sp>
    </p:spTree>
    <p:extLst>
      <p:ext uri="{BB962C8B-B14F-4D97-AF65-F5344CB8AC3E}">
        <p14:creationId xmlns:p14="http://schemas.microsoft.com/office/powerpoint/2010/main" val="328370876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2776</TotalTime>
  <Words>575</Words>
  <Application>Microsoft Office PowerPoint</Application>
  <PresentationFormat>Widescreen</PresentationFormat>
  <Paragraphs>97</Paragraphs>
  <Slides>15</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15</vt:i4>
      </vt:variant>
    </vt:vector>
  </HeadingPairs>
  <TitlesOfParts>
    <vt:vector size="19" baseType="lpstr">
      <vt:lpstr>Arial</vt:lpstr>
      <vt:lpstr>Calibri</vt:lpstr>
      <vt:lpstr>Calibri Light</vt:lpstr>
      <vt:lpstr>Office-tema</vt:lpstr>
      <vt:lpstr>PowerPoint-presentasjon</vt:lpstr>
      <vt:lpstr>Innhald:</vt:lpstr>
      <vt:lpstr>SATSINGSOMRÅDE</vt:lpstr>
      <vt:lpstr>Opplæringslova § 12</vt:lpstr>
      <vt:lpstr>Opplæringslova § 12 </vt:lpstr>
      <vt:lpstr>SKULEREGLAR  ( tidl. Ordensreglement)</vt:lpstr>
      <vt:lpstr>GRATISPRINSIPPET</vt:lpstr>
      <vt:lpstr>Fagdag i bedrift </vt:lpstr>
      <vt:lpstr>INFORMASJONSHEFTE TIL FØRESETTE</vt:lpstr>
      <vt:lpstr>SAMARBEID</vt:lpstr>
      <vt:lpstr>Helsesjukepleiar</vt:lpstr>
      <vt:lpstr>Kontaktlærarar m.m. på trinnet </vt:lpstr>
      <vt:lpstr>PowerPoint-presentasjon</vt:lpstr>
      <vt:lpstr>Ny skule</vt:lpstr>
      <vt:lpstr>Rom for klassemøte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Sundfjord, Bente</dc:creator>
  <cp:lastModifiedBy>Rivenes, Elin Blom</cp:lastModifiedBy>
  <cp:revision>75</cp:revision>
  <cp:lastPrinted>2022-09-06T14:04:29Z</cp:lastPrinted>
  <dcterms:created xsi:type="dcterms:W3CDTF">2018-09-04T10:08:57Z</dcterms:created>
  <dcterms:modified xsi:type="dcterms:W3CDTF">2025-09-18T10:42:11Z</dcterms:modified>
</cp:coreProperties>
</file>