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65" r:id="rId5"/>
    <p:sldId id="271" r:id="rId6"/>
    <p:sldId id="270" r:id="rId7"/>
    <p:sldId id="273" r:id="rId8"/>
    <p:sldId id="274" r:id="rId9"/>
    <p:sldId id="267" r:id="rId10"/>
    <p:sldId id="269" r:id="rId11"/>
    <p:sldId id="279" r:id="rId12"/>
    <p:sldId id="276" r:id="rId13"/>
    <p:sldId id="275" r:id="rId14"/>
    <p:sldId id="272" r:id="rId15"/>
    <p:sldId id="27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E80E9E-677C-4828-B688-ED0F759C145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ACBA2B4-95A5-405A-903E-67C3604E3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41A8247-9139-4518-9EA0-C11B8779F806}"/>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615D857D-17AD-4977-A52E-F795D2C475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A711D8-FF1C-4734-9E39-2F6361A5EC20}"/>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76533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870EA-6EF5-430E-A19D-51C0292EA78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19C1A24-A3DC-418F-97F7-878F31570CD5}"/>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7ACC86-FCBE-4AD2-A432-0D6099DCD7FE}"/>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E2E845B0-0D36-4CA5-A781-7C3BDDED5D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D9B267B-77D6-4F0F-8D5B-58A505280E18}"/>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316789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375782B-B658-45C5-85D9-9176BBC4C35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6CACDDD-B855-4760-A775-EA2BE4989D19}"/>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6C22C2-0B9F-4518-9202-95D11D52B8DB}"/>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BA24EE86-62C1-4937-88EA-997F95DBB4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6222564-E51D-4FE1-B312-C2D51E090CCC}"/>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17312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FECBE9-0B72-4D2A-A0EF-395AB35525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FF5D28C-A618-4D14-84DC-8447F749557A}"/>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2F9E35F-EE38-4324-83B3-E8E98B448DD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D4394A3A-E39C-4974-AFF4-715660D340B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7E1D33-CAC3-42CA-99C7-50E6ABB54BCA}"/>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73008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20F64A-1A24-43A4-AB4C-CEE589DEA21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7DE7838-6438-4BED-9EBE-C23062DB5B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CB5A5124-4FBB-469D-A083-FE30E685FC2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5A8C6832-6DD9-45D4-BAD3-1A75A5D6BB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B396EE-062C-4713-B1B2-7C34437F61F5}"/>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387121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E5224D-3AC9-49E6-B082-5BC9096F32F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6BAE069-33FB-4EAD-B3DC-BACDB8BFEB5D}"/>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B78004C-59B0-44A3-8A47-6605BD853BB6}"/>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6B231C8-70EF-4B32-9FBC-39C92AF94F92}"/>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99D35FA8-68F2-4477-9B87-FFD540BF87D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CBAF382-3689-45FA-9562-7B8F8B61B694}"/>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81370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59D2D-039B-4625-8FD7-80265D0ED97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5AB32C5-8EC9-4114-BE93-B08A66DAA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2DB7144B-76E3-4965-8AE2-A59088293D93}"/>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31B3AE4-366B-4B16-851F-4ABE45086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6F51591A-8C65-479E-A8B8-B0FE33D1A01C}"/>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7350201-CA43-4A76-A54C-E160345CE0E8}"/>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8" name="Plassholder for bunntekst 7">
            <a:extLst>
              <a:ext uri="{FF2B5EF4-FFF2-40B4-BE49-F238E27FC236}">
                <a16:creationId xmlns:a16="http://schemas.microsoft.com/office/drawing/2014/main" id="{44A68242-6B4B-4A89-8CC3-05B3707160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2C4FE5D-F246-49C8-9D14-349AF4181D73}"/>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84232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8DFC36-2E06-4B01-A9C2-EB9FB5B6533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B631072-A04E-4847-ACDA-33A7D6F9E1EF}"/>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4" name="Plassholder for bunntekst 3">
            <a:extLst>
              <a:ext uri="{FF2B5EF4-FFF2-40B4-BE49-F238E27FC236}">
                <a16:creationId xmlns:a16="http://schemas.microsoft.com/office/drawing/2014/main" id="{C0A629FF-EF94-4F91-A3CD-5DDC96FE2A9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6F3F509-198E-472C-9190-386ECDA493A0}"/>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84343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89D2751-B98E-4C3C-BFFB-CE42A0DD05A3}"/>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3" name="Plassholder for bunntekst 2">
            <a:extLst>
              <a:ext uri="{FF2B5EF4-FFF2-40B4-BE49-F238E27FC236}">
                <a16:creationId xmlns:a16="http://schemas.microsoft.com/office/drawing/2014/main" id="{21C2079F-54C5-4932-A752-0C1335F43A5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D860D8A-1C02-4E9E-9FD0-BABE052F412B}"/>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72397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362123-672A-4626-86F5-053BC4FB796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1EFA2E0-68E4-4C9E-AC58-21845B1AE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390F3D9-7557-406A-A304-1FEFDB846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E793CA77-E895-4B84-BCC0-BD9DE843BEEA}"/>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3D1805AD-A21C-4C24-A4CA-65F0018ACDA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4A4400-7EC5-4A45-B2B9-29289449F42F}"/>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31665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E54EE8-DD71-4137-905B-9AF5DC20F3B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905FFE7-1725-42E9-8B39-135F62320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9DE4CA-1DE6-4B9D-A618-6BCF647BF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DB663FFB-EBC9-438B-B32E-9D0496A9713D}"/>
              </a:ext>
            </a:extLst>
          </p:cNvPr>
          <p:cNvSpPr>
            <a:spLocks noGrp="1"/>
          </p:cNvSpPr>
          <p:nvPr>
            <p:ph type="dt" sz="half" idx="10"/>
          </p:nvPr>
        </p:nvSpPr>
        <p:spPr/>
        <p:txBody>
          <a:bodyPr/>
          <a:lstStyle/>
          <a:p>
            <a:fld id="{45556910-50AD-4949-8FD7-F917485E7C52}" type="datetimeFigureOut">
              <a:rPr lang="nb-NO" smtClean="0"/>
              <a:t>18.09.2025</a:t>
            </a:fld>
            <a:endParaRPr lang="nb-NO"/>
          </a:p>
        </p:txBody>
      </p:sp>
      <p:sp>
        <p:nvSpPr>
          <p:cNvPr id="6" name="Plassholder for bunntekst 5">
            <a:extLst>
              <a:ext uri="{FF2B5EF4-FFF2-40B4-BE49-F238E27FC236}">
                <a16:creationId xmlns:a16="http://schemas.microsoft.com/office/drawing/2014/main" id="{01851004-3BB7-474E-A0B3-9912B827918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6B26F0-4B0A-4F28-AC6E-5F55EA595EE2}"/>
              </a:ext>
            </a:extLst>
          </p:cNvPr>
          <p:cNvSpPr>
            <a:spLocks noGrp="1"/>
          </p:cNvSpPr>
          <p:nvPr>
            <p:ph type="sldNum" sz="quarter" idx="12"/>
          </p:nvPr>
        </p:nvSpPr>
        <p:spPr/>
        <p:txBody>
          <a:bodyPr/>
          <a:lstStyle/>
          <a:p>
            <a:fld id="{988EDDC5-2317-4356-8AC7-C7ABB031FE40}" type="slidenum">
              <a:rPr lang="nb-NO" smtClean="0"/>
              <a:t>‹#›</a:t>
            </a:fld>
            <a:endParaRPr lang="nb-NO"/>
          </a:p>
        </p:txBody>
      </p:sp>
    </p:spTree>
    <p:extLst>
      <p:ext uri="{BB962C8B-B14F-4D97-AF65-F5344CB8AC3E}">
        <p14:creationId xmlns:p14="http://schemas.microsoft.com/office/powerpoint/2010/main" val="23028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4DA74B6-74D7-4273-8423-AEE2E4D90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9AF0C2B-B2D3-497A-92B9-6C760203E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F3E80B-E66B-47BF-B885-271708462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6910-50AD-4949-8FD7-F917485E7C52}" type="datetimeFigureOut">
              <a:rPr lang="nb-NO" smtClean="0"/>
              <a:t>18.09.2025</a:t>
            </a:fld>
            <a:endParaRPr lang="nb-NO"/>
          </a:p>
        </p:txBody>
      </p:sp>
      <p:sp>
        <p:nvSpPr>
          <p:cNvPr id="5" name="Plassholder for bunntekst 4">
            <a:extLst>
              <a:ext uri="{FF2B5EF4-FFF2-40B4-BE49-F238E27FC236}">
                <a16:creationId xmlns:a16="http://schemas.microsoft.com/office/drawing/2014/main" id="{25886204-20D9-4EFA-8CF6-062426884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813C6F0-A1C6-4038-8E3D-A20358A01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EDDC5-2317-4356-8AC7-C7ABB031FE40}" type="slidenum">
              <a:rPr lang="nb-NO" smtClean="0"/>
              <a:t>‹#›</a:t>
            </a:fld>
            <a:endParaRPr lang="nb-NO"/>
          </a:p>
        </p:txBody>
      </p:sp>
    </p:spTree>
    <p:extLst>
      <p:ext uri="{BB962C8B-B14F-4D97-AF65-F5344CB8AC3E}">
        <p14:creationId xmlns:p14="http://schemas.microsoft.com/office/powerpoint/2010/main" val="134888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ergen.kommune.no/omkommunen/avdelinger/garnes-ungdomssku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ergen.kommune.no/omkommunen/avdelinger/garnes-ungdomsskule/skolehelsetjenes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0" y="0"/>
            <a:ext cx="6096000" cy="4572000"/>
          </a:xfrm>
          <a:prstGeom prst="rect">
            <a:avLst/>
          </a:prstGeom>
        </p:spPr>
      </p:pic>
      <p:pic>
        <p:nvPicPr>
          <p:cNvPr id="5" name="Bilde 4"/>
          <p:cNvPicPr>
            <a:picLocks noChangeAspect="1"/>
          </p:cNvPicPr>
          <p:nvPr/>
        </p:nvPicPr>
        <p:blipFill>
          <a:blip r:embed="rId3"/>
          <a:stretch>
            <a:fillRect/>
          </a:stretch>
        </p:blipFill>
        <p:spPr>
          <a:xfrm>
            <a:off x="6096000" y="0"/>
            <a:ext cx="6096000" cy="4572000"/>
          </a:xfrm>
          <a:prstGeom prst="rect">
            <a:avLst/>
          </a:prstGeom>
        </p:spPr>
      </p:pic>
      <p:sp>
        <p:nvSpPr>
          <p:cNvPr id="3" name="Undertittel 2">
            <a:extLst>
              <a:ext uri="{FF2B5EF4-FFF2-40B4-BE49-F238E27FC236}">
                <a16:creationId xmlns:a16="http://schemas.microsoft.com/office/drawing/2014/main" id="{62795A72-80C7-4E24-9202-D990CC44DAB2}"/>
              </a:ext>
            </a:extLst>
          </p:cNvPr>
          <p:cNvSpPr>
            <a:spLocks noGrp="1"/>
          </p:cNvSpPr>
          <p:nvPr>
            <p:ph type="subTitle" idx="1"/>
          </p:nvPr>
        </p:nvSpPr>
        <p:spPr>
          <a:xfrm>
            <a:off x="595085" y="4152206"/>
            <a:ext cx="10638971" cy="1856708"/>
          </a:xfrm>
        </p:spPr>
        <p:txBody>
          <a:bodyPr>
            <a:normAutofit fontScale="70000" lnSpcReduction="20000"/>
          </a:bodyPr>
          <a:lstStyle/>
          <a:p>
            <a:endParaRPr lang="nb-NO" sz="6000" b="1" dirty="0">
              <a:solidFill>
                <a:prstClr val="black"/>
              </a:solidFill>
              <a:latin typeface="Calibri Light" panose="020F0302020204030204"/>
              <a:ea typeface="+mj-ea"/>
              <a:cs typeface="+mj-cs"/>
            </a:endParaRPr>
          </a:p>
          <a:p>
            <a:r>
              <a:rPr lang="nb-NO" sz="6000" b="1" dirty="0">
                <a:solidFill>
                  <a:prstClr val="black"/>
                </a:solidFill>
                <a:latin typeface="Calibri Light" panose="020F0302020204030204"/>
                <a:ea typeface="+mj-ea"/>
                <a:cs typeface="+mj-cs"/>
              </a:rPr>
              <a:t>Foreldremøte </a:t>
            </a:r>
          </a:p>
          <a:p>
            <a:r>
              <a:rPr lang="nb-NO" sz="6000" b="1" dirty="0">
                <a:solidFill>
                  <a:prstClr val="black"/>
                </a:solidFill>
                <a:latin typeface="Calibri Light" panose="020F0302020204030204"/>
                <a:ea typeface="+mj-ea"/>
                <a:cs typeface="+mj-cs"/>
              </a:rPr>
              <a:t>Garnes </a:t>
            </a:r>
            <a:r>
              <a:rPr lang="nb-NO" sz="6000" b="1" dirty="0" err="1">
                <a:solidFill>
                  <a:prstClr val="black"/>
                </a:solidFill>
                <a:latin typeface="Calibri Light" panose="020F0302020204030204"/>
                <a:ea typeface="+mj-ea"/>
                <a:cs typeface="+mj-cs"/>
              </a:rPr>
              <a:t>ungdomsskule</a:t>
            </a:r>
            <a:r>
              <a:rPr lang="nb-NO" sz="6000" b="1" dirty="0">
                <a:solidFill>
                  <a:prstClr val="black"/>
                </a:solidFill>
                <a:latin typeface="Calibri Light" panose="020F0302020204030204"/>
                <a:ea typeface="+mj-ea"/>
                <a:cs typeface="+mj-cs"/>
              </a:rPr>
              <a:t> </a:t>
            </a:r>
            <a:endParaRPr lang="nb-NO" b="1" dirty="0"/>
          </a:p>
        </p:txBody>
      </p:sp>
    </p:spTree>
    <p:extLst>
      <p:ext uri="{BB962C8B-B14F-4D97-AF65-F5344CB8AC3E}">
        <p14:creationId xmlns:p14="http://schemas.microsoft.com/office/powerpoint/2010/main" val="21863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955D4-26ED-4620-AE79-65E8F797FAB0}"/>
              </a:ext>
            </a:extLst>
          </p:cNvPr>
          <p:cNvSpPr>
            <a:spLocks noGrp="1"/>
          </p:cNvSpPr>
          <p:nvPr>
            <p:ph type="title"/>
          </p:nvPr>
        </p:nvSpPr>
        <p:spPr/>
        <p:txBody>
          <a:bodyPr/>
          <a:lstStyle/>
          <a:p>
            <a:r>
              <a:rPr lang="nb-NO" dirty="0"/>
              <a:t>SAMARBEID</a:t>
            </a:r>
          </a:p>
        </p:txBody>
      </p:sp>
      <p:sp>
        <p:nvSpPr>
          <p:cNvPr id="3" name="Plassholder for innhold 2">
            <a:extLst>
              <a:ext uri="{FF2B5EF4-FFF2-40B4-BE49-F238E27FC236}">
                <a16:creationId xmlns:a16="http://schemas.microsoft.com/office/drawing/2014/main" id="{EB8BFA86-1C14-4A01-B323-E6DEF51E1570}"/>
              </a:ext>
            </a:extLst>
          </p:cNvPr>
          <p:cNvSpPr>
            <a:spLocks noGrp="1"/>
          </p:cNvSpPr>
          <p:nvPr>
            <p:ph idx="1"/>
          </p:nvPr>
        </p:nvSpPr>
        <p:spPr/>
        <p:txBody>
          <a:bodyPr/>
          <a:lstStyle/>
          <a:p>
            <a:r>
              <a:rPr lang="nb-NO" dirty="0"/>
              <a:t>FAU. Om Valg til FAU og klassekontakter. </a:t>
            </a:r>
          </a:p>
          <a:p>
            <a:pPr marL="0" indent="0">
              <a:buNone/>
            </a:pPr>
            <a:r>
              <a:rPr lang="nb-NO" dirty="0"/>
              <a:t>             Første møte for FAU </a:t>
            </a:r>
            <a:r>
              <a:rPr lang="nb-NO" dirty="0" err="1"/>
              <a:t>tysdag</a:t>
            </a:r>
            <a:r>
              <a:rPr lang="nb-NO" dirty="0"/>
              <a:t> 9.september kl. 20.</a:t>
            </a:r>
          </a:p>
          <a:p>
            <a:r>
              <a:rPr lang="nb-NO" dirty="0"/>
              <a:t>Kommunikasjon skule- heim . </a:t>
            </a:r>
            <a:r>
              <a:rPr lang="nb-NO" dirty="0" err="1"/>
              <a:t>Vigilo</a:t>
            </a:r>
            <a:r>
              <a:rPr lang="nb-NO" dirty="0"/>
              <a:t>.</a:t>
            </a:r>
          </a:p>
          <a:p>
            <a:pPr marL="0" indent="0">
              <a:buNone/>
            </a:pPr>
            <a:r>
              <a:rPr lang="nb-NO" dirty="0"/>
              <a:t>        - Personsensitivt – kontaktskjema på heimesida.</a:t>
            </a:r>
          </a:p>
          <a:p>
            <a:r>
              <a:rPr lang="nb-NO" dirty="0" err="1"/>
              <a:t>Skulen</a:t>
            </a:r>
            <a:r>
              <a:rPr lang="nb-NO" dirty="0"/>
              <a:t> si heimeside: </a:t>
            </a:r>
            <a:r>
              <a:rPr lang="nb-NO" dirty="0">
                <a:hlinkClick r:id="rId2"/>
              </a:rPr>
              <a:t>Bergen kommune - Garnes ungdomsskule</a:t>
            </a:r>
            <a:endParaRPr lang="nb-NO" dirty="0"/>
          </a:p>
          <a:p>
            <a:r>
              <a:rPr lang="nb-NO" dirty="0" err="1"/>
              <a:t>Helsesjukepleiar</a:t>
            </a:r>
            <a:endParaRPr lang="nb-NO" dirty="0"/>
          </a:p>
          <a:p>
            <a:r>
              <a:rPr lang="nb-NO" dirty="0"/>
              <a:t>Utekontakten</a:t>
            </a:r>
          </a:p>
          <a:p>
            <a:r>
              <a:rPr lang="nb-NO" dirty="0"/>
              <a:t>Politi</a:t>
            </a:r>
          </a:p>
        </p:txBody>
      </p:sp>
    </p:spTree>
    <p:extLst>
      <p:ext uri="{BB962C8B-B14F-4D97-AF65-F5344CB8AC3E}">
        <p14:creationId xmlns:p14="http://schemas.microsoft.com/office/powerpoint/2010/main" val="260063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81A451-DBEF-5D32-455D-D16E563A75FD}"/>
              </a:ext>
            </a:extLst>
          </p:cNvPr>
          <p:cNvSpPr>
            <a:spLocks noGrp="1"/>
          </p:cNvSpPr>
          <p:nvPr>
            <p:ph type="title"/>
          </p:nvPr>
        </p:nvSpPr>
        <p:spPr/>
        <p:txBody>
          <a:bodyPr/>
          <a:lstStyle/>
          <a:p>
            <a:r>
              <a:rPr lang="nb-NO" dirty="0"/>
              <a:t>FAU </a:t>
            </a:r>
          </a:p>
        </p:txBody>
      </p:sp>
      <p:sp>
        <p:nvSpPr>
          <p:cNvPr id="3" name="Plassholder for innhold 2">
            <a:extLst>
              <a:ext uri="{FF2B5EF4-FFF2-40B4-BE49-F238E27FC236}">
                <a16:creationId xmlns:a16="http://schemas.microsoft.com/office/drawing/2014/main" id="{B9EDAD59-71CF-F561-6CEA-FC1BF268DE0E}"/>
              </a:ext>
            </a:extLst>
          </p:cNvPr>
          <p:cNvSpPr>
            <a:spLocks noGrp="1"/>
          </p:cNvSpPr>
          <p:nvPr>
            <p:ph idx="1"/>
          </p:nvPr>
        </p:nvSpPr>
        <p:spPr/>
        <p:txBody>
          <a:bodyPr>
            <a:normAutofit/>
          </a:bodyPr>
          <a:lstStyle/>
          <a:p>
            <a:r>
              <a:rPr lang="nn-NO" noProof="0" dirty="0"/>
              <a:t>Val av klassekontaktar og medlemmer til FAU</a:t>
            </a:r>
          </a:p>
          <a:p>
            <a:pPr marL="0" indent="0">
              <a:buNone/>
            </a:pPr>
            <a:endParaRPr lang="nn-NO" noProof="0" dirty="0"/>
          </a:p>
          <a:p>
            <a:r>
              <a:rPr lang="nn-NO" noProof="0" dirty="0"/>
              <a:t>På 8.trinn vel vi</a:t>
            </a:r>
          </a:p>
          <a:p>
            <a:pPr lvl="1"/>
            <a:r>
              <a:rPr lang="nn-NO" sz="2800" noProof="0" dirty="0"/>
              <a:t>6 representantar til FAU  - 2 frå kvar klasse </a:t>
            </a:r>
          </a:p>
          <a:p>
            <a:pPr lvl="1"/>
            <a:r>
              <a:rPr lang="nn-NO" sz="2800" noProof="0" dirty="0"/>
              <a:t>12 klassekontaktar – 4 frå kvar klasse </a:t>
            </a:r>
          </a:p>
          <a:p>
            <a:pPr marL="457200" lvl="1" indent="0">
              <a:buNone/>
            </a:pPr>
            <a:endParaRPr lang="nn-NO" sz="2800" dirty="0"/>
          </a:p>
          <a:p>
            <a:pPr lvl="1"/>
            <a:endParaRPr lang="nn-NO" sz="2800" noProof="0" dirty="0"/>
          </a:p>
        </p:txBody>
      </p:sp>
    </p:spTree>
    <p:extLst>
      <p:ext uri="{BB962C8B-B14F-4D97-AF65-F5344CB8AC3E}">
        <p14:creationId xmlns:p14="http://schemas.microsoft.com/office/powerpoint/2010/main" val="361473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Helsesjukepleiar</a:t>
            </a:r>
            <a:endParaRPr lang="nb-NO" dirty="0"/>
          </a:p>
        </p:txBody>
      </p:sp>
      <p:sp>
        <p:nvSpPr>
          <p:cNvPr id="3" name="Plassholder for innhold 2"/>
          <p:cNvSpPr>
            <a:spLocks noGrp="1"/>
          </p:cNvSpPr>
          <p:nvPr>
            <p:ph idx="1"/>
          </p:nvPr>
        </p:nvSpPr>
        <p:spPr/>
        <p:txBody>
          <a:bodyPr>
            <a:normAutofit/>
          </a:bodyPr>
          <a:lstStyle/>
          <a:p>
            <a:r>
              <a:rPr lang="nb-NO" dirty="0"/>
              <a:t>Irmelin Eikefet Knudsen og Karina Nordahl er </a:t>
            </a:r>
            <a:r>
              <a:rPr lang="nb-NO" dirty="0" err="1"/>
              <a:t>helsesjukepleiarar</a:t>
            </a:r>
            <a:r>
              <a:rPr lang="nb-NO" dirty="0"/>
              <a:t> ved vår skule</a:t>
            </a:r>
          </a:p>
          <a:p>
            <a:r>
              <a:rPr lang="nb-NO" dirty="0"/>
              <a:t>Irmelin er </a:t>
            </a:r>
            <a:r>
              <a:rPr lang="nb-NO" dirty="0" err="1"/>
              <a:t>tilstades</a:t>
            </a:r>
            <a:r>
              <a:rPr lang="nb-NO" dirty="0"/>
              <a:t> </a:t>
            </a:r>
            <a:r>
              <a:rPr lang="nb-NO" dirty="0" err="1"/>
              <a:t>måndag</a:t>
            </a:r>
            <a:r>
              <a:rPr lang="nb-NO" dirty="0"/>
              <a:t>, torsdag og fredag , tlf. 40816753</a:t>
            </a:r>
          </a:p>
          <a:p>
            <a:r>
              <a:rPr lang="nb-NO" dirty="0"/>
              <a:t>Karina er </a:t>
            </a:r>
            <a:r>
              <a:rPr lang="nb-NO" dirty="0" err="1"/>
              <a:t>tilstades</a:t>
            </a:r>
            <a:r>
              <a:rPr lang="nb-NO" dirty="0"/>
              <a:t> </a:t>
            </a:r>
            <a:r>
              <a:rPr lang="nb-NO" dirty="0" err="1"/>
              <a:t>måndag</a:t>
            </a:r>
            <a:r>
              <a:rPr lang="nb-NO" dirty="0"/>
              <a:t> og </a:t>
            </a:r>
            <a:r>
              <a:rPr lang="nb-NO" dirty="0" err="1"/>
              <a:t>tysdag</a:t>
            </a:r>
            <a:r>
              <a:rPr lang="nb-NO" dirty="0"/>
              <a:t>, tlf. 40813614</a:t>
            </a:r>
          </a:p>
          <a:p>
            <a:r>
              <a:rPr lang="nb-NO" dirty="0"/>
              <a:t>Dei kan </a:t>
            </a:r>
            <a:r>
              <a:rPr lang="nb-NO" dirty="0" err="1"/>
              <a:t>kontaktast</a:t>
            </a:r>
            <a:r>
              <a:rPr lang="nb-NO" dirty="0"/>
              <a:t> via telefon eller via </a:t>
            </a:r>
            <a:r>
              <a:rPr lang="nb-NO" dirty="0" err="1"/>
              <a:t>HelseNorge</a:t>
            </a:r>
            <a:r>
              <a:rPr lang="nb-NO" dirty="0"/>
              <a:t>. </a:t>
            </a:r>
          </a:p>
          <a:p>
            <a:r>
              <a:rPr lang="nb-NO" dirty="0" err="1"/>
              <a:t>Skulehelsetenesta</a:t>
            </a:r>
            <a:r>
              <a:rPr lang="nb-NO" dirty="0"/>
              <a:t> er </a:t>
            </a:r>
            <a:r>
              <a:rPr lang="nb-NO" dirty="0" err="1"/>
              <a:t>ein</a:t>
            </a:r>
            <a:r>
              <a:rPr lang="nb-NO" dirty="0"/>
              <a:t> del av Barne- og </a:t>
            </a:r>
            <a:r>
              <a:rPr lang="nb-NO" dirty="0" err="1"/>
              <a:t>familitenesta</a:t>
            </a:r>
            <a:r>
              <a:rPr lang="nb-NO" dirty="0"/>
              <a:t> i Bergen kommune. </a:t>
            </a:r>
            <a:r>
              <a:rPr lang="nb-NO" dirty="0" err="1"/>
              <a:t>Tenesta</a:t>
            </a:r>
            <a:r>
              <a:rPr lang="nb-NO" dirty="0"/>
              <a:t> er </a:t>
            </a:r>
            <a:r>
              <a:rPr lang="nb-NO" dirty="0" err="1"/>
              <a:t>eit</a:t>
            </a:r>
            <a:r>
              <a:rPr lang="nb-NO" dirty="0"/>
              <a:t> </a:t>
            </a:r>
            <a:r>
              <a:rPr lang="nb-NO" dirty="0" err="1"/>
              <a:t>lavterskeltilbod</a:t>
            </a:r>
            <a:r>
              <a:rPr lang="nb-NO" dirty="0"/>
              <a:t>. Vi </a:t>
            </a:r>
            <a:r>
              <a:rPr lang="nb-NO" dirty="0" err="1"/>
              <a:t>oppfordrar</a:t>
            </a:r>
            <a:r>
              <a:rPr lang="nb-NO" dirty="0"/>
              <a:t> barn og </a:t>
            </a:r>
            <a:r>
              <a:rPr lang="nb-NO" dirty="0" err="1"/>
              <a:t>føresette</a:t>
            </a:r>
            <a:r>
              <a:rPr lang="nb-NO" dirty="0"/>
              <a:t> å ta kontakt ved behov!</a:t>
            </a:r>
          </a:p>
          <a:p>
            <a:r>
              <a:rPr lang="nb-NO" dirty="0">
                <a:hlinkClick r:id="rId2"/>
              </a:rPr>
              <a:t>Bergen kommune - Skolehelsetjeneste</a:t>
            </a:r>
            <a:endParaRPr lang="nb-NO" dirty="0"/>
          </a:p>
          <a:p>
            <a:endParaRPr lang="nb-NO" dirty="0"/>
          </a:p>
        </p:txBody>
      </p:sp>
    </p:spTree>
    <p:extLst>
      <p:ext uri="{BB962C8B-B14F-4D97-AF65-F5344CB8AC3E}">
        <p14:creationId xmlns:p14="http://schemas.microsoft.com/office/powerpoint/2010/main" val="343050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5699D-DDEE-4083-B9CA-898D2A319E4A}"/>
              </a:ext>
            </a:extLst>
          </p:cNvPr>
          <p:cNvSpPr>
            <a:spLocks noGrp="1"/>
          </p:cNvSpPr>
          <p:nvPr>
            <p:ph type="title"/>
          </p:nvPr>
        </p:nvSpPr>
        <p:spPr/>
        <p:txBody>
          <a:bodyPr/>
          <a:lstStyle/>
          <a:p>
            <a:r>
              <a:rPr lang="nb-NO" dirty="0"/>
              <a:t>Tilsette på trinnet </a:t>
            </a:r>
          </a:p>
        </p:txBody>
      </p:sp>
      <p:sp>
        <p:nvSpPr>
          <p:cNvPr id="3" name="Plassholder for innhold 2">
            <a:extLst>
              <a:ext uri="{FF2B5EF4-FFF2-40B4-BE49-F238E27FC236}">
                <a16:creationId xmlns:a16="http://schemas.microsoft.com/office/drawing/2014/main" id="{A36F43A2-24F9-40C8-8AEB-FF3D42FCBEBB}"/>
              </a:ext>
            </a:extLst>
          </p:cNvPr>
          <p:cNvSpPr>
            <a:spLocks noGrp="1"/>
          </p:cNvSpPr>
          <p:nvPr>
            <p:ph idx="1"/>
          </p:nvPr>
        </p:nvSpPr>
        <p:spPr>
          <a:xfrm>
            <a:off x="838200" y="1317356"/>
            <a:ext cx="10515600" cy="4859607"/>
          </a:xfrm>
        </p:spPr>
        <p:txBody>
          <a:bodyPr>
            <a:normAutofit/>
          </a:bodyPr>
          <a:lstStyle/>
          <a:p>
            <a:pPr marL="0" indent="0">
              <a:buNone/>
            </a:pPr>
            <a:r>
              <a:rPr lang="nb-NO" dirty="0" err="1"/>
              <a:t>Avdelingsleiar</a:t>
            </a:r>
            <a:r>
              <a:rPr lang="nb-NO" dirty="0"/>
              <a:t> : Janne Gro Rasmussen </a:t>
            </a:r>
          </a:p>
          <a:p>
            <a:pPr marL="0" indent="0">
              <a:buNone/>
            </a:pPr>
            <a:endParaRPr lang="nb-NO" dirty="0"/>
          </a:p>
          <a:p>
            <a:r>
              <a:rPr lang="nb-NO" dirty="0"/>
              <a:t>8A  	Isabelle Olsen, Elisabeth Hitland Mo, Ronja Kvamme og </a:t>
            </a:r>
            <a:br>
              <a:rPr lang="nb-NO" dirty="0"/>
            </a:br>
            <a:r>
              <a:rPr lang="nb-NO" dirty="0"/>
              <a:t>        Preben Vik</a:t>
            </a:r>
          </a:p>
          <a:p>
            <a:r>
              <a:rPr lang="nb-NO" dirty="0"/>
              <a:t>8B 	 Ingunn Stokke Vikne, Ann-Lovise Åsebø, Eva-Susanne Aas og </a:t>
            </a:r>
            <a:br>
              <a:rPr lang="nb-NO" dirty="0"/>
            </a:br>
            <a:r>
              <a:rPr lang="nb-NO" dirty="0"/>
              <a:t>          Sigve Knarbakk</a:t>
            </a:r>
          </a:p>
          <a:p>
            <a:r>
              <a:rPr lang="nb-NO" dirty="0"/>
              <a:t>8C	Espen Rekdal, Etienne Sandanger, Sandra Telstø Ekreskar og </a:t>
            </a:r>
            <a:br>
              <a:rPr lang="nb-NO" dirty="0"/>
            </a:br>
            <a:r>
              <a:rPr lang="nb-NO" dirty="0"/>
              <a:t>         Øystein Sandve</a:t>
            </a:r>
          </a:p>
          <a:p>
            <a:pPr marL="0" indent="0">
              <a:buNone/>
            </a:pPr>
            <a:r>
              <a:rPr lang="nb-NO" dirty="0" err="1"/>
              <a:t>Faglærar</a:t>
            </a:r>
            <a:r>
              <a:rPr lang="nb-NO" dirty="0"/>
              <a:t> Torgeir Iversen og Arne Tveiten </a:t>
            </a:r>
          </a:p>
          <a:p>
            <a:pPr marL="0" indent="0">
              <a:buNone/>
            </a:pPr>
            <a:r>
              <a:rPr lang="nb-NO" dirty="0" err="1"/>
              <a:t>Fagarbeidar</a:t>
            </a:r>
            <a:r>
              <a:rPr lang="nb-NO" dirty="0"/>
              <a:t> Solfrid Mellingen </a:t>
            </a:r>
          </a:p>
        </p:txBody>
      </p:sp>
    </p:spTree>
    <p:extLst>
      <p:ext uri="{BB962C8B-B14F-4D97-AF65-F5344CB8AC3E}">
        <p14:creationId xmlns:p14="http://schemas.microsoft.com/office/powerpoint/2010/main" val="25971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31A56E-3E7E-4269-B64B-D6C3B090B4F1}"/>
              </a:ext>
            </a:extLst>
          </p:cNvPr>
          <p:cNvSpPr>
            <a:spLocks noGrp="1"/>
          </p:cNvSpPr>
          <p:nvPr>
            <p:ph type="title"/>
          </p:nvPr>
        </p:nvSpPr>
        <p:spPr/>
        <p:txBody>
          <a:bodyPr/>
          <a:lstStyle/>
          <a:p>
            <a:r>
              <a:rPr lang="nb-NO" dirty="0"/>
              <a:t>Rom for klassemøte- </a:t>
            </a:r>
            <a:r>
              <a:rPr lang="nb-NO" sz="4000" dirty="0"/>
              <a:t>alle i 2. etasje paviljong</a:t>
            </a:r>
          </a:p>
        </p:txBody>
      </p:sp>
      <p:sp>
        <p:nvSpPr>
          <p:cNvPr id="3" name="Plassholder for innhold 2">
            <a:extLst>
              <a:ext uri="{FF2B5EF4-FFF2-40B4-BE49-F238E27FC236}">
                <a16:creationId xmlns:a16="http://schemas.microsoft.com/office/drawing/2014/main" id="{0AA31988-FC5D-4EC7-BF02-917DEEA1251B}"/>
              </a:ext>
            </a:extLst>
          </p:cNvPr>
          <p:cNvSpPr>
            <a:spLocks noGrp="1"/>
          </p:cNvSpPr>
          <p:nvPr>
            <p:ph idx="1"/>
          </p:nvPr>
        </p:nvSpPr>
        <p:spPr>
          <a:xfrm>
            <a:off x="838200" y="1549831"/>
            <a:ext cx="10515600" cy="4627132"/>
          </a:xfrm>
        </p:spPr>
        <p:txBody>
          <a:bodyPr>
            <a:normAutofit/>
          </a:bodyPr>
          <a:lstStyle/>
          <a:p>
            <a:pPr marL="0" indent="0">
              <a:buNone/>
            </a:pPr>
            <a:r>
              <a:rPr lang="nb-NO" dirty="0"/>
              <a:t>Klasse 8A – P 1 </a:t>
            </a:r>
          </a:p>
          <a:p>
            <a:pPr marL="0" indent="0">
              <a:buNone/>
            </a:pPr>
            <a:r>
              <a:rPr lang="nb-NO" dirty="0"/>
              <a:t>Klasse 8A –P</a:t>
            </a:r>
          </a:p>
          <a:p>
            <a:pPr marL="0" indent="0">
              <a:buNone/>
            </a:pPr>
            <a:r>
              <a:rPr lang="nb-NO" dirty="0"/>
              <a:t>Klasse 8B –P 2</a:t>
            </a:r>
          </a:p>
          <a:p>
            <a:pPr marL="0" indent="0">
              <a:buNone/>
            </a:pPr>
            <a:r>
              <a:rPr lang="nb-NO" dirty="0"/>
              <a:t>Klasse 8B –P220</a:t>
            </a:r>
          </a:p>
          <a:p>
            <a:pPr marL="0" indent="0">
              <a:buNone/>
            </a:pPr>
            <a:r>
              <a:rPr lang="nb-NO" dirty="0"/>
              <a:t>Klasse 8C –P215</a:t>
            </a:r>
          </a:p>
          <a:p>
            <a:pPr marL="0" indent="0">
              <a:buNone/>
            </a:pPr>
            <a:r>
              <a:rPr lang="nb-NO" dirty="0"/>
              <a:t>Klasse 8C - P</a:t>
            </a:r>
          </a:p>
          <a:p>
            <a:pPr marL="0" indent="0">
              <a:buNone/>
            </a:pPr>
            <a:r>
              <a:rPr lang="nb-NO" dirty="0"/>
              <a:t>Om du er usikker på kva for </a:t>
            </a:r>
            <a:r>
              <a:rPr lang="nb-NO" dirty="0" err="1"/>
              <a:t>ein</a:t>
            </a:r>
            <a:r>
              <a:rPr lang="nb-NO" dirty="0"/>
              <a:t> klasse ditt barn går i, har </a:t>
            </a:r>
            <a:r>
              <a:rPr lang="nb-NO" dirty="0" err="1"/>
              <a:t>lærarane</a:t>
            </a:r>
            <a:r>
              <a:rPr lang="nb-NO" dirty="0"/>
              <a:t> klasseliste. </a:t>
            </a:r>
          </a:p>
        </p:txBody>
      </p:sp>
    </p:spTree>
    <p:extLst>
      <p:ext uri="{BB962C8B-B14F-4D97-AF65-F5344CB8AC3E}">
        <p14:creationId xmlns:p14="http://schemas.microsoft.com/office/powerpoint/2010/main" val="133996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steriørbilde med grønområde av Garnes ungdomsskule">
            <a:extLst>
              <a:ext uri="{FF2B5EF4-FFF2-40B4-BE49-F238E27FC236}">
                <a16:creationId xmlns:a16="http://schemas.microsoft.com/office/drawing/2014/main" id="{0479E14E-4757-56AB-62C9-B7F689647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8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4AFD51-EBA0-4A07-9DE7-95F13D26C5BA}"/>
              </a:ext>
            </a:extLst>
          </p:cNvPr>
          <p:cNvSpPr>
            <a:spLocks noGrp="1"/>
          </p:cNvSpPr>
          <p:nvPr>
            <p:ph type="title"/>
          </p:nvPr>
        </p:nvSpPr>
        <p:spPr/>
        <p:txBody>
          <a:bodyPr/>
          <a:lstStyle/>
          <a:p>
            <a:r>
              <a:rPr lang="nn-NO" dirty="0"/>
              <a:t>Innhald</a:t>
            </a:r>
            <a:r>
              <a:rPr lang="nb-NO" dirty="0"/>
              <a:t>:</a:t>
            </a:r>
          </a:p>
        </p:txBody>
      </p:sp>
      <p:sp>
        <p:nvSpPr>
          <p:cNvPr id="3" name="Plassholder for innhold 2">
            <a:extLst>
              <a:ext uri="{FF2B5EF4-FFF2-40B4-BE49-F238E27FC236}">
                <a16:creationId xmlns:a16="http://schemas.microsoft.com/office/drawing/2014/main" id="{4C01F639-4AD4-44A7-A84E-8FFB525C4010}"/>
              </a:ext>
            </a:extLst>
          </p:cNvPr>
          <p:cNvSpPr>
            <a:spLocks noGrp="1"/>
          </p:cNvSpPr>
          <p:nvPr>
            <p:ph idx="1"/>
          </p:nvPr>
        </p:nvSpPr>
        <p:spPr>
          <a:xfrm>
            <a:off x="838200" y="1451429"/>
            <a:ext cx="10515600" cy="4725534"/>
          </a:xfrm>
        </p:spPr>
        <p:txBody>
          <a:bodyPr>
            <a:normAutofit/>
          </a:bodyPr>
          <a:lstStyle/>
          <a:p>
            <a:r>
              <a:rPr lang="nb-NO" dirty="0" err="1"/>
              <a:t>Skulen</a:t>
            </a:r>
            <a:r>
              <a:rPr lang="nb-NO" dirty="0"/>
              <a:t> sin politikontakt </a:t>
            </a:r>
          </a:p>
          <a:p>
            <a:r>
              <a:rPr lang="nb-NO" dirty="0" err="1"/>
              <a:t>Skulen</a:t>
            </a:r>
            <a:r>
              <a:rPr lang="nb-NO" dirty="0"/>
              <a:t> sine satsingsområde</a:t>
            </a:r>
          </a:p>
          <a:p>
            <a:pPr lvl="0"/>
            <a:r>
              <a:rPr lang="nn-NO" dirty="0"/>
              <a:t>Skulen sitt arbeid med sosial kompetanse</a:t>
            </a:r>
          </a:p>
          <a:p>
            <a:pPr lvl="0"/>
            <a:r>
              <a:rPr lang="nn-NO" dirty="0"/>
              <a:t>Om §12 – retten til eit trygt og godt skulemiljø og skulereglar.</a:t>
            </a:r>
          </a:p>
          <a:p>
            <a:pPr lvl="0"/>
            <a:r>
              <a:rPr lang="nb-NO" dirty="0"/>
              <a:t>Gratisprinsippet</a:t>
            </a:r>
          </a:p>
          <a:p>
            <a:r>
              <a:rPr lang="nb-NO" dirty="0"/>
              <a:t>Samarbeid</a:t>
            </a:r>
          </a:p>
          <a:p>
            <a:r>
              <a:rPr lang="nb-NO" dirty="0"/>
              <a:t>Presentasjon av </a:t>
            </a:r>
            <a:r>
              <a:rPr lang="nb-NO" dirty="0" err="1"/>
              <a:t>kontaktlærarane</a:t>
            </a:r>
            <a:r>
              <a:rPr lang="nb-NO" dirty="0"/>
              <a:t> og </a:t>
            </a:r>
            <a:r>
              <a:rPr lang="nb-NO" dirty="0" err="1"/>
              <a:t>rådgjevar</a:t>
            </a:r>
            <a:r>
              <a:rPr lang="nb-NO" dirty="0"/>
              <a:t> på trinnet.</a:t>
            </a:r>
          </a:p>
          <a:p>
            <a:endParaRPr lang="nb-NO" dirty="0"/>
          </a:p>
          <a:p>
            <a:endParaRPr lang="nb-NO" dirty="0"/>
          </a:p>
        </p:txBody>
      </p:sp>
    </p:spTree>
    <p:extLst>
      <p:ext uri="{BB962C8B-B14F-4D97-AF65-F5344CB8AC3E}">
        <p14:creationId xmlns:p14="http://schemas.microsoft.com/office/powerpoint/2010/main" val="183755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F8567F-73CD-E2CA-B495-1771F29C734F}"/>
              </a:ext>
            </a:extLst>
          </p:cNvPr>
          <p:cNvSpPr>
            <a:spLocks noGrp="1"/>
          </p:cNvSpPr>
          <p:nvPr>
            <p:ph type="title"/>
          </p:nvPr>
        </p:nvSpPr>
        <p:spPr/>
        <p:txBody>
          <a:bodyPr/>
          <a:lstStyle/>
          <a:p>
            <a:r>
              <a:rPr lang="nb-NO" dirty="0"/>
              <a:t>Samarbeid med politiet	</a:t>
            </a:r>
          </a:p>
        </p:txBody>
      </p:sp>
      <p:sp>
        <p:nvSpPr>
          <p:cNvPr id="3" name="Plassholder for innhold 2">
            <a:extLst>
              <a:ext uri="{FF2B5EF4-FFF2-40B4-BE49-F238E27FC236}">
                <a16:creationId xmlns:a16="http://schemas.microsoft.com/office/drawing/2014/main" id="{882C99DB-ACD6-D48D-5A08-B9625A2C1566}"/>
              </a:ext>
            </a:extLst>
          </p:cNvPr>
          <p:cNvSpPr>
            <a:spLocks noGrp="1"/>
          </p:cNvSpPr>
          <p:nvPr>
            <p:ph idx="1"/>
          </p:nvPr>
        </p:nvSpPr>
        <p:spPr/>
        <p:txBody>
          <a:bodyPr/>
          <a:lstStyle/>
          <a:p>
            <a:r>
              <a:rPr lang="nn-NO" noProof="0" dirty="0"/>
              <a:t>Skulen sin politikontakt</a:t>
            </a:r>
            <a:endParaRPr lang="nn-NO" dirty="0"/>
          </a:p>
          <a:p>
            <a:endParaRPr lang="nn-NO" noProof="0" dirty="0"/>
          </a:p>
          <a:p>
            <a:pPr lvl="1"/>
            <a:r>
              <a:rPr lang="nn-NO" sz="2800" noProof="0" dirty="0"/>
              <a:t>Endre Laukeland </a:t>
            </a:r>
          </a:p>
        </p:txBody>
      </p:sp>
    </p:spTree>
    <p:extLst>
      <p:ext uri="{BB962C8B-B14F-4D97-AF65-F5344CB8AC3E}">
        <p14:creationId xmlns:p14="http://schemas.microsoft.com/office/powerpoint/2010/main" val="213815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6CAD6A-F525-4A78-B2AF-97E3F87B25D1}"/>
              </a:ext>
            </a:extLst>
          </p:cNvPr>
          <p:cNvSpPr>
            <a:spLocks noGrp="1"/>
          </p:cNvSpPr>
          <p:nvPr>
            <p:ph type="title"/>
          </p:nvPr>
        </p:nvSpPr>
        <p:spPr/>
        <p:txBody>
          <a:bodyPr/>
          <a:lstStyle/>
          <a:p>
            <a:r>
              <a:rPr lang="nb-NO" dirty="0"/>
              <a:t>SATSINGSOMRÅDE</a:t>
            </a:r>
          </a:p>
        </p:txBody>
      </p:sp>
      <p:sp>
        <p:nvSpPr>
          <p:cNvPr id="3" name="Plassholder for innhold 2">
            <a:extLst>
              <a:ext uri="{FF2B5EF4-FFF2-40B4-BE49-F238E27FC236}">
                <a16:creationId xmlns:a16="http://schemas.microsoft.com/office/drawing/2014/main" id="{BAE537BB-DBC2-4585-831E-CCD010803309}"/>
              </a:ext>
            </a:extLst>
          </p:cNvPr>
          <p:cNvSpPr>
            <a:spLocks noGrp="1"/>
          </p:cNvSpPr>
          <p:nvPr>
            <p:ph idx="1"/>
          </p:nvPr>
        </p:nvSpPr>
        <p:spPr/>
        <p:txBody>
          <a:bodyPr/>
          <a:lstStyle/>
          <a:p>
            <a:pPr marL="0" indent="0">
              <a:buNone/>
            </a:pPr>
            <a:endParaRPr lang="nb-NO" dirty="0"/>
          </a:p>
          <a:p>
            <a:r>
              <a:rPr lang="nb-NO" dirty="0"/>
              <a:t>Digitale dugleik</a:t>
            </a:r>
          </a:p>
          <a:p>
            <a:r>
              <a:rPr lang="nb-NO" dirty="0" err="1"/>
              <a:t>Medverknad</a:t>
            </a:r>
            <a:r>
              <a:rPr lang="nb-NO" dirty="0"/>
              <a:t> </a:t>
            </a:r>
          </a:p>
          <a:p>
            <a:r>
              <a:rPr lang="nb-NO" dirty="0"/>
              <a:t>Tilpassa opplæring</a:t>
            </a:r>
          </a:p>
          <a:p>
            <a:pPr marL="0" indent="0">
              <a:buNone/>
            </a:pPr>
            <a:endParaRPr lang="nb-NO" dirty="0"/>
          </a:p>
          <a:p>
            <a:pPr marL="0" indent="0">
              <a:buNone/>
            </a:pPr>
            <a:r>
              <a:rPr lang="nb-NO" dirty="0"/>
              <a:t>* LK 20 </a:t>
            </a:r>
          </a:p>
        </p:txBody>
      </p:sp>
    </p:spTree>
    <p:extLst>
      <p:ext uri="{BB962C8B-B14F-4D97-AF65-F5344CB8AC3E}">
        <p14:creationId xmlns:p14="http://schemas.microsoft.com/office/powerpoint/2010/main" val="103412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Opplæringslova § 12</a:t>
            </a:r>
          </a:p>
        </p:txBody>
      </p:sp>
      <p:pic>
        <p:nvPicPr>
          <p:cNvPr id="4" name="Plassholder for innhold 3"/>
          <p:cNvPicPr>
            <a:picLocks noGrp="1" noChangeAspect="1"/>
          </p:cNvPicPr>
          <p:nvPr>
            <p:ph idx="1"/>
          </p:nvPr>
        </p:nvPicPr>
        <p:blipFill>
          <a:blip r:embed="rId2"/>
          <a:stretch>
            <a:fillRect/>
          </a:stretch>
        </p:blipFill>
        <p:spPr>
          <a:xfrm>
            <a:off x="2695798" y="2133600"/>
            <a:ext cx="5421523" cy="2833183"/>
          </a:xfrm>
          <a:prstGeom prst="rect">
            <a:avLst/>
          </a:prstGeom>
        </p:spPr>
      </p:pic>
    </p:spTree>
    <p:extLst>
      <p:ext uri="{BB962C8B-B14F-4D97-AF65-F5344CB8AC3E}">
        <p14:creationId xmlns:p14="http://schemas.microsoft.com/office/powerpoint/2010/main" val="211870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Opplæringslova § 12 </a:t>
            </a:r>
          </a:p>
        </p:txBody>
      </p:sp>
      <p:sp>
        <p:nvSpPr>
          <p:cNvPr id="3" name="Plassholder for innhold 2"/>
          <p:cNvSpPr>
            <a:spLocks noGrp="1"/>
          </p:cNvSpPr>
          <p:nvPr>
            <p:ph idx="1"/>
          </p:nvPr>
        </p:nvSpPr>
        <p:spPr>
          <a:xfrm>
            <a:off x="838200" y="1534332"/>
            <a:ext cx="10515600" cy="4642631"/>
          </a:xfrm>
        </p:spPr>
        <p:txBody>
          <a:bodyPr>
            <a:normAutofit fontScale="85000" lnSpcReduction="20000"/>
          </a:bodyPr>
          <a:lstStyle/>
          <a:p>
            <a:r>
              <a:rPr lang="nn-NO" sz="2600" dirty="0"/>
              <a:t>Retten til eit trygt og godt skulemiljø</a:t>
            </a:r>
          </a:p>
          <a:p>
            <a:r>
              <a:rPr lang="nn-NO" sz="2600" dirty="0"/>
              <a:t>Alle elevar har rett til eit trygt og godt skulemiljø som fremjar helse, trivsel og læring. Dette gjeld både det psykiske og fysiske skulemiljøet.</a:t>
            </a:r>
          </a:p>
          <a:p>
            <a:r>
              <a:rPr lang="nn-NO" sz="2600" b="0" i="0" dirty="0">
                <a:solidFill>
                  <a:srgbClr val="212529"/>
                </a:solidFill>
                <a:effectLst/>
              </a:rPr>
              <a:t>Alle elevar har rett til eit trygt og godt skulemiljø som fremjar helse, </a:t>
            </a:r>
            <a:r>
              <a:rPr lang="nn-NO" sz="2600" b="0" i="0" dirty="0" err="1">
                <a:solidFill>
                  <a:srgbClr val="212529"/>
                </a:solidFill>
                <a:effectLst/>
              </a:rPr>
              <a:t>inkludering</a:t>
            </a:r>
            <a:r>
              <a:rPr lang="nn-NO" sz="2600" b="0" i="0" dirty="0">
                <a:solidFill>
                  <a:srgbClr val="212529"/>
                </a:solidFill>
                <a:effectLst/>
              </a:rPr>
              <a:t>, trivsel og læring. Viss du som elev ikkje har det trygt og godt eller blir mobba på skulen, skal skulen hjelpe til. Viss du meiner at skulen ikkje gjer nok for å hjelpe deg, kan du ta kontakt med oss hjå Statsforvaltaren.</a:t>
            </a:r>
            <a:endParaRPr lang="nn-NO" sz="2600" dirty="0"/>
          </a:p>
          <a:p>
            <a:pPr marL="0" indent="0">
              <a:buNone/>
            </a:pPr>
            <a:endParaRPr lang="nn-NO" sz="2600" dirty="0"/>
          </a:p>
          <a:p>
            <a:pPr marL="0" indent="0">
              <a:buNone/>
            </a:pPr>
            <a:r>
              <a:rPr lang="nn-NO" sz="2600" dirty="0"/>
              <a:t>Systemarbeid for heile skulen, trinnet og klassen . </a:t>
            </a:r>
          </a:p>
          <a:p>
            <a:pPr marL="0" indent="0">
              <a:buNone/>
            </a:pPr>
            <a:r>
              <a:rPr lang="nn-NO" sz="2600" dirty="0"/>
              <a:t>PALS – «positiv </a:t>
            </a:r>
            <a:r>
              <a:rPr lang="nn-NO" sz="2600" dirty="0" err="1"/>
              <a:t>atferd</a:t>
            </a:r>
            <a:r>
              <a:rPr lang="nn-NO" sz="2600" dirty="0"/>
              <a:t>, støttande læringsmiljø og samhandling»</a:t>
            </a:r>
          </a:p>
          <a:p>
            <a:pPr marL="0" indent="0">
              <a:buNone/>
            </a:pPr>
            <a:r>
              <a:rPr lang="nn-NO" sz="2600" dirty="0"/>
              <a:t>Klassemiljøtime</a:t>
            </a:r>
          </a:p>
          <a:p>
            <a:pPr marL="0" indent="0">
              <a:buNone/>
            </a:pPr>
            <a:endParaRPr lang="nn-NO" sz="2600" dirty="0"/>
          </a:p>
          <a:p>
            <a:pPr marL="0" indent="0">
              <a:buNone/>
            </a:pPr>
            <a:r>
              <a:rPr lang="nn-NO" sz="2600" dirty="0"/>
              <a:t>Ønske om at føresette har låg terskel for kontakt. </a:t>
            </a:r>
          </a:p>
          <a:p>
            <a:pPr marL="0" indent="0">
              <a:buNone/>
            </a:pPr>
            <a:r>
              <a:rPr lang="nn-NO" sz="2600" dirty="0"/>
              <a:t>Dialog og samarbeid!</a:t>
            </a:r>
          </a:p>
          <a:p>
            <a:pPr marL="0" indent="0">
              <a:buNone/>
            </a:pPr>
            <a:endParaRPr lang="nn-NO" dirty="0"/>
          </a:p>
          <a:p>
            <a:pPr marL="0" indent="0">
              <a:buNone/>
            </a:pPr>
            <a:endParaRPr lang="nb-NO" dirty="0"/>
          </a:p>
        </p:txBody>
      </p:sp>
    </p:spTree>
    <p:extLst>
      <p:ext uri="{BB962C8B-B14F-4D97-AF65-F5344CB8AC3E}">
        <p14:creationId xmlns:p14="http://schemas.microsoft.com/office/powerpoint/2010/main" val="147694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B6F25158-D2B7-4D17-9F90-CAC4B6B016E5}"/>
              </a:ext>
            </a:extLst>
          </p:cNvPr>
          <p:cNvPicPr>
            <a:picLocks noChangeAspect="1"/>
          </p:cNvPicPr>
          <p:nvPr/>
        </p:nvPicPr>
        <p:blipFill rotWithShape="1">
          <a:blip r:embed="rId2">
            <a:extLst>
              <a:ext uri="{28A0092B-C50C-407E-A947-70E740481C1C}">
                <a14:useLocalDpi xmlns:a14="http://schemas.microsoft.com/office/drawing/2010/main" val="0"/>
              </a:ext>
            </a:extLst>
          </a:blip>
          <a:srcRect l="2186" t="19250" r="66407" b="4189"/>
          <a:stretch/>
        </p:blipFill>
        <p:spPr>
          <a:xfrm>
            <a:off x="4837113" y="642938"/>
            <a:ext cx="4056063" cy="5567363"/>
          </a:xfrm>
          <a:prstGeom prst="rect">
            <a:avLst/>
          </a:prstGeom>
        </p:spPr>
      </p:pic>
      <p:pic>
        <p:nvPicPr>
          <p:cNvPr id="15" name="Bilde 14">
            <a:extLst>
              <a:ext uri="{FF2B5EF4-FFF2-40B4-BE49-F238E27FC236}">
                <a16:creationId xmlns:a16="http://schemas.microsoft.com/office/drawing/2014/main" id="{CC10F0A3-7CA7-4C04-9716-B47CA647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38" y="642938"/>
            <a:ext cx="2535238" cy="2535238"/>
          </a:xfrm>
          <a:prstGeom prst="rect">
            <a:avLst/>
          </a:prstGeom>
        </p:spPr>
      </p:pic>
      <p:pic>
        <p:nvPicPr>
          <p:cNvPr id="13" name="Plassholder for innhold 12">
            <a:extLst>
              <a:ext uri="{FF2B5EF4-FFF2-40B4-BE49-F238E27FC236}">
                <a16:creationId xmlns:a16="http://schemas.microsoft.com/office/drawing/2014/main" id="{29A75571-ACED-4B9B-9F25-F7C65724B698}"/>
              </a:ext>
            </a:extLst>
          </p:cNvPr>
          <p:cNvPicPr>
            <a:picLocks noGrp="1" noChangeAspect="1"/>
          </p:cNvPicPr>
          <p:nvPr>
            <p:ph idx="1"/>
          </p:nvPr>
        </p:nvPicPr>
        <p:blipFill>
          <a:blip r:embed="rId4"/>
          <a:stretch>
            <a:fillRect/>
          </a:stretch>
        </p:blipFill>
        <p:spPr bwMode="auto">
          <a:xfrm>
            <a:off x="8961438" y="3246438"/>
            <a:ext cx="2535238" cy="2963863"/>
          </a:xfrm>
          <a:prstGeom prst="rect">
            <a:avLst/>
          </a:prstGeom>
        </p:spPr>
      </p:pic>
      <p:sp>
        <p:nvSpPr>
          <p:cNvPr id="2" name="Tittel 1">
            <a:extLst>
              <a:ext uri="{FF2B5EF4-FFF2-40B4-BE49-F238E27FC236}">
                <a16:creationId xmlns:a16="http://schemas.microsoft.com/office/drawing/2014/main" id="{3B8ED667-A691-48BB-BF84-53928560BAC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000" kern="1200">
                <a:solidFill>
                  <a:srgbClr val="FFFFFF"/>
                </a:solidFill>
                <a:latin typeface="+mj-lt"/>
                <a:ea typeface="+mj-ea"/>
                <a:cs typeface="+mj-cs"/>
              </a:rPr>
              <a:t>INFORMASJONSHEFTE TIL FØRESETTE</a:t>
            </a:r>
          </a:p>
        </p:txBody>
      </p:sp>
    </p:spTree>
    <p:extLst>
      <p:ext uri="{BB962C8B-B14F-4D97-AF65-F5344CB8AC3E}">
        <p14:creationId xmlns:p14="http://schemas.microsoft.com/office/powerpoint/2010/main" val="32837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0A17A2-7194-44A0-BDFF-E99662B4041D}"/>
              </a:ext>
            </a:extLst>
          </p:cNvPr>
          <p:cNvSpPr>
            <a:spLocks noGrp="1"/>
          </p:cNvSpPr>
          <p:nvPr>
            <p:ph type="title"/>
          </p:nvPr>
        </p:nvSpPr>
        <p:spPr/>
        <p:txBody>
          <a:bodyPr/>
          <a:lstStyle/>
          <a:p>
            <a:r>
              <a:rPr lang="nb-NO" dirty="0"/>
              <a:t>SKULEREGLAR</a:t>
            </a:r>
          </a:p>
        </p:txBody>
      </p:sp>
      <p:sp>
        <p:nvSpPr>
          <p:cNvPr id="3" name="Plassholder for innhold 2">
            <a:extLst>
              <a:ext uri="{FF2B5EF4-FFF2-40B4-BE49-F238E27FC236}">
                <a16:creationId xmlns:a16="http://schemas.microsoft.com/office/drawing/2014/main" id="{548DF50A-68F9-4F6A-BE40-0F524B67486C}"/>
              </a:ext>
            </a:extLst>
          </p:cNvPr>
          <p:cNvSpPr>
            <a:spLocks noGrp="1"/>
          </p:cNvSpPr>
          <p:nvPr>
            <p:ph idx="1"/>
          </p:nvPr>
        </p:nvSpPr>
        <p:spPr/>
        <p:txBody>
          <a:bodyPr/>
          <a:lstStyle/>
          <a:p>
            <a:r>
              <a:rPr lang="nb-NO" dirty="0"/>
              <a:t>Mobilfri  skule</a:t>
            </a:r>
          </a:p>
          <a:p>
            <a:pPr marL="0" indent="0">
              <a:buNone/>
            </a:pPr>
            <a:endParaRPr lang="nb-NO" dirty="0"/>
          </a:p>
          <a:p>
            <a:r>
              <a:rPr lang="nb-NO" dirty="0"/>
              <a:t>CB og bøker- utlån gjennom bibliotek</a:t>
            </a:r>
          </a:p>
          <a:p>
            <a:endParaRPr lang="nb-NO" dirty="0"/>
          </a:p>
          <a:p>
            <a:r>
              <a:rPr lang="nb-NO" dirty="0"/>
              <a:t>Kostbart  </a:t>
            </a:r>
            <a:r>
              <a:rPr lang="nb-NO" dirty="0" err="1"/>
              <a:t>personleg</a:t>
            </a:r>
            <a:r>
              <a:rPr lang="nb-NO" dirty="0"/>
              <a:t> utstyr</a:t>
            </a:r>
          </a:p>
        </p:txBody>
      </p:sp>
    </p:spTree>
    <p:extLst>
      <p:ext uri="{BB962C8B-B14F-4D97-AF65-F5344CB8AC3E}">
        <p14:creationId xmlns:p14="http://schemas.microsoft.com/office/powerpoint/2010/main" val="299765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C9E414-489F-4EA8-856F-5A11896D5BCB}"/>
              </a:ext>
            </a:extLst>
          </p:cNvPr>
          <p:cNvSpPr>
            <a:spLocks noGrp="1"/>
          </p:cNvSpPr>
          <p:nvPr>
            <p:ph type="title"/>
          </p:nvPr>
        </p:nvSpPr>
        <p:spPr/>
        <p:txBody>
          <a:bodyPr/>
          <a:lstStyle/>
          <a:p>
            <a:r>
              <a:rPr lang="nb-NO" dirty="0"/>
              <a:t>GRATISPRINSIPPET</a:t>
            </a:r>
          </a:p>
        </p:txBody>
      </p:sp>
      <p:sp>
        <p:nvSpPr>
          <p:cNvPr id="3" name="Plassholder for innhold 2">
            <a:extLst>
              <a:ext uri="{FF2B5EF4-FFF2-40B4-BE49-F238E27FC236}">
                <a16:creationId xmlns:a16="http://schemas.microsoft.com/office/drawing/2014/main" id="{064CFBDA-976F-4B15-BABE-8355C7089A8C}"/>
              </a:ext>
            </a:extLst>
          </p:cNvPr>
          <p:cNvSpPr>
            <a:spLocks noGrp="1"/>
          </p:cNvSpPr>
          <p:nvPr>
            <p:ph idx="1"/>
          </p:nvPr>
        </p:nvSpPr>
        <p:spPr/>
        <p:txBody>
          <a:bodyPr/>
          <a:lstStyle/>
          <a:p>
            <a:r>
              <a:rPr lang="nb-NO" dirty="0"/>
              <a:t>Alle </a:t>
            </a:r>
            <a:r>
              <a:rPr lang="nb-NO" dirty="0" err="1"/>
              <a:t>aktivitetar</a:t>
            </a:r>
            <a:r>
              <a:rPr lang="nb-NO" dirty="0"/>
              <a:t> i </a:t>
            </a:r>
            <a:r>
              <a:rPr lang="nb-NO" dirty="0" err="1"/>
              <a:t>skulen</a:t>
            </a:r>
            <a:r>
              <a:rPr lang="nb-NO" dirty="0"/>
              <a:t> sin regi skal </a:t>
            </a:r>
            <a:r>
              <a:rPr lang="nb-NO" dirty="0" err="1"/>
              <a:t>vere</a:t>
            </a:r>
            <a:r>
              <a:rPr lang="nb-NO" dirty="0"/>
              <a:t> gratis.</a:t>
            </a:r>
          </a:p>
          <a:p>
            <a:endParaRPr lang="nb-NO" dirty="0"/>
          </a:p>
          <a:p>
            <a:endParaRPr lang="nb-NO" dirty="0"/>
          </a:p>
        </p:txBody>
      </p:sp>
      <p:pic>
        <p:nvPicPr>
          <p:cNvPr id="4" name="Bilde 3"/>
          <p:cNvPicPr>
            <a:picLocks noChangeAspect="1"/>
          </p:cNvPicPr>
          <p:nvPr/>
        </p:nvPicPr>
        <p:blipFill>
          <a:blip r:embed="rId2"/>
          <a:stretch>
            <a:fillRect/>
          </a:stretch>
        </p:blipFill>
        <p:spPr>
          <a:xfrm>
            <a:off x="6684241" y="3000807"/>
            <a:ext cx="2628900" cy="1743075"/>
          </a:xfrm>
          <a:prstGeom prst="rect">
            <a:avLst/>
          </a:prstGeom>
        </p:spPr>
      </p:pic>
    </p:spTree>
    <p:extLst>
      <p:ext uri="{BB962C8B-B14F-4D97-AF65-F5344CB8AC3E}">
        <p14:creationId xmlns:p14="http://schemas.microsoft.com/office/powerpoint/2010/main" val="5020993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3595</TotalTime>
  <Words>496</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vt:lpstr>
      <vt:lpstr>Calibri</vt:lpstr>
      <vt:lpstr>Calibri Light</vt:lpstr>
      <vt:lpstr>Office-tema</vt:lpstr>
      <vt:lpstr>PowerPoint-presentasjon</vt:lpstr>
      <vt:lpstr>Innhald:</vt:lpstr>
      <vt:lpstr>Samarbeid med politiet </vt:lpstr>
      <vt:lpstr>SATSINGSOMRÅDE</vt:lpstr>
      <vt:lpstr>Opplæringslova § 12</vt:lpstr>
      <vt:lpstr>Opplæringslova § 12 </vt:lpstr>
      <vt:lpstr>INFORMASJONSHEFTE TIL FØRESETTE</vt:lpstr>
      <vt:lpstr>SKULEREGLAR</vt:lpstr>
      <vt:lpstr>GRATISPRINSIPPET</vt:lpstr>
      <vt:lpstr>SAMARBEID</vt:lpstr>
      <vt:lpstr>FAU </vt:lpstr>
      <vt:lpstr>Helsesjukepleiar</vt:lpstr>
      <vt:lpstr>Tilsette på trinnet </vt:lpstr>
      <vt:lpstr>Rom for klassemøte- alle i 2. etasje paviljong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Sundfjord, Bente</dc:creator>
  <cp:lastModifiedBy>Rivenes, Elin Blom</cp:lastModifiedBy>
  <cp:revision>83</cp:revision>
  <cp:lastPrinted>2022-09-06T14:04:29Z</cp:lastPrinted>
  <dcterms:created xsi:type="dcterms:W3CDTF">2018-09-04T10:08:57Z</dcterms:created>
  <dcterms:modified xsi:type="dcterms:W3CDTF">2025-09-18T10:46:02Z</dcterms:modified>
</cp:coreProperties>
</file>