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60" r:id="rId4"/>
    <p:sldId id="366" r:id="rId5"/>
    <p:sldId id="347" r:id="rId6"/>
    <p:sldId id="367" r:id="rId7"/>
    <p:sldId id="368" r:id="rId8"/>
    <p:sldId id="258" r:id="rId9"/>
    <p:sldId id="263" r:id="rId10"/>
    <p:sldId id="349" r:id="rId11"/>
    <p:sldId id="348" r:id="rId12"/>
    <p:sldId id="26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0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6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153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4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1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1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8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7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7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5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0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91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Velkommen til FAU-møte på Sandgotna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Et trygt sted å være,</a:t>
            </a:r>
          </a:p>
          <a:p>
            <a:r>
              <a:rPr lang="nb-NO" dirty="0"/>
              <a:t>Et godt sted å lære!</a:t>
            </a:r>
          </a:p>
        </p:txBody>
      </p:sp>
    </p:spTree>
    <p:extLst>
      <p:ext uri="{BB962C8B-B14F-4D97-AF65-F5344CB8AC3E}">
        <p14:creationId xmlns:p14="http://schemas.microsoft.com/office/powerpoint/2010/main" val="243921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Olweus</a:t>
            </a:r>
            <a:r>
              <a:rPr lang="nb-NO" dirty="0"/>
              <a:t>-programmet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i="1" dirty="0" err="1"/>
              <a:t>Olweusprogrammet</a:t>
            </a:r>
            <a:r>
              <a:rPr lang="nb-NO" sz="3200" i="1" dirty="0"/>
              <a:t> er et tiltaksprogram med vitenskapelig dokumentert effekt, det dreier seg framfor alt om de voksnes holdninger, atferd og rutiner, samt bruk av personalets tid.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90" y="5013176"/>
            <a:ext cx="2953202" cy="15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1580" y="609600"/>
            <a:ext cx="8374742" cy="1091208"/>
          </a:xfrm>
        </p:spPr>
        <p:txBody>
          <a:bodyPr>
            <a:normAutofit fontScale="90000"/>
          </a:bodyPr>
          <a:lstStyle/>
          <a:p>
            <a:r>
              <a:rPr lang="nb-NO" dirty="0"/>
              <a:t>MOT-filosofien er til for å utvikle robust ungdom, som inkluderer alle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8052" y="2087529"/>
            <a:ext cx="8534400" cy="4313271"/>
          </a:xfrm>
        </p:spPr>
        <p:txBody>
          <a:bodyPr>
            <a:normAutofit fontScale="92500" lnSpcReduction="20000"/>
          </a:bodyPr>
          <a:lstStyle/>
          <a:p>
            <a:r>
              <a:rPr lang="nb-NO" sz="2800" dirty="0"/>
              <a:t> Mot sine tre verdier:</a:t>
            </a:r>
          </a:p>
          <a:p>
            <a:pPr lvl="1"/>
            <a:r>
              <a:rPr lang="nb-NO" sz="2800" dirty="0"/>
              <a:t>MOT til å leve</a:t>
            </a:r>
          </a:p>
          <a:p>
            <a:pPr lvl="1"/>
            <a:r>
              <a:rPr lang="nb-NO" sz="2800" dirty="0"/>
              <a:t>MOT til å bry seg</a:t>
            </a:r>
          </a:p>
          <a:p>
            <a:pPr lvl="1"/>
            <a:r>
              <a:rPr lang="nb-NO" sz="2800" dirty="0"/>
              <a:t>MOT til å si nei</a:t>
            </a:r>
          </a:p>
          <a:p>
            <a:r>
              <a:rPr lang="nb-NO" sz="2800" dirty="0"/>
              <a:t>MOT sine fire prinsipper:</a:t>
            </a:r>
          </a:p>
          <a:p>
            <a:pPr lvl="3"/>
            <a:r>
              <a:rPr lang="nb-NO" sz="2800" dirty="0"/>
              <a:t>Jobbe i forkant</a:t>
            </a:r>
          </a:p>
          <a:p>
            <a:pPr lvl="3"/>
            <a:r>
              <a:rPr lang="nb-NO" sz="2800" dirty="0" err="1"/>
              <a:t>Ansvarligjøre</a:t>
            </a:r>
            <a:r>
              <a:rPr lang="nb-NO" sz="2800" dirty="0"/>
              <a:t> </a:t>
            </a:r>
            <a:r>
              <a:rPr lang="nb-NO" sz="2800" dirty="0" err="1"/>
              <a:t>kulturbyggerne</a:t>
            </a:r>
            <a:endParaRPr lang="nb-NO" sz="2800" dirty="0"/>
          </a:p>
          <a:p>
            <a:pPr lvl="3"/>
            <a:r>
              <a:rPr lang="nb-NO" sz="2800" dirty="0"/>
              <a:t>Forsterke det positive</a:t>
            </a:r>
          </a:p>
          <a:p>
            <a:pPr lvl="3"/>
            <a:r>
              <a:rPr lang="nb-NO" sz="2800" dirty="0"/>
              <a:t>Se hele mennesket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963">
            <a:off x="8226975" y="2071740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0381" y="158613"/>
            <a:ext cx="8534400" cy="4975449"/>
          </a:xfrm>
        </p:spPr>
        <p:txBody>
          <a:bodyPr/>
          <a:lstStyle/>
          <a:p>
            <a:r>
              <a:rPr lang="nb-NO" dirty="0"/>
              <a:t>Pepperkakebyen</a:t>
            </a:r>
            <a:br>
              <a:rPr lang="nb-NO" dirty="0"/>
            </a:br>
            <a:r>
              <a:rPr lang="nb-NO" dirty="0"/>
              <a:t>Refleksaksjon</a:t>
            </a:r>
            <a:br>
              <a:rPr lang="nb-NO" dirty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88" y="2626519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42653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7DAEC4-460D-0734-D9D2-7208185E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 descr="Et bilde som inneholder stige, utendørs&#10;&#10;Automatisk generert beskrivelse">
            <a:extLst>
              <a:ext uri="{FF2B5EF4-FFF2-40B4-BE49-F238E27FC236}">
                <a16:creationId xmlns:a16="http://schemas.microsoft.com/office/drawing/2014/main" id="{5718218F-90A8-B51B-096B-50CB4F254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70639" y="1763881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422153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0F6933D-E70E-DBB9-A395-185B3F779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3949" y="1753698"/>
            <a:ext cx="1192548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Velkommen og presentasjonsrunde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Rektor går gjennom FAU sitt ansvarsområde (</a:t>
            </a:r>
            <a:r>
              <a:rPr lang="nb-NO" altLang="nb-NO" sz="2800" cap="none" dirty="0">
                <a:ln>
                  <a:noFill/>
                </a:ln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lassekontakt, hva nå?)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Valg av leder og nestleder, møtedager og frekvens.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Hva er SU/samarbeidsutvalg?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Skolen sine satsingsområder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Refleksaksjon i oktober/november, i samarbeid med Loddefjord skole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Pepperkakebyen, bakedager i november/desember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Annet (Neste møte: Natteravner, ombygging, Kvalitetsoppfølgingen og jubileum)</a:t>
            </a:r>
            <a:endParaRPr kumimoji="0" lang="nb-NO" alt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0998BD-42C5-0B33-5F60-0429F8C9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100" y="143304"/>
            <a:ext cx="8535988" cy="1266046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3"/>
                </a:solidFill>
              </a:rPr>
              <a:t>SAKSLISTE</a:t>
            </a:r>
          </a:p>
        </p:txBody>
      </p:sp>
    </p:spTree>
    <p:extLst>
      <p:ext uri="{BB962C8B-B14F-4D97-AF65-F5344CB8AC3E}">
        <p14:creationId xmlns:p14="http://schemas.microsoft.com/office/powerpoint/2010/main" val="122459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Status Sandgotna, </a:t>
            </a:r>
            <a:br>
              <a:rPr lang="nb-NO" dirty="0"/>
            </a:br>
            <a:r>
              <a:rPr lang="nb-NO" dirty="0"/>
              <a:t>skoleåret 2025-26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3600" dirty="0"/>
              <a:t>Fem klasser på 8. trinn, 129 elever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600" dirty="0"/>
              <a:t>Fem klasser på 9. trinn, 133 elever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600" dirty="0"/>
              <a:t>Fire klasser på 10. trinn,  120 elever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600" dirty="0"/>
              <a:t>Forsterket </a:t>
            </a:r>
            <a:r>
              <a:rPr lang="nb-NO" sz="3600" dirty="0" err="1"/>
              <a:t>vd</a:t>
            </a:r>
            <a:r>
              <a:rPr lang="nb-NO" sz="3600" dirty="0"/>
              <a:t>. utgjør 36 elever av disse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600" dirty="0"/>
              <a:t>Totalt 382 elever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600" dirty="0"/>
              <a:t>92 ansatte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207" y="4677431"/>
            <a:ext cx="3743313" cy="21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9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92096" y="585216"/>
            <a:ext cx="7476312" cy="1499616"/>
          </a:xfrm>
        </p:spPr>
        <p:txBody>
          <a:bodyPr/>
          <a:lstStyle/>
          <a:p>
            <a:r>
              <a:rPr lang="nb-NO" dirty="0"/>
              <a:t>Innføring av Kvalitetsplanen </a:t>
            </a:r>
            <a:r>
              <a:rPr lang="nb-NO" dirty="0" err="1"/>
              <a:t>sfk</a:t>
            </a:r>
            <a:r>
              <a:rPr lang="nb-NO" dirty="0"/>
              <a:t>-lm;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92096" y="2286000"/>
            <a:ext cx="7476312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3200" dirty="0"/>
              <a:t>Kvalitetsplanen har tre hovedområder:</a:t>
            </a:r>
          </a:p>
          <a:p>
            <a:pPr marL="0" indent="0">
              <a:buNone/>
            </a:pPr>
            <a:endParaRPr lang="nb-NO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/>
              <a:t>Styrking av det profesjonelle læringsfellesskapet. 5 år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/>
              <a:t>Innføre større grad av elevmedvirkning, elevene utvikler kompetanser for mestring av eget liv. 2 år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/>
              <a:t>Styrke elevresultater, ferdigheter/lesing, og profesjonsfaglig digital kompetanse. 2 år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/>
              <a:t>I tillegg har </a:t>
            </a:r>
            <a:r>
              <a:rPr lang="nb-NO" sz="2400" dirty="0" err="1"/>
              <a:t>Fellesskapende</a:t>
            </a:r>
            <a:r>
              <a:rPr lang="nb-NO" sz="2400" dirty="0"/>
              <a:t> didaktikk kommet inn som et tillegg i planen.</a:t>
            </a:r>
          </a:p>
          <a:p>
            <a:pPr marL="128016" lvl="1" indent="0">
              <a:buNone/>
            </a:pPr>
            <a:endParaRPr lang="nb-NO" dirty="0"/>
          </a:p>
          <a:p>
            <a:r>
              <a:rPr lang="nb-NO" dirty="0"/>
              <a:t>Planen utløper våren 2027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1026" name="Picture 2" descr="Bergen kommune - Sammen for kvalitet - læring og medvirkning.  Kvalitetsutviklingsplan for bergensskolen 2022/2023-2026/2027">
            <a:extLst>
              <a:ext uri="{FF2B5EF4-FFF2-40B4-BE49-F238E27FC236}">
                <a16:creationId xmlns:a16="http://schemas.microsoft.com/office/drawing/2014/main" id="{35F559A7-B2BF-A1EE-EA05-3DBFD61A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17" y="1279969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8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7634809" cy="1320800"/>
          </a:xfrm>
        </p:spPr>
        <p:txBody>
          <a:bodyPr>
            <a:normAutofit fontScale="90000"/>
          </a:bodyPr>
          <a:lstStyle/>
          <a:p>
            <a:r>
              <a:rPr lang="nb-NO" dirty="0"/>
              <a:t>Tverrfaglig planlegging videreføres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2838" y="2101384"/>
            <a:ext cx="9811909" cy="42079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Arbeid med innføring av tverrfaglighet i undervisningen </a:t>
            </a:r>
          </a:p>
          <a:p>
            <a:pPr marL="0" indent="0">
              <a:buNone/>
            </a:pPr>
            <a:r>
              <a:rPr lang="nb-NO" sz="2400" dirty="0"/>
              <a:t> videreføres som satsingsområde også dette skoleåret.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Vi skal sikre at det tverrfaglige arbeidet blir tydelig i fagene gjennom hele skoleåret. Målet er at elevene skal se sammenheng og relevans mellom fagene. Rammene og periodene for tverrfaglige tema fortsetter gjennom 6-ukers bolker x 6 (=36 uker), men der halvdelen av temaene får litt enklere rammer.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66" y="581360"/>
            <a:ext cx="2093881" cy="13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5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53986" y="82309"/>
            <a:ext cx="8534400" cy="999239"/>
          </a:xfrm>
        </p:spPr>
        <p:txBody>
          <a:bodyPr/>
          <a:lstStyle/>
          <a:p>
            <a:r>
              <a:rPr lang="nb-NO" dirty="0"/>
              <a:t>Elevmedvirkning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3455" y="1081548"/>
            <a:ext cx="11158274" cy="49195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Elevmedvirkning betyr IKKE at det er elevene som bestemmer.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Gi elevene reelle valg med utgangspunkt i rammene lærer gir.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Lære elevene å ta stilling OG til å leve med konsekvensene av valgene de har tatt.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Sandgotna er en karakterdempende skole og det skal ikke gis karakterer på prøver, oppgaver og innleveringer.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Derimot skal vi jobbe med god vurdering i alle fag der både elevene og foresatte opplever at de har oversikt.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Elevene får karakterer minst en gang pr. termin, men vi må samtidig kunne diskutere karakter som nivå sammen med elevene gjennom året.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Mer fokus på læring og læringsutbytte, mindre på karakterer.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Vi lykkes med mye i læringsarbeidet og skal bygge videre på dette.</a:t>
            </a:r>
          </a:p>
        </p:txBody>
      </p:sp>
    </p:spTree>
    <p:extLst>
      <p:ext uri="{BB962C8B-B14F-4D97-AF65-F5344CB8AC3E}">
        <p14:creationId xmlns:p14="http://schemas.microsoft.com/office/powerpoint/2010/main" val="312695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profesjonelle læringsfellesskapet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b="1" dirty="0"/>
          </a:p>
          <a:p>
            <a:r>
              <a:rPr lang="nb-NO" sz="2800" b="1" dirty="0"/>
              <a:t>«Profesjonelle læringsfellesskap er avgjørende for å lykkes med ambisjoner og målsettinger i skolen, og ifølge Utdanningsdirektoratet må alle ansatte i skolen ta aktivt del i det profesjonelle læringsfellesskapet for å videreutvikle skolen.» </a:t>
            </a:r>
            <a:r>
              <a:rPr lang="nb-NO" sz="1200" i="1" dirty="0"/>
              <a:t>SFK- LM</a:t>
            </a:r>
          </a:p>
        </p:txBody>
      </p:sp>
    </p:spTree>
    <p:extLst>
      <p:ext uri="{BB962C8B-B14F-4D97-AF65-F5344CB8AC3E}">
        <p14:creationId xmlns:p14="http://schemas.microsoft.com/office/powerpoint/2010/main" val="203109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0263" y="0"/>
            <a:ext cx="8534400" cy="1507067"/>
          </a:xfrm>
        </p:spPr>
        <p:txBody>
          <a:bodyPr/>
          <a:lstStyle/>
          <a:p>
            <a:r>
              <a:rPr lang="nb-NO" dirty="0"/>
              <a:t>Ordensreglement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25461" y="1399784"/>
            <a:ext cx="10127351" cy="4708358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Skolene i Bergen har et felles ordensreglement</a:t>
            </a:r>
          </a:p>
          <a:p>
            <a:r>
              <a:rPr lang="nb-NO" sz="2400" dirty="0"/>
              <a:t>Skolene kan lage egne tillegg i dette.</a:t>
            </a:r>
          </a:p>
          <a:p>
            <a:r>
              <a:rPr lang="nb-NO" sz="2400" dirty="0"/>
              <a:t>Sandgotna skole ønsker å legge til tre punkter, FAU ønsket ett punkt:</a:t>
            </a:r>
          </a:p>
          <a:p>
            <a:pPr lvl="1"/>
            <a:r>
              <a:rPr lang="nb-NO" sz="2400" dirty="0"/>
              <a:t>Mobil skal leveres i mobilhotell ved skolestart og leveres ut etter skoletid, eller etter avtale med lærer.</a:t>
            </a:r>
          </a:p>
          <a:p>
            <a:pPr lvl="1"/>
            <a:r>
              <a:rPr lang="nb-NO" sz="2400" dirty="0"/>
              <a:t>Det er ikke tillatt å drikke energidrikk eller mineralvann i skoletiden eller på skoleveien.</a:t>
            </a:r>
          </a:p>
          <a:p>
            <a:pPr lvl="1"/>
            <a:r>
              <a:rPr lang="nb-NO" sz="2400" dirty="0"/>
              <a:t>Det er ikke tillatt å bruke så mye parfyme at det er til sjenanse for andre.</a:t>
            </a:r>
          </a:p>
          <a:p>
            <a:pPr lvl="1"/>
            <a:r>
              <a:rPr lang="nb-NO" sz="2400" dirty="0"/>
              <a:t>Det er ikke lov til å publisere bilder av andre uten samtykke.</a:t>
            </a:r>
          </a:p>
        </p:txBody>
      </p:sp>
    </p:spTree>
    <p:extLst>
      <p:ext uri="{BB962C8B-B14F-4D97-AF65-F5344CB8AC3E}">
        <p14:creationId xmlns:p14="http://schemas.microsoft.com/office/powerpoint/2010/main" val="325677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BCFSN – Bring </a:t>
            </a:r>
            <a:r>
              <a:rPr lang="nb-NO" dirty="0" err="1"/>
              <a:t>children</a:t>
            </a:r>
            <a:r>
              <a:rPr lang="nb-NO" dirty="0"/>
              <a:t> from </a:t>
            </a:r>
            <a:r>
              <a:rPr lang="nb-NO" dirty="0" err="1"/>
              <a:t>streets</a:t>
            </a:r>
            <a:r>
              <a:rPr lang="nb-NO" dirty="0"/>
              <a:t>, Norway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1811" y="2263606"/>
            <a:ext cx="10330533" cy="4141676"/>
          </a:xfrm>
        </p:spPr>
        <p:txBody>
          <a:bodyPr>
            <a:noAutofit/>
          </a:bodyPr>
          <a:lstStyle/>
          <a:p>
            <a:r>
              <a:rPr lang="nb-NO" sz="2800" dirty="0"/>
              <a:t>Lokalt startet hjelpetiltak for vanskeligstilte i Uganda</a:t>
            </a:r>
          </a:p>
          <a:p>
            <a:r>
              <a:rPr lang="nb-NO" sz="2800" dirty="0"/>
              <a:t>Kun dugnad, ingen midler til administrasjon</a:t>
            </a:r>
          </a:p>
          <a:p>
            <a:r>
              <a:rPr lang="nb-NO" sz="2800" dirty="0"/>
              <a:t>Midlene brukes til å lønne ansatte og bygge opp lokale tiltak i Uganda</a:t>
            </a:r>
          </a:p>
          <a:p>
            <a:r>
              <a:rPr lang="nb-NO" sz="2800" dirty="0"/>
              <a:t>Skolen sender pr.dd. all inntekt fra bollesalg og noe fra valgfaget </a:t>
            </a:r>
            <a:r>
              <a:rPr lang="nb-NO" sz="2800" i="1" dirty="0"/>
              <a:t>Innsats for andre </a:t>
            </a:r>
            <a:r>
              <a:rPr lang="nb-NO" sz="2800" dirty="0"/>
              <a:t>til dette prosjektet.</a:t>
            </a:r>
          </a:p>
          <a:p>
            <a:r>
              <a:rPr lang="nb-NO" sz="2800" dirty="0"/>
              <a:t>Hvordan kan vi fremme prosjektet? Faktisk arbeid både hjemme og andre steder, omvendt julekalender, annet?</a:t>
            </a:r>
          </a:p>
        </p:txBody>
      </p:sp>
    </p:spTree>
    <p:extLst>
      <p:ext uri="{BB962C8B-B14F-4D97-AF65-F5344CB8AC3E}">
        <p14:creationId xmlns:p14="http://schemas.microsoft.com/office/powerpoint/2010/main" val="18942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1469</TotalTime>
  <Words>686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</vt:lpstr>
      <vt:lpstr>Velkommen til FAU-møte på Sandgotna</vt:lpstr>
      <vt:lpstr> Velkommen og presentasjonsrunde Rektor går gjennom FAU sitt ansvarsområde (Klassekontakt, hva nå?) Valg av leder og nestleder, møtedager og frekvens. Hva er SU/samarbeidsutvalg? Skolen sine satsingsområder Refleksaksjon i oktober/november, i samarbeid med Loddefjord skole Pepperkakebyen, bakedager i november/desember Annet (Neste møte: Natteravner, ombygging, Kvalitetsoppfølgingen og jubileum) </vt:lpstr>
      <vt:lpstr>Status Sandgotna,  skoleåret 2025-26</vt:lpstr>
      <vt:lpstr>Innføring av Kvalitetsplanen sfk-lm;</vt:lpstr>
      <vt:lpstr>Tverrfaglig planlegging videreføres </vt:lpstr>
      <vt:lpstr>Elevmedvirkning</vt:lpstr>
      <vt:lpstr>Det profesjonelle læringsfellesskapet</vt:lpstr>
      <vt:lpstr>Ordensreglement</vt:lpstr>
      <vt:lpstr>BCFSN – Bring children from streets, Norway</vt:lpstr>
      <vt:lpstr>Olweus-programmet</vt:lpstr>
      <vt:lpstr>MOT-filosofien er til for å utvikle robust ungdom, som inkluderer alle</vt:lpstr>
      <vt:lpstr>Pepperkakebyen Refleksaksjon </vt:lpstr>
      <vt:lpstr>PowerPoint-presentasjon</vt:lpstr>
    </vt:vector>
  </TitlesOfParts>
  <Company>Bergen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FAU-møte på Sandgotna</dc:title>
  <dc:creator>Larsen, Stein</dc:creator>
  <cp:lastModifiedBy>Larsen, Stein</cp:lastModifiedBy>
  <cp:revision>10</cp:revision>
  <dcterms:created xsi:type="dcterms:W3CDTF">2022-10-03T15:31:17Z</dcterms:created>
  <dcterms:modified xsi:type="dcterms:W3CDTF">2025-10-13T18:07:59Z</dcterms:modified>
</cp:coreProperties>
</file>