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4" r:id="rId3"/>
    <p:sldId id="268" r:id="rId4"/>
    <p:sldId id="265" r:id="rId5"/>
    <p:sldId id="270" r:id="rId6"/>
    <p:sldId id="269" r:id="rId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95"/>
    <p:restoredTop sz="94588"/>
  </p:normalViewPr>
  <p:slideViewPr>
    <p:cSldViewPr snapToGrid="0">
      <p:cViewPr varScale="1">
        <p:scale>
          <a:sx n="101" d="100"/>
          <a:sy n="101" d="100"/>
        </p:scale>
        <p:origin x="216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02C767-0868-91A1-9BBB-6880E41FC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C0DF3D6-EF94-5AA5-8D35-68BC75652A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F22D049-D81F-120C-2503-887A6254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5BA3941-2722-5635-F3C5-C0DFB3D33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B197B35-8072-E74E-A9B8-9F903D7BA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546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F1C39AE-459B-751C-E42E-28220C6C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F404B70-5EF5-AEEC-9904-1CFDC29CF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C279387-35D3-F811-76C0-A6501704B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C5D10BF-BE4E-982A-7CE6-F2039EA75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17BD8CB-32FF-A637-3F5B-EBFC6BEFE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24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E0DA4E0-58DA-B8A0-2508-4BDA0D2141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22E311-4523-DC74-233D-10EBC7AAC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C53C595-F448-A55E-663A-2761FAFC6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65CA993-9CE4-AC22-F1A1-542C9393A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58D5F1F-1079-D4F8-F865-55F61FF5E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026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69668C-F382-8071-72E5-D3C0E22F5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BFAE84C-8B0E-8B3C-27E2-290C395F5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9685968-FF9D-9134-BD6C-FB062DA41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C26FA21-0428-CB74-F979-DF9C6159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E608716-3556-0922-EAF6-09E60460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2510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E28A9A8-BF09-7F84-1F42-1411D4DF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51B8823-4F5B-36F9-2B92-D6B645F7F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D3E160-BBFA-7431-3F6A-CCAA25FF8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1F8C4A1-4267-97CE-E992-89E74013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73F1E5-BF93-C3C4-FBE4-5166239FB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34379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8AF95DF-041B-9FD3-1A37-7FD1D4AC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57DF29-E6D1-6364-FDBB-EFA66CB1A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BB45BD9-34F9-29A1-6366-54260B1F7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D3E2B00-E3DC-E8D7-8B0E-607603BB2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3F8A757-85B4-3955-E662-DBDEE459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4FE8C4C-F285-9771-1839-46FD15A53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663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91F130-8439-7BA5-4360-A1C5E4FA0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15E2C07-6BA0-567F-4B5B-4AA578F49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DAC49-D445-59BF-D81E-A12ADE7B2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AD4E824-F07A-198E-D15D-851209BC8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4500BAA-8AE3-F6BE-741C-FE2E40D1A2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3C8ED4F-95BA-1F35-9134-2602EAFC0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4AFBD8B-ADBA-4FD1-E5CA-0F603D10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A60A17E-CE1A-6366-6C95-9CE3DFE00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24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1024D9-BD8D-8338-51D6-C36F7F760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92BE874-7878-A42C-397A-1C53B250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07CED67-1B41-B8F4-A9EE-E35211870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F382BC8-CB01-7059-BE53-96BCC81E9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5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0EC684E-D94E-C38F-0297-64827D875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3F91FDF-DE27-E5C8-E356-301413EDF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B92101C-8AF6-8236-15E9-BB715ADDF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587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D06F87C-6B6D-5B99-302D-54F45EA41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B807914-161E-053D-22DF-0D9978AD5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A71FB94-0283-0AFB-8522-1E63ACC30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E177B95-D218-A5D1-0ACB-A27D12B02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7F0D6AC-1C3A-CFF7-788C-09D3D64E3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C1147C8-ACA9-5214-757B-5DB13922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2404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144C9A-FC52-E678-02FA-AAEE267EB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35ED7BF-D0A6-E01A-87C8-AD5EF0171D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BFF47B3-7E79-FD5C-B010-D8EABE538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3FBF75-02B7-89E2-28A4-CFFF70A80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92D591A-8928-0E6E-9A69-E161D21B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6215828-C380-E5BE-7AA8-5870A989C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950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CF7840B-63CD-9107-B7AD-266F307D0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2E55672-F162-15E5-2343-E651377B8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2F345CC-93FF-2750-37ED-ACD22C6991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3CDFED-933D-7241-B0AE-3B17E8E2A587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9A99D0E-0C53-5652-2B2A-45894320C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E18E3F6-7DBA-2F37-B5EE-1901062FB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724EB4-3FEF-064F-B431-44A3F22D18F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679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460CAA3-6BD8-98F1-D3FF-7D29A07302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607" y="770022"/>
            <a:ext cx="11077731" cy="3625515"/>
          </a:xfrm>
        </p:spPr>
        <p:txBody>
          <a:bodyPr>
            <a:noAutofit/>
          </a:bodyPr>
          <a:lstStyle/>
          <a:p>
            <a:r>
              <a:rPr lang="nb-NO" sz="9600" dirty="0">
                <a:solidFill>
                  <a:srgbClr val="0070C0"/>
                </a:solidFill>
                <a:latin typeface="DIN Condensed" pitchFamily="2" charset="0"/>
                <a:ea typeface="STHupo" panose="02010800040101010101" pitchFamily="2" charset="-122"/>
                <a:cs typeface="Snap ITC" panose="020F0502020204030204" pitchFamily="34" charset="0"/>
              </a:rPr>
              <a:t>BERGEN  MUSIKKTEATER</a:t>
            </a:r>
            <a:br>
              <a:rPr lang="nb-NO" sz="9600" dirty="0">
                <a:solidFill>
                  <a:srgbClr val="0070C0"/>
                </a:solidFill>
                <a:latin typeface="DIN Condensed" pitchFamily="2" charset="0"/>
                <a:ea typeface="STHupo" panose="02010800040101010101" pitchFamily="2" charset="-122"/>
                <a:cs typeface="Snap ITC" panose="020F0502020204030204" pitchFamily="34" charset="0"/>
              </a:rPr>
            </a:br>
            <a:r>
              <a:rPr lang="nb-NO" sz="5400" dirty="0">
                <a:solidFill>
                  <a:srgbClr val="0070C0"/>
                </a:solidFill>
                <a:latin typeface="DIN Condensed" pitchFamily="2" charset="0"/>
                <a:ea typeface="STHupo" panose="02010800040101010101" pitchFamily="2" charset="-122"/>
                <a:cs typeface="Snap ITC" panose="020F0502020204030204" pitchFamily="34" charset="0"/>
              </a:rPr>
              <a:t>I </a:t>
            </a:r>
            <a:br>
              <a:rPr lang="nb-NO" sz="9600" dirty="0">
                <a:solidFill>
                  <a:srgbClr val="0070C0"/>
                </a:solidFill>
                <a:latin typeface="DIN Condensed" pitchFamily="2" charset="0"/>
                <a:ea typeface="STHupo" panose="02010800040101010101" pitchFamily="2" charset="-122"/>
                <a:cs typeface="Snap ITC" panose="020F0502020204030204" pitchFamily="34" charset="0"/>
              </a:rPr>
            </a:br>
            <a:r>
              <a:rPr lang="nb-NO" sz="9600" dirty="0">
                <a:solidFill>
                  <a:srgbClr val="0070C0"/>
                </a:solidFill>
                <a:latin typeface="DIN Condensed" pitchFamily="2" charset="0"/>
                <a:ea typeface="STHupo" panose="02010800040101010101" pitchFamily="2" charset="-122"/>
                <a:cs typeface="Snap ITC" panose="020F0502020204030204" pitchFamily="34" charset="0"/>
              </a:rPr>
              <a:t>ÅSANE  KULTURHUS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380FF5C5-B7D6-ED54-C98E-DA2523693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29275"/>
            <a:ext cx="9144000" cy="674088"/>
          </a:xfrm>
        </p:spPr>
        <p:txBody>
          <a:bodyPr>
            <a:noAutofit/>
          </a:bodyPr>
          <a:lstStyle/>
          <a:p>
            <a:r>
              <a:rPr lang="nb-NO" sz="4400" b="1" dirty="0"/>
              <a:t>20 ÅRS JUBILEUM I ÅR  </a:t>
            </a:r>
          </a:p>
          <a:p>
            <a:endParaRPr lang="nb-NO" sz="3200" b="1" dirty="0"/>
          </a:p>
        </p:txBody>
      </p:sp>
    </p:spTree>
    <p:extLst>
      <p:ext uri="{BB962C8B-B14F-4D97-AF65-F5344CB8AC3E}">
        <p14:creationId xmlns:p14="http://schemas.microsoft.com/office/powerpoint/2010/main" val="8994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tel 2">
            <a:extLst>
              <a:ext uri="{FF2B5EF4-FFF2-40B4-BE49-F238E27FC236}">
                <a16:creationId xmlns:a16="http://schemas.microsoft.com/office/drawing/2014/main" id="{5299D20D-EE13-A90B-F463-918ADD5B1841}"/>
              </a:ext>
            </a:extLst>
          </p:cNvPr>
          <p:cNvSpPr txBox="1">
            <a:spLocks/>
          </p:cNvSpPr>
          <p:nvPr/>
        </p:nvSpPr>
        <p:spPr>
          <a:xfrm>
            <a:off x="914400" y="478971"/>
            <a:ext cx="10439400" cy="61508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FRITIDSAKTIVITET - Hver gruppe har sin egen forestilling, og alle er på scenen. Dette er breddekultur! </a:t>
            </a:r>
          </a:p>
          <a:p>
            <a:endParaRPr lang="nb-NO" dirty="0"/>
          </a:p>
          <a:p>
            <a:r>
              <a:rPr lang="nb-NO" dirty="0"/>
              <a:t>TOPP-PRODUKSJONER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MYE ØVINGSTID og gøy for pengene!</a:t>
            </a:r>
          </a:p>
          <a:p>
            <a:endParaRPr lang="nb-NO" dirty="0"/>
          </a:p>
          <a:p>
            <a:r>
              <a:rPr lang="nb-NO" dirty="0"/>
              <a:t>20 GRUPPER (18 i fjor)</a:t>
            </a:r>
          </a:p>
          <a:p>
            <a:endParaRPr lang="nb-NO" dirty="0"/>
          </a:p>
          <a:p>
            <a:r>
              <a:rPr lang="nb-NO" dirty="0"/>
              <a:t>332 DELTAGERE (242 i juni)</a:t>
            </a:r>
          </a:p>
          <a:p>
            <a:endParaRPr lang="nb-NO" dirty="0"/>
          </a:p>
          <a:p>
            <a:r>
              <a:rPr lang="nb-NO" dirty="0"/>
              <a:t>13 (8) INSTRUKTØRER, 11 (8) ASSISTENTER OG LEDER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Et hardt arbeidende styre på 5, og svært mange foreldre som jobber FRIVILLIG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94505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tel 2">
            <a:extLst>
              <a:ext uri="{FF2B5EF4-FFF2-40B4-BE49-F238E27FC236}">
                <a16:creationId xmlns:a16="http://schemas.microsoft.com/office/drawing/2014/main" id="{5299D20D-EE13-A90B-F463-918ADD5B1841}"/>
              </a:ext>
            </a:extLst>
          </p:cNvPr>
          <p:cNvSpPr txBox="1">
            <a:spLocks/>
          </p:cNvSpPr>
          <p:nvPr/>
        </p:nvSpPr>
        <p:spPr>
          <a:xfrm>
            <a:off x="914400" y="478971"/>
            <a:ext cx="10439400" cy="61508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FELLES JULESHOW OG SOMMERSHOW MED ALLE GRUPPENE</a:t>
            </a:r>
          </a:p>
          <a:p>
            <a:pPr marL="0" indent="0">
              <a:buNone/>
            </a:pPr>
            <a:r>
              <a:rPr lang="nb-NO" dirty="0"/>
              <a:t>	</a:t>
            </a:r>
          </a:p>
          <a:p>
            <a:r>
              <a:rPr lang="nb-NO" dirty="0"/>
              <a:t>SOMMERSKOLEN, 2 uker i sommerferien, plass til 125 barn/ungdom 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JUL I BLÅFJELL tar pause etter 11 år. Velkommen til SNØFALL 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TEATERSPORTGRUPPEN har </a:t>
            </a:r>
            <a:r>
              <a:rPr lang="nb-NO" dirty="0" err="1"/>
              <a:t>Improshow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JUBILEUMSSHOW med alle gruppene i desember 2025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OLIVIA – jenten som oppdaget hva stjerner er laget av! Februar 2026</a:t>
            </a:r>
          </a:p>
          <a:p>
            <a:endParaRPr lang="nb-NO" dirty="0"/>
          </a:p>
          <a:p>
            <a:r>
              <a:rPr lang="nb-NO" dirty="0"/>
              <a:t>TEATERFESTIVALEN PÅ STORD med 59 ungdommer</a:t>
            </a:r>
          </a:p>
          <a:p>
            <a:endParaRPr lang="nb-NO" dirty="0"/>
          </a:p>
          <a:p>
            <a:r>
              <a:rPr lang="nb-NO" dirty="0"/>
              <a:t>SOSIALE KVELDER OG ØVINGSHELGER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255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7">
            <a:extLst>
              <a:ext uri="{FF2B5EF4-FFF2-40B4-BE49-F238E27FC236}">
                <a16:creationId xmlns:a16="http://schemas.microsoft.com/office/drawing/2014/main" id="{A90F87BE-9B54-E8A1-3D33-8ECF323CD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358" y="539673"/>
            <a:ext cx="10988841" cy="52836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6500" b="1" dirty="0"/>
              <a:t>MER ENN «BARE TEATER»</a:t>
            </a:r>
          </a:p>
          <a:p>
            <a:pPr marL="0" indent="0">
              <a:buNone/>
            </a:pPr>
            <a:endParaRPr lang="nb-NO" sz="3200" dirty="0"/>
          </a:p>
          <a:p>
            <a:r>
              <a:rPr lang="nb-NO" sz="3200" dirty="0"/>
              <a:t>Trygge voksne – mye miljøterapi</a:t>
            </a:r>
          </a:p>
          <a:p>
            <a:r>
              <a:rPr lang="nb-NO" sz="3200" dirty="0"/>
              <a:t>Tilhørighet – fellesskap</a:t>
            </a:r>
          </a:p>
          <a:p>
            <a:r>
              <a:rPr lang="nb-NO" sz="3200" dirty="0"/>
              <a:t>Individuell utvikling – oppleve mestring og bygge selvtillit</a:t>
            </a:r>
          </a:p>
          <a:p>
            <a:r>
              <a:rPr lang="nb-NO" sz="3200" dirty="0"/>
              <a:t>Økt foreldrekontakt pga. ulike utfordringer </a:t>
            </a:r>
          </a:p>
          <a:p>
            <a:r>
              <a:rPr lang="nb-NO" sz="3200" dirty="0"/>
              <a:t>Skape drømmer, og ha det gøy sammen! Venner for livet!</a:t>
            </a:r>
          </a:p>
          <a:p>
            <a:r>
              <a:rPr lang="nb-NO" sz="3200" dirty="0"/>
              <a:t>Helseforebyggende i en tid der det offentlige har lange køer i sine hjelpetilbud</a:t>
            </a:r>
          </a:p>
          <a:p>
            <a:r>
              <a:rPr lang="nb-NO" sz="3200" dirty="0"/>
              <a:t>Musikkteaterfolk er like spreke som idrettsfolk! </a:t>
            </a:r>
          </a:p>
          <a:p>
            <a:pPr marL="0" indent="0">
              <a:buNone/>
            </a:pPr>
            <a:endParaRPr lang="nb-NO" sz="3200" dirty="0"/>
          </a:p>
          <a:p>
            <a:endParaRPr lang="nb-NO" sz="3200" dirty="0"/>
          </a:p>
          <a:p>
            <a:pPr marL="0" indent="0" algn="ctr">
              <a:buNone/>
            </a:pPr>
            <a:endParaRPr lang="nb-NO" sz="3200" dirty="0">
              <a:solidFill>
                <a:schemeClr val="bg1"/>
              </a:solidFill>
            </a:endParaRPr>
          </a:p>
          <a:p>
            <a:pPr algn="ctr"/>
            <a:endParaRPr lang="nb-N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557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27430F-C63E-5D3D-B13E-433B44F56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5171"/>
            <a:ext cx="10515600" cy="5621792"/>
          </a:xfrm>
        </p:spPr>
        <p:txBody>
          <a:bodyPr/>
          <a:lstStyle/>
          <a:p>
            <a:pPr marL="0" indent="0">
              <a:buNone/>
            </a:pPr>
            <a:r>
              <a:rPr lang="nb-NO" sz="6000" b="1" dirty="0"/>
              <a:t>ØKONOMI &amp; POLITIKK &amp; SÅNT</a:t>
            </a:r>
          </a:p>
          <a:p>
            <a:endParaRPr lang="nb-NO" dirty="0"/>
          </a:p>
          <a:p>
            <a:r>
              <a:rPr lang="nb-NO" dirty="0"/>
              <a:t>Bergen Kommune</a:t>
            </a:r>
          </a:p>
          <a:p>
            <a:r>
              <a:rPr lang="nb-NO" dirty="0" err="1"/>
              <a:t>Deltageravgift</a:t>
            </a:r>
            <a:endParaRPr lang="nb-NO" dirty="0"/>
          </a:p>
          <a:p>
            <a:r>
              <a:rPr lang="nb-NO" dirty="0"/>
              <a:t>Publikumsinntekt</a:t>
            </a:r>
          </a:p>
          <a:p>
            <a:r>
              <a:rPr lang="nb-NO" dirty="0"/>
              <a:t>Private tilskuddsordninger</a:t>
            </a:r>
          </a:p>
          <a:p>
            <a:r>
              <a:rPr lang="nb-NO" dirty="0"/>
              <a:t>Sponsorer fra næringslivet</a:t>
            </a:r>
          </a:p>
          <a:p>
            <a:r>
              <a:rPr lang="nb-NO" dirty="0"/>
              <a:t>Leder fast ansatt fra mai 2024. Regnskapsfører ansatt i 50% fra juli som også lærer seg driften utover det økonomiske. Vi trenger å øke opp denne stillingen til 100% for å ikke være sårbare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05326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B2A6C764-4C1B-8CD6-AC7B-8866143C9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7225"/>
            <a:ext cx="10515600" cy="55197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6000" b="1" dirty="0"/>
              <a:t>FREMTIDSPLANER</a:t>
            </a:r>
          </a:p>
          <a:p>
            <a:pPr marL="0" indent="0">
              <a:buNone/>
            </a:pPr>
            <a:endParaRPr lang="nb-NO" sz="1400" b="1" dirty="0"/>
          </a:p>
          <a:p>
            <a:r>
              <a:rPr lang="nb-NO" dirty="0"/>
              <a:t>Fortsette å vokse i takt med etterspørselen, vi sier ikke nei til noen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Bli hele byens musikkteater!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Like mange musikkteater som det </a:t>
            </a:r>
            <a:r>
              <a:rPr lang="nb-NO"/>
              <a:t>finnes fotballbaner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Seniorgruppe 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Vi har vokst ut av nye Åsane Kulturhus. Vårt eget lille teaterhus!              20 år? 200 år? 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24071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307</Words>
  <Application>Microsoft Macintosh PowerPoint</Application>
  <PresentationFormat>Widescreen</PresentationFormat>
  <Paragraphs>69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DIN Condensed</vt:lpstr>
      <vt:lpstr>Office-tema</vt:lpstr>
      <vt:lpstr>BERGEN  MUSIKKTEATER I  ÅSANE  KULTURHUS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Grete Michelsen</dc:creator>
  <cp:keywords/>
  <dc:description/>
  <cp:lastModifiedBy>Grete Michelsen</cp:lastModifiedBy>
  <cp:revision>10</cp:revision>
  <dcterms:created xsi:type="dcterms:W3CDTF">2024-11-25T18:28:20Z</dcterms:created>
  <dcterms:modified xsi:type="dcterms:W3CDTF">2025-11-03T20:53:56Z</dcterms:modified>
  <cp:category/>
</cp:coreProperties>
</file>