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2" r:id="rId5"/>
    <p:sldMasterId id="2147483661" r:id="rId6"/>
    <p:sldMasterId id="2147483673" r:id="rId7"/>
    <p:sldMasterId id="2147483685" r:id="rId8"/>
    <p:sldMasterId id="2147483765" r:id="rId9"/>
  </p:sldMasterIdLst>
  <p:notesMasterIdLst>
    <p:notesMasterId r:id="rId34"/>
  </p:notesMasterIdLst>
  <p:sldIdLst>
    <p:sldId id="289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294" r:id="rId21"/>
    <p:sldId id="338" r:id="rId22"/>
    <p:sldId id="339" r:id="rId23"/>
    <p:sldId id="340" r:id="rId24"/>
    <p:sldId id="341" r:id="rId25"/>
    <p:sldId id="342" r:id="rId26"/>
    <p:sldId id="296" r:id="rId27"/>
    <p:sldId id="343" r:id="rId28"/>
    <p:sldId id="344" r:id="rId29"/>
    <p:sldId id="345" r:id="rId30"/>
    <p:sldId id="346" r:id="rId31"/>
    <p:sldId id="347" r:id="rId32"/>
    <p:sldId id="334" r:id="rId33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45"/>
    <a:srgbClr val="F6F6F6"/>
    <a:srgbClr val="DC1E23"/>
    <a:srgbClr val="FFFFFF"/>
    <a:srgbClr val="428527"/>
    <a:srgbClr val="42858B"/>
    <a:srgbClr val="164B81"/>
    <a:srgbClr val="702C80"/>
    <a:srgbClr val="BF9D23"/>
    <a:srgbClr val="B4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E85B9-2370-4635-B14D-C9ED187F56EE}" v="1" dt="2025-11-17T08:15:14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49168-3762-4739-B825-47B74086D2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334843-EEAA-4113-BC43-D11A00DE324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Denne ressursen er ment som en støtte for arbeid med muntlig og muntlig-praktisk eksamen på den enkelte skole.</a:t>
          </a:r>
          <a:endParaRPr lang="en-US"/>
        </a:p>
      </dgm:t>
    </dgm:pt>
    <dgm:pt modelId="{D4EF78D9-7536-4035-92DD-4EF31B86F2D1}" type="parTrans" cxnId="{29DA2A91-1202-43CF-8C3A-780F6A31FFBF}">
      <dgm:prSet/>
      <dgm:spPr/>
      <dgm:t>
        <a:bodyPr/>
        <a:lstStyle/>
        <a:p>
          <a:endParaRPr lang="en-US"/>
        </a:p>
      </dgm:t>
    </dgm:pt>
    <dgm:pt modelId="{A03E4BD7-1681-4A41-B0C4-07F4A2DE3883}" type="sibTrans" cxnId="{29DA2A91-1202-43CF-8C3A-780F6A31FFBF}">
      <dgm:prSet/>
      <dgm:spPr/>
      <dgm:t>
        <a:bodyPr/>
        <a:lstStyle/>
        <a:p>
          <a:endParaRPr lang="en-US"/>
        </a:p>
      </dgm:t>
    </dgm:pt>
    <dgm:pt modelId="{CEE7DFA8-53B7-49B5-BD5B-BB5A2CDFE474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Ressursen er utarbeidet av Etat for skole i samarbeid med erfarne faglærere og sensorer i bergensskolen.</a:t>
          </a:r>
          <a:endParaRPr lang="en-US"/>
        </a:p>
      </dgm:t>
    </dgm:pt>
    <dgm:pt modelId="{D9CD4833-1150-410C-B872-5BE3DAB666BA}" type="parTrans" cxnId="{F9F946D3-FA12-4195-8B7E-72BBA6D235A3}">
      <dgm:prSet/>
      <dgm:spPr/>
      <dgm:t>
        <a:bodyPr/>
        <a:lstStyle/>
        <a:p>
          <a:endParaRPr lang="en-US"/>
        </a:p>
      </dgm:t>
    </dgm:pt>
    <dgm:pt modelId="{DB805DB9-DAB1-4FA3-AE64-538C3F0A672B}" type="sibTrans" cxnId="{F9F946D3-FA12-4195-8B7E-72BBA6D235A3}">
      <dgm:prSet/>
      <dgm:spPr/>
      <dgm:t>
        <a:bodyPr/>
        <a:lstStyle/>
        <a:p>
          <a:endParaRPr lang="en-US"/>
        </a:p>
      </dgm:t>
    </dgm:pt>
    <dgm:pt modelId="{FAD52117-22D8-40EC-9867-335E342E5CE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noProof="0"/>
            <a:t>Ressursen består av gode råd både før og under eksamen, eksempler på ideer til oppgaver i fag og innspill på mulige løsninger. </a:t>
          </a:r>
        </a:p>
      </dgm:t>
    </dgm:pt>
    <dgm:pt modelId="{57FD257F-54BF-4583-8CD6-2D8F9DB084B1}" type="parTrans" cxnId="{1F1B2641-8BFB-4A5A-8A91-18A2E3CEDEA5}">
      <dgm:prSet/>
      <dgm:spPr/>
      <dgm:t>
        <a:bodyPr/>
        <a:lstStyle/>
        <a:p>
          <a:endParaRPr lang="nb-NO"/>
        </a:p>
      </dgm:t>
    </dgm:pt>
    <dgm:pt modelId="{0B7CF573-CD0A-42FA-8805-7337FF7ADB1C}" type="sibTrans" cxnId="{1F1B2641-8BFB-4A5A-8A91-18A2E3CEDEA5}">
      <dgm:prSet/>
      <dgm:spPr/>
      <dgm:t>
        <a:bodyPr/>
        <a:lstStyle/>
        <a:p>
          <a:endParaRPr lang="nb-NO"/>
        </a:p>
      </dgm:t>
    </dgm:pt>
    <dgm:pt modelId="{F7469FF3-9D55-4160-B498-CBA9FC304DFD}" type="pres">
      <dgm:prSet presAssocID="{1BA49168-3762-4739-B825-47B74086D288}" presName="root" presStyleCnt="0">
        <dgm:presLayoutVars>
          <dgm:dir/>
          <dgm:resizeHandles val="exact"/>
        </dgm:presLayoutVars>
      </dgm:prSet>
      <dgm:spPr/>
    </dgm:pt>
    <dgm:pt modelId="{EA4E818D-B058-4B40-9673-4F8A44D7C2A2}" type="pres">
      <dgm:prSet presAssocID="{D0334843-EEAA-4113-BC43-D11A00DE3248}" presName="compNode" presStyleCnt="0"/>
      <dgm:spPr/>
    </dgm:pt>
    <dgm:pt modelId="{B7FACE2D-F844-406F-8164-F6D62CEDCF96}" type="pres">
      <dgm:prSet presAssocID="{D0334843-EEAA-4113-BC43-D11A00DE3248}" presName="bgRect" presStyleLbl="bgShp" presStyleIdx="0" presStyleCnt="3"/>
      <dgm:spPr/>
    </dgm:pt>
    <dgm:pt modelId="{5574B9F0-919F-4A9A-84D7-ACAF29CE4CAD}" type="pres">
      <dgm:prSet presAssocID="{D0334843-EEAA-4113-BC43-D11A00DE32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0E35F7B-00F9-4FE4-8A6C-952A9CAFB59A}" type="pres">
      <dgm:prSet presAssocID="{D0334843-EEAA-4113-BC43-D11A00DE3248}" presName="spaceRect" presStyleCnt="0"/>
      <dgm:spPr/>
    </dgm:pt>
    <dgm:pt modelId="{E2E41B50-5A96-4848-BFF9-4FD78AA8015A}" type="pres">
      <dgm:prSet presAssocID="{D0334843-EEAA-4113-BC43-D11A00DE3248}" presName="parTx" presStyleLbl="revTx" presStyleIdx="0" presStyleCnt="3">
        <dgm:presLayoutVars>
          <dgm:chMax val="0"/>
          <dgm:chPref val="0"/>
        </dgm:presLayoutVars>
      </dgm:prSet>
      <dgm:spPr/>
    </dgm:pt>
    <dgm:pt modelId="{7E64F919-C46C-4816-9710-EEE9D1908686}" type="pres">
      <dgm:prSet presAssocID="{A03E4BD7-1681-4A41-B0C4-07F4A2DE3883}" presName="sibTrans" presStyleCnt="0"/>
      <dgm:spPr/>
    </dgm:pt>
    <dgm:pt modelId="{DCD57FA2-EF7D-4FCB-8F47-61CBD83B8FDC}" type="pres">
      <dgm:prSet presAssocID="{FAD52117-22D8-40EC-9867-335E342E5CEB}" presName="compNode" presStyleCnt="0"/>
      <dgm:spPr/>
    </dgm:pt>
    <dgm:pt modelId="{20D1E288-8130-4EC7-910F-AFC8190A137D}" type="pres">
      <dgm:prSet presAssocID="{FAD52117-22D8-40EC-9867-335E342E5CEB}" presName="bgRect" presStyleLbl="bgShp" presStyleIdx="1" presStyleCnt="3"/>
      <dgm:spPr/>
    </dgm:pt>
    <dgm:pt modelId="{05D82C3E-D9C3-419E-AB3D-8FFA3818E7CA}" type="pres">
      <dgm:prSet presAssocID="{FAD52117-22D8-40EC-9867-335E342E5CEB}" presName="iconRect" presStyleLbl="node1" presStyleIdx="1" presStyleCnt="3"/>
      <dgm:spPr/>
    </dgm:pt>
    <dgm:pt modelId="{0F1B8B2E-44AC-4B9F-A18D-BAF33CA0263A}" type="pres">
      <dgm:prSet presAssocID="{FAD52117-22D8-40EC-9867-335E342E5CEB}" presName="spaceRect" presStyleCnt="0"/>
      <dgm:spPr/>
    </dgm:pt>
    <dgm:pt modelId="{61F64744-F92A-47BE-A952-38261A88FAE3}" type="pres">
      <dgm:prSet presAssocID="{FAD52117-22D8-40EC-9867-335E342E5CEB}" presName="parTx" presStyleLbl="revTx" presStyleIdx="1" presStyleCnt="3">
        <dgm:presLayoutVars>
          <dgm:chMax val="0"/>
          <dgm:chPref val="0"/>
        </dgm:presLayoutVars>
      </dgm:prSet>
      <dgm:spPr/>
    </dgm:pt>
    <dgm:pt modelId="{4EAD58B8-56EC-44F7-BD3E-98BC3FF79942}" type="pres">
      <dgm:prSet presAssocID="{0B7CF573-CD0A-42FA-8805-7337FF7ADB1C}" presName="sibTrans" presStyleCnt="0"/>
      <dgm:spPr/>
    </dgm:pt>
    <dgm:pt modelId="{109643AC-D79A-4BF3-B955-D2528B972DB4}" type="pres">
      <dgm:prSet presAssocID="{CEE7DFA8-53B7-49B5-BD5B-BB5A2CDFE474}" presName="compNode" presStyleCnt="0"/>
      <dgm:spPr/>
    </dgm:pt>
    <dgm:pt modelId="{89FC46D7-4096-4542-8CBB-7D3BE04D8E67}" type="pres">
      <dgm:prSet presAssocID="{CEE7DFA8-53B7-49B5-BD5B-BB5A2CDFE474}" presName="bgRect" presStyleLbl="bgShp" presStyleIdx="2" presStyleCnt="3"/>
      <dgm:spPr/>
    </dgm:pt>
    <dgm:pt modelId="{7AE23924-A3E9-4B2D-AB91-CF96A8F5B777}" type="pres">
      <dgm:prSet presAssocID="{CEE7DFA8-53B7-49B5-BD5B-BB5A2CDFE47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B14FE830-C975-40AB-9522-261C209EAB69}" type="pres">
      <dgm:prSet presAssocID="{CEE7DFA8-53B7-49B5-BD5B-BB5A2CDFE474}" presName="spaceRect" presStyleCnt="0"/>
      <dgm:spPr/>
    </dgm:pt>
    <dgm:pt modelId="{7DD6B0BE-6DC9-4424-B379-A8A02EE62DFB}" type="pres">
      <dgm:prSet presAssocID="{CEE7DFA8-53B7-49B5-BD5B-BB5A2CDFE4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1B2641-8BFB-4A5A-8A91-18A2E3CEDEA5}" srcId="{1BA49168-3762-4739-B825-47B74086D288}" destId="{FAD52117-22D8-40EC-9867-335E342E5CEB}" srcOrd="1" destOrd="0" parTransId="{57FD257F-54BF-4583-8CD6-2D8F9DB084B1}" sibTransId="{0B7CF573-CD0A-42FA-8805-7337FF7ADB1C}"/>
    <dgm:cxn modelId="{7ED9F477-388B-4326-8639-2BF3CF9634CE}" type="presOf" srcId="{D0334843-EEAA-4113-BC43-D11A00DE3248}" destId="{E2E41B50-5A96-4848-BFF9-4FD78AA8015A}" srcOrd="0" destOrd="0" presId="urn:microsoft.com/office/officeart/2018/2/layout/IconVerticalSolidList"/>
    <dgm:cxn modelId="{29DA2A91-1202-43CF-8C3A-780F6A31FFBF}" srcId="{1BA49168-3762-4739-B825-47B74086D288}" destId="{D0334843-EEAA-4113-BC43-D11A00DE3248}" srcOrd="0" destOrd="0" parTransId="{D4EF78D9-7536-4035-92DD-4EF31B86F2D1}" sibTransId="{A03E4BD7-1681-4A41-B0C4-07F4A2DE3883}"/>
    <dgm:cxn modelId="{DD8017BD-4151-48D1-B9A6-7AEF75927834}" type="presOf" srcId="{CEE7DFA8-53B7-49B5-BD5B-BB5A2CDFE474}" destId="{7DD6B0BE-6DC9-4424-B379-A8A02EE62DFB}" srcOrd="0" destOrd="0" presId="urn:microsoft.com/office/officeart/2018/2/layout/IconVerticalSolidList"/>
    <dgm:cxn modelId="{2ABA64CE-6348-4B57-9C82-D802B4C73E98}" type="presOf" srcId="{1BA49168-3762-4739-B825-47B74086D288}" destId="{F7469FF3-9D55-4160-B498-CBA9FC304DFD}" srcOrd="0" destOrd="0" presId="urn:microsoft.com/office/officeart/2018/2/layout/IconVerticalSolidList"/>
    <dgm:cxn modelId="{F9F946D3-FA12-4195-8B7E-72BBA6D235A3}" srcId="{1BA49168-3762-4739-B825-47B74086D288}" destId="{CEE7DFA8-53B7-49B5-BD5B-BB5A2CDFE474}" srcOrd="2" destOrd="0" parTransId="{D9CD4833-1150-410C-B872-5BE3DAB666BA}" sibTransId="{DB805DB9-DAB1-4FA3-AE64-538C3F0A672B}"/>
    <dgm:cxn modelId="{06221CD6-B92C-47F4-B1A5-0F32CFE33D8E}" type="presOf" srcId="{FAD52117-22D8-40EC-9867-335E342E5CEB}" destId="{61F64744-F92A-47BE-A952-38261A88FAE3}" srcOrd="0" destOrd="0" presId="urn:microsoft.com/office/officeart/2018/2/layout/IconVerticalSolidList"/>
    <dgm:cxn modelId="{0C42665B-41DC-4A2D-9E74-D1036F29E03E}" type="presParOf" srcId="{F7469FF3-9D55-4160-B498-CBA9FC304DFD}" destId="{EA4E818D-B058-4B40-9673-4F8A44D7C2A2}" srcOrd="0" destOrd="0" presId="urn:microsoft.com/office/officeart/2018/2/layout/IconVerticalSolidList"/>
    <dgm:cxn modelId="{5560F3F5-98AB-499C-91F4-75B51177D7CD}" type="presParOf" srcId="{EA4E818D-B058-4B40-9673-4F8A44D7C2A2}" destId="{B7FACE2D-F844-406F-8164-F6D62CEDCF96}" srcOrd="0" destOrd="0" presId="urn:microsoft.com/office/officeart/2018/2/layout/IconVerticalSolidList"/>
    <dgm:cxn modelId="{20D95307-4BDB-43BE-AFB6-5F18D6AA6A7E}" type="presParOf" srcId="{EA4E818D-B058-4B40-9673-4F8A44D7C2A2}" destId="{5574B9F0-919F-4A9A-84D7-ACAF29CE4CAD}" srcOrd="1" destOrd="0" presId="urn:microsoft.com/office/officeart/2018/2/layout/IconVerticalSolidList"/>
    <dgm:cxn modelId="{B9BB7B2F-8635-4927-A1A7-5BD8BB30F176}" type="presParOf" srcId="{EA4E818D-B058-4B40-9673-4F8A44D7C2A2}" destId="{60E35F7B-00F9-4FE4-8A6C-952A9CAFB59A}" srcOrd="2" destOrd="0" presId="urn:microsoft.com/office/officeart/2018/2/layout/IconVerticalSolidList"/>
    <dgm:cxn modelId="{5DC67D9B-00B3-4332-8240-7A00E4FE07C3}" type="presParOf" srcId="{EA4E818D-B058-4B40-9673-4F8A44D7C2A2}" destId="{E2E41B50-5A96-4848-BFF9-4FD78AA8015A}" srcOrd="3" destOrd="0" presId="urn:microsoft.com/office/officeart/2018/2/layout/IconVerticalSolidList"/>
    <dgm:cxn modelId="{7811FE5C-D146-4136-965B-C4CC66341B6A}" type="presParOf" srcId="{F7469FF3-9D55-4160-B498-CBA9FC304DFD}" destId="{7E64F919-C46C-4816-9710-EEE9D1908686}" srcOrd="1" destOrd="0" presId="urn:microsoft.com/office/officeart/2018/2/layout/IconVerticalSolidList"/>
    <dgm:cxn modelId="{2EEDF8C7-3CEF-42C4-9442-AA4EB75194A0}" type="presParOf" srcId="{F7469FF3-9D55-4160-B498-CBA9FC304DFD}" destId="{DCD57FA2-EF7D-4FCB-8F47-61CBD83B8FDC}" srcOrd="2" destOrd="0" presId="urn:microsoft.com/office/officeart/2018/2/layout/IconVerticalSolidList"/>
    <dgm:cxn modelId="{C2A099C6-ED2B-471C-B061-C292410E5A96}" type="presParOf" srcId="{DCD57FA2-EF7D-4FCB-8F47-61CBD83B8FDC}" destId="{20D1E288-8130-4EC7-910F-AFC8190A137D}" srcOrd="0" destOrd="0" presId="urn:microsoft.com/office/officeart/2018/2/layout/IconVerticalSolidList"/>
    <dgm:cxn modelId="{C75578EA-217D-4EF4-A290-7B2E915B5028}" type="presParOf" srcId="{DCD57FA2-EF7D-4FCB-8F47-61CBD83B8FDC}" destId="{05D82C3E-D9C3-419E-AB3D-8FFA3818E7CA}" srcOrd="1" destOrd="0" presId="urn:microsoft.com/office/officeart/2018/2/layout/IconVerticalSolidList"/>
    <dgm:cxn modelId="{11140236-0817-4A0F-B1D1-5F87A158FDFF}" type="presParOf" srcId="{DCD57FA2-EF7D-4FCB-8F47-61CBD83B8FDC}" destId="{0F1B8B2E-44AC-4B9F-A18D-BAF33CA0263A}" srcOrd="2" destOrd="0" presId="urn:microsoft.com/office/officeart/2018/2/layout/IconVerticalSolidList"/>
    <dgm:cxn modelId="{261A8D2E-6ED7-42C0-93CE-18D99A7475CA}" type="presParOf" srcId="{DCD57FA2-EF7D-4FCB-8F47-61CBD83B8FDC}" destId="{61F64744-F92A-47BE-A952-38261A88FAE3}" srcOrd="3" destOrd="0" presId="urn:microsoft.com/office/officeart/2018/2/layout/IconVerticalSolidList"/>
    <dgm:cxn modelId="{9D52BB36-64A5-4510-AE60-7B46EFCC0EF0}" type="presParOf" srcId="{F7469FF3-9D55-4160-B498-CBA9FC304DFD}" destId="{4EAD58B8-56EC-44F7-BD3E-98BC3FF79942}" srcOrd="3" destOrd="0" presId="urn:microsoft.com/office/officeart/2018/2/layout/IconVerticalSolidList"/>
    <dgm:cxn modelId="{95BCEDAD-37DA-453D-8D2B-8FE65496F4FB}" type="presParOf" srcId="{F7469FF3-9D55-4160-B498-CBA9FC304DFD}" destId="{109643AC-D79A-4BF3-B955-D2528B972DB4}" srcOrd="4" destOrd="0" presId="urn:microsoft.com/office/officeart/2018/2/layout/IconVerticalSolidList"/>
    <dgm:cxn modelId="{A6743137-5E34-412B-8A38-210B2A624EC2}" type="presParOf" srcId="{109643AC-D79A-4BF3-B955-D2528B972DB4}" destId="{89FC46D7-4096-4542-8CBB-7D3BE04D8E67}" srcOrd="0" destOrd="0" presId="urn:microsoft.com/office/officeart/2018/2/layout/IconVerticalSolidList"/>
    <dgm:cxn modelId="{55328649-477C-4879-AD6A-16ACC999631F}" type="presParOf" srcId="{109643AC-D79A-4BF3-B955-D2528B972DB4}" destId="{7AE23924-A3E9-4B2D-AB91-CF96A8F5B777}" srcOrd="1" destOrd="0" presId="urn:microsoft.com/office/officeart/2018/2/layout/IconVerticalSolidList"/>
    <dgm:cxn modelId="{024C7E86-9DC6-468E-A84A-01E55A8BE546}" type="presParOf" srcId="{109643AC-D79A-4BF3-B955-D2528B972DB4}" destId="{B14FE830-C975-40AB-9522-261C209EAB69}" srcOrd="2" destOrd="0" presId="urn:microsoft.com/office/officeart/2018/2/layout/IconVerticalSolidList"/>
    <dgm:cxn modelId="{56F17769-9D8B-4417-A3D3-F45065B6AD7E}" type="presParOf" srcId="{109643AC-D79A-4BF3-B955-D2528B972DB4}" destId="{7DD6B0BE-6DC9-4424-B379-A8A02EE62D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EA20F-6993-4AE3-8EF2-B1AF3E0AE4C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603E4A2-28EB-479D-840F-B0BAB3011BB7}">
      <dgm:prSet phldrT="[Tekst]" custT="1"/>
      <dgm:spPr/>
      <dgm:t>
        <a:bodyPr/>
        <a:lstStyle/>
        <a:p>
          <a:pPr algn="ctr"/>
          <a:r>
            <a:rPr lang="nb-NO" sz="900"/>
            <a:t>Fagrapport skrives – rektor godkjenner og elevens gjøres kjent med denne</a:t>
          </a:r>
        </a:p>
      </dgm:t>
    </dgm:pt>
    <dgm:pt modelId="{A98DA38B-1D25-4D10-988A-9BB0A633D5D5}" type="parTrans" cxnId="{CFCCEA3E-D46F-4A4A-AD28-97B432E96D6C}">
      <dgm:prSet/>
      <dgm:spPr/>
      <dgm:t>
        <a:bodyPr/>
        <a:lstStyle/>
        <a:p>
          <a:pPr algn="ctr"/>
          <a:endParaRPr lang="nb-NO" sz="1800"/>
        </a:p>
      </dgm:t>
    </dgm:pt>
    <dgm:pt modelId="{8C9DEEF6-C413-43FF-B543-6E51E8733B9D}" type="sibTrans" cxnId="{CFCCEA3E-D46F-4A4A-AD28-97B432E96D6C}">
      <dgm:prSet/>
      <dgm:spPr/>
      <dgm:t>
        <a:bodyPr/>
        <a:lstStyle/>
        <a:p>
          <a:pPr algn="ctr"/>
          <a:endParaRPr lang="nb-NO" sz="1800"/>
        </a:p>
      </dgm:t>
    </dgm:pt>
    <dgm:pt modelId="{8E1DFFE1-F523-4F2E-8B44-406999202740}">
      <dgm:prSet phldrT="[Tekst]" custT="1"/>
      <dgm:spPr/>
      <dgm:t>
        <a:bodyPr/>
        <a:lstStyle/>
        <a:p>
          <a:pPr algn="ctr"/>
          <a:r>
            <a:rPr lang="nb-NO" sz="900"/>
            <a:t>Fem arbeidsdager før eleven får melding om eksamensfag.</a:t>
          </a:r>
        </a:p>
        <a:p>
          <a:pPr algn="ctr"/>
          <a:r>
            <a:rPr lang="nb-NO" sz="900"/>
            <a:t>Sensor og faglærer får beskjed om oppdrag. </a:t>
          </a:r>
        </a:p>
        <a:p>
          <a:pPr algn="ctr"/>
          <a:r>
            <a:rPr lang="nb-NO" sz="900"/>
            <a:t>Faglærer lager oppgaver.</a:t>
          </a:r>
        </a:p>
      </dgm:t>
    </dgm:pt>
    <dgm:pt modelId="{5FE49E75-EB36-4EE5-BDC8-B738185A7319}" type="parTrans" cxnId="{749B6450-DEBF-4CF5-BED8-C407D27BA7B7}">
      <dgm:prSet/>
      <dgm:spPr/>
      <dgm:t>
        <a:bodyPr/>
        <a:lstStyle/>
        <a:p>
          <a:pPr algn="ctr"/>
          <a:endParaRPr lang="nb-NO" sz="1800"/>
        </a:p>
      </dgm:t>
    </dgm:pt>
    <dgm:pt modelId="{05FFACFD-25E7-4453-A240-436F500A0152}" type="sibTrans" cxnId="{749B6450-DEBF-4CF5-BED8-C407D27BA7B7}">
      <dgm:prSet/>
      <dgm:spPr/>
      <dgm:t>
        <a:bodyPr/>
        <a:lstStyle/>
        <a:p>
          <a:pPr algn="ctr"/>
          <a:endParaRPr lang="nb-NO" sz="1800"/>
        </a:p>
      </dgm:t>
    </dgm:pt>
    <dgm:pt modelId="{D457F45A-342E-4317-B28A-1B93968BE5B2}">
      <dgm:prSet phldrT="[Tekst]" custT="1"/>
      <dgm:spPr/>
      <dgm:t>
        <a:bodyPr/>
        <a:lstStyle/>
        <a:p>
          <a:pPr algn="ctr"/>
          <a:r>
            <a:rPr lang="nb-NO" sz="900"/>
            <a:t>48 timer før eksamensdagen er første forberedelsesdag - faget blir gjort kjent for elevene. </a:t>
          </a:r>
        </a:p>
        <a:p>
          <a:pPr algn="ctr"/>
          <a:r>
            <a:rPr lang="nb-NO" sz="900"/>
            <a:t>Obligatorisk veiledning.</a:t>
          </a:r>
        </a:p>
      </dgm:t>
    </dgm:pt>
    <dgm:pt modelId="{49BC24A5-ADBE-4696-91F6-09E71A80D206}" type="parTrans" cxnId="{AF359E5D-3454-4A7A-B862-1EFFBCE3E70B}">
      <dgm:prSet/>
      <dgm:spPr/>
      <dgm:t>
        <a:bodyPr/>
        <a:lstStyle/>
        <a:p>
          <a:pPr algn="ctr"/>
          <a:endParaRPr lang="nb-NO" sz="1800"/>
        </a:p>
      </dgm:t>
    </dgm:pt>
    <dgm:pt modelId="{651DD1D9-6C04-4231-8B6F-2EB0599DFDFD}" type="sibTrans" cxnId="{AF359E5D-3454-4A7A-B862-1EFFBCE3E70B}">
      <dgm:prSet/>
      <dgm:spPr/>
      <dgm:t>
        <a:bodyPr/>
        <a:lstStyle/>
        <a:p>
          <a:pPr algn="ctr"/>
          <a:endParaRPr lang="nb-NO" sz="1800"/>
        </a:p>
      </dgm:t>
    </dgm:pt>
    <dgm:pt modelId="{56DBF6EC-9E12-4411-94AE-AFC2541D1244}">
      <dgm:prSet phldrT="[Tekst]" custT="1"/>
      <dgm:spPr/>
      <dgm:t>
        <a:bodyPr/>
        <a:lstStyle/>
        <a:p>
          <a:pPr algn="ctr"/>
          <a:r>
            <a:rPr lang="nb-NO" sz="900"/>
            <a:t>24 timer før eksamensdagen er  andre forberedelses-dag. </a:t>
          </a:r>
        </a:p>
        <a:p>
          <a:pPr algn="ctr"/>
          <a:r>
            <a:rPr lang="nb-NO" sz="900"/>
            <a:t>Trekk av oppgaver – forberede fagsamtale med obligatorisk veiledning og evt. klargjøring av utstyr til eksamen</a:t>
          </a:r>
        </a:p>
      </dgm:t>
    </dgm:pt>
    <dgm:pt modelId="{2B26ED75-C5BC-4593-BEDF-9D408998DEC7}" type="parTrans" cxnId="{735C6147-5A02-437D-8511-3C8D30B5912F}">
      <dgm:prSet/>
      <dgm:spPr/>
      <dgm:t>
        <a:bodyPr/>
        <a:lstStyle/>
        <a:p>
          <a:pPr algn="ctr"/>
          <a:endParaRPr lang="nb-NO" sz="1800"/>
        </a:p>
      </dgm:t>
    </dgm:pt>
    <dgm:pt modelId="{5BF0567A-318D-4663-9620-3DC64979A041}" type="sibTrans" cxnId="{735C6147-5A02-437D-8511-3C8D30B5912F}">
      <dgm:prSet/>
      <dgm:spPr/>
      <dgm:t>
        <a:bodyPr/>
        <a:lstStyle/>
        <a:p>
          <a:pPr algn="ctr"/>
          <a:endParaRPr lang="nb-NO" sz="1800"/>
        </a:p>
      </dgm:t>
    </dgm:pt>
    <dgm:pt modelId="{27647E8A-D557-4107-823E-39AA2FA1167E}">
      <dgm:prSet phldrT="[Tekst]" custT="1"/>
      <dgm:spPr/>
      <dgm:t>
        <a:bodyPr/>
        <a:lstStyle/>
        <a:p>
          <a:pPr algn="ctr"/>
          <a:r>
            <a:rPr lang="nb-NO" sz="900"/>
            <a:t>Gjennomføring av muntlig og muntlig-praktisk eksamen</a:t>
          </a:r>
        </a:p>
      </dgm:t>
    </dgm:pt>
    <dgm:pt modelId="{30462DD5-CB4D-45B3-BFFB-B6009E2CB272}" type="parTrans" cxnId="{CD107C33-9BD3-4479-8131-5F97B845D815}">
      <dgm:prSet/>
      <dgm:spPr/>
      <dgm:t>
        <a:bodyPr/>
        <a:lstStyle/>
        <a:p>
          <a:pPr algn="ctr"/>
          <a:endParaRPr lang="nb-NO" sz="1800"/>
        </a:p>
      </dgm:t>
    </dgm:pt>
    <dgm:pt modelId="{72DECF0D-DC72-4E76-B461-8AF7DD7677A2}" type="sibTrans" cxnId="{CD107C33-9BD3-4479-8131-5F97B845D815}">
      <dgm:prSet/>
      <dgm:spPr/>
      <dgm:t>
        <a:bodyPr/>
        <a:lstStyle/>
        <a:p>
          <a:pPr algn="ctr"/>
          <a:endParaRPr lang="nb-NO" sz="1800"/>
        </a:p>
      </dgm:t>
    </dgm:pt>
    <dgm:pt modelId="{E5663E24-C850-457C-8A14-E4FE0C991CA3}">
      <dgm:prSet phldrT="[Tekst]" custT="1"/>
      <dgm:spPr/>
      <dgm:t>
        <a:bodyPr/>
        <a:lstStyle/>
        <a:p>
          <a:pPr algn="ctr"/>
          <a:r>
            <a:rPr lang="nb-NO" sz="900"/>
            <a:t>Faglærer tar kontakt med sensor for en samtale om oppgavene og vurderingskriteriene</a:t>
          </a:r>
        </a:p>
      </dgm:t>
    </dgm:pt>
    <dgm:pt modelId="{C83B59A0-4112-49A2-B6E7-FA1567BEE4F8}" type="parTrans" cxnId="{FFAF53CA-F4FE-4263-9A1A-1A08A90F1DBE}">
      <dgm:prSet/>
      <dgm:spPr/>
      <dgm:t>
        <a:bodyPr/>
        <a:lstStyle/>
        <a:p>
          <a:endParaRPr lang="nb-NO"/>
        </a:p>
      </dgm:t>
    </dgm:pt>
    <dgm:pt modelId="{DA6942B6-85C3-45B4-80EC-6BFA1E936A41}" type="sibTrans" cxnId="{FFAF53CA-F4FE-4263-9A1A-1A08A90F1DBE}">
      <dgm:prSet/>
      <dgm:spPr/>
      <dgm:t>
        <a:bodyPr/>
        <a:lstStyle/>
        <a:p>
          <a:endParaRPr lang="nb-NO"/>
        </a:p>
      </dgm:t>
    </dgm:pt>
    <dgm:pt modelId="{A9859AA8-7C44-4411-948F-3C8C27C81C36}" type="pres">
      <dgm:prSet presAssocID="{C5DEA20F-6993-4AE3-8EF2-B1AF3E0AE4C8}" presName="Name0" presStyleCnt="0">
        <dgm:presLayoutVars>
          <dgm:dir/>
          <dgm:resizeHandles val="exact"/>
        </dgm:presLayoutVars>
      </dgm:prSet>
      <dgm:spPr/>
    </dgm:pt>
    <dgm:pt modelId="{5A2C71D7-B7FD-4F03-95A6-DBF056F6DF11}" type="pres">
      <dgm:prSet presAssocID="{C5DEA20F-6993-4AE3-8EF2-B1AF3E0AE4C8}" presName="arrow" presStyleLbl="bgShp" presStyleIdx="0" presStyleCnt="1"/>
      <dgm:spPr/>
    </dgm:pt>
    <dgm:pt modelId="{02A8C15F-4554-4A8F-BA92-FDA9325D912D}" type="pres">
      <dgm:prSet presAssocID="{C5DEA20F-6993-4AE3-8EF2-B1AF3E0AE4C8}" presName="points" presStyleCnt="0"/>
      <dgm:spPr/>
    </dgm:pt>
    <dgm:pt modelId="{91F445D8-8BDA-4A2A-8125-C2E11B07712D}" type="pres">
      <dgm:prSet presAssocID="{E603E4A2-28EB-479D-840F-B0BAB3011BB7}" presName="compositeA" presStyleCnt="0"/>
      <dgm:spPr/>
    </dgm:pt>
    <dgm:pt modelId="{563DFDDD-21CB-4B18-9549-B9CB45D63280}" type="pres">
      <dgm:prSet presAssocID="{E603E4A2-28EB-479D-840F-B0BAB3011BB7}" presName="textA" presStyleLbl="revTx" presStyleIdx="0" presStyleCnt="6">
        <dgm:presLayoutVars>
          <dgm:bulletEnabled val="1"/>
        </dgm:presLayoutVars>
      </dgm:prSet>
      <dgm:spPr/>
    </dgm:pt>
    <dgm:pt modelId="{0FB8AAD7-8882-4241-9C45-43253B24F367}" type="pres">
      <dgm:prSet presAssocID="{E603E4A2-28EB-479D-840F-B0BAB3011BB7}" presName="circleA" presStyleLbl="node1" presStyleIdx="0" presStyleCnt="6"/>
      <dgm:spPr/>
    </dgm:pt>
    <dgm:pt modelId="{0D66B38A-8AC6-4878-9A9F-1DE7CFAB881E}" type="pres">
      <dgm:prSet presAssocID="{E603E4A2-28EB-479D-840F-B0BAB3011BB7}" presName="spaceA" presStyleCnt="0"/>
      <dgm:spPr/>
    </dgm:pt>
    <dgm:pt modelId="{91331E61-BD50-47DC-8BD3-CED012DBDE7B}" type="pres">
      <dgm:prSet presAssocID="{8C9DEEF6-C413-43FF-B543-6E51E8733B9D}" presName="space" presStyleCnt="0"/>
      <dgm:spPr/>
    </dgm:pt>
    <dgm:pt modelId="{5C2078CB-F283-4B69-AD52-2D7CCE9A23E4}" type="pres">
      <dgm:prSet presAssocID="{8E1DFFE1-F523-4F2E-8B44-406999202740}" presName="compositeB" presStyleCnt="0"/>
      <dgm:spPr/>
    </dgm:pt>
    <dgm:pt modelId="{248FE19F-B64B-4EC0-9490-426185E74E49}" type="pres">
      <dgm:prSet presAssocID="{8E1DFFE1-F523-4F2E-8B44-406999202740}" presName="textB" presStyleLbl="revTx" presStyleIdx="1" presStyleCnt="6">
        <dgm:presLayoutVars>
          <dgm:bulletEnabled val="1"/>
        </dgm:presLayoutVars>
      </dgm:prSet>
      <dgm:spPr/>
    </dgm:pt>
    <dgm:pt modelId="{1CAAA3F6-8B81-4C8E-B872-D5F96FFA4E14}" type="pres">
      <dgm:prSet presAssocID="{8E1DFFE1-F523-4F2E-8B44-406999202740}" presName="circleB" presStyleLbl="node1" presStyleIdx="1" presStyleCnt="6"/>
      <dgm:spPr/>
    </dgm:pt>
    <dgm:pt modelId="{E3E04218-02CF-4587-A260-7FD8D9CDFAD8}" type="pres">
      <dgm:prSet presAssocID="{8E1DFFE1-F523-4F2E-8B44-406999202740}" presName="spaceB" presStyleCnt="0"/>
      <dgm:spPr/>
    </dgm:pt>
    <dgm:pt modelId="{DF2F73CE-53DB-4914-A9EA-B7B2FAD7DAD7}" type="pres">
      <dgm:prSet presAssocID="{05FFACFD-25E7-4453-A240-436F500A0152}" presName="space" presStyleCnt="0"/>
      <dgm:spPr/>
    </dgm:pt>
    <dgm:pt modelId="{470E8FA6-D8DC-463B-87EF-31430F5599C7}" type="pres">
      <dgm:prSet presAssocID="{E5663E24-C850-457C-8A14-E4FE0C991CA3}" presName="compositeA" presStyleCnt="0"/>
      <dgm:spPr/>
    </dgm:pt>
    <dgm:pt modelId="{E2A64A03-4D7A-4C57-A2E2-44382D288772}" type="pres">
      <dgm:prSet presAssocID="{E5663E24-C850-457C-8A14-E4FE0C991CA3}" presName="textA" presStyleLbl="revTx" presStyleIdx="2" presStyleCnt="6">
        <dgm:presLayoutVars>
          <dgm:bulletEnabled val="1"/>
        </dgm:presLayoutVars>
      </dgm:prSet>
      <dgm:spPr/>
    </dgm:pt>
    <dgm:pt modelId="{773C0B4E-EDD2-4B68-B55D-1C526AFC45D1}" type="pres">
      <dgm:prSet presAssocID="{E5663E24-C850-457C-8A14-E4FE0C991CA3}" presName="circleA" presStyleLbl="node1" presStyleIdx="2" presStyleCnt="6"/>
      <dgm:spPr/>
    </dgm:pt>
    <dgm:pt modelId="{CFC29A8C-2BAB-4A61-A0B7-8BA2A148F459}" type="pres">
      <dgm:prSet presAssocID="{E5663E24-C850-457C-8A14-E4FE0C991CA3}" presName="spaceA" presStyleCnt="0"/>
      <dgm:spPr/>
    </dgm:pt>
    <dgm:pt modelId="{617C0949-F25B-40E3-BD83-80081303CF95}" type="pres">
      <dgm:prSet presAssocID="{DA6942B6-85C3-45B4-80EC-6BFA1E936A41}" presName="space" presStyleCnt="0"/>
      <dgm:spPr/>
    </dgm:pt>
    <dgm:pt modelId="{FBD3F684-FDC8-4A24-B555-518EA57FEF96}" type="pres">
      <dgm:prSet presAssocID="{D457F45A-342E-4317-B28A-1B93968BE5B2}" presName="compositeB" presStyleCnt="0"/>
      <dgm:spPr/>
    </dgm:pt>
    <dgm:pt modelId="{210F1948-CE1D-43C3-94FF-DB84B81249AB}" type="pres">
      <dgm:prSet presAssocID="{D457F45A-342E-4317-B28A-1B93968BE5B2}" presName="textB" presStyleLbl="revTx" presStyleIdx="3" presStyleCnt="6">
        <dgm:presLayoutVars>
          <dgm:bulletEnabled val="1"/>
        </dgm:presLayoutVars>
      </dgm:prSet>
      <dgm:spPr/>
    </dgm:pt>
    <dgm:pt modelId="{5845AA35-883F-46C8-8537-070B888DEB14}" type="pres">
      <dgm:prSet presAssocID="{D457F45A-342E-4317-B28A-1B93968BE5B2}" presName="circleB" presStyleLbl="node1" presStyleIdx="3" presStyleCnt="6"/>
      <dgm:spPr/>
    </dgm:pt>
    <dgm:pt modelId="{8536BF5A-FD70-4A2C-9CA2-05B302784125}" type="pres">
      <dgm:prSet presAssocID="{D457F45A-342E-4317-B28A-1B93968BE5B2}" presName="spaceB" presStyleCnt="0"/>
      <dgm:spPr/>
    </dgm:pt>
    <dgm:pt modelId="{AE7404FF-B550-4921-9544-A5102E33DB77}" type="pres">
      <dgm:prSet presAssocID="{651DD1D9-6C04-4231-8B6F-2EB0599DFDFD}" presName="space" presStyleCnt="0"/>
      <dgm:spPr/>
    </dgm:pt>
    <dgm:pt modelId="{D0BA88ED-3F10-430D-940C-695A5B3EE5C3}" type="pres">
      <dgm:prSet presAssocID="{56DBF6EC-9E12-4411-94AE-AFC2541D1244}" presName="compositeA" presStyleCnt="0"/>
      <dgm:spPr/>
    </dgm:pt>
    <dgm:pt modelId="{DC27442C-2610-4088-8BCF-D143FA315B34}" type="pres">
      <dgm:prSet presAssocID="{56DBF6EC-9E12-4411-94AE-AFC2541D1244}" presName="textA" presStyleLbl="revTx" presStyleIdx="4" presStyleCnt="6">
        <dgm:presLayoutVars>
          <dgm:bulletEnabled val="1"/>
        </dgm:presLayoutVars>
      </dgm:prSet>
      <dgm:spPr/>
    </dgm:pt>
    <dgm:pt modelId="{21D42644-7A30-4E4C-AF51-39995D77240E}" type="pres">
      <dgm:prSet presAssocID="{56DBF6EC-9E12-4411-94AE-AFC2541D1244}" presName="circleA" presStyleLbl="node1" presStyleIdx="4" presStyleCnt="6"/>
      <dgm:spPr/>
    </dgm:pt>
    <dgm:pt modelId="{A9C68674-2485-43C7-AD6D-77AB3A312290}" type="pres">
      <dgm:prSet presAssocID="{56DBF6EC-9E12-4411-94AE-AFC2541D1244}" presName="spaceA" presStyleCnt="0"/>
      <dgm:spPr/>
    </dgm:pt>
    <dgm:pt modelId="{394E06E3-D4D1-42B7-AD2A-2526DD88097D}" type="pres">
      <dgm:prSet presAssocID="{5BF0567A-318D-4663-9620-3DC64979A041}" presName="space" presStyleCnt="0"/>
      <dgm:spPr/>
    </dgm:pt>
    <dgm:pt modelId="{58FF766E-257C-4F0A-9F7C-DF0D16794DCF}" type="pres">
      <dgm:prSet presAssocID="{27647E8A-D557-4107-823E-39AA2FA1167E}" presName="compositeB" presStyleCnt="0"/>
      <dgm:spPr/>
    </dgm:pt>
    <dgm:pt modelId="{7529C017-D3F2-4796-924B-EF36C70A5B9A}" type="pres">
      <dgm:prSet presAssocID="{27647E8A-D557-4107-823E-39AA2FA1167E}" presName="textB" presStyleLbl="revTx" presStyleIdx="5" presStyleCnt="6">
        <dgm:presLayoutVars>
          <dgm:bulletEnabled val="1"/>
        </dgm:presLayoutVars>
      </dgm:prSet>
      <dgm:spPr/>
    </dgm:pt>
    <dgm:pt modelId="{50E58CA5-E2ED-4B09-BE83-864313338706}" type="pres">
      <dgm:prSet presAssocID="{27647E8A-D557-4107-823E-39AA2FA1167E}" presName="circleB" presStyleLbl="node1" presStyleIdx="5" presStyleCnt="6"/>
      <dgm:spPr/>
    </dgm:pt>
    <dgm:pt modelId="{82E5FFCA-76D0-464B-813F-8832B0F099D9}" type="pres">
      <dgm:prSet presAssocID="{27647E8A-D557-4107-823E-39AA2FA1167E}" presName="spaceB" presStyleCnt="0"/>
      <dgm:spPr/>
    </dgm:pt>
  </dgm:ptLst>
  <dgm:cxnLst>
    <dgm:cxn modelId="{98AC9B08-F5F2-41DE-90F6-9BD32B0B45D7}" type="presOf" srcId="{E5663E24-C850-457C-8A14-E4FE0C991CA3}" destId="{E2A64A03-4D7A-4C57-A2E2-44382D288772}" srcOrd="0" destOrd="0" presId="urn:microsoft.com/office/officeart/2005/8/layout/hProcess11"/>
    <dgm:cxn modelId="{5895E822-1500-4985-9738-423EAC2CE414}" type="presOf" srcId="{27647E8A-D557-4107-823E-39AA2FA1167E}" destId="{7529C017-D3F2-4796-924B-EF36C70A5B9A}" srcOrd="0" destOrd="0" presId="urn:microsoft.com/office/officeart/2005/8/layout/hProcess11"/>
    <dgm:cxn modelId="{56B9F722-DE57-4C34-B9E8-D794BAB63121}" type="presOf" srcId="{56DBF6EC-9E12-4411-94AE-AFC2541D1244}" destId="{DC27442C-2610-4088-8BCF-D143FA315B34}" srcOrd="0" destOrd="0" presId="urn:microsoft.com/office/officeart/2005/8/layout/hProcess11"/>
    <dgm:cxn modelId="{CD107C33-9BD3-4479-8131-5F97B845D815}" srcId="{C5DEA20F-6993-4AE3-8EF2-B1AF3E0AE4C8}" destId="{27647E8A-D557-4107-823E-39AA2FA1167E}" srcOrd="5" destOrd="0" parTransId="{30462DD5-CB4D-45B3-BFFB-B6009E2CB272}" sibTransId="{72DECF0D-DC72-4E76-B461-8AF7DD7677A2}"/>
    <dgm:cxn modelId="{CFCCEA3E-D46F-4A4A-AD28-97B432E96D6C}" srcId="{C5DEA20F-6993-4AE3-8EF2-B1AF3E0AE4C8}" destId="{E603E4A2-28EB-479D-840F-B0BAB3011BB7}" srcOrd="0" destOrd="0" parTransId="{A98DA38B-1D25-4D10-988A-9BB0A633D5D5}" sibTransId="{8C9DEEF6-C413-43FF-B543-6E51E8733B9D}"/>
    <dgm:cxn modelId="{AF359E5D-3454-4A7A-B862-1EFFBCE3E70B}" srcId="{C5DEA20F-6993-4AE3-8EF2-B1AF3E0AE4C8}" destId="{D457F45A-342E-4317-B28A-1B93968BE5B2}" srcOrd="3" destOrd="0" parTransId="{49BC24A5-ADBE-4696-91F6-09E71A80D206}" sibTransId="{651DD1D9-6C04-4231-8B6F-2EB0599DFDFD}"/>
    <dgm:cxn modelId="{735C6147-5A02-437D-8511-3C8D30B5912F}" srcId="{C5DEA20F-6993-4AE3-8EF2-B1AF3E0AE4C8}" destId="{56DBF6EC-9E12-4411-94AE-AFC2541D1244}" srcOrd="4" destOrd="0" parTransId="{2B26ED75-C5BC-4593-BEDF-9D408998DEC7}" sibTransId="{5BF0567A-318D-4663-9620-3DC64979A041}"/>
    <dgm:cxn modelId="{749B6450-DEBF-4CF5-BED8-C407D27BA7B7}" srcId="{C5DEA20F-6993-4AE3-8EF2-B1AF3E0AE4C8}" destId="{8E1DFFE1-F523-4F2E-8B44-406999202740}" srcOrd="1" destOrd="0" parTransId="{5FE49E75-EB36-4EE5-BDC8-B738185A7319}" sibTransId="{05FFACFD-25E7-4453-A240-436F500A0152}"/>
    <dgm:cxn modelId="{B49A7872-C5D1-4663-9064-0792513174E2}" type="presOf" srcId="{D457F45A-342E-4317-B28A-1B93968BE5B2}" destId="{210F1948-CE1D-43C3-94FF-DB84B81249AB}" srcOrd="0" destOrd="0" presId="urn:microsoft.com/office/officeart/2005/8/layout/hProcess11"/>
    <dgm:cxn modelId="{0F1E7983-6ED6-4CB1-B094-A4DD3A3F6FFA}" type="presOf" srcId="{C5DEA20F-6993-4AE3-8EF2-B1AF3E0AE4C8}" destId="{A9859AA8-7C44-4411-948F-3C8C27C81C36}" srcOrd="0" destOrd="0" presId="urn:microsoft.com/office/officeart/2005/8/layout/hProcess11"/>
    <dgm:cxn modelId="{EBA6E185-EA15-41D7-B0CD-FEF175CF49D5}" type="presOf" srcId="{8E1DFFE1-F523-4F2E-8B44-406999202740}" destId="{248FE19F-B64B-4EC0-9490-426185E74E49}" srcOrd="0" destOrd="0" presId="urn:microsoft.com/office/officeart/2005/8/layout/hProcess11"/>
    <dgm:cxn modelId="{30663EAF-2EF0-4149-80EE-5068DA2EDABF}" type="presOf" srcId="{E603E4A2-28EB-479D-840F-B0BAB3011BB7}" destId="{563DFDDD-21CB-4B18-9549-B9CB45D63280}" srcOrd="0" destOrd="0" presId="urn:microsoft.com/office/officeart/2005/8/layout/hProcess11"/>
    <dgm:cxn modelId="{FFAF53CA-F4FE-4263-9A1A-1A08A90F1DBE}" srcId="{C5DEA20F-6993-4AE3-8EF2-B1AF3E0AE4C8}" destId="{E5663E24-C850-457C-8A14-E4FE0C991CA3}" srcOrd="2" destOrd="0" parTransId="{C83B59A0-4112-49A2-B6E7-FA1567BEE4F8}" sibTransId="{DA6942B6-85C3-45B4-80EC-6BFA1E936A41}"/>
    <dgm:cxn modelId="{B17062E6-AA25-430D-877F-C57EC94C1744}" type="presParOf" srcId="{A9859AA8-7C44-4411-948F-3C8C27C81C36}" destId="{5A2C71D7-B7FD-4F03-95A6-DBF056F6DF11}" srcOrd="0" destOrd="0" presId="urn:microsoft.com/office/officeart/2005/8/layout/hProcess11"/>
    <dgm:cxn modelId="{36D7CFC1-AE85-4E65-8A71-402B43251AE1}" type="presParOf" srcId="{A9859AA8-7C44-4411-948F-3C8C27C81C36}" destId="{02A8C15F-4554-4A8F-BA92-FDA9325D912D}" srcOrd="1" destOrd="0" presId="urn:microsoft.com/office/officeart/2005/8/layout/hProcess11"/>
    <dgm:cxn modelId="{66EC279C-BC12-49E1-9022-93E17A781FE2}" type="presParOf" srcId="{02A8C15F-4554-4A8F-BA92-FDA9325D912D}" destId="{91F445D8-8BDA-4A2A-8125-C2E11B07712D}" srcOrd="0" destOrd="0" presId="urn:microsoft.com/office/officeart/2005/8/layout/hProcess11"/>
    <dgm:cxn modelId="{2C968606-E29D-44A5-AD7C-6AC469A79FF3}" type="presParOf" srcId="{91F445D8-8BDA-4A2A-8125-C2E11B07712D}" destId="{563DFDDD-21CB-4B18-9549-B9CB45D63280}" srcOrd="0" destOrd="0" presId="urn:microsoft.com/office/officeart/2005/8/layout/hProcess11"/>
    <dgm:cxn modelId="{9250504E-054A-495F-B593-C8C889C9569B}" type="presParOf" srcId="{91F445D8-8BDA-4A2A-8125-C2E11B07712D}" destId="{0FB8AAD7-8882-4241-9C45-43253B24F367}" srcOrd="1" destOrd="0" presId="urn:microsoft.com/office/officeart/2005/8/layout/hProcess11"/>
    <dgm:cxn modelId="{EA5EB1AF-2981-4214-9688-EA45BEF3FA8A}" type="presParOf" srcId="{91F445D8-8BDA-4A2A-8125-C2E11B07712D}" destId="{0D66B38A-8AC6-4878-9A9F-1DE7CFAB881E}" srcOrd="2" destOrd="0" presId="urn:microsoft.com/office/officeart/2005/8/layout/hProcess11"/>
    <dgm:cxn modelId="{864A1B27-6DCF-4281-8A75-8F1BA421C3B0}" type="presParOf" srcId="{02A8C15F-4554-4A8F-BA92-FDA9325D912D}" destId="{91331E61-BD50-47DC-8BD3-CED012DBDE7B}" srcOrd="1" destOrd="0" presId="urn:microsoft.com/office/officeart/2005/8/layout/hProcess11"/>
    <dgm:cxn modelId="{25CE9F74-F0F6-41FA-9BCA-302B6D3621B5}" type="presParOf" srcId="{02A8C15F-4554-4A8F-BA92-FDA9325D912D}" destId="{5C2078CB-F283-4B69-AD52-2D7CCE9A23E4}" srcOrd="2" destOrd="0" presId="urn:microsoft.com/office/officeart/2005/8/layout/hProcess11"/>
    <dgm:cxn modelId="{BBF5CA0A-794D-4FA1-BE88-F78CC62F96FE}" type="presParOf" srcId="{5C2078CB-F283-4B69-AD52-2D7CCE9A23E4}" destId="{248FE19F-B64B-4EC0-9490-426185E74E49}" srcOrd="0" destOrd="0" presId="urn:microsoft.com/office/officeart/2005/8/layout/hProcess11"/>
    <dgm:cxn modelId="{2FD3A479-CBF2-4B20-9583-A4559AB29E78}" type="presParOf" srcId="{5C2078CB-F283-4B69-AD52-2D7CCE9A23E4}" destId="{1CAAA3F6-8B81-4C8E-B872-D5F96FFA4E14}" srcOrd="1" destOrd="0" presId="urn:microsoft.com/office/officeart/2005/8/layout/hProcess11"/>
    <dgm:cxn modelId="{D1B9A8BE-BE3C-46C8-B505-FCA72F032F4C}" type="presParOf" srcId="{5C2078CB-F283-4B69-AD52-2D7CCE9A23E4}" destId="{E3E04218-02CF-4587-A260-7FD8D9CDFAD8}" srcOrd="2" destOrd="0" presId="urn:microsoft.com/office/officeart/2005/8/layout/hProcess11"/>
    <dgm:cxn modelId="{D466A0B7-E6C5-4C7E-BE32-44C197F84B46}" type="presParOf" srcId="{02A8C15F-4554-4A8F-BA92-FDA9325D912D}" destId="{DF2F73CE-53DB-4914-A9EA-B7B2FAD7DAD7}" srcOrd="3" destOrd="0" presId="urn:microsoft.com/office/officeart/2005/8/layout/hProcess11"/>
    <dgm:cxn modelId="{2C765EC6-F6A3-4139-B766-A54A56D5D9E0}" type="presParOf" srcId="{02A8C15F-4554-4A8F-BA92-FDA9325D912D}" destId="{470E8FA6-D8DC-463B-87EF-31430F5599C7}" srcOrd="4" destOrd="0" presId="urn:microsoft.com/office/officeart/2005/8/layout/hProcess11"/>
    <dgm:cxn modelId="{E2733D5D-D18A-4967-A819-F19877F5A397}" type="presParOf" srcId="{470E8FA6-D8DC-463B-87EF-31430F5599C7}" destId="{E2A64A03-4D7A-4C57-A2E2-44382D288772}" srcOrd="0" destOrd="0" presId="urn:microsoft.com/office/officeart/2005/8/layout/hProcess11"/>
    <dgm:cxn modelId="{B4D4A7C4-39F9-4C71-B001-4D19E53DF558}" type="presParOf" srcId="{470E8FA6-D8DC-463B-87EF-31430F5599C7}" destId="{773C0B4E-EDD2-4B68-B55D-1C526AFC45D1}" srcOrd="1" destOrd="0" presId="urn:microsoft.com/office/officeart/2005/8/layout/hProcess11"/>
    <dgm:cxn modelId="{7C25C209-F71F-4DA6-80E0-860DE13F4FE4}" type="presParOf" srcId="{470E8FA6-D8DC-463B-87EF-31430F5599C7}" destId="{CFC29A8C-2BAB-4A61-A0B7-8BA2A148F459}" srcOrd="2" destOrd="0" presId="urn:microsoft.com/office/officeart/2005/8/layout/hProcess11"/>
    <dgm:cxn modelId="{3FE5EE66-9E45-46B0-8964-C2E3BB55F616}" type="presParOf" srcId="{02A8C15F-4554-4A8F-BA92-FDA9325D912D}" destId="{617C0949-F25B-40E3-BD83-80081303CF95}" srcOrd="5" destOrd="0" presId="urn:microsoft.com/office/officeart/2005/8/layout/hProcess11"/>
    <dgm:cxn modelId="{9E0EB903-6795-47BC-944F-B24FBED886C5}" type="presParOf" srcId="{02A8C15F-4554-4A8F-BA92-FDA9325D912D}" destId="{FBD3F684-FDC8-4A24-B555-518EA57FEF96}" srcOrd="6" destOrd="0" presId="urn:microsoft.com/office/officeart/2005/8/layout/hProcess11"/>
    <dgm:cxn modelId="{603EC6D4-E3F4-4A4C-A5E5-A0E267A50643}" type="presParOf" srcId="{FBD3F684-FDC8-4A24-B555-518EA57FEF96}" destId="{210F1948-CE1D-43C3-94FF-DB84B81249AB}" srcOrd="0" destOrd="0" presId="urn:microsoft.com/office/officeart/2005/8/layout/hProcess11"/>
    <dgm:cxn modelId="{823C447B-D612-4B0F-BB73-2EABD8A6DB4C}" type="presParOf" srcId="{FBD3F684-FDC8-4A24-B555-518EA57FEF96}" destId="{5845AA35-883F-46C8-8537-070B888DEB14}" srcOrd="1" destOrd="0" presId="urn:microsoft.com/office/officeart/2005/8/layout/hProcess11"/>
    <dgm:cxn modelId="{584FA033-4D5B-4067-A3CD-6F239921F0A8}" type="presParOf" srcId="{FBD3F684-FDC8-4A24-B555-518EA57FEF96}" destId="{8536BF5A-FD70-4A2C-9CA2-05B302784125}" srcOrd="2" destOrd="0" presId="urn:microsoft.com/office/officeart/2005/8/layout/hProcess11"/>
    <dgm:cxn modelId="{E5372E5E-3275-43CF-A613-ED3BA528C718}" type="presParOf" srcId="{02A8C15F-4554-4A8F-BA92-FDA9325D912D}" destId="{AE7404FF-B550-4921-9544-A5102E33DB77}" srcOrd="7" destOrd="0" presId="urn:microsoft.com/office/officeart/2005/8/layout/hProcess11"/>
    <dgm:cxn modelId="{90889E90-E313-45F8-92C4-11D300CBD51F}" type="presParOf" srcId="{02A8C15F-4554-4A8F-BA92-FDA9325D912D}" destId="{D0BA88ED-3F10-430D-940C-695A5B3EE5C3}" srcOrd="8" destOrd="0" presId="urn:microsoft.com/office/officeart/2005/8/layout/hProcess11"/>
    <dgm:cxn modelId="{E264A6F6-7118-434A-B3C8-3E52ABBB80BB}" type="presParOf" srcId="{D0BA88ED-3F10-430D-940C-695A5B3EE5C3}" destId="{DC27442C-2610-4088-8BCF-D143FA315B34}" srcOrd="0" destOrd="0" presId="urn:microsoft.com/office/officeart/2005/8/layout/hProcess11"/>
    <dgm:cxn modelId="{094957CA-4515-40CB-A595-5287B3F8487C}" type="presParOf" srcId="{D0BA88ED-3F10-430D-940C-695A5B3EE5C3}" destId="{21D42644-7A30-4E4C-AF51-39995D77240E}" srcOrd="1" destOrd="0" presId="urn:microsoft.com/office/officeart/2005/8/layout/hProcess11"/>
    <dgm:cxn modelId="{A0061304-7C76-4921-A094-C533CCD8ED99}" type="presParOf" srcId="{D0BA88ED-3F10-430D-940C-695A5B3EE5C3}" destId="{A9C68674-2485-43C7-AD6D-77AB3A312290}" srcOrd="2" destOrd="0" presId="urn:microsoft.com/office/officeart/2005/8/layout/hProcess11"/>
    <dgm:cxn modelId="{1010F929-C521-466A-B403-D12FE97333EF}" type="presParOf" srcId="{02A8C15F-4554-4A8F-BA92-FDA9325D912D}" destId="{394E06E3-D4D1-42B7-AD2A-2526DD88097D}" srcOrd="9" destOrd="0" presId="urn:microsoft.com/office/officeart/2005/8/layout/hProcess11"/>
    <dgm:cxn modelId="{9F6259B1-F350-499D-95F8-E2A18FA90AE7}" type="presParOf" srcId="{02A8C15F-4554-4A8F-BA92-FDA9325D912D}" destId="{58FF766E-257C-4F0A-9F7C-DF0D16794DCF}" srcOrd="10" destOrd="0" presId="urn:microsoft.com/office/officeart/2005/8/layout/hProcess11"/>
    <dgm:cxn modelId="{E28E8A16-0747-4921-80C2-A2F49BA6C65C}" type="presParOf" srcId="{58FF766E-257C-4F0A-9F7C-DF0D16794DCF}" destId="{7529C017-D3F2-4796-924B-EF36C70A5B9A}" srcOrd="0" destOrd="0" presId="urn:microsoft.com/office/officeart/2005/8/layout/hProcess11"/>
    <dgm:cxn modelId="{2E501F2B-B347-4608-A51A-0EA7AD8B5142}" type="presParOf" srcId="{58FF766E-257C-4F0A-9F7C-DF0D16794DCF}" destId="{50E58CA5-E2ED-4B09-BE83-864313338706}" srcOrd="1" destOrd="0" presId="urn:microsoft.com/office/officeart/2005/8/layout/hProcess11"/>
    <dgm:cxn modelId="{3373843A-3A43-49C8-88D5-1215103C7E9A}" type="presParOf" srcId="{58FF766E-257C-4F0A-9F7C-DF0D16794DCF}" destId="{82E5FFCA-76D0-464B-813F-8832B0F099D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ACE2D-F844-406F-8164-F6D62CEDCF96}">
      <dsp:nvSpPr>
        <dsp:cNvPr id="0" name=""/>
        <dsp:cNvSpPr/>
      </dsp:nvSpPr>
      <dsp:spPr>
        <a:xfrm>
          <a:off x="0" y="371"/>
          <a:ext cx="7886700" cy="8691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4B9F0-919F-4A9A-84D7-ACAF29CE4CAD}">
      <dsp:nvSpPr>
        <dsp:cNvPr id="0" name=""/>
        <dsp:cNvSpPr/>
      </dsp:nvSpPr>
      <dsp:spPr>
        <a:xfrm>
          <a:off x="262912" y="195925"/>
          <a:ext cx="478021" cy="478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41B50-5A96-4848-BFF9-4FD78AA8015A}">
      <dsp:nvSpPr>
        <dsp:cNvPr id="0" name=""/>
        <dsp:cNvSpPr/>
      </dsp:nvSpPr>
      <dsp:spPr>
        <a:xfrm>
          <a:off x="1003845" y="371"/>
          <a:ext cx="6882854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3" tIns="91983" rIns="91983" bIns="919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Denne ressursen er ment som en støtte for arbeid med muntlig og muntlig-praktisk eksamen på den enkelte skole.</a:t>
          </a:r>
          <a:endParaRPr lang="en-US" sz="1700" kern="1200"/>
        </a:p>
      </dsp:txBody>
      <dsp:txXfrm>
        <a:off x="1003845" y="371"/>
        <a:ext cx="6882854" cy="869130"/>
      </dsp:txXfrm>
    </dsp:sp>
    <dsp:sp modelId="{20D1E288-8130-4EC7-910F-AFC8190A137D}">
      <dsp:nvSpPr>
        <dsp:cNvPr id="0" name=""/>
        <dsp:cNvSpPr/>
      </dsp:nvSpPr>
      <dsp:spPr>
        <a:xfrm>
          <a:off x="0" y="1086784"/>
          <a:ext cx="7886700" cy="8691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82C3E-D9C3-419E-AB3D-8FFA3818E7CA}">
      <dsp:nvSpPr>
        <dsp:cNvPr id="0" name=""/>
        <dsp:cNvSpPr/>
      </dsp:nvSpPr>
      <dsp:spPr>
        <a:xfrm>
          <a:off x="262912" y="1282339"/>
          <a:ext cx="478021" cy="4780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64744-F92A-47BE-A952-38261A88FAE3}">
      <dsp:nvSpPr>
        <dsp:cNvPr id="0" name=""/>
        <dsp:cNvSpPr/>
      </dsp:nvSpPr>
      <dsp:spPr>
        <a:xfrm>
          <a:off x="1003845" y="1086784"/>
          <a:ext cx="6882854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3" tIns="91983" rIns="91983" bIns="919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noProof="0"/>
            <a:t>Ressursen består av gode råd både før og under eksamen, eksempler på ideer til oppgaver i fag og innspill på mulige løsninger. </a:t>
          </a:r>
        </a:p>
      </dsp:txBody>
      <dsp:txXfrm>
        <a:off x="1003845" y="1086784"/>
        <a:ext cx="6882854" cy="869130"/>
      </dsp:txXfrm>
    </dsp:sp>
    <dsp:sp modelId="{89FC46D7-4096-4542-8CBB-7D3BE04D8E67}">
      <dsp:nvSpPr>
        <dsp:cNvPr id="0" name=""/>
        <dsp:cNvSpPr/>
      </dsp:nvSpPr>
      <dsp:spPr>
        <a:xfrm>
          <a:off x="0" y="2173197"/>
          <a:ext cx="7886700" cy="8691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3924-A3E9-4B2D-AB91-CF96A8F5B777}">
      <dsp:nvSpPr>
        <dsp:cNvPr id="0" name=""/>
        <dsp:cNvSpPr/>
      </dsp:nvSpPr>
      <dsp:spPr>
        <a:xfrm>
          <a:off x="262912" y="2368752"/>
          <a:ext cx="478021" cy="4780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6B0BE-6DC9-4424-B379-A8A02EE62DFB}">
      <dsp:nvSpPr>
        <dsp:cNvPr id="0" name=""/>
        <dsp:cNvSpPr/>
      </dsp:nvSpPr>
      <dsp:spPr>
        <a:xfrm>
          <a:off x="1003845" y="2173197"/>
          <a:ext cx="6882854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83" tIns="91983" rIns="91983" bIns="9198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Ressursen er utarbeidet av Etat for skole i samarbeid med erfarne faglærere og sensorer i bergensskolen.</a:t>
          </a:r>
          <a:endParaRPr lang="en-US" sz="1700" kern="1200"/>
        </a:p>
      </dsp:txBody>
      <dsp:txXfrm>
        <a:off x="1003845" y="2173197"/>
        <a:ext cx="6882854" cy="869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C71D7-B7FD-4F03-95A6-DBF056F6DF11}">
      <dsp:nvSpPr>
        <dsp:cNvPr id="0" name=""/>
        <dsp:cNvSpPr/>
      </dsp:nvSpPr>
      <dsp:spPr>
        <a:xfrm>
          <a:off x="0" y="969481"/>
          <a:ext cx="8846820" cy="129264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FDDD-21CB-4B18-9549-B9CB45D63280}">
      <dsp:nvSpPr>
        <dsp:cNvPr id="0" name=""/>
        <dsp:cNvSpPr/>
      </dsp:nvSpPr>
      <dsp:spPr>
        <a:xfrm>
          <a:off x="2186" y="0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Fagrapport skrives – rektor godkjenner og elevens gjøres kjent med denne</a:t>
          </a:r>
        </a:p>
      </dsp:txBody>
      <dsp:txXfrm>
        <a:off x="2186" y="0"/>
        <a:ext cx="1273242" cy="1292642"/>
      </dsp:txXfrm>
    </dsp:sp>
    <dsp:sp modelId="{0FB8AAD7-8882-4241-9C45-43253B24F367}">
      <dsp:nvSpPr>
        <dsp:cNvPr id="0" name=""/>
        <dsp:cNvSpPr/>
      </dsp:nvSpPr>
      <dsp:spPr>
        <a:xfrm>
          <a:off x="477227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FE19F-B64B-4EC0-9490-426185E74E49}">
      <dsp:nvSpPr>
        <dsp:cNvPr id="0" name=""/>
        <dsp:cNvSpPr/>
      </dsp:nvSpPr>
      <dsp:spPr>
        <a:xfrm>
          <a:off x="1339091" y="1938963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Fem arbeidsdager før eleven får melding om eksamensfag.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Sensor og faglærer får beskjed om oppdrag.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Faglærer lager oppgaver.</a:t>
          </a:r>
        </a:p>
      </dsp:txBody>
      <dsp:txXfrm>
        <a:off x="1339091" y="1938963"/>
        <a:ext cx="1273242" cy="1292642"/>
      </dsp:txXfrm>
    </dsp:sp>
    <dsp:sp modelId="{1CAAA3F6-8B81-4C8E-B872-D5F96FFA4E14}">
      <dsp:nvSpPr>
        <dsp:cNvPr id="0" name=""/>
        <dsp:cNvSpPr/>
      </dsp:nvSpPr>
      <dsp:spPr>
        <a:xfrm>
          <a:off x="1814132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64A03-4D7A-4C57-A2E2-44382D288772}">
      <dsp:nvSpPr>
        <dsp:cNvPr id="0" name=""/>
        <dsp:cNvSpPr/>
      </dsp:nvSpPr>
      <dsp:spPr>
        <a:xfrm>
          <a:off x="2675995" y="0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Faglærer tar kontakt med sensor for en samtale om oppgavene og vurderingskriteriene</a:t>
          </a:r>
        </a:p>
      </dsp:txBody>
      <dsp:txXfrm>
        <a:off x="2675995" y="0"/>
        <a:ext cx="1273242" cy="1292642"/>
      </dsp:txXfrm>
    </dsp:sp>
    <dsp:sp modelId="{773C0B4E-EDD2-4B68-B55D-1C526AFC45D1}">
      <dsp:nvSpPr>
        <dsp:cNvPr id="0" name=""/>
        <dsp:cNvSpPr/>
      </dsp:nvSpPr>
      <dsp:spPr>
        <a:xfrm>
          <a:off x="3151036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F1948-CE1D-43C3-94FF-DB84B81249AB}">
      <dsp:nvSpPr>
        <dsp:cNvPr id="0" name=""/>
        <dsp:cNvSpPr/>
      </dsp:nvSpPr>
      <dsp:spPr>
        <a:xfrm>
          <a:off x="4012900" y="1938963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48 timer før eksamensdagen er første forberedelsesdag - faget blir gjort kjent for elevene.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Obligatorisk veiledning.</a:t>
          </a:r>
        </a:p>
      </dsp:txBody>
      <dsp:txXfrm>
        <a:off x="4012900" y="1938963"/>
        <a:ext cx="1273242" cy="1292642"/>
      </dsp:txXfrm>
    </dsp:sp>
    <dsp:sp modelId="{5845AA35-883F-46C8-8537-070B888DEB14}">
      <dsp:nvSpPr>
        <dsp:cNvPr id="0" name=""/>
        <dsp:cNvSpPr/>
      </dsp:nvSpPr>
      <dsp:spPr>
        <a:xfrm>
          <a:off x="4487940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7442C-2610-4088-8BCF-D143FA315B34}">
      <dsp:nvSpPr>
        <dsp:cNvPr id="0" name=""/>
        <dsp:cNvSpPr/>
      </dsp:nvSpPr>
      <dsp:spPr>
        <a:xfrm>
          <a:off x="5349804" y="0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24 timer før eksamensdagen er  andre forberedelses-dag.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Trekk av oppgaver – forberede fagsamtale med obligatorisk veiledning og evt. klargjøring av utstyr til eksamen</a:t>
          </a:r>
        </a:p>
      </dsp:txBody>
      <dsp:txXfrm>
        <a:off x="5349804" y="0"/>
        <a:ext cx="1273242" cy="1292642"/>
      </dsp:txXfrm>
    </dsp:sp>
    <dsp:sp modelId="{21D42644-7A30-4E4C-AF51-39995D77240E}">
      <dsp:nvSpPr>
        <dsp:cNvPr id="0" name=""/>
        <dsp:cNvSpPr/>
      </dsp:nvSpPr>
      <dsp:spPr>
        <a:xfrm>
          <a:off x="5824845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9C017-D3F2-4796-924B-EF36C70A5B9A}">
      <dsp:nvSpPr>
        <dsp:cNvPr id="0" name=""/>
        <dsp:cNvSpPr/>
      </dsp:nvSpPr>
      <dsp:spPr>
        <a:xfrm>
          <a:off x="6686708" y="1938963"/>
          <a:ext cx="1273242" cy="129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Gjennomføring av muntlig og muntlig-praktisk eksamen</a:t>
          </a:r>
        </a:p>
      </dsp:txBody>
      <dsp:txXfrm>
        <a:off x="6686708" y="1938963"/>
        <a:ext cx="1273242" cy="1292642"/>
      </dsp:txXfrm>
    </dsp:sp>
    <dsp:sp modelId="{50E58CA5-E2ED-4B09-BE83-864313338706}">
      <dsp:nvSpPr>
        <dsp:cNvPr id="0" name=""/>
        <dsp:cNvSpPr/>
      </dsp:nvSpPr>
      <dsp:spPr>
        <a:xfrm>
          <a:off x="7161749" y="1454222"/>
          <a:ext cx="323160" cy="3231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1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1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20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0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17.11.2025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14493"/>
            <a:ext cx="5137842" cy="221599"/>
          </a:xfrm>
        </p:spPr>
        <p:txBody>
          <a:bodyPr lIns="0" tIns="0" rIns="0" bIns="0" anchor="ctr">
            <a:spAutoFit/>
          </a:bodyPr>
          <a:lstStyle>
            <a:lvl1pPr algn="ctr">
              <a:defRPr sz="1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9327F-7799-4597-BCED-BE3A21D9E2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50" y="1970833"/>
            <a:ext cx="3886200" cy="2441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ytra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2B0047A-29FF-A858-ACDB-7140A07BD473}"/>
              </a:ext>
            </a:extLst>
          </p:cNvPr>
          <p:cNvSpPr/>
          <p:nvPr userDrawn="1"/>
        </p:nvSpPr>
        <p:spPr>
          <a:xfrm>
            <a:off x="107576" y="4525896"/>
            <a:ext cx="1160290" cy="507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63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 hasCustomPrompt="1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17.11.2025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rgbClr val="DC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02DCE0-5A02-4ACD-8B6C-58E0A1FDB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45425"/>
            <a:ext cx="2707434" cy="3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8062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rø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B785D6-56F2-421B-9C6E-0CE161F6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4EC5-FCD0-4DB5-B3AE-6EB23C75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3D93F-B7C3-4F5A-B7D9-2F41E5150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419599"/>
            <a:ext cx="6234113" cy="40957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78784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1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365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939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 hasCustomPrompt="1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 hasCustomPrompt="1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4742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44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2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0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56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00195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2826-C099-49D2-A0A8-B6588C0E5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12A80B-F6C6-433F-8EB2-B0096D0E3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12342"/>
            <a:ext cx="9143999" cy="7327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00024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44276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0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B82C8D37-4918-425E-80D8-DB48955A9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854A9C-F886-4A7F-9F70-7F199A94BF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273014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D6C-6DFE-47A5-88F4-FCF159E82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E7901DD-A680-4B52-B365-A2C8C93870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11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BB54631-3419-43F6-9B38-5F921743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680306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61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29DF0FB-49F5-4403-8367-59FD00F1A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379BE1D-2F94-4432-9EA0-185A161286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044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11D9-7B4E-4F15-842A-E08A1D6B4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F94286-2306-40E2-9F24-9C71DCFE31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13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0E22446-8377-47F6-9BF7-F72EB9654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289858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sø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BBDFCF7-F532-477F-8A1A-E900E1DC9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  <a:solidFill>
            <a:srgbClr val="F6F6F6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A06A6E-EF01-4423-B229-C83BB34AD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7200" y="1"/>
            <a:ext cx="3193200" cy="51450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612000" rIns="468000" anchor="ctr">
            <a:normAutofit/>
          </a:bodyPr>
          <a:lstStyle>
            <a:lvl1pPr marL="0" indent="0" algn="l">
              <a:buNone/>
              <a:defRPr sz="20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58173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C2846-774C-4F08-A52E-43AC0A8456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5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Legg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innhold</a:t>
            </a:r>
            <a:r>
              <a:rPr lang="en-US"/>
              <a:t> via </a:t>
            </a:r>
            <a:r>
              <a:rPr lang="en-US" err="1"/>
              <a:t>menyen</a:t>
            </a:r>
            <a:r>
              <a:rPr lang="en-US"/>
              <a:t>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FB1E53-D74D-421B-A3C1-CEBCB57008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legge til undertittel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56C2279-BC3D-48E1-9CA5-9BDFC94609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547906"/>
            <a:ext cx="6858000" cy="895258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30334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4A86-EA6A-4365-8419-46B7BB16D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tittel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3902-CDBE-4B35-8D4F-D552A0F913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57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57C1160-AA3D-4EC7-A753-1B68C1455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085" y="2033824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028929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tabLst>
                <a:tab pos="2155825" algn="l"/>
              </a:tabLst>
              <a:defRPr sz="2600"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legge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4572000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74192B-9ADD-4790-9339-0C70E66B281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1369643"/>
            <a:ext cx="331605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1958C-541C-458F-9C86-5AE3035B69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00649" y="1369643"/>
            <a:ext cx="3314696" cy="30427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1C32F-6395-4279-A4F6-2DFACFC18416}"/>
              </a:ext>
            </a:extLst>
          </p:cNvPr>
          <p:cNvSpPr/>
          <p:nvPr userDrawn="1"/>
        </p:nvSpPr>
        <p:spPr>
          <a:xfrm>
            <a:off x="1" y="0"/>
            <a:ext cx="914399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8650" y="351954"/>
            <a:ext cx="3316055" cy="82810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8650" y="1369643"/>
            <a:ext cx="331605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18045-9B70-4777-A444-3E4233FF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1999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DDC1A92-163C-4D9F-982D-CDC6A6CB07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00649" y="1369643"/>
            <a:ext cx="3314696" cy="3042700"/>
          </a:xfrm>
        </p:spPr>
        <p:txBody>
          <a:bodyPr/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5337E2-4B06-4343-A7EC-B372A6E84A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0648" y="351954"/>
            <a:ext cx="3314697" cy="82810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B52D3BE-B2BB-4638-9CFB-C9E0096846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72001" cy="51450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3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63" r:id="rId2"/>
    <p:sldLayoutId id="2147483770" r:id="rId3"/>
    <p:sldLayoutId id="2147483764" r:id="rId4"/>
    <p:sldLayoutId id="2147483649" r:id="rId5"/>
    <p:sldLayoutId id="2147483650" r:id="rId6"/>
    <p:sldLayoutId id="2147483769" r:id="rId7"/>
    <p:sldLayoutId id="2147483771" r:id="rId8"/>
    <p:sldLayoutId id="21474837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774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DECF7E6-E4A2-4E7E-94F2-75E69B6FDB97}"/>
              </a:ext>
            </a:extLst>
          </p:cNvPr>
          <p:cNvSpPr/>
          <p:nvPr userDrawn="1"/>
        </p:nvSpPr>
        <p:spPr>
          <a:xfrm>
            <a:off x="0" y="4412343"/>
            <a:ext cx="9144000" cy="7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F4096BB-E650-4E61-81C4-0A8A93C7C16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855"/>
            <a:ext cx="1344292" cy="73868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92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2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69DB7C-60E6-4BFC-9E73-F020656E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A59E0C-BAA2-45AE-AE99-E6B77824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35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9CF020-2FD4-45A8-B471-E9497064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7E720-B8EB-433E-B396-3FF41FD2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808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81A396-20AD-4B45-831C-5AB87B3E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FB4BBF-9F37-4753-A27F-F3CB18EA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72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67" r:id="rId3"/>
    <p:sldLayoutId id="21474837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gen.kommune.no/api/rest/filer/V65370252" TargetMode="External"/><Relationship Id="rId2" Type="http://schemas.openxmlformats.org/officeDocument/2006/relationships/hyperlink" Target="https://www.udir.no/eksamen-og-prover/eksamen/muntlig-eksamen/#a158713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gen.kommune.no.docx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5B125-2AEA-462B-AA3E-051607D0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03079" y="3839778"/>
            <a:ext cx="5137842" cy="200055"/>
          </a:xfrm>
        </p:spPr>
        <p:txBody>
          <a:bodyPr/>
          <a:lstStyle/>
          <a:p>
            <a:fld id="{CC918E41-4448-4E79-865F-42013EA6E1CC}" type="datetime1">
              <a:rPr lang="nb-NO" smtClean="0"/>
              <a:pPr/>
              <a:t>17.11.2025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B9F911-BF99-43B6-9D96-8516CE935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079" y="3414493"/>
            <a:ext cx="5137842" cy="221599"/>
          </a:xfrm>
        </p:spPr>
        <p:txBody>
          <a:bodyPr/>
          <a:lstStyle/>
          <a:p>
            <a:r>
              <a:rPr lang="nb-NO"/>
              <a:t>Muntlig-praktisk </a:t>
            </a:r>
            <a:r>
              <a:rPr lang="nb-NO" dirty="0"/>
              <a:t>eksamen i arbeidslivsfag</a:t>
            </a:r>
          </a:p>
        </p:txBody>
      </p:sp>
    </p:spTree>
    <p:extLst>
      <p:ext uri="{BB962C8B-B14F-4D97-AF65-F5344CB8AC3E}">
        <p14:creationId xmlns:p14="http://schemas.microsoft.com/office/powerpoint/2010/main" val="279488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166C-2970-93BB-1EA7-2E27465E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>
                <a:cs typeface="Arial"/>
              </a:rPr>
              <a:t>Prosess med diskusjon rundt eksempeloppgaver</a:t>
            </a:r>
            <a:endParaRPr lang="nb-NO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A7F8-FBF1-A7F5-5AFE-898090387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21" y="1180057"/>
            <a:ext cx="7886700" cy="329397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1. </a:t>
            </a:r>
            <a:r>
              <a:rPr lang="nb-NO" sz="1600" noProof="0" dirty="0">
                <a:cs typeface="Arial"/>
              </a:rPr>
              <a:t>Velg en eksempeloppgave fra denne presentasjonen</a:t>
            </a:r>
          </a:p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2. </a:t>
            </a:r>
            <a:r>
              <a:rPr lang="nb-NO" sz="1600" noProof="0" dirty="0">
                <a:cs typeface="Arial"/>
              </a:rPr>
              <a:t>Tenk gjennom oppgavebestillingen som elevene fikk.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3. </a:t>
            </a:r>
            <a:r>
              <a:rPr lang="nb-NO" sz="1600" u="sng" noProof="0" dirty="0">
                <a:cs typeface="Arial"/>
              </a:rPr>
              <a:t>Individuelt:</a:t>
            </a:r>
            <a:r>
              <a:rPr lang="nb-NO" sz="1600" noProof="0" dirty="0">
                <a:cs typeface="Arial"/>
              </a:rPr>
              <a:t> Skriv noen stikkord.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200" noProof="0" dirty="0">
                <a:cs typeface="Arial"/>
              </a:rPr>
              <a:t>•Hvordan ville du løst oppgaven?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200" noProof="0" dirty="0">
                <a:cs typeface="Arial"/>
              </a:rPr>
              <a:t>•Hvilken kompetanse ønsker man at elevene skal vise her? </a:t>
            </a:r>
            <a:endParaRPr lang="nb-NO" noProof="0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sz="1600" noProof="0" dirty="0">
                <a:ea typeface="+mn-lt"/>
                <a:cs typeface="+mn-lt"/>
              </a:rPr>
              <a:t>4. </a:t>
            </a:r>
            <a:r>
              <a:rPr lang="nb-NO" sz="1600" u="sng" noProof="0" dirty="0">
                <a:cs typeface="Arial"/>
              </a:rPr>
              <a:t>Gruppe:</a:t>
            </a:r>
            <a:r>
              <a:rPr lang="nb-NO" sz="1600" noProof="0" dirty="0">
                <a:cs typeface="Arial"/>
              </a:rPr>
              <a:t> Del tanker om oppgaven. </a:t>
            </a:r>
          </a:p>
          <a:p>
            <a:pPr marL="0" indent="0">
              <a:buNone/>
            </a:pPr>
            <a:r>
              <a:rPr lang="nb-NO" sz="1600" dirty="0">
                <a:cs typeface="Arial"/>
              </a:rPr>
              <a:t>5. </a:t>
            </a:r>
            <a:r>
              <a:rPr lang="nb-NO" sz="1600" u="sng" dirty="0">
                <a:cs typeface="Arial"/>
              </a:rPr>
              <a:t>Plenum:</a:t>
            </a:r>
            <a:r>
              <a:rPr lang="nb-NO" sz="1600" dirty="0">
                <a:cs typeface="Arial"/>
              </a:rPr>
              <a:t> Del tanker om oppgaven fra gruppene.</a:t>
            </a:r>
          </a:p>
          <a:p>
            <a:pPr marL="0" indent="0">
              <a:buNone/>
            </a:pPr>
            <a:r>
              <a:rPr lang="nb-NO" sz="1600" dirty="0">
                <a:cs typeface="Arial"/>
              </a:rPr>
              <a:t>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nb-NO" sz="1600" dirty="0">
                <a:cs typeface="Arial"/>
              </a:rPr>
              <a:t>Gjør punkt 1-5 på noen flere av eksempeloppgavene.</a:t>
            </a:r>
          </a:p>
          <a:p>
            <a:pPr marL="0" indent="0">
              <a:buNone/>
            </a:pPr>
            <a:r>
              <a:rPr lang="nb-NO" sz="1600" u="sng" noProof="0" dirty="0">
                <a:cs typeface="Arial"/>
              </a:rPr>
              <a:t>Avslutningsrefleksjon i grupper: </a:t>
            </a:r>
            <a:r>
              <a:rPr lang="nb-NO" sz="1600" noProof="0" dirty="0">
                <a:cs typeface="Arial"/>
              </a:rPr>
              <a:t>Hvordan møter vår praksis den kompetansen eleven trenger for å mestre utfordringene på eksamen? Hva tar vi med oss videre?</a:t>
            </a:r>
            <a:endParaRPr lang="nb-NO" noProof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89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0EC2E0D-2C59-5629-DD2F-B78B38CF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</p:spPr>
        <p:txBody>
          <a:bodyPr anchor="ctr">
            <a:normAutofit/>
          </a:bodyPr>
          <a:lstStyle/>
          <a:p>
            <a:r>
              <a:rPr lang="nb-NO"/>
              <a:t>Lenker til aktuelle nettsider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01D392-9BB6-80CC-8D9F-D34D7D97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643"/>
            <a:ext cx="7886700" cy="30427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hlinkClick r:id="rId2"/>
              </a:rPr>
              <a:t>Regler for muntlig eksamen og muntlig-praktisk eksamen | udir.no</a:t>
            </a:r>
          </a:p>
          <a:p>
            <a:pPr marL="0" indent="0">
              <a:buNone/>
            </a:pPr>
            <a:r>
              <a:rPr lang="nb-NO" dirty="0">
                <a:cs typeface="Arial"/>
                <a:hlinkClick r:id="rId3"/>
              </a:rPr>
              <a:t>Instruks for muntlig og muntlig-praktisk eksamen i bergensskolen</a:t>
            </a:r>
          </a:p>
          <a:p>
            <a:pPr marL="0" indent="0">
              <a:buNone/>
            </a:pPr>
            <a:endParaRPr lang="nb-NO" dirty="0">
              <a:cs typeface="Arial"/>
            </a:endParaRPr>
          </a:p>
          <a:p>
            <a:pPr marL="0" indent="0">
              <a:buNone/>
            </a:pP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60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59DE0-03A8-CB2E-199D-B916D5C6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1, slide 1/2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8F367C-8208-2249-2551-9C3B4650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r>
              <a:rPr lang="nb-NO" b="1" dirty="0"/>
              <a:t>Oppgave:                                                                                                                              </a:t>
            </a:r>
            <a:r>
              <a:rPr lang="nb-NO" dirty="0"/>
              <a:t>Arbeidslivsfag har fått som oppgave å være vertskap for elevrådet som samles i kantinen før sommerferien. En i gruppen har laktoseintoleranse. </a:t>
            </a:r>
            <a:r>
              <a:rPr lang="nb-NO"/>
              <a:t>Dere har 200 kr å handle for. Lag en lunsj til 4 personer på </a:t>
            </a:r>
            <a:r>
              <a:rPr lang="nb-NO" dirty="0"/>
              <a:t>skolekjøkkenet.</a:t>
            </a:r>
            <a:endParaRPr lang="en-US"/>
          </a:p>
          <a:p>
            <a:pPr marL="0" indent="0">
              <a:buNone/>
            </a:pPr>
            <a:r>
              <a:rPr lang="nb-NO" b="1" dirty="0"/>
              <a:t>Du skal:                                                                                                                               </a:t>
            </a:r>
            <a:r>
              <a:rPr lang="nb-NO" dirty="0"/>
              <a:t>1) Gjøre rede for hva du vil servere og lag en enkel rett.</a:t>
            </a: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dirty="0"/>
              <a:t>2) Demonstrere og forklare underveis hvordan du vil dekke bordet.</a:t>
            </a: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dirty="0"/>
              <a:t>3) Samtale om, reflektere over og vurdere eget arbeid, prosess og resultat.</a:t>
            </a: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b="1" dirty="0"/>
              <a:t>Stikkord som kan være til hjelp:                                                                   </a:t>
            </a:r>
            <a:r>
              <a:rPr lang="nb-NO" dirty="0"/>
              <a:t>Disponering av tid, samarbeid, hygiene, orden, sikkerhet, arbeidsteknikker, utnyttelse av råvarer, budsjett.</a:t>
            </a:r>
            <a:endParaRPr lang="nb-NO" dirty="0">
              <a:cs typeface="Arial" panose="020B0604020202020204"/>
            </a:endParaRPr>
          </a:p>
          <a:p>
            <a:endParaRPr lang="nb-NO" dirty="0"/>
          </a:p>
        </p:txBody>
      </p:sp>
      <p:pic>
        <p:nvPicPr>
          <p:cNvPr id="7" name="Bilde 6" descr="Påske - Ideer til borddekking - HVITELINJER BLOGG">
            <a:extLst>
              <a:ext uri="{FF2B5EF4-FFF2-40B4-BE49-F238E27FC236}">
                <a16:creationId xmlns:a16="http://schemas.microsoft.com/office/drawing/2014/main" id="{6284A474-8996-93D7-D4E4-2AA79F20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90" y="92112"/>
            <a:ext cx="1788543" cy="127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e 11" descr="Enkel og god lunsj på hverdagen | Meny.no">
            <a:extLst>
              <a:ext uri="{FF2B5EF4-FFF2-40B4-BE49-F238E27FC236}">
                <a16:creationId xmlns:a16="http://schemas.microsoft.com/office/drawing/2014/main" id="{3C3F1DAC-254B-A4A0-7B95-38C90EDDD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32" y="92112"/>
            <a:ext cx="1714711" cy="1283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9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1EBC1E-723C-E57F-6578-FBA38FA3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1, slide 2/2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D8DCA1-A53E-8FB3-5E4C-196AD5567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b="1" dirty="0"/>
              <a:t>I vurdering vil det legges vekt på:</a:t>
            </a:r>
            <a:endParaRPr lang="nb-NO" dirty="0">
              <a:cs typeface="Arial" panose="020B0604020202020204"/>
            </a:endParaRPr>
          </a:p>
          <a:p>
            <a:pPr lvl="0"/>
            <a:r>
              <a:rPr lang="nb-NO" dirty="0"/>
              <a:t>At du gjør rede for og viser hvordan du arbeider med produktutvikling.</a:t>
            </a:r>
          </a:p>
          <a:p>
            <a:pPr lvl="0"/>
            <a:r>
              <a:rPr lang="nb-NO" dirty="0"/>
              <a:t> At du både demonstrerer og viser i praksis noen av arbeidsoperasjonene du benytter i produksjonen. </a:t>
            </a:r>
          </a:p>
          <a:p>
            <a:pPr lvl="0"/>
            <a:r>
              <a:rPr lang="nb-NO" dirty="0"/>
              <a:t> At du kan velge og bruke relevant utstyr/redskaper.</a:t>
            </a:r>
          </a:p>
          <a:p>
            <a:pPr lvl="0"/>
            <a:r>
              <a:rPr lang="nb-NO" dirty="0"/>
              <a:t>At du har et bevisst forhold til valg av råvarer, bærekraft og budsjett.</a:t>
            </a:r>
          </a:p>
          <a:p>
            <a:pPr lvl="0"/>
            <a:r>
              <a:rPr lang="nb-NO" dirty="0"/>
              <a:t>HM</a:t>
            </a:r>
          </a:p>
          <a:p>
            <a:pPr lvl="0"/>
            <a:r>
              <a:rPr lang="nb-NO" dirty="0"/>
              <a:t>Disponering/beregning av tid.</a:t>
            </a:r>
          </a:p>
          <a:p>
            <a:endParaRPr lang="nb-NO" dirty="0"/>
          </a:p>
        </p:txBody>
      </p:sp>
      <p:pic>
        <p:nvPicPr>
          <p:cNvPr id="4" name="Bilde 3" descr="Påske - Ideer til borddekking - HVITELINJER BLOGG">
            <a:extLst>
              <a:ext uri="{FF2B5EF4-FFF2-40B4-BE49-F238E27FC236}">
                <a16:creationId xmlns:a16="http://schemas.microsoft.com/office/drawing/2014/main" id="{A6A8FB6C-BA64-6E93-0607-F3A5C6D5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23" y="3449630"/>
            <a:ext cx="2027964" cy="144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Enkel og god lunsj på hverdagen | Meny.no">
            <a:extLst>
              <a:ext uri="{FF2B5EF4-FFF2-40B4-BE49-F238E27FC236}">
                <a16:creationId xmlns:a16="http://schemas.microsoft.com/office/drawing/2014/main" id="{F42DE3B6-C35C-9C4B-542F-9D04D41B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66" y="3449631"/>
            <a:ext cx="1934778" cy="1448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49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5F5AAE-9DFC-EEE9-B84D-37B39F24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2, slide 1/2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F4EF4-ECFB-793F-204C-D54929F7D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Muntlig/praktisk eksamen i arbeidslivsfag 6. juni 2025</a:t>
            </a:r>
            <a:endParaRPr lang="nb-NO" dirty="0"/>
          </a:p>
          <a:p>
            <a:r>
              <a:rPr lang="nb-NO" b="1" dirty="0"/>
              <a:t>Tema: Foodtruck</a:t>
            </a:r>
            <a:br>
              <a:rPr lang="nb-NO" b="1" dirty="0"/>
            </a:br>
            <a:endParaRPr lang="nb-NO" dirty="0"/>
          </a:p>
          <a:p>
            <a:r>
              <a:rPr lang="nb-NO" b="1" dirty="0"/>
              <a:t>Oppgave: </a:t>
            </a:r>
            <a:r>
              <a:rPr lang="nb-NO" dirty="0"/>
              <a:t>Planlegg og lag mat som skal selges i en foodtruck som er plassert i et offentlig rom. Hvem er målgruppen og hvordan skal dere sørge for at de som er i målgruppen kjøper produktet?</a:t>
            </a:r>
          </a:p>
          <a:p>
            <a:r>
              <a:rPr lang="nb-NO" dirty="0"/>
              <a:t>Hva skal lages og hvorfor har du/dere valgt å lage dette? </a:t>
            </a:r>
          </a:p>
          <a:p>
            <a:r>
              <a:rPr lang="nb-NO" dirty="0"/>
              <a:t>Lag mat til omtrent 4 personer og sørg for å gå med overskudd.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955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67A3B1-FBA1-FD34-E7BD-3C223251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2, slide 2/2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076ED3-D954-F735-A8E8-5652A63F0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Stikkord som kan være til hjelp:</a:t>
            </a:r>
            <a:br>
              <a:rPr lang="nb-NO" dirty="0"/>
            </a:br>
            <a:r>
              <a:rPr lang="nb-NO" dirty="0"/>
              <a:t>Planlegging, samarbeid, hygiene, orden, sikkerhet, markedsundersøkelse, markedsføring og budsjett</a:t>
            </a:r>
            <a:endParaRPr lang="en-US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vurderingen legges det vekt på:</a:t>
            </a:r>
            <a:endParaRPr lang="nb-NO" dirty="0">
              <a:cs typeface="Arial" panose="020B0604020202020204"/>
            </a:endParaRPr>
          </a:p>
          <a:p>
            <a:pPr lvl="0"/>
            <a:r>
              <a:rPr lang="nb-NO" dirty="0"/>
              <a:t>Deltakelse i og bidrag til arbeidsfellesskapet</a:t>
            </a:r>
          </a:p>
          <a:p>
            <a:pPr lvl="0"/>
            <a:r>
              <a:rPr lang="nb-NO" dirty="0"/>
              <a:t>Initiativ og selvstendighet</a:t>
            </a:r>
          </a:p>
          <a:p>
            <a:pPr lvl="0"/>
            <a:r>
              <a:rPr lang="nb-NO" dirty="0"/>
              <a:t>Hygiene og sikkerhet </a:t>
            </a:r>
          </a:p>
          <a:p>
            <a:pPr lvl="0"/>
            <a:r>
              <a:rPr lang="nb-NO" dirty="0"/>
              <a:t>Planlegging og den praktiske gjennomføring av oppdraget</a:t>
            </a:r>
          </a:p>
          <a:p>
            <a:pPr lvl="0"/>
            <a:r>
              <a:rPr lang="nb-NO" dirty="0"/>
              <a:t>Det økonomiske resultatet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716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6F2C8A-F072-343B-E3AF-4146A891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3, slide 1/2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FCA714-2A5E-ABDC-1E54-4744A483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b="1" dirty="0"/>
              <a:t>Muntlig/praktisk eksamen i arbeidslivsfag 6. juni 2025</a:t>
            </a: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b="1" dirty="0"/>
              <a:t>Tema: Kantinedrift</a:t>
            </a:r>
            <a:br>
              <a:rPr lang="nb-NO" b="1" dirty="0"/>
            </a:b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b="1" dirty="0"/>
              <a:t>Oppgave: </a:t>
            </a:r>
            <a:r>
              <a:rPr lang="nb-NO" dirty="0"/>
              <a:t>Planlegg og lag mat som skal selges i skolens kantine. Hvordan skal dere sørge for at de som er i målgruppen kjøper produktet?</a:t>
            </a: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dirty="0"/>
              <a:t>Hva skal lages og hvorfor har du/dere valgt å lage dette? </a:t>
            </a: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n-NO" dirty="0"/>
              <a:t>Lag mat til omtrent 4 </a:t>
            </a:r>
            <a:r>
              <a:rPr lang="nn-NO" err="1"/>
              <a:t>personer</a:t>
            </a:r>
            <a:r>
              <a:rPr lang="nn-NO" dirty="0"/>
              <a:t> og s</a:t>
            </a:r>
            <a:r>
              <a:rPr lang="nb-NO" err="1"/>
              <a:t>ørg</a:t>
            </a:r>
            <a:r>
              <a:rPr lang="nb-NO" dirty="0"/>
              <a:t> for å gå med overskudd.</a:t>
            </a:r>
            <a:endParaRPr lang="nb-NO" dirty="0">
              <a:cs typeface="Arial" panose="020B0604020202020204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726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72CBF5-219C-5EE2-24BD-DAD6C77B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3, slide 2/2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E974AA-4764-4878-707A-2CF7F77ED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Stikkord som kan være til hjelp:</a:t>
            </a:r>
            <a:br>
              <a:rPr lang="nb-NO" dirty="0"/>
            </a:br>
            <a:r>
              <a:rPr lang="nb-NO" dirty="0"/>
              <a:t>Planlegging, samarbeid, hygiene, orden, sikkerhet, markedsundersøkelse, markedsføring og budsjett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I vurderingen legges det vekt på:</a:t>
            </a:r>
            <a:endParaRPr lang="nb-NO" dirty="0">
              <a:cs typeface="Arial" panose="020B0604020202020204"/>
            </a:endParaRPr>
          </a:p>
          <a:p>
            <a:pPr lvl="0"/>
            <a:r>
              <a:rPr lang="nb-NO" dirty="0"/>
              <a:t>Deltakelse i og bidrag til arbeidsfellesskapet</a:t>
            </a:r>
          </a:p>
          <a:p>
            <a:pPr lvl="0"/>
            <a:r>
              <a:rPr lang="nb-NO" dirty="0"/>
              <a:t>Initiativ og selvstendighet</a:t>
            </a:r>
          </a:p>
          <a:p>
            <a:pPr lvl="0"/>
            <a:r>
              <a:rPr lang="nb-NO" dirty="0"/>
              <a:t>Hygiene og sikkerhet </a:t>
            </a:r>
          </a:p>
          <a:p>
            <a:pPr lvl="0"/>
            <a:r>
              <a:rPr lang="nb-NO" dirty="0"/>
              <a:t>Planlegging og den praktiske gjennomføring av oppdraget</a:t>
            </a:r>
          </a:p>
          <a:p>
            <a:pPr lvl="0"/>
            <a:r>
              <a:rPr lang="nb-NO" dirty="0"/>
              <a:t>Det økonomiske resultatet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61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7AC68B-2385-92B5-5101-61FD6798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4, slide 1/2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D32859-4EF5-537E-3714-1FBB63356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D07B08-F0EA-EF3E-2AD4-83BA5D1A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6" y="1028200"/>
            <a:ext cx="3095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477E88-F9FF-E7C8-029E-9B13BF2D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1012551"/>
            <a:ext cx="27241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128B0CC-5785-382C-A555-9ABAA8F2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299099"/>
            <a:ext cx="25050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D38422E-3D95-F66C-3977-31E3DF16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67" y="932950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6B45609-2EE7-643A-F3C8-06F54E73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09" y="3524250"/>
            <a:ext cx="20383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5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072F33-B157-1FF4-F6C9-11FEDF0C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4, slide 2/2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E1B1EA-E60C-FFC3-C6EB-8B1B8B8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643"/>
            <a:ext cx="8213271" cy="3284000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Info:</a:t>
            </a:r>
            <a:endParaRPr lang="en-US"/>
          </a:p>
          <a:p>
            <a:r>
              <a:rPr lang="nb-NO" dirty="0"/>
              <a:t>Bruk bildene på forrige side som inspirasjon til å lage ditt eget produkt, eller bedrift som kan knyttes til temaet. Produktet du skal presentere på eksamen må være planlagt. </a:t>
            </a:r>
            <a:br>
              <a:rPr lang="nb-NO" dirty="0"/>
            </a:br>
            <a:br>
              <a:rPr lang="nb-NO" dirty="0"/>
            </a:br>
            <a:r>
              <a:rPr lang="nb-NO" b="1" dirty="0"/>
              <a:t>Organisering:</a:t>
            </a:r>
            <a:r>
              <a:rPr lang="nb-NO" dirty="0"/>
              <a:t> Eksamen er to-delt</a:t>
            </a:r>
            <a:br>
              <a:rPr lang="nb-NO" dirty="0"/>
            </a:br>
            <a:br>
              <a:rPr lang="nb-NO" dirty="0"/>
            </a:br>
            <a:r>
              <a:rPr lang="nb-NO" dirty="0"/>
              <a:t>1. 20 min. </a:t>
            </a:r>
            <a:r>
              <a:rPr lang="nb-NO" i="1" dirty="0"/>
              <a:t>Praktisk del </a:t>
            </a:r>
            <a:r>
              <a:rPr lang="nb-NO" dirty="0"/>
              <a:t>– Her skal du på forhånd ha valgt noe du ønsker å jobbe videre med på produktet ditt. Du bør og kunne estimere hvor lang tid du trenger på å vise et utvalg av ulike arbeidsteknikker. Produktet trenger ikke å ferdigstilles på eksamensdagen, men det skal være tilstrekkelig påbegynt slik at du får vist ulike praktiske ferdigheter. </a:t>
            </a:r>
          </a:p>
          <a:p>
            <a:pPr marL="0" indent="0">
              <a:buNone/>
            </a:pPr>
            <a:r>
              <a:rPr lang="nb-NO" dirty="0"/>
              <a:t> </a:t>
            </a:r>
            <a:br>
              <a:rPr lang="nb-NO" dirty="0"/>
            </a:br>
            <a:r>
              <a:rPr lang="nb-NO" dirty="0"/>
              <a:t> 2. 10 min. </a:t>
            </a:r>
            <a:r>
              <a:rPr lang="nb-NO" i="1" dirty="0"/>
              <a:t>Fagsamtale.</a:t>
            </a:r>
            <a:r>
              <a:rPr lang="nb-NO" dirty="0"/>
              <a:t> Utspørring i forhold til produkt, arbeid, HMS og annet vi har arbeidet   med dette skoleåret i arbeidslivsfag (støp og betong, fuglehus, elevbedrift).</a:t>
            </a:r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r>
              <a:rPr lang="nb-NO" b="1" dirty="0"/>
              <a:t>Vurderingskriterier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- Utførelse i arbeidet (nøyaktighet, design og utseende)</a:t>
            </a:r>
            <a:br>
              <a:rPr lang="nb-NO" dirty="0"/>
            </a:br>
            <a:r>
              <a:rPr lang="nb-NO" dirty="0"/>
              <a:t>- Vanskelighetsgrad på arbeidsteknikker</a:t>
            </a:r>
            <a:br>
              <a:rPr lang="nb-NO" dirty="0"/>
            </a:br>
            <a:r>
              <a:rPr lang="nb-NO" dirty="0"/>
              <a:t>- Bruk av HMS i arbeidet.</a:t>
            </a:r>
            <a:br>
              <a:rPr lang="nb-NO" dirty="0"/>
            </a:br>
            <a:r>
              <a:rPr lang="nb-NO" dirty="0"/>
              <a:t>- Muntlig fagsamtale</a:t>
            </a:r>
            <a:endParaRPr lang="nb-NO" dirty="0">
              <a:cs typeface="Arial" panose="020B0604020202020204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BC56A60-7FFB-3F1C-72D1-206A79809953}"/>
              </a:ext>
            </a:extLst>
          </p:cNvPr>
          <p:cNvSpPr txBox="1"/>
          <p:nvPr/>
        </p:nvSpPr>
        <p:spPr>
          <a:xfrm>
            <a:off x="6776357" y="351954"/>
            <a:ext cx="2065563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PS! Dette er en oppgave fra før tidsramme ble økt til 45 minutter.</a:t>
            </a:r>
          </a:p>
        </p:txBody>
      </p:sp>
    </p:spTree>
    <p:extLst>
      <p:ext uri="{BB962C8B-B14F-4D97-AF65-F5344CB8AC3E}">
        <p14:creationId xmlns:p14="http://schemas.microsoft.com/office/powerpoint/2010/main" val="107957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46EF-9CAA-0CFC-3BCC-31F1654F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Lederstøtte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77E3-98FD-458C-B00A-223C0FEA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n-NO" sz="1600" b="1" dirty="0">
                <a:solidFill>
                  <a:srgbClr val="0F4761"/>
                </a:solidFill>
                <a:latin typeface="Aptos Display"/>
              </a:rPr>
              <a:t>Organisering/</a:t>
            </a:r>
            <a:r>
              <a:rPr lang="nn-NO" sz="1600" b="1" dirty="0" err="1">
                <a:solidFill>
                  <a:srgbClr val="0F4761"/>
                </a:solidFill>
                <a:latin typeface="Aptos Display"/>
              </a:rPr>
              <a:t>deltagere</a:t>
            </a:r>
            <a:r>
              <a:rPr lang="nn-NO" sz="1600" b="1" dirty="0">
                <a:solidFill>
                  <a:srgbClr val="0F4761"/>
                </a:solidFill>
                <a:latin typeface="Aptos Display"/>
              </a:rPr>
              <a:t> </a:t>
            </a:r>
            <a:r>
              <a:rPr lang="nn-NO" sz="1600" dirty="0">
                <a:latin typeface="Aptos"/>
              </a:rPr>
              <a:t>Personalet blir delt inn i grupper på tvers av 8.-10. trinn i </a:t>
            </a:r>
            <a:r>
              <a:rPr lang="nn-NO" sz="1600" dirty="0" err="1">
                <a:latin typeface="Aptos"/>
              </a:rPr>
              <a:t>fagene</a:t>
            </a:r>
            <a:r>
              <a:rPr lang="nn-NO" sz="1600" dirty="0">
                <a:latin typeface="Aptos"/>
              </a:rPr>
              <a:t> norsk, engelsk, KRLE, </a:t>
            </a:r>
            <a:r>
              <a:rPr lang="nn-NO" sz="1600" dirty="0" err="1">
                <a:latin typeface="Aptos"/>
              </a:rPr>
              <a:t>fremmedspråk</a:t>
            </a:r>
            <a:r>
              <a:rPr lang="nn-NO" sz="1600" dirty="0">
                <a:latin typeface="Aptos"/>
              </a:rPr>
              <a:t>, samfunnsfag, matematikk, naturfag og arbeidslivsfag.</a:t>
            </a:r>
            <a:endParaRPr lang="en-US" sz="1600" dirty="0">
              <a:latin typeface="Aptos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0F4761"/>
                </a:solidFill>
                <a:latin typeface="Aptos Display"/>
              </a:rPr>
              <a:t>Tidsbruk </a:t>
            </a:r>
            <a:r>
              <a:rPr lang="nb-NO" sz="1600" dirty="0">
                <a:latin typeface="Aptos"/>
              </a:rPr>
              <a:t>En </a:t>
            </a:r>
            <a:r>
              <a:rPr lang="nb-NO" sz="1600" dirty="0" err="1">
                <a:latin typeface="Aptos"/>
              </a:rPr>
              <a:t>fagøkt</a:t>
            </a:r>
            <a:r>
              <a:rPr lang="nb-NO" sz="1600" dirty="0">
                <a:latin typeface="Aptos"/>
              </a:rPr>
              <a:t> på ca. 1,5t. </a:t>
            </a:r>
          </a:p>
          <a:p>
            <a:pPr marL="0" indent="0">
              <a:buNone/>
            </a:pPr>
            <a:r>
              <a:rPr lang="nb-NO" sz="1600" b="1" dirty="0">
                <a:solidFill>
                  <a:srgbClr val="0F4761"/>
                </a:solidFill>
                <a:latin typeface="Aptos Display"/>
              </a:rPr>
              <a:t>Forarbeid</a:t>
            </a:r>
            <a:r>
              <a:rPr lang="nb-NO" sz="1600" dirty="0">
                <a:solidFill>
                  <a:srgbClr val="0F4761"/>
                </a:solidFill>
                <a:latin typeface="Aptos Display"/>
              </a:rPr>
              <a:t> </a:t>
            </a:r>
            <a:r>
              <a:rPr lang="nb-NO" sz="1600" dirty="0">
                <a:latin typeface="Aptos"/>
              </a:rPr>
              <a:t>Lærerne leser gjennom </a:t>
            </a:r>
            <a:r>
              <a:rPr lang="nb-NO" sz="1600" dirty="0" err="1">
                <a:latin typeface="Aptos"/>
              </a:rPr>
              <a:t>powerpointen</a:t>
            </a:r>
            <a:r>
              <a:rPr lang="nb-NO" sz="1600" dirty="0">
                <a:latin typeface="Aptos"/>
              </a:rPr>
              <a:t> slik at det er god nok tid til å diskutere oppgaver og vurderingskriterier.</a:t>
            </a:r>
            <a:endParaRPr lang="nb-NO" sz="16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0F4761"/>
                </a:solidFill>
                <a:latin typeface="Aptos Display"/>
                <a:cs typeface="Arial"/>
              </a:rPr>
              <a:t>Prosessledelse </a:t>
            </a:r>
            <a:r>
              <a:rPr lang="nb-NO" sz="1600" dirty="0">
                <a:latin typeface="Aptos"/>
                <a:cs typeface="Arial"/>
              </a:rPr>
              <a:t>Ressurspersoner i arbeidet er/kan være lærere som har erfaring som faglærer/sensor i faget, og lærere som deltok på fagsamling om muntlig eller muntlig-praktisk eksamen i regi av Etat for skole. Disse lærerne har kjennskap til eksempler på eksamensoppgaver og vurderingskriterier og har deltatt i refleksjoner om felles vurderingspraksis. Avdelingsledere er viktige deltagere i gruppene, også for å følge opp arbeidet i etterkant av fagøktene.  </a:t>
            </a:r>
            <a:endParaRPr lang="en-US" sz="1600" dirty="0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20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43FD5D8-77D9-9A73-D3CD-168D033F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2" y="389845"/>
            <a:ext cx="8983329" cy="490606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A43D23E-1895-D1BB-6EDB-8FD8C40C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2" y="74368"/>
            <a:ext cx="7886700" cy="828104"/>
          </a:xfrm>
        </p:spPr>
        <p:txBody>
          <a:bodyPr/>
          <a:lstStyle/>
          <a:p>
            <a:r>
              <a:rPr lang="nb-NO" dirty="0"/>
              <a:t>Eksempel 5, slide 1</a:t>
            </a:r>
          </a:p>
        </p:txBody>
      </p:sp>
    </p:spTree>
    <p:extLst>
      <p:ext uri="{BB962C8B-B14F-4D97-AF65-F5344CB8AC3E}">
        <p14:creationId xmlns:p14="http://schemas.microsoft.com/office/powerpoint/2010/main" val="140160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886FE0-5D17-2BF4-6A22-66F651C0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5, slide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E2EBF4-2318-F513-050A-990969DC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Oppgave: </a:t>
            </a:r>
            <a:r>
              <a:rPr lang="nb-NO" b="1" err="1"/>
              <a:t>Vårmarkedet</a:t>
            </a:r>
            <a:endParaRPr lang="nb-NO" b="1">
              <a:cs typeface="Arial" panose="020B0604020202020204"/>
            </a:endParaRPr>
          </a:p>
          <a:p>
            <a:r>
              <a:rPr lang="nb-NO" dirty="0"/>
              <a:t>Ta utgangspunkt i bildene du ser, tenk at du er en bedrift og planlegg noe som kan knyttes til tema “</a:t>
            </a:r>
            <a:r>
              <a:rPr lang="nb-NO" dirty="0" err="1"/>
              <a:t>Vårmarkedet</a:t>
            </a:r>
            <a:r>
              <a:rPr lang="nb-NO" dirty="0"/>
              <a:t>”. </a:t>
            </a:r>
          </a:p>
          <a:p>
            <a:pPr fontAlgn="base"/>
            <a:r>
              <a:rPr lang="nb-NO" dirty="0"/>
              <a:t>På forberedelsesdagen har du hele skoledagen til å begynne å lage et produkt. </a:t>
            </a:r>
          </a:p>
          <a:p>
            <a:pPr fontAlgn="base"/>
            <a:r>
              <a:rPr lang="nb-NO" dirty="0"/>
              <a:t>På eksamensdagen har du 30 minutter til å fullføre produktet samt fortelle om planleggingen av det samt hvordan du har jobbet med det. 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b="1" dirty="0"/>
              <a:t>Vurderingskriterier:</a:t>
            </a:r>
            <a:endParaRPr lang="nb-NO" dirty="0">
              <a:cs typeface="Arial" panose="020B0604020202020204"/>
            </a:endParaRPr>
          </a:p>
          <a:p>
            <a:pPr fontAlgn="base"/>
            <a:r>
              <a:rPr lang="nb-NO" dirty="0"/>
              <a:t>HMS</a:t>
            </a:r>
          </a:p>
          <a:p>
            <a:pPr fontAlgn="base"/>
            <a:r>
              <a:rPr lang="nb-NO" dirty="0"/>
              <a:t>Planlegging og formidling av hvordan denne er gjort (budsjett, undersøkelse, vurdere risiko)</a:t>
            </a:r>
          </a:p>
          <a:p>
            <a:pPr fontAlgn="base"/>
            <a:r>
              <a:rPr lang="nb-NO" dirty="0"/>
              <a:t>Produksjon: Arbeidsteknikk, bruk av redskap/verktøy, følge oppskrift/arbeidstegning</a:t>
            </a:r>
          </a:p>
          <a:p>
            <a:pPr fontAlgn="base"/>
            <a:r>
              <a:rPr lang="nb-NO" dirty="0"/>
              <a:t>Bærekraft</a:t>
            </a:r>
          </a:p>
          <a:p>
            <a:pPr fontAlgn="base"/>
            <a:r>
              <a:rPr lang="nb-NO" dirty="0"/>
              <a:t>Bruk av fagbegreper</a:t>
            </a:r>
          </a:p>
          <a:p>
            <a:pPr fontAlgn="base"/>
            <a:r>
              <a:rPr lang="nb-NO" dirty="0"/>
              <a:t>Refleksjon over egen arbeidsprosess</a:t>
            </a:r>
          </a:p>
          <a:p>
            <a:pPr fontAlgn="base"/>
            <a:r>
              <a:rPr lang="nb-NO" dirty="0"/>
              <a:t>Samarbeid (om man jobber sammen med en annen).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9980DDB-EF58-97E2-E163-966421E1AFDC}"/>
              </a:ext>
            </a:extLst>
          </p:cNvPr>
          <p:cNvSpPr txBox="1"/>
          <p:nvPr/>
        </p:nvSpPr>
        <p:spPr>
          <a:xfrm>
            <a:off x="6776357" y="351954"/>
            <a:ext cx="2065563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PS! Dette er en oppgave fra før tidsramme ble økt til 45 minutter.</a:t>
            </a:r>
          </a:p>
        </p:txBody>
      </p:sp>
    </p:spTree>
    <p:extLst>
      <p:ext uri="{BB962C8B-B14F-4D97-AF65-F5344CB8AC3E}">
        <p14:creationId xmlns:p14="http://schemas.microsoft.com/office/powerpoint/2010/main" val="384876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94795EB-050A-2CB3-34DD-D17C72FF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6" y="143765"/>
            <a:ext cx="8802328" cy="500132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E7F531A-1D90-673E-DBB7-1EDFEEAA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9490"/>
            <a:ext cx="7886700" cy="828104"/>
          </a:xfrm>
        </p:spPr>
        <p:txBody>
          <a:bodyPr/>
          <a:lstStyle/>
          <a:p>
            <a:r>
              <a:rPr lang="nb-NO" dirty="0"/>
              <a:t>Eksempel 6, slide 1</a:t>
            </a:r>
          </a:p>
        </p:txBody>
      </p:sp>
    </p:spTree>
    <p:extLst>
      <p:ext uri="{BB962C8B-B14F-4D97-AF65-F5344CB8AC3E}">
        <p14:creationId xmlns:p14="http://schemas.microsoft.com/office/powerpoint/2010/main" val="345390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85B10-6A51-0663-9D96-48A3DB1E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6, slide 2 Oppgave: Hagefest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A97A73-15B0-2F2C-91DD-F5BCF8E5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2564"/>
            <a:ext cx="7886700" cy="3489779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nb-NO" dirty="0"/>
              <a:t>Ta utgangspunkt i bildene du ser, tenk at du er en bedrift og planlegg noe som kan knyttes til tema “Hagefest”. </a:t>
            </a:r>
          </a:p>
          <a:p>
            <a:pPr fontAlgn="base"/>
            <a:r>
              <a:rPr lang="nb-NO" dirty="0"/>
              <a:t>På forberedelsesdagen har du hele skoledagen til å begynne å lage et produkt. </a:t>
            </a:r>
          </a:p>
          <a:p>
            <a:pPr fontAlgn="base"/>
            <a:r>
              <a:rPr lang="nb-NO" dirty="0"/>
              <a:t>På eksamensdagen har du 30 minutter til å fullføre produktet samt fortelle om planleggingen av det samt hvordan du har jobbet med det. </a:t>
            </a:r>
          </a:p>
          <a:p>
            <a:br>
              <a:rPr lang="nb-NO" dirty="0"/>
            </a:br>
            <a:r>
              <a:rPr lang="nb-NO" b="1" dirty="0"/>
              <a:t>Vurderingskriterier:</a:t>
            </a:r>
            <a:endParaRPr lang="nb-NO" dirty="0"/>
          </a:p>
          <a:p>
            <a:pPr fontAlgn="base"/>
            <a:r>
              <a:rPr lang="nb-NO" dirty="0"/>
              <a:t>HMS</a:t>
            </a:r>
          </a:p>
          <a:p>
            <a:pPr fontAlgn="base"/>
            <a:r>
              <a:rPr lang="nb-NO" dirty="0"/>
              <a:t>Planlegging og formidling av hvordan denne er gjort (budsjett, undersøkelse, vurdere risiko)</a:t>
            </a:r>
          </a:p>
          <a:p>
            <a:pPr fontAlgn="base"/>
            <a:r>
              <a:rPr lang="nb-NO" dirty="0"/>
              <a:t>Produksjon: Arbeidsteknikk, bruk av redskap/verktøy, følge oppskrift/arbeidstegning</a:t>
            </a:r>
          </a:p>
          <a:p>
            <a:pPr fontAlgn="base"/>
            <a:r>
              <a:rPr lang="nb-NO" dirty="0"/>
              <a:t>Bærekraft</a:t>
            </a:r>
          </a:p>
          <a:p>
            <a:pPr fontAlgn="base"/>
            <a:r>
              <a:rPr lang="nb-NO" dirty="0"/>
              <a:t>Bruk av fagbegreper</a:t>
            </a:r>
          </a:p>
          <a:p>
            <a:pPr fontAlgn="base"/>
            <a:r>
              <a:rPr lang="nb-NO" dirty="0"/>
              <a:t>Refleksjon over egen arbeidsprosess</a:t>
            </a:r>
          </a:p>
          <a:p>
            <a:pPr fontAlgn="base"/>
            <a:r>
              <a:rPr lang="nb-NO" dirty="0"/>
              <a:t>Samarbeid (om man jobber sammen med en annen)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081576A-8791-B908-740F-CFE58AAF7BF8}"/>
              </a:ext>
            </a:extLst>
          </p:cNvPr>
          <p:cNvSpPr txBox="1"/>
          <p:nvPr/>
        </p:nvSpPr>
        <p:spPr>
          <a:xfrm>
            <a:off x="6800850" y="139682"/>
            <a:ext cx="2065563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PS! Dette er en oppgave fra før tidsramme ble økt til 45 minutter.</a:t>
            </a:r>
          </a:p>
        </p:txBody>
      </p:sp>
    </p:spTree>
    <p:extLst>
      <p:ext uri="{BB962C8B-B14F-4D97-AF65-F5344CB8AC3E}">
        <p14:creationId xmlns:p14="http://schemas.microsoft.com/office/powerpoint/2010/main" val="189712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02C1-83C1-374E-3A63-62EDF375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8689832" cy="828104"/>
          </a:xfrm>
        </p:spPr>
        <p:txBody>
          <a:bodyPr/>
          <a:lstStyle/>
          <a:p>
            <a:r>
              <a:rPr lang="nb-NO" dirty="0">
                <a:cs typeface="Arial"/>
              </a:rPr>
              <a:t>Tanker og råd generelt - om faget og spesielt om eksamen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F514-D06A-2FA2-B718-88F1AA6A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85000" lnSpcReduction="10000"/>
          </a:bodyPr>
          <a:lstStyle/>
          <a:p>
            <a:r>
              <a:rPr lang="nb-NO"/>
              <a:t>Det er viktig at administrasjonen kjøper inn materialer i forkant til verkstedet, generelt prioriterer faget og at man har rammer for innkjøp</a:t>
            </a:r>
            <a:endParaRPr lang="nb-NO">
              <a:cs typeface="Arial"/>
            </a:endParaRPr>
          </a:p>
          <a:p>
            <a:r>
              <a:rPr lang="nb-NO" dirty="0"/>
              <a:t>Det er viktig at man ser på mulighetene/fasilitetene/utemulighetene på den enkelte skole, og bruker de ulike styrkene lærerne har som jobber med faget</a:t>
            </a:r>
            <a:endParaRPr lang="nb-NO" dirty="0">
              <a:cs typeface="Arial"/>
            </a:endParaRPr>
          </a:p>
          <a:p>
            <a:r>
              <a:rPr lang="nb-NO" dirty="0"/>
              <a:t>Faget har mange muligheter, men det er kompetansemålene som ligger til grunn</a:t>
            </a:r>
            <a:endParaRPr lang="nb-NO" dirty="0">
              <a:cs typeface="Arial"/>
            </a:endParaRPr>
          </a:p>
          <a:p>
            <a:r>
              <a:rPr lang="nb-NO" dirty="0">
                <a:ea typeface="+mn-lt"/>
                <a:cs typeface="+mn-lt"/>
              </a:rPr>
              <a:t>Kanskje er det en mulighet å la eleven spare noe av arbeidet, eller forberede en liten demonstrasjon av ulike teknikker som blir brukt til selve eksamensgjennomføringen. Dette kan også samkjøres hvor eleven reflekterer og forklarer teknikken. </a:t>
            </a:r>
          </a:p>
          <a:p>
            <a:r>
              <a:rPr lang="nb-NO" dirty="0">
                <a:ea typeface="+mn-lt"/>
                <a:cs typeface="+mn-lt"/>
              </a:rPr>
              <a:t>Det burde også være tid for eleven til å presentere prosjektet hvor han eller hun kan gå gjennom prosessen og valgene de har tatt underveis av å lage et produkt. Tilslutt kan det </a:t>
            </a:r>
            <a:r>
              <a:rPr lang="nb-NO">
                <a:ea typeface="+mn-lt"/>
                <a:cs typeface="+mn-lt"/>
              </a:rPr>
              <a:t>bli satt av tid til en fagsamtale. </a:t>
            </a:r>
            <a:endParaRPr lang="nb-NO">
              <a:cs typeface="Arial"/>
            </a:endParaRPr>
          </a:p>
          <a:p>
            <a:r>
              <a:rPr lang="nb-NO" dirty="0">
                <a:ea typeface="+mn-lt"/>
                <a:cs typeface="+mn-lt"/>
              </a:rPr>
              <a:t>Hva en naturlig tidsfordeling på de ulike delene vil nok variere fra prosjekt til prosjekt.</a:t>
            </a:r>
            <a:endParaRPr lang="nb-NO" dirty="0"/>
          </a:p>
          <a:p>
            <a:endParaRPr lang="nb-NO" dirty="0">
              <a:cs typeface="Arial"/>
            </a:endParaRPr>
          </a:p>
          <a:p>
            <a:endParaRPr lang="en-US" dirty="0"/>
          </a:p>
          <a:p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755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8347710" cy="828104"/>
          </a:xfrm>
        </p:spPr>
        <p:txBody>
          <a:bodyPr anchor="ctr">
            <a:normAutofit/>
          </a:bodyPr>
          <a:lstStyle/>
          <a:p>
            <a:r>
              <a:rPr lang="nb-NO"/>
              <a:t>Hva er tanken bak og hva inneholder denne ressursen?</a:t>
            </a:r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D61621D9-D10B-EA3B-5FC2-BC02436DBD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1573" y="1282331"/>
          <a:ext cx="7886700" cy="304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44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7C9A-2A78-E4EB-0AB6-5A164FA2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Mål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6C28E-BEDB-8140-E009-534F0773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sz="2000" dirty="0">
                <a:latin typeface="Aptos"/>
                <a:ea typeface="+mn-lt"/>
                <a:cs typeface="+mn-lt"/>
              </a:rPr>
              <a:t>Å bli kjent med og diskutere eksempel på gode oppgaver og fagrapporter.</a:t>
            </a:r>
          </a:p>
          <a:p>
            <a:r>
              <a:rPr lang="nb-NO" sz="2000" dirty="0">
                <a:latin typeface="Aptos"/>
                <a:ea typeface="+mn-lt"/>
                <a:cs typeface="+mn-lt"/>
              </a:rPr>
              <a:t>Diskutere vurderingskriterier for å få mer felles vurderingspraksis.</a:t>
            </a:r>
            <a:endParaRPr lang="nb-NO" sz="2000" dirty="0">
              <a:latin typeface="Aptos"/>
              <a:cs typeface="Arial" panose="020B0604020202020204"/>
            </a:endParaRPr>
          </a:p>
          <a:p>
            <a:r>
              <a:rPr lang="nb-NO" sz="2000" dirty="0">
                <a:latin typeface="Aptos"/>
                <a:ea typeface="+mn-lt"/>
                <a:cs typeface="+mn-lt"/>
              </a:rPr>
              <a:t>Dele egne erfaringer om muntlig og muntlig-praktisk eksamen.</a:t>
            </a:r>
            <a:endParaRPr lang="nb-NO" sz="2000" dirty="0">
              <a:latin typeface="Aptos"/>
              <a:cs typeface="Arial"/>
            </a:endParaRPr>
          </a:p>
          <a:p>
            <a:r>
              <a:rPr lang="nb-NO" sz="2000" dirty="0">
                <a:latin typeface="Aptos"/>
                <a:ea typeface="+mn-lt"/>
                <a:cs typeface="+mn-lt"/>
              </a:rPr>
              <a:t>Reflektere rundt hvordan egen praksis i læringsarbeidet bidrar til å forberede elevene.</a:t>
            </a:r>
          </a:p>
        </p:txBody>
      </p:sp>
    </p:spTree>
    <p:extLst>
      <p:ext uri="{BB962C8B-B14F-4D97-AF65-F5344CB8AC3E}">
        <p14:creationId xmlns:p14="http://schemas.microsoft.com/office/powerpoint/2010/main" val="122693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3A94549-CD46-40B4-A9DF-22BFB911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Tidslinje for gjennomføring av muntlig eksamen</a:t>
            </a:r>
          </a:p>
        </p:txBody>
      </p:sp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355EC436-2809-83F7-8845-5129933FBE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" y="1180058"/>
          <a:ext cx="8846820" cy="32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28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BB6C35-EF58-4DED-C130-FD33678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forberede elevene?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23E38C-A2F8-DF08-933D-80E179BE5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/>
              <a:t>Elever og lærere bør tidlig, og senest ved oppstarten av 10. trinn, gjøres oppmerksomme på rammene for muntlig og muntlig-praktisk eksamen. Elevens forberedelser er utgangspunktet for muntlig og muntlig-praktisk eksamen. </a:t>
            </a:r>
          </a:p>
          <a:p>
            <a:r>
              <a:rPr lang="nb-NO"/>
              <a:t>Det praktiske innslaget i muntlig-praktisk eksamen kan for eksempel være noe eleven utfører eller demonstrerer. Det kan også være noe eleven har laget eller samlet i løpet av opplæringen. </a:t>
            </a:r>
            <a:endParaRPr lang="nb-NO">
              <a:cs typeface="Arial"/>
            </a:endParaRPr>
          </a:p>
          <a:p>
            <a:r>
              <a:rPr lang="nb-NO"/>
              <a:t>Det er ønskelig at det arrangeres en prøvesituasjon som forbereder elevene på hvordan eksamen skal gjennomføres.</a:t>
            </a:r>
            <a:endParaRPr lang="nb-NO">
              <a:cs typeface="Arial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6078E53-5214-6B59-48EE-818F52A73FAB}"/>
              </a:ext>
            </a:extLst>
          </p:cNvPr>
          <p:cNvSpPr txBox="1"/>
          <p:nvPr/>
        </p:nvSpPr>
        <p:spPr>
          <a:xfrm>
            <a:off x="5502728" y="4539218"/>
            <a:ext cx="3526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Hentet fra instruks for muntlig og muntlig-praktisk eksamen i bergensskolen</a:t>
            </a:r>
          </a:p>
        </p:txBody>
      </p:sp>
    </p:spTree>
    <p:extLst>
      <p:ext uri="{BB962C8B-B14F-4D97-AF65-F5344CB8AC3E}">
        <p14:creationId xmlns:p14="http://schemas.microsoft.com/office/powerpoint/2010/main" val="190444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6B772C-88D8-6FF2-DE28-F481642A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8210550" cy="828104"/>
          </a:xfrm>
        </p:spPr>
        <p:txBody>
          <a:bodyPr/>
          <a:lstStyle/>
          <a:p>
            <a:r>
              <a:rPr lang="nb-NO"/>
              <a:t>Å forberede elevene innebærer blant annet at elevene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3AF889-8B7B-271B-F274-17853EBD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/>
              <a:t>er kjent med rammer og regler for eksamen</a:t>
            </a:r>
          </a:p>
          <a:p>
            <a:pPr lvl="0"/>
            <a:r>
              <a:rPr lang="nb-NO"/>
              <a:t>er kjent med mål og vurderingskriterier</a:t>
            </a:r>
          </a:p>
          <a:p>
            <a:pPr lvl="0"/>
            <a:r>
              <a:rPr lang="nb-NO"/>
              <a:t>har erfaringer med eksamenslignende oppgaver/problemstillinger</a:t>
            </a:r>
          </a:p>
          <a:p>
            <a:pPr lvl="0"/>
            <a:r>
              <a:rPr lang="nb-NO"/>
              <a:t>har erfaringer med hvordan veiledning blir gitt</a:t>
            </a:r>
          </a:p>
          <a:p>
            <a:pPr lvl="0"/>
            <a:r>
              <a:rPr lang="nb-NO"/>
              <a:t>har erfaringer med bruk av digitalt utstyr og hvordan en praktisk del gjennomføres</a:t>
            </a:r>
          </a:p>
          <a:p>
            <a:pPr lvl="0"/>
            <a:r>
              <a:rPr lang="nb-NO"/>
              <a:t>har erfaringer med samtaler, samarbeid og presentasjon sammen med lærer og andre elever</a:t>
            </a:r>
          </a:p>
          <a:p>
            <a:pPr lvl="0"/>
            <a:r>
              <a:rPr lang="nb-NO"/>
              <a:t>og de foresatte har fått informasjon om reglene for klagerett knyttet til muntlig og muntlig praktisk eksamen</a:t>
            </a:r>
          </a:p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B89F6-CC10-2A34-C137-CF0BE468A164}"/>
              </a:ext>
            </a:extLst>
          </p:cNvPr>
          <p:cNvSpPr txBox="1"/>
          <p:nvPr/>
        </p:nvSpPr>
        <p:spPr>
          <a:xfrm>
            <a:off x="5502728" y="4539218"/>
            <a:ext cx="3526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Hentet fra instruks for muntlig og muntlig-praktisk eksamen i bergensskolen</a:t>
            </a:r>
          </a:p>
        </p:txBody>
      </p:sp>
    </p:spTree>
    <p:extLst>
      <p:ext uri="{BB962C8B-B14F-4D97-AF65-F5344CB8AC3E}">
        <p14:creationId xmlns:p14="http://schemas.microsoft.com/office/powerpoint/2010/main" val="359241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FFEDF5-35DE-F727-A4D8-3B76827D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 for fagrapport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921AF83-7355-015D-F6C8-D4758611E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961" y="1297796"/>
            <a:ext cx="4065170" cy="3041650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6FF8EAE-679F-621E-AEA9-D8DB91155AC0}"/>
              </a:ext>
            </a:extLst>
          </p:cNvPr>
          <p:cNvSpPr txBox="1"/>
          <p:nvPr/>
        </p:nvSpPr>
        <p:spPr>
          <a:xfrm>
            <a:off x="4997545" y="447916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hlinkClick r:id="rId3"/>
              </a:rPr>
              <a:t>www.bergen.kommune.no.docx</a:t>
            </a:r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72A7C-0F48-B38F-7F6D-B7C0B0F8DD18}"/>
              </a:ext>
            </a:extLst>
          </p:cNvPr>
          <p:cNvSpPr txBox="1"/>
          <p:nvPr/>
        </p:nvSpPr>
        <p:spPr>
          <a:xfrm>
            <a:off x="448246" y="1299371"/>
            <a:ext cx="3943473" cy="3208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ea typeface="+mn-lt"/>
                <a:cs typeface="+mn-lt"/>
              </a:rPr>
              <a:t>Fagrapporten presiserer hvordan elevgruppen har arbeidet for å nå alle kompetansemålene i læreplanen i faget.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Fagrapporten bygger på alle kompetansemålene i læreplanen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Fagrapporten klargjør hvilke kjerneelementer og kompetansemål som har vært vektlagt innenfor de ulike emner, tverrfaglige tema, prosjekter eller lignende.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Fagrapporten klargjør hvilke arbeidsmåter, læringsmetoder, vurderingskriterier, læremidler og utstyr som har vært benyttet i de ulike emner, tema, prosjekter eller lignende.   </a:t>
            </a:r>
            <a:endParaRPr lang="nb-NO"/>
          </a:p>
          <a:p>
            <a:endParaRPr lang="nb-NO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0AF2C-5C87-CE52-E89F-E4A325D0B68B}"/>
              </a:ext>
            </a:extLst>
          </p:cNvPr>
          <p:cNvSpPr txBox="1"/>
          <p:nvPr/>
        </p:nvSpPr>
        <p:spPr>
          <a:xfrm>
            <a:off x="5001529" y="433395"/>
            <a:ext cx="36383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600">
                <a:latin typeface="Times New Roman"/>
                <a:cs typeface="Times New Roman"/>
              </a:rPr>
              <a:t>Det har blitt utarbeidet et forslag til sjekkliste og et eksempel på mal for fagrapport i Bergen kommune.</a:t>
            </a:r>
            <a:r>
              <a:rPr lang="nb-NO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15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61AF8-93A2-2FF6-00CA-C7A2AB5E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667" y="1109749"/>
            <a:ext cx="3886200" cy="601190"/>
          </a:xfrm>
        </p:spPr>
        <p:txBody>
          <a:bodyPr/>
          <a:lstStyle/>
          <a:p>
            <a:r>
              <a:rPr lang="nb-NO" noProof="0">
                <a:cs typeface="Arial"/>
              </a:rPr>
              <a:t>Faglærer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26D9A61-C543-9303-0404-AE7A5C0F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4087"/>
            <a:ext cx="7886700" cy="828104"/>
          </a:xfrm>
        </p:spPr>
        <p:txBody>
          <a:bodyPr/>
          <a:lstStyle/>
          <a:p>
            <a:r>
              <a:rPr lang="nb-NO" noProof="0"/>
              <a:t>Samarbeid mellom sensor og faglærer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967AA-CD39-A7B7-BD72-281EE28089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62614" y="1108312"/>
            <a:ext cx="3886200" cy="601190"/>
          </a:xfrm>
        </p:spPr>
        <p:txBody>
          <a:bodyPr/>
          <a:lstStyle/>
          <a:p>
            <a:r>
              <a:rPr lang="nb-NO" noProof="0">
                <a:cs typeface="Arial"/>
              </a:rPr>
              <a:t>Sensor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5FB39B-4CD9-597D-0379-EB2628A89CB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37365" y="1449069"/>
            <a:ext cx="3928029" cy="212328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1200" noProof="0">
                <a:cs typeface="Arial" panose="020B0604020202020204"/>
              </a:rPr>
              <a:t>Sensor har ansvar for å sette seg inn i fagrapport og vurdere og komme med innspill på oppgaveforslag.</a:t>
            </a:r>
          </a:p>
          <a:p>
            <a:pPr marL="0" indent="0">
              <a:buNone/>
            </a:pPr>
            <a:r>
              <a:rPr lang="nb-NO" noProof="0">
                <a:cs typeface="Arial" panose="020B0604020202020204"/>
              </a:rPr>
              <a:t> </a:t>
            </a:r>
          </a:p>
          <a:p>
            <a:pPr marL="0" indent="0">
              <a:buNone/>
            </a:pPr>
            <a:endParaRPr lang="nb-NO" noProof="0">
              <a:cs typeface="Arial" panose="020B060402020202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EC2E6D-123C-1280-4DE9-958FBB2A14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4182" y="1435593"/>
            <a:ext cx="3920836" cy="152304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1200" noProof="0">
                <a:cs typeface="Arial" panose="020B0604020202020204"/>
              </a:rPr>
              <a:t>Faglærer har ansvar for at det opprettes kontakt mellom faglærer og sensor. </a:t>
            </a:r>
          </a:p>
          <a:p>
            <a:pPr marL="0" indent="0">
              <a:buNone/>
            </a:pPr>
            <a:r>
              <a:rPr lang="nb-NO" sz="1200" noProof="0">
                <a:cs typeface="Arial" panose="020B0604020202020204"/>
              </a:rPr>
              <a:t>Faglærer deler fagrapport og forslag til oppgaver med sensor. </a:t>
            </a:r>
          </a:p>
          <a:p>
            <a:pPr marL="0" indent="0">
              <a:buNone/>
            </a:pPr>
            <a:endParaRPr lang="nb-NO" sz="1200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B1A8B-9687-1E8D-8E4C-6B3AB8F7D699}"/>
              </a:ext>
            </a:extLst>
          </p:cNvPr>
          <p:cNvSpPr txBox="1"/>
          <p:nvPr/>
        </p:nvSpPr>
        <p:spPr>
          <a:xfrm>
            <a:off x="302537" y="3025968"/>
            <a:ext cx="8841920" cy="17774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noProof="0">
                <a:cs typeface="Arial"/>
              </a:rPr>
              <a:t>Det skal være en samtale mellom faglærer og sensor der oppgaveforslag og ansvar under muntlig eksamen diskuteres.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Arial" panose="020B0604020202020204"/>
              </a:rPr>
              <a:t>Faglærer og sensor må være enige om rollene under eksamen, og trygge elevene på at de leter etter den kompetansen eleven har, og ikke leter etter det eleven ikke kan.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>
                <a:cs typeface="Arial" panose="020B0604020202020204"/>
              </a:rPr>
              <a:t>Både faglærer og sensor har ansvar for å sette seg inn i Instruks for muntlig og muntlig-praktisk eksamen i bergensskolen. </a:t>
            </a:r>
          </a:p>
          <a:p>
            <a:endParaRPr lang="nb-NO" noProof="0"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5796B00-5338-353B-680B-501E904C667D}"/>
              </a:ext>
            </a:extLst>
          </p:cNvPr>
          <p:cNvSpPr txBox="1"/>
          <p:nvPr/>
        </p:nvSpPr>
        <p:spPr>
          <a:xfrm>
            <a:off x="5502728" y="4539218"/>
            <a:ext cx="35269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Hentet fra instruks for muntlig og muntlig-praktisk eksamen i bergensskolen</a:t>
            </a:r>
          </a:p>
        </p:txBody>
      </p:sp>
    </p:spTree>
    <p:extLst>
      <p:ext uri="{BB962C8B-B14F-4D97-AF65-F5344CB8AC3E}">
        <p14:creationId xmlns:p14="http://schemas.microsoft.com/office/powerpoint/2010/main" val="403474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7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5BCFB59B-848E-4F4E-99D0-7C6B66BA6DB2}"/>
    </a:ext>
  </a:extLst>
</a:theme>
</file>

<file path=ppt/theme/theme2.xml><?xml version="1.0" encoding="utf-8"?>
<a:theme xmlns:a="http://schemas.openxmlformats.org/drawingml/2006/main" name="1_Office-tema">
  <a:themeElements>
    <a:clrScheme name="Egendefinert 18">
      <a:dk1>
        <a:sysClr val="windowText" lastClr="000000"/>
      </a:dk1>
      <a:lt1>
        <a:sysClr val="window" lastClr="FFFFFF"/>
      </a:lt1>
      <a:dk2>
        <a:srgbClr val="DC1E23"/>
      </a:dk2>
      <a:lt2>
        <a:srgbClr val="F2F2F2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164B81"/>
      </a:hlink>
      <a:folHlink>
        <a:srgbClr val="702C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EF7BFC94-D88C-4E78-AF3D-A77A9ECA80AF}"/>
    </a:ext>
  </a:extLst>
</a:theme>
</file>

<file path=ppt/theme/theme3.xml><?xml version="1.0" encoding="utf-8"?>
<a:theme xmlns:a="http://schemas.openxmlformats.org/drawingml/2006/main" name="Rød">
  <a:themeElements>
    <a:clrScheme name="Egendefinert 19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E931510E-B776-4653-B449-A3EC2CF80B34}"/>
    </a:ext>
  </a:extLst>
</a:theme>
</file>

<file path=ppt/theme/theme4.xml><?xml version="1.0" encoding="utf-8"?>
<a:theme xmlns:a="http://schemas.openxmlformats.org/drawingml/2006/main" name="Lilla">
  <a:themeElements>
    <a:clrScheme name="Egendefinert 20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D8269FEC-89E6-4E9E-B484-2024A24E547C}"/>
    </a:ext>
  </a:extLst>
</a:theme>
</file>

<file path=ppt/theme/theme5.xml><?xml version="1.0" encoding="utf-8"?>
<a:theme xmlns:a="http://schemas.openxmlformats.org/drawingml/2006/main" name="Blå">
  <a:themeElements>
    <a:clrScheme name="Egendefinert 21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BF31B77D-D923-466F-AB46-F8563A7B699D}"/>
    </a:ext>
  </a:extLst>
</a:theme>
</file>

<file path=ppt/theme/theme6.xml><?xml version="1.0" encoding="utf-8"?>
<a:theme xmlns:a="http://schemas.openxmlformats.org/drawingml/2006/main" name="Svart">
  <a:themeElements>
    <a:clrScheme name="Egendefinert 23">
      <a:dk1>
        <a:sysClr val="windowText" lastClr="000000"/>
      </a:dk1>
      <a:lt1>
        <a:sysClr val="window" lastClr="FFFFFF"/>
      </a:lt1>
      <a:dk2>
        <a:srgbClr val="DC1E23"/>
      </a:dk2>
      <a:lt2>
        <a:srgbClr val="FFFFFF"/>
      </a:lt2>
      <a:accent1>
        <a:srgbClr val="DC1E23"/>
      </a:accent1>
      <a:accent2>
        <a:srgbClr val="164B81"/>
      </a:accent2>
      <a:accent3>
        <a:srgbClr val="702C80"/>
      </a:accent3>
      <a:accent4>
        <a:srgbClr val="BF9D23"/>
      </a:accent4>
      <a:accent5>
        <a:srgbClr val="F6EDCE"/>
      </a:accent5>
      <a:accent6>
        <a:srgbClr val="11784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MAL_NORSK.pptx" id="{367DE91C-F642-426D-AE75-747AB680FCA1}" vid="{BBA94B1C-3CD5-4BBE-A815-C6234252781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2680C3F68D86408CE790918CD8372E" ma:contentTypeVersion="15" ma:contentTypeDescription="Opprett et nytt dokument." ma:contentTypeScope="" ma:versionID="c8f24e6f1f2465caa5a9f40aaca03343">
  <xsd:schema xmlns:xsd="http://www.w3.org/2001/XMLSchema" xmlns:xs="http://www.w3.org/2001/XMLSchema" xmlns:p="http://schemas.microsoft.com/office/2006/metadata/properties" xmlns:ns2="8088d599-51a8-492c-8d03-70780a3dec25" xmlns:ns3="9f7b1785-3a15-4f98-878b-e905ec574f51" targetNamespace="http://schemas.microsoft.com/office/2006/metadata/properties" ma:root="true" ma:fieldsID="f2d1397a86c94ca4c53a2b8c917ebe51" ns2:_="" ns3:_="">
    <xsd:import namespace="8088d599-51a8-492c-8d03-70780a3dec25"/>
    <xsd:import namespace="9f7b1785-3a15-4f98-878b-e905ec574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8d599-51a8-492c-8d03-70780a3de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b1785-3a15-4f98-878b-e905ec574f5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28310cd-c7b5-4679-a05d-01f484113a31}" ma:internalName="TaxCatchAll" ma:showField="CatchAllData" ma:web="9f7b1785-3a15-4f98-878b-e905ec574f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88d599-51a8-492c-8d03-70780a3dec25">
      <Terms xmlns="http://schemas.microsoft.com/office/infopath/2007/PartnerControls"/>
    </lcf76f155ced4ddcb4097134ff3c332f>
    <TaxCatchAll xmlns="9f7b1785-3a15-4f98-878b-e905ec574f51" xsi:nil="true"/>
    <SharedWithUsers xmlns="9f7b1785-3a15-4f98-878b-e905ec574f5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3BEC53-6135-41EF-B172-204EA5FE0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8d599-51a8-492c-8d03-70780a3dec25"/>
    <ds:schemaRef ds:uri="9f7b1785-3a15-4f98-878b-e905ec574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F341BE-FCEF-4AC8-980C-63738F6D92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84FE9-90BD-413A-BD1B-E5F8442116C9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9f7b1785-3a15-4f98-878b-e905ec574f51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088d599-51a8-492c-8d03-70780a3dec25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PP_MAL_NORSK</Template>
  <TotalTime>124</TotalTime>
  <Words>2042</Words>
  <Application>Microsoft Office PowerPoint</Application>
  <PresentationFormat>Egendefinert</PresentationFormat>
  <Paragraphs>165</Paragraphs>
  <Slides>24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Times New Roman</vt:lpstr>
      <vt:lpstr>Office-tema</vt:lpstr>
      <vt:lpstr>1_Office-tema</vt:lpstr>
      <vt:lpstr>Rød</vt:lpstr>
      <vt:lpstr>Lilla</vt:lpstr>
      <vt:lpstr>Blå</vt:lpstr>
      <vt:lpstr>Svart</vt:lpstr>
      <vt:lpstr>Muntlig-praktisk eksamen i arbeidslivsfag</vt:lpstr>
      <vt:lpstr>Lederstøtte</vt:lpstr>
      <vt:lpstr>Hva er tanken bak og hva inneholder denne ressursen?</vt:lpstr>
      <vt:lpstr>Mål</vt:lpstr>
      <vt:lpstr>Tidslinje for gjennomføring av muntlig eksamen</vt:lpstr>
      <vt:lpstr>Hvordan forberede elevene?</vt:lpstr>
      <vt:lpstr>Å forberede elevene innebærer blant annet at elevene</vt:lpstr>
      <vt:lpstr>Mal for fagrapport</vt:lpstr>
      <vt:lpstr>Samarbeid mellom sensor og faglærer</vt:lpstr>
      <vt:lpstr>Prosess med diskusjon rundt eksempeloppgaver</vt:lpstr>
      <vt:lpstr>Lenker til aktuelle nettsider</vt:lpstr>
      <vt:lpstr>Eksempel 1, slide 1/2</vt:lpstr>
      <vt:lpstr>Eksempel 1, slide 2/2</vt:lpstr>
      <vt:lpstr>Eksempel 2, slide 1/2</vt:lpstr>
      <vt:lpstr>Eksempel 2, slide 2/2</vt:lpstr>
      <vt:lpstr>Eksempel 3, slide 1/2</vt:lpstr>
      <vt:lpstr>Eksempel 3, slide 2/2</vt:lpstr>
      <vt:lpstr>Eksempel 4, slide 1/2</vt:lpstr>
      <vt:lpstr>Eksempel 4, slide 2/2</vt:lpstr>
      <vt:lpstr>Eksempel 5, slide 1</vt:lpstr>
      <vt:lpstr>Eksempel 5, slide 2</vt:lpstr>
      <vt:lpstr>Eksempel 6, slide 1</vt:lpstr>
      <vt:lpstr>Eksempel 6, slide 2 Oppgave: Hagefest  </vt:lpstr>
      <vt:lpstr>Tanker og råd generelt - om faget og spesielt om eksamen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Janneke</dc:creator>
  <cp:lastModifiedBy>Skorge, Ann-Kristin</cp:lastModifiedBy>
  <cp:revision>67</cp:revision>
  <dcterms:created xsi:type="dcterms:W3CDTF">2025-09-22T06:57:45Z</dcterms:created>
  <dcterms:modified xsi:type="dcterms:W3CDTF">2025-11-17T08:15:14Z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0x010100262680C3F68D86408CE790918CD8372E</vt:lpwstr>
  </property>
  <property fmtid="{D5CDD505-2E9C-101B-9397-08002B2CF9AE}" pid="3" name="MediaServiceImageTags">
    <vt:lpwstr/>
  </property>
  <property fmtid="{D5CDD505-2E9C-101B-9397-08002B2CF9AE}" pid="4" name="Order">
    <vt:r8>211700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