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4"/>
  </p:sldMasterIdLst>
  <p:notesMasterIdLst>
    <p:notesMasterId r:id="rId31"/>
  </p:notesMasterIdLst>
  <p:sldIdLst>
    <p:sldId id="353" r:id="rId5"/>
    <p:sldId id="354" r:id="rId6"/>
    <p:sldId id="355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93" r:id="rId25"/>
    <p:sldId id="287" r:id="rId26"/>
    <p:sldId id="289" r:id="rId27"/>
    <p:sldId id="290" r:id="rId28"/>
    <p:sldId id="292" r:id="rId29"/>
    <p:sldId id="294" r:id="rId3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tZGEP2MRTbTu1lpiV6RQeqFEZ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9C"/>
    <a:srgbClr val="DBE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4B5597-AA0A-420B-AA1B-FF95A71742AD}">
  <a:tblStyle styleId="{144B5597-AA0A-420B-AA1B-FF95A71742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72"/>
    <p:restoredTop sz="94521"/>
  </p:normalViewPr>
  <p:slideViewPr>
    <p:cSldViewPr snapToGrid="0">
      <p:cViewPr varScale="1">
        <p:scale>
          <a:sx n="120" d="100"/>
          <a:sy n="120" d="100"/>
        </p:scale>
        <p:origin x="10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59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dirty="0"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289" name="Google Shape;2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0" name="Google Shape;290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sp>
        <p:nvSpPr>
          <p:cNvPr id="298" name="Google Shape;2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9" name="Google Shape;299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dirty="0"/>
          </a:p>
        </p:txBody>
      </p:sp>
      <p:sp>
        <p:nvSpPr>
          <p:cNvPr id="307" name="Google Shape;3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/>
          </a:p>
        </p:txBody>
      </p:sp>
      <p:sp>
        <p:nvSpPr>
          <p:cNvPr id="326" name="Google Shape;3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7" name="Google Shape;327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  <p:sp>
        <p:nvSpPr>
          <p:cNvPr id="335" name="Google Shape;33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Google Shape;336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  <p:sp>
        <p:nvSpPr>
          <p:cNvPr id="344" name="Google Shape;34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Google Shape;345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  <p:sp>
        <p:nvSpPr>
          <p:cNvPr id="353" name="Google Shape;3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4" name="Google Shape;354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/>
          </a:p>
        </p:txBody>
      </p:sp>
      <p:sp>
        <p:nvSpPr>
          <p:cNvPr id="390" name="Google Shape;39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1" name="Google Shape;391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/>
          </a:p>
        </p:txBody>
      </p:sp>
      <p:sp>
        <p:nvSpPr>
          <p:cNvPr id="420" name="Google Shape;42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21" name="Google Shape;421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/>
          </a:p>
        </p:txBody>
      </p:sp>
      <p:sp>
        <p:nvSpPr>
          <p:cNvPr id="430" name="Google Shape;43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1" name="Google Shape;431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/>
          </a:p>
        </p:txBody>
      </p:sp>
      <p:sp>
        <p:nvSpPr>
          <p:cNvPr id="449" name="Google Shape;44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0" name="Google Shape;450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9BBF2F-0AA4-DEE2-9AA3-7DBCB3812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D51E83B-814C-6F00-57DD-D58DD359E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F71A2BE-C07B-08A3-45A8-28C039765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DDA7-7C41-6447-B404-29936AE90576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9FA9F6-4908-661D-4AA0-5836025F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F28BD3-D3BE-0CD5-A3F8-182C60ED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Side </a:t>
            </a:r>
            <a:fld id="{00000000-1234-1234-1234-123412341234}" type="slidenum">
              <a:rPr lang="en-US" smtClean="0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2483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3863A6-D6CE-CAE6-D67B-DDFF3557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F2E5D37-F15E-E3D8-B57C-C0698A062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0D05239-20F9-6335-C2ED-E99BE52F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DDA7-7C41-6447-B404-29936AE90576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DAA803-5706-8782-E6E8-BC65946E5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6B2B73-AD3C-4098-ABA4-C96B5CCE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Side </a:t>
            </a:r>
            <a:fld id="{00000000-1234-1234-1234-123412341234}" type="slidenum">
              <a:rPr lang="en-US" smtClean="0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354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6486272-28F7-233D-A4C4-E62571142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48F981A-8626-3DD4-E205-7145F3ABB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C42347-5E2B-46D1-29F9-AD157FE6A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DDA7-7C41-6447-B404-29936AE90576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116D15-11A1-4979-8239-1CB0965DE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C972FB-88F4-1522-50DA-2460AC6F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Side </a:t>
            </a:r>
            <a:fld id="{00000000-1234-1234-1234-123412341234}" type="slidenum">
              <a:rPr lang="en-US" smtClean="0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457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2C0423-DBE6-ECE8-2DC5-0269AAF7F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594DAF-8EF3-B8F9-7659-1D6CCDBC9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B44566-6C26-7D63-6B8D-EBA37A882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DDA7-7C41-6447-B404-29936AE90576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258610-165A-573E-CC06-089405789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BD883B8-7EE8-40AE-7F63-F06BC8E0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Side </a:t>
            </a:r>
            <a:fld id="{00000000-1234-1234-1234-123412341234}" type="slidenum">
              <a:rPr lang="en-US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672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185668-3B3C-158A-967F-C5C0A0B1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E8800CB-27B3-B6B2-D0A6-12A3D33AA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550CE6-2D3C-B53D-014A-0A5D34728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DDA7-7C41-6447-B404-29936AE90576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1198BF-96A8-463E-FB66-46F17D9D5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D7F138-E2E9-720B-8E31-8C7CDB75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Side </a:t>
            </a:r>
            <a:fld id="{00000000-1234-1234-1234-123412341234}" type="slidenum">
              <a:rPr lang="en-US" smtClean="0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4432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505CED-50BF-2A28-CF59-A1782272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414F4D-7C11-1808-FC5E-7B93DD478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1F5280E-F266-E6FE-CA90-AFF5C1DD8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104D5D8-4C52-E375-E14E-15422C38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DDA7-7C41-6447-B404-29936AE90576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05C08E1-2FE5-7BAD-8CBA-CA551D701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0BB1F21-0A5A-2699-96F0-09D074AD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Side </a:t>
            </a:r>
            <a:fld id="{00000000-1234-1234-1234-123412341234}" type="slidenum">
              <a:rPr lang="en-US" smtClean="0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1857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A4C3F9-56EB-11A4-42E9-F66FB08EA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4087332-0E21-A4D0-8778-9AFB30B14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D89C897-103E-0178-5D47-ADB8E96A8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D8843DB-5739-481E-F5FC-0B100573F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A2A0F9F-9F26-6498-5CDC-9107AEE5B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231EEDD-DDE5-7310-D9FD-67F152038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DDA7-7C41-6447-B404-29936AE90576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F378315-AA67-474C-6C15-D608A64D8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21A6BA4-DDE4-23AB-6467-5AB29641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Side </a:t>
            </a:r>
            <a:fld id="{00000000-1234-1234-1234-123412341234}" type="slidenum">
              <a:rPr lang="en-US" smtClean="0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305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CBE192-79F2-BD87-A340-108D99DFF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5207D10-F476-FD45-641D-406BCFBF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DDA7-7C41-6447-B404-29936AE90576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94B3031-17CE-9724-D2B7-AAC4AA9E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872B40B-43C0-0D6F-F2BC-C85F223E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Side </a:t>
            </a:r>
            <a:fld id="{00000000-1234-1234-1234-123412341234}" type="slidenum">
              <a:rPr lang="en-US" smtClean="0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0804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BB07910-5A69-366D-7B05-A70507EC8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DDA7-7C41-6447-B404-29936AE90576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6AB8D4A-C236-94CC-0066-4D1806542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907967F-5128-A0CF-13BE-A7C7A215D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Side </a:t>
            </a:r>
            <a:fld id="{00000000-1234-1234-1234-123412341234}" type="slidenum">
              <a:rPr lang="en-US" smtClean="0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1596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3985D6-DD88-7EC3-0211-42C87E14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6A2283-E368-B63E-7BC3-901E66786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E1FE55-5877-39D8-D058-CA90E406B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A23D7BB-5896-0BD1-E0E8-DBCBFF5D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DDA7-7C41-6447-B404-29936AE90576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318F84-B1CF-F346-0765-1808888D8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A4EF30E-A831-3617-C61F-48BD187C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Side </a:t>
            </a:r>
            <a:fld id="{00000000-1234-1234-1234-123412341234}" type="slidenum">
              <a:rPr lang="en-US" smtClean="0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4427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A05FA2-0ECB-7189-E0EC-7053C1BFE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4DBA65A-907C-28C2-0A06-F90904DA2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8ADFD16-5FEA-5FFA-64C5-356758D02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999BCAD-4641-9B65-F380-D1D8D28AD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DDA7-7C41-6447-B404-29936AE90576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F30CF9-6305-7533-8CFB-7583C0B1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B4FF0BC-5ECF-1C3E-07D0-B3BEA9BBA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Side </a:t>
            </a:r>
            <a:fld id="{00000000-1234-1234-1234-123412341234}" type="slidenum">
              <a:rPr lang="en-US" smtClean="0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0601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98449C5-6DAE-8C25-B30C-F371D74D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6370860-AA07-2EE5-A8DD-3DE3A9FF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A79AA4-6D78-60BE-3BA8-8EEBAA7B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1DDA7-7C41-6447-B404-29936AE90576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EE0ED4E-5538-1641-745D-3ECD16EF7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C74B6ED-6BF7-3096-D652-00539019F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Side </a:t>
            </a:r>
            <a:fld id="{00000000-1234-1234-1234-123412341234}" type="slidenum">
              <a:rPr lang="en-US" smtClean="0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4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ekassen.no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go.no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id.difi.no/nb/mini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lbli.n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go.no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go.no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lbli.n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TwKSJSYTn4&amp;list=PLCwRbE-rYZyvUDE6LsvGBvpSFdp8v9FM_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ssholder for lysbildenummer 1">
            <a:extLst>
              <a:ext uri="{FF2B5EF4-FFF2-40B4-BE49-F238E27FC236}">
                <a16:creationId xmlns:a16="http://schemas.microsoft.com/office/drawing/2014/main" id="{986C541C-44A1-4088-B518-99FED40FDE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b-NO" altLang="nb-NO" sz="1200">
                <a:solidFill>
                  <a:schemeClr val="bg2"/>
                </a:solidFill>
                <a:latin typeface="Arial" panose="020B0604020202020204" pitchFamily="34" charset="0"/>
              </a:rPr>
              <a:t>Side </a:t>
            </a:r>
            <a:fld id="{B26C79BD-9893-488E-8A13-7DC96DD998B0}" type="slidenum">
              <a:rPr lang="nb-NO" altLang="nb-NO" sz="1200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1</a:t>
            </a:fld>
            <a:endParaRPr lang="nb-NO" altLang="nb-NO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5469E7E-8C91-4F0F-98A5-BDA559A2A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Gjelder for skoleåret 2026–2027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E18899-C8F5-46E2-BD30-3185473A46E5}"/>
              </a:ext>
            </a:extLst>
          </p:cNvPr>
          <p:cNvSpPr/>
          <p:nvPr/>
        </p:nvSpPr>
        <p:spPr>
          <a:xfrm>
            <a:off x="2286000" y="1597210"/>
            <a:ext cx="45720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b-NO" altLang="nb-NO" sz="3200" b="1" kern="0" dirty="0">
                <a:latin typeface="Arial"/>
              </a:rPr>
              <a:t>Velkommen til</a:t>
            </a:r>
          </a:p>
          <a:p>
            <a:pPr>
              <a:defRPr/>
            </a:pPr>
            <a:r>
              <a:rPr lang="nb-NO" altLang="nb-NO" sz="3200" b="1" kern="0" dirty="0">
                <a:latin typeface="Arial"/>
              </a:rPr>
              <a:t>informasjonsmøte om videregående opplæring 7.01.26</a:t>
            </a:r>
            <a:endParaRPr lang="nb-N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/>
        </p:nvSpPr>
        <p:spPr>
          <a:xfrm>
            <a:off x="8154987" y="6400800"/>
            <a:ext cx="8382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-US" sz="12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Side </a:t>
            </a: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dirty="0"/>
          </a:p>
        </p:txBody>
      </p:sp>
      <p:sp>
        <p:nvSpPr>
          <p:cNvPr id="149" name="Google Shape;149;p7"/>
          <p:cNvSpPr txBox="1">
            <a:spLocks noGrp="1"/>
          </p:cNvSpPr>
          <p:nvPr>
            <p:ph idx="1"/>
          </p:nvPr>
        </p:nvSpPr>
        <p:spPr>
          <a:xfrm>
            <a:off x="824126" y="2737449"/>
            <a:ext cx="7873825" cy="3553647"/>
          </a:xfrm>
          <a:prstGeom prst="rect">
            <a:avLst/>
          </a:prstGeom>
          <a:solidFill>
            <a:srgbClr val="FFEE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None/>
            </a:pPr>
            <a:r>
              <a:rPr lang="nb-NO" sz="18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Oppnås ved å fullføre og bestå tre år fra utdanningsprogram for: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None/>
            </a:pPr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Times"/>
              <a:buChar char="•"/>
            </a:pPr>
            <a:r>
              <a:rPr lang="nb-NO" sz="18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Idrettsfag</a:t>
            </a:r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Kunst, design og arkitektur</a:t>
            </a:r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Medier og kommunikasjon </a:t>
            </a:r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Musikk, dans og drama</a:t>
            </a:r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Times"/>
              <a:buChar char="•"/>
            </a:pPr>
            <a:r>
              <a:rPr lang="nb-NO" sz="18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Studiespesialisering</a:t>
            </a:r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Times"/>
              <a:buChar char="•"/>
            </a:pPr>
            <a:r>
              <a:rPr lang="nb-NO" sz="18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Naturbruk med studieforberedende Vg3</a:t>
            </a:r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611150"/>
            <a:ext cx="8424862" cy="142081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 txBox="1"/>
          <p:nvPr/>
        </p:nvSpPr>
        <p:spPr>
          <a:xfrm>
            <a:off x="5580062" y="6400800"/>
            <a:ext cx="249555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99C">
            <a:alpha val="50000"/>
          </a:srgbClr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/>
          <p:nvPr/>
        </p:nvSpPr>
        <p:spPr>
          <a:xfrm>
            <a:off x="8154987" y="6400800"/>
            <a:ext cx="8382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Side </a:t>
            </a: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898473" y="455068"/>
            <a:ext cx="7886700" cy="102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3200"/>
              <a:buFont typeface="Arial"/>
              <a:buNone/>
            </a:pPr>
            <a:r>
              <a:rPr lang="en-US" sz="32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Yrkeskompetanse</a:t>
            </a:r>
            <a:br>
              <a:rPr lang="en-US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</a:br>
            <a:endParaRPr b="1" dirty="0"/>
          </a:p>
        </p:txBody>
      </p:sp>
      <p:sp>
        <p:nvSpPr>
          <p:cNvPr id="160" name="Google Shape;160;p8"/>
          <p:cNvSpPr txBox="1"/>
          <p:nvPr/>
        </p:nvSpPr>
        <p:spPr>
          <a:xfrm>
            <a:off x="5580062" y="6400800"/>
            <a:ext cx="249555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1F86775-F6AA-BBBE-1BC7-930B9E8FEDF0}"/>
              </a:ext>
            </a:extLst>
          </p:cNvPr>
          <p:cNvSpPr txBox="1"/>
          <p:nvPr/>
        </p:nvSpPr>
        <p:spPr>
          <a:xfrm>
            <a:off x="839787" y="1641187"/>
            <a:ext cx="7315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Yrkeskompetanse med fag- eller svennebrev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Opplæring i lærefagene fører fram til fag- eller svennebrev, etter bestått fag- eller svenneprøve.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håndverkspregede fag heter det svennebrev og svenneprøve.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andre fag heter det fagbrev og fagprøve.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nb-NO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Yrkeskompetanse uten fag- eller svennebrev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Opplæring i de fagene som ikke hører inn under lærefagene, fører fram til yrkeskompetanse uten fag- eller svennebrev.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Yrkesutdanningen er lagt opp som tre års opplæring i skole, ofte med innlagte praksisperioder.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/>
        </p:nvSpPr>
        <p:spPr>
          <a:xfrm>
            <a:off x="8154987" y="6400800"/>
            <a:ext cx="8382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Side </a:t>
            </a: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907429" y="43203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3200"/>
              <a:buFont typeface="Arial"/>
              <a:buNone/>
            </a:pPr>
            <a:r>
              <a:rPr lang="en-US" sz="32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Yrkeskompetanse</a:t>
            </a:r>
            <a:endParaRPr dirty="0"/>
          </a:p>
        </p:txBody>
      </p:sp>
      <p:sp>
        <p:nvSpPr>
          <p:cNvPr id="168" name="Google Shape;168;p9"/>
          <p:cNvSpPr txBox="1">
            <a:spLocks noGrp="1"/>
          </p:cNvSpPr>
          <p:nvPr>
            <p:ph idx="1"/>
          </p:nvPr>
        </p:nvSpPr>
        <p:spPr>
          <a:xfrm>
            <a:off x="531812" y="3810000"/>
            <a:ext cx="8075612" cy="2201862"/>
          </a:xfrm>
          <a:prstGeom prst="rect">
            <a:avLst/>
          </a:prstGeom>
          <a:solidFill>
            <a:srgbClr val="DBE9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Yrkeskompetanse </a:t>
            </a:r>
            <a:r>
              <a:rPr lang="nb-NO" sz="1800" b="1" i="1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med</a:t>
            </a:r>
            <a:r>
              <a:rPr lang="nb-NO" sz="18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fagbrev eller svennebrev </a:t>
            </a: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får du i lærefag fra de 10 yrkesfaglige utdanningsprogrammene</a:t>
            </a:r>
          </a:p>
          <a:p>
            <a:pPr marL="228600" indent="-228600">
              <a:lnSpc>
                <a:spcPct val="150000"/>
              </a:lnSpc>
              <a:spcBef>
                <a:spcPts val="600"/>
              </a:spcBef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Yrkeskompetanse </a:t>
            </a:r>
            <a:r>
              <a:rPr lang="nb-NO" sz="1800" b="1" i="1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uten</a:t>
            </a:r>
            <a:r>
              <a:rPr lang="nb-NO" sz="1800" b="1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fagbrev eller svennebrev </a:t>
            </a:r>
            <a:r>
              <a:rPr lang="nb-NO" sz="1800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får du i yrkesfag som ikke hører inn under lærefagene</a:t>
            </a:r>
            <a:endParaRPr lang="nb-NO" sz="1800" dirty="0"/>
          </a:p>
          <a:p>
            <a:pPr marL="22860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endParaRPr lang="nb-NO" sz="1800" dirty="0"/>
          </a:p>
        </p:txBody>
      </p:sp>
      <p:pic>
        <p:nvPicPr>
          <p:cNvPr id="169" name="Google Shape;16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260475"/>
            <a:ext cx="8424862" cy="21018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/>
          <p:nvPr/>
        </p:nvSpPr>
        <p:spPr>
          <a:xfrm>
            <a:off x="8154987" y="6400800"/>
            <a:ext cx="8382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Side </a:t>
            </a: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177" name="Google Shape;177;p10"/>
          <p:cNvSpPr txBox="1">
            <a:spLocks noGrp="1"/>
          </p:cNvSpPr>
          <p:nvPr>
            <p:ph type="title"/>
          </p:nvPr>
        </p:nvSpPr>
        <p:spPr>
          <a:xfrm>
            <a:off x="926918" y="46168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400"/>
              <a:buFont typeface="Arial"/>
              <a:buNone/>
            </a:pPr>
            <a:r>
              <a:rPr lang="en-US" sz="24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Påbygging</a:t>
            </a:r>
            <a:r>
              <a:rPr lang="en-US" sz="24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til</a:t>
            </a:r>
            <a:r>
              <a:rPr lang="en-US" sz="24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generell</a:t>
            </a:r>
            <a:r>
              <a:rPr lang="en-US" sz="24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studiekompetanse</a:t>
            </a:r>
            <a:endParaRPr dirty="0"/>
          </a:p>
        </p:txBody>
      </p:sp>
      <p:sp>
        <p:nvSpPr>
          <p:cNvPr id="178" name="Google Shape;178;p10"/>
          <p:cNvSpPr txBox="1">
            <a:spLocks noGrp="1"/>
          </p:cNvSpPr>
          <p:nvPr>
            <p:ph idx="1"/>
          </p:nvPr>
        </p:nvSpPr>
        <p:spPr>
          <a:xfrm>
            <a:off x="531812" y="3886200"/>
            <a:ext cx="8281806" cy="251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Arial"/>
              <a:buNone/>
            </a:pPr>
            <a:endParaRPr sz="1800" b="0" i="0" u="none" dirty="0">
              <a:solidFill>
                <a:srgbClr val="3535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66666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Arial"/>
              <a:buNone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Generell studiekompetanse kan oppnås ved å fullføre og bestå </a:t>
            </a:r>
            <a:endParaRPr lang="nb-NO" dirty="0"/>
          </a:p>
          <a:p>
            <a:pPr marL="228600" lvl="0" indent="-22860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Arial"/>
              <a:buNone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Vg3 påbygging til generell studiekompetanse etter at du har</a:t>
            </a:r>
            <a:endParaRPr lang="nb-NO" dirty="0"/>
          </a:p>
          <a:p>
            <a:pPr marL="228600" lvl="0" indent="-22860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fullført og bestått Vg1 og Vg2 fra et yrkesfaglig utdanningsprogram, eller</a:t>
            </a:r>
            <a:endParaRPr lang="nb-NO" dirty="0"/>
          </a:p>
          <a:p>
            <a:pPr marL="228600" lvl="0" indent="-22860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oppnådd yrkeskompetanse (med eller uten fag- eller svennebrev)</a:t>
            </a:r>
            <a:endParaRPr lang="nb-NO" dirty="0"/>
          </a:p>
        </p:txBody>
      </p:sp>
      <p:pic>
        <p:nvPicPr>
          <p:cNvPr id="179" name="Google Shape;17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2" y="1109480"/>
            <a:ext cx="6588125" cy="3240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  <a:alpha val="50000"/>
          </a:schemeClr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"/>
          <p:cNvSpPr txBox="1"/>
          <p:nvPr/>
        </p:nvSpPr>
        <p:spPr>
          <a:xfrm>
            <a:off x="8154987" y="6400800"/>
            <a:ext cx="8382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Side </a:t>
            </a: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293" name="Google Shape;293;p21"/>
          <p:cNvSpPr txBox="1">
            <a:spLocks noGrp="1"/>
          </p:cNvSpPr>
          <p:nvPr>
            <p:ph type="title"/>
          </p:nvPr>
        </p:nvSpPr>
        <p:spPr>
          <a:xfrm>
            <a:off x="899956" y="45556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Gratis </a:t>
            </a:r>
            <a:r>
              <a:rPr lang="en-US" sz="32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læremidler</a:t>
            </a:r>
            <a:r>
              <a:rPr lang="en-US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og</a:t>
            </a:r>
            <a:r>
              <a:rPr lang="en-US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utstyr</a:t>
            </a:r>
            <a:br>
              <a:rPr lang="en-US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294" name="Google Shape;294;p21"/>
          <p:cNvSpPr txBox="1">
            <a:spLocks noGrp="1"/>
          </p:cNvSpPr>
          <p:nvPr>
            <p:ph idx="1"/>
          </p:nvPr>
        </p:nvSpPr>
        <p:spPr>
          <a:xfrm>
            <a:off x="845692" y="1417655"/>
            <a:ext cx="8075612" cy="483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None/>
            </a:pPr>
            <a:r>
              <a:rPr lang="nb-NO" sz="18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Alle elever på Vg1, Vg2 og Vg3 får:</a:t>
            </a:r>
            <a:endParaRPr lang="nb-NO" sz="1800" b="1" dirty="0"/>
          </a:p>
          <a:p>
            <a:pPr marL="22860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Gratis trykte og digitale læremidler, og digitalt utstyr.</a:t>
            </a:r>
            <a:endParaRPr lang="nb-NO" sz="1800" dirty="0"/>
          </a:p>
          <a:p>
            <a:pPr marL="22860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20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Utstyrsstipend fra Lånekassen. – HUSK Å SØKE!</a:t>
            </a:r>
            <a:b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b-NO" sz="16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nb-NO" sz="1600" b="0" i="1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Dette gjelder ikke lærlinger, lærekandidater eller praksisbrevkandidater</a:t>
            </a:r>
            <a:r>
              <a:rPr lang="nb-NO" sz="16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b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Hvor mye man får varierer mellom utdanningsprogrammene.</a:t>
            </a:r>
            <a:b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Når du søker om utstyrsstipend, sjekker Lånekassen automatisk om du også kan ha rett til andre stipend.</a:t>
            </a:r>
            <a:endParaRPr lang="nb-NO" sz="1800" dirty="0"/>
          </a:p>
          <a:p>
            <a:pPr marL="22860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Les mer på </a:t>
            </a:r>
            <a:r>
              <a:rPr lang="nb-NO" sz="1800" b="0" i="0" u="sng" dirty="0">
                <a:solidFill>
                  <a:srgbClr val="35353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www.lanekassen.no</a:t>
            </a:r>
            <a:endParaRPr lang="nb-NO" sz="1800" b="0" i="0" u="sng" dirty="0">
              <a:solidFill>
                <a:srgbClr val="353535"/>
              </a:solidFill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endParaRPr lang="nb-NO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  <a:alpha val="50000"/>
          </a:schemeClr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"/>
          <p:cNvSpPr txBox="1"/>
          <p:nvPr/>
        </p:nvSpPr>
        <p:spPr>
          <a:xfrm>
            <a:off x="8154987" y="6400800"/>
            <a:ext cx="8382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Side </a:t>
            </a: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sp>
        <p:nvSpPr>
          <p:cNvPr id="302" name="Google Shape;302;p22"/>
          <p:cNvSpPr txBox="1">
            <a:spLocks noGrp="1"/>
          </p:cNvSpPr>
          <p:nvPr>
            <p:ph type="title"/>
          </p:nvPr>
        </p:nvSpPr>
        <p:spPr>
          <a:xfrm>
            <a:off x="879859" y="445512"/>
            <a:ext cx="7886700" cy="86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PC-</a:t>
            </a:r>
            <a:r>
              <a:rPr lang="en-US" sz="32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ordning</a:t>
            </a:r>
            <a:r>
              <a:rPr lang="en-US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en-US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videregående</a:t>
            </a:r>
            <a:endParaRPr dirty="0"/>
          </a:p>
        </p:txBody>
      </p:sp>
      <p:sp>
        <p:nvSpPr>
          <p:cNvPr id="303" name="Google Shape;303;p22"/>
          <p:cNvSpPr txBox="1">
            <a:spLocks noGrp="1"/>
          </p:cNvSpPr>
          <p:nvPr>
            <p:ph idx="1"/>
          </p:nvPr>
        </p:nvSpPr>
        <p:spPr>
          <a:xfrm>
            <a:off x="859763" y="1468328"/>
            <a:ext cx="8075612" cy="5085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Hvis skolen krever at du bruker PC både hjemme og på skolen, skal skolen gi deg en bærbar PC.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Skolen kan kreve at du betaler en årlig egenandel.</a:t>
            </a:r>
            <a:endParaRPr lang="nb-NO" sz="1800" dirty="0"/>
          </a:p>
          <a:p>
            <a:pPr marL="22860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Egenandelen kan ikke være høyere enn laveste sats for utstyrsstipend.</a:t>
            </a:r>
            <a:endParaRPr lang="nb-NO" sz="1800" dirty="0"/>
          </a:p>
          <a:p>
            <a:pPr marL="22860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Når du er ferdig på videregående, får du beholde PC-en.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Fullfører du ikke opplæringen, skal du få tilbud om å kjøpe pc-en.</a:t>
            </a:r>
            <a:endParaRPr lang="nb-NO" sz="1800" dirty="0"/>
          </a:p>
          <a:p>
            <a:pPr marL="22860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I noen fylker kan du få tilbud om å bruke egen pc og/eller å kjøpe pc etter spesiell avtale. Du vil få nærmere informasjon før skolestart.</a:t>
            </a:r>
            <a:endParaRPr lang="nb-NO" sz="1800" dirty="0"/>
          </a:p>
          <a:p>
            <a:pPr marL="228600" lvl="0" indent="-101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None/>
            </a:pPr>
            <a:endParaRPr sz="2000" b="0" i="0" u="none" dirty="0">
              <a:solidFill>
                <a:srgbClr val="3535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2"/>
          <p:cNvSpPr txBox="1"/>
          <p:nvPr/>
        </p:nvSpPr>
        <p:spPr>
          <a:xfrm>
            <a:off x="5580062" y="6400800"/>
            <a:ext cx="249555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30000"/>
          </a:schemeClr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3"/>
          <p:cNvSpPr txBox="1"/>
          <p:nvPr/>
        </p:nvSpPr>
        <p:spPr>
          <a:xfrm>
            <a:off x="8154987" y="6400800"/>
            <a:ext cx="8382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Side </a:t>
            </a: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  <p:sp>
        <p:nvSpPr>
          <p:cNvPr id="311" name="Google Shape;311;p23"/>
          <p:cNvSpPr txBox="1">
            <a:spLocks noGrp="1"/>
          </p:cNvSpPr>
          <p:nvPr>
            <p:ph type="title"/>
          </p:nvPr>
        </p:nvSpPr>
        <p:spPr>
          <a:xfrm>
            <a:off x="944097" y="475615"/>
            <a:ext cx="5286886" cy="67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3200"/>
              <a:buFont typeface="Arial"/>
              <a:buNone/>
            </a:pPr>
            <a:r>
              <a:rPr lang="en-US" sz="32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Hvilke</a:t>
            </a:r>
            <a:r>
              <a:rPr lang="en-US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rettigheter</a:t>
            </a:r>
            <a:r>
              <a:rPr lang="en-US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r>
              <a:rPr lang="en-US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du?</a:t>
            </a:r>
            <a:br>
              <a:rPr lang="en-US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dirty="0"/>
          </a:p>
        </p:txBody>
      </p:sp>
      <p:sp>
        <p:nvSpPr>
          <p:cNvPr id="312" name="Google Shape;312;p23"/>
          <p:cNvSpPr txBox="1">
            <a:spLocks noGrp="1"/>
          </p:cNvSpPr>
          <p:nvPr>
            <p:ph idx="1"/>
          </p:nvPr>
        </p:nvSpPr>
        <p:spPr>
          <a:xfrm>
            <a:off x="941716" y="1625193"/>
            <a:ext cx="7398416" cy="390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None/>
            </a:pPr>
            <a:r>
              <a:rPr lang="nb-NO" sz="18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Du har rett til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353535"/>
              </a:buClr>
              <a:buSzPts val="2000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videregående opplæring frem til du har oppnådd studie- eller yrkeskompetanse.</a:t>
            </a:r>
          </a:p>
          <a:p>
            <a:pPr marL="231775" lvl="0" indent="-231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inntak til ett av de tre utdanningsprogrammene på Vg1 du har søkt på – du må søke i prioritert rekkefølge.</a:t>
            </a:r>
            <a:endParaRPr lang="nb-NO" sz="1800" dirty="0"/>
          </a:p>
          <a:p>
            <a:pPr marL="231775" lvl="0" indent="-231775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inntak til et Vg2 som bygger på det Vg1 du har tatt – du har ikke krav på å få det programområdet du prioriterer høyest.</a:t>
            </a:r>
            <a:endParaRPr lang="nb-NO" sz="1800" dirty="0"/>
          </a:p>
        </p:txBody>
      </p:sp>
      <p:sp>
        <p:nvSpPr>
          <p:cNvPr id="313" name="Google Shape;313;p23"/>
          <p:cNvSpPr txBox="1"/>
          <p:nvPr/>
        </p:nvSpPr>
        <p:spPr>
          <a:xfrm>
            <a:off x="5580062" y="6400800"/>
            <a:ext cx="249555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30000"/>
          </a:schemeClr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5"/>
          <p:cNvSpPr txBox="1"/>
          <p:nvPr/>
        </p:nvSpPr>
        <p:spPr>
          <a:xfrm>
            <a:off x="8154987" y="6400800"/>
            <a:ext cx="8382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-US" sz="12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Side </a:t>
            </a: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dirty="0"/>
          </a:p>
        </p:txBody>
      </p:sp>
      <p:sp>
        <p:nvSpPr>
          <p:cNvPr id="330" name="Google Shape;330;p25"/>
          <p:cNvSpPr txBox="1">
            <a:spLocks noGrp="1"/>
          </p:cNvSpPr>
          <p:nvPr>
            <p:ph type="title"/>
          </p:nvPr>
        </p:nvSpPr>
        <p:spPr>
          <a:xfrm>
            <a:off x="918582" y="465487"/>
            <a:ext cx="5348404" cy="62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3200"/>
              <a:buFont typeface="Arial"/>
              <a:buNone/>
            </a:pPr>
            <a:r>
              <a:rPr lang="nb-NO" sz="3200" b="1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Rett til omvalg</a:t>
            </a:r>
            <a:endParaRPr sz="1800" b="1" dirty="0"/>
          </a:p>
        </p:txBody>
      </p:sp>
      <p:sp>
        <p:nvSpPr>
          <p:cNvPr id="331" name="Google Shape;331;p25"/>
          <p:cNvSpPr txBox="1">
            <a:spLocks noGrp="1"/>
          </p:cNvSpPr>
          <p:nvPr>
            <p:ph idx="1"/>
          </p:nvPr>
        </p:nvSpPr>
        <p:spPr>
          <a:xfrm>
            <a:off x="918582" y="1557622"/>
            <a:ext cx="7313527" cy="4834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353535"/>
              </a:buClr>
              <a:buSzPts val="2000"/>
            </a:pPr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Dersom opplæringsløpet du har valgt ikke passer for deg, har du rett til å gjøre omvalg. Omvalg betyr at du velger et annet utdanningsprogram eller programområde enn det du har begynt på.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har rett til å gjøre så mange omvalg du ønsker frem til søknadsfristen for inntak det året du fyller 19 år.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Dersom du ikke har brukt retten til omvalg før du er 19 år, har du rett til </a:t>
            </a:r>
            <a:r>
              <a:rPr lang="nb-NO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</a:t>
            </a:r>
            <a:r>
              <a:rPr lang="nb-N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omvalg senere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gjøre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omvalg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lavere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trinn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gjøre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omvalg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samme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trinn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lvl="1" indent="-231775" algn="l" rtl="0">
              <a:lnSpc>
                <a:spcPct val="214285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Arial"/>
              <a:buNone/>
            </a:pPr>
            <a:endParaRPr lang="en-US" sz="1400" b="0" i="1" u="none" dirty="0">
              <a:solidFill>
                <a:srgbClr val="3535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39700" algn="l" rtl="0">
              <a:lnSpc>
                <a:spcPct val="214285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Arial"/>
              <a:buNone/>
            </a:pPr>
            <a:endParaRPr sz="1400" b="0" i="1" u="none" dirty="0">
              <a:solidFill>
                <a:srgbClr val="3535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30000"/>
          </a:schemeClr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"/>
          <p:cNvSpPr txBox="1"/>
          <p:nvPr/>
        </p:nvSpPr>
        <p:spPr>
          <a:xfrm>
            <a:off x="8154987" y="6400800"/>
            <a:ext cx="8382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Side </a:t>
            </a: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  <p:sp>
        <p:nvSpPr>
          <p:cNvPr id="339" name="Google Shape;339;p26"/>
          <p:cNvSpPr txBox="1">
            <a:spLocks noGrp="1"/>
          </p:cNvSpPr>
          <p:nvPr>
            <p:ph type="title"/>
          </p:nvPr>
        </p:nvSpPr>
        <p:spPr>
          <a:xfrm>
            <a:off x="929733" y="420882"/>
            <a:ext cx="7886700" cy="73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3200"/>
              <a:buFont typeface="Arial"/>
              <a:buNone/>
            </a:pPr>
            <a:r>
              <a:rPr lang="en-US" sz="32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Veiledning</a:t>
            </a:r>
            <a:r>
              <a:rPr lang="en-US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og</a:t>
            </a:r>
            <a:r>
              <a:rPr lang="en-US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rådgiving</a:t>
            </a:r>
            <a:endParaRPr dirty="0"/>
          </a:p>
        </p:txBody>
      </p:sp>
      <p:sp>
        <p:nvSpPr>
          <p:cNvPr id="340" name="Google Shape;340;p26"/>
          <p:cNvSpPr txBox="1">
            <a:spLocks noGrp="1"/>
          </p:cNvSpPr>
          <p:nvPr>
            <p:ph idx="1"/>
          </p:nvPr>
        </p:nvSpPr>
        <p:spPr>
          <a:xfrm>
            <a:off x="929733" y="1542214"/>
            <a:ext cx="8075612" cy="47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None/>
            </a:pPr>
            <a:r>
              <a:rPr lang="nb-NO" sz="18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Du har rett til: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353535"/>
              </a:buClr>
              <a:buSzPts val="2000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utdannings- og yrkesrådgivning</a:t>
            </a:r>
            <a:endParaRPr lang="nb-NO" sz="1800" dirty="0"/>
          </a:p>
          <a:p>
            <a:pPr marL="22860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sosialpedagogisk</a:t>
            </a: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rådgivning</a:t>
            </a:r>
            <a:endParaRPr lang="nb-NO" sz="1800" dirty="0"/>
          </a:p>
          <a:p>
            <a:pPr marL="22860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veiledning og hjelp fra pedagogisk-psykologisk tjeneste (PPT)</a:t>
            </a:r>
            <a:endParaRPr lang="nb-NO" sz="1800" dirty="0"/>
          </a:p>
          <a:p>
            <a:pPr marL="22860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veiledning og hjelp fra oppfølgingstjenesten (OT) hvis du </a:t>
            </a:r>
            <a:endParaRPr lang="nb-NO" sz="1800" dirty="0"/>
          </a:p>
          <a:p>
            <a:pPr marL="688975" lvl="1" indent="-231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–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ikke søker opplæringsplass</a:t>
            </a:r>
            <a:endParaRPr lang="nb-NO" sz="1800" dirty="0"/>
          </a:p>
          <a:p>
            <a:pPr marL="688975" lvl="1" indent="-231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–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ikke tar imot opplæringsplass </a:t>
            </a:r>
            <a:endParaRPr lang="nb-NO" sz="1800" dirty="0"/>
          </a:p>
          <a:p>
            <a:pPr marL="688975" lvl="1" indent="-231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–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avbryter opplæringen før den er fullført</a:t>
            </a:r>
            <a:endParaRPr lang="nb-NO" sz="1800" dirty="0"/>
          </a:p>
          <a:p>
            <a:pPr marL="688975" lvl="1" indent="-231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–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ikke er i fast arbeid</a:t>
            </a:r>
            <a:endParaRPr lang="nb-NO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7"/>
          <p:cNvSpPr txBox="1"/>
          <p:nvPr/>
        </p:nvSpPr>
        <p:spPr>
          <a:xfrm>
            <a:off x="8154987" y="6400800"/>
            <a:ext cx="8382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Side </a:t>
            </a: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  <p:sp>
        <p:nvSpPr>
          <p:cNvPr id="348" name="Google Shape;348;p27"/>
          <p:cNvSpPr txBox="1">
            <a:spLocks noGrp="1"/>
          </p:cNvSpPr>
          <p:nvPr>
            <p:ph type="title"/>
          </p:nvPr>
        </p:nvSpPr>
        <p:spPr>
          <a:xfrm>
            <a:off x="900000" y="478839"/>
            <a:ext cx="7886700" cy="617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3200"/>
              <a:buFont typeface="Arial"/>
              <a:buNone/>
            </a:pPr>
            <a:r>
              <a:rPr lang="en-US" sz="32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Hvilke</a:t>
            </a:r>
            <a:r>
              <a:rPr lang="en-US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plikter</a:t>
            </a:r>
            <a:r>
              <a:rPr lang="en-US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r>
              <a:rPr lang="en-US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du?</a:t>
            </a:r>
            <a:br>
              <a:rPr lang="en-US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349" name="Google Shape;349;p27"/>
          <p:cNvSpPr txBox="1">
            <a:spLocks noGrp="1"/>
          </p:cNvSpPr>
          <p:nvPr>
            <p:ph idx="1"/>
          </p:nvPr>
        </p:nvSpPr>
        <p:spPr>
          <a:xfrm>
            <a:off x="900000" y="1460744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None/>
            </a:pPr>
            <a:r>
              <a:rPr lang="en-US" sz="1800" b="1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Du </a:t>
            </a:r>
            <a:r>
              <a:rPr lang="en-US" sz="1800" b="1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som</a:t>
            </a:r>
            <a:r>
              <a:rPr lang="en-US" sz="1800" b="1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søker</a:t>
            </a:r>
            <a:r>
              <a:rPr lang="en-US" sz="1800" b="1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om </a:t>
            </a:r>
            <a:r>
              <a:rPr lang="en-US" sz="1800" b="1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plass</a:t>
            </a:r>
            <a:r>
              <a:rPr lang="en-US" sz="1800" b="1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1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videregående</a:t>
            </a:r>
            <a:r>
              <a:rPr lang="en-US" sz="1800" b="1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opplæring</a:t>
            </a:r>
            <a:r>
              <a:rPr lang="en-US" sz="1800" b="1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må</a:t>
            </a:r>
            <a:r>
              <a:rPr lang="en-US" sz="1800" b="1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nb-NO" sz="1800" b="1" i="0" u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353535"/>
              </a:buClr>
              <a:buSzPts val="2000"/>
            </a:pPr>
            <a:r>
              <a:rPr lang="nb-NO" sz="18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svare på tilbud om plass og/eller ventelisteplass – </a:t>
            </a:r>
            <a:br>
              <a:rPr lang="nb-NO" sz="18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b-NO" sz="18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ellers risikerer du å miste tilbudet</a:t>
            </a:r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møte første skoledag, eller melde fra hvis du ikke kan møte – </a:t>
            </a:r>
            <a:br>
              <a:rPr lang="nb-NO" sz="18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b-NO" sz="18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ellers risikerer du å miste plassen</a:t>
            </a:r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ssholder for lysbildenummer 1">
            <a:extLst>
              <a:ext uri="{FF2B5EF4-FFF2-40B4-BE49-F238E27FC236}">
                <a16:creationId xmlns:a16="http://schemas.microsoft.com/office/drawing/2014/main" id="{88E69FFB-434A-4BCA-AF7E-758D9FD06E2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b-NO" altLang="nb-NO" sz="1200">
                <a:solidFill>
                  <a:schemeClr val="bg2"/>
                </a:solidFill>
                <a:latin typeface="Arial" panose="020B0604020202020204" pitchFamily="34" charset="0"/>
              </a:rPr>
              <a:t>Side </a:t>
            </a:r>
            <a:fld id="{D1E7C26D-4BAF-446F-9C70-F9B2966BB402}" type="slidenum">
              <a:rPr lang="nb-NO" altLang="nb-NO" sz="1200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2</a:t>
            </a:fld>
            <a:endParaRPr lang="nb-NO" altLang="nb-NO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517293-5B36-44FB-B5F4-AFDC736A6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Gjelder for skoleåret 2026–2027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62684A7-8BF3-4878-A329-41DB733D500E}"/>
              </a:ext>
            </a:extLst>
          </p:cNvPr>
          <p:cNvSpPr/>
          <p:nvPr/>
        </p:nvSpPr>
        <p:spPr>
          <a:xfrm>
            <a:off x="1068388" y="692150"/>
            <a:ext cx="6570369" cy="5665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ts val="3000"/>
              </a:lnSpc>
              <a:spcBef>
                <a:spcPts val="600"/>
              </a:spcBef>
              <a:buFontTx/>
              <a:buChar char="•"/>
              <a:defRPr/>
            </a:pPr>
            <a:r>
              <a:rPr lang="nb-NO" altLang="nb-NO" kern="0" dirty="0">
                <a:latin typeface="Arial"/>
              </a:rPr>
              <a:t>Søknad til videregående opplæring</a:t>
            </a:r>
          </a:p>
          <a:p>
            <a:pPr marL="228600" indent="-228600">
              <a:lnSpc>
                <a:spcPts val="3000"/>
              </a:lnSpc>
              <a:spcBef>
                <a:spcPts val="600"/>
              </a:spcBef>
              <a:buFontTx/>
              <a:buChar char="•"/>
              <a:defRPr/>
            </a:pPr>
            <a:r>
              <a:rPr lang="nb-NO" altLang="nb-NO" kern="0" dirty="0" err="1">
                <a:latin typeface="Arial"/>
              </a:rPr>
              <a:t>MinID</a:t>
            </a:r>
            <a:r>
              <a:rPr lang="nb-NO" altLang="nb-NO" kern="0" dirty="0">
                <a:latin typeface="Arial"/>
              </a:rPr>
              <a:t>, Vigo</a:t>
            </a:r>
          </a:p>
          <a:p>
            <a:pPr marL="228600" indent="-228600">
              <a:lnSpc>
                <a:spcPts val="3000"/>
              </a:lnSpc>
              <a:spcBef>
                <a:spcPts val="600"/>
              </a:spcBef>
              <a:buFontTx/>
              <a:buChar char="•"/>
              <a:defRPr/>
            </a:pPr>
            <a:r>
              <a:rPr lang="nb-NO" altLang="nb-NO" kern="0" dirty="0">
                <a:latin typeface="Arial"/>
              </a:rPr>
              <a:t>Privatskoler</a:t>
            </a:r>
          </a:p>
          <a:p>
            <a:pPr marL="228600" indent="-228600">
              <a:lnSpc>
                <a:spcPts val="3000"/>
              </a:lnSpc>
              <a:spcBef>
                <a:spcPts val="600"/>
              </a:spcBef>
              <a:buFontTx/>
              <a:buChar char="•"/>
              <a:defRPr/>
            </a:pPr>
            <a:r>
              <a:rPr lang="nb-NO" altLang="nb-NO" kern="0" dirty="0">
                <a:latin typeface="Arial"/>
              </a:rPr>
              <a:t>TAF/YSK Knarvik vgs</a:t>
            </a:r>
            <a:br>
              <a:rPr lang="nb-NO" altLang="nb-NO" kern="0" dirty="0">
                <a:latin typeface="Arial"/>
              </a:rPr>
            </a:br>
            <a:r>
              <a:rPr lang="nb-NO" altLang="nb-NO" kern="0" dirty="0">
                <a:latin typeface="Arial"/>
              </a:rPr>
              <a:t>Bygg &amp; anlegg, Helse og oppvekst, elektrofag og industri &amp; teknologifag</a:t>
            </a:r>
          </a:p>
          <a:p>
            <a:pPr marL="228600" indent="-228600">
              <a:lnSpc>
                <a:spcPts val="3000"/>
              </a:lnSpc>
              <a:spcBef>
                <a:spcPts val="600"/>
              </a:spcBef>
              <a:buFontTx/>
              <a:buChar char="•"/>
              <a:defRPr/>
            </a:pPr>
            <a:r>
              <a:rPr lang="nb-NO" altLang="nb-NO" kern="0" dirty="0">
                <a:latin typeface="Arial"/>
              </a:rPr>
              <a:t>HO med studiekompetanse (NG og Fyllingen vgs)</a:t>
            </a:r>
            <a:br>
              <a:rPr lang="nb-NO" altLang="nb-NO" kern="0" dirty="0">
                <a:latin typeface="Arial"/>
              </a:rPr>
            </a:br>
            <a:r>
              <a:rPr lang="nb-NO" altLang="nb-NO" kern="0" dirty="0">
                <a:latin typeface="Arial"/>
              </a:rPr>
              <a:t>EL (L&amp;BM) med studiekompetanse </a:t>
            </a:r>
            <a:br>
              <a:rPr lang="nb-NO" altLang="nb-NO" kern="0" dirty="0">
                <a:latin typeface="Arial"/>
              </a:rPr>
            </a:br>
            <a:r>
              <a:rPr lang="nb-NO" altLang="nb-NO" kern="0" dirty="0">
                <a:latin typeface="Arial"/>
              </a:rPr>
              <a:t>Teknologifag med studiekompetanse  (Sotra)</a:t>
            </a:r>
          </a:p>
          <a:p>
            <a:pPr marL="228600" indent="-228600">
              <a:lnSpc>
                <a:spcPts val="3000"/>
              </a:lnSpc>
              <a:spcBef>
                <a:spcPts val="600"/>
              </a:spcBef>
              <a:buFontTx/>
              <a:buChar char="•"/>
              <a:defRPr/>
            </a:pPr>
            <a:r>
              <a:rPr lang="nb-NO" altLang="nb-NO" dirty="0"/>
              <a:t>Landsdekkende linjer – ulike idrettslinjer</a:t>
            </a:r>
            <a:endParaRPr lang="nb-NO" altLang="nb-NO" kern="0" dirty="0">
              <a:latin typeface="Arial"/>
            </a:endParaRPr>
          </a:p>
          <a:p>
            <a:pPr lvl="1">
              <a:lnSpc>
                <a:spcPts val="3000"/>
              </a:lnSpc>
              <a:spcBef>
                <a:spcPts val="600"/>
              </a:spcBef>
              <a:defRPr/>
            </a:pPr>
            <a:r>
              <a:rPr lang="nb-NO" kern="0" dirty="0">
                <a:latin typeface="Arial"/>
              </a:rPr>
              <a:t>- </a:t>
            </a:r>
            <a:r>
              <a:rPr lang="nb-NO" dirty="0"/>
              <a:t>   </a:t>
            </a:r>
            <a:r>
              <a:rPr lang="nb-NO" kern="0" dirty="0">
                <a:latin typeface="Arial"/>
              </a:rPr>
              <a:t>Poengutregning</a:t>
            </a:r>
          </a:p>
          <a:p>
            <a:pPr lvl="1">
              <a:lnSpc>
                <a:spcPts val="3000"/>
              </a:lnSpc>
              <a:spcBef>
                <a:spcPts val="600"/>
              </a:spcBef>
              <a:defRPr/>
            </a:pPr>
            <a:r>
              <a:rPr lang="nb-NO" kern="0" dirty="0">
                <a:latin typeface="Arial"/>
              </a:rPr>
              <a:t>-    Nedre poenggrense</a:t>
            </a:r>
            <a:endParaRPr lang="nb-NO" kern="0" dirty="0">
              <a:latin typeface="Arial"/>
              <a:hlinkClick r:id="" action="ppaction://noaction"/>
            </a:endParaRPr>
          </a:p>
          <a:p>
            <a:pPr lvl="1">
              <a:lnSpc>
                <a:spcPts val="3000"/>
              </a:lnSpc>
              <a:spcBef>
                <a:spcPts val="600"/>
              </a:spcBef>
              <a:defRPr/>
            </a:pPr>
            <a:endParaRPr lang="nb-NO" altLang="nb-NO" kern="0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8"/>
          <p:cNvSpPr txBox="1"/>
          <p:nvPr/>
        </p:nvSpPr>
        <p:spPr>
          <a:xfrm>
            <a:off x="8154987" y="6400800"/>
            <a:ext cx="8382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Side </a:t>
            </a: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  <p:sp>
        <p:nvSpPr>
          <p:cNvPr id="357" name="Google Shape;357;p28"/>
          <p:cNvSpPr txBox="1">
            <a:spLocks noGrp="1"/>
          </p:cNvSpPr>
          <p:nvPr>
            <p:ph type="title"/>
          </p:nvPr>
        </p:nvSpPr>
        <p:spPr>
          <a:xfrm>
            <a:off x="905097" y="457200"/>
            <a:ext cx="7886700" cy="65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3200"/>
              <a:buFont typeface="Arial"/>
              <a:buNone/>
            </a:pPr>
            <a:br>
              <a:rPr lang="nb-NO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</a:br>
            <a:endParaRPr lang="nb-NO" dirty="0"/>
          </a:p>
        </p:txBody>
      </p:sp>
      <p:sp>
        <p:nvSpPr>
          <p:cNvPr id="358" name="Google Shape;358;p28"/>
          <p:cNvSpPr txBox="1">
            <a:spLocks noGrp="1"/>
          </p:cNvSpPr>
          <p:nvPr>
            <p:ph idx="1"/>
          </p:nvPr>
        </p:nvSpPr>
        <p:spPr>
          <a:xfrm>
            <a:off x="905097" y="351692"/>
            <a:ext cx="7389535" cy="5270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353535"/>
              </a:buClr>
              <a:buSzPts val="2000"/>
              <a:buNone/>
            </a:pPr>
            <a:r>
              <a:rPr lang="nb-NO" sz="3200" b="1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Hvilke plikter har du?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353535"/>
              </a:buClr>
              <a:buSzPts val="2000"/>
              <a:buNone/>
            </a:pPr>
            <a:endParaRPr lang="nb-NO" sz="2400" b="1" dirty="0">
              <a:solidFill>
                <a:srgbClr val="353535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53535"/>
              </a:buClr>
              <a:buSzPts val="2000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Levere dokumentasjon for fravær som ikke skal føres på vitnemålet eller kompetansebeviset.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53535"/>
              </a:buClr>
              <a:buSzPts val="2000"/>
            </a:pPr>
            <a:r>
              <a:rPr lang="nb-NO" sz="1800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øte til undervisningen. Ugyldig eller udokumentert fravær kan føre til at det ikke er grunnlag for karakter i enkeltfag.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53535"/>
              </a:buClr>
              <a:buSzPts val="2000"/>
            </a:pPr>
            <a:r>
              <a:rPr lang="nb-NO" sz="1800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elta aktivt i opplæring og vurderingssituasjoner slik at læreren får grunnlag for å vurdere din kompetanse.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353535"/>
              </a:buClr>
              <a:buSzPts val="2000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Delta aktivt i vurderingen av ditt eget arbeid, din egen kompetanse og utvikling.</a:t>
            </a:r>
            <a:endParaRPr lang="nb-NO" sz="1800"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ølge skolens ordensreglement</a:t>
            </a:r>
            <a:r>
              <a:rPr lang="nb-NO" sz="20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nb-NO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2334F86-8140-F44F-6EB7-DEC2F23F6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Side </a:t>
            </a:r>
            <a:fld id="{00000000-1234-1234-1234-123412341234}" type="slidenum">
              <a:rPr lang="en-US" smtClean="0"/>
              <a:t>21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607BCF4-A556-BBF0-D25A-AF4E1984C73D}"/>
              </a:ext>
            </a:extLst>
          </p:cNvPr>
          <p:cNvSpPr txBox="1"/>
          <p:nvPr/>
        </p:nvSpPr>
        <p:spPr>
          <a:xfrm>
            <a:off x="859908" y="1528751"/>
            <a:ext cx="76554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skal levere </a:t>
            </a:r>
            <a:r>
              <a:rPr lang="nb-NO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egenerklæring</a:t>
            </a: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for sykdomsfravær som ligger innenfor fraværsgrensen på ti prosent.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du har nådd grensa på ti prosent fravær i et fag, må du dokumentere sykefraværet med </a:t>
            </a:r>
            <a:r>
              <a:rPr lang="nb-NO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attest fra helsepersonell</a:t>
            </a: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Elever som har fravær i mer enn ti prosent av årstimetallet i et fag, vil som hovedregel ikke få standpunktkarakter i faget.</a:t>
            </a:r>
          </a:p>
          <a:p>
            <a:endParaRPr lang="nb-N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fraværet skyldes en av følgende årsaker, og du leverer dokumentasjon på dette,</a:t>
            </a:r>
          </a:p>
          <a:p>
            <a:r>
              <a:rPr lang="nb-NO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skal fraværet unntas fraværsgrensen: </a:t>
            </a:r>
            <a:br>
              <a:rPr lang="nb-NO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velferdsgrunner (f.eks. dødsfall, begravelse eller konfirmasjon)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 religiøse høytidsdager enn de offentlige helligdagene (avgrenset til to dager)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lovpålagt oppmøte (f.eks. rettssak eller sesjon)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arbeid som tillitsvalgt, politisk arbeid eller hjelpearbeid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fravær som skyldes obligatorisk trafikkopplæring til førerkort klasse B 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representasjon på arrangement på nasjonalt og internasjonalt nivå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DF45C54-B548-1E6E-BCFC-8D2F9AD8A876}"/>
              </a:ext>
            </a:extLst>
          </p:cNvPr>
          <p:cNvSpPr txBox="1"/>
          <p:nvPr/>
        </p:nvSpPr>
        <p:spPr>
          <a:xfrm>
            <a:off x="994787" y="562708"/>
            <a:ext cx="5004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Fraværsregler</a:t>
            </a:r>
          </a:p>
        </p:txBody>
      </p:sp>
    </p:spTree>
    <p:extLst>
      <p:ext uri="{BB962C8B-B14F-4D97-AF65-F5344CB8AC3E}">
        <p14:creationId xmlns:p14="http://schemas.microsoft.com/office/powerpoint/2010/main" val="3067064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2"/>
          <p:cNvSpPr txBox="1"/>
          <p:nvPr/>
        </p:nvSpPr>
        <p:spPr>
          <a:xfrm>
            <a:off x="8154987" y="6400800"/>
            <a:ext cx="8382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Side </a:t>
            </a: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/>
          </a:p>
        </p:txBody>
      </p:sp>
      <p:sp>
        <p:nvSpPr>
          <p:cNvPr id="394" name="Google Shape;394;p32"/>
          <p:cNvSpPr txBox="1">
            <a:spLocks noGrp="1"/>
          </p:cNvSpPr>
          <p:nvPr>
            <p:ph type="title"/>
          </p:nvPr>
        </p:nvSpPr>
        <p:spPr>
          <a:xfrm>
            <a:off x="916282" y="454197"/>
            <a:ext cx="5181600" cy="5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3200"/>
              <a:buFont typeface="Arial"/>
              <a:buNone/>
            </a:pPr>
            <a:r>
              <a:rPr lang="nb-NO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Hvordan søker du?</a:t>
            </a:r>
            <a:endParaRPr lang="nb-NO" dirty="0"/>
          </a:p>
        </p:txBody>
      </p:sp>
      <p:sp>
        <p:nvSpPr>
          <p:cNvPr id="395" name="Google Shape;395;p32"/>
          <p:cNvSpPr txBox="1">
            <a:spLocks noGrp="1"/>
          </p:cNvSpPr>
          <p:nvPr>
            <p:ph idx="1"/>
          </p:nvPr>
        </p:nvSpPr>
        <p:spPr>
          <a:xfrm>
            <a:off x="852546" y="1158120"/>
            <a:ext cx="7438908" cy="3391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5" lvl="0" indent="-231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Du søker og svarer på </a:t>
            </a:r>
            <a:r>
              <a:rPr lang="nb-NO" sz="1800" b="0" i="0" u="sng" dirty="0">
                <a:solidFill>
                  <a:srgbClr val="35353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vigo.no</a:t>
            </a:r>
            <a:endParaRPr lang="nb-NO" sz="1800" b="0" i="0" u="sng" dirty="0">
              <a:solidFill>
                <a:srgbClr val="353535"/>
              </a:solidFill>
            </a:endParaRPr>
          </a:p>
          <a:p>
            <a:pPr marL="231775" lvl="0" indent="-231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dirty="0">
                <a:solidFill>
                  <a:srgbClr val="353535"/>
                </a:solidFill>
                <a:latin typeface="Arial"/>
                <a:cs typeface="Arial"/>
                <a:sym typeface="Arial"/>
              </a:rPr>
              <a:t>Logg inn med </a:t>
            </a:r>
            <a:r>
              <a:rPr lang="nb-NO" sz="1800" dirty="0" err="1">
                <a:solidFill>
                  <a:srgbClr val="353535"/>
                </a:solidFill>
                <a:latin typeface="Arial"/>
                <a:cs typeface="Arial"/>
                <a:sym typeface="Arial"/>
              </a:rPr>
              <a:t>MinID</a:t>
            </a:r>
            <a:r>
              <a:rPr lang="nb-NO" sz="1800" dirty="0">
                <a:solidFill>
                  <a:srgbClr val="353535"/>
                </a:solidFill>
                <a:latin typeface="Arial"/>
                <a:cs typeface="Arial"/>
                <a:sym typeface="Arial"/>
              </a:rPr>
              <a:t> eller </a:t>
            </a:r>
            <a:r>
              <a:rPr lang="nb-NO" sz="1800" dirty="0" err="1">
                <a:solidFill>
                  <a:srgbClr val="353535"/>
                </a:solidFill>
                <a:latin typeface="Arial"/>
                <a:cs typeface="Arial"/>
                <a:sym typeface="Arial"/>
              </a:rPr>
              <a:t>BankID</a:t>
            </a:r>
            <a:endParaRPr lang="nb-NO" sz="1800" dirty="0">
              <a:solidFill>
                <a:srgbClr val="353535"/>
              </a:solidFill>
              <a:latin typeface="Arial"/>
              <a:cs typeface="Arial"/>
              <a:sym typeface="Arial"/>
            </a:endParaRPr>
          </a:p>
          <a:p>
            <a:pPr marL="231775" lvl="0" indent="-231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Søknadsfrist:</a:t>
            </a:r>
            <a:endParaRPr lang="nb-NO" sz="1800" dirty="0"/>
          </a:p>
          <a:p>
            <a:pPr marL="68580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–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1. mars (ordinær frist)</a:t>
            </a:r>
            <a:endParaRPr lang="nb-NO" sz="1800" dirty="0"/>
          </a:p>
          <a:p>
            <a:pPr marL="68580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–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1. februar ved søknad om fortrinnsrett eller individuell behandling</a:t>
            </a:r>
            <a:endParaRPr lang="nb-NO" sz="1800" dirty="0"/>
          </a:p>
          <a:p>
            <a:pPr marL="231775" lvl="0" indent="-231775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Sjekk at mobilnummer, e-postadresse og adresse er riktig på </a:t>
            </a:r>
            <a:r>
              <a:rPr lang="nb-NO" sz="1800" b="0" i="0" u="sng" dirty="0">
                <a:solidFill>
                  <a:srgbClr val="35353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vigo.no</a:t>
            </a:r>
            <a:endParaRPr lang="nb-NO" sz="1800" dirty="0"/>
          </a:p>
          <a:p>
            <a:pPr marL="231775" lvl="0" indent="-231775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Du får påminnelse via SMS når du skal </a:t>
            </a:r>
            <a:r>
              <a:rPr lang="nb-NO" sz="18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svare på tilbud </a:t>
            </a: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om plass/ventelisteplass på </a:t>
            </a:r>
            <a:r>
              <a:rPr lang="nb-NO" sz="1800" b="0" i="0" u="sng" dirty="0">
                <a:solidFill>
                  <a:srgbClr val="35353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vigo.no</a:t>
            </a:r>
            <a:endParaRPr lang="nb-NO" sz="1800" dirty="0"/>
          </a:p>
        </p:txBody>
      </p:sp>
      <p:sp>
        <p:nvSpPr>
          <p:cNvPr id="397" name="Google Shape;397;p32"/>
          <p:cNvSpPr txBox="1"/>
          <p:nvPr/>
        </p:nvSpPr>
        <p:spPr>
          <a:xfrm>
            <a:off x="852546" y="4997302"/>
            <a:ext cx="7695387" cy="1169581"/>
          </a:xfrm>
          <a:prstGeom prst="rect">
            <a:avLst/>
          </a:prstGeom>
          <a:solidFill>
            <a:srgbClr val="FFEE9C">
              <a:alpha val="71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endParaRPr lang="nb-NO" b="1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1F5F3EC-F8F7-58E2-F296-1665933F2B2D}"/>
              </a:ext>
            </a:extLst>
          </p:cNvPr>
          <p:cNvSpPr txBox="1"/>
          <p:nvPr/>
        </p:nvSpPr>
        <p:spPr>
          <a:xfrm>
            <a:off x="1771455" y="5273748"/>
            <a:ext cx="5762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/>
              <a:t>MinID</a:t>
            </a:r>
            <a:r>
              <a:rPr lang="nb-NO" dirty="0"/>
              <a:t>: 	Bestill aktiveringsbrev på </a:t>
            </a:r>
            <a:r>
              <a:rPr lang="nb-NO" dirty="0">
                <a:hlinkClick r:id="rId4"/>
              </a:rPr>
              <a:t>eid.difi.no</a:t>
            </a:r>
            <a:endParaRPr lang="nb-NO" dirty="0"/>
          </a:p>
          <a:p>
            <a:r>
              <a:rPr lang="nb-NO" b="1" dirty="0" err="1"/>
              <a:t>BankID</a:t>
            </a:r>
            <a:r>
              <a:rPr lang="nb-NO" dirty="0"/>
              <a:t>: 	Ta kontakt med banken din.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4"/>
          <p:cNvSpPr txBox="1"/>
          <p:nvPr/>
        </p:nvSpPr>
        <p:spPr>
          <a:xfrm>
            <a:off x="8154987" y="6400800"/>
            <a:ext cx="8382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Side </a:t>
            </a: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/>
          </a:p>
        </p:txBody>
      </p:sp>
      <p:sp>
        <p:nvSpPr>
          <p:cNvPr id="424" name="Google Shape;424;p34"/>
          <p:cNvSpPr txBox="1">
            <a:spLocks noGrp="1"/>
          </p:cNvSpPr>
          <p:nvPr>
            <p:ph type="title"/>
          </p:nvPr>
        </p:nvSpPr>
        <p:spPr>
          <a:xfrm>
            <a:off x="887561" y="454736"/>
            <a:ext cx="518160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3200"/>
              <a:buFont typeface="Arial"/>
              <a:buNone/>
            </a:pPr>
            <a:r>
              <a:rPr lang="nb-NO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Nyttige tips og råd</a:t>
            </a:r>
            <a:endParaRPr lang="nb-NO" dirty="0"/>
          </a:p>
        </p:txBody>
      </p:sp>
      <p:sp>
        <p:nvSpPr>
          <p:cNvPr id="425" name="Google Shape;425;p34"/>
          <p:cNvSpPr txBox="1">
            <a:spLocks noGrp="1"/>
          </p:cNvSpPr>
          <p:nvPr>
            <p:ph idx="1"/>
          </p:nvPr>
        </p:nvSpPr>
        <p:spPr>
          <a:xfrm>
            <a:off x="845029" y="1316748"/>
            <a:ext cx="7315393" cy="473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5" lvl="0" indent="-231775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Du finner all informasjon om søknad, svar og frister på </a:t>
            </a:r>
            <a:r>
              <a:rPr lang="nb-NO" sz="1800" b="0" i="0" u="sng" dirty="0">
                <a:solidFill>
                  <a:srgbClr val="35353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vilbli.no</a:t>
            </a:r>
            <a:endParaRPr lang="nb-NO" sz="1800" dirty="0"/>
          </a:p>
          <a:p>
            <a:pPr marL="231775" lvl="0" indent="-231775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Du søker og svarer på </a:t>
            </a:r>
            <a:r>
              <a:rPr lang="nb-NO" sz="1800" b="0" i="0" u="sng" dirty="0">
                <a:solidFill>
                  <a:srgbClr val="35353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vigo.no</a:t>
            </a:r>
            <a:endParaRPr lang="nb-NO" sz="1800" dirty="0"/>
          </a:p>
          <a:p>
            <a:pPr marL="231775" lvl="0" indent="-231775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Husk søknadsfristene</a:t>
            </a:r>
            <a:endParaRPr lang="nb-NO" sz="1800" dirty="0"/>
          </a:p>
          <a:p>
            <a:pPr marL="231775" lvl="0" indent="-231775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Sett alltid opp tre alternative Vg1 </a:t>
            </a:r>
            <a:endParaRPr lang="nb-NO" sz="1800" dirty="0"/>
          </a:p>
          <a:p>
            <a:pPr marL="68580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–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i tre forskjellige utdanningsprogram</a:t>
            </a:r>
            <a:endParaRPr lang="nb-NO" sz="1800" dirty="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None/>
            </a:pPr>
            <a:endParaRPr lang="nb-NO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5"/>
          <p:cNvSpPr txBox="1"/>
          <p:nvPr/>
        </p:nvSpPr>
        <p:spPr>
          <a:xfrm>
            <a:off x="8154987" y="6400800"/>
            <a:ext cx="8382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Side </a:t>
            </a: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/>
          </a:p>
        </p:txBody>
      </p:sp>
      <p:sp>
        <p:nvSpPr>
          <p:cNvPr id="434" name="Google Shape;434;p35"/>
          <p:cNvSpPr txBox="1">
            <a:spLocks noGrp="1"/>
          </p:cNvSpPr>
          <p:nvPr>
            <p:ph type="title"/>
          </p:nvPr>
        </p:nvSpPr>
        <p:spPr>
          <a:xfrm>
            <a:off x="890843" y="450185"/>
            <a:ext cx="6466886" cy="80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3200"/>
              <a:buFont typeface="Arial"/>
              <a:buNone/>
            </a:pPr>
            <a:r>
              <a:rPr lang="en-US" sz="32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Nyttige</a:t>
            </a:r>
            <a:r>
              <a:rPr lang="en-US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tips </a:t>
            </a:r>
            <a:r>
              <a:rPr lang="en-US" sz="32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og</a:t>
            </a:r>
            <a:r>
              <a:rPr lang="en-US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råd</a:t>
            </a:r>
            <a:endParaRPr dirty="0"/>
          </a:p>
        </p:txBody>
      </p:sp>
      <p:sp>
        <p:nvSpPr>
          <p:cNvPr id="435" name="Google Shape;435;p35"/>
          <p:cNvSpPr txBox="1">
            <a:spLocks noGrp="1"/>
          </p:cNvSpPr>
          <p:nvPr>
            <p:ph idx="1"/>
          </p:nvPr>
        </p:nvSpPr>
        <p:spPr>
          <a:xfrm>
            <a:off x="861422" y="1232913"/>
            <a:ext cx="8075612" cy="448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Gjør deg kjent med tidsplanen for inntaket</a:t>
            </a:r>
            <a:endParaRPr lang="nb-NO" sz="1800" dirty="0"/>
          </a:p>
          <a:p>
            <a:pPr marL="22860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Overhold svarfristene. Hvis du ikke er hjemme</a:t>
            </a:r>
            <a:endParaRPr lang="nb-NO" sz="1800" dirty="0"/>
          </a:p>
          <a:p>
            <a:pPr marL="688975" lvl="1" indent="-231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–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svar på forhånd på </a:t>
            </a:r>
            <a:r>
              <a:rPr lang="nb-NO" sz="1800" b="0" i="0" u="sng" dirty="0">
                <a:solidFill>
                  <a:srgbClr val="35353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vigo.no</a:t>
            </a:r>
            <a:endParaRPr lang="nb-NO" sz="1800" dirty="0"/>
          </a:p>
          <a:p>
            <a:pPr marL="688975" lvl="1" indent="-231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–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sørg for at andre svarer for deg</a:t>
            </a:r>
            <a:endParaRPr lang="nb-NO" sz="1800" dirty="0"/>
          </a:p>
          <a:p>
            <a:pPr marL="22860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Du kan miste plassen hvis du</a:t>
            </a:r>
            <a:endParaRPr lang="nb-NO" sz="1800" dirty="0"/>
          </a:p>
          <a:p>
            <a:pPr marL="688975" lvl="1" indent="-231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–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ikke svarer til riktig tid</a:t>
            </a:r>
            <a:endParaRPr lang="nb-NO" sz="1800" dirty="0"/>
          </a:p>
          <a:p>
            <a:pPr marL="688975" lvl="1" indent="-231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–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ikke møter første skoledag</a:t>
            </a:r>
            <a:endParaRPr lang="nb-NO" sz="1800" dirty="0"/>
          </a:p>
          <a:p>
            <a:pPr marL="22860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Husk klagefristen 3 uker etter at du fikk inntaksmeldingen</a:t>
            </a:r>
            <a:endParaRPr lang="nb-NO" sz="1800" dirty="0"/>
          </a:p>
          <a:p>
            <a:pPr marL="22860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Legg ved opplysninger som kan ha betydning for inntaket eller opplæringen </a:t>
            </a:r>
            <a:endParaRPr lang="nb-NO" sz="1800" dirty="0"/>
          </a:p>
          <a:p>
            <a:pPr marL="688975" lvl="1" indent="-231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–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ingen kan ta hensyn til noe de ikke vet om</a:t>
            </a:r>
            <a:endParaRPr lang="nb-NO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7"/>
          <p:cNvSpPr txBox="1"/>
          <p:nvPr/>
        </p:nvSpPr>
        <p:spPr>
          <a:xfrm>
            <a:off x="8154987" y="6400800"/>
            <a:ext cx="8382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Side </a:t>
            </a: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/>
          </a:p>
        </p:txBody>
      </p:sp>
      <p:sp>
        <p:nvSpPr>
          <p:cNvPr id="453" name="Google Shape;453;p37"/>
          <p:cNvSpPr txBox="1">
            <a:spLocks noGrp="1"/>
          </p:cNvSpPr>
          <p:nvPr>
            <p:ph type="title"/>
          </p:nvPr>
        </p:nvSpPr>
        <p:spPr>
          <a:xfrm>
            <a:off x="966216" y="465759"/>
            <a:ext cx="4487918" cy="74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Mer </a:t>
            </a:r>
            <a:r>
              <a:rPr lang="en-US" sz="32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informasjon</a:t>
            </a:r>
            <a:endParaRPr dirty="0"/>
          </a:p>
        </p:txBody>
      </p:sp>
      <p:sp>
        <p:nvSpPr>
          <p:cNvPr id="454" name="Google Shape;454;p37"/>
          <p:cNvSpPr txBox="1">
            <a:spLocks noGrp="1"/>
          </p:cNvSpPr>
          <p:nvPr>
            <p:ph idx="1"/>
          </p:nvPr>
        </p:nvSpPr>
        <p:spPr>
          <a:xfrm>
            <a:off x="882869" y="1384738"/>
            <a:ext cx="8123949" cy="456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5" lvl="0" indent="-231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Alt om videregående opplæring finner du på </a:t>
            </a:r>
            <a:r>
              <a:rPr lang="nb-NO" sz="1800" b="0" i="0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vilbli.no</a:t>
            </a:r>
            <a:endParaRPr lang="nb-NO" sz="1800" dirty="0"/>
          </a:p>
          <a:p>
            <a:pPr marL="231775" lvl="0" indent="-231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Spør rådgiver på skolen din</a:t>
            </a:r>
            <a:endParaRPr lang="nb-NO" sz="1800" dirty="0"/>
          </a:p>
          <a:p>
            <a:pPr marL="231775" lvl="0" indent="-231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Kontakt inntakskontoret</a:t>
            </a:r>
            <a:endParaRPr lang="nb-NO" sz="1800" dirty="0"/>
          </a:p>
          <a:p>
            <a:pPr marL="231775" lvl="0" indent="-231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Gå på yrkes- og utdanningsmesser</a:t>
            </a:r>
            <a:endParaRPr lang="nb-NO" sz="1800" dirty="0"/>
          </a:p>
          <a:p>
            <a:pPr marL="231775" lvl="0" indent="-231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Besøk videregående skoler</a:t>
            </a:r>
            <a:endParaRPr lang="nb-NO" sz="1800" dirty="0"/>
          </a:p>
          <a:p>
            <a:pPr marL="231775" lvl="0" indent="-231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Snakk med forskjellige yrkesutøvere</a:t>
            </a:r>
            <a:endParaRPr lang="nb-NO" sz="1800" dirty="0"/>
          </a:p>
          <a:p>
            <a:pPr marL="231775" lvl="0" indent="-231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None/>
            </a:pPr>
            <a:endParaRPr lang="nb-NO" sz="1800" b="0" i="0" u="none" dirty="0">
              <a:solidFill>
                <a:srgbClr val="3535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1775" lvl="0" indent="-231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None/>
            </a:pPr>
            <a:r>
              <a:rPr lang="nb-NO" sz="24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Lykke til med valget ditt! </a:t>
            </a:r>
            <a:endParaRPr lang="nb-NO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E261F585-8AA8-28D5-527D-E218C334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Side </a:t>
            </a:r>
            <a:fld id="{00000000-1234-1234-1234-123412341234}" type="slidenum">
              <a:rPr lang="en-US" smtClean="0"/>
              <a:t>26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202DA36-7A0C-994E-BF2B-8DEB4BD598EE}"/>
              </a:ext>
            </a:extLst>
          </p:cNvPr>
          <p:cNvSpPr txBox="1"/>
          <p:nvPr/>
        </p:nvSpPr>
        <p:spPr>
          <a:xfrm>
            <a:off x="2286000" y="310384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nb-NO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Intro til serien "trygg ungdommen din i valg av videregående"</a:t>
            </a:r>
            <a:endParaRPr lang="nb-NO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0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nummer 1">
            <a:extLst>
              <a:ext uri="{FF2B5EF4-FFF2-40B4-BE49-F238E27FC236}">
                <a16:creationId xmlns:a16="http://schemas.microsoft.com/office/drawing/2014/main" id="{A9294BA6-A725-426E-94CE-463AC4F5086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53535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b-NO" altLang="nb-NO" sz="1200">
                <a:solidFill>
                  <a:schemeClr val="bg2"/>
                </a:solidFill>
                <a:latin typeface="Arial" panose="020B0604020202020204" pitchFamily="34" charset="0"/>
              </a:rPr>
              <a:t>Side </a:t>
            </a:r>
            <a:fld id="{56BA5899-A554-499D-8378-1186A08E1B5E}" type="slidenum">
              <a:rPr lang="nb-NO" altLang="nb-NO" sz="1200" smtClean="0">
                <a:solidFill>
                  <a:schemeClr val="bg2"/>
                </a:solidFill>
                <a:latin typeface="Arial" panose="020B0604020202020204" pitchFamily="34" charset="0"/>
              </a:rPr>
              <a:pPr/>
              <a:t>3</a:t>
            </a:fld>
            <a:endParaRPr lang="nb-NO" altLang="nb-NO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81E6D6C-15C5-4C15-B745-DF6AF744D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Gjelder for skoleåret 2026–2027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F43674E-8436-4F09-8583-EBF504D75D78}"/>
              </a:ext>
            </a:extLst>
          </p:cNvPr>
          <p:cNvSpPr/>
          <p:nvPr/>
        </p:nvSpPr>
        <p:spPr>
          <a:xfrm>
            <a:off x="2286000" y="823913"/>
            <a:ext cx="4572000" cy="26648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lnSpc>
                <a:spcPts val="3000"/>
              </a:lnSpc>
              <a:spcBef>
                <a:spcPts val="600"/>
              </a:spcBef>
              <a:buFontTx/>
              <a:buChar char="•"/>
              <a:defRPr/>
            </a:pPr>
            <a:r>
              <a:rPr lang="nb-NO" altLang="nb-NO" kern="0" dirty="0">
                <a:latin typeface="Arial"/>
              </a:rPr>
              <a:t>Hva har vi gjort /skal vi gjøre frem mot 01.03.26?</a:t>
            </a:r>
          </a:p>
          <a:p>
            <a:pPr>
              <a:lnSpc>
                <a:spcPts val="3000"/>
              </a:lnSpc>
              <a:spcBef>
                <a:spcPts val="600"/>
              </a:spcBef>
              <a:defRPr/>
            </a:pPr>
            <a:r>
              <a:rPr lang="nb-NO" altLang="nb-NO" dirty="0"/>
              <a:t>-     </a:t>
            </a:r>
            <a:r>
              <a:rPr lang="nb-NO" altLang="nb-NO" kern="0" dirty="0">
                <a:latin typeface="Arial"/>
              </a:rPr>
              <a:t>Utprøvingsdag (Fylkeskommunen)</a:t>
            </a:r>
            <a:endParaRPr lang="nb-NO" kern="0" dirty="0">
              <a:latin typeface="Arial"/>
            </a:endParaRPr>
          </a:p>
          <a:p>
            <a:pPr marL="285750" lvl="2" indent="-285750">
              <a:lnSpc>
                <a:spcPts val="3000"/>
              </a:lnSpc>
              <a:spcBef>
                <a:spcPts val="600"/>
              </a:spcBef>
              <a:buFontTx/>
              <a:buChar char="-"/>
              <a:defRPr/>
            </a:pPr>
            <a:r>
              <a:rPr lang="nb-NO" kern="0" dirty="0">
                <a:latin typeface="Arial"/>
              </a:rPr>
              <a:t>Foreldre/elevmøte 14.01.2026</a:t>
            </a:r>
          </a:p>
          <a:p>
            <a:pPr marL="285750" lvl="2" indent="-285750">
              <a:lnSpc>
                <a:spcPts val="3000"/>
              </a:lnSpc>
              <a:spcBef>
                <a:spcPts val="600"/>
              </a:spcBef>
              <a:buFontTx/>
              <a:buChar char="-"/>
              <a:defRPr/>
            </a:pPr>
            <a:r>
              <a:rPr lang="nb-NO" kern="0" dirty="0">
                <a:latin typeface="Arial"/>
              </a:rPr>
              <a:t>Veiledning/samtale rådgiver-elev</a:t>
            </a:r>
          </a:p>
          <a:p>
            <a:pPr marL="285750" lvl="2" indent="-285750">
              <a:lnSpc>
                <a:spcPts val="3000"/>
              </a:lnSpc>
              <a:spcBef>
                <a:spcPts val="600"/>
              </a:spcBef>
              <a:buFontTx/>
              <a:buChar char="-"/>
              <a:defRPr/>
            </a:pPr>
            <a:r>
              <a:rPr lang="nb-NO" kern="0" dirty="0">
                <a:latin typeface="Arial"/>
              </a:rPr>
              <a:t>Skolebesøk (åpne dager)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8154987" y="6400800"/>
            <a:ext cx="8382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-US" sz="12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Side </a:t>
            </a: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dirty="0"/>
          </a:p>
        </p:txBody>
      </p:sp>
      <p:pic>
        <p:nvPicPr>
          <p:cNvPr id="91" name="Google Shape;91;p1" descr="vilblino-for-web-s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744" y="451819"/>
            <a:ext cx="1413883" cy="49424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0" y="6324600"/>
            <a:ext cx="1447800" cy="53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rgbClr val="35353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D065AC1-2904-A04E-C3C1-480237E44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066" y="1216400"/>
            <a:ext cx="7253868" cy="52677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8154987" y="6400800"/>
            <a:ext cx="8382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-US" sz="12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Side </a:t>
            </a: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dirty="0"/>
          </a:p>
        </p:txBody>
      </p:sp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900186" y="456013"/>
            <a:ext cx="7283668" cy="69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3200"/>
              <a:buFont typeface="Arial"/>
              <a:buNone/>
            </a:pPr>
            <a:r>
              <a:rPr lang="nb-NO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Hva er videregående opplæring</a:t>
            </a:r>
            <a:r>
              <a:rPr lang="en-US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102" name="Google Shape;102;p2"/>
          <p:cNvSpPr txBox="1">
            <a:spLocks noGrp="1"/>
          </p:cNvSpPr>
          <p:nvPr>
            <p:ph idx="1"/>
          </p:nvPr>
        </p:nvSpPr>
        <p:spPr>
          <a:xfrm>
            <a:off x="871319" y="1397877"/>
            <a:ext cx="8140261" cy="449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5" lvl="0" indent="-104775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None/>
            </a:pPr>
            <a:br>
              <a:rPr lang="nb-NO" sz="20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dirty="0">
              <a:solidFill>
                <a:srgbClr val="3535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1775" lvl="0" indent="-231775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Inngangsport til yrkeslivet og til videre studier.</a:t>
            </a:r>
          </a:p>
          <a:p>
            <a:pPr marL="231775" lvl="0" indent="-231775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Studieforberedende og yrkesfaglig opplæring:</a:t>
            </a:r>
            <a:endParaRPr lang="nb-NO" sz="1800" dirty="0"/>
          </a:p>
          <a:p>
            <a:pPr marL="68580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–"/>
            </a:pPr>
            <a:r>
              <a:rPr lang="nb-NO" sz="1800" b="1" i="0" u="none" dirty="0">
                <a:solidFill>
                  <a:srgbClr val="353535"/>
                </a:solidFill>
                <a:latin typeface=""/>
                <a:sym typeface="Arial"/>
              </a:rPr>
              <a:t>Studieforberedende</a:t>
            </a:r>
            <a:r>
              <a:rPr lang="nb-NO" sz="1800" b="0" i="0" u="none" dirty="0">
                <a:solidFill>
                  <a:srgbClr val="353535"/>
                </a:solidFill>
                <a:latin typeface=""/>
                <a:sym typeface="Arial"/>
              </a:rPr>
              <a:t> opplæring </a:t>
            </a: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legger mest vekt på</a:t>
            </a:r>
            <a:b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teoretisk kunnskap (gir studiekompetanse)</a:t>
            </a:r>
            <a:endParaRPr lang="nb-NO" sz="1800" dirty="0"/>
          </a:p>
          <a:p>
            <a:pPr marL="68580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–"/>
            </a:pPr>
            <a:r>
              <a:rPr lang="nb-NO" sz="18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Yrkesfaglig</a:t>
            </a: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opplæring fører fram til et yrke</a:t>
            </a:r>
            <a:b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(gir yrkeskompetanse med eller uten fagbrev eller svennebrev)</a:t>
            </a:r>
            <a:endParaRPr lang="nb-NO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8154987" y="6400800"/>
            <a:ext cx="8382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Side </a:t>
            </a: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884121" y="447559"/>
            <a:ext cx="7858435" cy="4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3200"/>
              <a:buFont typeface="Arial"/>
              <a:buNone/>
            </a:pPr>
            <a:r>
              <a:rPr lang="en-US" sz="28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Du </a:t>
            </a:r>
            <a:r>
              <a:rPr lang="en-US" sz="28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US" sz="28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oppnå</a:t>
            </a:r>
            <a:r>
              <a:rPr lang="en-US" sz="28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studie</a:t>
            </a:r>
            <a:r>
              <a:rPr lang="en-US" sz="28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eller</a:t>
            </a:r>
            <a:r>
              <a:rPr lang="en-US" sz="28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yrkeskompetanse</a:t>
            </a:r>
            <a:endParaRPr sz="2800" b="1" dirty="0"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35432"/>
            <a:ext cx="8424862" cy="4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5580062" y="6400800"/>
            <a:ext cx="249555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9C">
            <a:alpha val="50000"/>
          </a:srgbClr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8154987" y="6400800"/>
            <a:ext cx="8382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Side </a:t>
            </a: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915212" y="480698"/>
            <a:ext cx="764892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5 </a:t>
            </a:r>
            <a:r>
              <a:rPr lang="en-US" sz="3200" b="1" i="0" u="none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studieforberedende</a:t>
            </a:r>
            <a:r>
              <a:rPr lang="en-US" sz="3200" b="1" i="0" u="none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utdanningsprogram</a:t>
            </a:r>
            <a:endParaRPr sz="32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121" name="Google Shape;121;p4"/>
          <p:cNvSpPr txBox="1">
            <a:spLocks noGrp="1"/>
          </p:cNvSpPr>
          <p:nvPr>
            <p:ph idx="1"/>
          </p:nvPr>
        </p:nvSpPr>
        <p:spPr>
          <a:xfrm>
            <a:off x="859457" y="1759765"/>
            <a:ext cx="4460602" cy="314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Idrettsfag</a:t>
            </a:r>
            <a:endParaRPr lang="nb-NO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Kunst, design og arkitektur</a:t>
            </a:r>
            <a:endParaRPr lang="nb-NO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Medier og kommunikasjon</a:t>
            </a:r>
            <a:endParaRPr lang="nb-NO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Musikk, dans og drama</a:t>
            </a:r>
            <a:endParaRPr lang="nb-NO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Studiespesialisering</a:t>
            </a:r>
            <a:endParaRPr lang="nb-NO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5580062" y="6400800"/>
            <a:ext cx="249555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99C">
            <a:alpha val="60000"/>
          </a:srgbClr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/>
        </p:nvSpPr>
        <p:spPr>
          <a:xfrm>
            <a:off x="8154987" y="6400800"/>
            <a:ext cx="8382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Side </a:t>
            </a: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892267" y="483220"/>
            <a:ext cx="726272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3200"/>
              <a:buFont typeface="Arial"/>
              <a:buNone/>
            </a:pPr>
            <a:r>
              <a:rPr lang="nb-NO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10 yrkesfaglige utdanningsprogram</a:t>
            </a:r>
            <a:endParaRPr lang="nb-NO" sz="3200" b="1" dirty="0"/>
          </a:p>
        </p:txBody>
      </p:sp>
      <p:sp>
        <p:nvSpPr>
          <p:cNvPr id="130" name="Google Shape;130;p5"/>
          <p:cNvSpPr txBox="1">
            <a:spLocks noGrp="1"/>
          </p:cNvSpPr>
          <p:nvPr>
            <p:ph idx="1"/>
          </p:nvPr>
        </p:nvSpPr>
        <p:spPr>
          <a:xfrm>
            <a:off x="864790" y="1447800"/>
            <a:ext cx="7709297" cy="455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6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Bygg- og anleggsteknikk</a:t>
            </a: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6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Elektro og datateknologi</a:t>
            </a: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6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Frisør, blomster, interiør og eksponeringsdesign</a:t>
            </a: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6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Helse- og oppvekstfag</a:t>
            </a: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6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Håndverk, design og produktutvikling</a:t>
            </a: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6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Informasjonsteknologi og medieproduksjon</a:t>
            </a: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6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Naturbruk (med ett studieforberedende Vg3)</a:t>
            </a: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6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Restaurant- og matfag</a:t>
            </a: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6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Salg, service og reiseliv</a:t>
            </a: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600" b="0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Teknologi- og industrifag</a:t>
            </a:r>
            <a:br>
              <a:rPr lang="nb-NO" sz="16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b-NO" sz="1600" b="0" i="0" u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+ Påbygging til generell studiekompetanse på Vg3 eller etter yrkeskompetanse</a:t>
            </a:r>
            <a:endParaRPr lang="nb-NO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9C">
            <a:alpha val="50000"/>
          </a:srgbClr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/>
        </p:nvSpPr>
        <p:spPr>
          <a:xfrm>
            <a:off x="8154987" y="6400800"/>
            <a:ext cx="8382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Side </a:t>
            </a: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915212" y="457199"/>
            <a:ext cx="632193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3200"/>
              <a:buFont typeface="Arial"/>
              <a:buNone/>
            </a:pPr>
            <a:r>
              <a:rPr lang="nb-NO" sz="32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Generell studiekompetanse</a:t>
            </a:r>
            <a:endParaRPr lang="nb-NO" sz="3200" b="1" dirty="0"/>
          </a:p>
        </p:txBody>
      </p:sp>
      <p:sp>
        <p:nvSpPr>
          <p:cNvPr id="139" name="Google Shape;139;p6"/>
          <p:cNvSpPr txBox="1">
            <a:spLocks noGrp="1"/>
          </p:cNvSpPr>
          <p:nvPr>
            <p:ph idx="1"/>
          </p:nvPr>
        </p:nvSpPr>
        <p:spPr>
          <a:xfrm>
            <a:off x="499102" y="1625634"/>
            <a:ext cx="8295696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45700" rIns="91425" bIns="45700" anchor="t" anchorCtr="0">
            <a:spAutoFit/>
          </a:bodyPr>
          <a:lstStyle/>
          <a:p>
            <a:pPr marL="231775" lvl="0" indent="-231775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Generell</a:t>
            </a:r>
            <a:r>
              <a:rPr lang="nb-NO" sz="1800" b="1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studiekompetanse er det faglige grunnlaget </a:t>
            </a:r>
            <a:b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for å søke opptak til universiteter og høgskoler.</a:t>
            </a:r>
            <a:endParaRPr lang="nb-NO" sz="1800" dirty="0"/>
          </a:p>
          <a:p>
            <a:pPr marL="231775" lvl="0" indent="-231775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Til noen studier er det </a:t>
            </a:r>
            <a:r>
              <a:rPr lang="nb-NO" sz="180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spesielle opptakskrav.</a:t>
            </a:r>
            <a:br>
              <a:rPr lang="nb-NO" sz="180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Ofte stilles krav om spesielle fag eller fagkombinasjoner, vanligvis realfag.</a:t>
            </a:r>
            <a:endParaRPr lang="nb-NO" sz="1800" dirty="0"/>
          </a:p>
          <a:p>
            <a:pPr marL="231775" lvl="0" indent="-231775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Noen studier har opptaksprøve.</a:t>
            </a:r>
            <a:endParaRPr lang="nb-NO" sz="1800" dirty="0"/>
          </a:p>
          <a:p>
            <a:pPr marL="231775" lvl="0" indent="-231775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</a:pPr>
            <a:r>
              <a:rPr lang="nb-NO" sz="1800" b="0" i="0" u="none" dirty="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Du får vitnemål som dokumentasjon på studiekompetanse.</a:t>
            </a:r>
            <a:endParaRPr lang="nb-NO" sz="1800" dirty="0"/>
          </a:p>
        </p:txBody>
      </p:sp>
      <p:sp>
        <p:nvSpPr>
          <p:cNvPr id="141" name="Google Shape;141;p6"/>
          <p:cNvSpPr txBox="1"/>
          <p:nvPr/>
        </p:nvSpPr>
        <p:spPr>
          <a:xfrm>
            <a:off x="5580062" y="6400800"/>
            <a:ext cx="249555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E7212FF2CAE64182E92D730DE65367" ma:contentTypeVersion="15" ma:contentTypeDescription="Opprett et nytt dokument." ma:contentTypeScope="" ma:versionID="697b825df0135e59fc225998ec1c0eb1">
  <xsd:schema xmlns:xsd="http://www.w3.org/2001/XMLSchema" xmlns:xs="http://www.w3.org/2001/XMLSchema" xmlns:p="http://schemas.microsoft.com/office/2006/metadata/properties" xmlns:ns2="25a5896a-3317-4cc1-9207-55b63b5078e4" xmlns:ns3="7d0ffe1e-0ce0-4aae-a60d-a3fc8cc1c207" targetNamespace="http://schemas.microsoft.com/office/2006/metadata/properties" ma:root="true" ma:fieldsID="b2ee792e0e232c50caf900edcdb1cea4" ns2:_="" ns3:_="">
    <xsd:import namespace="25a5896a-3317-4cc1-9207-55b63b5078e4"/>
    <xsd:import namespace="7d0ffe1e-0ce0-4aae-a60d-a3fc8cc1c2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5896a-3317-4cc1-9207-55b63b5078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dbd91f38-a59c-449d-8725-f72a8f7533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ffe1e-0ce0-4aae-a60d-a3fc8cc1c20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606a231-19c0-4913-aa97-8298c68ef661}" ma:internalName="TaxCatchAll" ma:showField="CatchAllData" ma:web="7d0ffe1e-0ce0-4aae-a60d-a3fc8cc1c2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a5896a-3317-4cc1-9207-55b63b5078e4">
      <Terms xmlns="http://schemas.microsoft.com/office/infopath/2007/PartnerControls"/>
    </lcf76f155ced4ddcb4097134ff3c332f>
    <TaxCatchAll xmlns="7d0ffe1e-0ce0-4aae-a60d-a3fc8cc1c207" xsi:nil="true"/>
  </documentManagement>
</p:properties>
</file>

<file path=customXml/itemProps1.xml><?xml version="1.0" encoding="utf-8"?>
<ds:datastoreItem xmlns:ds="http://schemas.openxmlformats.org/officeDocument/2006/customXml" ds:itemID="{5A835F65-1359-4C6C-B0F8-423AE063E6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9A9485-365C-4EBB-A272-2FB8A300C1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a5896a-3317-4cc1-9207-55b63b5078e4"/>
    <ds:schemaRef ds:uri="7d0ffe1e-0ce0-4aae-a60d-a3fc8cc1c2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3CDAA5-C907-424A-A1FA-20EE7ED61FDD}">
  <ds:schemaRefs>
    <ds:schemaRef ds:uri="http://schemas.microsoft.com/office/2006/metadata/properties"/>
    <ds:schemaRef ds:uri="7d0ffe1e-0ce0-4aae-a60d-a3fc8cc1c207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25a5896a-3317-4cc1-9207-55b63b5078e4"/>
  </ds:schemaRefs>
</ds:datastoreItem>
</file>

<file path=docMetadata/LabelInfo.xml><?xml version="1.0" encoding="utf-8"?>
<clbl:labelList xmlns:clbl="http://schemas.microsoft.com/office/2020/mipLabelMetadata">
  <clbl:label id="{a8bcda6a-e5fc-468e-b14a-af6ebf303051}" enabled="0" method="" siteId="{a8bcda6a-e5fc-468e-b14a-af6ebf30305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12020</TotalTime>
  <Words>1478</Words>
  <Application>Microsoft Office PowerPoint</Application>
  <PresentationFormat>Skjermfremvisning (4:3)</PresentationFormat>
  <Paragraphs>217</Paragraphs>
  <Slides>26</Slides>
  <Notes>21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2" baseType="lpstr">
      <vt:lpstr>Aptos</vt:lpstr>
      <vt:lpstr>Aptos Display</vt:lpstr>
      <vt:lpstr>Arial</vt:lpstr>
      <vt:lpstr>Times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Hva er videregående opplæring?</vt:lpstr>
      <vt:lpstr>Du kan oppnå studie- eller yrkeskompetanse</vt:lpstr>
      <vt:lpstr>5 studieforberedende utdanningsprogram</vt:lpstr>
      <vt:lpstr>10 yrkesfaglige utdanningsprogram</vt:lpstr>
      <vt:lpstr>Generell studiekompetanse</vt:lpstr>
      <vt:lpstr>PowerPoint-presentasjon</vt:lpstr>
      <vt:lpstr>Yrkeskompetanse </vt:lpstr>
      <vt:lpstr>Yrkeskompetanse</vt:lpstr>
      <vt:lpstr>Påbygging til generell studiekompetanse</vt:lpstr>
      <vt:lpstr>Gratis læremidler og utstyr </vt:lpstr>
      <vt:lpstr>PC-ordning på videregående</vt:lpstr>
      <vt:lpstr>Hvilke rettigheter har du? </vt:lpstr>
      <vt:lpstr>Rett til omvalg</vt:lpstr>
      <vt:lpstr>Veiledning og rådgiving</vt:lpstr>
      <vt:lpstr>Hvilke plikter har du? </vt:lpstr>
      <vt:lpstr> </vt:lpstr>
      <vt:lpstr>PowerPoint-presentasjon</vt:lpstr>
      <vt:lpstr>Hvordan søker du?</vt:lpstr>
      <vt:lpstr>Nyttige tips og råd</vt:lpstr>
      <vt:lpstr>Nyttige tips og råd</vt:lpstr>
      <vt:lpstr>Mer informasjon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Ditt valg!</dc:title>
  <dc:creator>Mille Paasche-Aasen</dc:creator>
  <cp:lastModifiedBy>Jacobsen, Cathrine</cp:lastModifiedBy>
  <cp:revision>40</cp:revision>
  <dcterms:created xsi:type="dcterms:W3CDTF">2015-09-11T11:02:25Z</dcterms:created>
  <dcterms:modified xsi:type="dcterms:W3CDTF">2026-01-13T07:35:00Z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0x01010008E7212FF2CAE64182E92D730DE65367</vt:lpwstr>
  </property>
  <property fmtid="{D5CDD505-2E9C-101B-9397-08002B2CF9AE}" pid="3" name="MediaServiceImageTags">
    <vt:lpwstr/>
  </property>
</Properties>
</file>