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57" r:id="rId3"/>
    <p:sldId id="259" r:id="rId4"/>
    <p:sldId id="260" r:id="rId5"/>
    <p:sldId id="258" r:id="rId6"/>
    <p:sldId id="261" r:id="rId7"/>
    <p:sldId id="262" r:id="rId8"/>
    <p:sldId id="269"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5" autoAdjust="0"/>
    <p:restoredTop sz="93856" autoAdjust="0"/>
  </p:normalViewPr>
  <p:slideViewPr>
    <p:cSldViewPr snapToGrid="0" showGuides="1">
      <p:cViewPr varScale="1">
        <p:scale>
          <a:sx n="77" d="100"/>
          <a:sy n="77" d="100"/>
        </p:scale>
        <p:origin x="840"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9" d="100"/>
          <a:sy n="79" d="100"/>
        </p:scale>
        <p:origin x="-245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88AC4A-0BA7-4841-BB5B-A837898091C6}" type="datetimeFigureOut">
              <a:rPr lang="nn-NO" smtClean="0"/>
              <a:pPr/>
              <a:t>27.01.2026</a:t>
            </a:fld>
            <a:endParaRPr lang="nn-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A6C7D8-332E-1245-B6D0-C75E3BD7AF0F}" type="slidenum">
              <a:rPr lang="nn-NO" smtClean="0"/>
              <a:pPr/>
              <a:t>‹#›</a:t>
            </a:fld>
            <a:endParaRPr lang="nn-NO"/>
          </a:p>
        </p:txBody>
      </p:sp>
    </p:spTree>
    <p:extLst>
      <p:ext uri="{BB962C8B-B14F-4D97-AF65-F5344CB8AC3E}">
        <p14:creationId xmlns:p14="http://schemas.microsoft.com/office/powerpoint/2010/main" val="2719562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275C9-E1C2-43FB-A267-7026F51DC75D}" type="datetimeFigureOut">
              <a:rPr lang="nb-NO" smtClean="0"/>
              <a:pPr/>
              <a:t>27.01.2026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37B4D-040D-4C99-ACB9-4F668B6105CC}" type="slidenum">
              <a:rPr lang="nb-NO" smtClean="0"/>
              <a:pPr/>
              <a:t>‹#›</a:t>
            </a:fld>
            <a:endParaRPr lang="nb-NO"/>
          </a:p>
        </p:txBody>
      </p:sp>
    </p:spTree>
    <p:extLst>
      <p:ext uri="{BB962C8B-B14F-4D97-AF65-F5344CB8AC3E}">
        <p14:creationId xmlns:p14="http://schemas.microsoft.com/office/powerpoint/2010/main" val="428259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Brann kan forhindres ved forebygging, kunnskap og sunn fornuft.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aller fleste branntilløp kan slokkes før de får utvikle seg til en brann. </a:t>
            </a: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a:t>
            </a:fld>
            <a:endParaRPr lang="nb-NO"/>
          </a:p>
        </p:txBody>
      </p:sp>
    </p:spTree>
    <p:extLst>
      <p:ext uri="{BB962C8B-B14F-4D97-AF65-F5344CB8AC3E}">
        <p14:creationId xmlns:p14="http://schemas.microsoft.com/office/powerpoint/2010/main" val="2213525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Vær forsiktig ved bruk av åpen flamme.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Hold alltid oppsikt med levende lys. Slokk lyset når du forlater rommet.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Ikke plasser brennende lys nær brennbart materiale (som gardin, aviser, duk, servietter osv.).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Tips!</a:t>
            </a:r>
            <a:r>
              <a:rPr lang="nb-NO" sz="1200" kern="1200" baseline="0" dirty="0">
                <a:solidFill>
                  <a:schemeClr val="tx1"/>
                </a:solidFill>
                <a:effectLst/>
                <a:latin typeface="+mn-lt"/>
                <a:ea typeface="+mn-ea"/>
                <a:cs typeface="+mn-cs"/>
              </a:rPr>
              <a:t> </a:t>
            </a:r>
          </a:p>
          <a:p>
            <a:r>
              <a:rPr lang="nb-NO" sz="1200" kern="1200" baseline="0" dirty="0">
                <a:solidFill>
                  <a:schemeClr val="tx1"/>
                </a:solidFill>
                <a:effectLst/>
                <a:latin typeface="+mn-lt"/>
                <a:ea typeface="+mn-ea"/>
                <a:cs typeface="+mn-cs"/>
              </a:rPr>
              <a:t>LED – lys som er batteridrevet kan være et godt supplement for levende lys. Ikke bare er det mer brannsikkerhet, men gir også bedre inneklima. De kommer ulike størrelser og former. Kan kjøpes på alle jernvarebutikker</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10</a:t>
            </a:fld>
            <a:endParaRPr lang="nb-NO"/>
          </a:p>
        </p:txBody>
      </p:sp>
    </p:spTree>
    <p:extLst>
      <p:ext uri="{BB962C8B-B14F-4D97-AF65-F5344CB8AC3E}">
        <p14:creationId xmlns:p14="http://schemas.microsoft.com/office/powerpoint/2010/main" val="1567992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Varm aske eller sigarettsneiper må slukkes (med vann) før de kastes i søpla.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Tips!</a:t>
            </a:r>
            <a:r>
              <a:rPr lang="nb-NO" sz="1200" kern="1200" baseline="0" dirty="0">
                <a:solidFill>
                  <a:schemeClr val="tx1"/>
                </a:solidFill>
                <a:effectLst/>
                <a:latin typeface="+mn-lt"/>
                <a:ea typeface="+mn-ea"/>
                <a:cs typeface="+mn-cs"/>
              </a:rPr>
              <a:t> Viktig å ikke dekke over røykvarslere/brannalarmer ved røyking av vannpipe eller sigaretter.</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11</a:t>
            </a:fld>
            <a:endParaRPr lang="nb-NO"/>
          </a:p>
        </p:txBody>
      </p:sp>
    </p:spTree>
    <p:extLst>
      <p:ext uri="{BB962C8B-B14F-4D97-AF65-F5344CB8AC3E}">
        <p14:creationId xmlns:p14="http://schemas.microsoft.com/office/powerpoint/2010/main" val="270439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REDDE</a:t>
            </a:r>
            <a:r>
              <a:rPr lang="nb-NO" sz="1200" kern="1200" dirty="0">
                <a:solidFill>
                  <a:schemeClr val="tx1"/>
                </a:solidFill>
                <a:effectLst/>
                <a:latin typeface="+mn-lt"/>
                <a:ea typeface="+mn-ea"/>
                <a:cs typeface="+mn-cs"/>
              </a:rPr>
              <a:t> alle som er i fare. </a:t>
            </a:r>
            <a:r>
              <a:rPr lang="nb-NO" sz="1200" b="1" kern="1200" dirty="0">
                <a:solidFill>
                  <a:schemeClr val="tx1"/>
                </a:solidFill>
                <a:effectLst/>
                <a:latin typeface="+mn-lt"/>
                <a:ea typeface="+mn-ea"/>
                <a:cs typeface="+mn-cs"/>
              </a:rPr>
              <a:t>VARSLE</a:t>
            </a:r>
            <a:r>
              <a:rPr lang="nb-NO" sz="1200" kern="1200" dirty="0">
                <a:solidFill>
                  <a:schemeClr val="tx1"/>
                </a:solidFill>
                <a:effectLst/>
                <a:latin typeface="+mn-lt"/>
                <a:ea typeface="+mn-ea"/>
                <a:cs typeface="+mn-cs"/>
              </a:rPr>
              <a:t> nødnummer 110. </a:t>
            </a:r>
            <a:r>
              <a:rPr lang="nb-NO" sz="1200" b="1" kern="1200" dirty="0">
                <a:solidFill>
                  <a:schemeClr val="tx1"/>
                </a:solidFill>
                <a:effectLst/>
                <a:latin typeface="+mn-lt"/>
                <a:ea typeface="+mn-ea"/>
                <a:cs typeface="+mn-cs"/>
              </a:rPr>
              <a:t>SLOKKE </a:t>
            </a:r>
            <a:r>
              <a:rPr lang="nb-NO" sz="1200" kern="1200" dirty="0">
                <a:solidFill>
                  <a:schemeClr val="tx1"/>
                </a:solidFill>
                <a:effectLst/>
                <a:latin typeface="+mn-lt"/>
                <a:ea typeface="+mn-ea"/>
                <a:cs typeface="+mn-cs"/>
              </a:rPr>
              <a:t>dersom mulig. </a:t>
            </a:r>
            <a:r>
              <a:rPr lang="nb-NO" sz="1200" b="1" kern="1200" dirty="0">
                <a:solidFill>
                  <a:schemeClr val="tx1"/>
                </a:solidFill>
                <a:effectLst/>
                <a:latin typeface="+mn-lt"/>
                <a:ea typeface="+mn-ea"/>
                <a:cs typeface="+mn-cs"/>
              </a:rPr>
              <a:t>RØMME</a:t>
            </a:r>
            <a:r>
              <a:rPr lang="nb-NO" sz="1200" kern="1200" dirty="0">
                <a:solidFill>
                  <a:schemeClr val="tx1"/>
                </a:solidFill>
                <a:effectLst/>
                <a:latin typeface="+mn-lt"/>
                <a:ea typeface="+mn-ea"/>
                <a:cs typeface="+mn-cs"/>
              </a:rPr>
              <a:t> lukk vindu og dører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Tips!</a:t>
            </a:r>
            <a:r>
              <a:rPr lang="nb-NO" sz="1200" kern="1200" baseline="0" dirty="0">
                <a:solidFill>
                  <a:schemeClr val="tx1"/>
                </a:solidFill>
                <a:effectLst/>
                <a:latin typeface="+mn-lt"/>
                <a:ea typeface="+mn-ea"/>
                <a:cs typeface="+mn-cs"/>
              </a:rPr>
              <a:t> Dersom du er usikker på å slokke/for stort branntilløp, ikke slokk, røm og redd deg selv. Brannvesenet tar seg av slokkingen når de kommer.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12</a:t>
            </a:fld>
            <a:endParaRPr lang="nb-NO"/>
          </a:p>
        </p:txBody>
      </p:sp>
    </p:spTree>
    <p:extLst>
      <p:ext uri="{BB962C8B-B14F-4D97-AF65-F5344CB8AC3E}">
        <p14:creationId xmlns:p14="http://schemas.microsoft.com/office/powerpoint/2010/main" val="205091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lvl="0" indent="0">
              <a:buFont typeface="Arial" panose="020B0604020202020204" pitchFamily="34" charset="0"/>
              <a:buNone/>
            </a:pPr>
            <a:r>
              <a:rPr lang="nb-NO" sz="1200" kern="1200" dirty="0">
                <a:solidFill>
                  <a:schemeClr val="tx1"/>
                </a:solidFill>
                <a:effectLst/>
                <a:latin typeface="+mn-lt"/>
                <a:ea typeface="+mn-ea"/>
                <a:cs typeface="+mn-cs"/>
              </a:rPr>
              <a:t>Det koster ingenting</a:t>
            </a:r>
            <a:r>
              <a:rPr lang="nb-NO" sz="1200" kern="1200" baseline="0" dirty="0">
                <a:solidFill>
                  <a:schemeClr val="tx1"/>
                </a:solidFill>
                <a:effectLst/>
                <a:latin typeface="+mn-lt"/>
                <a:ea typeface="+mn-ea"/>
                <a:cs typeface="+mn-cs"/>
              </a:rPr>
              <a:t> å ringe brannvesenet ! (spørsmål til </a:t>
            </a:r>
            <a:r>
              <a:rPr lang="nb-NO" sz="1200" kern="1200" baseline="0" dirty="0" err="1">
                <a:solidFill>
                  <a:schemeClr val="tx1"/>
                </a:solidFill>
                <a:effectLst/>
                <a:latin typeface="+mn-lt"/>
                <a:ea typeface="+mn-ea"/>
                <a:cs typeface="+mn-cs"/>
              </a:rPr>
              <a:t>Kahoot</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Snakk rolig og tydelig</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Fortell hvem du er og hvor du 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Fortelle hva som har skjedd</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Dersom du ikke kan snakke norsk eller engelsk er det viktigste å lære adressen din</a:t>
            </a: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13</a:t>
            </a:fld>
            <a:endParaRPr lang="nb-NO"/>
          </a:p>
        </p:txBody>
      </p:sp>
    </p:spTree>
    <p:extLst>
      <p:ext uri="{BB962C8B-B14F-4D97-AF65-F5344CB8AC3E}">
        <p14:creationId xmlns:p14="http://schemas.microsoft.com/office/powerpoint/2010/main" val="133632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14</a:t>
            </a:fld>
            <a:endParaRPr lang="nb-NO"/>
          </a:p>
        </p:txBody>
      </p:sp>
    </p:spTree>
    <p:extLst>
      <p:ext uri="{BB962C8B-B14F-4D97-AF65-F5344CB8AC3E}">
        <p14:creationId xmlns:p14="http://schemas.microsoft.com/office/powerpoint/2010/main" val="92594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Alle boliger skal ha minst én fungerende røykvarsler eller et brannalarmanlegg i hver etasje.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Skal høres fra alle soverom og oppholdsrom når dørene er lukket. Dersom den ikke høres</a:t>
            </a:r>
            <a:r>
              <a:rPr lang="nb-NO" sz="1200" kern="1200" baseline="0" dirty="0">
                <a:solidFill>
                  <a:schemeClr val="tx1"/>
                </a:solidFill>
                <a:effectLst/>
                <a:latin typeface="+mn-lt"/>
                <a:ea typeface="+mn-ea"/>
                <a:cs typeface="+mn-cs"/>
              </a:rPr>
              <a:t> i alle rom anbefales det å montere flere røykvarslere.</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Plasseres i taket.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Må testes jevnlig. Test </a:t>
            </a:r>
            <a:r>
              <a:rPr lang="nb-NO" sz="1200" kern="1200">
                <a:solidFill>
                  <a:schemeClr val="tx1"/>
                </a:solidFill>
                <a:effectLst/>
                <a:latin typeface="+mn-lt"/>
                <a:ea typeface="+mn-ea"/>
                <a:cs typeface="+mn-cs"/>
              </a:rPr>
              <a:t>røykvarsleren jevnlig med </a:t>
            </a:r>
            <a:r>
              <a:rPr lang="nb-NO" sz="1200" kern="1200" dirty="0">
                <a:solidFill>
                  <a:schemeClr val="tx1"/>
                </a:solidFill>
                <a:effectLst/>
                <a:latin typeface="+mn-lt"/>
                <a:ea typeface="+mn-ea"/>
                <a:cs typeface="+mn-cs"/>
              </a:rPr>
              <a:t>testknappen og bytt batteri én gang i året.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1.Desember</a:t>
            </a:r>
            <a:r>
              <a:rPr lang="nb-NO" sz="1200" kern="1200" baseline="0" dirty="0">
                <a:solidFill>
                  <a:schemeClr val="tx1"/>
                </a:solidFill>
                <a:effectLst/>
                <a:latin typeface="+mn-lt"/>
                <a:ea typeface="+mn-ea"/>
                <a:cs typeface="+mn-cs"/>
              </a:rPr>
              <a:t> er Røykvarslere dagen, og brannvesenet anbefaler å bytte batteri denne dagen og gjør dette til en rutine.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2</a:t>
            </a:fld>
            <a:endParaRPr lang="nb-NO"/>
          </a:p>
        </p:txBody>
      </p:sp>
    </p:spTree>
    <p:extLst>
      <p:ext uri="{BB962C8B-B14F-4D97-AF65-F5344CB8AC3E}">
        <p14:creationId xmlns:p14="http://schemas.microsoft.com/office/powerpoint/2010/main" val="216591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Det skal være minimum ett fungerende slokkeutstyr i hver boenhet og minst en for hver etasje i boenheten: husbrannslange / brannslukkingsapparat. Gjerne begge deler.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Slokkeutstyret skal være lett tilgjengelig,</a:t>
            </a:r>
            <a:r>
              <a:rPr lang="nb-NO" sz="1200" kern="1200" baseline="0" dirty="0">
                <a:solidFill>
                  <a:schemeClr val="tx1"/>
                </a:solidFill>
                <a:effectLst/>
                <a:latin typeface="+mn-lt"/>
                <a:ea typeface="+mn-ea"/>
                <a:cs typeface="+mn-cs"/>
              </a:rPr>
              <a:t> som for eksempel i gangen eller på kjøkkenet</a:t>
            </a:r>
            <a:r>
              <a:rPr lang="nb-NO" sz="1200" kern="1200" dirty="0">
                <a:solidFill>
                  <a:schemeClr val="tx1"/>
                </a:solidFill>
                <a:effectLst/>
                <a:latin typeface="+mn-lt"/>
                <a:ea typeface="+mn-ea"/>
                <a:cs typeface="+mn-cs"/>
              </a:rPr>
              <a:t>.  Husbrannslangen skal rekke frem til alle rom i huset og være</a:t>
            </a:r>
            <a:r>
              <a:rPr lang="nb-NO" sz="1200" strike="sngStrike"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koblet til vann.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Forklar hvordan man sjekker at brannslukkingsapparatet er klart til bruk/virker (vis på apparatet hvordan dette gjøres).  </a:t>
            </a:r>
          </a:p>
          <a:p>
            <a:r>
              <a:rPr lang="nb-NO" sz="1200" kern="1200" dirty="0">
                <a:solidFill>
                  <a:schemeClr val="tx1"/>
                </a:solidFill>
                <a:effectLst/>
                <a:latin typeface="+mn-lt"/>
                <a:ea typeface="+mn-ea"/>
                <a:cs typeface="+mn-cs"/>
              </a:rPr>
              <a:t>Pilen</a:t>
            </a:r>
            <a:r>
              <a:rPr lang="nb-NO" sz="1200" kern="1200" baseline="0" dirty="0">
                <a:solidFill>
                  <a:schemeClr val="tx1"/>
                </a:solidFill>
                <a:effectLst/>
                <a:latin typeface="+mn-lt"/>
                <a:ea typeface="+mn-ea"/>
                <a:cs typeface="+mn-cs"/>
              </a:rPr>
              <a:t> på manometeret skal stå på grønt, da er apparatet er klart til å brukes.  Viktig å se til at slangen er hel uten sprekker og splinten er i.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Tilleggsinformasjon:</a:t>
            </a:r>
            <a:r>
              <a:rPr lang="nb-NO" sz="1200" kern="1200" baseline="0" dirty="0">
                <a:solidFill>
                  <a:schemeClr val="tx1"/>
                </a:solidFill>
                <a:effectLst/>
                <a:latin typeface="+mn-lt"/>
                <a:ea typeface="+mn-ea"/>
                <a:cs typeface="+mn-cs"/>
              </a:rPr>
              <a:t> </a:t>
            </a:r>
          </a:p>
          <a:p>
            <a:r>
              <a:rPr lang="nb-NO" sz="1200" kern="1200" baseline="0" dirty="0">
                <a:solidFill>
                  <a:schemeClr val="tx1"/>
                </a:solidFill>
                <a:effectLst/>
                <a:latin typeface="+mn-lt"/>
                <a:ea typeface="+mn-ea"/>
                <a:cs typeface="+mn-cs"/>
              </a:rPr>
              <a:t>Ved spørsmål om hva som anbefales av skum eller pulver, så anbefaler BB begge, men skumapparat gjør mindre skade på inventar enn pulverapparat.</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3</a:t>
            </a:fld>
            <a:endParaRPr lang="nb-NO"/>
          </a:p>
        </p:txBody>
      </p:sp>
    </p:spTree>
    <p:extLst>
      <p:ext uri="{BB962C8B-B14F-4D97-AF65-F5344CB8AC3E}">
        <p14:creationId xmlns:p14="http://schemas.microsoft.com/office/powerpoint/2010/main" val="195583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Viktig å ha en plan for rømning. Er</a:t>
            </a:r>
            <a:r>
              <a:rPr lang="nb-NO" sz="1200" kern="1200" baseline="0" dirty="0">
                <a:solidFill>
                  <a:schemeClr val="tx1"/>
                </a:solidFill>
                <a:effectLst/>
                <a:latin typeface="+mn-lt"/>
                <a:ea typeface="+mn-ea"/>
                <a:cs typeface="+mn-cs"/>
              </a:rPr>
              <a:t> du usikker på hvor rømningsveien er, ta kontakt med huseier for en gjennomgang.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Øv gjerne sammen med familien din, alene eller dem du bor med.</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Du skal kunne komme deg raskt ut av boligen – uten å bruke nøkkel.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Hold rømningsveiene frie for rot og andre hindringer. Rotet rømningsveier</a:t>
            </a:r>
            <a:r>
              <a:rPr lang="nb-NO" sz="1200" kern="1200" baseline="0" dirty="0">
                <a:solidFill>
                  <a:schemeClr val="tx1"/>
                </a:solidFill>
                <a:effectLst/>
                <a:latin typeface="+mn-lt"/>
                <a:ea typeface="+mn-ea"/>
                <a:cs typeface="+mn-cs"/>
              </a:rPr>
              <a:t> kan være til hindre både for deg, andre beboere, samt operativ som skal inn å gjøre slokkearbeid.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4</a:t>
            </a:fld>
            <a:endParaRPr lang="nb-NO"/>
          </a:p>
        </p:txBody>
      </p:sp>
    </p:spTree>
    <p:extLst>
      <p:ext uri="{BB962C8B-B14F-4D97-AF65-F5344CB8AC3E}">
        <p14:creationId xmlns:p14="http://schemas.microsoft.com/office/powerpoint/2010/main" val="80024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Hold alltid et øye på komfyren når den er i bruk. Blir du avbrutt i matlagingen, trekk maten til siden og skru av platen.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Rundt</a:t>
            </a:r>
            <a:r>
              <a:rPr lang="nb-NO" sz="1200" kern="1200" baseline="0" dirty="0">
                <a:solidFill>
                  <a:schemeClr val="tx1"/>
                </a:solidFill>
                <a:effectLst/>
                <a:latin typeface="+mn-lt"/>
                <a:ea typeface="+mn-ea"/>
                <a:cs typeface="+mn-cs"/>
              </a:rPr>
              <a:t> 50% av alle uttrykninger er i forbindelse med branntilløp som starter på kjøkkenet.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Vi anbefaler å ikke lage mat på nattes tid etter inntak av alkohol.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90F37B4D-040D-4C99-ACB9-4F668B6105CC}" type="slidenum">
              <a:rPr lang="nb-NO" smtClean="0"/>
              <a:pPr/>
              <a:t>5</a:t>
            </a:fld>
            <a:endParaRPr lang="nb-NO"/>
          </a:p>
        </p:txBody>
      </p:sp>
    </p:spTree>
    <p:extLst>
      <p:ext uri="{BB962C8B-B14F-4D97-AF65-F5344CB8AC3E}">
        <p14:creationId xmlns:p14="http://schemas.microsoft.com/office/powerpoint/2010/main" val="355305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Ved brann i gryte,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 Ta på lokk, trekk gryten til siden og skru av platen </a:t>
            </a:r>
          </a:p>
          <a:p>
            <a:endParaRPr lang="nb-NO" dirty="0"/>
          </a:p>
          <a:p>
            <a:r>
              <a:rPr lang="nb-NO" dirty="0"/>
              <a:t>Ved</a:t>
            </a:r>
            <a:r>
              <a:rPr lang="nb-NO" baseline="0" dirty="0"/>
              <a:t> å ta på lokket kveler du flammen og ved å trykke gryten til siden og skru av platen fjerner du kilden til varme. </a:t>
            </a:r>
          </a:p>
          <a:p>
            <a:endParaRPr lang="nb-NO" baseline="0" dirty="0"/>
          </a:p>
          <a:p>
            <a:r>
              <a:rPr lang="nb-NO" baseline="0" dirty="0"/>
              <a:t>Aldri bruk vann for å slokke brann i gryte, da dette forverrer flammeutvikling. </a:t>
            </a:r>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6</a:t>
            </a:fld>
            <a:endParaRPr lang="nb-NO"/>
          </a:p>
        </p:txBody>
      </p:sp>
    </p:spTree>
    <p:extLst>
      <p:ext uri="{BB962C8B-B14F-4D97-AF65-F5344CB8AC3E}">
        <p14:creationId xmlns:p14="http://schemas.microsoft.com/office/powerpoint/2010/main" val="155708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Slå alltid av vaskemaskiner og tørketrommelen når du legger deg eller forlater boligen. </a:t>
            </a:r>
          </a:p>
          <a:p>
            <a:r>
              <a:rPr lang="nb-NO" sz="1200" kern="1200" dirty="0">
                <a:solidFill>
                  <a:schemeClr val="tx1"/>
                </a:solidFill>
                <a:effectLst/>
                <a:latin typeface="+mn-lt"/>
                <a:ea typeface="+mn-ea"/>
                <a:cs typeface="+mn-cs"/>
              </a:rPr>
              <a:t>Elektroniske</a:t>
            </a:r>
            <a:r>
              <a:rPr lang="nb-NO" sz="1200" kern="1200" baseline="0" dirty="0">
                <a:solidFill>
                  <a:schemeClr val="tx1"/>
                </a:solidFill>
                <a:effectLst/>
                <a:latin typeface="+mn-lt"/>
                <a:ea typeface="+mn-ea"/>
                <a:cs typeface="+mn-cs"/>
              </a:rPr>
              <a:t> apparater skal brukes i brukes i våken tilstand og du skal være til stede.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Unngå å lade laptop, nettbrett og mobiltelefoner på natten. </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7</a:t>
            </a:fld>
            <a:endParaRPr lang="nb-NO"/>
          </a:p>
        </p:txBody>
      </p:sp>
    </p:spTree>
    <p:extLst>
      <p:ext uri="{BB962C8B-B14F-4D97-AF65-F5344CB8AC3E}">
        <p14:creationId xmlns:p14="http://schemas.microsoft.com/office/powerpoint/2010/main" val="119700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dirty="0"/>
          </a:p>
          <a:p>
            <a:r>
              <a:rPr lang="nb-NO" dirty="0"/>
              <a:t>Mange</a:t>
            </a:r>
            <a:r>
              <a:rPr lang="nb-NO" baseline="0" dirty="0"/>
              <a:t> elektriske produkter, u</a:t>
            </a:r>
            <a:r>
              <a:rPr lang="nb-NO" dirty="0"/>
              <a:t>nngå</a:t>
            </a:r>
            <a:r>
              <a:rPr lang="nb-NO" baseline="0" dirty="0"/>
              <a:t> å over koble skjøteledningene (Huskeregel: ikke bruk flere kontaktpunkter enn skjøteledningene har)</a:t>
            </a:r>
          </a:p>
          <a:p>
            <a:r>
              <a:rPr lang="nb-NO" baseline="0" dirty="0"/>
              <a:t>Kjøleskap, vaskemaskin/tørketrommel og oljeovner skal kobles i direkte i kontakten på veggen og kontaktet skal være jordet</a:t>
            </a: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8</a:t>
            </a:fld>
            <a:endParaRPr lang="nb-NO"/>
          </a:p>
        </p:txBody>
      </p:sp>
    </p:spTree>
    <p:extLst>
      <p:ext uri="{BB962C8B-B14F-4D97-AF65-F5344CB8AC3E}">
        <p14:creationId xmlns:p14="http://schemas.microsoft.com/office/powerpoint/2010/main" val="87917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Bare godkjente elektrikere har lov til å montere og reparere elektriske anlegg og elektrisk utstyr, for e</a:t>
            </a:r>
            <a:r>
              <a:rPr lang="nb-NO" sz="1200" kern="1200" baseline="0" dirty="0">
                <a:solidFill>
                  <a:schemeClr val="tx1"/>
                </a:solidFill>
                <a:effectLst/>
                <a:latin typeface="+mn-lt"/>
                <a:ea typeface="+mn-ea"/>
                <a:cs typeface="+mn-cs"/>
              </a:rPr>
              <a:t>ksempel stikkontakter.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nb-NO" dirty="0"/>
              <a:t>Enkel</a:t>
            </a:r>
            <a:r>
              <a:rPr lang="nb-NO" baseline="0" dirty="0"/>
              <a:t> montering av lamper kan man gjøre selv. </a:t>
            </a: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9</a:t>
            </a:fld>
            <a:endParaRPr lang="nb-NO"/>
          </a:p>
        </p:txBody>
      </p:sp>
    </p:spTree>
    <p:extLst>
      <p:ext uri="{BB962C8B-B14F-4D97-AF65-F5344CB8AC3E}">
        <p14:creationId xmlns:p14="http://schemas.microsoft.com/office/powerpoint/2010/main" val="300882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dirty="0"/>
          </a:p>
        </p:txBody>
      </p:sp>
    </p:spTree>
    <p:extLst>
      <p:ext uri="{BB962C8B-B14F-4D97-AF65-F5344CB8AC3E}">
        <p14:creationId xmlns:p14="http://schemas.microsoft.com/office/powerpoint/2010/main" val="261783041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393670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221810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a:p>
        </p:txBody>
      </p:sp>
      <p:sp>
        <p:nvSpPr>
          <p:cNvPr id="8" name="Subtitle 2">
            <a:extLst>
              <a:ext uri="{FF2B5EF4-FFF2-40B4-BE49-F238E27FC236}">
                <a16:creationId xmlns:a16="http://schemas.microsoft.com/office/drawing/2014/main" id="{204D99E0-DCC2-437C-888B-FBD5953E3AC1}"/>
              </a:ext>
            </a:extLst>
          </p:cNvPr>
          <p:cNvSpPr>
            <a:spLocks noGrp="1"/>
          </p:cNvSpPr>
          <p:nvPr>
            <p:ph type="subTitle" idx="13"/>
          </p:nvPr>
        </p:nvSpPr>
        <p:spPr>
          <a:xfrm>
            <a:off x="928915" y="4423456"/>
            <a:ext cx="5558965" cy="190023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9" name="Plassholder for bilde 7">
            <a:extLst>
              <a:ext uri="{FF2B5EF4-FFF2-40B4-BE49-F238E27FC236}">
                <a16:creationId xmlns:a16="http://schemas.microsoft.com/office/drawing/2014/main" id="{4A3ABBC9-AF8B-4B46-B159-3FDA75D7564B}"/>
              </a:ext>
            </a:extLst>
          </p:cNvPr>
          <p:cNvSpPr>
            <a:spLocks noGrp="1"/>
          </p:cNvSpPr>
          <p:nvPr>
            <p:ph type="pic" sz="quarter" idx="14"/>
          </p:nvPr>
        </p:nvSpPr>
        <p:spPr>
          <a:xfrm>
            <a:off x="6719198" y="838201"/>
            <a:ext cx="4587421" cy="5485493"/>
          </a:xfrm>
        </p:spPr>
        <p:txBody>
          <a:bodyPr/>
          <a:lstStyle/>
          <a:p>
            <a:endParaRPr lang="nb-NO"/>
          </a:p>
        </p:txBody>
      </p:sp>
      <p:sp>
        <p:nvSpPr>
          <p:cNvPr id="13" name="Title 1">
            <a:extLst>
              <a:ext uri="{FF2B5EF4-FFF2-40B4-BE49-F238E27FC236}">
                <a16:creationId xmlns:a16="http://schemas.microsoft.com/office/drawing/2014/main" id="{C91D8290-0C4E-4F91-90BC-AA580DBBEDDB}"/>
              </a:ext>
            </a:extLst>
          </p:cNvPr>
          <p:cNvSpPr>
            <a:spLocks noGrp="1"/>
          </p:cNvSpPr>
          <p:nvPr>
            <p:ph type="ctrTitle" hasCustomPrompt="1"/>
          </p:nvPr>
        </p:nvSpPr>
        <p:spPr>
          <a:xfrm>
            <a:off x="928917" y="2710543"/>
            <a:ext cx="5790280" cy="1468438"/>
          </a:xfrm>
        </p:spPr>
        <p:txBody>
          <a:bodyPr anchor="t"/>
          <a:lstStyle>
            <a:lvl1pPr algn="l">
              <a:defRPr sz="4700"/>
            </a:lvl1pPr>
          </a:lstStyle>
          <a:p>
            <a:r>
              <a:rPr lang="nb-NO" dirty="0"/>
              <a:t>Overskrift</a:t>
            </a:r>
            <a:endParaRPr lang="en-US" dirty="0"/>
          </a:p>
        </p:txBody>
      </p:sp>
    </p:spTree>
    <p:extLst>
      <p:ext uri="{BB962C8B-B14F-4D97-AF65-F5344CB8AC3E}">
        <p14:creationId xmlns:p14="http://schemas.microsoft.com/office/powerpoint/2010/main" val="383317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46058" y="2694781"/>
            <a:ext cx="5745844" cy="1468438"/>
          </a:xfrm>
        </p:spPr>
        <p:txBody>
          <a:bodyPr anchor="t"/>
          <a:lstStyle>
            <a:lvl1pPr algn="l">
              <a:defRPr sz="4700"/>
            </a:lvl1pPr>
          </a:lstStyle>
          <a:p>
            <a:r>
              <a:rPr lang="nb-NO" dirty="0"/>
              <a:t>Overskrift</a:t>
            </a:r>
            <a:endParaRPr lang="en-US" dirty="0"/>
          </a:p>
        </p:txBody>
      </p:sp>
      <p:sp>
        <p:nvSpPr>
          <p:cNvPr id="3" name="Subtitle 2"/>
          <p:cNvSpPr>
            <a:spLocks noGrp="1"/>
          </p:cNvSpPr>
          <p:nvPr>
            <p:ph type="subTitle" idx="1"/>
          </p:nvPr>
        </p:nvSpPr>
        <p:spPr>
          <a:xfrm>
            <a:off x="5646057" y="4415575"/>
            <a:ext cx="536847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dirty="0"/>
          </a:p>
        </p:txBody>
      </p:sp>
      <p:sp>
        <p:nvSpPr>
          <p:cNvPr id="8" name="Plassholder for bilde 7">
            <a:extLst>
              <a:ext uri="{FF2B5EF4-FFF2-40B4-BE49-F238E27FC236}">
                <a16:creationId xmlns:a16="http://schemas.microsoft.com/office/drawing/2014/main" id="{9D0875E3-B772-470E-828D-706901A12214}"/>
              </a:ext>
            </a:extLst>
          </p:cNvPr>
          <p:cNvSpPr>
            <a:spLocks noGrp="1"/>
          </p:cNvSpPr>
          <p:nvPr>
            <p:ph type="pic" sz="quarter" idx="13"/>
          </p:nvPr>
        </p:nvSpPr>
        <p:spPr>
          <a:xfrm>
            <a:off x="869951" y="838201"/>
            <a:ext cx="4587421" cy="5485493"/>
          </a:xfrm>
        </p:spPr>
        <p:txBody>
          <a:bodyPr/>
          <a:lstStyle/>
          <a:p>
            <a:endParaRPr lang="nb-NO"/>
          </a:p>
        </p:txBody>
      </p:sp>
    </p:spTree>
    <p:extLst>
      <p:ext uri="{BB962C8B-B14F-4D97-AF65-F5344CB8AC3E}">
        <p14:creationId xmlns:p14="http://schemas.microsoft.com/office/powerpoint/2010/main" val="3381914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dirty="0"/>
          </a:p>
        </p:txBody>
      </p:sp>
    </p:spTree>
    <p:extLst>
      <p:ext uri="{BB962C8B-B14F-4D97-AF65-F5344CB8AC3E}">
        <p14:creationId xmlns:p14="http://schemas.microsoft.com/office/powerpoint/2010/main" val="417742242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764DE79-268F-4C1A-8933-263129D2AF90}"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287765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397725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4871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1/27/2026</a:t>
            </a:fld>
            <a:endParaRPr lang="en-US" dirty="0"/>
          </a:p>
        </p:txBody>
      </p:sp>
      <p:sp>
        <p:nvSpPr>
          <p:cNvPr id="4" name="Footer Placeholder 3"/>
          <p:cNvSpPr>
            <a:spLocks noGrp="1"/>
          </p:cNvSpPr>
          <p:nvPr>
            <p:ph type="ftr" sz="quarter" idx="11"/>
          </p:nvPr>
        </p:nvSpPr>
        <p:spPr/>
        <p:txBody>
          <a:bodyPr/>
          <a:lstStyle/>
          <a:p>
            <a:r>
              <a:rPr lang="nb-NO"/>
              <a:t>Utarbeidet av Bergen Brannvesen</a:t>
            </a:r>
            <a:endParaRPr lang="nb-NO" dirty="0"/>
          </a:p>
        </p:txBody>
      </p:sp>
      <p:sp>
        <p:nvSpPr>
          <p:cNvPr id="5" name="Slide Number Placeholder 4"/>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303100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367167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764DE79-268F-4C1A-8933-263129D2AF90}"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356939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764DE79-268F-4C1A-8933-263129D2AF90}"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63264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B33B0-B080-4B7A-B4DB-E18EF1E932E0}" type="slidenum">
              <a:rPr lang="nb-NO" smtClean="0"/>
              <a:pPr/>
              <a:t>‹#›</a:t>
            </a:fld>
            <a:endParaRPr lang="nb-NO" dirty="0"/>
          </a:p>
        </p:txBody>
      </p:sp>
      <p:sp>
        <p:nvSpPr>
          <p:cNvPr id="7" name="Rektangel 6">
            <a:extLst>
              <a:ext uri="{FF2B5EF4-FFF2-40B4-BE49-F238E27FC236}">
                <a16:creationId xmlns:a16="http://schemas.microsoft.com/office/drawing/2014/main" id="{02F22648-300A-9BFB-461E-87409FFE5B0E}"/>
              </a:ext>
            </a:extLst>
          </p:cNvPr>
          <p:cNvSpPr/>
          <p:nvPr userDrawn="1"/>
        </p:nvSpPr>
        <p:spPr>
          <a:xfrm>
            <a:off x="-190500" y="-152400"/>
            <a:ext cx="12573000" cy="71628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pic>
        <p:nvPicPr>
          <p:cNvPr id="8" name="Grafikk 7">
            <a:extLst>
              <a:ext uri="{FF2B5EF4-FFF2-40B4-BE49-F238E27FC236}">
                <a16:creationId xmlns:a16="http://schemas.microsoft.com/office/drawing/2014/main" id="{417D758D-71F9-A4C3-40D2-7541F6C2F80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16200000">
            <a:off x="2910426" y="-2418037"/>
            <a:ext cx="6435726" cy="11694072"/>
          </a:xfrm>
          <a:prstGeom prst="rect">
            <a:avLst/>
          </a:prstGeom>
        </p:spPr>
      </p:pic>
    </p:spTree>
    <p:extLst>
      <p:ext uri="{BB962C8B-B14F-4D97-AF65-F5344CB8AC3E}">
        <p14:creationId xmlns:p14="http://schemas.microsoft.com/office/powerpoint/2010/main" val="1435640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1.pn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6FC9E1E1-9967-42E3-AC83-BEDDCB7887D4}"/>
              </a:ext>
            </a:extLst>
          </p:cNvPr>
          <p:cNvSpPr>
            <a:spLocks noGrp="1"/>
          </p:cNvSpPr>
          <p:nvPr>
            <p:ph type="sldNum" sz="quarter" idx="12"/>
          </p:nvPr>
        </p:nvSpPr>
        <p:spPr/>
        <p:txBody>
          <a:bodyPr/>
          <a:lstStyle/>
          <a:p>
            <a:fld id="{AECB33B0-B080-4B7A-B4DB-E18EF1E932E0}" type="slidenum">
              <a:rPr lang="nb-NO" smtClean="0"/>
              <a:pPr/>
              <a:t>1</a:t>
            </a:fld>
            <a:endParaRPr lang="nb-NO"/>
          </a:p>
        </p:txBody>
      </p:sp>
      <p:pic>
        <p:nvPicPr>
          <p:cNvPr id="4" name="Bilde 3">
            <a:extLst>
              <a:ext uri="{FF2B5EF4-FFF2-40B4-BE49-F238E27FC236}">
                <a16:creationId xmlns:a16="http://schemas.microsoft.com/office/drawing/2014/main" id="{27FB525A-C0EC-4499-8CCE-B014ACFB3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750" r="32653"/>
          <a:stretch/>
        </p:blipFill>
        <p:spPr>
          <a:xfrm>
            <a:off x="2218128" y="602742"/>
            <a:ext cx="2381079" cy="5836548"/>
          </a:xfrm>
          <a:prstGeom prst="rect">
            <a:avLst/>
          </a:prstGeom>
        </p:spPr>
      </p:pic>
      <p:pic>
        <p:nvPicPr>
          <p:cNvPr id="6" name="Bilde 5">
            <a:extLst>
              <a:ext uri="{FF2B5EF4-FFF2-40B4-BE49-F238E27FC236}">
                <a16:creationId xmlns:a16="http://schemas.microsoft.com/office/drawing/2014/main" id="{586F8639-18F2-445A-A0B0-FE8C4DE309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7853" y="4027788"/>
            <a:ext cx="1125367" cy="2405872"/>
          </a:xfrm>
          <a:prstGeom prst="rect">
            <a:avLst/>
          </a:prstGeom>
        </p:spPr>
      </p:pic>
      <p:pic>
        <p:nvPicPr>
          <p:cNvPr id="7" name="Bilde 6" descr="Brannsikkerthet_hjemme-logo_SERIF.png"/>
          <p:cNvPicPr>
            <a:picLocks noChangeAspect="1"/>
          </p:cNvPicPr>
          <p:nvPr/>
        </p:nvPicPr>
        <p:blipFill>
          <a:blip r:embed="rId5"/>
          <a:stretch>
            <a:fillRect/>
          </a:stretch>
        </p:blipFill>
        <p:spPr>
          <a:xfrm>
            <a:off x="5093176" y="1816765"/>
            <a:ext cx="5140737" cy="2029520"/>
          </a:xfrm>
          <a:prstGeom prst="rect">
            <a:avLst/>
          </a:prstGeom>
        </p:spPr>
      </p:pic>
    </p:spTree>
    <p:extLst>
      <p:ext uri="{BB962C8B-B14F-4D97-AF65-F5344CB8AC3E}">
        <p14:creationId xmlns:p14="http://schemas.microsoft.com/office/powerpoint/2010/main" val="293842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7D42E776-7B55-422B-BCAA-0966378315C8}"/>
              </a:ext>
            </a:extLst>
          </p:cNvPr>
          <p:cNvSpPr>
            <a:spLocks noGrp="1"/>
          </p:cNvSpPr>
          <p:nvPr>
            <p:ph type="sldNum" sz="quarter" idx="12"/>
          </p:nvPr>
        </p:nvSpPr>
        <p:spPr/>
        <p:txBody>
          <a:bodyPr/>
          <a:lstStyle/>
          <a:p>
            <a:fld id="{AECB33B0-B080-4B7A-B4DB-E18EF1E932E0}" type="slidenum">
              <a:rPr lang="nb-NO" smtClean="0"/>
              <a:pPr/>
              <a:t>10</a:t>
            </a:fld>
            <a:endParaRPr lang="nb-NO"/>
          </a:p>
        </p:txBody>
      </p:sp>
      <p:sp>
        <p:nvSpPr>
          <p:cNvPr id="6" name="Tittel 5">
            <a:extLst>
              <a:ext uri="{FF2B5EF4-FFF2-40B4-BE49-F238E27FC236}">
                <a16:creationId xmlns:a16="http://schemas.microsoft.com/office/drawing/2014/main" id="{EBCC75D8-74CB-4F22-B367-07FF6A7E9F79}"/>
              </a:ext>
            </a:extLst>
          </p:cNvPr>
          <p:cNvSpPr>
            <a:spLocks noGrp="1"/>
          </p:cNvSpPr>
          <p:nvPr>
            <p:ph type="ctrTitle"/>
          </p:nvPr>
        </p:nvSpPr>
        <p:spPr/>
        <p:txBody>
          <a:bodyPr/>
          <a:lstStyle/>
          <a:p>
            <a:r>
              <a:rPr lang="nb-NO" b="1" dirty="0">
                <a:latin typeface="PT Serif" panose="020A0603040505020204" pitchFamily="18" charset="0"/>
              </a:rPr>
              <a:t>Pass på levende lys</a:t>
            </a:r>
          </a:p>
        </p:txBody>
      </p:sp>
      <p:pic>
        <p:nvPicPr>
          <p:cNvPr id="7" name="Bilde 6">
            <a:extLst>
              <a:ext uri="{FF2B5EF4-FFF2-40B4-BE49-F238E27FC236}">
                <a16:creationId xmlns:a16="http://schemas.microsoft.com/office/drawing/2014/main" id="{A72DC237-A73D-40DA-A973-3514B441B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618" y="1629434"/>
            <a:ext cx="5914040" cy="4645954"/>
          </a:xfrm>
          <a:prstGeom prst="rect">
            <a:avLst/>
          </a:prstGeom>
        </p:spPr>
      </p:pic>
    </p:spTree>
    <p:extLst>
      <p:ext uri="{BB962C8B-B14F-4D97-AF65-F5344CB8AC3E}">
        <p14:creationId xmlns:p14="http://schemas.microsoft.com/office/powerpoint/2010/main" val="401445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6225FF6F-F715-414A-AA48-034210DC8349}"/>
              </a:ext>
            </a:extLst>
          </p:cNvPr>
          <p:cNvSpPr>
            <a:spLocks noGrp="1"/>
          </p:cNvSpPr>
          <p:nvPr>
            <p:ph type="sldNum" sz="quarter" idx="12"/>
          </p:nvPr>
        </p:nvSpPr>
        <p:spPr/>
        <p:txBody>
          <a:bodyPr/>
          <a:lstStyle/>
          <a:p>
            <a:fld id="{AECB33B0-B080-4B7A-B4DB-E18EF1E932E0}" type="slidenum">
              <a:rPr lang="nb-NO" smtClean="0"/>
              <a:pPr/>
              <a:t>11</a:t>
            </a:fld>
            <a:endParaRPr lang="nb-NO"/>
          </a:p>
        </p:txBody>
      </p:sp>
      <p:sp>
        <p:nvSpPr>
          <p:cNvPr id="6" name="Tittel 5">
            <a:extLst>
              <a:ext uri="{FF2B5EF4-FFF2-40B4-BE49-F238E27FC236}">
                <a16:creationId xmlns:a16="http://schemas.microsoft.com/office/drawing/2014/main" id="{065C5E36-FA4B-4E17-9716-C95BA2B19E42}"/>
              </a:ext>
            </a:extLst>
          </p:cNvPr>
          <p:cNvSpPr>
            <a:spLocks noGrp="1"/>
          </p:cNvSpPr>
          <p:nvPr>
            <p:ph type="ctrTitle"/>
          </p:nvPr>
        </p:nvSpPr>
        <p:spPr/>
        <p:txBody>
          <a:bodyPr/>
          <a:lstStyle/>
          <a:p>
            <a:r>
              <a:rPr lang="nb-NO" b="1" dirty="0">
                <a:latin typeface="PT Serif" panose="020A0603040505020204" pitchFamily="18" charset="0"/>
              </a:rPr>
              <a:t>Slokk sigarettene</a:t>
            </a:r>
          </a:p>
        </p:txBody>
      </p:sp>
      <p:pic>
        <p:nvPicPr>
          <p:cNvPr id="7" name="Bilde 6">
            <a:extLst>
              <a:ext uri="{FF2B5EF4-FFF2-40B4-BE49-F238E27FC236}">
                <a16:creationId xmlns:a16="http://schemas.microsoft.com/office/drawing/2014/main" id="{B9BE1FE8-4EA4-473A-8E46-7A498B9B3BDD}"/>
              </a:ext>
            </a:extLst>
          </p:cNvPr>
          <p:cNvPicPr>
            <a:picLocks noChangeAspect="1"/>
          </p:cNvPicPr>
          <p:nvPr/>
        </p:nvPicPr>
        <p:blipFill rotWithShape="1">
          <a:blip r:embed="rId3">
            <a:extLst>
              <a:ext uri="{28A0092B-C50C-407E-A947-70E740481C1C}">
                <a14:useLocalDpi xmlns:a14="http://schemas.microsoft.com/office/drawing/2010/main" val="0"/>
              </a:ext>
            </a:extLst>
          </a:blip>
          <a:srcRect t="8321" r="22320"/>
          <a:stretch/>
        </p:blipFill>
        <p:spPr>
          <a:xfrm>
            <a:off x="6255581" y="1371600"/>
            <a:ext cx="3327719" cy="4443347"/>
          </a:xfrm>
          <a:prstGeom prst="rect">
            <a:avLst/>
          </a:prstGeom>
        </p:spPr>
      </p:pic>
    </p:spTree>
    <p:extLst>
      <p:ext uri="{BB962C8B-B14F-4D97-AF65-F5344CB8AC3E}">
        <p14:creationId xmlns:p14="http://schemas.microsoft.com/office/powerpoint/2010/main" val="126540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4B7F71-8039-4A5B-92EC-1C162F952E48}"/>
              </a:ext>
            </a:extLst>
          </p:cNvPr>
          <p:cNvSpPr>
            <a:spLocks noGrp="1"/>
          </p:cNvSpPr>
          <p:nvPr>
            <p:ph type="title"/>
          </p:nvPr>
        </p:nvSpPr>
        <p:spPr>
          <a:xfrm>
            <a:off x="878156" y="990601"/>
            <a:ext cx="10515600" cy="1003198"/>
          </a:xfrm>
        </p:spPr>
        <p:txBody>
          <a:bodyPr>
            <a:normAutofit/>
          </a:bodyPr>
          <a:lstStyle/>
          <a:p>
            <a:r>
              <a:rPr lang="nb-NO" sz="4700" b="1" dirty="0">
                <a:latin typeface="PT Serif" panose="020A0603040505020204" pitchFamily="18" charset="0"/>
              </a:rPr>
              <a:t>Hvis det brenner</a:t>
            </a:r>
          </a:p>
        </p:txBody>
      </p:sp>
      <p:sp>
        <p:nvSpPr>
          <p:cNvPr id="5" name="Plassholder for lysbildenummer 4">
            <a:extLst>
              <a:ext uri="{FF2B5EF4-FFF2-40B4-BE49-F238E27FC236}">
                <a16:creationId xmlns:a16="http://schemas.microsoft.com/office/drawing/2014/main" id="{E12EE3DF-C07F-44BC-8600-C28EAD0E0FD4}"/>
              </a:ext>
            </a:extLst>
          </p:cNvPr>
          <p:cNvSpPr>
            <a:spLocks noGrp="1"/>
          </p:cNvSpPr>
          <p:nvPr>
            <p:ph type="sldNum" sz="quarter" idx="12"/>
          </p:nvPr>
        </p:nvSpPr>
        <p:spPr/>
        <p:txBody>
          <a:bodyPr/>
          <a:lstStyle/>
          <a:p>
            <a:fld id="{AECB33B0-B080-4B7A-B4DB-E18EF1E932E0}" type="slidenum">
              <a:rPr lang="nb-NO" smtClean="0"/>
              <a:pPr/>
              <a:t>12</a:t>
            </a:fld>
            <a:endParaRPr lang="nb-NO" dirty="0"/>
          </a:p>
        </p:txBody>
      </p:sp>
      <p:grpSp>
        <p:nvGrpSpPr>
          <p:cNvPr id="27" name="Gruppe 26"/>
          <p:cNvGrpSpPr/>
          <p:nvPr/>
        </p:nvGrpSpPr>
        <p:grpSpPr>
          <a:xfrm>
            <a:off x="881270" y="2622009"/>
            <a:ext cx="2525815" cy="2836683"/>
            <a:chOff x="639342" y="2891358"/>
            <a:chExt cx="1918956" cy="2155134"/>
          </a:xfrm>
        </p:grpSpPr>
        <p:sp>
          <p:nvSpPr>
            <p:cNvPr id="6" name="Rektangel 5">
              <a:extLst>
                <a:ext uri="{FF2B5EF4-FFF2-40B4-BE49-F238E27FC236}">
                  <a16:creationId xmlns:a16="http://schemas.microsoft.com/office/drawing/2014/main" id="{95705BAE-5E89-4C84-AD03-7B5F76817ACE}"/>
                </a:ext>
              </a:extLst>
            </p:cNvPr>
            <p:cNvSpPr/>
            <p:nvPr/>
          </p:nvSpPr>
          <p:spPr>
            <a:xfrm>
              <a:off x="639342" y="2891358"/>
              <a:ext cx="1918463" cy="1732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0" name="Gruppe 19"/>
            <p:cNvGrpSpPr/>
            <p:nvPr/>
          </p:nvGrpSpPr>
          <p:grpSpPr>
            <a:xfrm>
              <a:off x="639342" y="2891360"/>
              <a:ext cx="1918956" cy="2155132"/>
              <a:chOff x="639342" y="2891360"/>
              <a:chExt cx="1918956" cy="2155132"/>
            </a:xfrm>
          </p:grpSpPr>
          <p:pic>
            <p:nvPicPr>
              <p:cNvPr id="10" name="Grafikk 9">
                <a:extLst>
                  <a:ext uri="{FF2B5EF4-FFF2-40B4-BE49-F238E27FC236}">
                    <a16:creationId xmlns:a16="http://schemas.microsoft.com/office/drawing/2014/main" id="{2D2D8500-9967-428C-ADF6-E9895E760C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342" y="2891360"/>
                <a:ext cx="1918463" cy="1732987"/>
              </a:xfrm>
              <a:prstGeom prst="rect">
                <a:avLst/>
              </a:prstGeom>
            </p:spPr>
          </p:pic>
          <p:sp>
            <p:nvSpPr>
              <p:cNvPr id="11" name="Rektangel 10">
                <a:extLst>
                  <a:ext uri="{FF2B5EF4-FFF2-40B4-BE49-F238E27FC236}">
                    <a16:creationId xmlns:a16="http://schemas.microsoft.com/office/drawing/2014/main" id="{348797E2-B47E-4296-99DE-5A52CF4A6DCD}"/>
                  </a:ext>
                </a:extLst>
              </p:cNvPr>
              <p:cNvSpPr/>
              <p:nvPr/>
            </p:nvSpPr>
            <p:spPr>
              <a:xfrm>
                <a:off x="1202171" y="4677160"/>
                <a:ext cx="815095" cy="369332"/>
              </a:xfrm>
              <a:prstGeom prst="rect">
                <a:avLst/>
              </a:prstGeom>
              <a:ln>
                <a:noFill/>
              </a:ln>
            </p:spPr>
            <p:txBody>
              <a:bodyPr wrap="none">
                <a:spAutoFit/>
              </a:bodyPr>
              <a:lstStyle/>
              <a:p>
                <a:r>
                  <a:rPr lang="nb-NO" dirty="0">
                    <a:solidFill>
                      <a:srgbClr val="C00000"/>
                    </a:solidFill>
                    <a:latin typeface="PT Serif" panose="020A0603040505020204" pitchFamily="18" charset="0"/>
                    <a:ea typeface="PT Sans" panose="020B0503020203020204" pitchFamily="34" charset="0"/>
                  </a:rPr>
                  <a:t>Redde</a:t>
                </a:r>
              </a:p>
            </p:txBody>
          </p:sp>
          <p:pic>
            <p:nvPicPr>
              <p:cNvPr id="15" name="Bilde 14">
                <a:extLst>
                  <a:ext uri="{FF2B5EF4-FFF2-40B4-BE49-F238E27FC236}">
                    <a16:creationId xmlns:a16="http://schemas.microsoft.com/office/drawing/2014/main" id="{F4F2EB15-DED4-4DD4-886B-A334D40915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33"/>
              <a:stretch/>
            </p:blipFill>
            <p:spPr>
              <a:xfrm>
                <a:off x="660400" y="2968723"/>
                <a:ext cx="1897898" cy="1522907"/>
              </a:xfrm>
              <a:prstGeom prst="rect">
                <a:avLst/>
              </a:prstGeom>
            </p:spPr>
          </p:pic>
        </p:grpSp>
      </p:grpSp>
      <p:grpSp>
        <p:nvGrpSpPr>
          <p:cNvPr id="28" name="Gruppe 27"/>
          <p:cNvGrpSpPr/>
          <p:nvPr/>
        </p:nvGrpSpPr>
        <p:grpSpPr>
          <a:xfrm>
            <a:off x="3552177" y="2625907"/>
            <a:ext cx="2531369" cy="2832785"/>
            <a:chOff x="2633972" y="3272357"/>
            <a:chExt cx="1925823" cy="2155135"/>
          </a:xfrm>
        </p:grpSpPr>
        <p:sp>
          <p:nvSpPr>
            <p:cNvPr id="7" name="Rektangel 6">
              <a:extLst>
                <a:ext uri="{FF2B5EF4-FFF2-40B4-BE49-F238E27FC236}">
                  <a16:creationId xmlns:a16="http://schemas.microsoft.com/office/drawing/2014/main" id="{6BB9FD60-7890-40FF-AC7D-35D65A99B6C3}"/>
                </a:ext>
              </a:extLst>
            </p:cNvPr>
            <p:cNvSpPr/>
            <p:nvPr/>
          </p:nvSpPr>
          <p:spPr>
            <a:xfrm>
              <a:off x="2641332" y="3272357"/>
              <a:ext cx="1918463" cy="1732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1" name="Gruppe 20"/>
            <p:cNvGrpSpPr/>
            <p:nvPr/>
          </p:nvGrpSpPr>
          <p:grpSpPr>
            <a:xfrm>
              <a:off x="2633972" y="3272359"/>
              <a:ext cx="1925328" cy="2155133"/>
              <a:chOff x="2633972" y="2891359"/>
              <a:chExt cx="1925328" cy="2155133"/>
            </a:xfrm>
          </p:grpSpPr>
          <p:pic>
            <p:nvPicPr>
              <p:cNvPr id="12" name="Grafikk 11">
                <a:extLst>
                  <a:ext uri="{FF2B5EF4-FFF2-40B4-BE49-F238E27FC236}">
                    <a16:creationId xmlns:a16="http://schemas.microsoft.com/office/drawing/2014/main" id="{7BE489DA-1E14-4CDF-9FDF-F2190200F4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33972" y="2891359"/>
                <a:ext cx="1925328" cy="1732987"/>
              </a:xfrm>
              <a:prstGeom prst="rect">
                <a:avLst/>
              </a:prstGeom>
            </p:spPr>
          </p:pic>
          <p:pic>
            <p:nvPicPr>
              <p:cNvPr id="16" name="Bilde 15">
                <a:extLst>
                  <a:ext uri="{FF2B5EF4-FFF2-40B4-BE49-F238E27FC236}">
                    <a16:creationId xmlns:a16="http://schemas.microsoft.com/office/drawing/2014/main" id="{81BE73EE-1E55-4E24-B8DB-7B44AE3C9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6124" y="3160292"/>
                <a:ext cx="1689633" cy="1267225"/>
              </a:xfrm>
              <a:prstGeom prst="rect">
                <a:avLst/>
              </a:prstGeom>
            </p:spPr>
          </p:pic>
          <p:sp>
            <p:nvSpPr>
              <p:cNvPr id="22" name="Rektangel 21">
                <a:extLst>
                  <a:ext uri="{FF2B5EF4-FFF2-40B4-BE49-F238E27FC236}">
                    <a16:creationId xmlns:a16="http://schemas.microsoft.com/office/drawing/2014/main" id="{9D52F092-84A9-4A59-AC7B-868D433EF47D}"/>
                  </a:ext>
                </a:extLst>
              </p:cNvPr>
              <p:cNvSpPr/>
              <p:nvPr/>
            </p:nvSpPr>
            <p:spPr>
              <a:xfrm>
                <a:off x="3219126" y="4677160"/>
                <a:ext cx="811954" cy="369332"/>
              </a:xfrm>
              <a:prstGeom prst="rect">
                <a:avLst/>
              </a:prstGeom>
              <a:ln>
                <a:noFill/>
              </a:ln>
            </p:spPr>
            <p:txBody>
              <a:bodyPr wrap="none">
                <a:spAutoFit/>
              </a:bodyPr>
              <a:lstStyle/>
              <a:p>
                <a:r>
                  <a:rPr lang="nb-NO" dirty="0">
                    <a:solidFill>
                      <a:srgbClr val="C00000"/>
                    </a:solidFill>
                    <a:latin typeface="PT Serif" panose="020A0603040505020204" pitchFamily="18" charset="0"/>
                    <a:ea typeface="PT Sans" panose="020B0503020203020204" pitchFamily="34" charset="0"/>
                  </a:rPr>
                  <a:t>Varsle</a:t>
                </a:r>
              </a:p>
            </p:txBody>
          </p:sp>
        </p:grpSp>
      </p:grpSp>
      <p:grpSp>
        <p:nvGrpSpPr>
          <p:cNvPr id="29" name="Gruppe 28"/>
          <p:cNvGrpSpPr/>
          <p:nvPr/>
        </p:nvGrpSpPr>
        <p:grpSpPr>
          <a:xfrm>
            <a:off x="6208807" y="2622009"/>
            <a:ext cx="2542024" cy="2833875"/>
            <a:chOff x="4628602" y="2891357"/>
            <a:chExt cx="1933185" cy="2155135"/>
          </a:xfrm>
        </p:grpSpPr>
        <p:sp>
          <p:nvSpPr>
            <p:cNvPr id="8" name="Rektangel 7">
              <a:extLst>
                <a:ext uri="{FF2B5EF4-FFF2-40B4-BE49-F238E27FC236}">
                  <a16:creationId xmlns:a16="http://schemas.microsoft.com/office/drawing/2014/main" id="{0A47A174-F671-465B-BA65-AC82FEE59D0E}"/>
                </a:ext>
              </a:extLst>
            </p:cNvPr>
            <p:cNvSpPr/>
            <p:nvPr/>
          </p:nvSpPr>
          <p:spPr>
            <a:xfrm>
              <a:off x="4628602" y="2891357"/>
              <a:ext cx="1918463" cy="1732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5" name="Gruppe 24"/>
            <p:cNvGrpSpPr/>
            <p:nvPr/>
          </p:nvGrpSpPr>
          <p:grpSpPr>
            <a:xfrm>
              <a:off x="4629151" y="2891360"/>
              <a:ext cx="1932636" cy="2155132"/>
              <a:chOff x="4629151" y="2891360"/>
              <a:chExt cx="1932636" cy="2155132"/>
            </a:xfrm>
          </p:grpSpPr>
          <p:pic>
            <p:nvPicPr>
              <p:cNvPr id="13" name="Grafikk 12">
                <a:extLst>
                  <a:ext uri="{FF2B5EF4-FFF2-40B4-BE49-F238E27FC236}">
                    <a16:creationId xmlns:a16="http://schemas.microsoft.com/office/drawing/2014/main" id="{B8E841D1-65DE-415A-BF90-FDB409CAC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9151" y="2891360"/>
                <a:ext cx="1932636" cy="1732987"/>
              </a:xfrm>
              <a:prstGeom prst="rect">
                <a:avLst/>
              </a:prstGeom>
            </p:spPr>
          </p:pic>
          <p:pic>
            <p:nvPicPr>
              <p:cNvPr id="18" name="Bilde 17">
                <a:extLst>
                  <a:ext uri="{FF2B5EF4-FFF2-40B4-BE49-F238E27FC236}">
                    <a16:creationId xmlns:a16="http://schemas.microsoft.com/office/drawing/2014/main" id="{6A5FAA47-AA9B-4106-AC12-ED653E29D9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3191" y="3160292"/>
                <a:ext cx="1689633" cy="1267225"/>
              </a:xfrm>
              <a:prstGeom prst="rect">
                <a:avLst/>
              </a:prstGeom>
            </p:spPr>
          </p:pic>
          <p:sp>
            <p:nvSpPr>
              <p:cNvPr id="23" name="Rektangel 22">
                <a:extLst>
                  <a:ext uri="{FF2B5EF4-FFF2-40B4-BE49-F238E27FC236}">
                    <a16:creationId xmlns:a16="http://schemas.microsoft.com/office/drawing/2014/main" id="{9E28A48B-94AB-47DC-A97D-4348D0607C2E}"/>
                  </a:ext>
                </a:extLst>
              </p:cNvPr>
              <p:cNvSpPr/>
              <p:nvPr/>
            </p:nvSpPr>
            <p:spPr>
              <a:xfrm>
                <a:off x="5216311" y="4677160"/>
                <a:ext cx="855171" cy="369332"/>
              </a:xfrm>
              <a:prstGeom prst="rect">
                <a:avLst/>
              </a:prstGeom>
              <a:ln>
                <a:noFill/>
              </a:ln>
            </p:spPr>
            <p:txBody>
              <a:bodyPr wrap="none">
                <a:spAutoFit/>
              </a:bodyPr>
              <a:lstStyle/>
              <a:p>
                <a:r>
                  <a:rPr lang="nb-NO" dirty="0">
                    <a:solidFill>
                      <a:srgbClr val="C00000"/>
                    </a:solidFill>
                    <a:latin typeface="PT Serif" panose="020A0603040505020204" pitchFamily="18" charset="0"/>
                    <a:ea typeface="PT Sans" panose="020B0503020203020204" pitchFamily="34" charset="0"/>
                  </a:rPr>
                  <a:t>Slokke</a:t>
                </a:r>
              </a:p>
            </p:txBody>
          </p:sp>
        </p:grpSp>
      </p:grpSp>
      <p:grpSp>
        <p:nvGrpSpPr>
          <p:cNvPr id="30" name="Gruppe 29"/>
          <p:cNvGrpSpPr/>
          <p:nvPr/>
        </p:nvGrpSpPr>
        <p:grpSpPr>
          <a:xfrm>
            <a:off x="8866432" y="2622009"/>
            <a:ext cx="2530438" cy="2811586"/>
            <a:chOff x="6637953" y="2878660"/>
            <a:chExt cx="1928197" cy="2142432"/>
          </a:xfrm>
        </p:grpSpPr>
        <p:sp>
          <p:nvSpPr>
            <p:cNvPr id="9" name="Rektangel 8">
              <a:extLst>
                <a:ext uri="{FF2B5EF4-FFF2-40B4-BE49-F238E27FC236}">
                  <a16:creationId xmlns:a16="http://schemas.microsoft.com/office/drawing/2014/main" id="{6006729C-2964-4EF0-8E5B-1DF331A90F08}"/>
                </a:ext>
              </a:extLst>
            </p:cNvPr>
            <p:cNvSpPr/>
            <p:nvPr/>
          </p:nvSpPr>
          <p:spPr>
            <a:xfrm>
              <a:off x="6645314" y="2882672"/>
              <a:ext cx="1918463" cy="1732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6" name="Gruppe 25"/>
            <p:cNvGrpSpPr/>
            <p:nvPr/>
          </p:nvGrpSpPr>
          <p:grpSpPr>
            <a:xfrm>
              <a:off x="6637953" y="2878660"/>
              <a:ext cx="1928197" cy="2142432"/>
              <a:chOff x="6637953" y="2878660"/>
              <a:chExt cx="1928197" cy="2142432"/>
            </a:xfrm>
          </p:grpSpPr>
          <p:pic>
            <p:nvPicPr>
              <p:cNvPr id="14" name="Grafikk 13">
                <a:extLst>
                  <a:ext uri="{FF2B5EF4-FFF2-40B4-BE49-F238E27FC236}">
                    <a16:creationId xmlns:a16="http://schemas.microsoft.com/office/drawing/2014/main" id="{B177AEB0-FD81-4041-A251-3A297AACEB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7953" y="2878660"/>
                <a:ext cx="1928197" cy="1732987"/>
              </a:xfrm>
              <a:prstGeom prst="rect">
                <a:avLst/>
              </a:prstGeom>
            </p:spPr>
          </p:pic>
          <p:pic>
            <p:nvPicPr>
              <p:cNvPr id="17" name="Bilde 16">
                <a:extLst>
                  <a:ext uri="{FF2B5EF4-FFF2-40B4-BE49-F238E27FC236}">
                    <a16:creationId xmlns:a16="http://schemas.microsoft.com/office/drawing/2014/main" id="{C3622075-CFC4-413E-AB58-BD1F2328609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107" t="13303" r="4646"/>
              <a:stretch/>
            </p:blipFill>
            <p:spPr>
              <a:xfrm>
                <a:off x="6733401" y="3096792"/>
                <a:ext cx="1742288" cy="1411735"/>
              </a:xfrm>
              <a:prstGeom prst="rect">
                <a:avLst/>
              </a:prstGeom>
            </p:spPr>
          </p:pic>
          <p:sp>
            <p:nvSpPr>
              <p:cNvPr id="24" name="Rektangel 23">
                <a:extLst>
                  <a:ext uri="{FF2B5EF4-FFF2-40B4-BE49-F238E27FC236}">
                    <a16:creationId xmlns:a16="http://schemas.microsoft.com/office/drawing/2014/main" id="{4F51AB9F-A49E-4AA2-823F-A596A9C0BEA7}"/>
                  </a:ext>
                </a:extLst>
              </p:cNvPr>
              <p:cNvSpPr/>
              <p:nvPr/>
            </p:nvSpPr>
            <p:spPr>
              <a:xfrm>
                <a:off x="7141739" y="4651760"/>
                <a:ext cx="968983" cy="369332"/>
              </a:xfrm>
              <a:prstGeom prst="rect">
                <a:avLst/>
              </a:prstGeom>
              <a:ln>
                <a:noFill/>
              </a:ln>
            </p:spPr>
            <p:txBody>
              <a:bodyPr wrap="none">
                <a:spAutoFit/>
              </a:bodyPr>
              <a:lstStyle/>
              <a:p>
                <a:r>
                  <a:rPr lang="nb-NO" dirty="0">
                    <a:solidFill>
                      <a:srgbClr val="C00000"/>
                    </a:solidFill>
                    <a:latin typeface="PT Serif" panose="020A0603040505020204" pitchFamily="18" charset="0"/>
                    <a:ea typeface="PT Sans" panose="020B0503020203020204" pitchFamily="34" charset="0"/>
                  </a:rPr>
                  <a:t>Rømme</a:t>
                </a:r>
              </a:p>
            </p:txBody>
          </p:sp>
        </p:grpSp>
      </p:grpSp>
    </p:spTree>
    <p:extLst>
      <p:ext uri="{BB962C8B-B14F-4D97-AF65-F5344CB8AC3E}">
        <p14:creationId xmlns:p14="http://schemas.microsoft.com/office/powerpoint/2010/main" val="593089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9171157E-0CEB-42D4-AAD7-B61C43AEC871}"/>
              </a:ext>
            </a:extLst>
          </p:cNvPr>
          <p:cNvSpPr>
            <a:spLocks noGrp="1"/>
          </p:cNvSpPr>
          <p:nvPr>
            <p:ph type="sldNum" sz="quarter" idx="12"/>
          </p:nvPr>
        </p:nvSpPr>
        <p:spPr/>
        <p:txBody>
          <a:bodyPr/>
          <a:lstStyle/>
          <a:p>
            <a:fld id="{AECB33B0-B080-4B7A-B4DB-E18EF1E932E0}" type="slidenum">
              <a:rPr lang="nb-NO" smtClean="0"/>
              <a:pPr/>
              <a:t>13</a:t>
            </a:fld>
            <a:endParaRPr lang="nb-NO"/>
          </a:p>
        </p:txBody>
      </p:sp>
      <p:sp>
        <p:nvSpPr>
          <p:cNvPr id="6" name="Tittel 5">
            <a:extLst>
              <a:ext uri="{FF2B5EF4-FFF2-40B4-BE49-F238E27FC236}">
                <a16:creationId xmlns:a16="http://schemas.microsoft.com/office/drawing/2014/main" id="{869553B7-310E-4149-9263-F0B09042D682}"/>
              </a:ext>
            </a:extLst>
          </p:cNvPr>
          <p:cNvSpPr>
            <a:spLocks noGrp="1"/>
          </p:cNvSpPr>
          <p:nvPr>
            <p:ph type="ctrTitle"/>
          </p:nvPr>
        </p:nvSpPr>
        <p:spPr/>
        <p:txBody>
          <a:bodyPr/>
          <a:lstStyle/>
          <a:p>
            <a:r>
              <a:rPr lang="nb-NO" b="1" dirty="0">
                <a:latin typeface="PT Serif" panose="020A0603040505020204" pitchFamily="18" charset="0"/>
              </a:rPr>
              <a:t>Ring 110 </a:t>
            </a:r>
            <a:br>
              <a:rPr lang="nb-NO" b="1" dirty="0">
                <a:latin typeface="PT Serif" panose="020A0603040505020204" pitchFamily="18" charset="0"/>
              </a:rPr>
            </a:br>
            <a:r>
              <a:rPr lang="nb-NO" b="1" dirty="0">
                <a:latin typeface="PT Serif" panose="020A0603040505020204" pitchFamily="18" charset="0"/>
              </a:rPr>
              <a:t>ved brann</a:t>
            </a:r>
          </a:p>
        </p:txBody>
      </p:sp>
      <p:pic>
        <p:nvPicPr>
          <p:cNvPr id="7" name="Bilde 6">
            <a:extLst>
              <a:ext uri="{FF2B5EF4-FFF2-40B4-BE49-F238E27FC236}">
                <a16:creationId xmlns:a16="http://schemas.microsoft.com/office/drawing/2014/main" id="{B4DE6F77-9E76-484C-A012-FB9FF5624801}"/>
              </a:ext>
            </a:extLst>
          </p:cNvPr>
          <p:cNvPicPr>
            <a:picLocks noChangeAspect="1"/>
          </p:cNvPicPr>
          <p:nvPr/>
        </p:nvPicPr>
        <p:blipFill rotWithShape="1">
          <a:blip r:embed="rId3">
            <a:extLst>
              <a:ext uri="{28A0092B-C50C-407E-A947-70E740481C1C}">
                <a14:useLocalDpi xmlns:a14="http://schemas.microsoft.com/office/drawing/2010/main" val="0"/>
              </a:ext>
            </a:extLst>
          </a:blip>
          <a:srcRect r="34638" b="5353"/>
          <a:stretch/>
        </p:blipFill>
        <p:spPr>
          <a:xfrm>
            <a:off x="6806732" y="1819275"/>
            <a:ext cx="3232618" cy="4525964"/>
          </a:xfrm>
          <a:prstGeom prst="rect">
            <a:avLst/>
          </a:prstGeom>
        </p:spPr>
      </p:pic>
    </p:spTree>
    <p:extLst>
      <p:ext uri="{BB962C8B-B14F-4D97-AF65-F5344CB8AC3E}">
        <p14:creationId xmlns:p14="http://schemas.microsoft.com/office/powerpoint/2010/main" val="424614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FC612E0-D136-4ED7-8713-21B0BBA5A469}"/>
              </a:ext>
            </a:extLst>
          </p:cNvPr>
          <p:cNvSpPr>
            <a:spLocks noGrp="1"/>
          </p:cNvSpPr>
          <p:nvPr>
            <p:ph type="body" idx="1"/>
          </p:nvPr>
        </p:nvSpPr>
        <p:spPr>
          <a:xfrm>
            <a:off x="2160276" y="6141131"/>
            <a:ext cx="7886700" cy="365125"/>
          </a:xfrm>
        </p:spPr>
        <p:txBody>
          <a:bodyPr>
            <a:normAutofit/>
          </a:bodyPr>
          <a:lstStyle/>
          <a:p>
            <a:pPr algn="ctr"/>
            <a:r>
              <a:rPr lang="nb-NO" sz="1200" dirty="0"/>
              <a:t>Utviklet av Bergen brannvesen, Etat for inkludering og Mikrofilm AS med støtte fra Det store brannløftet.</a:t>
            </a:r>
          </a:p>
        </p:txBody>
      </p:sp>
      <p:sp>
        <p:nvSpPr>
          <p:cNvPr id="5" name="Plassholder for lysbildenummer 4">
            <a:extLst>
              <a:ext uri="{FF2B5EF4-FFF2-40B4-BE49-F238E27FC236}">
                <a16:creationId xmlns:a16="http://schemas.microsoft.com/office/drawing/2014/main" id="{411C234F-4D66-42B5-B7CF-B0D9B411FE74}"/>
              </a:ext>
            </a:extLst>
          </p:cNvPr>
          <p:cNvSpPr>
            <a:spLocks noGrp="1"/>
          </p:cNvSpPr>
          <p:nvPr>
            <p:ph type="sldNum" sz="quarter" idx="12"/>
          </p:nvPr>
        </p:nvSpPr>
        <p:spPr/>
        <p:txBody>
          <a:bodyPr/>
          <a:lstStyle/>
          <a:p>
            <a:fld id="{AECB33B0-B080-4B7A-B4DB-E18EF1E932E0}" type="slidenum">
              <a:rPr lang="nb-NO" smtClean="0"/>
              <a:pPr/>
              <a:t>14</a:t>
            </a:fld>
            <a:endParaRPr lang="nb-NO"/>
          </a:p>
        </p:txBody>
      </p:sp>
    </p:spTree>
    <p:extLst>
      <p:ext uri="{BB962C8B-B14F-4D97-AF65-F5344CB8AC3E}">
        <p14:creationId xmlns:p14="http://schemas.microsoft.com/office/powerpoint/2010/main" val="400992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58BC94F4-538E-4CE9-BECF-D7130B2218DE}"/>
              </a:ext>
            </a:extLst>
          </p:cNvPr>
          <p:cNvSpPr>
            <a:spLocks noGrp="1"/>
          </p:cNvSpPr>
          <p:nvPr>
            <p:ph type="sldNum" sz="quarter" idx="12"/>
          </p:nvPr>
        </p:nvSpPr>
        <p:spPr/>
        <p:txBody>
          <a:bodyPr/>
          <a:lstStyle/>
          <a:p>
            <a:fld id="{AECB33B0-B080-4B7A-B4DB-E18EF1E932E0}" type="slidenum">
              <a:rPr lang="nb-NO" smtClean="0"/>
              <a:pPr/>
              <a:t>2</a:t>
            </a:fld>
            <a:endParaRPr lang="nb-NO" dirty="0"/>
          </a:p>
        </p:txBody>
      </p:sp>
      <p:sp>
        <p:nvSpPr>
          <p:cNvPr id="6" name="Tittel 5">
            <a:extLst>
              <a:ext uri="{FF2B5EF4-FFF2-40B4-BE49-F238E27FC236}">
                <a16:creationId xmlns:a16="http://schemas.microsoft.com/office/drawing/2014/main" id="{61353BBA-73F0-4751-86E0-51909CDC0A8A}"/>
              </a:ext>
            </a:extLst>
          </p:cNvPr>
          <p:cNvSpPr>
            <a:spLocks noGrp="1"/>
          </p:cNvSpPr>
          <p:nvPr>
            <p:ph type="ctrTitle"/>
          </p:nvPr>
        </p:nvSpPr>
        <p:spPr/>
        <p:txBody>
          <a:bodyPr/>
          <a:lstStyle/>
          <a:p>
            <a:r>
              <a:rPr lang="nb-NO" b="1" dirty="0">
                <a:latin typeface="PT Serif" panose="020A0603040505020204" pitchFamily="18" charset="0"/>
              </a:rPr>
              <a:t>Røykvarsleren redder liv</a:t>
            </a:r>
          </a:p>
        </p:txBody>
      </p:sp>
      <p:pic>
        <p:nvPicPr>
          <p:cNvPr id="9" name="Bilde 8">
            <a:extLst>
              <a:ext uri="{FF2B5EF4-FFF2-40B4-BE49-F238E27FC236}">
                <a16:creationId xmlns:a16="http://schemas.microsoft.com/office/drawing/2014/main" id="{BDDD6033-DB00-43A6-8A21-4C86B5632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229884" y="1751692"/>
            <a:ext cx="5887767" cy="4572000"/>
          </a:xfrm>
          <a:prstGeom prst="rect">
            <a:avLst/>
          </a:prstGeom>
        </p:spPr>
      </p:pic>
    </p:spTree>
    <p:extLst>
      <p:ext uri="{BB962C8B-B14F-4D97-AF65-F5344CB8AC3E}">
        <p14:creationId xmlns:p14="http://schemas.microsoft.com/office/powerpoint/2010/main" val="189721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89FE5ACB-8F96-4760-BB83-C994BC041FEE}"/>
              </a:ext>
            </a:extLst>
          </p:cNvPr>
          <p:cNvSpPr>
            <a:spLocks noGrp="1"/>
          </p:cNvSpPr>
          <p:nvPr>
            <p:ph type="sldNum" sz="quarter" idx="12"/>
          </p:nvPr>
        </p:nvSpPr>
        <p:spPr/>
        <p:txBody>
          <a:bodyPr/>
          <a:lstStyle/>
          <a:p>
            <a:fld id="{AECB33B0-B080-4B7A-B4DB-E18EF1E932E0}" type="slidenum">
              <a:rPr lang="nb-NO" smtClean="0"/>
              <a:pPr/>
              <a:t>3</a:t>
            </a:fld>
            <a:endParaRPr lang="nb-NO"/>
          </a:p>
        </p:txBody>
      </p:sp>
      <p:sp>
        <p:nvSpPr>
          <p:cNvPr id="6" name="Tittel 5">
            <a:extLst>
              <a:ext uri="{FF2B5EF4-FFF2-40B4-BE49-F238E27FC236}">
                <a16:creationId xmlns:a16="http://schemas.microsoft.com/office/drawing/2014/main" id="{8F029F9A-A6FC-4779-BB25-EA9ABC1EA20B}"/>
              </a:ext>
            </a:extLst>
          </p:cNvPr>
          <p:cNvSpPr>
            <a:spLocks noGrp="1"/>
          </p:cNvSpPr>
          <p:nvPr>
            <p:ph type="ctrTitle"/>
          </p:nvPr>
        </p:nvSpPr>
        <p:spPr/>
        <p:txBody>
          <a:bodyPr/>
          <a:lstStyle/>
          <a:p>
            <a:r>
              <a:rPr lang="nb-NO" b="1" dirty="0">
                <a:latin typeface="PT Serif" panose="020A0603040505020204" pitchFamily="18" charset="0"/>
              </a:rPr>
              <a:t>Slokkeutstyr</a:t>
            </a:r>
          </a:p>
        </p:txBody>
      </p:sp>
      <p:pic>
        <p:nvPicPr>
          <p:cNvPr id="10" name="Bilde 9">
            <a:extLst>
              <a:ext uri="{FF2B5EF4-FFF2-40B4-BE49-F238E27FC236}">
                <a16:creationId xmlns:a16="http://schemas.microsoft.com/office/drawing/2014/main" id="{7B89187F-9006-49AD-8B68-21F3717B2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679" y="1961581"/>
            <a:ext cx="5350407" cy="4012805"/>
          </a:xfrm>
          <a:prstGeom prst="rect">
            <a:avLst/>
          </a:prstGeom>
        </p:spPr>
      </p:pic>
    </p:spTree>
    <p:extLst>
      <p:ext uri="{BB962C8B-B14F-4D97-AF65-F5344CB8AC3E}">
        <p14:creationId xmlns:p14="http://schemas.microsoft.com/office/powerpoint/2010/main" val="103340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BA240271-3D92-4E1E-8ED0-912F28B81CF6}"/>
              </a:ext>
            </a:extLst>
          </p:cNvPr>
          <p:cNvSpPr>
            <a:spLocks noGrp="1"/>
          </p:cNvSpPr>
          <p:nvPr>
            <p:ph type="sldNum" sz="quarter" idx="12"/>
          </p:nvPr>
        </p:nvSpPr>
        <p:spPr/>
        <p:txBody>
          <a:bodyPr/>
          <a:lstStyle/>
          <a:p>
            <a:fld id="{AECB33B0-B080-4B7A-B4DB-E18EF1E932E0}" type="slidenum">
              <a:rPr lang="nb-NO" smtClean="0"/>
              <a:pPr/>
              <a:t>4</a:t>
            </a:fld>
            <a:endParaRPr lang="nb-NO"/>
          </a:p>
        </p:txBody>
      </p:sp>
      <p:sp>
        <p:nvSpPr>
          <p:cNvPr id="6" name="Tittel 5">
            <a:extLst>
              <a:ext uri="{FF2B5EF4-FFF2-40B4-BE49-F238E27FC236}">
                <a16:creationId xmlns:a16="http://schemas.microsoft.com/office/drawing/2014/main" id="{7C6A64CD-83FE-4C21-9A0C-97B9F5CFC002}"/>
              </a:ext>
            </a:extLst>
          </p:cNvPr>
          <p:cNvSpPr>
            <a:spLocks noGrp="1"/>
          </p:cNvSpPr>
          <p:nvPr>
            <p:ph type="ctrTitle"/>
          </p:nvPr>
        </p:nvSpPr>
        <p:spPr/>
        <p:txBody>
          <a:bodyPr/>
          <a:lstStyle/>
          <a:p>
            <a:r>
              <a:rPr lang="nb-NO" b="1" dirty="0">
                <a:latin typeface="PT Serif" panose="020A0603040505020204" pitchFamily="18" charset="0"/>
              </a:rPr>
              <a:t>Rømningsveier</a:t>
            </a:r>
          </a:p>
        </p:txBody>
      </p:sp>
      <p:pic>
        <p:nvPicPr>
          <p:cNvPr id="11" name="Bilde 10">
            <a:extLst>
              <a:ext uri="{FF2B5EF4-FFF2-40B4-BE49-F238E27FC236}">
                <a16:creationId xmlns:a16="http://schemas.microsoft.com/office/drawing/2014/main" id="{1A199236-8C30-4D4F-B172-DEC7C3B03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4585" y="472377"/>
            <a:ext cx="7949246" cy="5961935"/>
          </a:xfrm>
          <a:prstGeom prst="rect">
            <a:avLst/>
          </a:prstGeom>
        </p:spPr>
      </p:pic>
    </p:spTree>
    <p:extLst>
      <p:ext uri="{BB962C8B-B14F-4D97-AF65-F5344CB8AC3E}">
        <p14:creationId xmlns:p14="http://schemas.microsoft.com/office/powerpoint/2010/main" val="236222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E87DECFF-A26F-40C9-8007-2AF562C8E841}"/>
              </a:ext>
            </a:extLst>
          </p:cNvPr>
          <p:cNvSpPr>
            <a:spLocks noGrp="1"/>
          </p:cNvSpPr>
          <p:nvPr>
            <p:ph type="sldNum" sz="quarter" idx="12"/>
          </p:nvPr>
        </p:nvSpPr>
        <p:spPr/>
        <p:txBody>
          <a:bodyPr/>
          <a:lstStyle/>
          <a:p>
            <a:fld id="{AECB33B0-B080-4B7A-B4DB-E18EF1E932E0}" type="slidenum">
              <a:rPr lang="nb-NO" smtClean="0"/>
              <a:pPr/>
              <a:t>5</a:t>
            </a:fld>
            <a:endParaRPr lang="nb-NO"/>
          </a:p>
        </p:txBody>
      </p:sp>
      <p:sp>
        <p:nvSpPr>
          <p:cNvPr id="6" name="Tittel 5">
            <a:extLst>
              <a:ext uri="{FF2B5EF4-FFF2-40B4-BE49-F238E27FC236}">
                <a16:creationId xmlns:a16="http://schemas.microsoft.com/office/drawing/2014/main" id="{DC9C77A7-8A9F-448E-A231-29E9B3D1B4F2}"/>
              </a:ext>
            </a:extLst>
          </p:cNvPr>
          <p:cNvSpPr>
            <a:spLocks noGrp="1"/>
          </p:cNvSpPr>
          <p:nvPr>
            <p:ph type="ctrTitle"/>
          </p:nvPr>
        </p:nvSpPr>
        <p:spPr/>
        <p:txBody>
          <a:bodyPr/>
          <a:lstStyle/>
          <a:p>
            <a:r>
              <a:rPr lang="nb-NO" b="1" dirty="0">
                <a:latin typeface="PT Serif" panose="020A0603040505020204" pitchFamily="18" charset="0"/>
              </a:rPr>
              <a:t>Pass på komfyren</a:t>
            </a:r>
          </a:p>
        </p:txBody>
      </p:sp>
      <p:pic>
        <p:nvPicPr>
          <p:cNvPr id="9" name="Bilde 8">
            <a:extLst>
              <a:ext uri="{FF2B5EF4-FFF2-40B4-BE49-F238E27FC236}">
                <a16:creationId xmlns:a16="http://schemas.microsoft.com/office/drawing/2014/main" id="{3CE01ECD-0300-4C51-9B28-659E0EB7B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075" y="1200159"/>
            <a:ext cx="7943527" cy="5957645"/>
          </a:xfrm>
          <a:prstGeom prst="rect">
            <a:avLst/>
          </a:prstGeom>
        </p:spPr>
      </p:pic>
    </p:spTree>
    <p:extLst>
      <p:ext uri="{BB962C8B-B14F-4D97-AF65-F5344CB8AC3E}">
        <p14:creationId xmlns:p14="http://schemas.microsoft.com/office/powerpoint/2010/main" val="359927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664C4D-24FE-4041-A35E-AE9F286C6697}"/>
              </a:ext>
            </a:extLst>
          </p:cNvPr>
          <p:cNvSpPr>
            <a:spLocks noGrp="1"/>
          </p:cNvSpPr>
          <p:nvPr>
            <p:ph type="title"/>
          </p:nvPr>
        </p:nvSpPr>
        <p:spPr>
          <a:xfrm>
            <a:off x="998539" y="1083720"/>
            <a:ext cx="10515600" cy="1002911"/>
          </a:xfrm>
        </p:spPr>
        <p:txBody>
          <a:bodyPr>
            <a:normAutofit/>
          </a:bodyPr>
          <a:lstStyle/>
          <a:p>
            <a:r>
              <a:rPr lang="nb-NO" sz="4700" b="1" dirty="0">
                <a:latin typeface="PT Serif" panose="020A0603040505020204" pitchFamily="18" charset="0"/>
              </a:rPr>
              <a:t>Komfyrbrann</a:t>
            </a:r>
          </a:p>
        </p:txBody>
      </p:sp>
      <p:sp>
        <p:nvSpPr>
          <p:cNvPr id="5" name="Plassholder for lysbildenummer 4">
            <a:extLst>
              <a:ext uri="{FF2B5EF4-FFF2-40B4-BE49-F238E27FC236}">
                <a16:creationId xmlns:a16="http://schemas.microsoft.com/office/drawing/2014/main" id="{6BAE19C8-AC4B-4663-B3F2-4C09CE6FEC48}"/>
              </a:ext>
            </a:extLst>
          </p:cNvPr>
          <p:cNvSpPr>
            <a:spLocks noGrp="1"/>
          </p:cNvSpPr>
          <p:nvPr>
            <p:ph type="sldNum" sz="quarter" idx="12"/>
          </p:nvPr>
        </p:nvSpPr>
        <p:spPr/>
        <p:txBody>
          <a:bodyPr/>
          <a:lstStyle/>
          <a:p>
            <a:fld id="{AECB33B0-B080-4B7A-B4DB-E18EF1E932E0}" type="slidenum">
              <a:rPr lang="nb-NO" smtClean="0"/>
              <a:pPr/>
              <a:t>6</a:t>
            </a:fld>
            <a:endParaRPr lang="nb-NO" dirty="0"/>
          </a:p>
        </p:txBody>
      </p:sp>
      <p:grpSp>
        <p:nvGrpSpPr>
          <p:cNvPr id="22" name="Gruppe 21"/>
          <p:cNvGrpSpPr/>
          <p:nvPr/>
        </p:nvGrpSpPr>
        <p:grpSpPr>
          <a:xfrm>
            <a:off x="1640282" y="2624065"/>
            <a:ext cx="2829427" cy="3112301"/>
            <a:chOff x="647700" y="2976891"/>
            <a:chExt cx="2463800" cy="2700766"/>
          </a:xfrm>
        </p:grpSpPr>
        <p:pic>
          <p:nvPicPr>
            <p:cNvPr id="17" name="Bilde 16">
              <a:extLst>
                <a:ext uri="{FF2B5EF4-FFF2-40B4-BE49-F238E27FC236}">
                  <a16:creationId xmlns:a16="http://schemas.microsoft.com/office/drawing/2014/main" id="{F581AF67-3647-46F4-9D0B-3A0AE4D3FD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11" t="2732" r="21884" b="25634"/>
            <a:stretch/>
          </p:blipFill>
          <p:spPr>
            <a:xfrm>
              <a:off x="658955" y="2981124"/>
              <a:ext cx="2431981" cy="2166817"/>
            </a:xfrm>
            <a:prstGeom prst="rect">
              <a:avLst/>
            </a:prstGeom>
          </p:spPr>
        </p:pic>
        <p:grpSp>
          <p:nvGrpSpPr>
            <p:cNvPr id="19" name="Gruppe 18"/>
            <p:cNvGrpSpPr/>
            <p:nvPr/>
          </p:nvGrpSpPr>
          <p:grpSpPr>
            <a:xfrm>
              <a:off x="647700" y="2976891"/>
              <a:ext cx="2463800" cy="2700766"/>
              <a:chOff x="647700" y="2993824"/>
              <a:chExt cx="2463800" cy="2700766"/>
            </a:xfrm>
          </p:grpSpPr>
          <p:pic>
            <p:nvPicPr>
              <p:cNvPr id="18" name="Grafikk 17">
                <a:extLst>
                  <a:ext uri="{FF2B5EF4-FFF2-40B4-BE49-F238E27FC236}">
                    <a16:creationId xmlns:a16="http://schemas.microsoft.com/office/drawing/2014/main" id="{07352073-23E3-4D2C-9C60-05007E6D94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700" y="2993824"/>
                <a:ext cx="2463800" cy="2194452"/>
              </a:xfrm>
              <a:prstGeom prst="rect">
                <a:avLst/>
              </a:prstGeom>
            </p:spPr>
          </p:pic>
          <p:sp>
            <p:nvSpPr>
              <p:cNvPr id="23" name="Rektangel 22">
                <a:extLst>
                  <a:ext uri="{FF2B5EF4-FFF2-40B4-BE49-F238E27FC236}">
                    <a16:creationId xmlns:a16="http://schemas.microsoft.com/office/drawing/2014/main" id="{295F2596-8D05-47B2-AE4B-47FAD263D9CF}"/>
                  </a:ext>
                </a:extLst>
              </p:cNvPr>
              <p:cNvSpPr/>
              <p:nvPr/>
            </p:nvSpPr>
            <p:spPr>
              <a:xfrm>
                <a:off x="1216853" y="5326533"/>
                <a:ext cx="1584407" cy="368057"/>
              </a:xfrm>
              <a:prstGeom prst="rect">
                <a:avLst/>
              </a:prstGeom>
              <a:ln>
                <a:noFill/>
              </a:ln>
            </p:spPr>
            <p:txBody>
              <a:bodyPr wrap="square">
                <a:spAutoFit/>
              </a:bodyPr>
              <a:lstStyle/>
              <a:p>
                <a:r>
                  <a:rPr lang="nb-NO" dirty="0">
                    <a:solidFill>
                      <a:srgbClr val="C00000"/>
                    </a:solidFill>
                    <a:latin typeface="PT Serif" panose="020A0603040505020204" pitchFamily="18" charset="0"/>
                    <a:ea typeface="PT Sans" panose="020B0503020203020204" pitchFamily="34" charset="0"/>
                  </a:rPr>
                  <a:t>Ta på lokk</a:t>
                </a:r>
              </a:p>
            </p:txBody>
          </p:sp>
        </p:grpSp>
      </p:grpSp>
      <p:grpSp>
        <p:nvGrpSpPr>
          <p:cNvPr id="31" name="Gruppe 30"/>
          <p:cNvGrpSpPr/>
          <p:nvPr/>
        </p:nvGrpSpPr>
        <p:grpSpPr>
          <a:xfrm>
            <a:off x="7820157" y="2576543"/>
            <a:ext cx="3013496" cy="3191753"/>
            <a:chOff x="5998100" y="3055635"/>
            <a:chExt cx="2622723" cy="2777864"/>
          </a:xfrm>
        </p:grpSpPr>
        <p:sp>
          <p:nvSpPr>
            <p:cNvPr id="12" name="Rektangel 11">
              <a:extLst>
                <a:ext uri="{FF2B5EF4-FFF2-40B4-BE49-F238E27FC236}">
                  <a16:creationId xmlns:a16="http://schemas.microsoft.com/office/drawing/2014/main" id="{98641411-71AD-4C96-8F3A-CC7D4B36F012}"/>
                </a:ext>
              </a:extLst>
            </p:cNvPr>
            <p:cNvSpPr/>
            <p:nvPr/>
          </p:nvSpPr>
          <p:spPr>
            <a:xfrm>
              <a:off x="6086476" y="3122820"/>
              <a:ext cx="2446194" cy="475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7" name="Gruppe 26"/>
            <p:cNvGrpSpPr/>
            <p:nvPr/>
          </p:nvGrpSpPr>
          <p:grpSpPr>
            <a:xfrm>
              <a:off x="5998100" y="3055635"/>
              <a:ext cx="2622723" cy="2777864"/>
              <a:chOff x="5998100" y="2886305"/>
              <a:chExt cx="2622723" cy="2777864"/>
            </a:xfrm>
          </p:grpSpPr>
          <p:pic>
            <p:nvPicPr>
              <p:cNvPr id="13" name="Bilde 12">
                <a:extLst>
                  <a:ext uri="{FF2B5EF4-FFF2-40B4-BE49-F238E27FC236}">
                    <a16:creationId xmlns:a16="http://schemas.microsoft.com/office/drawing/2014/main" id="{8100A64D-8253-451B-ACD1-6975C2787B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250" t="-5201" r="24541" b="30735"/>
              <a:stretch/>
            </p:blipFill>
            <p:spPr>
              <a:xfrm>
                <a:off x="6096001" y="2898474"/>
                <a:ext cx="2438544" cy="2261956"/>
              </a:xfrm>
              <a:prstGeom prst="rect">
                <a:avLst/>
              </a:prstGeom>
            </p:spPr>
          </p:pic>
          <p:grpSp>
            <p:nvGrpSpPr>
              <p:cNvPr id="21" name="Gruppe 20"/>
              <p:cNvGrpSpPr/>
              <p:nvPr/>
            </p:nvGrpSpPr>
            <p:grpSpPr>
              <a:xfrm>
                <a:off x="5998100" y="2886305"/>
                <a:ext cx="2622723" cy="2777864"/>
                <a:chOff x="5998100" y="2818569"/>
                <a:chExt cx="2622723" cy="2777864"/>
              </a:xfrm>
            </p:grpSpPr>
            <p:pic>
              <p:nvPicPr>
                <p:cNvPr id="14" name="Bilde 13">
                  <a:extLst>
                    <a:ext uri="{FF2B5EF4-FFF2-40B4-BE49-F238E27FC236}">
                      <a16:creationId xmlns:a16="http://schemas.microsoft.com/office/drawing/2014/main" id="{C3BDB6AD-C857-428E-8BBF-433C514BB4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8100" y="2818569"/>
                  <a:ext cx="2622723" cy="2334748"/>
                </a:xfrm>
                <a:prstGeom prst="rect">
                  <a:avLst/>
                </a:prstGeom>
              </p:spPr>
            </p:pic>
            <p:sp>
              <p:nvSpPr>
                <p:cNvPr id="25" name="Rektangel 24">
                  <a:extLst>
                    <a:ext uri="{FF2B5EF4-FFF2-40B4-BE49-F238E27FC236}">
                      <a16:creationId xmlns:a16="http://schemas.microsoft.com/office/drawing/2014/main" id="{25C533D3-CB7B-478F-A59D-7972335245D5}"/>
                    </a:ext>
                  </a:extLst>
                </p:cNvPr>
                <p:cNvSpPr/>
                <p:nvPr/>
              </p:nvSpPr>
              <p:spPr>
                <a:xfrm>
                  <a:off x="6484555" y="5227101"/>
                  <a:ext cx="1649811" cy="369332"/>
                </a:xfrm>
                <a:prstGeom prst="rect">
                  <a:avLst/>
                </a:prstGeom>
                <a:ln>
                  <a:noFill/>
                </a:ln>
              </p:spPr>
              <p:txBody>
                <a:bodyPr wrap="none">
                  <a:spAutoFit/>
                </a:bodyPr>
                <a:lstStyle/>
                <a:p>
                  <a:r>
                    <a:rPr lang="nb-NO" dirty="0">
                      <a:solidFill>
                        <a:srgbClr val="C00000"/>
                      </a:solidFill>
                      <a:latin typeface="PT Serif" panose="020A0603040505020204" pitchFamily="18" charset="0"/>
                      <a:ea typeface="PT Sans" panose="020B0503020203020204" pitchFamily="34" charset="0"/>
                    </a:rPr>
                    <a:t>Skru av platen</a:t>
                  </a:r>
                </a:p>
              </p:txBody>
            </p:sp>
          </p:grpSp>
        </p:grpSp>
      </p:grpSp>
      <p:grpSp>
        <p:nvGrpSpPr>
          <p:cNvPr id="26" name="Gruppe 25"/>
          <p:cNvGrpSpPr/>
          <p:nvPr/>
        </p:nvGrpSpPr>
        <p:grpSpPr>
          <a:xfrm>
            <a:off x="4768649" y="2638079"/>
            <a:ext cx="2805230" cy="3130217"/>
            <a:chOff x="3398592" y="2953490"/>
            <a:chExt cx="2434941" cy="2717030"/>
          </a:xfrm>
        </p:grpSpPr>
        <p:pic>
          <p:nvPicPr>
            <p:cNvPr id="15" name="Bilde 14">
              <a:extLst>
                <a:ext uri="{FF2B5EF4-FFF2-40B4-BE49-F238E27FC236}">
                  <a16:creationId xmlns:a16="http://schemas.microsoft.com/office/drawing/2014/main" id="{D19F3D9D-D044-4B97-80AA-4C68A8E8162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636" t="-359" r="27812" b="27550"/>
            <a:stretch/>
          </p:blipFill>
          <p:spPr>
            <a:xfrm>
              <a:off x="3431890" y="2953490"/>
              <a:ext cx="2393015" cy="2194452"/>
            </a:xfrm>
            <a:prstGeom prst="rect">
              <a:avLst/>
            </a:prstGeom>
          </p:spPr>
        </p:pic>
        <p:grpSp>
          <p:nvGrpSpPr>
            <p:cNvPr id="20" name="Gruppe 19"/>
            <p:cNvGrpSpPr/>
            <p:nvPr/>
          </p:nvGrpSpPr>
          <p:grpSpPr>
            <a:xfrm>
              <a:off x="3398592" y="2963333"/>
              <a:ext cx="2434941" cy="2707187"/>
              <a:chOff x="3398592" y="2920998"/>
              <a:chExt cx="2434941" cy="2707187"/>
            </a:xfrm>
          </p:grpSpPr>
          <p:pic>
            <p:nvPicPr>
              <p:cNvPr id="16" name="Grafikk 15">
                <a:extLst>
                  <a:ext uri="{FF2B5EF4-FFF2-40B4-BE49-F238E27FC236}">
                    <a16:creationId xmlns:a16="http://schemas.microsoft.com/office/drawing/2014/main" id="{17DBD29E-C80F-485F-BDD5-58DA7FFD1B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8592" y="2920998"/>
                <a:ext cx="2434941" cy="2205563"/>
              </a:xfrm>
              <a:prstGeom prst="rect">
                <a:avLst/>
              </a:prstGeom>
            </p:spPr>
          </p:pic>
          <p:sp>
            <p:nvSpPr>
              <p:cNvPr id="24" name="Rektangel 23">
                <a:extLst>
                  <a:ext uri="{FF2B5EF4-FFF2-40B4-BE49-F238E27FC236}">
                    <a16:creationId xmlns:a16="http://schemas.microsoft.com/office/drawing/2014/main" id="{652E7BD1-B684-4B11-8B23-D8E174655330}"/>
                  </a:ext>
                </a:extLst>
              </p:cNvPr>
              <p:cNvSpPr/>
              <p:nvPr/>
            </p:nvSpPr>
            <p:spPr>
              <a:xfrm>
                <a:off x="3424641" y="5258853"/>
                <a:ext cx="2371611" cy="369332"/>
              </a:xfrm>
              <a:prstGeom prst="rect">
                <a:avLst/>
              </a:prstGeom>
              <a:ln>
                <a:noFill/>
              </a:ln>
            </p:spPr>
            <p:txBody>
              <a:bodyPr wrap="none">
                <a:spAutoFit/>
              </a:bodyPr>
              <a:lstStyle/>
              <a:p>
                <a:r>
                  <a:rPr lang="nb-NO" dirty="0">
                    <a:solidFill>
                      <a:srgbClr val="C00000"/>
                    </a:solidFill>
                    <a:latin typeface="PT Serif" panose="020A0603040505020204" pitchFamily="18" charset="0"/>
                    <a:ea typeface="PT Sans" panose="020B0503020203020204" pitchFamily="34" charset="0"/>
                  </a:rPr>
                  <a:t>Trekk gryten til siden</a:t>
                </a:r>
              </a:p>
            </p:txBody>
          </p:sp>
        </p:grpSp>
      </p:grpSp>
    </p:spTree>
    <p:extLst>
      <p:ext uri="{BB962C8B-B14F-4D97-AF65-F5344CB8AC3E}">
        <p14:creationId xmlns:p14="http://schemas.microsoft.com/office/powerpoint/2010/main" val="24374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463E4444-1436-46AD-A2F0-13B57A445FBB}"/>
              </a:ext>
            </a:extLst>
          </p:cNvPr>
          <p:cNvSpPr>
            <a:spLocks noGrp="1"/>
          </p:cNvSpPr>
          <p:nvPr>
            <p:ph type="sldNum" sz="quarter" idx="12"/>
          </p:nvPr>
        </p:nvSpPr>
        <p:spPr/>
        <p:txBody>
          <a:bodyPr/>
          <a:lstStyle/>
          <a:p>
            <a:fld id="{AECB33B0-B080-4B7A-B4DB-E18EF1E932E0}" type="slidenum">
              <a:rPr lang="nb-NO" smtClean="0"/>
              <a:pPr/>
              <a:t>7</a:t>
            </a:fld>
            <a:endParaRPr lang="nb-NO"/>
          </a:p>
        </p:txBody>
      </p:sp>
      <p:sp>
        <p:nvSpPr>
          <p:cNvPr id="6" name="Tittel 5">
            <a:extLst>
              <a:ext uri="{FF2B5EF4-FFF2-40B4-BE49-F238E27FC236}">
                <a16:creationId xmlns:a16="http://schemas.microsoft.com/office/drawing/2014/main" id="{12BBC006-4020-4A1D-992C-B4B03D5EE2FE}"/>
              </a:ext>
            </a:extLst>
          </p:cNvPr>
          <p:cNvSpPr>
            <a:spLocks noGrp="1"/>
          </p:cNvSpPr>
          <p:nvPr>
            <p:ph type="ctrTitle"/>
          </p:nvPr>
        </p:nvSpPr>
        <p:spPr/>
        <p:txBody>
          <a:bodyPr/>
          <a:lstStyle/>
          <a:p>
            <a:r>
              <a:rPr lang="nb-NO" b="1" dirty="0">
                <a:latin typeface="PT Serif" panose="020A0603040505020204" pitchFamily="18" charset="0"/>
              </a:rPr>
              <a:t>Sov trygt</a:t>
            </a:r>
          </a:p>
        </p:txBody>
      </p:sp>
      <p:pic>
        <p:nvPicPr>
          <p:cNvPr id="7" name="Bilde 6">
            <a:extLst>
              <a:ext uri="{FF2B5EF4-FFF2-40B4-BE49-F238E27FC236}">
                <a16:creationId xmlns:a16="http://schemas.microsoft.com/office/drawing/2014/main" id="{87667014-E7D4-48DC-949B-0D5EDACF9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637" y="1686910"/>
            <a:ext cx="7143167" cy="5357375"/>
          </a:xfrm>
          <a:prstGeom prst="rect">
            <a:avLst/>
          </a:prstGeom>
        </p:spPr>
      </p:pic>
    </p:spTree>
    <p:extLst>
      <p:ext uri="{BB962C8B-B14F-4D97-AF65-F5344CB8AC3E}">
        <p14:creationId xmlns:p14="http://schemas.microsoft.com/office/powerpoint/2010/main" val="1430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11F3F74-7C88-46BF-97CB-E69F347CCC4B}"/>
              </a:ext>
            </a:extLst>
          </p:cNvPr>
          <p:cNvSpPr>
            <a:spLocks noGrp="1"/>
          </p:cNvSpPr>
          <p:nvPr>
            <p:ph type="sldNum" sz="quarter" idx="12"/>
          </p:nvPr>
        </p:nvSpPr>
        <p:spPr/>
        <p:txBody>
          <a:bodyPr/>
          <a:lstStyle/>
          <a:p>
            <a:fld id="{AECB33B0-B080-4B7A-B4DB-E18EF1E932E0}" type="slidenum">
              <a:rPr lang="nb-NO" smtClean="0"/>
              <a:pPr/>
              <a:t>8</a:t>
            </a:fld>
            <a:endParaRPr lang="nb-NO"/>
          </a:p>
        </p:txBody>
      </p:sp>
      <p:pic>
        <p:nvPicPr>
          <p:cNvPr id="13" name="Bilde 12">
            <a:extLst>
              <a:ext uri="{FF2B5EF4-FFF2-40B4-BE49-F238E27FC236}">
                <a16:creationId xmlns:a16="http://schemas.microsoft.com/office/drawing/2014/main" id="{58DB340B-E4FB-4E31-AC1A-D55A14569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298" y="-248012"/>
            <a:ext cx="9144000" cy="6858000"/>
          </a:xfrm>
          <a:prstGeom prst="rect">
            <a:avLst/>
          </a:prstGeom>
        </p:spPr>
      </p:pic>
      <p:sp>
        <p:nvSpPr>
          <p:cNvPr id="5" name="Tittel 4">
            <a:extLst>
              <a:ext uri="{FF2B5EF4-FFF2-40B4-BE49-F238E27FC236}">
                <a16:creationId xmlns:a16="http://schemas.microsoft.com/office/drawing/2014/main" id="{5B6A4D48-687C-46B4-AF3B-59373A064856}"/>
              </a:ext>
            </a:extLst>
          </p:cNvPr>
          <p:cNvSpPr>
            <a:spLocks noGrp="1"/>
          </p:cNvSpPr>
          <p:nvPr>
            <p:ph type="ctrTitle"/>
          </p:nvPr>
        </p:nvSpPr>
        <p:spPr>
          <a:xfrm>
            <a:off x="2220688" y="2710543"/>
            <a:ext cx="4342710" cy="1468438"/>
          </a:xfrm>
        </p:spPr>
        <p:txBody>
          <a:bodyPr/>
          <a:lstStyle/>
          <a:p>
            <a:r>
              <a:rPr lang="nb-NO" b="1" dirty="0">
                <a:latin typeface="PT Serif" panose="020A0603040505020204" pitchFamily="18" charset="0"/>
              </a:rPr>
              <a:t>Bruk av skjøteledning</a:t>
            </a:r>
          </a:p>
        </p:txBody>
      </p:sp>
    </p:spTree>
    <p:extLst>
      <p:ext uri="{BB962C8B-B14F-4D97-AF65-F5344CB8AC3E}">
        <p14:creationId xmlns:p14="http://schemas.microsoft.com/office/powerpoint/2010/main" val="36520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B34667-68F2-4E53-90CE-29AFD24759EB}"/>
              </a:ext>
            </a:extLst>
          </p:cNvPr>
          <p:cNvSpPr>
            <a:spLocks noGrp="1"/>
          </p:cNvSpPr>
          <p:nvPr>
            <p:ph type="sldNum" sz="quarter" idx="12"/>
          </p:nvPr>
        </p:nvSpPr>
        <p:spPr/>
        <p:txBody>
          <a:bodyPr/>
          <a:lstStyle/>
          <a:p>
            <a:fld id="{AECB33B0-B080-4B7A-B4DB-E18EF1E932E0}" type="slidenum">
              <a:rPr lang="nb-NO" smtClean="0"/>
              <a:pPr/>
              <a:t>9</a:t>
            </a:fld>
            <a:endParaRPr lang="nb-NO"/>
          </a:p>
        </p:txBody>
      </p:sp>
      <p:sp>
        <p:nvSpPr>
          <p:cNvPr id="6" name="Tittel 5">
            <a:extLst>
              <a:ext uri="{FF2B5EF4-FFF2-40B4-BE49-F238E27FC236}">
                <a16:creationId xmlns:a16="http://schemas.microsoft.com/office/drawing/2014/main" id="{FE272535-1DD0-4BCA-B7BC-794E6C6817DD}"/>
              </a:ext>
            </a:extLst>
          </p:cNvPr>
          <p:cNvSpPr>
            <a:spLocks noGrp="1"/>
          </p:cNvSpPr>
          <p:nvPr>
            <p:ph type="ctrTitle"/>
          </p:nvPr>
        </p:nvSpPr>
        <p:spPr/>
        <p:txBody>
          <a:bodyPr/>
          <a:lstStyle/>
          <a:p>
            <a:r>
              <a:rPr lang="nb-NO" b="1" dirty="0">
                <a:latin typeface="PT Serif" panose="020A0603040505020204" pitchFamily="18" charset="0"/>
              </a:rPr>
              <a:t>Bruk godkjent elektriker</a:t>
            </a:r>
          </a:p>
        </p:txBody>
      </p:sp>
      <p:pic>
        <p:nvPicPr>
          <p:cNvPr id="7" name="Bilde 6">
            <a:extLst>
              <a:ext uri="{FF2B5EF4-FFF2-40B4-BE49-F238E27FC236}">
                <a16:creationId xmlns:a16="http://schemas.microsoft.com/office/drawing/2014/main" id="{C3876BDC-85C9-4189-A487-394E4ABEC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186" y="1724470"/>
            <a:ext cx="3804126" cy="4599222"/>
          </a:xfrm>
          <a:prstGeom prst="rect">
            <a:avLst/>
          </a:prstGeom>
        </p:spPr>
      </p:pic>
    </p:spTree>
    <p:extLst>
      <p:ext uri="{BB962C8B-B14F-4D97-AF65-F5344CB8AC3E}">
        <p14:creationId xmlns:p14="http://schemas.microsoft.com/office/powerpoint/2010/main" val="1300954977"/>
      </p:ext>
    </p:extLst>
  </p:cSld>
  <p:clrMapOvr>
    <a:masterClrMapping/>
  </p:clrMapOvr>
</p:sld>
</file>

<file path=ppt/theme/theme1.xml><?xml version="1.0" encoding="utf-8"?>
<a:theme xmlns:a="http://schemas.openxmlformats.org/drawingml/2006/main" name="Office 2013 – 2022-tema">
  <a:themeElements>
    <a:clrScheme name="Office 2013 – 2022-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2950</TotalTime>
  <Words>858</Words>
  <Application>Microsoft Office PowerPoint</Application>
  <PresentationFormat>Widescreen</PresentationFormat>
  <Paragraphs>116</Paragraphs>
  <Slides>14</Slides>
  <Notes>14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Calibri Light</vt:lpstr>
      <vt:lpstr>PT Serif</vt:lpstr>
      <vt:lpstr>Office 2013 – 2022-tema</vt:lpstr>
      <vt:lpstr>PowerPoint-presentasjon</vt:lpstr>
      <vt:lpstr>Røykvarsleren redder liv</vt:lpstr>
      <vt:lpstr>Slokkeutstyr</vt:lpstr>
      <vt:lpstr>Rømningsveier</vt:lpstr>
      <vt:lpstr>Pass på komfyren</vt:lpstr>
      <vt:lpstr>Komfyrbrann</vt:lpstr>
      <vt:lpstr>Sov trygt</vt:lpstr>
      <vt:lpstr>Bruk av skjøteledning</vt:lpstr>
      <vt:lpstr>Bruk godkjent elektriker</vt:lpstr>
      <vt:lpstr>Pass på levende lys</vt:lpstr>
      <vt:lpstr>Slokk sigarettene</vt:lpstr>
      <vt:lpstr>Hvis det brenner</vt:lpstr>
      <vt:lpstr>Ring 110  ved brann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elve</dc:creator>
  <cp:lastModifiedBy>Hovland, Siv Kristin Eikås</cp:lastModifiedBy>
  <cp:revision>40</cp:revision>
  <dcterms:created xsi:type="dcterms:W3CDTF">2018-10-01T10:10:55Z</dcterms:created>
  <dcterms:modified xsi:type="dcterms:W3CDTF">2026-01-27T12:36:51Z</dcterms:modified>
</cp:coreProperties>
</file>