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
  </p:notesMasterIdLst>
  <p:sldIdLst>
    <p:sldId id="256" r:id="rId5"/>
    <p:sldId id="257" r:id="rId6"/>
  </p:sldIdLst>
  <p:sldSz cx="9906000" cy="6858000" type="A4"/>
  <p:notesSz cx="6794500" cy="9906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8" roundtripDataSignature="AMtx7mie45RpEFv9xiaFwY/hbLp2R2RmW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3F678F-8FBD-40E9-946E-A8996955200E}" v="3" dt="2026-01-28T09:28:32.142"/>
  </p1510:revLst>
</p1510:revInfo>
</file>

<file path=ppt/tableStyles.xml><?xml version="1.0" encoding="utf-8"?>
<a:tblStyleLst xmlns:a="http://schemas.openxmlformats.org/drawingml/2006/main" def="{CA444385-0DCD-4A8F-BB13-186B9835C060}">
  <a:tblStyle styleId="{CA444385-0DCD-4A8F-BB13-186B9835C06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2944283" cy="497020"/>
          </a:xfrm>
          <a:prstGeom prst="rect">
            <a:avLst/>
          </a:prstGeom>
          <a:noFill/>
          <a:ln>
            <a:noFill/>
          </a:ln>
        </p:spPr>
        <p:txBody>
          <a:bodyPr spcFirstLastPara="1" wrap="square" lIns="95411" tIns="47693" rIns="95411" bIns="47693"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7020"/>
          </a:xfrm>
          <a:prstGeom prst="rect">
            <a:avLst/>
          </a:prstGeom>
          <a:noFill/>
          <a:ln>
            <a:noFill/>
          </a:ln>
        </p:spPr>
        <p:txBody>
          <a:bodyPr spcFirstLastPara="1" wrap="square" lIns="95411" tIns="47693" rIns="95411" bIns="47693"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82663" y="1238250"/>
            <a:ext cx="4829175" cy="33432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67263"/>
            <a:ext cx="5435600" cy="3900487"/>
          </a:xfrm>
          <a:prstGeom prst="rect">
            <a:avLst/>
          </a:prstGeom>
          <a:noFill/>
          <a:ln>
            <a:noFill/>
          </a:ln>
        </p:spPr>
        <p:txBody>
          <a:bodyPr spcFirstLastPara="1" wrap="square" lIns="95411" tIns="47693" rIns="95411" bIns="47693"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9408982"/>
            <a:ext cx="2944283" cy="497020"/>
          </a:xfrm>
          <a:prstGeom prst="rect">
            <a:avLst/>
          </a:prstGeom>
          <a:noFill/>
          <a:ln>
            <a:noFill/>
          </a:ln>
        </p:spPr>
        <p:txBody>
          <a:bodyPr spcFirstLastPara="1" wrap="square" lIns="95411" tIns="47693" rIns="95411" bIns="47693"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08982"/>
            <a:ext cx="2944283" cy="497020"/>
          </a:xfrm>
          <a:prstGeom prst="rect">
            <a:avLst/>
          </a:prstGeom>
          <a:noFill/>
          <a:ln>
            <a:noFill/>
          </a:ln>
        </p:spPr>
        <p:txBody>
          <a:bodyPr spcFirstLastPara="1" wrap="square" lIns="95411" tIns="47693" rIns="95411" bIns="47693" anchor="b" anchorCtr="0">
            <a:noAutofit/>
          </a:bodyPr>
          <a:lstStyle/>
          <a:p>
            <a:pPr algn="r"/>
            <a:fld id="{00000000-1234-1234-1234-123412341234}" type="slidenum">
              <a:rPr lang="no-NO" sz="1200" smtClean="0">
                <a:solidFill>
                  <a:schemeClr val="dk1"/>
                </a:solidFill>
                <a:latin typeface="Calibri"/>
                <a:ea typeface="Calibri"/>
                <a:cs typeface="Calibri"/>
                <a:sym typeface="Calibri"/>
              </a:rPr>
              <a:pPr algn="r"/>
              <a:t>‹#›</a:t>
            </a:fld>
            <a:endParaRPr lang="no-NO"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9450" y="4705350"/>
            <a:ext cx="5435600" cy="4457700"/>
          </a:xfrm>
          <a:prstGeom prst="rect">
            <a:avLst/>
          </a:prstGeom>
          <a:noFill/>
          <a:ln>
            <a:noFill/>
          </a:ln>
        </p:spPr>
        <p:txBody>
          <a:bodyPr spcFirstLastPara="1" wrap="square" lIns="95411" tIns="95411" rIns="95411" bIns="95411" anchor="t" anchorCtr="0">
            <a:noAutofit/>
          </a:bodyPr>
          <a:lstStyle/>
          <a:p>
            <a:pPr marL="0" indent="0">
              <a:buClr>
                <a:schemeClr val="dk1"/>
              </a:buClr>
              <a:buSzPts val="1100"/>
            </a:pPr>
            <a:endParaRPr/>
          </a:p>
        </p:txBody>
      </p:sp>
      <p:sp>
        <p:nvSpPr>
          <p:cNvPr id="86" name="Google Shape;86;p1:notes"/>
          <p:cNvSpPr>
            <a:spLocks noGrp="1" noRot="1" noChangeAspect="1"/>
          </p:cNvSpPr>
          <p:nvPr>
            <p:ph type="sldImg" idx="2"/>
          </p:nvPr>
        </p:nvSpPr>
        <p:spPr>
          <a:xfrm>
            <a:off x="714375" y="742950"/>
            <a:ext cx="5365750" cy="3714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79450" y="4705350"/>
            <a:ext cx="5435600" cy="4457700"/>
          </a:xfrm>
          <a:prstGeom prst="rect">
            <a:avLst/>
          </a:prstGeom>
          <a:noFill/>
          <a:ln>
            <a:noFill/>
          </a:ln>
        </p:spPr>
        <p:txBody>
          <a:bodyPr spcFirstLastPara="1" wrap="square" lIns="95411" tIns="95411" rIns="95411" bIns="95411" anchor="t" anchorCtr="0">
            <a:noAutofit/>
          </a:bodyPr>
          <a:lstStyle/>
          <a:p>
            <a:pPr marL="0" indent="0">
              <a:buClr>
                <a:schemeClr val="dk1"/>
              </a:buClr>
              <a:buSzPts val="1100"/>
            </a:pPr>
            <a:endParaRPr/>
          </a:p>
        </p:txBody>
      </p:sp>
      <p:sp>
        <p:nvSpPr>
          <p:cNvPr id="102" name="Google Shape;102;p2:notes"/>
          <p:cNvSpPr>
            <a:spLocks noGrp="1" noRot="1" noChangeAspect="1"/>
          </p:cNvSpPr>
          <p:nvPr>
            <p:ph type="sldImg" idx="2"/>
          </p:nvPr>
        </p:nvSpPr>
        <p:spPr>
          <a:xfrm>
            <a:off x="714375" y="742950"/>
            <a:ext cx="5365750" cy="3714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tellysbilde"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oddrett tekst" type="vertTx">
  <p:cSld name="VERTICAL_TEXT">
    <p:spTree>
      <p:nvGrpSpPr>
        <p:cNvPr id="1" name="Shape 72"/>
        <p:cNvGrpSpPr/>
        <p:nvPr/>
      </p:nvGrpSpPr>
      <p:grpSpPr>
        <a:xfrm>
          <a:off x="0" y="0"/>
          <a:ext cx="0" cy="0"/>
          <a:chOff x="0" y="0"/>
          <a:chExt cx="0" cy="0"/>
        </a:xfrm>
      </p:grpSpPr>
      <p:sp>
        <p:nvSpPr>
          <p:cNvPr id="73" name="Google Shape;73;p1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drett tittel og tekst" type="vertTitleAndTx">
  <p:cSld name="VERTICAL_TITLE_AND_VERTICAL_TEXT">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rot="5400000">
            <a:off x="5251054" y="2203054"/>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
          <p:cNvSpPr txBox="1">
            <a:spLocks noGrp="1"/>
          </p:cNvSpPr>
          <p:nvPr>
            <p:ph type="body" idx="1"/>
          </p:nvPr>
        </p:nvSpPr>
        <p:spPr>
          <a:xfrm rot="5400000">
            <a:off x="917179" y="128984"/>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omt" type="blank">
  <p:cSld name="BLANK">
    <p:spTree>
      <p:nvGrpSpPr>
        <p:cNvPr id="1" name="Shape 21"/>
        <p:cNvGrpSpPr/>
        <p:nvPr/>
      </p:nvGrpSpPr>
      <p:grpSpPr>
        <a:xfrm>
          <a:off x="0" y="0"/>
          <a:ext cx="0" cy="0"/>
          <a:chOff x="0" y="0"/>
          <a:chExt cx="0" cy="0"/>
        </a:xfrm>
      </p:grpSpPr>
      <p:sp>
        <p:nvSpPr>
          <p:cNvPr id="22" name="Google Shape;22;p5"/>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5"/>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5"/>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tel og innhold" type="obj">
  <p:cSld name="OBJECT">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6"/>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6"/>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6"/>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6"/>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loverskrift" type="secHead">
  <p:cSld name="SECTION_HEADER">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675879"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7"/>
          <p:cNvSpPr txBox="1">
            <a:spLocks noGrp="1"/>
          </p:cNvSpPr>
          <p:nvPr>
            <p:ph type="body" idx="1"/>
          </p:nvPr>
        </p:nvSpPr>
        <p:spPr>
          <a:xfrm>
            <a:off x="675879" y="4589465"/>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7"/>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7"/>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7"/>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 innholdsdeler" type="twoObj">
  <p:cSld name="TWO_OBJECTS">
    <p:spTree>
      <p:nvGrpSpPr>
        <p:cNvPr id="1" name="Shape 37"/>
        <p:cNvGrpSpPr/>
        <p:nvPr/>
      </p:nvGrpSpPr>
      <p:grpSpPr>
        <a:xfrm>
          <a:off x="0" y="0"/>
          <a:ext cx="0" cy="0"/>
          <a:chOff x="0" y="0"/>
          <a:chExt cx="0" cy="0"/>
        </a:xfrm>
      </p:grpSpPr>
      <p:sp>
        <p:nvSpPr>
          <p:cNvPr id="38" name="Google Shape;38;p8"/>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8"/>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8"/>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8"/>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ammenligning" type="twoTxTwoObj">
  <p:cSld name="TWO_OBJECTS_WITH_TEXT">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68232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682329"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9"/>
          <p:cNvSpPr txBox="1">
            <a:spLocks noGrp="1"/>
          </p:cNvSpPr>
          <p:nvPr>
            <p:ph type="body" idx="2"/>
          </p:nvPr>
        </p:nvSpPr>
        <p:spPr>
          <a:xfrm>
            <a:off x="682329"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9"/>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9"/>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re tittel" type="titleOnly">
  <p:cSld name="TITLE_ONLY">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0"/>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0"/>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nhold med tekst" type="objTx">
  <p:cSld name="OBJECT_WITH_CAPTIO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
          <p:cNvSpPr txBox="1">
            <a:spLocks noGrp="1"/>
          </p:cNvSpPr>
          <p:nvPr>
            <p:ph type="body" idx="1"/>
          </p:nvPr>
        </p:nvSpPr>
        <p:spPr>
          <a:xfrm>
            <a:off x="4211340" y="987427"/>
            <a:ext cx="5014913"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1"/>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1"/>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e med tekst" type="picTx">
  <p:cSld name="PICTURE_WITH_CAPTION_TEXT">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
          <p:cNvSpPr>
            <a:spLocks noGrp="1"/>
          </p:cNvSpPr>
          <p:nvPr>
            <p:ph type="pic" idx="2"/>
          </p:nvPr>
        </p:nvSpPr>
        <p:spPr>
          <a:xfrm>
            <a:off x="4211340" y="987427"/>
            <a:ext cx="5014913" cy="4873625"/>
          </a:xfrm>
          <a:prstGeom prst="rect">
            <a:avLst/>
          </a:prstGeom>
          <a:noFill/>
          <a:ln>
            <a:noFill/>
          </a:ln>
        </p:spPr>
      </p:sp>
      <p:sp>
        <p:nvSpPr>
          <p:cNvPr id="68" name="Google Shape;68;p12"/>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2"/>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2"/>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2"/>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o-NO"/>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mailto:fauhordvikskole@gmail.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2.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pSp>
        <p:nvGrpSpPr>
          <p:cNvPr id="88" name="Google Shape;88;p1"/>
          <p:cNvGrpSpPr/>
          <p:nvPr/>
        </p:nvGrpSpPr>
        <p:grpSpPr>
          <a:xfrm>
            <a:off x="209550" y="123825"/>
            <a:ext cx="9486900" cy="310754"/>
            <a:chOff x="209550" y="123825"/>
            <a:chExt cx="9486900" cy="310754"/>
          </a:xfrm>
        </p:grpSpPr>
        <p:sp>
          <p:nvSpPr>
            <p:cNvPr id="89" name="Google Shape;89;p1"/>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90" name="Google Shape;90;p1"/>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sp>
        <p:nvSpPr>
          <p:cNvPr id="91" name="Google Shape;91;p1"/>
          <p:cNvSpPr/>
          <p:nvPr/>
        </p:nvSpPr>
        <p:spPr>
          <a:xfrm>
            <a:off x="95250" y="523875"/>
            <a:ext cx="9715500" cy="1162050"/>
          </a:xfrm>
          <a:prstGeom prst="roundRect">
            <a:avLst>
              <a:gd name="adj" fmla="val 16667"/>
            </a:avLst>
          </a:prstGeom>
          <a:solidFill>
            <a:schemeClr val="accent1">
              <a:lumMod val="60000"/>
              <a:lumOff val="40000"/>
            </a:schemeClr>
          </a:solidFill>
          <a:ln w="9525" cap="flat" cmpd="sng">
            <a:solidFill>
              <a:srgbClr val="4472C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no-NO" sz="4000" b="0" i="0" u="none" strike="noStrike" cap="none">
                <a:solidFill>
                  <a:schemeClr val="dk1"/>
                </a:solidFill>
                <a:latin typeface="Arial"/>
                <a:ea typeface="Arial"/>
                <a:cs typeface="Arial"/>
                <a:sym typeface="Arial"/>
              </a:rPr>
              <a:t>UKEPLAN FOR </a:t>
            </a:r>
            <a:r>
              <a:rPr lang="nb-NO" sz="4000" b="0" i="0" u="none" strike="noStrike" cap="none">
                <a:solidFill>
                  <a:schemeClr val="dk1"/>
                </a:solidFill>
                <a:latin typeface="Arial"/>
                <a:ea typeface="Arial"/>
                <a:cs typeface="Arial"/>
                <a:sym typeface="Arial"/>
              </a:rPr>
              <a:t>3</a:t>
            </a:r>
            <a:r>
              <a:rPr lang="no-NO" sz="4000" b="0" i="0" u="none" strike="noStrike" cap="none">
                <a:solidFill>
                  <a:schemeClr val="dk1"/>
                </a:solidFill>
                <a:latin typeface="Arial"/>
                <a:ea typeface="Arial"/>
                <a:cs typeface="Arial"/>
                <a:sym typeface="Arial"/>
              </a:rPr>
              <a:t>.TRINN</a:t>
            </a:r>
            <a:endParaRPr sz="14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no-NO" sz="2400" b="0" i="0" u="none" strike="noStrike" cap="none">
                <a:solidFill>
                  <a:schemeClr val="dk1"/>
                </a:solidFill>
                <a:latin typeface="Arial"/>
                <a:ea typeface="Arial"/>
                <a:cs typeface="Arial"/>
                <a:sym typeface="Arial"/>
              </a:rPr>
              <a:t>Uke </a:t>
            </a:r>
            <a:r>
              <a:rPr lang="nb-NO" sz="2400">
                <a:solidFill>
                  <a:schemeClr val="dk1"/>
                </a:solidFill>
              </a:rPr>
              <a:t>6</a:t>
            </a:r>
            <a:endParaRPr sz="1400" b="0" i="0" u="none" strike="noStrike" cap="none">
              <a:solidFill>
                <a:schemeClr val="dk1"/>
              </a:solidFill>
              <a:latin typeface="Arial"/>
              <a:ea typeface="Arial"/>
              <a:cs typeface="Arial"/>
              <a:sym typeface="Arial"/>
            </a:endParaRPr>
          </a:p>
        </p:txBody>
      </p:sp>
      <p:graphicFrame>
        <p:nvGraphicFramePr>
          <p:cNvPr id="92" name="Google Shape;92;p1"/>
          <p:cNvGraphicFramePr/>
          <p:nvPr>
            <p:extLst>
              <p:ext uri="{D42A27DB-BD31-4B8C-83A1-F6EECF244321}">
                <p14:modId xmlns:p14="http://schemas.microsoft.com/office/powerpoint/2010/main" val="1377242539"/>
              </p:ext>
            </p:extLst>
          </p:nvPr>
        </p:nvGraphicFramePr>
        <p:xfrm>
          <a:off x="95250" y="5068176"/>
          <a:ext cx="9715500" cy="1675025"/>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8096250">
                  <a:extLst>
                    <a:ext uri="{9D8B030D-6E8A-4147-A177-3AD203B41FA5}">
                      <a16:colId xmlns:a16="http://schemas.microsoft.com/office/drawing/2014/main" val="20001"/>
                    </a:ext>
                  </a:extLst>
                </a:gridCol>
              </a:tblGrid>
              <a:tr h="266075">
                <a:tc>
                  <a:txBody>
                    <a:bodyPr/>
                    <a:lstStyle/>
                    <a:p>
                      <a:pPr marL="0" marR="0" lvl="0" indent="0" algn="ctr" rtl="0">
                        <a:lnSpc>
                          <a:spcPct val="100000"/>
                        </a:lnSpc>
                        <a:spcBef>
                          <a:spcPts val="0"/>
                        </a:spcBef>
                        <a:spcAft>
                          <a:spcPts val="0"/>
                        </a:spcAft>
                        <a:buClr>
                          <a:srgbClr val="000000"/>
                        </a:buClr>
                        <a:buSzPts val="1600"/>
                        <a:buFont typeface="Arial"/>
                        <a:buNone/>
                      </a:pPr>
                      <a:r>
                        <a:rPr lang="nb-NO" sz="1500" u="none" strike="noStrike" cap="none" noProof="0">
                          <a:latin typeface="Arial"/>
                          <a:ea typeface="Arial"/>
                          <a:cs typeface="Arial"/>
                          <a:sym typeface="Arial"/>
                        </a:rPr>
                        <a:t>Ukelekse</a:t>
                      </a:r>
                      <a:endParaRPr lang="nb-NO" sz="1300" u="none" strike="noStrike" cap="none" noProof="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accent1">
                        <a:lumMod val="60000"/>
                        <a:lumOff val="40000"/>
                      </a:schemeClr>
                    </a:solidFill>
                  </a:tcPr>
                </a:tc>
                <a:tc>
                  <a:txBody>
                    <a:bodyPr/>
                    <a:lstStyle/>
                    <a:p>
                      <a:pPr marL="0" marR="0" lvl="0" indent="0" algn="l" rtl="0">
                        <a:lnSpc>
                          <a:spcPct val="100000"/>
                        </a:lnSpc>
                        <a:spcBef>
                          <a:spcPts val="0"/>
                        </a:spcBef>
                        <a:spcAft>
                          <a:spcPts val="0"/>
                        </a:spcAft>
                        <a:buClr>
                          <a:srgbClr val="000000"/>
                        </a:buClr>
                        <a:buSzPts val="1600"/>
                        <a:buFont typeface="Arial"/>
                        <a:buNone/>
                      </a:pPr>
                      <a:endParaRPr lang="nb-NO" sz="1500" u="none" strike="noStrike" cap="none" noProof="0">
                        <a:latin typeface="Arial"/>
                        <a:ea typeface="Arial"/>
                        <a:cs typeface="Arial"/>
                        <a:sym typeface="Arial"/>
                      </a:endParaRPr>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accent1">
                        <a:lumMod val="60000"/>
                        <a:lumOff val="40000"/>
                      </a:schemeClr>
                    </a:solidFill>
                  </a:tcPr>
                </a:tc>
                <a:extLst>
                  <a:ext uri="{0D108BD9-81ED-4DB2-BD59-A6C34878D82A}">
                    <a16:rowId xmlns:a16="http://schemas.microsoft.com/office/drawing/2014/main" val="10000"/>
                  </a:ext>
                </a:extLst>
              </a:tr>
              <a:tr h="1354975">
                <a:tc>
                  <a:txBody>
                    <a:bodyPr/>
                    <a:lstStyle/>
                    <a:p>
                      <a:pPr marL="0" marR="0" lvl="0" indent="0" algn="l" rtl="0">
                        <a:lnSpc>
                          <a:spcPct val="100000"/>
                        </a:lnSpc>
                        <a:spcBef>
                          <a:spcPts val="0"/>
                        </a:spcBef>
                        <a:spcAft>
                          <a:spcPts val="0"/>
                        </a:spcAft>
                        <a:buClr>
                          <a:srgbClr val="000000"/>
                        </a:buClr>
                        <a:buSzPts val="1600"/>
                        <a:buFont typeface="Arial"/>
                        <a:buNone/>
                      </a:pPr>
                      <a:endParaRPr lang="nb-NO" sz="1600" u="none" strike="noStrike" cap="none" noProof="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nb-NO" sz="1800" u="none" strike="noStrike" cap="none" noProof="0"/>
                        <a:t>    Les og svar på spørsmålene om Vikingklær. </a:t>
                      </a:r>
                    </a:p>
                    <a:p>
                      <a:pPr marL="0" marR="0" lvl="0" indent="0" algn="l">
                        <a:lnSpc>
                          <a:spcPct val="100000"/>
                        </a:lnSpc>
                        <a:spcBef>
                          <a:spcPts val="0"/>
                        </a:spcBef>
                        <a:spcAft>
                          <a:spcPts val="0"/>
                        </a:spcAft>
                        <a:buSzPts val="1400"/>
                        <a:buFont typeface="Arial"/>
                        <a:buNone/>
                      </a:pPr>
                      <a:r>
                        <a:rPr lang="nb-NO" sz="1800" u="none" strike="noStrike" cap="none" noProof="0"/>
                        <a:t>    Gjør mattearket ditt. </a:t>
                      </a:r>
                    </a:p>
                  </a:txBody>
                  <a:tcPr marL="91450" marR="91450" marT="45725" marB="457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93" name="Google Shape;93;p1"/>
          <p:cNvPicPr preferRelativeResize="0"/>
          <p:nvPr/>
        </p:nvPicPr>
        <p:blipFill rotWithShape="1">
          <a:blip r:embed="rId3">
            <a:alphaModFix/>
          </a:blip>
          <a:srcRect/>
          <a:stretch/>
        </p:blipFill>
        <p:spPr>
          <a:xfrm>
            <a:off x="8354166" y="683869"/>
            <a:ext cx="1342284" cy="842062"/>
          </a:xfrm>
          <a:prstGeom prst="roundRect">
            <a:avLst>
              <a:gd name="adj" fmla="val 16667"/>
            </a:avLst>
          </a:prstGeom>
          <a:noFill/>
          <a:ln>
            <a:noFill/>
          </a:ln>
          <a:effectLst>
            <a:outerShdw blurRad="76200" dist="38100" dir="7800000" algn="tl" rotWithShape="0">
              <a:srgbClr val="000000">
                <a:alpha val="40000"/>
              </a:srgbClr>
            </a:outerShdw>
          </a:effectLst>
        </p:spPr>
      </p:pic>
      <p:pic>
        <p:nvPicPr>
          <p:cNvPr id="94" name="Google Shape;94;p1"/>
          <p:cNvPicPr preferRelativeResize="0"/>
          <p:nvPr/>
        </p:nvPicPr>
        <p:blipFill rotWithShape="1">
          <a:blip r:embed="rId4">
            <a:alphaModFix/>
          </a:blip>
          <a:srcRect/>
          <a:stretch/>
        </p:blipFill>
        <p:spPr>
          <a:xfrm flipH="1">
            <a:off x="1842075" y="3429000"/>
            <a:ext cx="458125" cy="394300"/>
          </a:xfrm>
          <a:prstGeom prst="rect">
            <a:avLst/>
          </a:prstGeom>
          <a:noFill/>
          <a:ln>
            <a:noFill/>
          </a:ln>
        </p:spPr>
      </p:pic>
      <p:graphicFrame>
        <p:nvGraphicFramePr>
          <p:cNvPr id="95" name="Google Shape;95;p1"/>
          <p:cNvGraphicFramePr/>
          <p:nvPr>
            <p:extLst>
              <p:ext uri="{D42A27DB-BD31-4B8C-83A1-F6EECF244321}">
                <p14:modId xmlns:p14="http://schemas.microsoft.com/office/powerpoint/2010/main" val="2559847462"/>
              </p:ext>
            </p:extLst>
          </p:nvPr>
        </p:nvGraphicFramePr>
        <p:xfrm>
          <a:off x="95250" y="1867350"/>
          <a:ext cx="9715500" cy="3014035"/>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1619250">
                  <a:extLst>
                    <a:ext uri="{9D8B030D-6E8A-4147-A177-3AD203B41FA5}">
                      <a16:colId xmlns:a16="http://schemas.microsoft.com/office/drawing/2014/main" val="20001"/>
                    </a:ext>
                  </a:extLst>
                </a:gridCol>
                <a:gridCol w="1619250">
                  <a:extLst>
                    <a:ext uri="{9D8B030D-6E8A-4147-A177-3AD203B41FA5}">
                      <a16:colId xmlns:a16="http://schemas.microsoft.com/office/drawing/2014/main" val="20002"/>
                    </a:ext>
                  </a:extLst>
                </a:gridCol>
                <a:gridCol w="1619250">
                  <a:extLst>
                    <a:ext uri="{9D8B030D-6E8A-4147-A177-3AD203B41FA5}">
                      <a16:colId xmlns:a16="http://schemas.microsoft.com/office/drawing/2014/main" val="20003"/>
                    </a:ext>
                  </a:extLst>
                </a:gridCol>
                <a:gridCol w="1619250">
                  <a:extLst>
                    <a:ext uri="{9D8B030D-6E8A-4147-A177-3AD203B41FA5}">
                      <a16:colId xmlns:a16="http://schemas.microsoft.com/office/drawing/2014/main" val="20004"/>
                    </a:ext>
                  </a:extLst>
                </a:gridCol>
                <a:gridCol w="1619250">
                  <a:extLst>
                    <a:ext uri="{9D8B030D-6E8A-4147-A177-3AD203B41FA5}">
                      <a16:colId xmlns:a16="http://schemas.microsoft.com/office/drawing/2014/main" val="20005"/>
                    </a:ext>
                  </a:extLst>
                </a:gridCol>
              </a:tblGrid>
              <a:tr h="413925">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PÅ SKOLEN</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1">
                        <a:lumMod val="60000"/>
                        <a:lumOff val="4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MANDAG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1">
                        <a:lumMod val="60000"/>
                        <a:lumOff val="4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TIRSDAG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1">
                        <a:lumMod val="60000"/>
                        <a:lumOff val="4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ONSDAG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1">
                        <a:lumMod val="60000"/>
                        <a:lumOff val="4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TORSDAG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1">
                        <a:lumMod val="60000"/>
                        <a:lumOff val="4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FREDAG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1">
                        <a:lumMod val="60000"/>
                        <a:lumOff val="40000"/>
                      </a:schemeClr>
                    </a:solidFill>
                  </a:tcPr>
                </a:tc>
                <a:extLst>
                  <a:ext uri="{0D108BD9-81ED-4DB2-BD59-A6C34878D82A}">
                    <a16:rowId xmlns:a16="http://schemas.microsoft.com/office/drawing/2014/main" val="10000"/>
                  </a:ext>
                </a:extLst>
              </a:tr>
              <a:tr h="2011325">
                <a:tc>
                  <a:txBody>
                    <a:bodyPr/>
                    <a:lstStyle/>
                    <a:p>
                      <a:pPr marL="0" lvl="0" indent="0" algn="l" rtl="0">
                        <a:lnSpc>
                          <a:spcPct val="115000"/>
                        </a:lnSpc>
                        <a:spcBef>
                          <a:spcPts val="0"/>
                        </a:spcBef>
                        <a:spcAft>
                          <a:spcPts val="0"/>
                        </a:spcAft>
                        <a:buNone/>
                      </a:pPr>
                      <a:r>
                        <a:rPr lang="no-NO">
                          <a:latin typeface="Calibri"/>
                          <a:ea typeface="Calibri"/>
                          <a:cs typeface="Calibri"/>
                          <a:sym typeface="Calibri"/>
                        </a:rPr>
                        <a:t>Tema: </a:t>
                      </a:r>
                      <a:r>
                        <a:rPr lang="no-NO">
                          <a:latin typeface="Calibri"/>
                          <a:ea typeface="Calibri"/>
                          <a:cs typeface="Calibri"/>
                        </a:rPr>
                        <a:t>Viking </a:t>
                      </a:r>
                      <a:endParaRPr>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en-US" b="1">
                          <a:latin typeface="Calibri"/>
                          <a:ea typeface="Calibri"/>
                          <a:cs typeface="Calibri"/>
                        </a:rPr>
                        <a:t>3. </a:t>
                      </a:r>
                      <a:r>
                        <a:rPr lang="en-US" b="1" err="1">
                          <a:latin typeface="Calibri"/>
                          <a:ea typeface="Calibri"/>
                          <a:cs typeface="Calibri"/>
                        </a:rPr>
                        <a:t>deling</a:t>
                      </a:r>
                    </a:p>
                    <a:p>
                      <a:pPr marL="0" lvl="0" indent="0" algn="l">
                        <a:lnSpc>
                          <a:spcPct val="114999"/>
                        </a:lnSpc>
                        <a:spcBef>
                          <a:spcPts val="0"/>
                        </a:spcBef>
                        <a:spcAft>
                          <a:spcPts val="0"/>
                        </a:spcAft>
                        <a:buNone/>
                      </a:pPr>
                      <a:r>
                        <a:rPr lang="en-US" b="1">
                          <a:latin typeface="Calibri"/>
                          <a:ea typeface="Calibri"/>
                          <a:cs typeface="Calibri"/>
                        </a:rPr>
                        <a:t>3. </a:t>
                      </a:r>
                      <a:r>
                        <a:rPr lang="en-US" b="1" err="1">
                          <a:latin typeface="Calibri"/>
                          <a:ea typeface="Calibri"/>
                          <a:cs typeface="Calibri"/>
                        </a:rPr>
                        <a:t>deling</a:t>
                      </a:r>
                      <a:endParaRPr lang="en-US" b="1">
                        <a:latin typeface="Calibri"/>
                        <a:ea typeface="Calibri"/>
                        <a:cs typeface="Calibri"/>
                      </a:endParaRPr>
                    </a:p>
                    <a:p>
                      <a:pPr marL="0" lvl="0" indent="0" algn="l">
                        <a:lnSpc>
                          <a:spcPct val="114999"/>
                        </a:lnSpc>
                        <a:spcBef>
                          <a:spcPts val="0"/>
                        </a:spcBef>
                        <a:spcAft>
                          <a:spcPts val="0"/>
                        </a:spcAft>
                        <a:buNone/>
                      </a:pPr>
                      <a:r>
                        <a:rPr lang="en-US" b="1">
                          <a:latin typeface="Calibri"/>
                          <a:ea typeface="Calibri"/>
                          <a:cs typeface="Calibri"/>
                        </a:rPr>
                        <a:t>3. </a:t>
                      </a:r>
                      <a:r>
                        <a:rPr lang="en-US" b="1" err="1">
                          <a:latin typeface="Calibri"/>
                          <a:ea typeface="Calibri"/>
                          <a:cs typeface="Calibri"/>
                        </a:rPr>
                        <a:t>deling</a:t>
                      </a:r>
                      <a:endParaRPr lang="en-US" b="1">
                        <a:latin typeface="Calibri"/>
                        <a:ea typeface="Calibri"/>
                        <a:cs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sym typeface="Calibri"/>
                        </a:rPr>
                        <a:t>Stasjoner</a:t>
                      </a:r>
                    </a:p>
                    <a:p>
                      <a:pPr marL="0" lvl="0" indent="0" algn="l" rtl="0">
                        <a:lnSpc>
                          <a:spcPct val="115000"/>
                        </a:lnSpc>
                        <a:spcBef>
                          <a:spcPts val="0"/>
                        </a:spcBef>
                        <a:spcAft>
                          <a:spcPts val="0"/>
                        </a:spcAft>
                        <a:buNone/>
                      </a:pPr>
                      <a:r>
                        <a:rPr lang="nb-NO" b="1">
                          <a:latin typeface="Calibri"/>
                          <a:ea typeface="Calibri"/>
                          <a:cs typeface="Calibri"/>
                          <a:sym typeface="Calibri"/>
                        </a:rPr>
                        <a:t>Stasjoner</a:t>
                      </a:r>
                    </a:p>
                    <a:p>
                      <a:pPr marL="0" lvl="0" indent="0" algn="l" rtl="0">
                        <a:lnSpc>
                          <a:spcPct val="115000"/>
                        </a:lnSpc>
                        <a:spcBef>
                          <a:spcPts val="0"/>
                        </a:spcBef>
                        <a:spcAft>
                          <a:spcPts val="0"/>
                        </a:spcAft>
                        <a:buNone/>
                      </a:pPr>
                      <a:r>
                        <a:rPr lang="nb-NO" b="1">
                          <a:latin typeface="Calibri"/>
                          <a:ea typeface="Calibri"/>
                          <a:cs typeface="Calibri"/>
                          <a:sym typeface="Calibri"/>
                        </a:rPr>
                        <a:t>Stasjoner</a:t>
                      </a:r>
                    </a:p>
                    <a:p>
                      <a:pPr marL="0" lvl="0" indent="0" algn="l" rtl="0">
                        <a:lnSpc>
                          <a:spcPct val="115000"/>
                        </a:lnSpc>
                        <a:spcBef>
                          <a:spcPts val="0"/>
                        </a:spcBef>
                        <a:spcAft>
                          <a:spcPts val="0"/>
                        </a:spcAft>
                        <a:buNone/>
                      </a:pPr>
                      <a:endParaRPr b="1">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b="1">
                          <a:latin typeface="Calibri"/>
                          <a:ea typeface="Calibri"/>
                          <a:cs typeface="Calibri"/>
                        </a:rPr>
                        <a:t>Lek </a:t>
                      </a:r>
                    </a:p>
                    <a:p>
                      <a:pPr marL="0" lvl="0" indent="0" algn="l">
                        <a:lnSpc>
                          <a:spcPct val="114999"/>
                        </a:lnSpc>
                        <a:spcBef>
                          <a:spcPts val="0"/>
                        </a:spcBef>
                        <a:spcAft>
                          <a:spcPts val="0"/>
                        </a:spcAft>
                        <a:buNone/>
                      </a:pPr>
                      <a:r>
                        <a:rPr lang="en-US" b="1">
                          <a:latin typeface="Calibri"/>
                          <a:ea typeface="Calibri"/>
                          <a:cs typeface="Calibri"/>
                        </a:rPr>
                        <a:t>Matte</a:t>
                      </a:r>
                    </a:p>
                    <a:p>
                      <a:pPr marL="0" lvl="0" indent="0" algn="l">
                        <a:lnSpc>
                          <a:spcPct val="114999"/>
                        </a:lnSpc>
                        <a:spcBef>
                          <a:spcPts val="0"/>
                        </a:spcBef>
                        <a:spcAft>
                          <a:spcPts val="0"/>
                        </a:spcAft>
                        <a:buNone/>
                      </a:pPr>
                      <a:r>
                        <a:rPr lang="en-US" b="1">
                          <a:latin typeface="Calibri"/>
                          <a:ea typeface="Calibri"/>
                          <a:cs typeface="Calibri"/>
                        </a:rPr>
                        <a:t>Gym/Tema</a:t>
                      </a:r>
                    </a:p>
                    <a:p>
                      <a:pPr marL="0" lvl="0" indent="0" algn="l">
                        <a:lnSpc>
                          <a:spcPct val="114999"/>
                        </a:lnSpc>
                        <a:spcBef>
                          <a:spcPts val="0"/>
                        </a:spcBef>
                        <a:spcAft>
                          <a:spcPts val="0"/>
                        </a:spcAft>
                        <a:buNone/>
                      </a:pPr>
                      <a:r>
                        <a:rPr lang="en-US" b="1">
                          <a:latin typeface="Calibri"/>
                          <a:ea typeface="Calibri"/>
                          <a:cs typeface="Calibri"/>
                        </a:rPr>
                        <a:t>Gym/Tema</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rPr>
                        <a:t>Tema</a:t>
                      </a:r>
                    </a:p>
                    <a:p>
                      <a:pPr marL="0" lvl="0" indent="0" algn="l">
                        <a:lnSpc>
                          <a:spcPct val="114999"/>
                        </a:lnSpc>
                        <a:spcBef>
                          <a:spcPts val="0"/>
                        </a:spcBef>
                        <a:spcAft>
                          <a:spcPts val="0"/>
                        </a:spcAft>
                        <a:buNone/>
                      </a:pPr>
                      <a:r>
                        <a:rPr lang="nb-NO" b="1">
                          <a:latin typeface="Calibri"/>
                          <a:ea typeface="Calibri"/>
                          <a:cs typeface="Calibri"/>
                        </a:rPr>
                        <a:t>Data</a:t>
                      </a:r>
                    </a:p>
                    <a:p>
                      <a:pPr marL="0" lvl="0" indent="0" algn="l">
                        <a:lnSpc>
                          <a:spcPct val="114999"/>
                        </a:lnSpc>
                        <a:spcBef>
                          <a:spcPts val="0"/>
                        </a:spcBef>
                        <a:spcAft>
                          <a:spcPts val="0"/>
                        </a:spcAft>
                        <a:buNone/>
                      </a:pPr>
                      <a:r>
                        <a:rPr lang="nb-NO" b="1">
                          <a:latin typeface="Calibri"/>
                          <a:ea typeface="Calibri"/>
                          <a:cs typeface="Calibri"/>
                        </a:rPr>
                        <a:t>Tema</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nb-NO" b="1">
                          <a:latin typeface="Calibri"/>
                          <a:ea typeface="Calibri"/>
                          <a:cs typeface="Calibri"/>
                        </a:rPr>
                        <a:t>Same verksted</a:t>
                      </a:r>
                    </a:p>
                    <a:p>
                      <a:pPr marL="0" lvl="0" indent="0" algn="l">
                        <a:lnSpc>
                          <a:spcPct val="114999"/>
                        </a:lnSpc>
                        <a:spcBef>
                          <a:spcPts val="0"/>
                        </a:spcBef>
                        <a:spcAft>
                          <a:spcPts val="0"/>
                        </a:spcAft>
                        <a:buNone/>
                      </a:pPr>
                      <a:r>
                        <a:rPr lang="nb-NO" b="1">
                          <a:latin typeface="Calibri"/>
                          <a:ea typeface="Calibri"/>
                          <a:cs typeface="Calibri"/>
                        </a:rPr>
                        <a:t>Same verksted</a:t>
                      </a:r>
                    </a:p>
                    <a:p>
                      <a:pPr marL="0" lvl="0" indent="0" algn="l">
                        <a:lnSpc>
                          <a:spcPct val="114999"/>
                        </a:lnSpc>
                        <a:spcBef>
                          <a:spcPts val="0"/>
                        </a:spcBef>
                        <a:spcAft>
                          <a:spcPts val="0"/>
                        </a:spcAft>
                        <a:buNone/>
                      </a:pPr>
                      <a:r>
                        <a:rPr lang="nb-NO" b="1">
                          <a:latin typeface="Calibri"/>
                          <a:ea typeface="Calibri"/>
                          <a:cs typeface="Calibri"/>
                        </a:rPr>
                        <a:t>Same verksted</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572400">
                <a:tc>
                  <a:txBody>
                    <a:bodyPr/>
                    <a:lstStyle/>
                    <a:p>
                      <a:pPr marL="0" lvl="0" indent="0" algn="ctr" rtl="0">
                        <a:lnSpc>
                          <a:spcPct val="115000"/>
                        </a:lnSpc>
                        <a:spcBef>
                          <a:spcPts val="0"/>
                        </a:spcBef>
                        <a:spcAft>
                          <a:spcPts val="0"/>
                        </a:spcAft>
                        <a:buNone/>
                      </a:pPr>
                      <a:r>
                        <a:rPr lang="no-NO">
                          <a:latin typeface="Calibri"/>
                          <a:ea typeface="Calibri"/>
                          <a:cs typeface="Calibri"/>
                          <a:sym typeface="Calibri"/>
                        </a:rPr>
                        <a:t>DAGEN SLUTTER:</a:t>
                      </a:r>
                      <a:endParaRPr>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13.45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97" name="Google Shape;97;p1"/>
          <p:cNvPicPr preferRelativeResize="0"/>
          <p:nvPr/>
        </p:nvPicPr>
        <p:blipFill>
          <a:blip r:embed="rId5">
            <a:alphaModFix/>
          </a:blip>
          <a:stretch>
            <a:fillRect/>
          </a:stretch>
        </p:blipFill>
        <p:spPr>
          <a:xfrm>
            <a:off x="372225" y="519825"/>
            <a:ext cx="1342274" cy="1342274"/>
          </a:xfrm>
          <a:prstGeom prst="rect">
            <a:avLst/>
          </a:prstGeom>
          <a:noFill/>
          <a:ln>
            <a:noFill/>
          </a:ln>
        </p:spPr>
      </p:pic>
      <p:pic>
        <p:nvPicPr>
          <p:cNvPr id="2" name="Picture 1" descr="Viking Longship Drawing">
            <a:extLst>
              <a:ext uri="{FF2B5EF4-FFF2-40B4-BE49-F238E27FC236}">
                <a16:creationId xmlns:a16="http://schemas.microsoft.com/office/drawing/2014/main" id="{F624011F-2625-4B58-ADCE-F5327CEB0C49}"/>
              </a:ext>
            </a:extLst>
          </p:cNvPr>
          <p:cNvPicPr>
            <a:picLocks noChangeAspect="1"/>
          </p:cNvPicPr>
          <p:nvPr/>
        </p:nvPicPr>
        <p:blipFill>
          <a:blip r:embed="rId6"/>
          <a:stretch>
            <a:fillRect/>
          </a:stretch>
        </p:blipFill>
        <p:spPr>
          <a:xfrm>
            <a:off x="140684" y="2855054"/>
            <a:ext cx="1509331" cy="1038626"/>
          </a:xfrm>
          <a:prstGeom prst="rect">
            <a:avLst/>
          </a:prstGeom>
        </p:spPr>
      </p:pic>
      <p:sp>
        <p:nvSpPr>
          <p:cNvPr id="4" name="TextBox 3">
            <a:extLst>
              <a:ext uri="{FF2B5EF4-FFF2-40B4-BE49-F238E27FC236}">
                <a16:creationId xmlns:a16="http://schemas.microsoft.com/office/drawing/2014/main" id="{B0B95815-A13B-910F-104A-D4179241EFCC}"/>
              </a:ext>
            </a:extLst>
          </p:cNvPr>
          <p:cNvSpPr txBox="1"/>
          <p:nvPr/>
        </p:nvSpPr>
        <p:spPr>
          <a:xfrm>
            <a:off x="6712637" y="5508575"/>
            <a:ext cx="279944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b-NO" sz="2000"/>
              <a:t>     Ordenselever: </a:t>
            </a:r>
            <a:endParaRPr lang="nb-NO"/>
          </a:p>
          <a:p>
            <a:r>
              <a:rPr lang="nb-NO" sz="2000"/>
              <a:t>     Michael og Alvilde</a:t>
            </a:r>
          </a:p>
        </p:txBody>
      </p:sp>
      <p:pic>
        <p:nvPicPr>
          <p:cNvPr id="6" name="Bilde 5" descr="Et bilde som inneholder tegning, Tegnefilm, illustrasjon, sketch&#10;&#10;KI-generert innhold kan være feil.">
            <a:extLst>
              <a:ext uri="{FF2B5EF4-FFF2-40B4-BE49-F238E27FC236}">
                <a16:creationId xmlns:a16="http://schemas.microsoft.com/office/drawing/2014/main" id="{0C905880-7731-DBC0-877B-28C086AD32E0}"/>
              </a:ext>
            </a:extLst>
          </p:cNvPr>
          <p:cNvPicPr>
            <a:picLocks noChangeAspect="1"/>
          </p:cNvPicPr>
          <p:nvPr/>
        </p:nvPicPr>
        <p:blipFill>
          <a:blip r:embed="rId7"/>
          <a:stretch>
            <a:fillRect/>
          </a:stretch>
        </p:blipFill>
        <p:spPr>
          <a:xfrm>
            <a:off x="456818" y="5432134"/>
            <a:ext cx="877062" cy="121439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graphicFrame>
        <p:nvGraphicFramePr>
          <p:cNvPr id="104" name="Google Shape;104;p2"/>
          <p:cNvGraphicFramePr/>
          <p:nvPr>
            <p:extLst>
              <p:ext uri="{D42A27DB-BD31-4B8C-83A1-F6EECF244321}">
                <p14:modId xmlns:p14="http://schemas.microsoft.com/office/powerpoint/2010/main" val="1570665235"/>
              </p:ext>
            </p:extLst>
          </p:nvPr>
        </p:nvGraphicFramePr>
        <p:xfrm>
          <a:off x="95250" y="431602"/>
          <a:ext cx="9537000" cy="6614460"/>
        </p:xfrm>
        <a:graphic>
          <a:graphicData uri="http://schemas.openxmlformats.org/drawingml/2006/table">
            <a:tbl>
              <a:tblPr>
                <a:noFill/>
                <a:tableStyleId>{CA444385-0DCD-4A8F-BB13-186B9835C060}</a:tableStyleId>
              </a:tblPr>
              <a:tblGrid>
                <a:gridCol w="978950">
                  <a:extLst>
                    <a:ext uri="{9D8B030D-6E8A-4147-A177-3AD203B41FA5}">
                      <a16:colId xmlns:a16="http://schemas.microsoft.com/office/drawing/2014/main" val="20000"/>
                    </a:ext>
                  </a:extLst>
                </a:gridCol>
                <a:gridCol w="2619150">
                  <a:extLst>
                    <a:ext uri="{9D8B030D-6E8A-4147-A177-3AD203B41FA5}">
                      <a16:colId xmlns:a16="http://schemas.microsoft.com/office/drawing/2014/main" val="20001"/>
                    </a:ext>
                  </a:extLst>
                </a:gridCol>
                <a:gridCol w="5938900">
                  <a:extLst>
                    <a:ext uri="{9D8B030D-6E8A-4147-A177-3AD203B41FA5}">
                      <a16:colId xmlns:a16="http://schemas.microsoft.com/office/drawing/2014/main" val="20002"/>
                    </a:ext>
                  </a:extLst>
                </a:gridCol>
              </a:tblGrid>
              <a:tr h="363400">
                <a:tc gridSpan="2">
                  <a:txBody>
                    <a:bodyPr/>
                    <a:lstStyle/>
                    <a:p>
                      <a:pPr marL="0" marR="0" lvl="0" indent="0" algn="ctr" rtl="0">
                        <a:lnSpc>
                          <a:spcPct val="100000"/>
                        </a:lnSpc>
                        <a:spcBef>
                          <a:spcPts val="0"/>
                        </a:spcBef>
                        <a:spcAft>
                          <a:spcPts val="0"/>
                        </a:spcAft>
                        <a:buClr>
                          <a:srgbClr val="000000"/>
                        </a:buClr>
                        <a:buSzPts val="1600"/>
                        <a:buFont typeface="Arial"/>
                        <a:buNone/>
                      </a:pPr>
                      <a:r>
                        <a:rPr lang="no-NO" sz="1400" u="none" strike="noStrike" cap="none">
                          <a:latin typeface="Calibri"/>
                          <a:ea typeface="Calibri"/>
                          <a:cs typeface="Calibri"/>
                          <a:sym typeface="Calibri"/>
                        </a:rPr>
                        <a:t>LÆRINGSMÅL</a:t>
                      </a:r>
                      <a:endParaRPr sz="1400" u="none" strike="noStrike" cap="none"/>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60000"/>
                        <a:lumOff val="40000"/>
                      </a:schemeClr>
                    </a:solidFill>
                  </a:tcPr>
                </a:tc>
                <a:tc hMerge="1">
                  <a:txBody>
                    <a:bodyPr/>
                    <a:lstStyle/>
                    <a:p>
                      <a:endParaRPr lang="nb-NO"/>
                    </a:p>
                  </a:txBody>
                  <a:tcPr/>
                </a:tc>
                <a:tc>
                  <a:txBody>
                    <a:bodyPr/>
                    <a:lstStyle/>
                    <a:p>
                      <a:pPr marL="0" marR="0" lvl="0" indent="0" algn="ctr" rtl="0">
                        <a:lnSpc>
                          <a:spcPct val="100000"/>
                        </a:lnSpc>
                        <a:spcBef>
                          <a:spcPts val="0"/>
                        </a:spcBef>
                        <a:spcAft>
                          <a:spcPts val="0"/>
                        </a:spcAft>
                        <a:buClr>
                          <a:srgbClr val="000000"/>
                        </a:buClr>
                        <a:buSzPts val="1600"/>
                        <a:buFont typeface="Arial"/>
                        <a:buNone/>
                      </a:pPr>
                      <a:r>
                        <a:rPr lang="no-NO" sz="1400" u="none" strike="noStrike" cap="none">
                          <a:latin typeface="Calibri"/>
                          <a:ea typeface="Calibri"/>
                          <a:cs typeface="Calibri"/>
                          <a:sym typeface="Calibri"/>
                        </a:rPr>
                        <a:t>UKENS INFO</a:t>
                      </a:r>
                      <a:endParaRPr sz="1400" u="none" strike="noStrike" cap="none"/>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60000"/>
                        <a:lumOff val="40000"/>
                      </a:schemeClr>
                    </a:solidFill>
                  </a:tcPr>
                </a:tc>
                <a:extLst>
                  <a:ext uri="{0D108BD9-81ED-4DB2-BD59-A6C34878D82A}">
                    <a16:rowId xmlns:a16="http://schemas.microsoft.com/office/drawing/2014/main" val="10000"/>
                  </a:ext>
                </a:extLst>
              </a:tr>
              <a:tr h="660250">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a:latin typeface="Calibri"/>
                          <a:ea typeface="Calibri"/>
                          <a:cs typeface="Calibri"/>
                          <a:sym typeface="Calibri"/>
                        </a:rPr>
                        <a:t>Lese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a:txBody>
                    <a:bodyPr/>
                    <a:lstStyle/>
                    <a:p>
                      <a:pPr marL="0" marR="0" lvl="0" indent="0" algn="l" rtl="0">
                        <a:lnSpc>
                          <a:spcPct val="100000"/>
                        </a:lnSpc>
                        <a:spcBef>
                          <a:spcPts val="0"/>
                        </a:spcBef>
                        <a:spcAft>
                          <a:spcPts val="0"/>
                        </a:spcAft>
                        <a:buSzPts val="1600"/>
                        <a:buFont typeface="Arial"/>
                        <a:buNone/>
                      </a:pPr>
                      <a:r>
                        <a:rPr lang="nb-NO" sz="1400" u="none" strike="noStrike" cap="none" noProof="0">
                          <a:latin typeface="Calibri"/>
                          <a:ea typeface="Calibri"/>
                          <a:cs typeface="Calibri"/>
                        </a:rPr>
                        <a:t>Lese med sammenheng og forståelse, og bruke enkle strategier for leseforståelse</a:t>
                      </a:r>
                      <a:endParaRPr lang="nb-NO" sz="1400" u="none" strike="noStrike" cap="none" noProof="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rowSpan="6">
                  <a:txBody>
                    <a:bodyPr/>
                    <a:lstStyle/>
                    <a:p>
                      <a:r>
                        <a:rPr lang="nb-NO" sz="1200"/>
                        <a:t>Studentene ønsker å takke for tre flotte uker sammen med 3. trinn. De sier at de virkelig har kost seg, blitt utfordret og lært mye. I tillegg opplever de at dette er en helt fantastisk klasse å få bli kjent med og jobbe sammen med. Perioden ble avsluttet med kakefest og kos.</a:t>
                      </a:r>
                    </a:p>
                    <a:p>
                      <a:r>
                        <a:rPr lang="nb-NO" sz="1200"/>
                        <a:t>Vi takker for besøket og ønsker dem lykke til videre. Vi beklager at museumsturen ble utsatt, og vi jobber med å finne et nytt tidspunkt som kan passe.</a:t>
                      </a:r>
                    </a:p>
                    <a:p>
                      <a:r>
                        <a:rPr lang="nb-NO" sz="1200"/>
                        <a:t>Denne uken er det samenes nasjonaldag på fredag. Dette er en dag hvor vi markerer samisk kultur, historie og tradisjoner. På småtrinnet vil dagen bli markert med ulike stasjoner gjennom hele dagen. Elevene vil blant annet få lære mer om samisk kultur, høre om tradisjoner, se på samiske symboler og kanskje bli kjent med joik og  håndverk. Målet er å skape nysgjerrighet, respekt og forståelse for samisk kultur som en viktig del av vår felles historie. Det gleder vi oss til.</a:t>
                      </a:r>
                    </a:p>
                    <a:p>
                      <a:r>
                        <a:rPr lang="nb-NO" sz="1200"/>
                        <a:t>Det nærmer seg svømming, og i den anledning ønsker vi å øve litt på garderobesituasjonen med elevene. Vi ønsker derfor at elevene har med seg gymtøy, håndkle og såpe på skolen på onsdag, slik at vi kan snakke om og øve på dette i kjente omgivelser.</a:t>
                      </a:r>
                    </a:p>
                    <a:p>
                      <a:r>
                        <a:rPr lang="nb-NO" sz="1200"/>
                        <a:t>Monica gleder seg til å være sammen med klassen igjen. Det har vært uvant å ikke være med gjengen, så det skal bli godt å komme tilbake i rutiner.</a:t>
                      </a:r>
                    </a:p>
                    <a:p>
                      <a:r>
                        <a:rPr lang="nb-NO" sz="1200"/>
                        <a:t>Vi fortsetter med temaet vikingtiden. Skip og det å dra i viking står for tur.</a:t>
                      </a:r>
                    </a:p>
                    <a:p>
                      <a:r>
                        <a:rPr lang="nb-NO" sz="1200"/>
                        <a:t>Det har blitt kaldt igjen, så elevene må ha med varme klær og byttetøy hver dag. Det er fortsatt skøyteis, så de som ønsker kan ta med skøyter og hjelm. Vi er så heldige å ha kaldt og fint vær nå, så vi prøver å utnytte isen så ofte vi kan, det kan bli lenge til neste gang.</a:t>
                      </a:r>
                    </a:p>
                    <a:p>
                      <a:pPr lvl="0" algn="l">
                        <a:lnSpc>
                          <a:spcPct val="100000"/>
                        </a:lnSpc>
                        <a:spcBef>
                          <a:spcPts val="0"/>
                        </a:spcBef>
                        <a:spcAft>
                          <a:spcPts val="0"/>
                        </a:spcAft>
                        <a:buNone/>
                      </a:pPr>
                      <a:r>
                        <a:rPr lang="nb-NO" sz="1300" b="0" i="0" u="none" strike="noStrike" noProof="0">
                          <a:latin typeface="Arial"/>
                        </a:rPr>
                        <a:t>Hilsen gjengen på 3. trinn. </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568200">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a:latin typeface="Calibri"/>
                          <a:ea typeface="Calibri"/>
                          <a:cs typeface="Calibri"/>
                          <a:sym typeface="Calibri"/>
                        </a:rPr>
                        <a:t>Skrive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nb-NO" sz="1400" u="sng" strike="noStrike" cap="none" noProof="0">
                          <a:latin typeface="Calibri"/>
                          <a:ea typeface="Calibri"/>
                          <a:cs typeface="Calibri"/>
                        </a:rPr>
                        <a:t>Utforske eget talespråk og samtale om forskjeller og likheter mellom talespråk og skriftspråk. </a:t>
                      </a:r>
                      <a:r>
                        <a:rPr lang="nb-NO" sz="1400" u="sng" strike="noStrike" cap="none" noProof="0" err="1">
                          <a:latin typeface="Calibri"/>
                          <a:ea typeface="Calibri"/>
                          <a:cs typeface="Calibri"/>
                        </a:rPr>
                        <a:t>Skj</a:t>
                      </a:r>
                      <a:r>
                        <a:rPr lang="nb-NO" sz="1400" u="sng" strike="noStrike" cap="none" noProof="0">
                          <a:latin typeface="Calibri"/>
                          <a:ea typeface="Calibri"/>
                          <a:cs typeface="Calibri"/>
                        </a:rPr>
                        <a:t>-, </a:t>
                      </a:r>
                      <a:r>
                        <a:rPr lang="nb-NO" sz="1400" u="sng" strike="noStrike" cap="none" noProof="0" err="1">
                          <a:latin typeface="Calibri"/>
                          <a:ea typeface="Calibri"/>
                          <a:cs typeface="Calibri"/>
                        </a:rPr>
                        <a:t>sj</a:t>
                      </a:r>
                      <a:r>
                        <a:rPr lang="nb-NO" sz="1400" u="sng" strike="noStrike" cap="none" noProof="0">
                          <a:latin typeface="Calibri"/>
                          <a:ea typeface="Calibri"/>
                          <a:cs typeface="Calibri"/>
                        </a:rPr>
                        <a:t>- og </a:t>
                      </a:r>
                      <a:r>
                        <a:rPr lang="nb-NO" sz="1400" u="sng" strike="noStrike" cap="none" noProof="0" err="1">
                          <a:latin typeface="Calibri"/>
                          <a:ea typeface="Calibri"/>
                          <a:cs typeface="Calibri"/>
                        </a:rPr>
                        <a:t>sk</a:t>
                      </a:r>
                      <a:r>
                        <a:rPr lang="nb-NO" sz="1400" u="sng" strike="noStrike" cap="none" noProof="0">
                          <a:latin typeface="Calibri"/>
                          <a:ea typeface="Calibri"/>
                          <a:cs typeface="Calibri"/>
                        </a:rPr>
                        <a:t>- lydene. </a:t>
                      </a:r>
                      <a:endParaRPr lang="nb-NO" sz="1400" u="sng" strike="noStrike" cap="none" noProof="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vMerge="1">
                  <a:txBody>
                    <a:bodyPr/>
                    <a:lstStyle/>
                    <a:p>
                      <a:endParaRPr lang="nb-NO"/>
                    </a:p>
                  </a:txBody>
                  <a:tcPr/>
                </a:tc>
                <a:extLst>
                  <a:ext uri="{0D108BD9-81ED-4DB2-BD59-A6C34878D82A}">
                    <a16:rowId xmlns:a16="http://schemas.microsoft.com/office/drawing/2014/main" val="10002"/>
                  </a:ext>
                </a:extLst>
              </a:tr>
              <a:tr h="591975">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a:latin typeface="Calibri"/>
                          <a:ea typeface="Calibri"/>
                          <a:cs typeface="Calibri"/>
                          <a:sym typeface="Calibri"/>
                        </a:rPr>
                        <a:t>Regne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Pts val="1600"/>
                        <a:buFont typeface="Arial"/>
                        <a:buNone/>
                        <a:tabLst/>
                        <a:defRPr/>
                      </a:pPr>
                      <a:r>
                        <a:rPr lang="nb-NO" sz="1400" b="0" i="0" u="none" strike="noStrike" cap="none" noProof="0">
                          <a:solidFill>
                            <a:srgbClr val="000000"/>
                          </a:solidFill>
                          <a:effectLst/>
                          <a:latin typeface="Calibri"/>
                          <a:ea typeface="Calibri"/>
                          <a:cs typeface="Calibri"/>
                          <a:sym typeface="Arial"/>
                        </a:rPr>
                        <a:t>Utforske multiplikasjon ved telling.</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vMerge="1">
                  <a:txBody>
                    <a:bodyPr/>
                    <a:lstStyle/>
                    <a:p>
                      <a:endParaRPr lang="nb-NO"/>
                    </a:p>
                  </a:txBody>
                  <a:tcPr/>
                </a:tc>
                <a:extLst>
                  <a:ext uri="{0D108BD9-81ED-4DB2-BD59-A6C34878D82A}">
                    <a16:rowId xmlns:a16="http://schemas.microsoft.com/office/drawing/2014/main" val="10003"/>
                  </a:ext>
                </a:extLst>
              </a:tr>
              <a:tr h="617521">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a:latin typeface="Calibri"/>
                          <a:ea typeface="Calibri"/>
                          <a:cs typeface="Calibri"/>
                          <a:sym typeface="Calibri"/>
                        </a:rPr>
                        <a:t>Engelsk</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a:latin typeface="Calibri"/>
                          <a:ea typeface="Calibri"/>
                          <a:cs typeface="Calibri"/>
                        </a:rPr>
                        <a:t>Kan forskjell på entall og flertall, og bruke det på enkelte ord. </a:t>
                      </a:r>
                      <a:endParaRPr lang="nb-NO" sz="1400" u="none" strike="noStrike" cap="none" noProof="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vMerge="1">
                  <a:txBody>
                    <a:bodyPr/>
                    <a:lstStyle/>
                    <a:p>
                      <a:endParaRPr lang="nb-NO"/>
                    </a:p>
                  </a:txBody>
                  <a:tcPr/>
                </a:tc>
                <a:extLst>
                  <a:ext uri="{0D108BD9-81ED-4DB2-BD59-A6C34878D82A}">
                    <a16:rowId xmlns:a16="http://schemas.microsoft.com/office/drawing/2014/main" val="10004"/>
                  </a:ext>
                </a:extLst>
              </a:tr>
              <a:tr h="542213">
                <a:tc>
                  <a:txBody>
                    <a:bodyPr/>
                    <a:lstStyle/>
                    <a:p>
                      <a:pPr marL="0" marR="0" lvl="0" indent="0" algn="l" rtl="0">
                        <a:lnSpc>
                          <a:spcPct val="100000"/>
                        </a:lnSpc>
                        <a:spcBef>
                          <a:spcPts val="0"/>
                        </a:spcBef>
                        <a:spcAft>
                          <a:spcPts val="0"/>
                        </a:spcAft>
                        <a:buClr>
                          <a:srgbClr val="000000"/>
                        </a:buClr>
                        <a:buSzPts val="1800"/>
                        <a:buFont typeface="Arial"/>
                        <a:buNone/>
                      </a:pPr>
                      <a:endParaRPr lang="nb-NO" sz="1400" u="none" strike="noStrike" cap="none" noProof="0">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a:latin typeface="Calibri"/>
                          <a:ea typeface="Calibri"/>
                          <a:cs typeface="Calibri"/>
                        </a:rPr>
                        <a:t>Empati: </a:t>
                      </a:r>
                    </a:p>
                    <a:p>
                      <a:pPr marL="0" marR="0" lvl="0" indent="0" algn="l">
                        <a:lnSpc>
                          <a:spcPct val="100000"/>
                        </a:lnSpc>
                        <a:spcBef>
                          <a:spcPts val="0"/>
                        </a:spcBef>
                        <a:spcAft>
                          <a:spcPts val="0"/>
                        </a:spcAft>
                        <a:buSzPts val="1800"/>
                        <a:buFont typeface="Arial"/>
                        <a:buNone/>
                      </a:pPr>
                      <a:r>
                        <a:rPr lang="nb-NO" sz="1400" u="none" strike="noStrike" cap="none" noProof="0">
                          <a:latin typeface="Calibri"/>
                          <a:ea typeface="Calibri"/>
                          <a:cs typeface="Calibri"/>
                        </a:rPr>
                        <a:t>Jeg legger merke til hvordan andre har det. </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vMerge="1">
                  <a:txBody>
                    <a:bodyPr/>
                    <a:lstStyle/>
                    <a:p>
                      <a:endParaRPr lang="nb-NO"/>
                    </a:p>
                  </a:txBody>
                  <a:tcPr/>
                </a:tc>
                <a:extLst>
                  <a:ext uri="{0D108BD9-81ED-4DB2-BD59-A6C34878D82A}">
                    <a16:rowId xmlns:a16="http://schemas.microsoft.com/office/drawing/2014/main" val="10005"/>
                  </a:ext>
                </a:extLst>
              </a:tr>
              <a:tr h="738350">
                <a:tc>
                  <a:txBody>
                    <a:bodyPr/>
                    <a:lstStyle/>
                    <a:p>
                      <a:pPr marL="0" marR="0" lvl="0" indent="0" algn="l" rtl="0">
                        <a:lnSpc>
                          <a:spcPct val="100000"/>
                        </a:lnSpc>
                        <a:spcBef>
                          <a:spcPts val="0"/>
                        </a:spcBef>
                        <a:spcAft>
                          <a:spcPts val="0"/>
                        </a:spcAft>
                        <a:buClr>
                          <a:srgbClr val="000000"/>
                        </a:buClr>
                        <a:buSzPts val="1800"/>
                        <a:buFont typeface="Arial"/>
                        <a:buNone/>
                      </a:pPr>
                      <a:endParaRPr lang="nb-NO" sz="1400" u="none" strike="noStrike" cap="none" noProof="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a:latin typeface="Calibri"/>
                          <a:ea typeface="Calibri"/>
                          <a:cs typeface="Calibri"/>
                          <a:sym typeface="Calibri"/>
                        </a:rPr>
                        <a:t>Ukens sang: Følelsene våre</a:t>
                      </a:r>
                      <a:r>
                        <a:rPr lang="nb-NO" sz="1400" u="none" strike="noStrike" cap="none" noProof="0">
                          <a:latin typeface="Calibri"/>
                          <a:ea typeface="Calibri"/>
                          <a:cs typeface="Calibri"/>
                        </a:rPr>
                        <a:t>.</a:t>
                      </a:r>
                    </a:p>
                    <a:p>
                      <a:pPr marL="0" marR="0" lvl="0" indent="0" algn="l">
                        <a:lnSpc>
                          <a:spcPct val="100000"/>
                        </a:lnSpc>
                        <a:spcBef>
                          <a:spcPts val="0"/>
                        </a:spcBef>
                        <a:spcAft>
                          <a:spcPts val="0"/>
                        </a:spcAft>
                        <a:buSzPts val="1800"/>
                        <a:buFont typeface="Arial"/>
                        <a:buNone/>
                      </a:pPr>
                      <a:r>
                        <a:rPr lang="nb-NO" sz="1400" u="none" strike="noStrike" cap="none" noProof="0">
                          <a:latin typeface="Calibri"/>
                          <a:ea typeface="Calibri"/>
                          <a:cs typeface="Calibri"/>
                        </a:rPr>
                        <a:t>Sommerfugl i vinterland</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20000"/>
                        <a:lumOff val="80000"/>
                      </a:schemeClr>
                    </a:solidFill>
                  </a:tcPr>
                </a:tc>
                <a:tc vMerge="1">
                  <a:txBody>
                    <a:bodyPr/>
                    <a:lstStyle/>
                    <a:p>
                      <a:endParaRPr lang="nb-NO"/>
                    </a:p>
                  </a:txBody>
                  <a:tcPr/>
                </a:tc>
                <a:extLst>
                  <a:ext uri="{0D108BD9-81ED-4DB2-BD59-A6C34878D82A}">
                    <a16:rowId xmlns:a16="http://schemas.microsoft.com/office/drawing/2014/main" val="10006"/>
                  </a:ext>
                </a:extLst>
              </a:tr>
              <a:tr h="1755250">
                <a:tc gridSpan="3">
                  <a:txBody>
                    <a:bodyPr/>
                    <a:lstStyle/>
                    <a:p>
                      <a:pPr marL="0" marR="0" lvl="0" indent="0" algn="l" rtl="0">
                        <a:lnSpc>
                          <a:spcPct val="100000"/>
                        </a:lnSpc>
                        <a:spcBef>
                          <a:spcPts val="0"/>
                        </a:spcBef>
                        <a:spcAft>
                          <a:spcPts val="0"/>
                        </a:spcAft>
                        <a:buClr>
                          <a:schemeClr val="lt1"/>
                        </a:buClr>
                        <a:buSzPts val="1400"/>
                        <a:buFont typeface="Calibri"/>
                        <a:buNone/>
                      </a:pPr>
                      <a:r>
                        <a:rPr lang="nb-NO" sz="1400" u="none" strike="noStrike" cap="none" noProof="0">
                          <a:latin typeface="Calibri"/>
                          <a:ea typeface="Calibri"/>
                          <a:cs typeface="Calibri"/>
                          <a:sym typeface="Calibri"/>
                        </a:rPr>
                        <a:t>KONTAKTINFORMASJON:                                                                                                                             FAU:</a:t>
                      </a:r>
                      <a:r>
                        <a:rPr lang="nb-NO" sz="1400" i="1" u="none" strike="noStrike" cap="none" noProof="0">
                          <a:solidFill>
                            <a:schemeClr val="dk1"/>
                          </a:solidFill>
                          <a:latin typeface="Calibri"/>
                          <a:ea typeface="Calibri"/>
                          <a:cs typeface="Calibri"/>
                          <a:sym typeface="Calibri"/>
                        </a:rPr>
                        <a:t> </a:t>
                      </a:r>
                      <a:r>
                        <a:rPr lang="nb-NO" sz="1400" i="1" u="sng" strike="noStrike" cap="none" noProof="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fauhordvikskole@gmail.com</a:t>
                      </a:r>
                      <a:r>
                        <a:rPr lang="nb-NO" sz="1400" i="1" u="none" strike="noStrike" cap="none" noProof="0">
                          <a:solidFill>
                            <a:schemeClr val="dk1"/>
                          </a:solidFill>
                          <a:latin typeface="Calibri"/>
                          <a:ea typeface="Calibri"/>
                          <a:cs typeface="Calibri"/>
                          <a:sym typeface="Calibri"/>
                        </a:rPr>
                        <a:t> </a:t>
                      </a:r>
                      <a:endParaRPr lang="nb-NO" sz="1400" i="1" u="none" strike="noStrike" cap="none" noProof="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nb-NO" sz="1400" u="none" strike="noStrike" cap="none" noProof="0">
                          <a:latin typeface="Calibri"/>
                          <a:ea typeface="Calibri"/>
                          <a:cs typeface="Calibri"/>
                          <a:sym typeface="Calibri"/>
                        </a:rPr>
                        <a:t>Vi bruker </a:t>
                      </a:r>
                      <a:r>
                        <a:rPr lang="nb-NO" sz="1400" u="none" strike="noStrike" cap="none" noProof="0" err="1">
                          <a:latin typeface="Calibri"/>
                          <a:ea typeface="Calibri"/>
                          <a:cs typeface="Calibri"/>
                          <a:sym typeface="Calibri"/>
                        </a:rPr>
                        <a:t>Vigilo</a:t>
                      </a:r>
                      <a:r>
                        <a:rPr lang="nb-NO" sz="1400" u="none" strike="noStrike" cap="none" noProof="0">
                          <a:latin typeface="Calibri"/>
                          <a:ea typeface="Calibri"/>
                          <a:cs typeface="Calibri"/>
                          <a:sym typeface="Calibri"/>
                        </a:rPr>
                        <a:t> til standard kommunikasjon og fraværsmeldinger. Ved planlagt fravær er det ønskelig at dette meldes i god tid. Ved sykdom og annet akutt fravær må det meldes i </a:t>
                      </a:r>
                      <a:r>
                        <a:rPr lang="nb-NO" sz="1400" u="none" strike="noStrike" cap="none" noProof="0" err="1">
                          <a:latin typeface="Calibri"/>
                          <a:ea typeface="Calibri"/>
                          <a:cs typeface="Calibri"/>
                          <a:sym typeface="Calibri"/>
                        </a:rPr>
                        <a:t>Vigilo</a:t>
                      </a:r>
                      <a:r>
                        <a:rPr lang="nb-NO" sz="1400" u="none" strike="noStrike" cap="none" noProof="0">
                          <a:latin typeface="Calibri"/>
                          <a:ea typeface="Calibri"/>
                          <a:cs typeface="Calibri"/>
                          <a:sym typeface="Calibri"/>
                        </a:rPr>
                        <a:t> senest kl. 08.00. Hvis dere ikke har fått meldt inn før kl. 08.00, må dere ringe kontoret for å gi beskjed (</a:t>
                      </a:r>
                      <a:r>
                        <a:rPr lang="nb-NO" sz="1400" u="none" strike="noStrike" cap="none" noProof="0" err="1">
                          <a:latin typeface="Calibri"/>
                          <a:ea typeface="Calibri"/>
                          <a:cs typeface="Calibri"/>
                          <a:sym typeface="Calibri"/>
                        </a:rPr>
                        <a:t>tlf</a:t>
                      </a:r>
                      <a:r>
                        <a:rPr lang="nb-NO" sz="1400" u="none" strike="noStrike" cap="none" noProof="0">
                          <a:latin typeface="Calibri"/>
                          <a:ea typeface="Calibri"/>
                          <a:cs typeface="Calibri"/>
                          <a:sym typeface="Calibri"/>
                        </a:rPr>
                        <a:t>: 53 03 67 00)</a:t>
                      </a:r>
                      <a:endParaRPr lang="nb-NO" sz="1400" u="none" strike="noStrike" cap="none" noProof="0"/>
                    </a:p>
                    <a:p>
                      <a:pPr marL="0" marR="0" lvl="0" indent="0" algn="l" rtl="0">
                        <a:lnSpc>
                          <a:spcPct val="100000"/>
                        </a:lnSpc>
                        <a:spcBef>
                          <a:spcPts val="0"/>
                        </a:spcBef>
                        <a:spcAft>
                          <a:spcPts val="0"/>
                        </a:spcAft>
                        <a:buClr>
                          <a:srgbClr val="000000"/>
                        </a:buClr>
                        <a:buSzPts val="1400"/>
                        <a:buFont typeface="Arial"/>
                        <a:buNone/>
                      </a:pPr>
                      <a:r>
                        <a:rPr lang="nb-NO" sz="1400" u="none" strike="noStrike" cap="none" noProof="0">
                          <a:latin typeface="Calibri"/>
                          <a:ea typeface="Calibri"/>
                          <a:cs typeface="Calibri"/>
                          <a:sym typeface="Calibri"/>
                        </a:rPr>
                        <a:t>Dersom dere skal sende informasjon som inneholder personopplysninger ønsker vi at dere bruker kontaktskjemaet som ligger på skolens hjemmeside. </a:t>
                      </a:r>
                      <a:endParaRPr lang="nb-NO" sz="1400" u="none" strike="noStrike" cap="none" noProof="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1">
                        <a:lumMod val="60000"/>
                        <a:lumOff val="40000"/>
                      </a:schemeClr>
                    </a:solidFill>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7"/>
                  </a:ext>
                </a:extLst>
              </a:tr>
            </a:tbl>
          </a:graphicData>
        </a:graphic>
      </p:graphicFrame>
      <p:grpSp>
        <p:nvGrpSpPr>
          <p:cNvPr id="105" name="Google Shape;105;p2"/>
          <p:cNvGrpSpPr/>
          <p:nvPr/>
        </p:nvGrpSpPr>
        <p:grpSpPr>
          <a:xfrm>
            <a:off x="209550" y="123825"/>
            <a:ext cx="9486900" cy="310754"/>
            <a:chOff x="209550" y="123825"/>
            <a:chExt cx="9486900" cy="310754"/>
          </a:xfrm>
        </p:grpSpPr>
        <p:sp>
          <p:nvSpPr>
            <p:cNvPr id="106" name="Google Shape;106;p2"/>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107" name="Google Shape;107;p2"/>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grpSp>
        <p:nvGrpSpPr>
          <p:cNvPr id="108" name="Google Shape;108;p2"/>
          <p:cNvGrpSpPr/>
          <p:nvPr/>
        </p:nvGrpSpPr>
        <p:grpSpPr>
          <a:xfrm>
            <a:off x="209551" y="3868265"/>
            <a:ext cx="531906" cy="395558"/>
            <a:chOff x="101867" y="3724977"/>
            <a:chExt cx="819818" cy="882046"/>
          </a:xfrm>
        </p:grpSpPr>
        <p:pic>
          <p:nvPicPr>
            <p:cNvPr id="109" name="Google Shape;109;p2"/>
            <p:cNvPicPr preferRelativeResize="0"/>
            <p:nvPr/>
          </p:nvPicPr>
          <p:blipFill rotWithShape="1">
            <a:blip r:embed="rId4">
              <a:alphaModFix/>
            </a:blip>
            <a:srcRect r="70986" b="18757"/>
            <a:stretch/>
          </p:blipFill>
          <p:spPr>
            <a:xfrm>
              <a:off x="101867" y="3724977"/>
              <a:ext cx="475650" cy="288758"/>
            </a:xfrm>
            <a:prstGeom prst="rect">
              <a:avLst/>
            </a:prstGeom>
            <a:noFill/>
            <a:ln>
              <a:noFill/>
            </a:ln>
          </p:spPr>
        </p:pic>
        <p:pic>
          <p:nvPicPr>
            <p:cNvPr id="110" name="Google Shape;110;p2"/>
            <p:cNvPicPr preferRelativeResize="0"/>
            <p:nvPr/>
          </p:nvPicPr>
          <p:blipFill rotWithShape="1">
            <a:blip r:embed="rId5">
              <a:alphaModFix/>
            </a:blip>
            <a:srcRect/>
            <a:stretch/>
          </p:blipFill>
          <p:spPr>
            <a:xfrm flipH="1">
              <a:off x="232362" y="4013735"/>
              <a:ext cx="689323" cy="593288"/>
            </a:xfrm>
            <a:prstGeom prst="rect">
              <a:avLst/>
            </a:prstGeom>
            <a:noFill/>
            <a:ln>
              <a:noFill/>
            </a:ln>
          </p:spPr>
        </p:pic>
      </p:grpSp>
      <p:pic>
        <p:nvPicPr>
          <p:cNvPr id="111" name="Google Shape;111;p2"/>
          <p:cNvPicPr preferRelativeResize="0"/>
          <p:nvPr/>
        </p:nvPicPr>
        <p:blipFill rotWithShape="1">
          <a:blip r:embed="rId6">
            <a:alphaModFix/>
          </a:blip>
          <a:srcRect/>
          <a:stretch/>
        </p:blipFill>
        <p:spPr>
          <a:xfrm>
            <a:off x="208178" y="4725678"/>
            <a:ext cx="534639" cy="505557"/>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670572864C8FE4796D88F2AE9AE4918" ma:contentTypeVersion="16" ma:contentTypeDescription="Opprett et nytt dokument." ma:contentTypeScope="" ma:versionID="c6f42a593dad13955c19468254bd47ae">
  <xsd:schema xmlns:xsd="http://www.w3.org/2001/XMLSchema" xmlns:xs="http://www.w3.org/2001/XMLSchema" xmlns:p="http://schemas.microsoft.com/office/2006/metadata/properties" xmlns:ns2="7a886be8-87a9-441a-b3fd-75051e5f4918" xmlns:ns3="e87d0e9e-9673-487f-811e-cdf1b7f427a7" targetNamespace="http://schemas.microsoft.com/office/2006/metadata/properties" ma:root="true" ma:fieldsID="3cec7d99bf6fea15b3e80bc5ff2d85a2" ns2:_="" ns3:_="">
    <xsd:import namespace="7a886be8-87a9-441a-b3fd-75051e5f4918"/>
    <xsd:import namespace="e87d0e9e-9673-487f-811e-cdf1b7f427a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86be8-87a9-441a-b3fd-75051e5f49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emerkelapper" ma:readOnly="false" ma:fieldId="{5cf76f15-5ced-4ddc-b409-7134ff3c332f}" ma:taxonomyMulti="true" ma:sspId="58b7fd7f-a84c-4463-96b0-c5d9876b7c6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7d0e9e-9673-487f-811e-cdf1b7f427a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ea4ebdb-d46c-43ca-acb4-6beab01b0265}" ma:internalName="TaxCatchAll" ma:showField="CatchAllData" ma:web="e87d0e9e-9673-487f-811e-cdf1b7f427a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a886be8-87a9-441a-b3fd-75051e5f4918">
      <Terms xmlns="http://schemas.microsoft.com/office/infopath/2007/PartnerControls"/>
    </lcf76f155ced4ddcb4097134ff3c332f>
    <TaxCatchAll xmlns="e87d0e9e-9673-487f-811e-cdf1b7f427a7" xsi:nil="true"/>
  </documentManagement>
</p:properties>
</file>

<file path=customXml/itemProps1.xml><?xml version="1.0" encoding="utf-8"?>
<ds:datastoreItem xmlns:ds="http://schemas.openxmlformats.org/officeDocument/2006/customXml" ds:itemID="{EFB735B4-C8FD-43BC-AF48-0C8C87A716F5}">
  <ds:schemaRefs>
    <ds:schemaRef ds:uri="7a886be8-87a9-441a-b3fd-75051e5f4918"/>
    <ds:schemaRef ds:uri="e87d0e9e-9673-487f-811e-cdf1b7f427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91E1751-5E4C-4C0C-B677-25FB3B6D13EE}">
  <ds:schemaRefs>
    <ds:schemaRef ds:uri="http://schemas.microsoft.com/sharepoint/v3/contenttype/forms"/>
  </ds:schemaRefs>
</ds:datastoreItem>
</file>

<file path=customXml/itemProps3.xml><?xml version="1.0" encoding="utf-8"?>
<ds:datastoreItem xmlns:ds="http://schemas.openxmlformats.org/officeDocument/2006/customXml" ds:itemID="{EF8E751D-C535-40C0-95AB-854692666EB7}">
  <ds:schemaRefs>
    <ds:schemaRef ds:uri="7a886be8-87a9-441a-b3fd-75051e5f4918"/>
    <ds:schemaRef ds:uri="http://schemas.openxmlformats.org/package/2006/metadata/core-properties"/>
    <ds:schemaRef ds:uri="http://purl.org/dc/dcmitype/"/>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e87d0e9e-9673-487f-811e-cdf1b7f427a7"/>
    <ds:schemaRef ds:uri="http://purl.org/dc/terms/"/>
  </ds:schemaRefs>
</ds:datastoreItem>
</file>

<file path=docMetadata/LabelInfo.xml><?xml version="1.0" encoding="utf-8"?>
<clbl:labelList xmlns:clbl="http://schemas.microsoft.com/office/2020/mipLabelMetadata">
  <clbl:label id="{d41caaa9-a41a-4e0f-9bf6-05cd1f48d271}" enabled="0" method="" siteId="{d41caaa9-a41a-4e0f-9bf6-05cd1f48d271}" removed="1"/>
</clbl:labelList>
</file>

<file path=docProps/app.xml><?xml version="1.0" encoding="utf-8"?>
<Properties xmlns="http://schemas.openxmlformats.org/officeDocument/2006/extended-properties" xmlns:vt="http://schemas.openxmlformats.org/officeDocument/2006/docPropsVTypes">
  <TotalTime>0</TotalTime>
  <Words>614</Words>
  <Application>Microsoft Office PowerPoint</Application>
  <PresentationFormat>A4 (210 x 297 mm)</PresentationFormat>
  <Paragraphs>65</Paragraphs>
  <Slides>2</Slides>
  <Notes>2</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2</vt:i4>
      </vt:variant>
    </vt:vector>
  </HeadingPairs>
  <TitlesOfParts>
    <vt:vector size="5" baseType="lpstr">
      <vt:lpstr>Arial</vt:lpstr>
      <vt:lpstr>Calibri</vt:lpstr>
      <vt:lpstr>Office-tema</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Solheim, Hilde Karin</dc:creator>
  <cp:lastModifiedBy>Haugen, Monica</cp:lastModifiedBy>
  <cp:revision>2</cp:revision>
  <cp:lastPrinted>2026-01-28T09:28:34Z</cp:lastPrinted>
  <dcterms:created xsi:type="dcterms:W3CDTF">2023-08-08T10:59:37Z</dcterms:created>
  <dcterms:modified xsi:type="dcterms:W3CDTF">2026-01-29T11:24:14Z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0x0101007670572864C8FE4796D88F2AE9AE4918</vt:lpwstr>
  </property>
  <property fmtid="{D5CDD505-2E9C-101B-9397-08002B2CF9AE}" pid="3" name="MediaServiceImageTags">
    <vt:lpwstr/>
  </property>
</Properties>
</file>