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embeddedFontLst>
    <p:embeddedFont>
      <p:font typeface="Roboto" panose="02000000000000000000" pitchFamily="2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34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9365114fca_2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9365114fca_2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9365114fca_2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9365114fca_2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c89420652c_0_1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c89420652c_0_1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tellysbilde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2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24" name="Google Shape;24;p2"/>
            <p:cNvCxnSpPr/>
            <p:nvPr/>
          </p:nvCxnSpPr>
          <p:spPr>
            <a:xfrm rot="10800000" flipH="1">
              <a:off x="5130830" y="4175701"/>
              <a:ext cx="4022400" cy="2682300"/>
            </a:xfrm>
            <a:prstGeom prst="straightConnector1">
              <a:avLst/>
            </a:prstGeom>
            <a:noFill/>
            <a:ln w="9525" cap="flat" cmpd="sng">
              <a:solidFill>
                <a:srgbClr val="D8D8D8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7042707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6" name="Google Shape;26;p2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 extrusionOk="0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298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 extrusionOk="0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637896" y="3920066"/>
              <a:ext cx="2509944" cy="2933700"/>
            </a:xfrm>
            <a:custGeom>
              <a:avLst/>
              <a:gdLst/>
              <a:ahLst/>
              <a:cxnLst/>
              <a:rect l="l" t="t" r="r" b="b"/>
              <a:pathLst>
                <a:path w="3259667" h="3810000" extrusionOk="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17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010429" y="-8467"/>
              <a:ext cx="2139950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 extrusionOk="0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800"/>
              </a:srgbClr>
            </a:solidFill>
            <a:ln>
              <a:noFill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295776" y="-8467"/>
              <a:ext cx="859028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 extrusionOk="0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rgbClr val="BFE471">
                <a:alpha val="69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077231" y="-8468"/>
              <a:ext cx="1067005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 extrusionOk="0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060297" y="4893733"/>
              <a:ext cx="1092200" cy="1960880"/>
            </a:xfrm>
            <a:custGeom>
              <a:avLst/>
              <a:gdLst/>
              <a:ahLst/>
              <a:cxnLst/>
              <a:rect l="l" t="t" r="r" b="b"/>
              <a:pathLst>
                <a:path w="1820333" h="3268133" extrusionOk="0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 extrusionOk="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4710"/>
              </a:schemeClr>
            </a:solidFill>
            <a:ln>
              <a:noFill/>
            </a:ln>
          </p:spPr>
          <p:txBody>
            <a:bodyPr/>
            <a:lstStyle/>
            <a:p>
              <a:endParaRPr lang="nb-NO"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130595" y="2404534"/>
            <a:ext cx="5826600" cy="1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130595" y="4050834"/>
            <a:ext cx="5826600" cy="10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3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tekst">
  <p:cSld name="Tittel og teks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1"/>
          <p:cNvSpPr txBox="1">
            <a:spLocks noGrp="1"/>
          </p:cNvSpPr>
          <p:nvPr>
            <p:ph type="title"/>
          </p:nvPr>
        </p:nvSpPr>
        <p:spPr>
          <a:xfrm>
            <a:off x="609600" y="609600"/>
            <a:ext cx="6347700" cy="34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1"/>
          <p:cNvSpPr txBox="1">
            <a:spLocks noGrp="1"/>
          </p:cNvSpPr>
          <p:nvPr>
            <p:ph type="body" idx="1"/>
          </p:nvPr>
        </p:nvSpPr>
        <p:spPr>
          <a:xfrm>
            <a:off x="609600" y="4470400"/>
            <a:ext cx="6347700" cy="15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11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1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3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1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tat med tekst">
  <p:cSld name="Sitat med teks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2"/>
          <p:cNvSpPr txBox="1">
            <a:spLocks noGrp="1"/>
          </p:cNvSpPr>
          <p:nvPr>
            <p:ph type="title"/>
          </p:nvPr>
        </p:nvSpPr>
        <p:spPr>
          <a:xfrm>
            <a:off x="774885" y="609600"/>
            <a:ext cx="6072300" cy="30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2"/>
          <p:cNvSpPr txBox="1">
            <a:spLocks noGrp="1"/>
          </p:cNvSpPr>
          <p:nvPr>
            <p:ph type="body" idx="1"/>
          </p:nvPr>
        </p:nvSpPr>
        <p:spPr>
          <a:xfrm>
            <a:off x="1101074" y="3632200"/>
            <a:ext cx="54198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99" name="Google Shape;99;p12"/>
          <p:cNvSpPr txBox="1">
            <a:spLocks noGrp="1"/>
          </p:cNvSpPr>
          <p:nvPr>
            <p:ph type="body" idx="2"/>
          </p:nvPr>
        </p:nvSpPr>
        <p:spPr>
          <a:xfrm>
            <a:off x="609598" y="4470400"/>
            <a:ext cx="6347700" cy="15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2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3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2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3" name="Google Shape;103;p12"/>
          <p:cNvSpPr txBox="1"/>
          <p:nvPr/>
        </p:nvSpPr>
        <p:spPr>
          <a:xfrm>
            <a:off x="482711" y="790378"/>
            <a:ext cx="457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0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4" name="Google Shape;104;p12"/>
          <p:cNvSpPr txBox="1"/>
          <p:nvPr/>
        </p:nvSpPr>
        <p:spPr>
          <a:xfrm>
            <a:off x="6747699" y="2886556"/>
            <a:ext cx="457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0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vnekort">
  <p:cSld name="Navnekor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3"/>
          <p:cNvSpPr txBox="1">
            <a:spLocks noGrp="1"/>
          </p:cNvSpPr>
          <p:nvPr>
            <p:ph type="title"/>
          </p:nvPr>
        </p:nvSpPr>
        <p:spPr>
          <a:xfrm>
            <a:off x="609598" y="1931988"/>
            <a:ext cx="6347700" cy="25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body" idx="1"/>
          </p:nvPr>
        </p:nvSpPr>
        <p:spPr>
          <a:xfrm>
            <a:off x="609598" y="4527448"/>
            <a:ext cx="6347700" cy="15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3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vnekort med sitat">
  <p:cSld name="Navnekort med sita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 txBox="1">
            <a:spLocks noGrp="1"/>
          </p:cNvSpPr>
          <p:nvPr>
            <p:ph type="title"/>
          </p:nvPr>
        </p:nvSpPr>
        <p:spPr>
          <a:xfrm>
            <a:off x="774885" y="609600"/>
            <a:ext cx="6072300" cy="30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4"/>
          <p:cNvSpPr txBox="1">
            <a:spLocks noGrp="1"/>
          </p:cNvSpPr>
          <p:nvPr>
            <p:ph type="body" idx="1"/>
          </p:nvPr>
        </p:nvSpPr>
        <p:spPr>
          <a:xfrm>
            <a:off x="609597" y="4013200"/>
            <a:ext cx="6347700" cy="5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14" name="Google Shape;114;p14"/>
          <p:cNvSpPr txBox="1">
            <a:spLocks noGrp="1"/>
          </p:cNvSpPr>
          <p:nvPr>
            <p:ph type="body" idx="2"/>
          </p:nvPr>
        </p:nvSpPr>
        <p:spPr>
          <a:xfrm>
            <a:off x="609598" y="4527448"/>
            <a:ext cx="6347700" cy="15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14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4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3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4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8" name="Google Shape;118;p14"/>
          <p:cNvSpPr txBox="1"/>
          <p:nvPr/>
        </p:nvSpPr>
        <p:spPr>
          <a:xfrm>
            <a:off x="482711" y="790378"/>
            <a:ext cx="457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0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19" name="Google Shape;119;p14"/>
          <p:cNvSpPr txBox="1"/>
          <p:nvPr/>
        </p:nvSpPr>
        <p:spPr>
          <a:xfrm>
            <a:off x="6747699" y="2886556"/>
            <a:ext cx="457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0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nn eller Usann">
  <p:cSld name="Sann eller Usann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5"/>
          <p:cNvSpPr txBox="1">
            <a:spLocks noGrp="1"/>
          </p:cNvSpPr>
          <p:nvPr>
            <p:ph type="title"/>
          </p:nvPr>
        </p:nvSpPr>
        <p:spPr>
          <a:xfrm>
            <a:off x="615848" y="609600"/>
            <a:ext cx="6341400" cy="30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5"/>
          <p:cNvSpPr txBox="1">
            <a:spLocks noGrp="1"/>
          </p:cNvSpPr>
          <p:nvPr>
            <p:ph type="body" idx="1"/>
          </p:nvPr>
        </p:nvSpPr>
        <p:spPr>
          <a:xfrm>
            <a:off x="609597" y="4013200"/>
            <a:ext cx="6347700" cy="5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3" name="Google Shape;123;p15"/>
          <p:cNvSpPr txBox="1">
            <a:spLocks noGrp="1"/>
          </p:cNvSpPr>
          <p:nvPr>
            <p:ph type="body" idx="2"/>
          </p:nvPr>
        </p:nvSpPr>
        <p:spPr>
          <a:xfrm>
            <a:off x="609598" y="4527448"/>
            <a:ext cx="6347700" cy="15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15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5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3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5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ekst" type="vertTx">
  <p:cSld name="VERTICAL_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6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6"/>
          <p:cNvSpPr txBox="1">
            <a:spLocks noGrp="1"/>
          </p:cNvSpPr>
          <p:nvPr>
            <p:ph type="body" idx="1"/>
          </p:nvPr>
        </p:nvSpPr>
        <p:spPr>
          <a:xfrm rot="5400000">
            <a:off x="1843063" y="927140"/>
            <a:ext cx="3880800" cy="63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0" name="Google Shape;130;p16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6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3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6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ittel og tekst" type="vertTitleAndTx">
  <p:cSld name="VERTICAL_TITLE_AND_VERTICAL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>
            <a:spLocks noGrp="1"/>
          </p:cNvSpPr>
          <p:nvPr>
            <p:ph type="title"/>
          </p:nvPr>
        </p:nvSpPr>
        <p:spPr>
          <a:xfrm rot="5400000">
            <a:off x="3840924" y="2745900"/>
            <a:ext cx="5251500" cy="9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7"/>
          <p:cNvSpPr txBox="1">
            <a:spLocks noGrp="1"/>
          </p:cNvSpPr>
          <p:nvPr>
            <p:ph type="body" idx="1"/>
          </p:nvPr>
        </p:nvSpPr>
        <p:spPr>
          <a:xfrm rot="5400000">
            <a:off x="581325" y="637800"/>
            <a:ext cx="5251500" cy="5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6" name="Google Shape;136;p17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7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3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7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 type="obj">
  <p:cSld name="OBJEC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body" idx="1"/>
          </p:nvPr>
        </p:nvSpPr>
        <p:spPr>
          <a:xfrm>
            <a:off x="609599" y="2160590"/>
            <a:ext cx="63477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2" name="Google Shape;42;p3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3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t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3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" type="secHead">
  <p:cSld name="SECTION_HEAD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"/>
          <p:cNvSpPr txBox="1">
            <a:spLocks noGrp="1"/>
          </p:cNvSpPr>
          <p:nvPr>
            <p:ph type="title"/>
          </p:nvPr>
        </p:nvSpPr>
        <p:spPr>
          <a:xfrm>
            <a:off x="609598" y="2700868"/>
            <a:ext cx="6347700" cy="18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body" idx="1"/>
          </p:nvPr>
        </p:nvSpPr>
        <p:spPr>
          <a:xfrm>
            <a:off x="609598" y="4527448"/>
            <a:ext cx="6347700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3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 innholdsdeler" type="twoObj">
  <p:cSld name="TWO_OBJECTS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6"/>
          <p:cNvSpPr txBox="1">
            <a:spLocks noGrp="1"/>
          </p:cNvSpPr>
          <p:nvPr>
            <p:ph type="title"/>
          </p:nvPr>
        </p:nvSpPr>
        <p:spPr>
          <a:xfrm>
            <a:off x="609600" y="609600"/>
            <a:ext cx="63477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6"/>
          <p:cNvSpPr txBox="1">
            <a:spLocks noGrp="1"/>
          </p:cNvSpPr>
          <p:nvPr>
            <p:ph type="body" idx="1"/>
          </p:nvPr>
        </p:nvSpPr>
        <p:spPr>
          <a:xfrm>
            <a:off x="609600" y="2160589"/>
            <a:ext cx="30882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marL="914400" lvl="1" indent="-30988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marL="1371600" lvl="2" indent="-299719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marL="1828800" lvl="3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marL="2286000" lvl="4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marL="2743200" lvl="5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marL="3200400" lvl="6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marL="3657600" lvl="7" indent="-289559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marL="4114800" lvl="8" indent="-289559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>
            <a:endParaRPr/>
          </a:p>
        </p:txBody>
      </p:sp>
      <p:sp>
        <p:nvSpPr>
          <p:cNvPr id="58" name="Google Shape;58;p6"/>
          <p:cNvSpPr txBox="1">
            <a:spLocks noGrp="1"/>
          </p:cNvSpPr>
          <p:nvPr>
            <p:ph type="body" idx="2"/>
          </p:nvPr>
        </p:nvSpPr>
        <p:spPr>
          <a:xfrm>
            <a:off x="3869204" y="2160590"/>
            <a:ext cx="30882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marL="914400" lvl="1" indent="-30988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marL="1371600" lvl="2" indent="-299719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marL="1828800" lvl="3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marL="2286000" lvl="4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marL="2743200" lvl="5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marL="3200400" lvl="6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marL="3657600" lvl="7" indent="-289559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marL="4114800" lvl="8" indent="-289559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>
            <a:endParaRPr/>
          </a:p>
        </p:txBody>
      </p:sp>
      <p:sp>
        <p:nvSpPr>
          <p:cNvPr id="59" name="Google Shape;59;p6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6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3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menligning" type="twoTxTwoObj">
  <p:cSld name="TWO_OBJECTS_WITH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body" idx="1"/>
          </p:nvPr>
        </p:nvSpPr>
        <p:spPr>
          <a:xfrm>
            <a:off x="609599" y="2160983"/>
            <a:ext cx="30906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5" name="Google Shape;65;p7"/>
          <p:cNvSpPr txBox="1">
            <a:spLocks noGrp="1"/>
          </p:cNvSpPr>
          <p:nvPr>
            <p:ph type="body" idx="2"/>
          </p:nvPr>
        </p:nvSpPr>
        <p:spPr>
          <a:xfrm>
            <a:off x="609599" y="2737246"/>
            <a:ext cx="3090600" cy="3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6" name="Google Shape;66;p7"/>
          <p:cNvSpPr txBox="1">
            <a:spLocks noGrp="1"/>
          </p:cNvSpPr>
          <p:nvPr>
            <p:ph type="body" idx="3"/>
          </p:nvPr>
        </p:nvSpPr>
        <p:spPr>
          <a:xfrm>
            <a:off x="3866640" y="2160983"/>
            <a:ext cx="30906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7" name="Google Shape;67;p7"/>
          <p:cNvSpPr txBox="1">
            <a:spLocks noGrp="1"/>
          </p:cNvSpPr>
          <p:nvPr>
            <p:ph type="body" idx="4"/>
          </p:nvPr>
        </p:nvSpPr>
        <p:spPr>
          <a:xfrm>
            <a:off x="3866640" y="2737246"/>
            <a:ext cx="3090600" cy="3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8" name="Google Shape;68;p7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7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3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7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re tittel" type="titleOnly">
  <p:cSld name="TITLE_ONL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8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3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8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hold med tekst" type="objTx">
  <p:cSld name="OBJECT_WITH_CAPTION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9"/>
          <p:cNvSpPr txBox="1">
            <a:spLocks noGrp="1"/>
          </p:cNvSpPr>
          <p:nvPr>
            <p:ph type="title"/>
          </p:nvPr>
        </p:nvSpPr>
        <p:spPr>
          <a:xfrm>
            <a:off x="609599" y="1498604"/>
            <a:ext cx="2790300" cy="12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9"/>
          <p:cNvSpPr txBox="1">
            <a:spLocks noGrp="1"/>
          </p:cNvSpPr>
          <p:nvPr>
            <p:ph type="body" idx="1"/>
          </p:nvPr>
        </p:nvSpPr>
        <p:spPr>
          <a:xfrm>
            <a:off x="3571275" y="514925"/>
            <a:ext cx="3386100" cy="55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9" name="Google Shape;79;p9"/>
          <p:cNvSpPr txBox="1">
            <a:spLocks noGrp="1"/>
          </p:cNvSpPr>
          <p:nvPr>
            <p:ph type="body" idx="2"/>
          </p:nvPr>
        </p:nvSpPr>
        <p:spPr>
          <a:xfrm>
            <a:off x="609599" y="2777069"/>
            <a:ext cx="2790300" cy="25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840"/>
              <a:buNone/>
              <a:defRPr sz="105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9pPr>
          </a:lstStyle>
          <a:p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9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3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9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e med tekst" type="picTx">
  <p:cSld name="PICTURE_WITH_CAPTION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0"/>
          <p:cNvSpPr txBox="1">
            <a:spLocks noGrp="1"/>
          </p:cNvSpPr>
          <p:nvPr>
            <p:ph type="title"/>
          </p:nvPr>
        </p:nvSpPr>
        <p:spPr>
          <a:xfrm>
            <a:off x="609599" y="4800600"/>
            <a:ext cx="63477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0"/>
          <p:cNvSpPr>
            <a:spLocks noGrp="1"/>
          </p:cNvSpPr>
          <p:nvPr>
            <p:ph type="pic" idx="2"/>
          </p:nvPr>
        </p:nvSpPr>
        <p:spPr>
          <a:xfrm>
            <a:off x="609599" y="609600"/>
            <a:ext cx="6347700" cy="3845700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10"/>
          <p:cNvSpPr txBox="1">
            <a:spLocks noGrp="1"/>
          </p:cNvSpPr>
          <p:nvPr>
            <p:ph type="body" idx="1"/>
          </p:nvPr>
        </p:nvSpPr>
        <p:spPr>
          <a:xfrm>
            <a:off x="609599" y="5367338"/>
            <a:ext cx="6347700" cy="6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87" name="Google Shape;87;p10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3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0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Google Shape;7;p1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 extrusionOk="0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4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" name="Google Shape;8;p1"/>
            <p:cNvCxnSpPr/>
            <p:nvPr/>
          </p:nvCxnSpPr>
          <p:spPr>
            <a:xfrm rot="10800000" flipH="1">
              <a:off x="5130830" y="4175701"/>
              <a:ext cx="4022400" cy="2682300"/>
            </a:xfrm>
            <a:prstGeom prst="straightConnector1">
              <a:avLst/>
            </a:prstGeom>
            <a:noFill/>
            <a:ln w="9525" cap="flat" cmpd="sng">
              <a:solidFill>
                <a:srgbClr val="D8D8D8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7042707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0" name="Google Shape;10;p1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 extrusionOk="0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298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1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 extrusionOk="0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1"/>
            <p:cNvSpPr/>
            <p:nvPr/>
          </p:nvSpPr>
          <p:spPr>
            <a:xfrm>
              <a:off x="6637896" y="3920066"/>
              <a:ext cx="2509944" cy="2933700"/>
            </a:xfrm>
            <a:custGeom>
              <a:avLst/>
              <a:gdLst/>
              <a:ahLst/>
              <a:cxnLst/>
              <a:rect l="l" t="t" r="r" b="b"/>
              <a:pathLst>
                <a:path w="3259667" h="3810000" extrusionOk="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17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1"/>
            <p:cNvSpPr/>
            <p:nvPr/>
          </p:nvSpPr>
          <p:spPr>
            <a:xfrm>
              <a:off x="7010429" y="-8467"/>
              <a:ext cx="2139950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 extrusionOk="0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800"/>
              </a:srgbClr>
            </a:solidFill>
            <a:ln>
              <a:noFill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8295776" y="-8467"/>
              <a:ext cx="859028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 extrusionOk="0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rgbClr val="BFE471">
                <a:alpha val="69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8077231" y="-8468"/>
              <a:ext cx="1067005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 extrusionOk="0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8060297" y="4893733"/>
              <a:ext cx="1092200" cy="1960880"/>
            </a:xfrm>
            <a:custGeom>
              <a:avLst/>
              <a:gdLst/>
              <a:ahLst/>
              <a:cxnLst/>
              <a:rect l="l" t="t" r="r" b="b"/>
              <a:pathLst>
                <a:path w="1820333" h="3268133" extrusionOk="0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17;p1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"/>
          <p:cNvSpPr txBox="1">
            <a:spLocks noGrp="1"/>
          </p:cNvSpPr>
          <p:nvPr>
            <p:ph type="body" idx="1"/>
          </p:nvPr>
        </p:nvSpPr>
        <p:spPr>
          <a:xfrm>
            <a:off x="609599" y="2160590"/>
            <a:ext cx="63477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004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9" name="Google Shape;19;p1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0" name="Google Shape;20;p1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3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1" name="Google Shape;21;p1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s://www.google.no/url?sa=i&amp;rct=j&amp;q=&amp;esrc=s&amp;source=images&amp;cd=&amp;cad=rja&amp;uact=8&amp;ved=0ahUKEwj3v4SA7_3RAhWlFJoKHW1dDoEQjRwIBw&amp;url=https://www.metis.no/vgs/bergen&amp;bvm=bv.146094739,d.bGs&amp;psig=AFQjCNGoOVVQft3k-ExGCgLrhB5dN-rQwA&amp;ust=1486552770928677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stlandfylke.no/utdanning-og-karriere/elev/soknad-inntak/test-poenggrenser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lbli.no/nb/vestland/a/informasjon-til-elever-og-foresatte-pa-10-trinn-pdf-6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stlandfylke.no/utdanning-og-karriere/elev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go.no/nyvigo/vigo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vilbli.no/nn/nn/vestland/soknadsfristar-og-inntakskalender/a/036521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8"/>
          <p:cNvPicPr preferRelativeResize="0"/>
          <p:nvPr/>
        </p:nvPicPr>
        <p:blipFill rotWithShape="1">
          <a:blip r:embed="rId3">
            <a:alphaModFix/>
          </a:blip>
          <a:srcRect t="12888" r="5991" b="8443"/>
          <a:stretch/>
        </p:blipFill>
        <p:spPr>
          <a:xfrm>
            <a:off x="3202390" y="-1"/>
            <a:ext cx="5941610" cy="6858001"/>
          </a:xfrm>
          <a:custGeom>
            <a:avLst/>
            <a:gdLst/>
            <a:ahLst/>
            <a:cxnLst/>
            <a:rect l="l" t="t" r="r" b="b"/>
            <a:pathLst>
              <a:path w="7922146" h="6858001" extrusionOk="0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44" name="Google Shape;144;p18"/>
          <p:cNvSpPr txBox="1">
            <a:spLocks noGrp="1"/>
          </p:cNvSpPr>
          <p:nvPr>
            <p:ph type="ctrTitle"/>
          </p:nvPr>
        </p:nvSpPr>
        <p:spPr>
          <a:xfrm>
            <a:off x="501650" y="1678666"/>
            <a:ext cx="3066142" cy="236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en-GB" sz="3600"/>
              <a:t>Innsøking videregående opplæring  skoleåret 2026/2027</a:t>
            </a:r>
            <a:endParaRPr/>
          </a:p>
        </p:txBody>
      </p:sp>
      <p:sp>
        <p:nvSpPr>
          <p:cNvPr id="145" name="Google Shape;145;p18"/>
          <p:cNvSpPr txBox="1">
            <a:spLocks noGrp="1"/>
          </p:cNvSpPr>
          <p:nvPr>
            <p:ph type="subTitle" idx="1"/>
          </p:nvPr>
        </p:nvSpPr>
        <p:spPr>
          <a:xfrm>
            <a:off x="508001" y="4050831"/>
            <a:ext cx="3059791" cy="1096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SzPts val="1120"/>
              <a:buNone/>
            </a:pPr>
            <a:r>
              <a:rPr lang="en-GB" sz="1400"/>
              <a:t>Vestland Fylkeskommune</a:t>
            </a:r>
            <a:endParaRPr/>
          </a:p>
        </p:txBody>
      </p:sp>
      <p:cxnSp>
        <p:nvCxnSpPr>
          <p:cNvPr id="146" name="Google Shape;146;p18"/>
          <p:cNvCxnSpPr/>
          <p:nvPr/>
        </p:nvCxnSpPr>
        <p:spPr>
          <a:xfrm>
            <a:off x="7028259" y="0"/>
            <a:ext cx="914400" cy="68580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7" name="Google Shape;147;p18"/>
          <p:cNvCxnSpPr/>
          <p:nvPr/>
        </p:nvCxnSpPr>
        <p:spPr>
          <a:xfrm flipH="1">
            <a:off x="5568950" y="3681413"/>
            <a:ext cx="3572668" cy="3176587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8" name="Google Shape;148;p18"/>
          <p:cNvSpPr/>
          <p:nvPr/>
        </p:nvSpPr>
        <p:spPr>
          <a:xfrm>
            <a:off x="6886107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 extrusionOk="0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29803"/>
            </a:schemeClr>
          </a:solidFill>
          <a:ln>
            <a:noFill/>
          </a:ln>
        </p:spPr>
        <p:txBody>
          <a:bodyPr/>
          <a:lstStyle/>
          <a:p>
            <a:endParaRPr lang="nb-NO"/>
          </a:p>
        </p:txBody>
      </p:sp>
      <p:sp>
        <p:nvSpPr>
          <p:cNvPr id="149" name="Google Shape;149;p18"/>
          <p:cNvSpPr/>
          <p:nvPr/>
        </p:nvSpPr>
        <p:spPr>
          <a:xfrm>
            <a:off x="7202581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 extrusionOk="0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nb-NO"/>
          </a:p>
        </p:txBody>
      </p:sp>
      <p:sp>
        <p:nvSpPr>
          <p:cNvPr id="150" name="Google Shape;150;p18"/>
          <p:cNvSpPr/>
          <p:nvPr/>
        </p:nvSpPr>
        <p:spPr>
          <a:xfrm>
            <a:off x="6699249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1764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18"/>
          <p:cNvSpPr/>
          <p:nvPr/>
        </p:nvSpPr>
        <p:spPr>
          <a:xfrm>
            <a:off x="7000875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 extrusionOk="0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rgbClr val="3F7818">
              <a:alpha val="46666"/>
            </a:srgbClr>
          </a:solidFill>
          <a:ln>
            <a:noFill/>
          </a:ln>
        </p:spPr>
        <p:txBody>
          <a:bodyPr/>
          <a:lstStyle/>
          <a:p>
            <a:endParaRPr lang="nb-NO"/>
          </a:p>
        </p:txBody>
      </p:sp>
      <p:sp>
        <p:nvSpPr>
          <p:cNvPr id="152" name="Google Shape;152;p18"/>
          <p:cNvSpPr/>
          <p:nvPr/>
        </p:nvSpPr>
        <p:spPr>
          <a:xfrm>
            <a:off x="8174047" y="-8467"/>
            <a:ext cx="967571" cy="6866467"/>
          </a:xfrm>
          <a:custGeom>
            <a:avLst/>
            <a:gdLst/>
            <a:ahLst/>
            <a:cxnLst/>
            <a:rect l="l" t="t" r="r" b="b"/>
            <a:pathLst>
              <a:path w="1290094" h="6858000" extrusionOk="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rgbClr val="BFE471">
              <a:alpha val="69803"/>
            </a:srgbClr>
          </a:solidFill>
          <a:ln>
            <a:noFill/>
          </a:ln>
        </p:spPr>
        <p:txBody>
          <a:bodyPr/>
          <a:lstStyle/>
          <a:p>
            <a:endParaRPr lang="nb-NO"/>
          </a:p>
        </p:txBody>
      </p:sp>
      <p:sp>
        <p:nvSpPr>
          <p:cNvPr id="153" name="Google Shape;153;p18"/>
          <p:cNvSpPr/>
          <p:nvPr/>
        </p:nvSpPr>
        <p:spPr>
          <a:xfrm>
            <a:off x="8204249" y="-8467"/>
            <a:ext cx="937369" cy="6866467"/>
          </a:xfrm>
          <a:custGeom>
            <a:avLst/>
            <a:gdLst/>
            <a:ahLst/>
            <a:cxnLst/>
            <a:rect l="l" t="t" r="r" b="b"/>
            <a:pathLst>
              <a:path w="1249825" h="6858000" extrusionOk="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4705"/>
            </a:schemeClr>
          </a:solidFill>
          <a:ln>
            <a:noFill/>
          </a:ln>
        </p:spPr>
        <p:txBody>
          <a:bodyPr/>
          <a:lstStyle/>
          <a:p>
            <a:endParaRPr lang="nb-NO"/>
          </a:p>
        </p:txBody>
      </p:sp>
      <p:sp>
        <p:nvSpPr>
          <p:cNvPr id="154" name="Google Shape;154;p18"/>
          <p:cNvSpPr/>
          <p:nvPr/>
        </p:nvSpPr>
        <p:spPr>
          <a:xfrm>
            <a:off x="7778749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7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00" cy="132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10 yrkesfaglige utdanningsprogram</a:t>
            </a:r>
            <a:endParaRPr/>
          </a:p>
        </p:txBody>
      </p:sp>
      <p:sp>
        <p:nvSpPr>
          <p:cNvPr id="220" name="Google Shape;220;p27"/>
          <p:cNvSpPr txBox="1">
            <a:spLocks noGrp="1"/>
          </p:cNvSpPr>
          <p:nvPr>
            <p:ph type="body" idx="1"/>
          </p:nvPr>
        </p:nvSpPr>
        <p:spPr>
          <a:xfrm>
            <a:off x="609599" y="2160590"/>
            <a:ext cx="6347700" cy="3880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Bygg- og anleggsteknikk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Helse- og oppvekstfag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Elektro og datateknologi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Håndverk, design og produktutvikling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Restaurant- og matfag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Naturbruk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Teknologi- og industrifag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Salg, service og reiseliv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Frisør, blomster, interiør og eksponeringsdesign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Informasjonsteknologi og medieproduksjon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8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00" cy="132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28"/>
          <p:cNvSpPr txBox="1">
            <a:spLocks noGrp="1"/>
          </p:cNvSpPr>
          <p:nvPr>
            <p:ph type="body" idx="1"/>
          </p:nvPr>
        </p:nvSpPr>
        <p:spPr>
          <a:xfrm>
            <a:off x="609599" y="2160590"/>
            <a:ext cx="6347700" cy="3880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7" name="Google Shape;22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09600"/>
            <a:ext cx="9144001" cy="5637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9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GB"/>
              <a:t>Toppidrett</a:t>
            </a:r>
            <a:endParaRPr/>
          </a:p>
        </p:txBody>
      </p:sp>
      <p:sp>
        <p:nvSpPr>
          <p:cNvPr id="233" name="Google Shape;233;p29"/>
          <p:cNvSpPr txBox="1">
            <a:spLocks noGrp="1"/>
          </p:cNvSpPr>
          <p:nvPr>
            <p:ph type="body" idx="1"/>
          </p:nvPr>
        </p:nvSpPr>
        <p:spPr>
          <a:xfrm>
            <a:off x="605658" y="2060848"/>
            <a:ext cx="6347714" cy="338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42900" lvl="0" indent="-336042" algn="l" rtl="0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en-GB"/>
              <a:t>Eleven søker ordinære utdanningsprogram og må i tillegg hake av under tilleggsopplysninger i søknaden i Vigo om at det blir søkt om spissa toppidrettstilbod gjennom Olympiatoppen Vest-Norge( OLTV).</a:t>
            </a:r>
            <a:endParaRPr/>
          </a:p>
          <a:p>
            <a:pPr marL="342900" lvl="0" indent="-336042" algn="l" rtl="0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en-GB"/>
              <a:t>Eleven må også fylle ut et eget søknadskjema og sende til Olympiatoppen Vest innan søknadsfristen (ordinært) 1. mars. OLTV vil svare før 1. mai.</a:t>
            </a: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0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GB"/>
              <a:t>Søke privatskole?</a:t>
            </a:r>
            <a:endParaRPr/>
          </a:p>
        </p:txBody>
      </p:sp>
      <p:sp>
        <p:nvSpPr>
          <p:cNvPr id="239" name="Google Shape;239;p30"/>
          <p:cNvSpPr txBox="1">
            <a:spLocks noGrp="1"/>
          </p:cNvSpPr>
          <p:nvPr>
            <p:ph type="body" idx="1"/>
          </p:nvPr>
        </p:nvSpPr>
        <p:spPr>
          <a:xfrm>
            <a:off x="609599" y="1531402"/>
            <a:ext cx="634771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Søke på skolens hjemmesider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St. Paul VGS søkes på vigo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Tidligere svarfrister. Betale depositum.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Må ettersende 1.terminkarakterer selv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Depositum</a:t>
            </a: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240" name="Google Shape;240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0192" y="1556792"/>
            <a:ext cx="2259058" cy="734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0" descr="Bilderesultat for metis bergen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56176" y="338961"/>
            <a:ext cx="2055748" cy="904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90067" y="2708920"/>
            <a:ext cx="1615966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0" descr="Bilderesultat for fana private gymnas"/>
          <p:cNvSpPr/>
          <p:nvPr/>
        </p:nvSpPr>
        <p:spPr>
          <a:xfrm>
            <a:off x="0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4" name="Google Shape;244;p30" descr="Bilderesultat for fana private gymnas"/>
          <p:cNvSpPr/>
          <p:nvPr/>
        </p:nvSpPr>
        <p:spPr>
          <a:xfrm>
            <a:off x="152400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5" name="Google Shape;245;p30"/>
          <p:cNvSpPr/>
          <p:nvPr/>
        </p:nvSpPr>
        <p:spPr>
          <a:xfrm rot="-794278">
            <a:off x="4760004" y="5268068"/>
            <a:ext cx="365010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6" name="Google Shape;246;p30" descr="Danielsen Videregående Skol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63532" y="4091963"/>
            <a:ext cx="2667000" cy="619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04800" y="4472550"/>
            <a:ext cx="2880886" cy="1141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1"/>
          <p:cNvSpPr txBox="1">
            <a:spLocks noGrp="1"/>
          </p:cNvSpPr>
          <p:nvPr>
            <p:ph type="ctrTitle"/>
          </p:nvPr>
        </p:nvSpPr>
        <p:spPr>
          <a:xfrm>
            <a:off x="1130595" y="2404534"/>
            <a:ext cx="5826600" cy="1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</a:pPr>
            <a:r>
              <a:rPr lang="en-GB"/>
              <a:t>Karaktergrenser? = Poenggrenser</a:t>
            </a:r>
            <a:br>
              <a:rPr lang="en-GB"/>
            </a:br>
            <a:endParaRPr/>
          </a:p>
        </p:txBody>
      </p:sp>
      <p:sp>
        <p:nvSpPr>
          <p:cNvPr id="253" name="Google Shape;253;p31"/>
          <p:cNvSpPr txBox="1">
            <a:spLocks noGrp="1"/>
          </p:cNvSpPr>
          <p:nvPr>
            <p:ph type="subTitle" idx="1"/>
          </p:nvPr>
        </p:nvSpPr>
        <p:spPr>
          <a:xfrm>
            <a:off x="1130595" y="4050834"/>
            <a:ext cx="5826600" cy="10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Se vlfk.no – </a:t>
            </a:r>
            <a:r>
              <a:rPr lang="en-GB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Nedre poenggrense - Vestland fylkeskommune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42900" lvl="0" indent="-251459" algn="r" rtl="0">
              <a:spcBef>
                <a:spcPts val="1000"/>
              </a:spcBef>
              <a:spcAft>
                <a:spcPts val="0"/>
              </a:spcAft>
              <a:buSzPts val="1440"/>
              <a:buFont typeface="Trebuchet MS"/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2"/>
          <p:cNvSpPr txBox="1">
            <a:spLocks noGrp="1"/>
          </p:cNvSpPr>
          <p:nvPr>
            <p:ph type="ctrTitle"/>
          </p:nvPr>
        </p:nvSpPr>
        <p:spPr>
          <a:xfrm>
            <a:off x="193750" y="271225"/>
            <a:ext cx="7439100" cy="2324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/>
              <a:t>Informasjonsfolder til elever og foresatte</a:t>
            </a:r>
            <a:endParaRPr sz="3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59" name="Google Shape;259;p32"/>
          <p:cNvSpPr txBox="1">
            <a:spLocks noGrp="1"/>
          </p:cNvSpPr>
          <p:nvPr>
            <p:ph type="subTitle" idx="1"/>
          </p:nvPr>
        </p:nvSpPr>
        <p:spPr>
          <a:xfrm>
            <a:off x="1130595" y="4050834"/>
            <a:ext cx="5826600" cy="1096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https://www.vilbli.no/nb/vestland/a/informasjon-til-elever-og-foresatte-pa-10-trinn-pdf-6</a:t>
            </a:r>
            <a:r>
              <a:rPr lang="en-GB"/>
              <a:t>?</a:t>
            </a:r>
            <a:endParaRPr/>
          </a:p>
          <a:p>
            <a:pPr marL="0" lvl="0" indent="0" algn="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T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3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GB"/>
              <a:t>Nyttige nettsider.</a:t>
            </a:r>
            <a:endParaRPr/>
          </a:p>
        </p:txBody>
      </p:sp>
      <p:sp>
        <p:nvSpPr>
          <p:cNvPr id="265" name="Google Shape;265;p33"/>
          <p:cNvSpPr txBox="1">
            <a:spLocks noGrp="1"/>
          </p:cNvSpPr>
          <p:nvPr>
            <p:ph type="body" idx="1"/>
          </p:nvPr>
        </p:nvSpPr>
        <p:spPr>
          <a:xfrm>
            <a:off x="759768" y="126876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42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https://www.vestlandfylke.no/utdanning-og-karriere/elev/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Vilbli.no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Vigo.no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Vlfk.no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Utdanning.no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Inntakskontoret: </a:t>
            </a:r>
            <a:r>
              <a:rPr lang="en-GB" sz="1450">
                <a:solidFill>
                  <a:srgbClr val="0A0A0A"/>
                </a:solidFill>
                <a:highlight>
                  <a:srgbClr val="FEFEFE"/>
                </a:highlight>
                <a:latin typeface="Roboto"/>
                <a:ea typeface="Roboto"/>
                <a:cs typeface="Roboto"/>
                <a:sym typeface="Roboto"/>
              </a:rPr>
              <a:t>Telefon</a:t>
            </a:r>
            <a:endParaRPr sz="1450">
              <a:solidFill>
                <a:srgbClr val="0A0A0A"/>
              </a:solidFill>
              <a:highlight>
                <a:srgbClr val="FEFEFE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GB" sz="1450">
                <a:solidFill>
                  <a:srgbClr val="0A0A0A"/>
                </a:solidFill>
                <a:highlight>
                  <a:srgbClr val="FEFEFE"/>
                </a:highlight>
                <a:latin typeface="Roboto"/>
                <a:ea typeface="Roboto"/>
                <a:cs typeface="Roboto"/>
                <a:sym typeface="Roboto"/>
              </a:rPr>
              <a:t>51 20 71 17. Åpent fra kl.12-14</a:t>
            </a:r>
            <a:endParaRPr sz="1450">
              <a:solidFill>
                <a:srgbClr val="0A0A0A"/>
              </a:solidFill>
              <a:highlight>
                <a:srgbClr val="FEFEFE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3429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9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GB"/>
              <a:t>Hva påvirker elevenes valg?</a:t>
            </a:r>
            <a:endParaRPr/>
          </a:p>
        </p:txBody>
      </p:sp>
      <p:sp>
        <p:nvSpPr>
          <p:cNvPr id="160" name="Google Shape;160;p19"/>
          <p:cNvSpPr txBox="1">
            <a:spLocks noGrp="1"/>
          </p:cNvSpPr>
          <p:nvPr>
            <p:ph type="body" idx="1"/>
          </p:nvPr>
        </p:nvSpPr>
        <p:spPr>
          <a:xfrm>
            <a:off x="609598" y="1700808"/>
            <a:ext cx="634771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342900" lvl="0" indent="-329184" algn="l" rtl="0">
              <a:spcBef>
                <a:spcPts val="0"/>
              </a:spcBef>
              <a:spcAft>
                <a:spcPts val="0"/>
              </a:spcAft>
              <a:buSzPct val="79999"/>
              <a:buChar char="►"/>
            </a:pPr>
            <a:r>
              <a:rPr lang="en-GB"/>
              <a:t>Interesser, evner, motivasjon, trivsel m.m.</a:t>
            </a:r>
            <a:endParaRPr/>
          </a:p>
          <a:p>
            <a:pPr marL="342900" lvl="0" indent="-329184" algn="l" rtl="0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en-GB"/>
              <a:t>Kunnskap om ulike retninger.</a:t>
            </a:r>
            <a:endParaRPr/>
          </a:p>
          <a:p>
            <a:pPr marL="342900" lvl="0" indent="-329184" algn="l" rtl="0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en-GB"/>
              <a:t>Foresatte/familie </a:t>
            </a:r>
            <a:endParaRPr/>
          </a:p>
          <a:p>
            <a:pPr marL="342900" lvl="0" indent="-329184" algn="l" rtl="0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en-GB"/>
              <a:t>Lønn</a:t>
            </a:r>
            <a:endParaRPr/>
          </a:p>
          <a:p>
            <a:pPr marL="342900" lvl="0" indent="-329184" algn="l" rtl="0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en-GB"/>
              <a:t>Venner</a:t>
            </a:r>
            <a:endParaRPr/>
          </a:p>
          <a:p>
            <a:pPr marL="342900" lvl="0" indent="-329184" algn="l" rtl="0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en-GB"/>
              <a:t>UDV</a:t>
            </a: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0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GB"/>
              <a:t>Viktige datoer og frister</a:t>
            </a:r>
            <a:endParaRPr/>
          </a:p>
        </p:txBody>
      </p:sp>
      <p:sp>
        <p:nvSpPr>
          <p:cNvPr id="166" name="Google Shape;166;p20"/>
          <p:cNvSpPr txBox="1">
            <a:spLocks noGrp="1"/>
          </p:cNvSpPr>
          <p:nvPr>
            <p:ph type="body" idx="1"/>
          </p:nvPr>
        </p:nvSpPr>
        <p:spPr>
          <a:xfrm>
            <a:off x="609599" y="1340768"/>
            <a:ext cx="6347714" cy="4907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en-GB" sz="2760"/>
              <a:t>6</a:t>
            </a:r>
            <a:r>
              <a:rPr lang="en-GB" sz="2600"/>
              <a:t>.januar; Vigo åpnet</a:t>
            </a:r>
            <a:r>
              <a:rPr lang="en-GB"/>
              <a:t>: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https://www.vigo.no/nyvigo/vigo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en-GB" u="sng">
                <a:solidFill>
                  <a:schemeClr val="hlink"/>
                </a:solidFill>
                <a:hlinkClick r:id="rId4"/>
              </a:rPr>
              <a:t>https://www.vilbli.no/nn/nn/vestland/soknadsfristar-og-inntakskalender/a/036521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en-GB" b="1"/>
              <a:t>Frist for å søke: 2.mars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en-GB" sz="2400"/>
              <a:t>HUSK Å SVARE JA TIL TILDELT SKOLE OG HUSK Å MØTE FØRSTE SKOLEDAG.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920"/>
              <a:buNone/>
            </a:pPr>
            <a:endParaRPr sz="24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en-GB" sz="2400"/>
              <a:t>NB! Elevens ansvar å søke.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920"/>
              <a:buNone/>
            </a:pP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1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GB"/>
              <a:t>Hva trenger elevene for å søke?</a:t>
            </a:r>
            <a:endParaRPr/>
          </a:p>
        </p:txBody>
      </p:sp>
      <p:sp>
        <p:nvSpPr>
          <p:cNvPr id="172" name="Google Shape;172;p21"/>
          <p:cNvSpPr txBox="1"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Vigo.no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Standpunktkarakterer 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Aktiveringskode fra Minid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Brukerstøtte Minid: </a:t>
            </a:r>
            <a:r>
              <a:rPr lang="en-GB" sz="1350" b="1">
                <a:solidFill>
                  <a:srgbClr val="EEEEEE"/>
                </a:solidFill>
                <a:highlight>
                  <a:srgbClr val="333333"/>
                </a:highlight>
                <a:latin typeface="Arial"/>
                <a:ea typeface="Arial"/>
                <a:cs typeface="Arial"/>
                <a:sym typeface="Arial"/>
              </a:rPr>
              <a:t>(+47) 800 30 300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Minid-app /BankID			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Mobiltelefon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Personlig passord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Personnummer 11 siffer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NB! Man har fortrinnsrett til plass på vg2 og vg3 studieforberedende på samme skole, men man må søke årlig.</a:t>
            </a:r>
            <a:endParaRPr/>
          </a:p>
        </p:txBody>
      </p:sp>
      <p:pic>
        <p:nvPicPr>
          <p:cNvPr id="173" name="Google Shape;173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2080" y="1628800"/>
            <a:ext cx="2974017" cy="22440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300" y="-35450"/>
            <a:ext cx="9064250" cy="689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3"/>
          <p:cNvSpPr/>
          <p:nvPr/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184" name="Google Shape;184;p23"/>
          <p:cNvGrpSpPr/>
          <p:nvPr/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185" name="Google Shape;185;p23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rgbClr val="D8D8D8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86" name="Google Shape;186;p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87" name="Google Shape;187;p23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88" name="Google Shape;188;p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3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803"/>
              </a:srgbClr>
            </a:solidFill>
            <a:ln>
              <a:noFill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90" name="Google Shape;190;p23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BFE471">
                <a:alpha val="69803"/>
              </a:srgbClr>
            </a:solidFill>
            <a:ln>
              <a:noFill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91" name="Google Shape;191;p23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92" name="Google Shape;192;p23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3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" name="Google Shape;194;p23"/>
          <p:cNvSpPr/>
          <p:nvPr/>
        </p:nvSpPr>
        <p:spPr>
          <a:xfrm>
            <a:off x="357750" y="948424"/>
            <a:ext cx="8076300" cy="5429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17780" dir="5400000" algn="t" rotWithShape="0">
              <a:srgbClr val="000000">
                <a:alpha val="4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95" name="Google Shape;19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80152"/>
            <a:ext cx="9144001" cy="4897698"/>
          </a:xfrm>
          <a:prstGeom prst="rect">
            <a:avLst/>
          </a:prstGeom>
          <a:noFill/>
          <a:ln>
            <a:noFill/>
          </a:ln>
          <a:effectLst>
            <a:outerShdw blurRad="63500" dist="17780" dir="5400000" algn="t" rotWithShape="0">
              <a:srgbClr val="000000">
                <a:alpha val="4275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4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GB"/>
              <a:t>Hvordan skal søknaden se ut?</a:t>
            </a:r>
            <a:endParaRPr/>
          </a:p>
        </p:txBody>
      </p:sp>
      <p:sp>
        <p:nvSpPr>
          <p:cNvPr id="201" name="Google Shape;201;p24"/>
          <p:cNvSpPr txBox="1">
            <a:spLocks noGrp="1"/>
          </p:cNvSpPr>
          <p:nvPr>
            <p:ph type="body" idx="1"/>
          </p:nvPr>
        </p:nvSpPr>
        <p:spPr>
          <a:xfrm>
            <a:off x="404250" y="1752102"/>
            <a:ext cx="7505700" cy="53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Krysse av nødvendig informasjon, "innledende spørsmål” osv.</a:t>
            </a:r>
            <a:br>
              <a:rPr lang="en-GB"/>
            </a:br>
            <a:r>
              <a:rPr lang="en-GB"/>
              <a:t> </a:t>
            </a:r>
            <a:endParaRPr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Velg ønsker: 3 programområder i prioritert rekkefølge.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Inn til 6 skoler pr.programområde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Pass på at skolene ligger i Bergen.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5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GB"/>
              <a:t>To hovedvalg eller kombinasjon?</a:t>
            </a:r>
            <a:endParaRPr/>
          </a:p>
        </p:txBody>
      </p:sp>
      <p:sp>
        <p:nvSpPr>
          <p:cNvPr id="207" name="Google Shape;207;p25"/>
          <p:cNvSpPr txBox="1"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Studieforberedende – gir studiekompetanse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Yrkesfaglig – 2 år skole + gj.snitt 2 år læretid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Påbygging til generell studiekompetanse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SK-klasser på elektrofag og helse og oppvekstfag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TAF=YSK (Yrkes - og studiekompetanse)</a:t>
            </a: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208" name="Google Shape;20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5896" y="4100976"/>
            <a:ext cx="3359348" cy="24928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6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GB"/>
              <a:t>5 Studieforberedende utdanningsprogram </a:t>
            </a:r>
            <a:endParaRPr/>
          </a:p>
        </p:txBody>
      </p:sp>
      <p:sp>
        <p:nvSpPr>
          <p:cNvPr id="214" name="Google Shape;214;p26"/>
          <p:cNvSpPr txBox="1"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Idrettsfag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Kunst, design og arkitektur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Medier og kommunikasjon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Musikk, dans og drama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Studiespesialisering (+ IB-linje)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sett">
  <a:themeElements>
    <a:clrScheme name="Faset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470</Words>
  <Application>Microsoft Office PowerPoint</Application>
  <PresentationFormat>Skjermfremvisning (4:3)</PresentationFormat>
  <Paragraphs>93</Paragraphs>
  <Slides>16</Slides>
  <Notes>16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21" baseType="lpstr">
      <vt:lpstr>Trebuchet MS</vt:lpstr>
      <vt:lpstr>Arial</vt:lpstr>
      <vt:lpstr>Noto Sans Symbols</vt:lpstr>
      <vt:lpstr>Roboto</vt:lpstr>
      <vt:lpstr>Fasett</vt:lpstr>
      <vt:lpstr>Innsøking videregående opplæring  skoleåret 2026/2027</vt:lpstr>
      <vt:lpstr>Hva påvirker elevenes valg?</vt:lpstr>
      <vt:lpstr>Viktige datoer og frister</vt:lpstr>
      <vt:lpstr>Hva trenger elevene for å søke?</vt:lpstr>
      <vt:lpstr>PowerPoint-presentasjon</vt:lpstr>
      <vt:lpstr>PowerPoint-presentasjon</vt:lpstr>
      <vt:lpstr>Hvordan skal søknaden se ut?</vt:lpstr>
      <vt:lpstr>To hovedvalg eller kombinasjon?</vt:lpstr>
      <vt:lpstr>5 Studieforberedende utdanningsprogram </vt:lpstr>
      <vt:lpstr>10 yrkesfaglige utdanningsprogram</vt:lpstr>
      <vt:lpstr>PowerPoint-presentasjon</vt:lpstr>
      <vt:lpstr>Toppidrett</vt:lpstr>
      <vt:lpstr>Søke privatskole?</vt:lpstr>
      <vt:lpstr>Karaktergrenser? = Poenggrenser </vt:lpstr>
      <vt:lpstr>Informasjonsfolder til elever og foresatte  </vt:lpstr>
      <vt:lpstr>Nyttige nettsider.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Scott, Trudi Ragna</dc:creator>
  <cp:lastModifiedBy>Scott, Trudi Ragna</cp:lastModifiedBy>
  <cp:revision>1</cp:revision>
  <dcterms:modified xsi:type="dcterms:W3CDTF">2026-02-19T10:51:18Z</dcterms:modified>
</cp:coreProperties>
</file>