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6" r:id="rId5"/>
    <p:sldId id="257" r:id="rId6"/>
  </p:sldIdLst>
  <p:sldSz cx="9906000" cy="6858000" type="A4"/>
  <p:notesSz cx="6724650" cy="97742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e45RpEFv9xiaFwY/hbLp2R2Rm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A0DACA-1598-4096-9613-98D04A1707C4}" v="3" dt="2026-04-16T06:05:03.288"/>
  </p1510:revLst>
</p1510:revInfo>
</file>

<file path=ppt/tableStyles.xml><?xml version="1.0" encoding="utf-8"?>
<a:tblStyleLst xmlns:a="http://schemas.openxmlformats.org/drawingml/2006/main" def="{CA444385-0DCD-4A8F-BB13-186B9835C060}">
  <a:tblStyle styleId="{CA444385-0DCD-4A8F-BB13-186B9835C06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0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2914015" cy="490409"/>
          </a:xfrm>
          <a:prstGeom prst="rect">
            <a:avLst/>
          </a:prstGeom>
          <a:noFill/>
          <a:ln>
            <a:noFill/>
          </a:ln>
        </p:spPr>
        <p:txBody>
          <a:bodyPr spcFirstLastPara="1" wrap="square" lIns="94257" tIns="47116" rIns="94257" bIns="47116"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09080" y="0"/>
            <a:ext cx="2914015" cy="490409"/>
          </a:xfrm>
          <a:prstGeom prst="rect">
            <a:avLst/>
          </a:prstGeom>
          <a:noFill/>
          <a:ln>
            <a:noFill/>
          </a:ln>
        </p:spPr>
        <p:txBody>
          <a:bodyPr spcFirstLastPara="1" wrap="square" lIns="94257" tIns="47116" rIns="94257" bIns="47116"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79488" y="1222375"/>
            <a:ext cx="476567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2465" y="4703853"/>
            <a:ext cx="5379720" cy="3848606"/>
          </a:xfrm>
          <a:prstGeom prst="rect">
            <a:avLst/>
          </a:prstGeom>
          <a:noFill/>
          <a:ln>
            <a:noFill/>
          </a:ln>
        </p:spPr>
        <p:txBody>
          <a:bodyPr spcFirstLastPara="1" wrap="square" lIns="94257" tIns="47116" rIns="94257" bIns="47116"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9283831"/>
            <a:ext cx="2914015" cy="490409"/>
          </a:xfrm>
          <a:prstGeom prst="rect">
            <a:avLst/>
          </a:prstGeom>
          <a:noFill/>
          <a:ln>
            <a:noFill/>
          </a:ln>
        </p:spPr>
        <p:txBody>
          <a:bodyPr spcFirstLastPara="1" wrap="square" lIns="94257" tIns="47116" rIns="94257" bIns="47116"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09080" y="9283831"/>
            <a:ext cx="2914015" cy="490409"/>
          </a:xfrm>
          <a:prstGeom prst="rect">
            <a:avLst/>
          </a:prstGeom>
          <a:noFill/>
          <a:ln>
            <a:noFill/>
          </a:ln>
        </p:spPr>
        <p:txBody>
          <a:bodyPr spcFirstLastPara="1" wrap="square" lIns="94257" tIns="47116" rIns="94257" bIns="47116" anchor="b" anchorCtr="0">
            <a:noAutofit/>
          </a:bodyPr>
          <a:lstStyle/>
          <a:p>
            <a:pPr algn="r"/>
            <a:fld id="{00000000-1234-1234-1234-123412341234}" type="slidenum">
              <a:rPr lang="no-NO" sz="1200" smtClean="0">
                <a:solidFill>
                  <a:schemeClr val="dk1"/>
                </a:solidFill>
                <a:latin typeface="Calibri"/>
                <a:ea typeface="Calibri"/>
                <a:cs typeface="Calibri"/>
                <a:sym typeface="Calibri"/>
              </a:rPr>
              <a:pPr algn="r"/>
              <a:t>‹#›</a:t>
            </a:fld>
            <a:endParaRPr lang="no-NO"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2465" y="4642763"/>
            <a:ext cx="5379720" cy="4398407"/>
          </a:xfrm>
          <a:prstGeom prst="rect">
            <a:avLst/>
          </a:prstGeom>
          <a:noFill/>
          <a:ln>
            <a:noFill/>
          </a:ln>
        </p:spPr>
        <p:txBody>
          <a:bodyPr spcFirstLastPara="1" wrap="square" lIns="94257" tIns="94257" rIns="94257" bIns="94257" anchor="t" anchorCtr="0">
            <a:noAutofit/>
          </a:bodyPr>
          <a:lstStyle/>
          <a:p>
            <a:pPr marL="0" indent="0">
              <a:buClr>
                <a:schemeClr val="dk1"/>
              </a:buClr>
              <a:buSzPts val="1100"/>
            </a:pPr>
            <a:endParaRPr/>
          </a:p>
        </p:txBody>
      </p:sp>
      <p:sp>
        <p:nvSpPr>
          <p:cNvPr id="86" name="Google Shape;86;p1:notes"/>
          <p:cNvSpPr>
            <a:spLocks noGrp="1" noRot="1" noChangeAspect="1"/>
          </p:cNvSpPr>
          <p:nvPr>
            <p:ph type="sldImg" idx="2"/>
          </p:nvPr>
        </p:nvSpPr>
        <p:spPr>
          <a:xfrm>
            <a:off x="714375" y="733425"/>
            <a:ext cx="5295900"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72465" y="4642763"/>
            <a:ext cx="5379720" cy="4398407"/>
          </a:xfrm>
          <a:prstGeom prst="rect">
            <a:avLst/>
          </a:prstGeom>
          <a:noFill/>
          <a:ln>
            <a:noFill/>
          </a:ln>
        </p:spPr>
        <p:txBody>
          <a:bodyPr spcFirstLastPara="1" wrap="square" lIns="94257" tIns="94257" rIns="94257" bIns="94257" anchor="t" anchorCtr="0">
            <a:noAutofit/>
          </a:bodyPr>
          <a:lstStyle/>
          <a:p>
            <a:pPr marL="0" indent="0">
              <a:buClr>
                <a:schemeClr val="dk1"/>
              </a:buClr>
              <a:buSzPts val="1100"/>
            </a:pPr>
            <a:endParaRPr/>
          </a:p>
        </p:txBody>
      </p:sp>
      <p:sp>
        <p:nvSpPr>
          <p:cNvPr id="102" name="Google Shape;102;p2:notes"/>
          <p:cNvSpPr>
            <a:spLocks noGrp="1" noRot="1" noChangeAspect="1"/>
          </p:cNvSpPr>
          <p:nvPr>
            <p:ph type="sldImg" idx="2"/>
          </p:nvPr>
        </p:nvSpPr>
        <p:spPr>
          <a:xfrm>
            <a:off x="714375" y="733425"/>
            <a:ext cx="5295900"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tellysbil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oddrett teks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drett tittel og teks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5251054" y="2203054"/>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917179" y="128984"/>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omt" type="blank">
  <p:cSld name="BLANK">
    <p:spTree>
      <p:nvGrpSpPr>
        <p:cNvPr id="1" name="Shape 21"/>
        <p:cNvGrpSpPr/>
        <p:nvPr/>
      </p:nvGrpSpPr>
      <p:grpSpPr>
        <a:xfrm>
          <a:off x="0" y="0"/>
          <a:ext cx="0" cy="0"/>
          <a:chOff x="0" y="0"/>
          <a:chExt cx="0" cy="0"/>
        </a:xfrm>
      </p:grpSpPr>
      <p:sp>
        <p:nvSpPr>
          <p:cNvPr id="22" name="Google Shape;22;p5"/>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5"/>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5"/>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tel og innhold" type="obj">
  <p:cSld name="OBJECT">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6"/>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6"/>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loverskrift" type="secHead">
  <p:cSld name="SECTION_HEADER">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675879"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body" idx="1"/>
          </p:nvPr>
        </p:nvSpPr>
        <p:spPr>
          <a:xfrm>
            <a:off x="675879" y="4589465"/>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7"/>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7"/>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 innholdsdeler" type="twoObj">
  <p:cSld name="TWO_OBJECTS">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8"/>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8"/>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ammenligning" type="twoTxTwoObj">
  <p:cSld name="TWO_OBJECTS_WITH_TEXT">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68232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682329"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9"/>
          <p:cNvSpPr txBox="1">
            <a:spLocks noGrp="1"/>
          </p:cNvSpPr>
          <p:nvPr>
            <p:ph type="body" idx="2"/>
          </p:nvPr>
        </p:nvSpPr>
        <p:spPr>
          <a:xfrm>
            <a:off x="682329"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re tittel" type="titleOnly">
  <p:cSld name="TITLE_ONLY">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nhold med tekst"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4211340" y="987427"/>
            <a:ext cx="5014913"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1"/>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e med tekst"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4211340" y="987427"/>
            <a:ext cx="5014913" cy="4873625"/>
          </a:xfrm>
          <a:prstGeom prst="rect">
            <a:avLst/>
          </a:prstGeom>
          <a:noFill/>
          <a:ln>
            <a:noFill/>
          </a:ln>
        </p:spPr>
      </p:sp>
      <p:sp>
        <p:nvSpPr>
          <p:cNvPr id="68" name="Google Shape;68;p12"/>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2"/>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o-NO"/>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mailto:fauhordvikskole@gmail.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88" name="Google Shape;88;p1"/>
          <p:cNvGrpSpPr/>
          <p:nvPr/>
        </p:nvGrpSpPr>
        <p:grpSpPr>
          <a:xfrm>
            <a:off x="209550" y="123825"/>
            <a:ext cx="9486900" cy="310754"/>
            <a:chOff x="209550" y="123825"/>
            <a:chExt cx="9486900" cy="310754"/>
          </a:xfrm>
        </p:grpSpPr>
        <p:sp>
          <p:nvSpPr>
            <p:cNvPr id="89" name="Google Shape;89;p1"/>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90" name="Google Shape;90;p1"/>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sp>
        <p:nvSpPr>
          <p:cNvPr id="91" name="Google Shape;91;p1"/>
          <p:cNvSpPr/>
          <p:nvPr/>
        </p:nvSpPr>
        <p:spPr>
          <a:xfrm>
            <a:off x="95250" y="523875"/>
            <a:ext cx="9715500" cy="1162050"/>
          </a:xfrm>
          <a:prstGeom prst="roundRect">
            <a:avLst>
              <a:gd name="adj" fmla="val 16667"/>
            </a:avLst>
          </a:prstGeom>
          <a:solidFill>
            <a:schemeClr val="accent5">
              <a:lumMod val="40000"/>
              <a:lumOff val="60000"/>
            </a:schemeClr>
          </a:solidFill>
          <a:ln w="9525" cap="flat" cmpd="sng">
            <a:solidFill>
              <a:srgbClr val="4472C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no-NO" sz="4000" b="0" i="0" u="none" strike="noStrike" cap="none" dirty="0">
                <a:solidFill>
                  <a:schemeClr val="dk1"/>
                </a:solidFill>
                <a:latin typeface="Arial"/>
                <a:ea typeface="Arial"/>
                <a:cs typeface="Arial"/>
                <a:sym typeface="Arial"/>
              </a:rPr>
              <a:t>UKEPLAN FOR </a:t>
            </a:r>
            <a:r>
              <a:rPr lang="nb-NO" sz="4000" b="0" i="0" u="none" strike="noStrike" cap="none" dirty="0">
                <a:solidFill>
                  <a:schemeClr val="dk1"/>
                </a:solidFill>
                <a:latin typeface="Arial"/>
                <a:ea typeface="Arial"/>
                <a:cs typeface="Arial"/>
                <a:sym typeface="Arial"/>
              </a:rPr>
              <a:t>3</a:t>
            </a:r>
            <a:r>
              <a:rPr lang="no-NO" sz="4000" b="0" i="0" u="none" strike="noStrike" cap="none" dirty="0">
                <a:solidFill>
                  <a:schemeClr val="dk1"/>
                </a:solidFill>
                <a:latin typeface="Arial"/>
                <a:ea typeface="Arial"/>
                <a:cs typeface="Arial"/>
                <a:sym typeface="Arial"/>
              </a:rPr>
              <a:t>.TRINN</a:t>
            </a:r>
            <a:endParaRPr sz="14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no-NO" sz="2400" b="0" i="0" u="none" strike="noStrike" cap="none" dirty="0">
                <a:solidFill>
                  <a:schemeClr val="dk1"/>
                </a:solidFill>
                <a:latin typeface="Arial"/>
                <a:ea typeface="Arial"/>
                <a:cs typeface="Arial"/>
                <a:sym typeface="Arial"/>
              </a:rPr>
              <a:t>Uke </a:t>
            </a:r>
            <a:r>
              <a:rPr lang="nb-NO" sz="2400" dirty="0">
                <a:solidFill>
                  <a:schemeClr val="dk1"/>
                </a:solidFill>
              </a:rPr>
              <a:t>17</a:t>
            </a:r>
            <a:endParaRPr lang="nb-NO" sz="2400" b="0" i="0" u="none" strike="noStrike" cap="none" dirty="0">
              <a:solidFill>
                <a:schemeClr val="dk1"/>
              </a:solidFill>
              <a:latin typeface="Arial"/>
              <a:ea typeface="Arial"/>
              <a:cs typeface="Arial"/>
            </a:endParaRPr>
          </a:p>
        </p:txBody>
      </p:sp>
      <p:graphicFrame>
        <p:nvGraphicFramePr>
          <p:cNvPr id="92" name="Google Shape;92;p1"/>
          <p:cNvGraphicFramePr/>
          <p:nvPr>
            <p:extLst>
              <p:ext uri="{D42A27DB-BD31-4B8C-83A1-F6EECF244321}">
                <p14:modId xmlns:p14="http://schemas.microsoft.com/office/powerpoint/2010/main" val="380318669"/>
              </p:ext>
            </p:extLst>
          </p:nvPr>
        </p:nvGraphicFramePr>
        <p:xfrm>
          <a:off x="95250" y="5068176"/>
          <a:ext cx="9715500" cy="167502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8096250">
                  <a:extLst>
                    <a:ext uri="{9D8B030D-6E8A-4147-A177-3AD203B41FA5}">
                      <a16:colId xmlns:a16="http://schemas.microsoft.com/office/drawing/2014/main" val="20001"/>
                    </a:ext>
                  </a:extLst>
                </a:gridCol>
              </a:tblGrid>
              <a:tr h="266075">
                <a:tc>
                  <a:txBody>
                    <a:bodyPr/>
                    <a:lstStyle/>
                    <a:p>
                      <a:pPr marL="0" marR="0" lvl="0" indent="0" algn="ctr" rtl="0">
                        <a:lnSpc>
                          <a:spcPct val="100000"/>
                        </a:lnSpc>
                        <a:spcBef>
                          <a:spcPts val="0"/>
                        </a:spcBef>
                        <a:spcAft>
                          <a:spcPts val="0"/>
                        </a:spcAft>
                        <a:buClr>
                          <a:srgbClr val="000000"/>
                        </a:buClr>
                        <a:buSzPts val="1600"/>
                        <a:buFont typeface="Arial"/>
                        <a:buNone/>
                      </a:pPr>
                      <a:r>
                        <a:rPr lang="nb-NO" sz="1500" u="none" strike="noStrike" cap="none" noProof="0" dirty="0">
                          <a:latin typeface="Arial"/>
                          <a:ea typeface="Arial"/>
                          <a:cs typeface="Arial"/>
                          <a:sym typeface="Arial"/>
                        </a:rPr>
                        <a:t>Ukelekse</a:t>
                      </a:r>
                      <a:endParaRPr lang="nb-NO" sz="1300" u="none" strike="noStrike" cap="none" noProof="0" dirty="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5">
                        <a:lumMod val="40000"/>
                        <a:lumOff val="60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endParaRPr lang="nb-NO" sz="1500" u="none" strike="noStrike" cap="none" noProof="0" dirty="0">
                        <a:latin typeface="Arial"/>
                        <a:ea typeface="Arial"/>
                        <a:cs typeface="Arial"/>
                        <a:sym typeface="Arial"/>
                      </a:endParaRPr>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5">
                        <a:lumMod val="40000"/>
                        <a:lumOff val="60000"/>
                      </a:schemeClr>
                    </a:solidFill>
                  </a:tcPr>
                </a:tc>
                <a:extLst>
                  <a:ext uri="{0D108BD9-81ED-4DB2-BD59-A6C34878D82A}">
                    <a16:rowId xmlns:a16="http://schemas.microsoft.com/office/drawing/2014/main" val="10000"/>
                  </a:ext>
                </a:extLst>
              </a:tr>
              <a:tr h="1354975">
                <a:tc>
                  <a:txBody>
                    <a:bodyPr/>
                    <a:lstStyle/>
                    <a:p>
                      <a:pPr marL="0" marR="0" lvl="0" indent="0" algn="l" rtl="0">
                        <a:lnSpc>
                          <a:spcPct val="100000"/>
                        </a:lnSpc>
                        <a:spcBef>
                          <a:spcPts val="0"/>
                        </a:spcBef>
                        <a:spcAft>
                          <a:spcPts val="0"/>
                        </a:spcAft>
                        <a:buClr>
                          <a:srgbClr val="000000"/>
                        </a:buClr>
                        <a:buSzPts val="1600"/>
                        <a:buFont typeface="Arial"/>
                        <a:buNone/>
                      </a:pPr>
                      <a:endParaRPr lang="nb-NO" sz="1600" u="none" strike="noStrike" cap="none" noProof="0" dirty="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dirty="0"/>
                        <a:t>Les </a:t>
                      </a:r>
                      <a:r>
                        <a:rPr lang="en-US" dirty="0" err="1"/>
                        <a:t>teksten</a:t>
                      </a:r>
                      <a:r>
                        <a:rPr lang="en-US" dirty="0"/>
                        <a:t> om </a:t>
                      </a:r>
                      <a:r>
                        <a:rPr lang="en-US" dirty="0" err="1"/>
                        <a:t>blåhvalen</a:t>
                      </a:r>
                      <a:r>
                        <a:rPr lang="en-US" dirty="0"/>
                        <a:t>, </a:t>
                      </a:r>
                      <a:r>
                        <a:rPr lang="en-US" dirty="0" err="1"/>
                        <a:t>og</a:t>
                      </a:r>
                      <a:r>
                        <a:rPr lang="en-US" dirty="0"/>
                        <a:t> </a:t>
                      </a:r>
                      <a:r>
                        <a:rPr lang="en-US" dirty="0" err="1"/>
                        <a:t>svar</a:t>
                      </a:r>
                      <a:r>
                        <a:rPr lang="en-US" dirty="0"/>
                        <a:t> </a:t>
                      </a:r>
                      <a:r>
                        <a:rPr lang="en-US" dirty="0" err="1"/>
                        <a:t>på</a:t>
                      </a:r>
                      <a:r>
                        <a:rPr lang="en-US" dirty="0"/>
                        <a:t> </a:t>
                      </a:r>
                      <a:r>
                        <a:rPr lang="en-US" dirty="0" err="1"/>
                        <a:t>spørsmålene</a:t>
                      </a:r>
                      <a:r>
                        <a:rPr lang="en-US" dirty="0"/>
                        <a:t> </a:t>
                      </a:r>
                      <a:r>
                        <a:rPr lang="en-US" dirty="0" err="1"/>
                        <a:t>som</a:t>
                      </a:r>
                      <a:r>
                        <a:rPr lang="en-US" dirty="0"/>
                        <a:t> </a:t>
                      </a:r>
                      <a:r>
                        <a:rPr lang="en-US" dirty="0" err="1"/>
                        <a:t>hører</a:t>
                      </a:r>
                      <a:r>
                        <a:rPr lang="en-US" dirty="0"/>
                        <a:t> </a:t>
                      </a:r>
                      <a:r>
                        <a:rPr lang="en-US" dirty="0" err="1"/>
                        <a:t>til</a:t>
                      </a:r>
                      <a:r>
                        <a:rPr lang="en-US" dirty="0"/>
                        <a:t>. </a:t>
                      </a:r>
                    </a:p>
                    <a:p>
                      <a:pPr marL="0" marR="0" lvl="0" indent="0" algn="l">
                        <a:lnSpc>
                          <a:spcPct val="100000"/>
                        </a:lnSpc>
                        <a:spcBef>
                          <a:spcPts val="0"/>
                        </a:spcBef>
                        <a:spcAft>
                          <a:spcPts val="0"/>
                        </a:spcAft>
                        <a:buSzPts val="1400"/>
                        <a:buFont typeface="Arial"/>
                        <a:buNone/>
                      </a:pPr>
                      <a:r>
                        <a:rPr lang="en-US" dirty="0"/>
                        <a:t>Husk å </a:t>
                      </a:r>
                      <a:r>
                        <a:rPr lang="en-US" dirty="0" err="1"/>
                        <a:t>svar</a:t>
                      </a:r>
                      <a:r>
                        <a:rPr lang="en-US" dirty="0"/>
                        <a:t> med hele </a:t>
                      </a:r>
                      <a:r>
                        <a:rPr lang="en-US" dirty="0" err="1"/>
                        <a:t>setninger</a:t>
                      </a:r>
                      <a:r>
                        <a:rPr lang="en-US" dirty="0"/>
                        <a:t>. </a:t>
                      </a:r>
                      <a:r>
                        <a:rPr lang="en-US" dirty="0" err="1"/>
                        <a:t>Gjør</a:t>
                      </a:r>
                      <a:r>
                        <a:rPr lang="en-US" dirty="0"/>
                        <a:t> </a:t>
                      </a:r>
                      <a:r>
                        <a:rPr lang="en-US" dirty="0" err="1"/>
                        <a:t>mattearket</a:t>
                      </a:r>
                      <a:r>
                        <a:rPr lang="en-US" dirty="0"/>
                        <a:t>. </a:t>
                      </a:r>
                    </a:p>
                  </a:txBody>
                  <a:tcPr marL="91450" marR="91450" marT="45725" marB="457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93" name="Google Shape;93;p1"/>
          <p:cNvPicPr preferRelativeResize="0"/>
          <p:nvPr/>
        </p:nvPicPr>
        <p:blipFill rotWithShape="1">
          <a:blip r:embed="rId3">
            <a:alphaModFix/>
          </a:blip>
          <a:srcRect/>
          <a:stretch/>
        </p:blipFill>
        <p:spPr>
          <a:xfrm>
            <a:off x="8354166" y="683869"/>
            <a:ext cx="1342284" cy="842062"/>
          </a:xfrm>
          <a:prstGeom prst="roundRect">
            <a:avLst>
              <a:gd name="adj" fmla="val 16667"/>
            </a:avLst>
          </a:prstGeom>
          <a:noFill/>
          <a:ln>
            <a:noFill/>
          </a:ln>
          <a:effectLst>
            <a:outerShdw blurRad="76200" dist="38100" dir="7800000" algn="tl" rotWithShape="0">
              <a:srgbClr val="000000">
                <a:alpha val="40000"/>
              </a:srgbClr>
            </a:outerShdw>
          </a:effectLst>
        </p:spPr>
      </p:pic>
      <p:pic>
        <p:nvPicPr>
          <p:cNvPr id="94" name="Google Shape;94;p1"/>
          <p:cNvPicPr preferRelativeResize="0"/>
          <p:nvPr/>
        </p:nvPicPr>
        <p:blipFill rotWithShape="1">
          <a:blip r:embed="rId4">
            <a:alphaModFix/>
          </a:blip>
          <a:srcRect/>
          <a:stretch/>
        </p:blipFill>
        <p:spPr>
          <a:xfrm flipH="1">
            <a:off x="1842075" y="3429000"/>
            <a:ext cx="458125" cy="394300"/>
          </a:xfrm>
          <a:prstGeom prst="rect">
            <a:avLst/>
          </a:prstGeom>
          <a:noFill/>
          <a:ln>
            <a:noFill/>
          </a:ln>
        </p:spPr>
      </p:pic>
      <p:graphicFrame>
        <p:nvGraphicFramePr>
          <p:cNvPr id="95" name="Google Shape;95;p1"/>
          <p:cNvGraphicFramePr/>
          <p:nvPr>
            <p:extLst>
              <p:ext uri="{D42A27DB-BD31-4B8C-83A1-F6EECF244321}">
                <p14:modId xmlns:p14="http://schemas.microsoft.com/office/powerpoint/2010/main" val="623325419"/>
              </p:ext>
            </p:extLst>
          </p:nvPr>
        </p:nvGraphicFramePr>
        <p:xfrm>
          <a:off x="95250" y="1867350"/>
          <a:ext cx="9715500" cy="301403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1619250">
                  <a:extLst>
                    <a:ext uri="{9D8B030D-6E8A-4147-A177-3AD203B41FA5}">
                      <a16:colId xmlns:a16="http://schemas.microsoft.com/office/drawing/2014/main" val="20001"/>
                    </a:ext>
                  </a:extLst>
                </a:gridCol>
                <a:gridCol w="1619250">
                  <a:extLst>
                    <a:ext uri="{9D8B030D-6E8A-4147-A177-3AD203B41FA5}">
                      <a16:colId xmlns:a16="http://schemas.microsoft.com/office/drawing/2014/main" val="20002"/>
                    </a:ext>
                  </a:extLst>
                </a:gridCol>
                <a:gridCol w="1619250">
                  <a:extLst>
                    <a:ext uri="{9D8B030D-6E8A-4147-A177-3AD203B41FA5}">
                      <a16:colId xmlns:a16="http://schemas.microsoft.com/office/drawing/2014/main" val="20003"/>
                    </a:ext>
                  </a:extLst>
                </a:gridCol>
                <a:gridCol w="1619250">
                  <a:extLst>
                    <a:ext uri="{9D8B030D-6E8A-4147-A177-3AD203B41FA5}">
                      <a16:colId xmlns:a16="http://schemas.microsoft.com/office/drawing/2014/main" val="20004"/>
                    </a:ext>
                  </a:extLst>
                </a:gridCol>
                <a:gridCol w="1619250">
                  <a:extLst>
                    <a:ext uri="{9D8B030D-6E8A-4147-A177-3AD203B41FA5}">
                      <a16:colId xmlns:a16="http://schemas.microsoft.com/office/drawing/2014/main" val="20005"/>
                    </a:ext>
                  </a:extLst>
                </a:gridCol>
              </a:tblGrid>
              <a:tr h="413925">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PÅ SKOLEN</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MANDAG</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TIRSDAG</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ONSDAG</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TORSDAG</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FREDAG</a:t>
                      </a:r>
                      <a:endParaRPr sz="1500" dirty="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5">
                        <a:lumMod val="40000"/>
                        <a:lumOff val="60000"/>
                      </a:schemeClr>
                    </a:solidFill>
                  </a:tcPr>
                </a:tc>
                <a:extLst>
                  <a:ext uri="{0D108BD9-81ED-4DB2-BD59-A6C34878D82A}">
                    <a16:rowId xmlns:a16="http://schemas.microsoft.com/office/drawing/2014/main" val="10000"/>
                  </a:ext>
                </a:extLst>
              </a:tr>
              <a:tr h="2011325">
                <a:tc>
                  <a:txBody>
                    <a:bodyPr/>
                    <a:lstStyle/>
                    <a:p>
                      <a:pPr marL="0" lvl="0" indent="0" algn="l" rtl="0">
                        <a:lnSpc>
                          <a:spcPct val="115000"/>
                        </a:lnSpc>
                        <a:spcBef>
                          <a:spcPts val="0"/>
                        </a:spcBef>
                        <a:spcAft>
                          <a:spcPts val="0"/>
                        </a:spcAft>
                        <a:buNone/>
                      </a:pPr>
                      <a:r>
                        <a:rPr lang="no-NO" dirty="0">
                          <a:latin typeface="Calibri"/>
                          <a:ea typeface="Calibri"/>
                          <a:cs typeface="Calibri"/>
                          <a:sym typeface="Calibri"/>
                        </a:rPr>
                        <a:t>Tema: </a:t>
                      </a:r>
                      <a:endParaRPr lang="nb-NO" dirty="0">
                        <a:latin typeface="Calibri"/>
                        <a:ea typeface="Calibri"/>
                        <a:cs typeface="Calibri"/>
                        <a:sym typeface="Calibri"/>
                      </a:endParaRPr>
                    </a:p>
                    <a:p>
                      <a:pPr marL="0" lvl="0" indent="0" algn="l" rtl="0">
                        <a:lnSpc>
                          <a:spcPct val="115000"/>
                        </a:lnSpc>
                        <a:spcBef>
                          <a:spcPts val="0"/>
                        </a:spcBef>
                        <a:spcAft>
                          <a:spcPts val="0"/>
                        </a:spcAft>
                        <a:buNone/>
                      </a:pPr>
                      <a:endParaRPr lang="nb-NO" dirty="0">
                        <a:latin typeface="Calibri"/>
                        <a:ea typeface="Calibri"/>
                        <a:cs typeface="Calibri"/>
                        <a:sym typeface="Calibri"/>
                      </a:endParaRPr>
                    </a:p>
                    <a:p>
                      <a:pPr marL="0" lvl="0" indent="0" algn="l" rtl="0">
                        <a:lnSpc>
                          <a:spcPct val="115000"/>
                        </a:lnSpc>
                        <a:spcBef>
                          <a:spcPts val="0"/>
                        </a:spcBef>
                        <a:spcAft>
                          <a:spcPts val="0"/>
                        </a:spcAft>
                        <a:buNone/>
                      </a:pPr>
                      <a:endParaRPr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en-US" b="1" dirty="0">
                          <a:latin typeface="Calibri"/>
                          <a:ea typeface="Calibri"/>
                          <a:cs typeface="Calibri"/>
                        </a:rPr>
                        <a:t>3. </a:t>
                      </a:r>
                      <a:r>
                        <a:rPr lang="en-US" b="1" dirty="0" err="1">
                          <a:latin typeface="Calibri"/>
                          <a:ea typeface="Calibri"/>
                          <a:cs typeface="Calibri"/>
                        </a:rPr>
                        <a:t>deling</a:t>
                      </a:r>
                    </a:p>
                    <a:p>
                      <a:pPr marL="0" lvl="0" indent="0" algn="l">
                        <a:lnSpc>
                          <a:spcPct val="114999"/>
                        </a:lnSpc>
                        <a:spcBef>
                          <a:spcPts val="0"/>
                        </a:spcBef>
                        <a:spcAft>
                          <a:spcPts val="0"/>
                        </a:spcAft>
                        <a:buNone/>
                      </a:pPr>
                      <a:r>
                        <a:rPr lang="en-US" b="1" dirty="0">
                          <a:latin typeface="Calibri"/>
                          <a:ea typeface="Calibri"/>
                          <a:cs typeface="Calibri"/>
                        </a:rPr>
                        <a:t>3. </a:t>
                      </a:r>
                      <a:r>
                        <a:rPr lang="en-US" b="1" dirty="0" err="1">
                          <a:latin typeface="Calibri"/>
                          <a:ea typeface="Calibri"/>
                          <a:cs typeface="Calibri"/>
                        </a:rPr>
                        <a:t>deling</a:t>
                      </a:r>
                      <a:endParaRPr lang="en-US" b="1">
                        <a:latin typeface="Calibri"/>
                        <a:ea typeface="Calibri"/>
                        <a:cs typeface="Calibri"/>
                      </a:endParaRPr>
                    </a:p>
                    <a:p>
                      <a:pPr marL="0" lvl="0" indent="0" algn="l">
                        <a:lnSpc>
                          <a:spcPct val="114999"/>
                        </a:lnSpc>
                        <a:spcBef>
                          <a:spcPts val="0"/>
                        </a:spcBef>
                        <a:spcAft>
                          <a:spcPts val="0"/>
                        </a:spcAft>
                        <a:buNone/>
                      </a:pPr>
                      <a:r>
                        <a:rPr lang="en-US" b="1" dirty="0">
                          <a:latin typeface="Calibri"/>
                          <a:ea typeface="Calibri"/>
                          <a:cs typeface="Calibri"/>
                        </a:rPr>
                        <a:t>3. </a:t>
                      </a:r>
                      <a:r>
                        <a:rPr lang="en-US" b="1" dirty="0" err="1">
                          <a:latin typeface="Calibri"/>
                          <a:ea typeface="Calibri"/>
                          <a:cs typeface="Calibri"/>
                        </a:rPr>
                        <a:t>deling</a:t>
                      </a:r>
                      <a:endParaRPr lang="en-US" b="1">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dirty="0">
                          <a:latin typeface="Calibri"/>
                          <a:ea typeface="Calibri"/>
                          <a:cs typeface="Calibri"/>
                        </a:rPr>
                        <a:t>Stasjoner</a:t>
                      </a:r>
                    </a:p>
                    <a:p>
                      <a:pPr marL="0" lvl="0" indent="0" algn="l">
                        <a:lnSpc>
                          <a:spcPct val="114999"/>
                        </a:lnSpc>
                        <a:spcBef>
                          <a:spcPts val="0"/>
                        </a:spcBef>
                        <a:spcAft>
                          <a:spcPts val="0"/>
                        </a:spcAft>
                        <a:buNone/>
                      </a:pPr>
                      <a:r>
                        <a:rPr lang="nb-NO" b="1" dirty="0">
                          <a:latin typeface="Calibri"/>
                          <a:ea typeface="Calibri"/>
                          <a:cs typeface="Calibri"/>
                        </a:rPr>
                        <a:t>Stasjoner</a:t>
                      </a:r>
                    </a:p>
                    <a:p>
                      <a:pPr marL="0" lvl="0" indent="0" algn="l">
                        <a:lnSpc>
                          <a:spcPct val="114999"/>
                        </a:lnSpc>
                        <a:spcBef>
                          <a:spcPts val="0"/>
                        </a:spcBef>
                        <a:spcAft>
                          <a:spcPts val="0"/>
                        </a:spcAft>
                        <a:buNone/>
                      </a:pPr>
                      <a:r>
                        <a:rPr lang="nb-NO" b="1" dirty="0">
                          <a:latin typeface="Calibri"/>
                          <a:ea typeface="Calibri"/>
                          <a:cs typeface="Calibri"/>
                        </a:rPr>
                        <a:t>Stasjoner</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b="1" dirty="0">
                          <a:latin typeface="Calibri"/>
                          <a:ea typeface="Calibri"/>
                          <a:cs typeface="Calibri"/>
                        </a:rPr>
                        <a:t>Tema</a:t>
                      </a:r>
                    </a:p>
                    <a:p>
                      <a:pPr marL="0" lvl="0" indent="0" algn="l">
                        <a:lnSpc>
                          <a:spcPct val="114999"/>
                        </a:lnSpc>
                        <a:spcBef>
                          <a:spcPts val="0"/>
                        </a:spcBef>
                        <a:spcAft>
                          <a:spcPts val="0"/>
                        </a:spcAft>
                        <a:buNone/>
                      </a:pPr>
                      <a:r>
                        <a:rPr lang="en-US" b="1" dirty="0" err="1">
                          <a:latin typeface="Calibri"/>
                          <a:ea typeface="Calibri"/>
                          <a:cs typeface="Calibri"/>
                        </a:rPr>
                        <a:t>Grublis</a:t>
                      </a:r>
                      <a:endParaRPr lang="en-US" b="1" dirty="0">
                        <a:latin typeface="Calibri"/>
                        <a:ea typeface="Calibri"/>
                        <a:cs typeface="Calibri"/>
                      </a:endParaRPr>
                    </a:p>
                    <a:p>
                      <a:pPr marL="0" lvl="0" indent="0" algn="l">
                        <a:lnSpc>
                          <a:spcPct val="114999"/>
                        </a:lnSpc>
                        <a:spcBef>
                          <a:spcPts val="0"/>
                        </a:spcBef>
                        <a:spcAft>
                          <a:spcPts val="0"/>
                        </a:spcAft>
                        <a:buNone/>
                      </a:pPr>
                      <a:r>
                        <a:rPr lang="en-US" b="1" dirty="0" err="1">
                          <a:latin typeface="Calibri"/>
                          <a:ea typeface="Calibri"/>
                          <a:cs typeface="Calibri"/>
                        </a:rPr>
                        <a:t>Lesing</a:t>
                      </a:r>
                      <a:endParaRPr lang="en-US" b="1" dirty="0">
                        <a:latin typeface="Calibri"/>
                        <a:ea typeface="Calibri"/>
                        <a:cs typeface="Calibri"/>
                      </a:endParaRPr>
                    </a:p>
                    <a:p>
                      <a:pPr marL="0" lvl="0" indent="0" algn="l">
                        <a:lnSpc>
                          <a:spcPct val="114999"/>
                        </a:lnSpc>
                        <a:spcBef>
                          <a:spcPts val="0"/>
                        </a:spcBef>
                        <a:spcAft>
                          <a:spcPts val="0"/>
                        </a:spcAft>
                        <a:buNone/>
                      </a:pPr>
                      <a:r>
                        <a:rPr lang="en-US" b="1" dirty="0" err="1">
                          <a:latin typeface="Calibri"/>
                          <a:ea typeface="Calibri"/>
                          <a:cs typeface="Calibri"/>
                        </a:rPr>
                        <a:t>Utegym</a:t>
                      </a:r>
                      <a:r>
                        <a:rPr lang="en-US" b="1" dirty="0">
                          <a:latin typeface="Calibri"/>
                          <a:ea typeface="Calibri"/>
                          <a:cs typeface="Calibri"/>
                        </a:rPr>
                        <a:t>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Uteskole/Tema</a:t>
                      </a:r>
                      <a:endParaRPr lang="nb-NO" b="1" dirty="0">
                        <a:latin typeface="Calibri"/>
                        <a:ea typeface="Calibri"/>
                        <a:cs typeface="Calibri"/>
                      </a:endParaRPr>
                    </a:p>
                    <a:p>
                      <a:pPr marL="0" lvl="0" indent="0" algn="l" rtl="0">
                        <a:lnSpc>
                          <a:spcPct val="115000"/>
                        </a:lnSpc>
                        <a:spcBef>
                          <a:spcPts val="0"/>
                        </a:spcBef>
                        <a:spcAft>
                          <a:spcPts val="0"/>
                        </a:spcAft>
                        <a:buNone/>
                      </a:pPr>
                      <a:r>
                        <a:rPr lang="nb-NO" b="1">
                          <a:latin typeface="Calibri"/>
                          <a:ea typeface="Calibri"/>
                          <a:cs typeface="Calibri"/>
                        </a:rPr>
                        <a:t>Uteskole/Tema</a:t>
                      </a:r>
                    </a:p>
                    <a:p>
                      <a:pPr marL="0" lvl="0" indent="0" algn="l" rtl="0">
                        <a:lnSpc>
                          <a:spcPct val="115000"/>
                        </a:lnSpc>
                        <a:spcBef>
                          <a:spcPts val="0"/>
                        </a:spcBef>
                        <a:spcAft>
                          <a:spcPts val="0"/>
                        </a:spcAft>
                        <a:buNone/>
                      </a:pPr>
                      <a:r>
                        <a:rPr lang="nb-NO" b="1" dirty="0">
                          <a:latin typeface="Calibri"/>
                          <a:ea typeface="Calibri"/>
                          <a:cs typeface="Calibri"/>
                        </a:rPr>
                        <a:t>Lesing</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nb-NO" b="1" dirty="0">
                          <a:latin typeface="Calibri"/>
                          <a:ea typeface="Calibri"/>
                          <a:cs typeface="Calibri"/>
                        </a:rPr>
                        <a:t>Norsk</a:t>
                      </a:r>
                    </a:p>
                    <a:p>
                      <a:pPr marL="0" lvl="0" indent="0" algn="l">
                        <a:lnSpc>
                          <a:spcPct val="114999"/>
                        </a:lnSpc>
                        <a:spcBef>
                          <a:spcPts val="0"/>
                        </a:spcBef>
                        <a:spcAft>
                          <a:spcPts val="0"/>
                        </a:spcAft>
                        <a:buNone/>
                      </a:pPr>
                      <a:r>
                        <a:rPr lang="nb-NO" b="1" dirty="0">
                          <a:latin typeface="Calibri"/>
                          <a:ea typeface="Calibri"/>
                          <a:cs typeface="Calibri"/>
                        </a:rPr>
                        <a:t>Matte</a:t>
                      </a:r>
                    </a:p>
                    <a:p>
                      <a:pPr marL="0" lvl="0" indent="0" algn="l">
                        <a:lnSpc>
                          <a:spcPct val="114999"/>
                        </a:lnSpc>
                        <a:spcBef>
                          <a:spcPts val="0"/>
                        </a:spcBef>
                        <a:spcAft>
                          <a:spcPts val="0"/>
                        </a:spcAft>
                        <a:buNone/>
                      </a:pPr>
                      <a:r>
                        <a:rPr lang="nb-NO" b="1">
                          <a:latin typeface="Calibri"/>
                          <a:ea typeface="Calibri"/>
                          <a:cs typeface="Calibri"/>
                        </a:rPr>
                        <a:t>Utelek</a:t>
                      </a:r>
                      <a:endParaRPr lang="nb-NO" b="1" dirty="0">
                        <a:latin typeface="Calibri"/>
                        <a:ea typeface="Calibri"/>
                        <a:cs typeface="Calibri"/>
                      </a:endParaRPr>
                    </a:p>
                    <a:p>
                      <a:pPr marL="0" lvl="0" indent="0" algn="l">
                        <a:lnSpc>
                          <a:spcPct val="114999"/>
                        </a:lnSpc>
                        <a:spcBef>
                          <a:spcPts val="0"/>
                        </a:spcBef>
                        <a:spcAft>
                          <a:spcPts val="0"/>
                        </a:spcAft>
                        <a:buNone/>
                      </a:pPr>
                      <a:endParaRPr lang="nb-NO" b="1" dirty="0">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72400">
                <a:tc>
                  <a:txBody>
                    <a:bodyPr/>
                    <a:lstStyle/>
                    <a:p>
                      <a:pPr marL="0" lvl="0" indent="0" algn="ctr" rtl="0">
                        <a:lnSpc>
                          <a:spcPct val="115000"/>
                        </a:lnSpc>
                        <a:spcBef>
                          <a:spcPts val="0"/>
                        </a:spcBef>
                        <a:spcAft>
                          <a:spcPts val="0"/>
                        </a:spcAft>
                        <a:buNone/>
                      </a:pPr>
                      <a:r>
                        <a:rPr lang="no-NO" dirty="0">
                          <a:latin typeface="Calibri"/>
                          <a:ea typeface="Calibri"/>
                          <a:cs typeface="Calibri"/>
                          <a:sym typeface="Calibri"/>
                        </a:rPr>
                        <a:t>DAGEN SLUTTER:</a:t>
                      </a:r>
                      <a:endParaRPr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12.45</a:t>
                      </a:r>
                      <a:endParaRPr sz="1500"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12.45</a:t>
                      </a:r>
                      <a:endParaRPr sz="1500"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13.45</a:t>
                      </a:r>
                      <a:endParaRPr sz="1500"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12.45</a:t>
                      </a:r>
                      <a:endParaRPr sz="1500"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dirty="0">
                          <a:latin typeface="Calibri"/>
                          <a:ea typeface="Calibri"/>
                          <a:cs typeface="Calibri"/>
                          <a:sym typeface="Calibri"/>
                        </a:rPr>
                        <a:t>12.45</a:t>
                      </a:r>
                      <a:endParaRPr sz="1500" dirty="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4" name="TextBox 3">
            <a:extLst>
              <a:ext uri="{FF2B5EF4-FFF2-40B4-BE49-F238E27FC236}">
                <a16:creationId xmlns:a16="http://schemas.microsoft.com/office/drawing/2014/main" id="{B0B95815-A13B-910F-104A-D4179241EFCC}"/>
              </a:ext>
            </a:extLst>
          </p:cNvPr>
          <p:cNvSpPr txBox="1"/>
          <p:nvPr/>
        </p:nvSpPr>
        <p:spPr>
          <a:xfrm>
            <a:off x="6712637" y="5508575"/>
            <a:ext cx="279944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b-NO" sz="2000" dirty="0"/>
              <a:t>Ordenselever: </a:t>
            </a:r>
            <a:endParaRPr lang="nb-NO" dirty="0"/>
          </a:p>
          <a:p>
            <a:pPr algn="ctr"/>
            <a:r>
              <a:rPr lang="nb-NO" sz="2000" dirty="0"/>
              <a:t>Leander og Adele</a:t>
            </a:r>
          </a:p>
        </p:txBody>
      </p:sp>
      <p:pic>
        <p:nvPicPr>
          <p:cNvPr id="7" name="Bilde 6" descr="Et bilde som inneholder sketch, tegning, strektegning, clip art&#10;&#10;KI-generert innhold kan være feil.">
            <a:extLst>
              <a:ext uri="{FF2B5EF4-FFF2-40B4-BE49-F238E27FC236}">
                <a16:creationId xmlns:a16="http://schemas.microsoft.com/office/drawing/2014/main" id="{FECA8CD3-55E1-A52C-81DC-A73D5F547F71}"/>
              </a:ext>
            </a:extLst>
          </p:cNvPr>
          <p:cNvPicPr>
            <a:picLocks noChangeAspect="1"/>
          </p:cNvPicPr>
          <p:nvPr/>
        </p:nvPicPr>
        <p:blipFill>
          <a:blip r:embed="rId5"/>
          <a:stretch>
            <a:fillRect/>
          </a:stretch>
        </p:blipFill>
        <p:spPr>
          <a:xfrm>
            <a:off x="393923" y="5560963"/>
            <a:ext cx="1280429" cy="773162"/>
          </a:xfrm>
          <a:prstGeom prst="rect">
            <a:avLst/>
          </a:prstGeom>
        </p:spPr>
      </p:pic>
      <p:pic>
        <p:nvPicPr>
          <p:cNvPr id="2" name="Picture 1" descr="Livet i havet kan gjenreises innen få tiår, ifølge studie">
            <a:extLst>
              <a:ext uri="{FF2B5EF4-FFF2-40B4-BE49-F238E27FC236}">
                <a16:creationId xmlns:a16="http://schemas.microsoft.com/office/drawing/2014/main" id="{D835D238-EDF8-F61D-F4C9-018320CC28A1}"/>
              </a:ext>
            </a:extLst>
          </p:cNvPr>
          <p:cNvPicPr>
            <a:picLocks noChangeAspect="1"/>
          </p:cNvPicPr>
          <p:nvPr/>
        </p:nvPicPr>
        <p:blipFill>
          <a:blip r:embed="rId6"/>
          <a:stretch>
            <a:fillRect/>
          </a:stretch>
        </p:blipFill>
        <p:spPr>
          <a:xfrm>
            <a:off x="201603" y="2940630"/>
            <a:ext cx="1478181" cy="88781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4" name="Google Shape;104;p2"/>
          <p:cNvGraphicFramePr/>
          <p:nvPr>
            <p:extLst>
              <p:ext uri="{D42A27DB-BD31-4B8C-83A1-F6EECF244321}">
                <p14:modId xmlns:p14="http://schemas.microsoft.com/office/powerpoint/2010/main" val="258395882"/>
              </p:ext>
            </p:extLst>
          </p:nvPr>
        </p:nvGraphicFramePr>
        <p:xfrm>
          <a:off x="95250" y="431602"/>
          <a:ext cx="9536999" cy="6547429"/>
        </p:xfrm>
        <a:graphic>
          <a:graphicData uri="http://schemas.openxmlformats.org/drawingml/2006/table">
            <a:tbl>
              <a:tblPr>
                <a:noFill/>
                <a:tableStyleId>{CA444385-0DCD-4A8F-BB13-186B9835C060}</a:tableStyleId>
              </a:tblPr>
              <a:tblGrid>
                <a:gridCol w="978950">
                  <a:extLst>
                    <a:ext uri="{9D8B030D-6E8A-4147-A177-3AD203B41FA5}">
                      <a16:colId xmlns:a16="http://schemas.microsoft.com/office/drawing/2014/main" val="20000"/>
                    </a:ext>
                  </a:extLst>
                </a:gridCol>
                <a:gridCol w="2665511">
                  <a:extLst>
                    <a:ext uri="{9D8B030D-6E8A-4147-A177-3AD203B41FA5}">
                      <a16:colId xmlns:a16="http://schemas.microsoft.com/office/drawing/2014/main" val="20001"/>
                    </a:ext>
                  </a:extLst>
                </a:gridCol>
                <a:gridCol w="5892538">
                  <a:extLst>
                    <a:ext uri="{9D8B030D-6E8A-4147-A177-3AD203B41FA5}">
                      <a16:colId xmlns:a16="http://schemas.microsoft.com/office/drawing/2014/main" val="20002"/>
                    </a:ext>
                  </a:extLst>
                </a:gridCol>
              </a:tblGrid>
              <a:tr h="375429">
                <a:tc gridSpan="2">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dirty="0">
                          <a:latin typeface="Calibri"/>
                          <a:ea typeface="Calibri"/>
                          <a:cs typeface="Calibri"/>
                          <a:sym typeface="Calibri"/>
                        </a:rPr>
                        <a:t>LÆRINGSMÅL</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40000"/>
                        <a:lumOff val="60000"/>
                      </a:schemeClr>
                    </a:solidFill>
                  </a:tcPr>
                </a:tc>
                <a:tc hMerge="1">
                  <a:txBody>
                    <a:bodyPr/>
                    <a:lstStyle/>
                    <a:p>
                      <a:endParaRPr lang="nb-NO"/>
                    </a:p>
                  </a:txBody>
                  <a:tcPr/>
                </a:tc>
                <a:tc>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dirty="0">
                          <a:latin typeface="Calibri"/>
                          <a:ea typeface="Calibri"/>
                          <a:cs typeface="Calibri"/>
                          <a:sym typeface="Calibri"/>
                        </a:rPr>
                        <a:t>UKENS INFO</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40000"/>
                        <a:lumOff val="60000"/>
                      </a:schemeClr>
                    </a:solidFill>
                  </a:tcPr>
                </a:tc>
                <a:extLst>
                  <a:ext uri="{0D108BD9-81ED-4DB2-BD59-A6C34878D82A}">
                    <a16:rowId xmlns:a16="http://schemas.microsoft.com/office/drawing/2014/main" val="10000"/>
                  </a:ext>
                </a:extLst>
              </a:tr>
              <a:tr h="755744">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dirty="0">
                          <a:latin typeface="Calibri"/>
                          <a:ea typeface="Calibri"/>
                          <a:cs typeface="Calibri"/>
                          <a:sym typeface="Calibri"/>
                        </a:rPr>
                        <a:t>Lese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marL="0" marR="0" lvl="0" indent="0" algn="l" rtl="0">
                        <a:lnSpc>
                          <a:spcPct val="100000"/>
                        </a:lnSpc>
                        <a:spcBef>
                          <a:spcPts val="0"/>
                        </a:spcBef>
                        <a:spcAft>
                          <a:spcPts val="0"/>
                        </a:spcAft>
                        <a:buSzPts val="1600"/>
                        <a:buFont typeface="Arial"/>
                        <a:buNone/>
                      </a:pPr>
                      <a:r>
                        <a:rPr lang="nb-NO" sz="1400" u="none" strike="noStrike" cap="none" noProof="0" dirty="0">
                          <a:latin typeface="Calibri"/>
                          <a:ea typeface="Calibri"/>
                          <a:cs typeface="Calibri"/>
                        </a:rPr>
                        <a:t>Lese med sammenheng og forståelse, og bruke enkle strategier for leseforståelse</a:t>
                      </a:r>
                      <a:endParaRPr lang="nb-NO" sz="1400" u="none" strike="noStrike" cap="none" noProof="0"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rowSpan="6">
                  <a:txBody>
                    <a:bodyPr/>
                    <a:lstStyle/>
                    <a:p>
                      <a:r>
                        <a:rPr lang="nb-NO" dirty="0"/>
                        <a:t>Hei foresatte 😊</a:t>
                      </a:r>
                      <a:br>
                        <a:rPr lang="nb-NO" dirty="0"/>
                      </a:br>
                      <a:r>
                        <a:rPr lang="nb-NO" dirty="0"/>
                        <a:t>Vi har kommet godt i gang med temaet havet i klassen. Elevene har vist stor nysgjerrighet og engasjement! Så langt har vi blant annet lært om krabben, hvordan den lever, hva den spiser, og hvordan den beskytter seg. Vi har også hatt en kjekk aktivitet der vi lagde vår egen «</a:t>
                      </a:r>
                      <a:r>
                        <a:rPr lang="nb-NO" dirty="0" err="1"/>
                        <a:t>skattekiste</a:t>
                      </a:r>
                      <a:r>
                        <a:rPr lang="nb-NO" dirty="0"/>
                        <a:t>», som besto av laks og grønnsaker på bål. Det var en veldig fin opplevelse for elevene. I tillegg har vi undret oss sammen over alt det spennende som finnes i det store havet, både av dyr og planter.</a:t>
                      </a:r>
                    </a:p>
                    <a:p>
                      <a:r>
                        <a:rPr lang="nb-NO" dirty="0"/>
                        <a:t>Denne uken er det Verdens bokdag, og det markerer vi med ekstra fokus på lesing. Vi ønsker å skape leseglede og gode lesevaner hos elevene. Hvis noen har en bok de leser hjemme og har lyst til å ta den med på skolen, så er det veldig fint om de gjør det.</a:t>
                      </a:r>
                    </a:p>
                    <a:p>
                      <a:r>
                        <a:rPr lang="nb-NO" dirty="0"/>
                        <a:t>Denne uken er det følgende elever som skal på tur på torsdag:</a:t>
                      </a:r>
                      <a:br>
                        <a:rPr lang="nb-NO" dirty="0"/>
                      </a:br>
                      <a:r>
                        <a:rPr lang="nb-NO" dirty="0" err="1"/>
                        <a:t>Emrik</a:t>
                      </a:r>
                      <a:r>
                        <a:rPr lang="nb-NO" dirty="0"/>
                        <a:t>, Emil, Gyri, Alvilde, Leonard, </a:t>
                      </a:r>
                      <a:r>
                        <a:rPr lang="nb-NO" dirty="0" err="1"/>
                        <a:t>Esme</a:t>
                      </a:r>
                      <a:r>
                        <a:rPr lang="nb-NO" dirty="0"/>
                        <a:t>, Sebastian, Ellinor, </a:t>
                      </a:r>
                      <a:r>
                        <a:rPr lang="nb-NO" dirty="0" err="1"/>
                        <a:t>Stephanine</a:t>
                      </a:r>
                      <a:r>
                        <a:rPr lang="nb-NO" dirty="0"/>
                        <a:t>, Ara, Eline, Sander, </a:t>
                      </a:r>
                      <a:r>
                        <a:rPr lang="nb-NO" dirty="0" err="1"/>
                        <a:t>Aria</a:t>
                      </a:r>
                      <a:r>
                        <a:rPr lang="nb-NO" dirty="0"/>
                        <a:t>, Leander, Adele og </a:t>
                      </a:r>
                      <a:r>
                        <a:rPr lang="nb-NO" dirty="0" err="1"/>
                        <a:t>Abigail</a:t>
                      </a:r>
                      <a:r>
                        <a:rPr lang="nb-NO" dirty="0"/>
                        <a:t>. Husk å sende med klær etter været 😊</a:t>
                      </a:r>
                    </a:p>
                    <a:p>
                      <a:r>
                        <a:rPr lang="nb-NO" dirty="0"/>
                        <a:t>Til slutt vil vi informere om at Monica er borte på kurs hele onsdag.</a:t>
                      </a:r>
                      <a:br>
                        <a:rPr lang="nb-NO" dirty="0"/>
                      </a:br>
                      <a:r>
                        <a:rPr lang="nb-NO" b="1" dirty="0"/>
                        <a:t>Svømmingen utgår dessverre neste uke på grunn av en akutt reparasjon av bassenget.</a:t>
                      </a:r>
                      <a:endParaRPr lang="nb-NO" dirty="0"/>
                    </a:p>
                    <a:p>
                      <a:r>
                        <a:rPr lang="nb-NO" dirty="0"/>
                        <a:t>Ha en fin uke videre! 🌊📚</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87008">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dirty="0">
                          <a:latin typeface="Calibri"/>
                          <a:ea typeface="Calibri"/>
                          <a:cs typeface="Calibri"/>
                          <a:sym typeface="Calibri"/>
                        </a:rPr>
                        <a:t>Skrive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nb-NO" sz="1400" b="0" i="0" u="none" strike="noStrike" cap="none" noProof="0" dirty="0">
                          <a:latin typeface="Calibri"/>
                          <a:ea typeface="Calibri"/>
                          <a:cs typeface="Calibri"/>
                        </a:rPr>
                        <a:t>Jeg kan bruke ord med diftonger når jeg skriver setninger.</a:t>
                      </a:r>
                      <a:endParaRPr lang="nb-NO" sz="1400" dirty="0">
                        <a:latin typeface="Calibri"/>
                        <a:cs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vMerge="1">
                  <a:txBody>
                    <a:bodyPr/>
                    <a:lstStyle/>
                    <a:p>
                      <a:endParaRPr lang="nb-NO"/>
                    </a:p>
                  </a:txBody>
                  <a:tcPr/>
                </a:tc>
                <a:extLst>
                  <a:ext uri="{0D108BD9-81ED-4DB2-BD59-A6C34878D82A}">
                    <a16:rowId xmlns:a16="http://schemas.microsoft.com/office/drawing/2014/main" val="10002"/>
                  </a:ext>
                </a:extLst>
              </a:tr>
              <a:tr h="611570">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dirty="0">
                          <a:latin typeface="Calibri"/>
                          <a:ea typeface="Calibri"/>
                          <a:cs typeface="Calibri"/>
                          <a:sym typeface="Calibri"/>
                        </a:rPr>
                        <a:t>Regne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600"/>
                        <a:buFont typeface="Arial"/>
                        <a:buNone/>
                        <a:tabLst/>
                        <a:defRPr/>
                      </a:pPr>
                      <a:r>
                        <a:rPr lang="nb-NO" sz="1400" b="0" i="0" u="none" strike="noStrike" cap="none" noProof="0" dirty="0">
                          <a:solidFill>
                            <a:srgbClr val="000000"/>
                          </a:solidFill>
                          <a:effectLst/>
                          <a:latin typeface="Calibri"/>
                          <a:ea typeface="Calibri"/>
                          <a:cs typeface="Calibri"/>
                          <a:sym typeface="Arial"/>
                        </a:rPr>
                        <a:t>Utforske multiplikasjon ved telling.</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vMerge="1">
                  <a:txBody>
                    <a:bodyPr/>
                    <a:lstStyle/>
                    <a:p>
                      <a:endParaRPr lang="nb-NO"/>
                    </a:p>
                  </a:txBody>
                  <a:tcPr/>
                </a:tc>
                <a:extLst>
                  <a:ext uri="{0D108BD9-81ED-4DB2-BD59-A6C34878D82A}">
                    <a16:rowId xmlns:a16="http://schemas.microsoft.com/office/drawing/2014/main" val="10003"/>
                  </a:ext>
                </a:extLst>
              </a:tr>
              <a:tr h="637961">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dirty="0">
                          <a:latin typeface="Calibri"/>
                          <a:ea typeface="Calibri"/>
                          <a:cs typeface="Calibri"/>
                          <a:sym typeface="Calibri"/>
                        </a:rPr>
                        <a:t>Engelsk</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lvl="0" algn="l">
                        <a:lnSpc>
                          <a:spcPct val="100000"/>
                        </a:lnSpc>
                        <a:spcBef>
                          <a:spcPts val="0"/>
                        </a:spcBef>
                        <a:spcAft>
                          <a:spcPts val="0"/>
                        </a:spcAft>
                        <a:buNone/>
                      </a:pPr>
                      <a:r>
                        <a:rPr lang="nb-NO" sz="1400" b="0" i="0" u="none" strike="noStrike" cap="none" noProof="0">
                          <a:latin typeface="Calibri"/>
                          <a:ea typeface="Calibri"/>
                          <a:cs typeface="Calibri"/>
                        </a:rPr>
                        <a:t>Kan forstå og bruke enkle engelske ord for noen sjødyr.</a:t>
                      </a:r>
                      <a:endParaRPr lang="en-US" sz="1400">
                        <a:latin typeface="Calibri"/>
                        <a:ea typeface="Calibri"/>
                        <a:cs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vMerge="1">
                  <a:txBody>
                    <a:bodyPr/>
                    <a:lstStyle/>
                    <a:p>
                      <a:endParaRPr lang="nb-NO"/>
                    </a:p>
                  </a:txBody>
                  <a:tcPr/>
                </a:tc>
                <a:extLst>
                  <a:ext uri="{0D108BD9-81ED-4DB2-BD59-A6C34878D82A}">
                    <a16:rowId xmlns:a16="http://schemas.microsoft.com/office/drawing/2014/main" val="10004"/>
                  </a:ext>
                </a:extLst>
              </a:tr>
              <a:tr h="755744">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dirty="0">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dirty="0">
                          <a:latin typeface="Calibri"/>
                          <a:ea typeface="Calibri"/>
                          <a:cs typeface="Calibri"/>
                        </a:rPr>
                        <a:t>Selvhevdelse: Tørre å si i fra om hva vi mener og tenker- på en snill måte.  </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vMerge="1">
                  <a:txBody>
                    <a:bodyPr/>
                    <a:lstStyle/>
                    <a:p>
                      <a:endParaRPr lang="nb-NO"/>
                    </a:p>
                  </a:txBody>
                  <a:tcPr/>
                </a:tc>
                <a:extLst>
                  <a:ext uri="{0D108BD9-81ED-4DB2-BD59-A6C34878D82A}">
                    <a16:rowId xmlns:a16="http://schemas.microsoft.com/office/drawing/2014/main" val="10005"/>
                  </a:ext>
                </a:extLst>
              </a:tr>
              <a:tr h="762790">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dirty="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dirty="0">
                          <a:latin typeface="Calibri"/>
                          <a:ea typeface="Calibri"/>
                          <a:cs typeface="Calibri"/>
                          <a:sym typeface="Calibri"/>
                        </a:rPr>
                        <a:t>Ukens sang: </a:t>
                      </a:r>
                      <a:r>
                        <a:rPr lang="nb-NO" sz="1400" u="none" strike="noStrike" cap="none" noProof="0" dirty="0">
                          <a:latin typeface="Calibri"/>
                          <a:ea typeface="Calibri"/>
                          <a:cs typeface="Calibri"/>
                        </a:rPr>
                        <a:t>Vi e Bergen  m7 tegn</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75000"/>
                      </a:schemeClr>
                    </a:solidFill>
                  </a:tcPr>
                </a:tc>
                <a:tc vMerge="1">
                  <a:txBody>
                    <a:bodyPr/>
                    <a:lstStyle/>
                    <a:p>
                      <a:endParaRPr lang="nb-NO"/>
                    </a:p>
                  </a:txBody>
                  <a:tcPr/>
                </a:tc>
                <a:extLst>
                  <a:ext uri="{0D108BD9-81ED-4DB2-BD59-A6C34878D82A}">
                    <a16:rowId xmlns:a16="http://schemas.microsoft.com/office/drawing/2014/main" val="10006"/>
                  </a:ext>
                </a:extLst>
              </a:tr>
              <a:tr h="1813350">
                <a:tc gridSpan="3">
                  <a:txBody>
                    <a:bodyPr/>
                    <a:lstStyle/>
                    <a:p>
                      <a:pPr marL="0" marR="0" lvl="0" indent="0" algn="l" rtl="0">
                        <a:lnSpc>
                          <a:spcPct val="100000"/>
                        </a:lnSpc>
                        <a:spcBef>
                          <a:spcPts val="0"/>
                        </a:spcBef>
                        <a:spcAft>
                          <a:spcPts val="0"/>
                        </a:spcAft>
                        <a:buClr>
                          <a:schemeClr val="lt1"/>
                        </a:buClr>
                        <a:buSzPts val="1400"/>
                        <a:buFont typeface="Calibri"/>
                        <a:buNone/>
                      </a:pPr>
                      <a:r>
                        <a:rPr lang="nb-NO" sz="1400" u="none" strike="noStrike" cap="none" noProof="0" dirty="0">
                          <a:latin typeface="Calibri"/>
                          <a:ea typeface="Calibri"/>
                          <a:cs typeface="Calibri"/>
                          <a:sym typeface="Calibri"/>
                        </a:rPr>
                        <a:t>KONTAKTINFORMASJON:                                                                                                                             FAU:</a:t>
                      </a:r>
                      <a:r>
                        <a:rPr lang="nb-NO" sz="1400" i="1" u="none" strike="noStrike" cap="none" noProof="0" dirty="0">
                          <a:solidFill>
                            <a:schemeClr val="dk1"/>
                          </a:solidFill>
                          <a:latin typeface="Calibri"/>
                          <a:ea typeface="Calibri"/>
                          <a:cs typeface="Calibri"/>
                          <a:sym typeface="Calibri"/>
                        </a:rPr>
                        <a:t> </a:t>
                      </a:r>
                      <a:r>
                        <a:rPr lang="nb-NO" sz="1400" i="1" u="sng" strike="noStrike" cap="none" noProof="0"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fauhordvikskole@gmail.com</a:t>
                      </a:r>
                      <a:r>
                        <a:rPr lang="nb-NO" sz="1400" i="1" u="none" strike="noStrike" cap="none" noProof="0" dirty="0">
                          <a:solidFill>
                            <a:schemeClr val="dk1"/>
                          </a:solidFill>
                          <a:latin typeface="Calibri"/>
                          <a:ea typeface="Calibri"/>
                          <a:cs typeface="Calibri"/>
                          <a:sym typeface="Calibri"/>
                        </a:rPr>
                        <a:t> </a:t>
                      </a:r>
                      <a:endParaRPr lang="nb-NO" sz="1400" i="1" u="none" strike="noStrike" cap="none" noProof="0" dirty="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nb-NO" sz="1200" u="none" strike="noStrike" cap="none" noProof="0" dirty="0">
                          <a:latin typeface="Calibri"/>
                          <a:ea typeface="Calibri"/>
                          <a:cs typeface="Calibri"/>
                          <a:sym typeface="Calibri"/>
                        </a:rPr>
                        <a:t>Vi bruker </a:t>
                      </a:r>
                      <a:r>
                        <a:rPr lang="nb-NO" sz="1200" u="none" strike="noStrike" cap="none" noProof="0" dirty="0" err="1">
                          <a:latin typeface="Calibri"/>
                          <a:ea typeface="Calibri"/>
                          <a:cs typeface="Calibri"/>
                          <a:sym typeface="Calibri"/>
                        </a:rPr>
                        <a:t>Vigilo</a:t>
                      </a:r>
                      <a:r>
                        <a:rPr lang="nb-NO" sz="1200" u="none" strike="noStrike" cap="none" noProof="0" dirty="0">
                          <a:latin typeface="Calibri"/>
                          <a:ea typeface="Calibri"/>
                          <a:cs typeface="Calibri"/>
                          <a:sym typeface="Calibri"/>
                        </a:rPr>
                        <a:t> til standard kommunikasjon og fraværsmeldinger. Ved planlagt fravær er det ønskelig at dette meldes i god tid. Ved sykdom og annet akutt fravær må det meldes i </a:t>
                      </a:r>
                      <a:r>
                        <a:rPr lang="nb-NO" sz="1200" u="none" strike="noStrike" cap="none" noProof="0" dirty="0" err="1">
                          <a:latin typeface="Calibri"/>
                          <a:ea typeface="Calibri"/>
                          <a:cs typeface="Calibri"/>
                          <a:sym typeface="Calibri"/>
                        </a:rPr>
                        <a:t>Vigilo</a:t>
                      </a:r>
                      <a:r>
                        <a:rPr lang="nb-NO" sz="1200" u="none" strike="noStrike" cap="none" noProof="0" dirty="0">
                          <a:latin typeface="Calibri"/>
                          <a:ea typeface="Calibri"/>
                          <a:cs typeface="Calibri"/>
                          <a:sym typeface="Calibri"/>
                        </a:rPr>
                        <a:t> senest kl. 08.00. Hvis dere ikke har fått meldt inn før kl. 08.00, må dere ringe kontoret for å gi beskjed (</a:t>
                      </a:r>
                      <a:r>
                        <a:rPr lang="nb-NO" sz="1200" u="none" strike="noStrike" cap="none" noProof="0" dirty="0" err="1">
                          <a:latin typeface="Calibri"/>
                          <a:ea typeface="Calibri"/>
                          <a:cs typeface="Calibri"/>
                          <a:sym typeface="Calibri"/>
                        </a:rPr>
                        <a:t>tlf</a:t>
                      </a:r>
                      <a:r>
                        <a:rPr lang="nb-NO" sz="1200" u="none" strike="noStrike" cap="none" noProof="0" dirty="0">
                          <a:latin typeface="Calibri"/>
                          <a:ea typeface="Calibri"/>
                          <a:cs typeface="Calibri"/>
                          <a:sym typeface="Calibri"/>
                        </a:rPr>
                        <a:t>: 53 03 67 00)</a:t>
                      </a:r>
                      <a:endParaRPr lang="nb-NO" sz="1200" u="none" strike="noStrike" cap="none" noProof="0" dirty="0"/>
                    </a:p>
                    <a:p>
                      <a:pPr marL="0" marR="0" lvl="0" indent="0" algn="l" rtl="0">
                        <a:lnSpc>
                          <a:spcPct val="100000"/>
                        </a:lnSpc>
                        <a:spcBef>
                          <a:spcPts val="0"/>
                        </a:spcBef>
                        <a:spcAft>
                          <a:spcPts val="0"/>
                        </a:spcAft>
                        <a:buClr>
                          <a:srgbClr val="000000"/>
                        </a:buClr>
                        <a:buSzPts val="1400"/>
                        <a:buFont typeface="Arial"/>
                        <a:buNone/>
                      </a:pPr>
                      <a:r>
                        <a:rPr lang="nb-NO" sz="1200" u="none" strike="noStrike" cap="none" noProof="0" dirty="0">
                          <a:latin typeface="Calibri"/>
                          <a:ea typeface="Calibri"/>
                          <a:cs typeface="Calibri"/>
                          <a:sym typeface="Calibri"/>
                        </a:rPr>
                        <a:t>Dersom dere skal sende informasjon som inneholder personopplysninger ønsker vi at dere bruker kontaktskjemaet som ligger på skolens hjemmeside. </a:t>
                      </a:r>
                      <a:endParaRPr lang="nb-NO" sz="1200" u="none" strike="noStrike" cap="none" noProof="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5">
                        <a:lumMod val="40000"/>
                        <a:lumOff val="60000"/>
                      </a:schemeClr>
                    </a:solidFill>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7"/>
                  </a:ext>
                </a:extLst>
              </a:tr>
            </a:tbl>
          </a:graphicData>
        </a:graphic>
      </p:graphicFrame>
      <p:grpSp>
        <p:nvGrpSpPr>
          <p:cNvPr id="105" name="Google Shape;105;p2"/>
          <p:cNvGrpSpPr/>
          <p:nvPr/>
        </p:nvGrpSpPr>
        <p:grpSpPr>
          <a:xfrm>
            <a:off x="209550" y="123825"/>
            <a:ext cx="9486900" cy="310754"/>
            <a:chOff x="209550" y="123825"/>
            <a:chExt cx="9486900" cy="310754"/>
          </a:xfrm>
        </p:grpSpPr>
        <p:sp>
          <p:nvSpPr>
            <p:cNvPr id="106" name="Google Shape;106;p2"/>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107" name="Google Shape;107;p2"/>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grpSp>
        <p:nvGrpSpPr>
          <p:cNvPr id="108" name="Google Shape;108;p2"/>
          <p:cNvGrpSpPr/>
          <p:nvPr/>
        </p:nvGrpSpPr>
        <p:grpSpPr>
          <a:xfrm>
            <a:off x="273751" y="3667097"/>
            <a:ext cx="531906" cy="395558"/>
            <a:chOff x="101867" y="3724977"/>
            <a:chExt cx="819818" cy="882046"/>
          </a:xfrm>
        </p:grpSpPr>
        <p:pic>
          <p:nvPicPr>
            <p:cNvPr id="109" name="Google Shape;109;p2"/>
            <p:cNvPicPr preferRelativeResize="0"/>
            <p:nvPr/>
          </p:nvPicPr>
          <p:blipFill rotWithShape="1">
            <a:blip r:embed="rId4">
              <a:alphaModFix/>
            </a:blip>
            <a:srcRect r="70986" b="18757"/>
            <a:stretch/>
          </p:blipFill>
          <p:spPr>
            <a:xfrm>
              <a:off x="101867" y="3724977"/>
              <a:ext cx="475650" cy="288758"/>
            </a:xfrm>
            <a:prstGeom prst="rect">
              <a:avLst/>
            </a:prstGeom>
            <a:noFill/>
            <a:ln>
              <a:noFill/>
            </a:ln>
          </p:spPr>
        </p:pic>
        <p:pic>
          <p:nvPicPr>
            <p:cNvPr id="110" name="Google Shape;110;p2"/>
            <p:cNvPicPr preferRelativeResize="0"/>
            <p:nvPr/>
          </p:nvPicPr>
          <p:blipFill rotWithShape="1">
            <a:blip r:embed="rId5">
              <a:alphaModFix/>
            </a:blip>
            <a:srcRect/>
            <a:stretch/>
          </p:blipFill>
          <p:spPr>
            <a:xfrm flipH="1">
              <a:off x="232362" y="4013735"/>
              <a:ext cx="689323" cy="593288"/>
            </a:xfrm>
            <a:prstGeom prst="rect">
              <a:avLst/>
            </a:prstGeom>
            <a:noFill/>
            <a:ln>
              <a:noFill/>
            </a:ln>
          </p:spPr>
        </p:pic>
      </p:grpSp>
      <p:pic>
        <p:nvPicPr>
          <p:cNvPr id="111" name="Google Shape;111;p2"/>
          <p:cNvPicPr preferRelativeResize="0"/>
          <p:nvPr/>
        </p:nvPicPr>
        <p:blipFill rotWithShape="1">
          <a:blip r:embed="rId6">
            <a:alphaModFix/>
          </a:blip>
          <a:srcRect/>
          <a:stretch/>
        </p:blipFill>
        <p:spPr>
          <a:xfrm>
            <a:off x="314717" y="4367455"/>
            <a:ext cx="534639" cy="505557"/>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a886be8-87a9-441a-b3fd-75051e5f4918">
      <Terms xmlns="http://schemas.microsoft.com/office/infopath/2007/PartnerControls"/>
    </lcf76f155ced4ddcb4097134ff3c332f>
    <TaxCatchAll xmlns="e87d0e9e-9673-487f-811e-cdf1b7f427a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670572864C8FE4796D88F2AE9AE4918" ma:contentTypeVersion="16" ma:contentTypeDescription="Opprett et nytt dokument." ma:contentTypeScope="" ma:versionID="c6f42a593dad13955c19468254bd47ae">
  <xsd:schema xmlns:xsd="http://www.w3.org/2001/XMLSchema" xmlns:xs="http://www.w3.org/2001/XMLSchema" xmlns:p="http://schemas.microsoft.com/office/2006/metadata/properties" xmlns:ns2="7a886be8-87a9-441a-b3fd-75051e5f4918" xmlns:ns3="e87d0e9e-9673-487f-811e-cdf1b7f427a7" targetNamespace="http://schemas.microsoft.com/office/2006/metadata/properties" ma:root="true" ma:fieldsID="3cec7d99bf6fea15b3e80bc5ff2d85a2" ns2:_="" ns3:_="">
    <xsd:import namespace="7a886be8-87a9-441a-b3fd-75051e5f4918"/>
    <xsd:import namespace="e87d0e9e-9673-487f-811e-cdf1b7f427a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86be8-87a9-441a-b3fd-75051e5f49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58b7fd7f-a84c-4463-96b0-c5d9876b7c6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7d0e9e-9673-487f-811e-cdf1b7f427a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ea4ebdb-d46c-43ca-acb4-6beab01b0265}" ma:internalName="TaxCatchAll" ma:showField="CatchAllData" ma:web="e87d0e9e-9673-487f-811e-cdf1b7f427a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8E751D-C535-40C0-95AB-854692666EB7}">
  <ds:schemaRefs>
    <ds:schemaRef ds:uri="http://www.w3.org/XML/1998/namespace"/>
    <ds:schemaRef ds:uri="7a886be8-87a9-441a-b3fd-75051e5f4918"/>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e87d0e9e-9673-487f-811e-cdf1b7f427a7"/>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EFB735B4-C8FD-43BC-AF48-0C8C87A716F5}">
  <ds:schemaRefs>
    <ds:schemaRef ds:uri="7a886be8-87a9-441a-b3fd-75051e5f4918"/>
    <ds:schemaRef ds:uri="e87d0e9e-9673-487f-811e-cdf1b7f427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91E1751-5E4C-4C0C-B677-25FB3B6D13EE}">
  <ds:schemaRefs>
    <ds:schemaRef ds:uri="http://schemas.microsoft.com/sharepoint/v3/contenttype/forms"/>
  </ds:schemaRefs>
</ds:datastoreItem>
</file>

<file path=docMetadata/LabelInfo.xml><?xml version="1.0" encoding="utf-8"?>
<clbl:labelList xmlns:clbl="http://schemas.microsoft.com/office/2020/mipLabelMetadata">
  <clbl:label id="{d41caaa9-a41a-4e0f-9bf6-05cd1f48d271}" enabled="0" method="" siteId="{d41caaa9-a41a-4e0f-9bf6-05cd1f48d271}" removed="1"/>
</clbl:labelList>
</file>

<file path=docProps/app.xml><?xml version="1.0" encoding="utf-8"?>
<Properties xmlns="http://schemas.openxmlformats.org/officeDocument/2006/extended-properties" xmlns:vt="http://schemas.openxmlformats.org/officeDocument/2006/docPropsVTypes">
  <TotalTime>10088</TotalTime>
  <Words>511</Words>
  <Application>Microsoft Office PowerPoint</Application>
  <PresentationFormat>A4 (210 x 297 mm)</PresentationFormat>
  <Paragraphs>60</Paragraphs>
  <Slides>2</Slides>
  <Notes>2</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2</vt:i4>
      </vt:variant>
    </vt:vector>
  </HeadingPairs>
  <TitlesOfParts>
    <vt:vector size="5" baseType="lpstr">
      <vt:lpstr>Arial</vt:lpstr>
      <vt:lpstr>Calibri</vt:lpstr>
      <vt:lpstr>Office-tema</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Solheim, Hilde Karin</dc:creator>
  <cp:lastModifiedBy>Haugen, Monica</cp:lastModifiedBy>
  <cp:revision>165</cp:revision>
  <cp:lastPrinted>2026-04-16T06:05:32Z</cp:lastPrinted>
  <dcterms:created xsi:type="dcterms:W3CDTF">2023-08-08T10:59:37Z</dcterms:created>
  <dcterms:modified xsi:type="dcterms:W3CDTF">2026-04-20T05:38:54Z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0x0101007670572864C8FE4796D88F2AE9AE4918</vt:lpwstr>
  </property>
  <property fmtid="{D5CDD505-2E9C-101B-9397-08002B2CF9AE}" pid="3" name="MediaServiceImageTags">
    <vt:lpwstr/>
  </property>
</Properties>
</file>