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906000" cy="6858000" type="A4"/>
  <p:notesSz cx="6724650" cy="97742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8" roundtripDataSignature="AMtx7mie45RpEFv9xiaFwY/hbLp2R2Rm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3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38677-A8DE-40B6-82AB-80FA5B7C92BF}" v="3" dt="2026-05-11T20:48:55.399"/>
  </p1510:revLst>
</p1510:revInfo>
</file>

<file path=ppt/tableStyles.xml><?xml version="1.0" encoding="utf-8"?>
<a:tblStyleLst xmlns:a="http://schemas.openxmlformats.org/drawingml/2006/main" def="{CA444385-0DCD-4A8F-BB13-186B9835C060}">
  <a:tblStyle styleId="{CA444385-0DCD-4A8F-BB13-186B9835C0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0"/>
            <a:ext cx="2914015" cy="49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47116" rIns="94257" bIns="47116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09080" y="0"/>
            <a:ext cx="2914015" cy="49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47116" rIns="94257" bIns="47116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79488" y="1222375"/>
            <a:ext cx="4765675" cy="3298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2465" y="4703853"/>
            <a:ext cx="5379720" cy="3848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47116" rIns="94257" bIns="47116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283831"/>
            <a:ext cx="2914015" cy="49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47116" rIns="94257" bIns="47116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09080" y="9283831"/>
            <a:ext cx="2914015" cy="49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47116" rIns="94257" bIns="47116" anchor="b" anchorCtr="0">
            <a:noAutofit/>
          </a:bodyPr>
          <a:lstStyle/>
          <a:p>
            <a:pPr algn="r"/>
            <a:fld id="{00000000-1234-1234-1234-123412341234}" type="slidenum">
              <a:rPr lang="no-NO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no-NO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94257" rIns="94257" bIns="94257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57" tIns="94257" rIns="94257" bIns="94257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33425"/>
            <a:ext cx="52959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auhordvikskole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"/>
          <p:cNvGrpSpPr/>
          <p:nvPr/>
        </p:nvGrpSpPr>
        <p:grpSpPr>
          <a:xfrm>
            <a:off x="209550" y="123825"/>
            <a:ext cx="9486900" cy="310754"/>
            <a:chOff x="209550" y="123825"/>
            <a:chExt cx="9486900" cy="310754"/>
          </a:xfrm>
        </p:grpSpPr>
        <p:sp>
          <p:nvSpPr>
            <p:cNvPr id="89" name="Google Shape;89;p1"/>
            <p:cNvSpPr txBox="1"/>
            <p:nvPr/>
          </p:nvSpPr>
          <p:spPr>
            <a:xfrm>
              <a:off x="209550" y="123825"/>
              <a:ext cx="13716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no-NO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Hordvik skole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7934325" y="126802"/>
              <a:ext cx="1762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no-NO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Aktiv læring i samspill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1" name="Google Shape;91;p1"/>
          <p:cNvSpPr/>
          <p:nvPr/>
        </p:nvSpPr>
        <p:spPr>
          <a:xfrm>
            <a:off x="95250" y="523875"/>
            <a:ext cx="9715500" cy="116205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no-NO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UKEPLAN FOR </a:t>
            </a:r>
            <a:r>
              <a:rPr lang="nb-NO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no-NO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.TRINN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o-NO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Uke </a:t>
            </a:r>
            <a:r>
              <a:rPr lang="nb-NO" sz="2400" dirty="0">
                <a:solidFill>
                  <a:schemeClr val="dk1"/>
                </a:solidFill>
              </a:rPr>
              <a:t>21</a:t>
            </a:r>
            <a:endParaRPr lang="nb-NO"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graphicFrame>
        <p:nvGraphicFramePr>
          <p:cNvPr id="92" name="Google Shape;92;p1"/>
          <p:cNvGraphicFramePr/>
          <p:nvPr>
            <p:extLst>
              <p:ext uri="{D42A27DB-BD31-4B8C-83A1-F6EECF244321}">
                <p14:modId xmlns:p14="http://schemas.microsoft.com/office/powerpoint/2010/main" val="2309764602"/>
              </p:ext>
            </p:extLst>
          </p:nvPr>
        </p:nvGraphicFramePr>
        <p:xfrm>
          <a:off x="95250" y="5068176"/>
          <a:ext cx="9715500" cy="1675025"/>
        </p:xfrm>
        <a:graphic>
          <a:graphicData uri="http://schemas.openxmlformats.org/drawingml/2006/table">
            <a:tbl>
              <a:tblPr>
                <a:noFill/>
                <a:tableStyleId>{CA444385-0DCD-4A8F-BB13-186B9835C060}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6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b-NO" sz="1500" u="none" strike="noStrike" cap="none" noProof="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Ukelekse</a:t>
                      </a:r>
                      <a:endParaRPr lang="nb-NO" sz="1300" u="none" strike="noStrike" cap="none" noProof="0" dirty="0"/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nb-NO" sz="1500" u="none" strike="noStrike" cap="none" noProof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4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nb-NO" sz="1600" u="none" strike="noStrike" cap="none" noProof="0"/>
                    </a:p>
                  </a:txBody>
                  <a:tcPr marL="91450" marR="91450" marT="45725" marB="457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/>
                        <a:t>Les </a:t>
                      </a:r>
                      <a:r>
                        <a:rPr lang="en-US" dirty="0" err="1"/>
                        <a:t>teksten</a:t>
                      </a:r>
                      <a:r>
                        <a:rPr lang="en-US" dirty="0"/>
                        <a:t> om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sommer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dag</a:t>
                      </a:r>
                      <a:r>
                        <a:rPr lang="en-US" dirty="0"/>
                        <a:t>.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/>
                        <a:t>Jobb min.10 </a:t>
                      </a:r>
                      <a:r>
                        <a:rPr lang="en-US" dirty="0" err="1"/>
                        <a:t>på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mattemaraton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hver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dag</a:t>
                      </a:r>
                      <a:r>
                        <a:rPr lang="en-US" dirty="0"/>
                        <a:t>. </a:t>
                      </a: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54166" y="683869"/>
            <a:ext cx="1342284" cy="842062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1842075" y="3429000"/>
            <a:ext cx="458125" cy="394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5" name="Google Shape;95;p1"/>
          <p:cNvGraphicFramePr/>
          <p:nvPr>
            <p:extLst>
              <p:ext uri="{D42A27DB-BD31-4B8C-83A1-F6EECF244321}">
                <p14:modId xmlns:p14="http://schemas.microsoft.com/office/powerpoint/2010/main" val="3724133234"/>
              </p:ext>
            </p:extLst>
          </p:nvPr>
        </p:nvGraphicFramePr>
        <p:xfrm>
          <a:off x="95250" y="1867350"/>
          <a:ext cx="9715500" cy="3014035"/>
        </p:xfrm>
        <a:graphic>
          <a:graphicData uri="http://schemas.openxmlformats.org/drawingml/2006/table">
            <a:tbl>
              <a:tblPr>
                <a:noFill/>
                <a:tableStyleId>{CA444385-0DCD-4A8F-BB13-186B9835C060}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39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PÅ SKOLEN</a:t>
                      </a:r>
                      <a:endParaRPr sz="1500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MANDAG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TIRSDAG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ONSDAG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TORSDAG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FREDAG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3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Tema: </a:t>
                      </a:r>
                      <a:endParaRPr lang="nb-NO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b-NO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</a:rPr>
                        <a:t>3. </a:t>
                      </a:r>
                      <a:r>
                        <a:rPr lang="en-US" b="1" dirty="0" err="1">
                          <a:latin typeface="Calibri"/>
                          <a:ea typeface="Calibri"/>
                          <a:cs typeface="Calibri"/>
                        </a:rPr>
                        <a:t>deling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</a:rPr>
                        <a:t>3. </a:t>
                      </a:r>
                      <a:r>
                        <a:rPr lang="en-US" b="1" dirty="0" err="1">
                          <a:latin typeface="Calibri"/>
                          <a:ea typeface="Calibri"/>
                          <a:cs typeface="Calibri"/>
                        </a:rPr>
                        <a:t>deling</a:t>
                      </a:r>
                      <a:endParaRPr lang="en-US" b="1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</a:rPr>
                        <a:t>3. </a:t>
                      </a:r>
                      <a:r>
                        <a:rPr lang="en-US" b="1" dirty="0" err="1">
                          <a:latin typeface="Calibri"/>
                          <a:ea typeface="Calibri"/>
                          <a:cs typeface="Calibri"/>
                        </a:rPr>
                        <a:t>deling</a:t>
                      </a:r>
                      <a:endParaRPr lang="en-US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Stasjoner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Stasjoner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Stasjoner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</a:rPr>
                        <a:t>ARO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</a:rPr>
                        <a:t>Matte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err="1">
                          <a:latin typeface="Calibri"/>
                          <a:ea typeface="Calibri"/>
                          <a:cs typeface="Calibri"/>
                        </a:rPr>
                        <a:t>Svømming</a:t>
                      </a:r>
                      <a:endParaRPr lang="en-US" b="1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err="1">
                          <a:latin typeface="Calibri"/>
                          <a:ea typeface="Calibri"/>
                          <a:cs typeface="Calibri"/>
                        </a:rPr>
                        <a:t>Svømming</a:t>
                      </a:r>
                      <a:endParaRPr lang="en-US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Uteskole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Uteskole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Uteskole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Norsk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Matte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b="1" dirty="0">
                          <a:latin typeface="Calibri"/>
                          <a:ea typeface="Calibri"/>
                          <a:cs typeface="Calibri"/>
                        </a:rPr>
                        <a:t>Lek</a:t>
                      </a: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b-NO" b="1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b-NO" b="1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b-NO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DAGEN SLUTTER: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12.45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12.45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13.45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12.45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5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12.45</a:t>
                      </a:r>
                      <a:endParaRPr sz="15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0B95815-A13B-910F-104A-D4179241EFCC}"/>
              </a:ext>
            </a:extLst>
          </p:cNvPr>
          <p:cNvSpPr txBox="1"/>
          <p:nvPr/>
        </p:nvSpPr>
        <p:spPr>
          <a:xfrm>
            <a:off x="7004303" y="5508575"/>
            <a:ext cx="250777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b-NO" sz="2000"/>
              <a:t>Ordenselever: </a:t>
            </a:r>
            <a:endParaRPr lang="nb-NO"/>
          </a:p>
          <a:p>
            <a:pPr algn="ctr"/>
            <a:r>
              <a:rPr lang="nb-NO" sz="2000"/>
              <a:t>Alle </a:t>
            </a:r>
          </a:p>
        </p:txBody>
      </p:sp>
      <p:pic>
        <p:nvPicPr>
          <p:cNvPr id="7" name="Bilde 6" descr="Et bilde som inneholder sketch, tegning, strektegning, clip art&#10;&#10;KI-generert innhold kan være feil.">
            <a:extLst>
              <a:ext uri="{FF2B5EF4-FFF2-40B4-BE49-F238E27FC236}">
                <a16:creationId xmlns:a16="http://schemas.microsoft.com/office/drawing/2014/main" id="{FECA8CD3-55E1-A52C-81DC-A73D5F547F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923" y="5560963"/>
            <a:ext cx="1280429" cy="773162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F6F13248-446E-62E3-854F-AB4205D671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550" y="2843784"/>
            <a:ext cx="1146620" cy="891540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28530959-0694-6C8B-08E4-A8B4164E89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277" y="613027"/>
            <a:ext cx="890873" cy="9753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"/>
          <p:cNvGraphicFramePr/>
          <p:nvPr>
            <p:extLst>
              <p:ext uri="{D42A27DB-BD31-4B8C-83A1-F6EECF244321}">
                <p14:modId xmlns:p14="http://schemas.microsoft.com/office/powerpoint/2010/main" val="3970751123"/>
              </p:ext>
            </p:extLst>
          </p:nvPr>
        </p:nvGraphicFramePr>
        <p:xfrm>
          <a:off x="95250" y="431602"/>
          <a:ext cx="9536999" cy="6669263"/>
        </p:xfrm>
        <a:graphic>
          <a:graphicData uri="http://schemas.openxmlformats.org/drawingml/2006/table">
            <a:tbl>
              <a:tblPr>
                <a:noFill/>
                <a:tableStyleId>{CA444385-0DCD-4A8F-BB13-186B9835C060}</a:tableStyleId>
              </a:tblPr>
              <a:tblGrid>
                <a:gridCol w="97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5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2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595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o-NO" sz="14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LÆRINGSMÅL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o-NO" sz="14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UKENS INFO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Lese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6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</a:rPr>
                        <a:t>Lese med sammenheng og forståelse, og bruke bo blikket som strategi for leseforståelse. </a:t>
                      </a:r>
                      <a:endParaRPr lang="nb-NO" sz="1400" u="none" strike="noStrike" cap="none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nb-NO" sz="1200" b="0" dirty="0"/>
                        <a:t>Hei alle sammen!</a:t>
                      </a:r>
                    </a:p>
                    <a:p>
                      <a:endParaRPr lang="nb-NO" sz="1200" b="0" dirty="0"/>
                    </a:p>
                    <a:p>
                      <a:r>
                        <a:rPr lang="nb-NO" sz="1200" b="0" dirty="0"/>
                        <a:t>Det har vært en kort uke, men den har vært innholdsrik. Vi har jobbet godt med havet som tema, og elevene har vist stort engasjement og mange gode tanker. I tillegg har vi hatt en hyggelig lesestund der vi leste boken Regnbuefisken. Boken handler om en fisk som ikke ville dele og som mistet vennene sine.</a:t>
                      </a:r>
                    </a:p>
                    <a:p>
                      <a:r>
                        <a:rPr lang="nb-NO" sz="1200" b="0" dirty="0"/>
                        <a:t>Boken førte til mange fine samtaler i klassen, og flere elever klarte å kjenne igjen situasjoner fra sin egen hverdag. Ord og temaer som gikk igjen i samtalene var vennskap, respekt, å godta at vi er forskjellige, å snakke fint til hverandre og å ikke tro at man er bedre enn andre. Det var veldig kjekt å høre elevenes refleksjoner rundt dette.</a:t>
                      </a:r>
                    </a:p>
                    <a:p>
                      <a:r>
                        <a:rPr lang="nb-NO" sz="1200" b="0" dirty="0"/>
                        <a:t>Denne uken har vi også gått en prøverunde til 17. mai-toget rundt i nabolaget. Elevene var flinke til å lage liv og røre, og det var stor stemning underveis. Vi har også laget litt 17. mai-pynt som vi håper dere kan bruke til å pynte hjemme på 17. mai. 🇳🇴</a:t>
                      </a:r>
                    </a:p>
                    <a:p>
                      <a:r>
                        <a:rPr lang="nb-NO" sz="1200" b="0" dirty="0"/>
                        <a:t>Til informasjon er Marita vekke neste uke. Siste svømming for dette skoleåret blir 27.05.</a:t>
                      </a:r>
                    </a:p>
                    <a:p>
                      <a:r>
                        <a:rPr lang="nb-NO" sz="1200" b="0" dirty="0"/>
                        <a:t>Vi minner også om Åpen skole 09.06. Mer informasjon kommer når det nærmer seg, men hold gjerne av datoen allerede nå. Vi gleder oss til å vise dere det vi har jobbet med dette halvåret.</a:t>
                      </a:r>
                    </a:p>
                    <a:p>
                      <a:r>
                        <a:rPr lang="nb-NO" sz="1200" b="0" dirty="0"/>
                        <a:t>Vi ønsker dere alle en riktig god langhelg og en fin 17. mai-feiring!</a:t>
                      </a:r>
                    </a:p>
                    <a:p>
                      <a:endParaRPr lang="nb-NO" sz="1200" b="0" dirty="0"/>
                    </a:p>
                    <a:p>
                      <a:r>
                        <a:rPr lang="nb-NO" sz="1200" b="0" dirty="0"/>
                        <a:t>Hilsen teamet på 3. trinn. 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00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Skrive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b-NO" sz="1400" b="0" i="0" u="none" strike="noStrike" cap="none" noProof="0" dirty="0">
                          <a:latin typeface="Calibri"/>
                          <a:ea typeface="Calibri"/>
                          <a:cs typeface="Calibri"/>
                        </a:rPr>
                        <a:t>Jeg kan bruke ord med diftonger når jeg skriver setninger.</a:t>
                      </a:r>
                      <a:endParaRPr lang="nb-NO" sz="1400" dirty="0">
                        <a:latin typeface="Calibri"/>
                        <a:cs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5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Regne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  <a:tabLst/>
                        <a:defRPr/>
                      </a:pPr>
                      <a:r>
                        <a:rPr lang="nb-NO" sz="1400" b="0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Mattemaraton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796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Engelsk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400" b="0" i="0" u="none" strike="noStrike" cap="none" noProof="0" dirty="0">
                          <a:latin typeface="Calibri"/>
                          <a:ea typeface="Calibri"/>
                          <a:cs typeface="Calibri"/>
                        </a:rPr>
                        <a:t>Kan forstå og bruke enkle engelske ord for noen sjødyr.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57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nb-NO" sz="1400" u="none" strike="noStrike" cap="none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b-NO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Snakke pent til hverandre og legge merke til når andre blir såret av ordene eller handlingene våre.</a:t>
                      </a:r>
                      <a:endParaRPr lang="nb-NO" sz="1400" b="0" i="0" u="none" strike="noStrike" cap="none" noProof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79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nb-NO" sz="1400" u="none" strike="noStrike" cap="none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Ukens sang: </a:t>
                      </a:r>
                      <a:r>
                        <a:rPr lang="nb-NO" sz="1400" u="none" strike="noStrike" cap="none" noProof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Gjøre ingenting. </a:t>
                      </a:r>
                      <a:endParaRPr lang="nb-NO" sz="1400" u="none" strike="noStrike" cap="none" noProof="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3350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KONTAKTINFORMASJON:                                                                                                                             FAU:</a:t>
                      </a:r>
                      <a:r>
                        <a:rPr lang="nb-NO" sz="1400" i="1" u="none" strike="noStrike" cap="none" noProof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nb-NO" sz="1400" i="1" u="sng" strike="noStrike" cap="none" noProof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fauhordvikskole@gmail.com</a:t>
                      </a:r>
                      <a:r>
                        <a:rPr lang="nb-NO" sz="1400" i="1" u="none" strike="noStrike" cap="none" noProof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lang="nb-NO" sz="1400" i="1" u="none" strike="noStrike" cap="none" noProof="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 bruker </a:t>
                      </a:r>
                      <a:r>
                        <a:rPr lang="nb-NO" sz="14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Vigilo</a:t>
                      </a: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til standard kommunikasjon og fraværsmeldinger. Ved planlagt fravær er det ønskelig at dette meldes i god tid. Ved sykdom og annet akutt fravær må det meldes i </a:t>
                      </a:r>
                      <a:r>
                        <a:rPr lang="nb-NO" sz="14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Vigilo</a:t>
                      </a: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senest kl. 08.00. Hvis dere ikke har fått meldt inn før kl. 08.00, må dere ringe kontoret for å gi beskjed (</a:t>
                      </a:r>
                      <a:r>
                        <a:rPr lang="nb-NO" sz="14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tlf</a:t>
                      </a: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53 03 67 00)</a:t>
                      </a:r>
                      <a:endParaRPr lang="nb-NO" sz="1400" u="none" strike="noStrike" cap="none" noProof="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Dersom dere skal sende informasjon som inneholder personopplysninger ønsker vi at dere bruker kontaktskjemaet som ligger på skolens hjemmeside. </a:t>
                      </a:r>
                      <a:endParaRPr lang="nb-NO" sz="1400" u="none" strike="noStrike" cap="none" noProof="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05" name="Google Shape;105;p2"/>
          <p:cNvGrpSpPr/>
          <p:nvPr/>
        </p:nvGrpSpPr>
        <p:grpSpPr>
          <a:xfrm>
            <a:off x="209550" y="123825"/>
            <a:ext cx="9486900" cy="310754"/>
            <a:chOff x="209550" y="123825"/>
            <a:chExt cx="9486900" cy="310754"/>
          </a:xfrm>
        </p:grpSpPr>
        <p:sp>
          <p:nvSpPr>
            <p:cNvPr id="106" name="Google Shape;106;p2"/>
            <p:cNvSpPr txBox="1"/>
            <p:nvPr/>
          </p:nvSpPr>
          <p:spPr>
            <a:xfrm>
              <a:off x="209550" y="123825"/>
              <a:ext cx="13716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no-NO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Hordvik skole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7934325" y="126802"/>
              <a:ext cx="1762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no-NO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Aktiv læring i samspill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2"/>
          <p:cNvGrpSpPr/>
          <p:nvPr/>
        </p:nvGrpSpPr>
        <p:grpSpPr>
          <a:xfrm>
            <a:off x="273751" y="3667097"/>
            <a:ext cx="531906" cy="395558"/>
            <a:chOff x="101867" y="3724977"/>
            <a:chExt cx="819818" cy="882046"/>
          </a:xfrm>
        </p:grpSpPr>
        <p:pic>
          <p:nvPicPr>
            <p:cNvPr id="109" name="Google Shape;109;p2"/>
            <p:cNvPicPr preferRelativeResize="0"/>
            <p:nvPr/>
          </p:nvPicPr>
          <p:blipFill rotWithShape="1">
            <a:blip r:embed="rId4">
              <a:alphaModFix/>
            </a:blip>
            <a:srcRect r="70986" b="18757"/>
            <a:stretch/>
          </p:blipFill>
          <p:spPr>
            <a:xfrm>
              <a:off x="101867" y="3724977"/>
              <a:ext cx="475650" cy="2887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 flipH="1">
              <a:off x="232362" y="4013735"/>
              <a:ext cx="689323" cy="59328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1" name="Google Shape;111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4717" y="4367455"/>
            <a:ext cx="534639" cy="5055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886be8-87a9-441a-b3fd-75051e5f4918">
      <Terms xmlns="http://schemas.microsoft.com/office/infopath/2007/PartnerControls"/>
    </lcf76f155ced4ddcb4097134ff3c332f>
    <TaxCatchAll xmlns="e87d0e9e-9673-487f-811e-cdf1b7f427a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670572864C8FE4796D88F2AE9AE4918" ma:contentTypeVersion="16" ma:contentTypeDescription="Opprett et nytt dokument." ma:contentTypeScope="" ma:versionID="c6f42a593dad13955c19468254bd47ae">
  <xsd:schema xmlns:xsd="http://www.w3.org/2001/XMLSchema" xmlns:xs="http://www.w3.org/2001/XMLSchema" xmlns:p="http://schemas.microsoft.com/office/2006/metadata/properties" xmlns:ns2="7a886be8-87a9-441a-b3fd-75051e5f4918" xmlns:ns3="e87d0e9e-9673-487f-811e-cdf1b7f427a7" targetNamespace="http://schemas.microsoft.com/office/2006/metadata/properties" ma:root="true" ma:fieldsID="3cec7d99bf6fea15b3e80bc5ff2d85a2" ns2:_="" ns3:_="">
    <xsd:import namespace="7a886be8-87a9-441a-b3fd-75051e5f4918"/>
    <xsd:import namespace="e87d0e9e-9673-487f-811e-cdf1b7f427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886be8-87a9-441a-b3fd-75051e5f49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58b7fd7f-a84c-4463-96b0-c5d9876b7c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d0e9e-9673-487f-811e-cdf1b7f427a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ea4ebdb-d46c-43ca-acb4-6beab01b0265}" ma:internalName="TaxCatchAll" ma:showField="CatchAllData" ma:web="e87d0e9e-9673-487f-811e-cdf1b7f427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1E1751-5E4C-4C0C-B677-25FB3B6D13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8E751D-C535-40C0-95AB-854692666EB7}">
  <ds:schemaRefs>
    <ds:schemaRef ds:uri="http://purl.org/dc/elements/1.1/"/>
    <ds:schemaRef ds:uri="http://schemas.microsoft.com/office/2006/documentManagement/types"/>
    <ds:schemaRef ds:uri="http://purl.org/dc/dcmitype/"/>
    <ds:schemaRef ds:uri="7a886be8-87a9-441a-b3fd-75051e5f4918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e87d0e9e-9673-487f-811e-cdf1b7f427a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FB735B4-C8FD-43BC-AF48-0C8C87A716F5}">
  <ds:schemaRefs>
    <ds:schemaRef ds:uri="7a886be8-87a9-441a-b3fd-75051e5f4918"/>
    <ds:schemaRef ds:uri="e87d0e9e-9673-487f-811e-cdf1b7f427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d41caaa9-a41a-4e0f-9bf6-05cd1f48d271}" enabled="0" method="" siteId="{d41caaa9-a41a-4e0f-9bf6-05cd1f48d2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7949</TotalTime>
  <Words>511</Words>
  <Application>Microsoft Office PowerPoint</Application>
  <PresentationFormat>A4 (210 x 297 mm)</PresentationFormat>
  <Paragraphs>66</Paragraphs>
  <Slides>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Solheim, Hilde Karin</dc:creator>
  <cp:lastModifiedBy>Haugen, Monica</cp:lastModifiedBy>
  <cp:revision>53</cp:revision>
  <cp:lastPrinted>2026-04-15T09:40:25Z</cp:lastPrinted>
  <dcterms:created xsi:type="dcterms:W3CDTF">2023-08-08T10:59:37Z</dcterms:created>
  <dcterms:modified xsi:type="dcterms:W3CDTF">2026-05-18T09:01:34Z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0x0101007670572864C8FE4796D88F2AE9AE4918</vt:lpwstr>
  </property>
  <property fmtid="{D5CDD505-2E9C-101B-9397-08002B2CF9AE}" pid="3" name="MediaServiceImageTags">
    <vt:lpwstr/>
  </property>
</Properties>
</file>