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5"/>
  </p:notesMasterIdLst>
  <p:sldIdLst>
    <p:sldId id="256" r:id="rId2"/>
    <p:sldId id="264" r:id="rId3"/>
    <p:sldId id="267" r:id="rId4"/>
    <p:sldId id="271" r:id="rId5"/>
    <p:sldId id="269" r:id="rId6"/>
    <p:sldId id="270" r:id="rId7"/>
    <p:sldId id="262" r:id="rId8"/>
    <p:sldId id="263" r:id="rId9"/>
    <p:sldId id="258" r:id="rId10"/>
    <p:sldId id="260" r:id="rId11"/>
    <p:sldId id="272" r:id="rId12"/>
    <p:sldId id="273"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D68A3-C287-4016-B8E5-3CBF5A49B82C}"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C5DDB67-7AAE-4997-82AF-4215460E9CF6}">
      <dgm:prSet/>
      <dgm:spPr/>
      <dgm:t>
        <a:bodyPr/>
        <a:lstStyle/>
        <a:p>
          <a:r>
            <a:rPr lang="nb-NO"/>
            <a:t>Undervisningen foregår mellom kl. 08.00 – 15.00.</a:t>
          </a:r>
          <a:endParaRPr lang="en-US"/>
        </a:p>
      </dgm:t>
    </dgm:pt>
    <dgm:pt modelId="{E3C854FB-2E44-4DF3-9AED-4113A6EBA171}" type="parTrans" cxnId="{0BA1505E-F10B-4AD1-BD0A-DB293C0CF8BC}">
      <dgm:prSet/>
      <dgm:spPr/>
      <dgm:t>
        <a:bodyPr/>
        <a:lstStyle/>
        <a:p>
          <a:endParaRPr lang="en-US"/>
        </a:p>
      </dgm:t>
    </dgm:pt>
    <dgm:pt modelId="{C89D4E72-3A82-49F9-83D9-D9F291B24448}" type="sibTrans" cxnId="{0BA1505E-F10B-4AD1-BD0A-DB293C0CF8BC}">
      <dgm:prSet/>
      <dgm:spPr/>
      <dgm:t>
        <a:bodyPr/>
        <a:lstStyle/>
        <a:p>
          <a:endParaRPr lang="en-US"/>
        </a:p>
      </dgm:t>
    </dgm:pt>
    <dgm:pt modelId="{02855030-42BE-4886-AE06-74835F0D5DA4}">
      <dgm:prSet/>
      <dgm:spPr/>
      <dgm:t>
        <a:bodyPr/>
        <a:lstStyle/>
        <a:p>
          <a:r>
            <a:rPr lang="nb-NO"/>
            <a:t>Kroppsøving i Haukelandshallen og uteområder</a:t>
          </a:r>
          <a:endParaRPr lang="en-US"/>
        </a:p>
      </dgm:t>
    </dgm:pt>
    <dgm:pt modelId="{8C6DB3BF-D160-458E-BAF3-79EE1F145839}" type="parTrans" cxnId="{F7BA5470-B9F2-4D3C-B519-7D25D08CB22F}">
      <dgm:prSet/>
      <dgm:spPr/>
      <dgm:t>
        <a:bodyPr/>
        <a:lstStyle/>
        <a:p>
          <a:endParaRPr lang="en-US"/>
        </a:p>
      </dgm:t>
    </dgm:pt>
    <dgm:pt modelId="{DD0FA284-5070-4C45-9929-0C95363E675A}" type="sibTrans" cxnId="{F7BA5470-B9F2-4D3C-B519-7D25D08CB22F}">
      <dgm:prSet/>
      <dgm:spPr/>
      <dgm:t>
        <a:bodyPr/>
        <a:lstStyle/>
        <a:p>
          <a:endParaRPr lang="en-US"/>
        </a:p>
      </dgm:t>
    </dgm:pt>
    <dgm:pt modelId="{B10D84FC-C1F6-4A13-B5BA-3477FE8C20BF}">
      <dgm:prSet/>
      <dgm:spPr/>
      <dgm:t>
        <a:bodyPr/>
        <a:lstStyle/>
        <a:p>
          <a:r>
            <a:rPr lang="nb-NO"/>
            <a:t>Svømming på Kronstad skole</a:t>
          </a:r>
          <a:endParaRPr lang="en-US"/>
        </a:p>
      </dgm:t>
    </dgm:pt>
    <dgm:pt modelId="{00F47C87-DF4A-4A25-AC51-FDB42BE0113B}" type="parTrans" cxnId="{A8918DD4-6A12-4623-84C0-955823CC2094}">
      <dgm:prSet/>
      <dgm:spPr/>
      <dgm:t>
        <a:bodyPr/>
        <a:lstStyle/>
        <a:p>
          <a:endParaRPr lang="en-US"/>
        </a:p>
      </dgm:t>
    </dgm:pt>
    <dgm:pt modelId="{0FB42C1E-FFF8-4AAF-A020-EA1E45F236E6}" type="sibTrans" cxnId="{A8918DD4-6A12-4623-84C0-955823CC2094}">
      <dgm:prSet/>
      <dgm:spPr/>
      <dgm:t>
        <a:bodyPr/>
        <a:lstStyle/>
        <a:p>
          <a:endParaRPr lang="en-US"/>
        </a:p>
      </dgm:t>
    </dgm:pt>
    <dgm:pt modelId="{68833E60-DA69-4A29-AEFC-D6659888FC7E}" type="pres">
      <dgm:prSet presAssocID="{C24D68A3-C287-4016-B8E5-3CBF5A49B82C}" presName="outerComposite" presStyleCnt="0">
        <dgm:presLayoutVars>
          <dgm:chMax val="5"/>
          <dgm:dir/>
          <dgm:resizeHandles val="exact"/>
        </dgm:presLayoutVars>
      </dgm:prSet>
      <dgm:spPr/>
    </dgm:pt>
    <dgm:pt modelId="{D0FE6D5D-1773-48FE-B015-3C22E2ADCC4B}" type="pres">
      <dgm:prSet presAssocID="{C24D68A3-C287-4016-B8E5-3CBF5A49B82C}" presName="dummyMaxCanvas" presStyleCnt="0">
        <dgm:presLayoutVars/>
      </dgm:prSet>
      <dgm:spPr/>
    </dgm:pt>
    <dgm:pt modelId="{1563C188-E2C1-489C-A70C-40483A34419E}" type="pres">
      <dgm:prSet presAssocID="{C24D68A3-C287-4016-B8E5-3CBF5A49B82C}" presName="ThreeNodes_1" presStyleLbl="node1" presStyleIdx="0" presStyleCnt="3">
        <dgm:presLayoutVars>
          <dgm:bulletEnabled val="1"/>
        </dgm:presLayoutVars>
      </dgm:prSet>
      <dgm:spPr/>
    </dgm:pt>
    <dgm:pt modelId="{67BE257E-9100-4E14-AE79-1202556CBE18}" type="pres">
      <dgm:prSet presAssocID="{C24D68A3-C287-4016-B8E5-3CBF5A49B82C}" presName="ThreeNodes_2" presStyleLbl="node1" presStyleIdx="1" presStyleCnt="3">
        <dgm:presLayoutVars>
          <dgm:bulletEnabled val="1"/>
        </dgm:presLayoutVars>
      </dgm:prSet>
      <dgm:spPr/>
    </dgm:pt>
    <dgm:pt modelId="{A1C197B4-088A-498E-95F2-361948DE69F3}" type="pres">
      <dgm:prSet presAssocID="{C24D68A3-C287-4016-B8E5-3CBF5A49B82C}" presName="ThreeNodes_3" presStyleLbl="node1" presStyleIdx="2" presStyleCnt="3">
        <dgm:presLayoutVars>
          <dgm:bulletEnabled val="1"/>
        </dgm:presLayoutVars>
      </dgm:prSet>
      <dgm:spPr/>
    </dgm:pt>
    <dgm:pt modelId="{8A646EF2-269C-4BD6-AB39-C4D21367D6B0}" type="pres">
      <dgm:prSet presAssocID="{C24D68A3-C287-4016-B8E5-3CBF5A49B82C}" presName="ThreeConn_1-2" presStyleLbl="fgAccFollowNode1" presStyleIdx="0" presStyleCnt="2">
        <dgm:presLayoutVars>
          <dgm:bulletEnabled val="1"/>
        </dgm:presLayoutVars>
      </dgm:prSet>
      <dgm:spPr/>
    </dgm:pt>
    <dgm:pt modelId="{73BD1536-6B63-4D24-B2FF-BBFFF23F72DD}" type="pres">
      <dgm:prSet presAssocID="{C24D68A3-C287-4016-B8E5-3CBF5A49B82C}" presName="ThreeConn_2-3" presStyleLbl="fgAccFollowNode1" presStyleIdx="1" presStyleCnt="2">
        <dgm:presLayoutVars>
          <dgm:bulletEnabled val="1"/>
        </dgm:presLayoutVars>
      </dgm:prSet>
      <dgm:spPr/>
    </dgm:pt>
    <dgm:pt modelId="{732C243F-269C-4266-8C91-66EC3148F790}" type="pres">
      <dgm:prSet presAssocID="{C24D68A3-C287-4016-B8E5-3CBF5A49B82C}" presName="ThreeNodes_1_text" presStyleLbl="node1" presStyleIdx="2" presStyleCnt="3">
        <dgm:presLayoutVars>
          <dgm:bulletEnabled val="1"/>
        </dgm:presLayoutVars>
      </dgm:prSet>
      <dgm:spPr/>
    </dgm:pt>
    <dgm:pt modelId="{F01DC48D-904D-4A80-A6CA-14A380017BCE}" type="pres">
      <dgm:prSet presAssocID="{C24D68A3-C287-4016-B8E5-3CBF5A49B82C}" presName="ThreeNodes_2_text" presStyleLbl="node1" presStyleIdx="2" presStyleCnt="3">
        <dgm:presLayoutVars>
          <dgm:bulletEnabled val="1"/>
        </dgm:presLayoutVars>
      </dgm:prSet>
      <dgm:spPr/>
    </dgm:pt>
    <dgm:pt modelId="{41FAC2E2-AC55-465D-ADCC-5FAF4C40C23C}" type="pres">
      <dgm:prSet presAssocID="{C24D68A3-C287-4016-B8E5-3CBF5A49B82C}" presName="ThreeNodes_3_text" presStyleLbl="node1" presStyleIdx="2" presStyleCnt="3">
        <dgm:presLayoutVars>
          <dgm:bulletEnabled val="1"/>
        </dgm:presLayoutVars>
      </dgm:prSet>
      <dgm:spPr/>
    </dgm:pt>
  </dgm:ptLst>
  <dgm:cxnLst>
    <dgm:cxn modelId="{1FDAAB32-D495-499F-B6A7-12A1681408A1}" type="presOf" srcId="{02855030-42BE-4886-AE06-74835F0D5DA4}" destId="{67BE257E-9100-4E14-AE79-1202556CBE18}" srcOrd="0" destOrd="0" presId="urn:microsoft.com/office/officeart/2005/8/layout/vProcess5"/>
    <dgm:cxn modelId="{6DE0193B-9146-4A51-B0F5-A80A22E67DFE}" type="presOf" srcId="{7C5DDB67-7AAE-4997-82AF-4215460E9CF6}" destId="{1563C188-E2C1-489C-A70C-40483A34419E}" srcOrd="0" destOrd="0" presId="urn:microsoft.com/office/officeart/2005/8/layout/vProcess5"/>
    <dgm:cxn modelId="{0BA1505E-F10B-4AD1-BD0A-DB293C0CF8BC}" srcId="{C24D68A3-C287-4016-B8E5-3CBF5A49B82C}" destId="{7C5DDB67-7AAE-4997-82AF-4215460E9CF6}" srcOrd="0" destOrd="0" parTransId="{E3C854FB-2E44-4DF3-9AED-4113A6EBA171}" sibTransId="{C89D4E72-3A82-49F9-83D9-D9F291B24448}"/>
    <dgm:cxn modelId="{EC5D9160-5AA6-4740-B462-2CF62C5E276B}" type="presOf" srcId="{7C5DDB67-7AAE-4997-82AF-4215460E9CF6}" destId="{732C243F-269C-4266-8C91-66EC3148F790}" srcOrd="1" destOrd="0" presId="urn:microsoft.com/office/officeart/2005/8/layout/vProcess5"/>
    <dgm:cxn modelId="{D7D3D361-B912-492F-B192-5ADC5128E575}" type="presOf" srcId="{DD0FA284-5070-4C45-9929-0C95363E675A}" destId="{73BD1536-6B63-4D24-B2FF-BBFFF23F72DD}" srcOrd="0" destOrd="0" presId="urn:microsoft.com/office/officeart/2005/8/layout/vProcess5"/>
    <dgm:cxn modelId="{F7BA5470-B9F2-4D3C-B519-7D25D08CB22F}" srcId="{C24D68A3-C287-4016-B8E5-3CBF5A49B82C}" destId="{02855030-42BE-4886-AE06-74835F0D5DA4}" srcOrd="1" destOrd="0" parTransId="{8C6DB3BF-D160-458E-BAF3-79EE1F145839}" sibTransId="{DD0FA284-5070-4C45-9929-0C95363E675A}"/>
    <dgm:cxn modelId="{62404055-9276-46D0-BAFF-C7348714F0E4}" type="presOf" srcId="{B10D84FC-C1F6-4A13-B5BA-3477FE8C20BF}" destId="{41FAC2E2-AC55-465D-ADCC-5FAF4C40C23C}" srcOrd="1" destOrd="0" presId="urn:microsoft.com/office/officeart/2005/8/layout/vProcess5"/>
    <dgm:cxn modelId="{36F67096-7802-409F-835F-19CD04E2F775}" type="presOf" srcId="{B10D84FC-C1F6-4A13-B5BA-3477FE8C20BF}" destId="{A1C197B4-088A-498E-95F2-361948DE69F3}" srcOrd="0" destOrd="0" presId="urn:microsoft.com/office/officeart/2005/8/layout/vProcess5"/>
    <dgm:cxn modelId="{7CAD649B-D441-427C-85CF-3D236359F0F3}" type="presOf" srcId="{02855030-42BE-4886-AE06-74835F0D5DA4}" destId="{F01DC48D-904D-4A80-A6CA-14A380017BCE}" srcOrd="1" destOrd="0" presId="urn:microsoft.com/office/officeart/2005/8/layout/vProcess5"/>
    <dgm:cxn modelId="{9BF91BA2-97E6-4FB2-9096-BEA1FB31375B}" type="presOf" srcId="{C24D68A3-C287-4016-B8E5-3CBF5A49B82C}" destId="{68833E60-DA69-4A29-AEFC-D6659888FC7E}" srcOrd="0" destOrd="0" presId="urn:microsoft.com/office/officeart/2005/8/layout/vProcess5"/>
    <dgm:cxn modelId="{10560ABB-9039-43ED-AE52-C41B9C3B4A77}" type="presOf" srcId="{C89D4E72-3A82-49F9-83D9-D9F291B24448}" destId="{8A646EF2-269C-4BD6-AB39-C4D21367D6B0}" srcOrd="0" destOrd="0" presId="urn:microsoft.com/office/officeart/2005/8/layout/vProcess5"/>
    <dgm:cxn modelId="{A8918DD4-6A12-4623-84C0-955823CC2094}" srcId="{C24D68A3-C287-4016-B8E5-3CBF5A49B82C}" destId="{B10D84FC-C1F6-4A13-B5BA-3477FE8C20BF}" srcOrd="2" destOrd="0" parTransId="{00F47C87-DF4A-4A25-AC51-FDB42BE0113B}" sibTransId="{0FB42C1E-FFF8-4AAF-A020-EA1E45F236E6}"/>
    <dgm:cxn modelId="{CD7B23AA-B0D2-460A-BA2E-BA3890580043}" type="presParOf" srcId="{68833E60-DA69-4A29-AEFC-D6659888FC7E}" destId="{D0FE6D5D-1773-48FE-B015-3C22E2ADCC4B}" srcOrd="0" destOrd="0" presId="urn:microsoft.com/office/officeart/2005/8/layout/vProcess5"/>
    <dgm:cxn modelId="{190CD07F-C4E6-48D2-BCE2-1D1EE728E0C4}" type="presParOf" srcId="{68833E60-DA69-4A29-AEFC-D6659888FC7E}" destId="{1563C188-E2C1-489C-A70C-40483A34419E}" srcOrd="1" destOrd="0" presId="urn:microsoft.com/office/officeart/2005/8/layout/vProcess5"/>
    <dgm:cxn modelId="{1DAFB007-409B-4BFB-917F-34546041C412}" type="presParOf" srcId="{68833E60-DA69-4A29-AEFC-D6659888FC7E}" destId="{67BE257E-9100-4E14-AE79-1202556CBE18}" srcOrd="2" destOrd="0" presId="urn:microsoft.com/office/officeart/2005/8/layout/vProcess5"/>
    <dgm:cxn modelId="{7CA6BF9D-4A94-481B-8759-C8135D2DD59E}" type="presParOf" srcId="{68833E60-DA69-4A29-AEFC-D6659888FC7E}" destId="{A1C197B4-088A-498E-95F2-361948DE69F3}" srcOrd="3" destOrd="0" presId="urn:microsoft.com/office/officeart/2005/8/layout/vProcess5"/>
    <dgm:cxn modelId="{5009604C-DAFE-4B6A-8FB5-10379D0A3459}" type="presParOf" srcId="{68833E60-DA69-4A29-AEFC-D6659888FC7E}" destId="{8A646EF2-269C-4BD6-AB39-C4D21367D6B0}" srcOrd="4" destOrd="0" presId="urn:microsoft.com/office/officeart/2005/8/layout/vProcess5"/>
    <dgm:cxn modelId="{B7F4D2E1-4196-4EC5-A941-B2295147A462}" type="presParOf" srcId="{68833E60-DA69-4A29-AEFC-D6659888FC7E}" destId="{73BD1536-6B63-4D24-B2FF-BBFFF23F72DD}" srcOrd="5" destOrd="0" presId="urn:microsoft.com/office/officeart/2005/8/layout/vProcess5"/>
    <dgm:cxn modelId="{52FFD904-3167-41AB-A71D-E4DE2AD3FCBD}" type="presParOf" srcId="{68833E60-DA69-4A29-AEFC-D6659888FC7E}" destId="{732C243F-269C-4266-8C91-66EC3148F790}" srcOrd="6" destOrd="0" presId="urn:microsoft.com/office/officeart/2005/8/layout/vProcess5"/>
    <dgm:cxn modelId="{A783F065-5227-45DF-9494-E19684C5FAD2}" type="presParOf" srcId="{68833E60-DA69-4A29-AEFC-D6659888FC7E}" destId="{F01DC48D-904D-4A80-A6CA-14A380017BCE}" srcOrd="7" destOrd="0" presId="urn:microsoft.com/office/officeart/2005/8/layout/vProcess5"/>
    <dgm:cxn modelId="{10BD88CE-F378-4E94-9C3E-417BC34D5073}" type="presParOf" srcId="{68833E60-DA69-4A29-AEFC-D6659888FC7E}" destId="{41FAC2E2-AC55-465D-ADCC-5FAF4C40C23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3C188-E2C1-489C-A70C-40483A34419E}">
      <dsp:nvSpPr>
        <dsp:cNvPr id="0" name=""/>
        <dsp:cNvSpPr/>
      </dsp:nvSpPr>
      <dsp:spPr>
        <a:xfrm>
          <a:off x="0" y="0"/>
          <a:ext cx="7993699" cy="121693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b-NO" sz="3100" kern="1200"/>
            <a:t>Undervisningen foregår mellom kl. 08.00 – 15.00.</a:t>
          </a:r>
          <a:endParaRPr lang="en-US" sz="3100" kern="1200"/>
        </a:p>
      </dsp:txBody>
      <dsp:txXfrm>
        <a:off x="35643" y="35643"/>
        <a:ext cx="6680535" cy="1145644"/>
      </dsp:txXfrm>
    </dsp:sp>
    <dsp:sp modelId="{67BE257E-9100-4E14-AE79-1202556CBE18}">
      <dsp:nvSpPr>
        <dsp:cNvPr id="0" name=""/>
        <dsp:cNvSpPr/>
      </dsp:nvSpPr>
      <dsp:spPr>
        <a:xfrm>
          <a:off x="705326" y="1419751"/>
          <a:ext cx="7993699" cy="1216930"/>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b-NO" sz="3100" kern="1200"/>
            <a:t>Kroppsøving i Haukelandshallen og uteområder</a:t>
          </a:r>
          <a:endParaRPr lang="en-US" sz="3100" kern="1200"/>
        </a:p>
      </dsp:txBody>
      <dsp:txXfrm>
        <a:off x="740969" y="1455394"/>
        <a:ext cx="6426082" cy="1145644"/>
      </dsp:txXfrm>
    </dsp:sp>
    <dsp:sp modelId="{A1C197B4-088A-498E-95F2-361948DE69F3}">
      <dsp:nvSpPr>
        <dsp:cNvPr id="0" name=""/>
        <dsp:cNvSpPr/>
      </dsp:nvSpPr>
      <dsp:spPr>
        <a:xfrm>
          <a:off x="1410652" y="2839503"/>
          <a:ext cx="7993699" cy="1216930"/>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b-NO" sz="3100" kern="1200"/>
            <a:t>Svømming på Kronstad skole</a:t>
          </a:r>
          <a:endParaRPr lang="en-US" sz="3100" kern="1200"/>
        </a:p>
      </dsp:txBody>
      <dsp:txXfrm>
        <a:off x="1446295" y="2875146"/>
        <a:ext cx="6426082" cy="1145644"/>
      </dsp:txXfrm>
    </dsp:sp>
    <dsp:sp modelId="{8A646EF2-269C-4BD6-AB39-C4D21367D6B0}">
      <dsp:nvSpPr>
        <dsp:cNvPr id="0" name=""/>
        <dsp:cNvSpPr/>
      </dsp:nvSpPr>
      <dsp:spPr>
        <a:xfrm>
          <a:off x="7202694" y="922838"/>
          <a:ext cx="791004" cy="79100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380670" y="922838"/>
        <a:ext cx="435052" cy="595231"/>
      </dsp:txXfrm>
    </dsp:sp>
    <dsp:sp modelId="{73BD1536-6B63-4D24-B2FF-BBFFF23F72DD}">
      <dsp:nvSpPr>
        <dsp:cNvPr id="0" name=""/>
        <dsp:cNvSpPr/>
      </dsp:nvSpPr>
      <dsp:spPr>
        <a:xfrm>
          <a:off x="7908020" y="2334477"/>
          <a:ext cx="791004" cy="791004"/>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085996" y="2334477"/>
        <a:ext cx="435052" cy="59523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D20DB-FC3E-4604-AFC5-89E511CC2F76}" type="datetimeFigureOut">
              <a:rPr lang="nb-NO" smtClean="0"/>
              <a:t>08.06.2026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1D97C-1EA1-4953-89C5-5AE327EB0FBE}" type="slidenum">
              <a:rPr lang="nb-NO" smtClean="0"/>
              <a:t>‹#›</a:t>
            </a:fld>
            <a:endParaRPr lang="nb-NO"/>
          </a:p>
        </p:txBody>
      </p:sp>
    </p:spTree>
    <p:extLst>
      <p:ext uri="{BB962C8B-B14F-4D97-AF65-F5344CB8AC3E}">
        <p14:creationId xmlns:p14="http://schemas.microsoft.com/office/powerpoint/2010/main" val="728363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711D97C-1EA1-4953-89C5-5AE327EB0FBE}" type="slidenum">
              <a:rPr lang="nb-NO" smtClean="0"/>
              <a:t>10</a:t>
            </a:fld>
            <a:endParaRPr lang="nb-NO"/>
          </a:p>
        </p:txBody>
      </p:sp>
    </p:spTree>
    <p:extLst>
      <p:ext uri="{BB962C8B-B14F-4D97-AF65-F5344CB8AC3E}">
        <p14:creationId xmlns:p14="http://schemas.microsoft.com/office/powerpoint/2010/main" val="238991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b-NO"/>
              <a:t>Klikk for å redigere tittelstil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A66CE42F-EA65-421A-8DDD-B9318B69E645}" type="datetimeFigureOut">
              <a:rPr lang="nb-NO" smtClean="0"/>
              <a:t>08.06.2026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285249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A66CE42F-EA65-421A-8DDD-B9318B69E645}" type="datetimeFigureOut">
              <a:rPr lang="nb-NO" smtClean="0"/>
              <a:t>08.06.2026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71953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b-NO"/>
              <a:t>Klikk for å redigere tittelstil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A66CE42F-EA65-421A-8DDD-B9318B69E645}" type="datetimeFigureOut">
              <a:rPr lang="nb-NO" smtClean="0"/>
              <a:t>08.06.2026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144368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b-NO"/>
              <a:t>Klikk for å redigere tittelstil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b-NO"/>
              <a:t>Klikk for å redigere tekststiler i malen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A66CE42F-EA65-421A-8DDD-B9318B69E645}" type="datetimeFigureOut">
              <a:rPr lang="nb-NO" smtClean="0"/>
              <a:t>08.06.2026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D2047AE-8A66-4798-957E-41646F38BA3F}" type="slidenum">
              <a:rPr lang="nb-NO" smtClean="0"/>
              <a:t>‹#›</a:t>
            </a:fld>
            <a:endParaRPr lang="nb-NO"/>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0369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A66CE42F-EA65-421A-8DDD-B9318B69E645}" type="datetimeFigureOut">
              <a:rPr lang="nb-NO" smtClean="0"/>
              <a:t>08.06.2026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235459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a:t>Klikk for å redigere tittelstil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6CE42F-EA65-421A-8DDD-B9318B69E645}" type="datetimeFigureOut">
              <a:rPr lang="nb-NO" smtClean="0"/>
              <a:t>08.06.2026</a:t>
            </a:fld>
            <a:endParaRPr lang="nb-NO"/>
          </a:p>
        </p:txBody>
      </p:sp>
      <p:sp>
        <p:nvSpPr>
          <p:cNvPr id="4"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904404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a:t>Klikk for å redigere tittelstil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6CE42F-EA65-421A-8DDD-B9318B69E645}" type="datetimeFigureOut">
              <a:rPr lang="nb-NO" smtClean="0"/>
              <a:t>08.06.2026</a:t>
            </a:fld>
            <a:endParaRPr lang="nb-NO"/>
          </a:p>
        </p:txBody>
      </p:sp>
      <p:sp>
        <p:nvSpPr>
          <p:cNvPr id="4"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2790370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A66CE42F-EA65-421A-8DDD-B9318B69E645}" type="datetimeFigureOut">
              <a:rPr lang="nb-NO" smtClean="0"/>
              <a:t>08.06.2026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3164203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b-NO"/>
              <a:t>Klikk for å redigere tittelstil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A66CE42F-EA65-421A-8DDD-B9318B69E645}" type="datetimeFigureOut">
              <a:rPr lang="nb-NO" smtClean="0"/>
              <a:t>08.06.2026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44813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3"/>
          <p:cNvSpPr>
            <a:spLocks noGrp="1"/>
          </p:cNvSpPr>
          <p:nvPr>
            <p:ph type="dt" sz="half" idx="10"/>
          </p:nvPr>
        </p:nvSpPr>
        <p:spPr/>
        <p:txBody>
          <a:bodyPr/>
          <a:lstStyle/>
          <a:p>
            <a:fld id="{A66CE42F-EA65-421A-8DDD-B9318B69E645}" type="datetimeFigureOut">
              <a:rPr lang="nb-NO" smtClean="0"/>
              <a:t>08.06.2026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74927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A66CE42F-EA65-421A-8DDD-B9318B69E645}" type="datetimeFigureOut">
              <a:rPr lang="nb-NO" smtClean="0"/>
              <a:t>08.06.2026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33306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A66CE42F-EA65-421A-8DDD-B9318B69E645}" type="datetimeFigureOut">
              <a:rPr lang="nb-NO" smtClean="0"/>
              <a:t>08.06.2026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109423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A66CE42F-EA65-421A-8DDD-B9318B69E645}" type="datetimeFigureOut">
              <a:rPr lang="nb-NO" smtClean="0"/>
              <a:t>08.06.2026</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4550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7" name="Date Placeholder 2"/>
          <p:cNvSpPr>
            <a:spLocks noGrp="1"/>
          </p:cNvSpPr>
          <p:nvPr>
            <p:ph type="dt" sz="half" idx="10"/>
          </p:nvPr>
        </p:nvSpPr>
        <p:spPr/>
        <p:txBody>
          <a:bodyPr/>
          <a:lstStyle/>
          <a:p>
            <a:fld id="{A66CE42F-EA65-421A-8DDD-B9318B69E645}" type="datetimeFigureOut">
              <a:rPr lang="nb-NO" smtClean="0"/>
              <a:t>08.06.2026</a:t>
            </a:fld>
            <a:endParaRPr lang="nb-NO"/>
          </a:p>
        </p:txBody>
      </p:sp>
      <p:sp>
        <p:nvSpPr>
          <p:cNvPr id="5" name="Footer Placeholder 3"/>
          <p:cNvSpPr>
            <a:spLocks noGrp="1"/>
          </p:cNvSpPr>
          <p:nvPr>
            <p:ph type="ftr" sz="quarter" idx="11"/>
          </p:nvPr>
        </p:nvSpPr>
        <p:spPr/>
        <p:txBody>
          <a:bodyPr/>
          <a:lstStyle/>
          <a:p>
            <a:endParaRPr lang="nb-NO"/>
          </a:p>
        </p:txBody>
      </p:sp>
      <p:sp>
        <p:nvSpPr>
          <p:cNvPr id="6" name="Slide Number Placeholder 4"/>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107952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66CE42F-EA65-421A-8DDD-B9318B69E645}" type="datetimeFigureOut">
              <a:rPr lang="nb-NO" smtClean="0"/>
              <a:t>08.06.2026</a:t>
            </a:fld>
            <a:endParaRPr lang="nb-NO"/>
          </a:p>
        </p:txBody>
      </p:sp>
      <p:sp>
        <p:nvSpPr>
          <p:cNvPr id="5" name="Footer Placeholder 2"/>
          <p:cNvSpPr>
            <a:spLocks noGrp="1"/>
          </p:cNvSpPr>
          <p:nvPr>
            <p:ph type="ftr" sz="quarter" idx="11"/>
          </p:nvPr>
        </p:nvSpPr>
        <p:spPr/>
        <p:txBody>
          <a:bodyPr/>
          <a:lstStyle/>
          <a:p>
            <a:endParaRPr lang="nb-NO"/>
          </a:p>
        </p:txBody>
      </p:sp>
      <p:sp>
        <p:nvSpPr>
          <p:cNvPr id="6" name="Slide Number Placeholder 3"/>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48170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b-NO"/>
              <a:t>Klikk for å redigere tittelstil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7" name="Date Placeholder 4"/>
          <p:cNvSpPr>
            <a:spLocks noGrp="1"/>
          </p:cNvSpPr>
          <p:nvPr>
            <p:ph type="dt" sz="half" idx="10"/>
          </p:nvPr>
        </p:nvSpPr>
        <p:spPr/>
        <p:txBody>
          <a:bodyPr/>
          <a:lstStyle/>
          <a:p>
            <a:fld id="{A66CE42F-EA65-421A-8DDD-B9318B69E645}" type="datetimeFigureOut">
              <a:rPr lang="nb-NO" smtClean="0"/>
              <a:t>08.06.2026</a:t>
            </a:fld>
            <a:endParaRPr lang="nb-NO"/>
          </a:p>
        </p:txBody>
      </p:sp>
      <p:sp>
        <p:nvSpPr>
          <p:cNvPr id="5" name="Footer Placeholder 5"/>
          <p:cNvSpPr>
            <a:spLocks noGrp="1"/>
          </p:cNvSpPr>
          <p:nvPr>
            <p:ph type="ftr" sz="quarter" idx="11"/>
          </p:nvPr>
        </p:nvSpPr>
        <p:spPr/>
        <p:txBody>
          <a:bodyPr/>
          <a:lstStyle/>
          <a:p>
            <a:endParaRPr lang="nb-NO"/>
          </a:p>
        </p:txBody>
      </p:sp>
      <p:sp>
        <p:nvSpPr>
          <p:cNvPr id="6" name="Slide Number Placeholder 6"/>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191541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A66CE42F-EA65-421A-8DDD-B9318B69E645}" type="datetimeFigureOut">
              <a:rPr lang="nb-NO" smtClean="0"/>
              <a:t>08.06.2026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ED2047AE-8A66-4798-957E-41646F38BA3F}" type="slidenum">
              <a:rPr lang="nb-NO" smtClean="0"/>
              <a:t>‹#›</a:t>
            </a:fld>
            <a:endParaRPr lang="nb-NO"/>
          </a:p>
        </p:txBody>
      </p:sp>
    </p:spTree>
    <p:extLst>
      <p:ext uri="{BB962C8B-B14F-4D97-AF65-F5344CB8AC3E}">
        <p14:creationId xmlns:p14="http://schemas.microsoft.com/office/powerpoint/2010/main" val="297736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nb-NO"/>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b-NO"/>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b-NO"/>
              <a:t>Klikk for å redigere tittelstil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66CE42F-EA65-421A-8DDD-B9318B69E645}" type="datetimeFigureOut">
              <a:rPr lang="nb-NO" smtClean="0"/>
              <a:t>08.06.2026</a:t>
            </a:fld>
            <a:endParaRPr lang="nb-N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b-NO"/>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D2047AE-8A66-4798-957E-41646F38BA3F}" type="slidenum">
              <a:rPr lang="nb-NO" smtClean="0"/>
              <a:t>‹#›</a:t>
            </a:fld>
            <a:endParaRPr lang="nb-NO"/>
          </a:p>
        </p:txBody>
      </p:sp>
    </p:spTree>
    <p:extLst>
      <p:ext uri="{BB962C8B-B14F-4D97-AF65-F5344CB8AC3E}">
        <p14:creationId xmlns:p14="http://schemas.microsoft.com/office/powerpoint/2010/main" val="1600137943"/>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642257"/>
            <a:ext cx="9144000" cy="2264229"/>
          </a:xfrm>
        </p:spPr>
        <p:txBody>
          <a:bodyPr>
            <a:noAutofit/>
          </a:bodyPr>
          <a:lstStyle/>
          <a:p>
            <a:r>
              <a:rPr lang="nb-NO" b="1" dirty="0">
                <a:solidFill>
                  <a:schemeClr val="accent5"/>
                </a:solidFill>
              </a:rPr>
              <a:t>Velkommen til </a:t>
            </a:r>
            <a:br>
              <a:rPr lang="nb-NO" b="1" dirty="0">
                <a:solidFill>
                  <a:schemeClr val="accent5"/>
                </a:solidFill>
              </a:rPr>
            </a:br>
            <a:r>
              <a:rPr lang="nb-NO" b="1" dirty="0">
                <a:solidFill>
                  <a:schemeClr val="accent5"/>
                </a:solidFill>
              </a:rPr>
              <a:t>Gimle </a:t>
            </a:r>
            <a:r>
              <a:rPr lang="nb-NO" b="1" dirty="0" err="1">
                <a:solidFill>
                  <a:schemeClr val="accent5"/>
                </a:solidFill>
              </a:rPr>
              <a:t>oppveksttun</a:t>
            </a:r>
            <a:r>
              <a:rPr lang="nb-NO" b="1" dirty="0">
                <a:solidFill>
                  <a:schemeClr val="accent5"/>
                </a:solidFill>
              </a:rPr>
              <a:t> </a:t>
            </a:r>
          </a:p>
        </p:txBody>
      </p:sp>
      <p:sp>
        <p:nvSpPr>
          <p:cNvPr id="3" name="Undertittel 2"/>
          <p:cNvSpPr>
            <a:spLocks noGrp="1"/>
          </p:cNvSpPr>
          <p:nvPr>
            <p:ph type="subTitle" idx="1"/>
          </p:nvPr>
        </p:nvSpPr>
        <p:spPr>
          <a:xfrm>
            <a:off x="6205415" y="8088069"/>
            <a:ext cx="9144000" cy="1655762"/>
          </a:xfrm>
        </p:spPr>
        <p:txBody>
          <a:bodyPr/>
          <a:lstStyle/>
          <a:p>
            <a:endParaRPr lang="nb-NO" dirty="0"/>
          </a:p>
        </p:txBody>
      </p:sp>
      <p:pic>
        <p:nvPicPr>
          <p:cNvPr id="1026" name="Picture 2" descr="Siste nytt om korona - Gimle oppveksttun strammer inn på grunn av «våryre»  el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138" y="2987449"/>
            <a:ext cx="4329723" cy="2424645"/>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7367C41B-309F-09F9-C7B5-25E71CECB88E}"/>
              </a:ext>
            </a:extLst>
          </p:cNvPr>
          <p:cNvSpPr txBox="1"/>
          <p:nvPr/>
        </p:nvSpPr>
        <p:spPr>
          <a:xfrm>
            <a:off x="3287485" y="5725886"/>
            <a:ext cx="5344885" cy="954107"/>
          </a:xfrm>
          <a:prstGeom prst="rect">
            <a:avLst/>
          </a:prstGeom>
          <a:noFill/>
        </p:spPr>
        <p:txBody>
          <a:bodyPr wrap="square" rtlCol="0">
            <a:spAutoFit/>
          </a:bodyPr>
          <a:lstStyle/>
          <a:p>
            <a:pPr algn="ctr"/>
            <a:r>
              <a:rPr lang="nb-NO" sz="2800" b="1" dirty="0">
                <a:latin typeface="+mj-lt"/>
              </a:rPr>
              <a:t>Rektor Aud Haaland/Cecilie Hem-Grindheim</a:t>
            </a:r>
          </a:p>
        </p:txBody>
      </p:sp>
    </p:spTree>
    <p:extLst>
      <p:ext uri="{BB962C8B-B14F-4D97-AF65-F5344CB8AC3E}">
        <p14:creationId xmlns:p14="http://schemas.microsoft.com/office/powerpoint/2010/main" val="109873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Besøksdag for elevene er torsdag 18. juni kl. 11.30</a:t>
            </a:r>
            <a:br>
              <a:rPr lang="nb-NO" dirty="0"/>
            </a:br>
            <a:br>
              <a:rPr lang="nb-NO" dirty="0"/>
            </a:br>
            <a:r>
              <a:rPr lang="nb-NO" dirty="0"/>
              <a:t>	</a:t>
            </a:r>
            <a:r>
              <a:rPr lang="nb-NO" sz="4000" dirty="0">
                <a:solidFill>
                  <a:schemeClr val="tx1"/>
                </a:solidFill>
                <a:latin typeface="Source Sans Pro" panose="020B0503030403020204" pitchFamily="34" charset="0"/>
                <a:ea typeface="+mn-ea"/>
                <a:cs typeface="+mn-cs"/>
              </a:rPr>
              <a:t>Elevene møter med lærerne fra barneskolen.</a:t>
            </a:r>
            <a:br>
              <a:rPr lang="nb-NO" sz="4000" dirty="0">
                <a:solidFill>
                  <a:schemeClr val="tx1"/>
                </a:solidFill>
                <a:latin typeface="Source Sans Pro" panose="020B0503030403020204" pitchFamily="34" charset="0"/>
                <a:ea typeface="+mn-ea"/>
                <a:cs typeface="+mn-cs"/>
              </a:rPr>
            </a:br>
            <a:r>
              <a:rPr lang="nb-NO" sz="4000" dirty="0">
                <a:solidFill>
                  <a:schemeClr val="tx1"/>
                </a:solidFill>
                <a:latin typeface="Source Sans Pro" panose="020B0503030403020204" pitchFamily="34" charset="0"/>
                <a:ea typeface="+mn-ea"/>
                <a:cs typeface="+mn-cs"/>
              </a:rPr>
              <a:t>	Elevene får vite klassene sine og møte sin nye            	kontaktlærer.</a:t>
            </a:r>
            <a:br>
              <a:rPr lang="nb-NO" sz="4000" dirty="0">
                <a:solidFill>
                  <a:schemeClr val="tx1"/>
                </a:solidFill>
                <a:latin typeface="Source Sans Pro" panose="020B0503030403020204" pitchFamily="34" charset="0"/>
                <a:ea typeface="+mn-ea"/>
                <a:cs typeface="+mn-cs"/>
              </a:rPr>
            </a:br>
            <a:r>
              <a:rPr lang="nb-NO" sz="4000" dirty="0">
                <a:solidFill>
                  <a:schemeClr val="tx1"/>
                </a:solidFill>
                <a:latin typeface="Source Sans Pro" panose="020B0503030403020204" pitchFamily="34" charset="0"/>
                <a:ea typeface="+mn-ea"/>
                <a:cs typeface="+mn-cs"/>
              </a:rPr>
              <a:t>NB! De øvrige elevene sendes hjem før skolebesøket.</a:t>
            </a:r>
            <a:br>
              <a:rPr lang="nb-NO" sz="4000" dirty="0">
                <a:solidFill>
                  <a:schemeClr val="tx1"/>
                </a:solidFill>
              </a:rPr>
            </a:br>
            <a:endParaRPr lang="nb-NO" sz="4000" dirty="0">
              <a:solidFill>
                <a:schemeClr val="tx1"/>
              </a:solidFill>
            </a:endParaRPr>
          </a:p>
        </p:txBody>
      </p:sp>
      <p:sp>
        <p:nvSpPr>
          <p:cNvPr id="3" name="Plassholder for innhold 2"/>
          <p:cNvSpPr>
            <a:spLocks noGrp="1"/>
          </p:cNvSpPr>
          <p:nvPr>
            <p:ph idx="1"/>
          </p:nvPr>
        </p:nvSpPr>
        <p:spPr>
          <a:xfrm flipV="1">
            <a:off x="838200" y="6176961"/>
            <a:ext cx="10515600" cy="45719"/>
          </a:xfrm>
        </p:spPr>
        <p:txBody>
          <a:bodyPr>
            <a:normAutofit fontScale="25000" lnSpcReduction="20000"/>
          </a:bodyPr>
          <a:lstStyle/>
          <a:p>
            <a:pPr marL="0" indent="0">
              <a:buNone/>
            </a:pPr>
            <a:endParaRPr lang="nb-NO" sz="4000" dirty="0">
              <a:latin typeface="+mj-lt"/>
              <a:ea typeface="+mj-ea"/>
              <a:cs typeface="+mj-cs"/>
            </a:endParaRPr>
          </a:p>
        </p:txBody>
      </p:sp>
    </p:spTree>
    <p:extLst>
      <p:ext uri="{BB962C8B-B14F-4D97-AF65-F5344CB8AC3E}">
        <p14:creationId xmlns:p14="http://schemas.microsoft.com/office/powerpoint/2010/main" val="269161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0357D6-38AC-DCC0-C977-2CC6414B1F18}"/>
              </a:ext>
            </a:extLst>
          </p:cNvPr>
          <p:cNvSpPr>
            <a:spLocks noGrp="1"/>
          </p:cNvSpPr>
          <p:nvPr>
            <p:ph type="title"/>
          </p:nvPr>
        </p:nvSpPr>
        <p:spPr/>
        <p:txBody>
          <a:bodyPr>
            <a:normAutofit/>
          </a:bodyPr>
          <a:lstStyle/>
          <a:p>
            <a:pPr algn="ctr"/>
            <a:r>
              <a:rPr lang="nb-NO" sz="6000" b="1" dirty="0"/>
              <a:t>Karakterdempet skole</a:t>
            </a:r>
          </a:p>
        </p:txBody>
      </p:sp>
      <p:sp>
        <p:nvSpPr>
          <p:cNvPr id="3" name="Plassholder for innhold 2">
            <a:extLst>
              <a:ext uri="{FF2B5EF4-FFF2-40B4-BE49-F238E27FC236}">
                <a16:creationId xmlns:a16="http://schemas.microsoft.com/office/drawing/2014/main" id="{AC6EF222-829E-805B-98D8-4933D468ADF7}"/>
              </a:ext>
            </a:extLst>
          </p:cNvPr>
          <p:cNvSpPr>
            <a:spLocks noGrp="1"/>
          </p:cNvSpPr>
          <p:nvPr>
            <p:ph idx="1"/>
          </p:nvPr>
        </p:nvSpPr>
        <p:spPr/>
        <p:txBody>
          <a:bodyPr>
            <a:normAutofit fontScale="92500" lnSpcReduction="20000"/>
          </a:bodyPr>
          <a:lstStyle/>
          <a:p>
            <a:r>
              <a:rPr lang="nb-NO" sz="3600" dirty="0"/>
              <a:t>Fokus på konkrete tilbakemeldinger uten karakter om elevens faglige nivå samt veiledning. </a:t>
            </a:r>
          </a:p>
          <a:p>
            <a:r>
              <a:rPr lang="nb-NO" sz="3600" dirty="0"/>
              <a:t>​Positive erfaringer: Langt mindre fokus på karakterer, spesielt på 8. og 9. trinn. Mindre mas og sammenligninger av karakterer enn før.</a:t>
            </a:r>
          </a:p>
          <a:p>
            <a:r>
              <a:rPr lang="nb-NO" sz="3600" dirty="0"/>
              <a:t>Minst like gode resultat på standpunkt- og eksamenskarakter som før.</a:t>
            </a:r>
          </a:p>
        </p:txBody>
      </p:sp>
    </p:spTree>
    <p:extLst>
      <p:ext uri="{BB962C8B-B14F-4D97-AF65-F5344CB8AC3E}">
        <p14:creationId xmlns:p14="http://schemas.microsoft.com/office/powerpoint/2010/main" val="51343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3AD0FD-B4EC-67C6-20C3-F25C2A536360}"/>
              </a:ext>
            </a:extLst>
          </p:cNvPr>
          <p:cNvSpPr>
            <a:spLocks noGrp="1"/>
          </p:cNvSpPr>
          <p:nvPr>
            <p:ph type="title"/>
          </p:nvPr>
        </p:nvSpPr>
        <p:spPr/>
        <p:txBody>
          <a:bodyPr>
            <a:noAutofit/>
          </a:bodyPr>
          <a:lstStyle/>
          <a:p>
            <a:pPr algn="ctr"/>
            <a:r>
              <a:rPr lang="nb-NO" sz="9600" dirty="0">
                <a:latin typeface="ADLaM Display" panose="020F0502020204030204" pitchFamily="2" charset="0"/>
                <a:ea typeface="ADLaM Display" panose="020F0502020204030204" pitchFamily="2" charset="0"/>
                <a:cs typeface="ADLaM Display" panose="020F0502020204030204" pitchFamily="2" charset="0"/>
              </a:rPr>
              <a:t>Læringsmiljø</a:t>
            </a:r>
          </a:p>
        </p:txBody>
      </p:sp>
      <p:sp>
        <p:nvSpPr>
          <p:cNvPr id="3" name="Plassholder for innhold 2">
            <a:extLst>
              <a:ext uri="{FF2B5EF4-FFF2-40B4-BE49-F238E27FC236}">
                <a16:creationId xmlns:a16="http://schemas.microsoft.com/office/drawing/2014/main" id="{3935A7E6-D555-C70F-C9F0-8A42484D6C74}"/>
              </a:ext>
            </a:extLst>
          </p:cNvPr>
          <p:cNvSpPr>
            <a:spLocks noGrp="1"/>
          </p:cNvSpPr>
          <p:nvPr>
            <p:ph idx="1"/>
          </p:nvPr>
        </p:nvSpPr>
        <p:spPr/>
        <p:txBody>
          <a:bodyPr>
            <a:noAutofit/>
          </a:bodyPr>
          <a:lstStyle/>
          <a:p>
            <a:pPr lvl="1">
              <a:buFont typeface="Wingdings" panose="05000000000000000000" pitchFamily="2" charset="2"/>
              <a:buChar char="Ø"/>
            </a:pPr>
            <a:r>
              <a:rPr lang="nb-NO" sz="4000" dirty="0"/>
              <a:t>Elevundersøkelsen - lave 	mobbetall </a:t>
            </a:r>
          </a:p>
          <a:p>
            <a:pPr lvl="1">
              <a:buFont typeface="Wingdings" panose="05000000000000000000" pitchFamily="2" charset="2"/>
              <a:buChar char="Ø"/>
            </a:pPr>
            <a:r>
              <a:rPr lang="nb-NO" sz="4000" dirty="0"/>
              <a:t>Høy trivsel</a:t>
            </a:r>
          </a:p>
          <a:p>
            <a:pPr lvl="1">
              <a:buFont typeface="Wingdings" panose="05000000000000000000" pitchFamily="2" charset="2"/>
              <a:buChar char="Ø"/>
            </a:pPr>
            <a:r>
              <a:rPr lang="nb-NO" sz="4000" dirty="0"/>
              <a:t>Varierte læringsmetoder</a:t>
            </a:r>
          </a:p>
          <a:p>
            <a:pPr lvl="1">
              <a:buFont typeface="Wingdings" panose="05000000000000000000" pitchFamily="2" charset="2"/>
              <a:buChar char="Ø"/>
            </a:pPr>
            <a:r>
              <a:rPr lang="nb-NO" sz="4000" dirty="0"/>
              <a:t>Fellesskapende aktiviteter</a:t>
            </a:r>
          </a:p>
          <a:p>
            <a:pPr lvl="1">
              <a:buFont typeface="Wingdings" panose="05000000000000000000" pitchFamily="2" charset="2"/>
              <a:buChar char="Ø"/>
            </a:pPr>
            <a:r>
              <a:rPr lang="nb-NO" sz="4000" dirty="0"/>
              <a:t>Elevmedvirkning </a:t>
            </a:r>
          </a:p>
        </p:txBody>
      </p:sp>
    </p:spTree>
    <p:extLst>
      <p:ext uri="{BB962C8B-B14F-4D97-AF65-F5344CB8AC3E}">
        <p14:creationId xmlns:p14="http://schemas.microsoft.com/office/powerpoint/2010/main" val="106376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BB9076-9A28-B2AE-F16A-80A5B3869E86}"/>
              </a:ext>
            </a:extLst>
          </p:cNvPr>
          <p:cNvSpPr>
            <a:spLocks noGrp="1"/>
          </p:cNvSpPr>
          <p:nvPr>
            <p:ph type="title"/>
          </p:nvPr>
        </p:nvSpPr>
        <p:spPr/>
        <p:txBody>
          <a:bodyPr/>
          <a:lstStyle/>
          <a:p>
            <a:r>
              <a:rPr lang="nb-NO" dirty="0"/>
              <a:t>Første skoledag 2026-2027</a:t>
            </a:r>
          </a:p>
        </p:txBody>
      </p:sp>
      <p:sp>
        <p:nvSpPr>
          <p:cNvPr id="3" name="Plassholder for innhold 2">
            <a:extLst>
              <a:ext uri="{FF2B5EF4-FFF2-40B4-BE49-F238E27FC236}">
                <a16:creationId xmlns:a16="http://schemas.microsoft.com/office/drawing/2014/main" id="{9E70202C-74DF-57F2-82D1-EFC8D88A6D14}"/>
              </a:ext>
            </a:extLst>
          </p:cNvPr>
          <p:cNvSpPr>
            <a:spLocks noGrp="1"/>
          </p:cNvSpPr>
          <p:nvPr>
            <p:ph idx="1"/>
          </p:nvPr>
        </p:nvSpPr>
        <p:spPr/>
        <p:txBody>
          <a:bodyPr/>
          <a:lstStyle/>
          <a:p>
            <a:pPr lvl="2"/>
            <a:r>
              <a:rPr lang="nb-NO" sz="4800" dirty="0">
                <a:latin typeface="Source Sans Pro" panose="020B0503030403020204" pitchFamily="34" charset="0"/>
              </a:rPr>
              <a:t>14. august</a:t>
            </a:r>
          </a:p>
          <a:p>
            <a:pPr lvl="2"/>
            <a:r>
              <a:rPr lang="nb-NO" sz="4800" dirty="0">
                <a:latin typeface="Source Sans Pro" panose="020B0503030403020204" pitchFamily="34" charset="0"/>
              </a:rPr>
              <a:t>8. trinn møter klokken 08.30</a:t>
            </a:r>
          </a:p>
          <a:p>
            <a:pPr lvl="2"/>
            <a:r>
              <a:rPr lang="nb-NO" sz="4800" dirty="0">
                <a:latin typeface="Source Sans Pro" panose="020B0503030403020204" pitchFamily="34" charset="0"/>
              </a:rPr>
              <a:t>9. og 10. trinn møter klokken 11.30</a:t>
            </a:r>
          </a:p>
          <a:p>
            <a:endParaRPr lang="nb-NO" dirty="0"/>
          </a:p>
        </p:txBody>
      </p:sp>
    </p:spTree>
    <p:extLst>
      <p:ext uri="{BB962C8B-B14F-4D97-AF65-F5344CB8AC3E}">
        <p14:creationId xmlns:p14="http://schemas.microsoft.com/office/powerpoint/2010/main" val="243344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Avgiverskoler</a:t>
            </a:r>
          </a:p>
        </p:txBody>
      </p:sp>
      <p:sp>
        <p:nvSpPr>
          <p:cNvPr id="3" name="Plassholder for innhold 2"/>
          <p:cNvSpPr>
            <a:spLocks noGrp="1"/>
          </p:cNvSpPr>
          <p:nvPr>
            <p:ph idx="1"/>
          </p:nvPr>
        </p:nvSpPr>
        <p:spPr/>
        <p:txBody>
          <a:bodyPr>
            <a:normAutofit/>
          </a:bodyPr>
          <a:lstStyle/>
          <a:p>
            <a:r>
              <a:rPr lang="nb-NO" sz="4400" dirty="0"/>
              <a:t>Slettebakken</a:t>
            </a:r>
          </a:p>
          <a:p>
            <a:r>
              <a:rPr lang="nb-NO" sz="4400" dirty="0"/>
              <a:t>Kronstad</a:t>
            </a:r>
          </a:p>
          <a:p>
            <a:r>
              <a:rPr lang="nb-NO" sz="4400" dirty="0"/>
              <a:t>Haukeland</a:t>
            </a:r>
          </a:p>
          <a:p>
            <a:r>
              <a:rPr lang="nb-NO" sz="4400" dirty="0"/>
              <a:t>Landås</a:t>
            </a:r>
          </a:p>
          <a:p>
            <a:r>
              <a:rPr lang="nb-NO" sz="4400" dirty="0"/>
              <a:t>Fridalen</a:t>
            </a:r>
          </a:p>
          <a:p>
            <a:endParaRPr lang="nb-NO" dirty="0"/>
          </a:p>
          <a:p>
            <a:endParaRPr lang="nb-NO" dirty="0"/>
          </a:p>
        </p:txBody>
      </p:sp>
    </p:spTree>
    <p:extLst>
      <p:ext uri="{BB962C8B-B14F-4D97-AF65-F5344CB8AC3E}">
        <p14:creationId xmlns:p14="http://schemas.microsoft.com/office/powerpoint/2010/main" val="150831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708065-0196-C60F-3791-C7EA62E02375}"/>
              </a:ext>
            </a:extLst>
          </p:cNvPr>
          <p:cNvSpPr>
            <a:spLocks noGrp="1"/>
          </p:cNvSpPr>
          <p:nvPr>
            <p:ph type="title"/>
          </p:nvPr>
        </p:nvSpPr>
        <p:spPr/>
        <p:txBody>
          <a:bodyPr>
            <a:normAutofit/>
          </a:bodyPr>
          <a:lstStyle/>
          <a:p>
            <a:r>
              <a:rPr lang="nb-NO" dirty="0"/>
              <a:t>Skoleåret 2026-2027 - ca. 550 elever</a:t>
            </a:r>
            <a:br>
              <a:rPr lang="nb-NO" dirty="0"/>
            </a:br>
            <a:endParaRPr lang="nb-NO" dirty="0"/>
          </a:p>
        </p:txBody>
      </p:sp>
      <p:sp>
        <p:nvSpPr>
          <p:cNvPr id="3" name="Plassholder for innhold 2">
            <a:extLst>
              <a:ext uri="{FF2B5EF4-FFF2-40B4-BE49-F238E27FC236}">
                <a16:creationId xmlns:a16="http://schemas.microsoft.com/office/drawing/2014/main" id="{A7844BA1-3CB2-8F0E-436A-30EE7E49E9F2}"/>
              </a:ext>
            </a:extLst>
          </p:cNvPr>
          <p:cNvSpPr>
            <a:spLocks noGrp="1"/>
          </p:cNvSpPr>
          <p:nvPr>
            <p:ph idx="1"/>
          </p:nvPr>
        </p:nvSpPr>
        <p:spPr/>
        <p:txBody>
          <a:bodyPr>
            <a:normAutofit lnSpcReduction="10000"/>
          </a:bodyPr>
          <a:lstStyle/>
          <a:p>
            <a:pPr marL="0" indent="0">
              <a:buNone/>
            </a:pPr>
            <a:r>
              <a:rPr lang="nb-NO" sz="2800" dirty="0"/>
              <a:t>10. trinn – 6 klasser – 163 elever – 9 kontaktlærere </a:t>
            </a:r>
          </a:p>
          <a:p>
            <a:pPr marL="0" indent="0">
              <a:buNone/>
            </a:pPr>
            <a:r>
              <a:rPr lang="nb-NO" sz="2800" dirty="0"/>
              <a:t>	Avdelingsleder / rådgiver</a:t>
            </a:r>
          </a:p>
          <a:p>
            <a:pPr marL="0" indent="0">
              <a:buNone/>
            </a:pPr>
            <a:endParaRPr lang="nb-NO" sz="2800" dirty="0"/>
          </a:p>
          <a:p>
            <a:pPr marL="0" indent="0">
              <a:buNone/>
            </a:pPr>
            <a:r>
              <a:rPr lang="nb-NO" sz="2800" dirty="0"/>
              <a:t>9. trinn – 8 klasser – 190 elever – 12 kontaktlærere</a:t>
            </a:r>
          </a:p>
          <a:p>
            <a:pPr marL="0" indent="0">
              <a:buNone/>
            </a:pPr>
            <a:r>
              <a:rPr lang="nb-NO" sz="2800" dirty="0"/>
              <a:t>	Avdelingsleder / rådgiver</a:t>
            </a:r>
          </a:p>
          <a:p>
            <a:pPr marL="0" indent="0">
              <a:buNone/>
            </a:pPr>
            <a:endParaRPr lang="nb-NO" sz="2800" dirty="0"/>
          </a:p>
          <a:p>
            <a:pPr marL="0" indent="0">
              <a:buNone/>
            </a:pPr>
            <a:r>
              <a:rPr lang="nb-NO" sz="2800" dirty="0"/>
              <a:t>8. trinn – 8 klasser – 189 elever – 12 kontaktlærere</a:t>
            </a:r>
          </a:p>
          <a:p>
            <a:pPr marL="0" indent="0">
              <a:buNone/>
            </a:pPr>
            <a:r>
              <a:rPr lang="nb-NO" sz="2800" dirty="0"/>
              <a:t>	Avdelingsleder / rådgiver</a:t>
            </a:r>
          </a:p>
          <a:p>
            <a:pPr marL="0" indent="0">
              <a:buNone/>
            </a:pPr>
            <a:endParaRPr lang="nb-NO" dirty="0"/>
          </a:p>
          <a:p>
            <a:endParaRPr lang="nb-NO" dirty="0"/>
          </a:p>
          <a:p>
            <a:endParaRPr lang="nb-NO" dirty="0"/>
          </a:p>
        </p:txBody>
      </p:sp>
    </p:spTree>
    <p:extLst>
      <p:ext uri="{BB962C8B-B14F-4D97-AF65-F5344CB8AC3E}">
        <p14:creationId xmlns:p14="http://schemas.microsoft.com/office/powerpoint/2010/main" val="70744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310ADB-1139-4F08-8074-D312296E4C4B}"/>
              </a:ext>
            </a:extLst>
          </p:cNvPr>
          <p:cNvSpPr>
            <a:spLocks noGrp="1"/>
          </p:cNvSpPr>
          <p:nvPr>
            <p:ph type="title"/>
          </p:nvPr>
        </p:nvSpPr>
        <p:spPr>
          <a:xfrm>
            <a:off x="838200" y="365126"/>
            <a:ext cx="10515600" cy="422054"/>
          </a:xfrm>
        </p:spPr>
        <p:txBody>
          <a:bodyPr>
            <a:noAutofit/>
          </a:bodyPr>
          <a:lstStyle/>
          <a:p>
            <a:r>
              <a:rPr lang="nb-NO" sz="5400" dirty="0"/>
              <a:t>8. trinn 2026-2027</a:t>
            </a:r>
          </a:p>
        </p:txBody>
      </p:sp>
      <p:sp>
        <p:nvSpPr>
          <p:cNvPr id="3" name="Plassholder for innhold 2">
            <a:extLst>
              <a:ext uri="{FF2B5EF4-FFF2-40B4-BE49-F238E27FC236}">
                <a16:creationId xmlns:a16="http://schemas.microsoft.com/office/drawing/2014/main" id="{EF6C17D6-D131-D61F-C661-EB21D509D4D3}"/>
              </a:ext>
            </a:extLst>
          </p:cNvPr>
          <p:cNvSpPr>
            <a:spLocks noGrp="1"/>
          </p:cNvSpPr>
          <p:nvPr>
            <p:ph idx="1"/>
          </p:nvPr>
        </p:nvSpPr>
        <p:spPr/>
        <p:txBody>
          <a:bodyPr>
            <a:normAutofit fontScale="92500" lnSpcReduction="10000"/>
          </a:bodyPr>
          <a:lstStyle/>
          <a:p>
            <a:pPr marL="0" indent="0">
              <a:buNone/>
            </a:pPr>
            <a:r>
              <a:rPr lang="nb-NO" sz="4400" dirty="0"/>
              <a:t>Konsulent: Agnete Eriksson</a:t>
            </a:r>
          </a:p>
          <a:p>
            <a:pPr marL="0" indent="0">
              <a:buNone/>
            </a:pPr>
            <a:endParaRPr lang="nb-NO" sz="4400" dirty="0"/>
          </a:p>
          <a:p>
            <a:pPr marL="0" indent="0">
              <a:buNone/>
            </a:pPr>
            <a:r>
              <a:rPr lang="nb-NO" sz="4400" dirty="0"/>
              <a:t>Rådgiver 8. trinn: Trudi R Scott</a:t>
            </a:r>
          </a:p>
          <a:p>
            <a:pPr marL="0" indent="0">
              <a:buNone/>
            </a:pPr>
            <a:endParaRPr lang="nb-NO" sz="4400" dirty="0"/>
          </a:p>
          <a:p>
            <a:pPr marL="0" indent="0">
              <a:buNone/>
            </a:pPr>
            <a:r>
              <a:rPr lang="nb-NO" sz="4400" dirty="0"/>
              <a:t>Avdelingsleder 8. trinn: </a:t>
            </a:r>
          </a:p>
          <a:p>
            <a:pPr marL="0" indent="0">
              <a:buNone/>
            </a:pPr>
            <a:r>
              <a:rPr lang="nb-NO" sz="4400" dirty="0"/>
              <a:t>Eivind Pettersen</a:t>
            </a:r>
          </a:p>
        </p:txBody>
      </p:sp>
    </p:spTree>
    <p:extLst>
      <p:ext uri="{BB962C8B-B14F-4D97-AF65-F5344CB8AC3E}">
        <p14:creationId xmlns:p14="http://schemas.microsoft.com/office/powerpoint/2010/main" val="3271710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68B3A6-454E-6B10-3858-2534654CB5E1}"/>
              </a:ext>
            </a:extLst>
          </p:cNvPr>
          <p:cNvSpPr>
            <a:spLocks noGrp="1"/>
          </p:cNvSpPr>
          <p:nvPr>
            <p:ph type="title"/>
          </p:nvPr>
        </p:nvSpPr>
        <p:spPr/>
        <p:txBody>
          <a:bodyPr>
            <a:normAutofit/>
          </a:bodyPr>
          <a:lstStyle/>
          <a:p>
            <a:r>
              <a:rPr lang="nb-NO" sz="4800" dirty="0">
                <a:latin typeface="Amasis MT Pro Black" panose="02040A04050005020304" pitchFamily="18" charset="0"/>
              </a:rPr>
              <a:t>FAU</a:t>
            </a:r>
          </a:p>
        </p:txBody>
      </p:sp>
      <p:sp>
        <p:nvSpPr>
          <p:cNvPr id="3" name="Plassholder for innhold 2">
            <a:extLst>
              <a:ext uri="{FF2B5EF4-FFF2-40B4-BE49-F238E27FC236}">
                <a16:creationId xmlns:a16="http://schemas.microsoft.com/office/drawing/2014/main" id="{7CEE39CF-143B-6A37-93E9-5FE7E82B806D}"/>
              </a:ext>
            </a:extLst>
          </p:cNvPr>
          <p:cNvSpPr>
            <a:spLocks noGrp="1"/>
          </p:cNvSpPr>
          <p:nvPr>
            <p:ph idx="1"/>
          </p:nvPr>
        </p:nvSpPr>
        <p:spPr/>
        <p:txBody>
          <a:bodyPr>
            <a:normAutofit/>
          </a:bodyPr>
          <a:lstStyle/>
          <a:p>
            <a:r>
              <a:rPr lang="nb-NO" sz="4000" dirty="0"/>
              <a:t>FAU-LEDER: Mary Anna Kaland </a:t>
            </a:r>
          </a:p>
          <a:p>
            <a:r>
              <a:rPr lang="nb-NO" sz="4000" dirty="0"/>
              <a:t>Halloween på 8. trinn</a:t>
            </a:r>
          </a:p>
          <a:p>
            <a:r>
              <a:rPr lang="nb-NO" sz="4000" dirty="0"/>
              <a:t>Skoleball på 10. trinn</a:t>
            </a:r>
          </a:p>
          <a:p>
            <a:r>
              <a:rPr lang="nb-NO" sz="4000" dirty="0"/>
              <a:t>Finansiering: Parkering på Gimle ifb. Brannkamper ol. </a:t>
            </a:r>
          </a:p>
          <a:p>
            <a:pPr marL="0" indent="0">
              <a:buNone/>
            </a:pPr>
            <a:endParaRPr lang="nb-NO" sz="4000" dirty="0"/>
          </a:p>
        </p:txBody>
      </p:sp>
    </p:spTree>
    <p:extLst>
      <p:ext uri="{BB962C8B-B14F-4D97-AF65-F5344CB8AC3E}">
        <p14:creationId xmlns:p14="http://schemas.microsoft.com/office/powerpoint/2010/main" val="201196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BB7E7BFB-36CD-11E2-DDEE-31B109C677A4}"/>
              </a:ext>
            </a:extLst>
          </p:cNvPr>
          <p:cNvSpPr>
            <a:spLocks noGrp="1"/>
          </p:cNvSpPr>
          <p:nvPr>
            <p:ph type="title"/>
          </p:nvPr>
        </p:nvSpPr>
        <p:spPr/>
        <p:txBody>
          <a:bodyPr>
            <a:normAutofit/>
          </a:bodyPr>
          <a:lstStyle/>
          <a:p>
            <a:r>
              <a:rPr lang="nb-NO" b="0" i="0" dirty="0">
                <a:solidFill>
                  <a:schemeClr val="tx1"/>
                </a:solidFill>
                <a:effectLst/>
                <a:latin typeface="Franklin Gothic"/>
              </a:rPr>
              <a:t>MOT utvikler robust ungdom, </a:t>
            </a:r>
            <a:br>
              <a:rPr lang="nb-NO" b="0" i="0" dirty="0">
                <a:solidFill>
                  <a:schemeClr val="tx1"/>
                </a:solidFill>
                <a:effectLst/>
                <a:latin typeface="Franklin Gothic"/>
              </a:rPr>
            </a:br>
            <a:r>
              <a:rPr lang="nb-NO" b="0" i="0" dirty="0">
                <a:solidFill>
                  <a:schemeClr val="tx1"/>
                </a:solidFill>
                <a:effectLst/>
                <a:latin typeface="Franklin Gothic"/>
              </a:rPr>
              <a:t>som inkluderer andre</a:t>
            </a:r>
            <a:endParaRPr lang="nb-NO" dirty="0">
              <a:solidFill>
                <a:schemeClr val="tx1"/>
              </a:solidFill>
            </a:endParaRPr>
          </a:p>
        </p:txBody>
      </p:sp>
      <p:sp>
        <p:nvSpPr>
          <p:cNvPr id="3" name="Plassholder for innhold 2">
            <a:extLst>
              <a:ext uri="{FF2B5EF4-FFF2-40B4-BE49-F238E27FC236}">
                <a16:creationId xmlns:a16="http://schemas.microsoft.com/office/drawing/2014/main" id="{D2FBFEA7-0A2D-E5E1-8ADB-52773EE84195}"/>
              </a:ext>
            </a:extLst>
          </p:cNvPr>
          <p:cNvSpPr>
            <a:spLocks noGrp="1"/>
          </p:cNvSpPr>
          <p:nvPr>
            <p:ph sz="half" idx="1"/>
          </p:nvPr>
        </p:nvSpPr>
        <p:spPr/>
        <p:txBody>
          <a:bodyPr>
            <a:normAutofit lnSpcReduction="10000"/>
          </a:bodyPr>
          <a:lstStyle/>
          <a:p>
            <a:pPr marL="0" indent="0">
              <a:buNone/>
            </a:pPr>
            <a:endParaRPr lang="nb-NO" b="0" i="0" dirty="0">
              <a:solidFill>
                <a:srgbClr val="000000"/>
              </a:solidFill>
              <a:effectLst/>
              <a:latin typeface="Franklin Gothic"/>
            </a:endParaRPr>
          </a:p>
          <a:p>
            <a:pPr marL="0" indent="0">
              <a:buNone/>
            </a:pPr>
            <a:r>
              <a:rPr lang="nb-NO" sz="2800" b="0" i="0" dirty="0">
                <a:effectLst/>
                <a:latin typeface="Franklin Gothic"/>
              </a:rPr>
              <a:t>MOT er et verktøy for å jobbe systematisk med ungdoms robusthet og motstandskraft.</a:t>
            </a:r>
          </a:p>
          <a:p>
            <a:pPr marL="0" indent="0">
              <a:buNone/>
            </a:pPr>
            <a:r>
              <a:rPr lang="nb-NO" sz="2800" b="0" i="0" dirty="0">
                <a:effectLst/>
                <a:latin typeface="Franklin Gothic"/>
              </a:rPr>
              <a:t> Målet er at ungdommen står sterkere i møte med samfunnsutfordringer som mobbing, utenforskap og psykiske vansker.</a:t>
            </a:r>
            <a:endParaRPr lang="nb-NO" sz="2800" dirty="0"/>
          </a:p>
        </p:txBody>
      </p:sp>
      <p:pic>
        <p:nvPicPr>
          <p:cNvPr id="10" name="Plassholder for innhold 9">
            <a:extLst>
              <a:ext uri="{FF2B5EF4-FFF2-40B4-BE49-F238E27FC236}">
                <a16:creationId xmlns:a16="http://schemas.microsoft.com/office/drawing/2014/main" id="{3F302C62-011D-52FB-D48B-CF2100E8C874}"/>
              </a:ext>
            </a:extLst>
          </p:cNvPr>
          <p:cNvPicPr>
            <a:picLocks noGrp="1" noChangeAspect="1"/>
          </p:cNvPicPr>
          <p:nvPr>
            <p:ph sz="half" idx="2"/>
          </p:nvPr>
        </p:nvPicPr>
        <p:blipFill>
          <a:blip r:embed="rId2"/>
          <a:stretch>
            <a:fillRect/>
          </a:stretch>
        </p:blipFill>
        <p:spPr>
          <a:xfrm>
            <a:off x="5654675" y="2327171"/>
            <a:ext cx="4395788" cy="3657809"/>
          </a:xfrm>
          <a:prstGeom prst="rect">
            <a:avLst/>
          </a:prstGeom>
        </p:spPr>
      </p:pic>
    </p:spTree>
    <p:extLst>
      <p:ext uri="{BB962C8B-B14F-4D97-AF65-F5344CB8AC3E}">
        <p14:creationId xmlns:p14="http://schemas.microsoft.com/office/powerpoint/2010/main" val="256862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88571"/>
            <a:ext cx="10515600" cy="1325563"/>
          </a:xfrm>
        </p:spPr>
        <p:txBody>
          <a:bodyPr>
            <a:noAutofit/>
          </a:bodyPr>
          <a:lstStyle/>
          <a:p>
            <a:r>
              <a:rPr lang="nb-NO" sz="6600" dirty="0"/>
              <a:t>Fremmedspråk / </a:t>
            </a:r>
            <a:br>
              <a:rPr lang="nb-NO" sz="6600" dirty="0"/>
            </a:br>
            <a:r>
              <a:rPr lang="nb-NO" sz="6600" dirty="0"/>
              <a:t>fordypning</a:t>
            </a:r>
          </a:p>
        </p:txBody>
      </p:sp>
      <p:sp>
        <p:nvSpPr>
          <p:cNvPr id="3" name="Plassholder for innhold 2"/>
          <p:cNvSpPr>
            <a:spLocks noGrp="1"/>
          </p:cNvSpPr>
          <p:nvPr>
            <p:ph idx="1"/>
          </p:nvPr>
        </p:nvSpPr>
        <p:spPr>
          <a:xfrm>
            <a:off x="1097280" y="2083242"/>
            <a:ext cx="8952573" cy="4165157"/>
          </a:xfrm>
        </p:spPr>
        <p:txBody>
          <a:bodyPr>
            <a:normAutofit fontScale="32500" lnSpcReduction="20000"/>
          </a:bodyPr>
          <a:lstStyle/>
          <a:p>
            <a:pPr marL="0" indent="0">
              <a:lnSpc>
                <a:spcPct val="170000"/>
              </a:lnSpc>
              <a:buNone/>
            </a:pPr>
            <a:endParaRPr lang="nb-NO" sz="5400" dirty="0"/>
          </a:p>
          <a:p>
            <a:pPr marL="0" indent="0">
              <a:lnSpc>
                <a:spcPct val="170000"/>
              </a:lnSpc>
              <a:buNone/>
            </a:pPr>
            <a:r>
              <a:rPr lang="nb-NO" sz="6200" dirty="0"/>
              <a:t>Fransk</a:t>
            </a:r>
          </a:p>
          <a:p>
            <a:pPr marL="0" indent="0">
              <a:lnSpc>
                <a:spcPct val="170000"/>
              </a:lnSpc>
              <a:buNone/>
            </a:pPr>
            <a:r>
              <a:rPr lang="nb-NO" sz="6200" dirty="0"/>
              <a:t>Spansk</a:t>
            </a:r>
          </a:p>
          <a:p>
            <a:pPr marL="0" indent="0">
              <a:lnSpc>
                <a:spcPct val="170000"/>
              </a:lnSpc>
              <a:buNone/>
            </a:pPr>
            <a:r>
              <a:rPr lang="nb-NO" sz="6200" dirty="0"/>
              <a:t>Tysk</a:t>
            </a:r>
          </a:p>
          <a:p>
            <a:pPr marL="0" indent="0">
              <a:lnSpc>
                <a:spcPct val="170000"/>
              </a:lnSpc>
              <a:buNone/>
            </a:pPr>
            <a:r>
              <a:rPr lang="nb-NO" sz="6200" dirty="0"/>
              <a:t>Engelsk fordypning</a:t>
            </a:r>
          </a:p>
          <a:p>
            <a:pPr marL="0" indent="0">
              <a:lnSpc>
                <a:spcPct val="170000"/>
              </a:lnSpc>
              <a:buNone/>
            </a:pPr>
            <a:r>
              <a:rPr lang="nb-NO" sz="6200" dirty="0"/>
              <a:t>(Matematikk fordypning)</a:t>
            </a:r>
          </a:p>
          <a:p>
            <a:pPr marL="0" indent="0">
              <a:lnSpc>
                <a:spcPct val="170000"/>
              </a:lnSpc>
              <a:buNone/>
            </a:pPr>
            <a:r>
              <a:rPr lang="nb-NO" sz="6200" dirty="0"/>
              <a:t>Arbeidslivsfag</a:t>
            </a:r>
          </a:p>
          <a:p>
            <a:pPr marL="0" indent="0">
              <a:buNone/>
            </a:pPr>
            <a:endParaRPr lang="nb-NO" dirty="0"/>
          </a:p>
        </p:txBody>
      </p:sp>
      <p:pic>
        <p:nvPicPr>
          <p:cNvPr id="3074" name="Picture 2" descr="Et undervisningsopplegg om språklig mangfold – Fagsnak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5625"/>
            <a:ext cx="5369169" cy="213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7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algfag — Rødde folkehøgsk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7016" y="4213801"/>
            <a:ext cx="3015408" cy="2258647"/>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5">
            <a:extLst>
              <a:ext uri="{FF2B5EF4-FFF2-40B4-BE49-F238E27FC236}">
                <a16:creationId xmlns:a16="http://schemas.microsoft.com/office/drawing/2014/main" id="{E3B12E72-EA8A-170E-C21F-941DE3197CC0}"/>
              </a:ext>
            </a:extLst>
          </p:cNvPr>
          <p:cNvSpPr>
            <a:spLocks noGrp="1"/>
          </p:cNvSpPr>
          <p:nvPr>
            <p:ph type="title"/>
          </p:nvPr>
        </p:nvSpPr>
        <p:spPr/>
        <p:txBody>
          <a:bodyPr>
            <a:normAutofit fontScale="90000"/>
          </a:bodyPr>
          <a:lstStyle/>
          <a:p>
            <a:r>
              <a:rPr lang="nb-NO" sz="4800" b="1" dirty="0"/>
              <a:t>Eksempler på valgfag</a:t>
            </a:r>
            <a:br>
              <a:rPr lang="nb-NO" sz="4400" dirty="0"/>
            </a:br>
            <a:r>
              <a:rPr lang="nb-NO" sz="4400" dirty="0"/>
              <a:t>Velger valgfag i august</a:t>
            </a:r>
            <a:endParaRPr lang="nb-NO" dirty="0"/>
          </a:p>
        </p:txBody>
      </p:sp>
      <p:sp>
        <p:nvSpPr>
          <p:cNvPr id="3" name="Plassholder for innhold 2"/>
          <p:cNvSpPr>
            <a:spLocks noGrp="1"/>
          </p:cNvSpPr>
          <p:nvPr>
            <p:ph idx="1"/>
          </p:nvPr>
        </p:nvSpPr>
        <p:spPr>
          <a:xfrm>
            <a:off x="702530" y="2055813"/>
            <a:ext cx="10515600" cy="5523345"/>
          </a:xfrm>
        </p:spPr>
        <p:txBody>
          <a:bodyPr numCol="2">
            <a:noAutofit/>
          </a:bodyPr>
          <a:lstStyle/>
          <a:p>
            <a:pPr marL="0" indent="0">
              <a:lnSpc>
                <a:spcPct val="150000"/>
              </a:lnSpc>
              <a:buNone/>
            </a:pPr>
            <a:r>
              <a:rPr lang="nb-NO" sz="3600" dirty="0"/>
              <a:t>Fysisk aktivitet og helse</a:t>
            </a:r>
          </a:p>
          <a:p>
            <a:pPr marL="0" indent="0">
              <a:lnSpc>
                <a:spcPct val="150000"/>
              </a:lnSpc>
              <a:buNone/>
            </a:pPr>
            <a:r>
              <a:rPr lang="nb-NO" sz="3600" dirty="0"/>
              <a:t>Produksjon for scene</a:t>
            </a:r>
          </a:p>
          <a:p>
            <a:pPr marL="0" indent="0">
              <a:lnSpc>
                <a:spcPct val="150000"/>
              </a:lnSpc>
              <a:buNone/>
            </a:pPr>
            <a:r>
              <a:rPr lang="nb-NO" sz="3600" dirty="0"/>
              <a:t>Medier og kommunikasjon</a:t>
            </a:r>
          </a:p>
          <a:p>
            <a:pPr marL="0" indent="0">
              <a:lnSpc>
                <a:spcPct val="150000"/>
              </a:lnSpc>
              <a:buNone/>
            </a:pPr>
            <a:r>
              <a:rPr lang="nb-NO" sz="3600" dirty="0"/>
              <a:t>Friluftsliv </a:t>
            </a:r>
          </a:p>
          <a:p>
            <a:pPr marL="0" indent="0">
              <a:lnSpc>
                <a:spcPct val="150000"/>
              </a:lnSpc>
              <a:buNone/>
            </a:pPr>
            <a:r>
              <a:rPr lang="nb-NO" sz="3600" dirty="0"/>
              <a:t>Ideer og praktisk forskning</a:t>
            </a:r>
          </a:p>
          <a:p>
            <a:pPr marL="0" indent="0">
              <a:lnSpc>
                <a:spcPct val="150000"/>
              </a:lnSpc>
              <a:buNone/>
            </a:pPr>
            <a:r>
              <a:rPr lang="nb-NO" sz="3600" dirty="0"/>
              <a:t>Design og redesign</a:t>
            </a:r>
          </a:p>
          <a:p>
            <a:pPr marL="0" indent="0">
              <a:lnSpc>
                <a:spcPct val="150000"/>
              </a:lnSpc>
              <a:buNone/>
            </a:pPr>
            <a:r>
              <a:rPr lang="nb-NO" sz="3600" dirty="0"/>
              <a:t>Programmering</a:t>
            </a:r>
          </a:p>
        </p:txBody>
      </p:sp>
      <p:pic>
        <p:nvPicPr>
          <p:cNvPr id="4102" name="Picture 6" descr="Friluftsliv valgfag på tur! - Sigdal ungdomsskole - ungdomskolen i Sigdal  kommune - Tips en ve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7016" y="331507"/>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Medier og kommunikasjon"/>
          <p:cNvSpPr>
            <a:spLocks noChangeAspect="1" noChangeArrowheads="1"/>
          </p:cNvSpPr>
          <p:nvPr/>
        </p:nvSpPr>
        <p:spPr bwMode="auto">
          <a:xfrm>
            <a:off x="6720498" y="4213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extLst>
      <p:ext uri="{BB962C8B-B14F-4D97-AF65-F5344CB8AC3E}">
        <p14:creationId xmlns:p14="http://schemas.microsoft.com/office/powerpoint/2010/main" val="287000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46111" y="452718"/>
            <a:ext cx="9404723" cy="1400530"/>
          </a:xfrm>
        </p:spPr>
        <p:txBody>
          <a:bodyPr>
            <a:normAutofit/>
          </a:bodyPr>
          <a:lstStyle/>
          <a:p>
            <a:r>
              <a:rPr lang="nb-NO" b="1" dirty="0"/>
              <a:t>Skolens organisering – praktiske rammer</a:t>
            </a:r>
          </a:p>
        </p:txBody>
      </p:sp>
      <p:graphicFrame>
        <p:nvGraphicFramePr>
          <p:cNvPr id="5" name="Plassholder for innhold 2">
            <a:extLst>
              <a:ext uri="{FF2B5EF4-FFF2-40B4-BE49-F238E27FC236}">
                <a16:creationId xmlns:a16="http://schemas.microsoft.com/office/drawing/2014/main" id="{1DF8390A-EE3B-EE31-5C81-77033D6C7757}"/>
              </a:ext>
            </a:extLst>
          </p:cNvPr>
          <p:cNvGraphicFramePr>
            <a:graphicFrameLocks noGrp="1"/>
          </p:cNvGraphicFramePr>
          <p:nvPr>
            <p:ph idx="1"/>
            <p:extLst>
              <p:ext uri="{D42A27DB-BD31-4B8C-83A1-F6EECF244321}">
                <p14:modId xmlns:p14="http://schemas.microsoft.com/office/powerpoint/2010/main" val="75705592"/>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4942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1634</TotalTime>
  <Words>364</Words>
  <Application>Microsoft Office PowerPoint</Application>
  <PresentationFormat>Widescreen</PresentationFormat>
  <Paragraphs>70</Paragraphs>
  <Slides>13</Slides>
  <Notes>1</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13</vt:i4>
      </vt:variant>
    </vt:vector>
  </HeadingPairs>
  <TitlesOfParts>
    <vt:vector size="22" baseType="lpstr">
      <vt:lpstr>ADLaM Display</vt:lpstr>
      <vt:lpstr>Amasis MT Pro Black</vt:lpstr>
      <vt:lpstr>Aptos</vt:lpstr>
      <vt:lpstr>Century Gothic</vt:lpstr>
      <vt:lpstr>Franklin Gothic</vt:lpstr>
      <vt:lpstr>Source Sans Pro</vt:lpstr>
      <vt:lpstr>Wingdings</vt:lpstr>
      <vt:lpstr>Wingdings 3</vt:lpstr>
      <vt:lpstr>Ion</vt:lpstr>
      <vt:lpstr>Velkommen til  Gimle oppveksttun </vt:lpstr>
      <vt:lpstr>Avgiverskoler</vt:lpstr>
      <vt:lpstr>Skoleåret 2026-2027 - ca. 550 elever </vt:lpstr>
      <vt:lpstr>8. trinn 2026-2027</vt:lpstr>
      <vt:lpstr>FAU</vt:lpstr>
      <vt:lpstr>MOT utvikler robust ungdom,  som inkluderer andre</vt:lpstr>
      <vt:lpstr>Fremmedspråk /  fordypning</vt:lpstr>
      <vt:lpstr>Eksempler på valgfag Velger valgfag i august</vt:lpstr>
      <vt:lpstr>Skolens organisering – praktiske rammer</vt:lpstr>
      <vt:lpstr>Besøksdag for elevene er torsdag 18. juni kl. 11.30   Elevene møter med lærerne fra barneskolen.  Elevene får vite klassene sine og møte sin nye             kontaktlærer. NB! De øvrige elevene sendes hjem før skolebesøket. </vt:lpstr>
      <vt:lpstr>Karakterdempet skole</vt:lpstr>
      <vt:lpstr>Læringsmiljø</vt:lpstr>
      <vt:lpstr>Første skoledag 2026-2027</vt:lpstr>
    </vt:vector>
  </TitlesOfParts>
  <Company>Bergen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Gimle oppveksttun</dc:title>
  <dc:creator>Pettersen, Eivind</dc:creator>
  <cp:lastModifiedBy>Eirin Fausa Pettersen</cp:lastModifiedBy>
  <cp:revision>39</cp:revision>
  <dcterms:created xsi:type="dcterms:W3CDTF">2023-06-07T08:42:16Z</dcterms:created>
  <dcterms:modified xsi:type="dcterms:W3CDTF">2026-06-08T10:38:44Z</dcterms:modified>
</cp:coreProperties>
</file>