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6"/>
  </p:notesMasterIdLst>
  <p:sldIdLst>
    <p:sldId id="259" r:id="rId5"/>
  </p:sldIdLst>
  <p:sldSz cx="12192000" cy="6858000"/>
  <p:notesSz cx="6724650" cy="9774238"/>
  <p:embeddedFontLst>
    <p:embeddedFont>
      <p:font typeface="Arial Black" panose="020B0A04020102020204" pitchFamily="34" charset="0"/>
      <p:regular r:id="rId7"/>
      <p:bold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UAip7Ffqj/XQak+iSsJlgiBfq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CC66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1F850-C8B3-DF26-2D24-E0E299286D14}" v="302" dt="2026-06-18T18:38:13.9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11" autoAdjust="0"/>
  </p:normalViewPr>
  <p:slideViewPr>
    <p:cSldViewPr snapToGrid="0">
      <p:cViewPr varScale="1">
        <p:scale>
          <a:sx n="51" d="100"/>
          <a:sy n="51" d="100"/>
        </p:scale>
        <p:origin x="8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23" Type="http://customschemas.google.com/relationships/presentationmetadata" Target="metadata"/><Relationship Id="rId2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4015" cy="490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09079" y="0"/>
            <a:ext cx="2914015" cy="490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0213" y="1222375"/>
            <a:ext cx="5864225" cy="3298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283830"/>
            <a:ext cx="2914015" cy="49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/>
        </p:nvSpPr>
        <p:spPr>
          <a:xfrm>
            <a:off x="2918690" y="92880"/>
            <a:ext cx="635230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4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Strategikart for Ytre Arna skule 2023-2027</a:t>
            </a:r>
            <a:r>
              <a:rPr lang="nb-NO" sz="11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revidert 2026</a:t>
            </a:r>
            <a:endParaRPr sz="2400" b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471054" y="478190"/>
            <a:ext cx="11009746" cy="30777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Styrende rammer: Opplæringsloven, Læreplanen </a:t>
            </a:r>
            <a:r>
              <a:rPr lang="no-NO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LK 20</a:t>
            </a:r>
            <a:r>
              <a:rPr lang="no-NO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(overordnet del og fagplaner), SFK-LM (Bergen kommunes plan)</a:t>
            </a:r>
            <a:endParaRPr sz="14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461819" y="867440"/>
            <a:ext cx="3897745" cy="584775"/>
          </a:xfrm>
          <a:prstGeom prst="rect">
            <a:avLst/>
          </a:prstGeom>
          <a:solidFill>
            <a:srgbClr val="7030A0"/>
          </a:solidFill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Visjon Bergen kommune: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Kompetanse for alle i mulighetenes skole</a:t>
            </a:r>
            <a:endParaRPr sz="1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 txBox="1"/>
          <p:nvPr/>
        </p:nvSpPr>
        <p:spPr>
          <a:xfrm>
            <a:off x="6742546" y="881797"/>
            <a:ext cx="4729019" cy="584775"/>
          </a:xfrm>
          <a:prstGeom prst="rect">
            <a:avLst/>
          </a:prstGeom>
          <a:solidFill>
            <a:srgbClr val="7030A0"/>
          </a:solidFill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Visjon Ytre Arna skule: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Trivsel, tryggleik og læring for alle!</a:t>
            </a:r>
            <a:endParaRPr sz="1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 txBox="1"/>
          <p:nvPr/>
        </p:nvSpPr>
        <p:spPr>
          <a:xfrm>
            <a:off x="452582" y="1505812"/>
            <a:ext cx="3906982" cy="892552"/>
          </a:xfrm>
          <a:prstGeom prst="rect">
            <a:avLst/>
          </a:prstGeom>
          <a:solidFill>
            <a:srgbClr val="CC66FF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Rammen for god læring: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Målorientering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Aktive og medvirkende elever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Vurdering for læring</a:t>
            </a:r>
            <a:endParaRPr dirty="0"/>
          </a:p>
        </p:txBody>
      </p:sp>
      <p:sp>
        <p:nvSpPr>
          <p:cNvPr id="114" name="Google Shape;114;p4"/>
          <p:cNvSpPr txBox="1"/>
          <p:nvPr/>
        </p:nvSpPr>
        <p:spPr>
          <a:xfrm>
            <a:off x="6742546" y="1520495"/>
            <a:ext cx="4738254" cy="892552"/>
          </a:xfrm>
          <a:prstGeom prst="rect">
            <a:avLst/>
          </a:prstGeom>
          <a:solidFill>
            <a:srgbClr val="CC66FF"/>
          </a:solidFill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Kjerneverdier og prinsipper: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Inkludering og medvirkning som menneskesyn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Mangfold som ressurs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Sosiokulturelt læringssyn: Læring skjer gjennom samhandling med andre!</a:t>
            </a:r>
            <a:endParaRPr dirty="0"/>
          </a:p>
        </p:txBody>
      </p:sp>
      <p:sp>
        <p:nvSpPr>
          <p:cNvPr id="116" name="Google Shape;116;p4"/>
          <p:cNvSpPr txBox="1"/>
          <p:nvPr/>
        </p:nvSpPr>
        <p:spPr>
          <a:xfrm>
            <a:off x="4419600" y="939305"/>
            <a:ext cx="290021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Ein inkluderande velkomstskule!</a:t>
            </a:r>
            <a:endParaRPr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461819" y="2497223"/>
            <a:ext cx="11009746" cy="107717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rgbClr val="CC00FF"/>
                </a:solidFill>
                <a:latin typeface="Calibri"/>
                <a:ea typeface="Calibri"/>
                <a:cs typeface="Calibri"/>
                <a:sym typeface="Calibri"/>
              </a:rPr>
              <a:t>MÅL: Profesjonelle læringsfellesskap 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YA utvikler de ansatte kompetanse sammen og øker kollektiv kapasitet gjennom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Arbeid med psykologisk trygghet. Felles verdier og øving på praksis. Teamkontrakt,</a:t>
            </a: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innsjekk og samtaler som verktøy. Utvikling av et felles språk for læring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Medvirkning og inkludering. Alle betyr alle! Alle profesjonsgrupper deltar i felles arbeid. Faste strukturer for møter, og utviklingstider der alle deltar.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Læringssløyfer med felles planlegging, gjennomføring, evaluering, ny utprøving- og deling og refleksjon</a:t>
            </a: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nb-NO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Aksjonsplan som verktøy. 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Styrking av vår digitale kompetanse gjennom felles utforsking av programmer, verktøy og arbeidsmåter. 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461654" y="3650537"/>
            <a:ext cx="4936452" cy="200050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rgbClr val="CC00FF"/>
                </a:solidFill>
                <a:latin typeface="Calibri"/>
                <a:ea typeface="Calibri"/>
                <a:cs typeface="Calibri"/>
                <a:sym typeface="Calibri"/>
              </a:rPr>
              <a:t>MÅL: </a:t>
            </a:r>
            <a:r>
              <a:rPr lang="no-NO" sz="1600" b="1" dirty="0" err="1">
                <a:solidFill>
                  <a:srgbClr val="CC00FF"/>
                </a:solidFill>
                <a:latin typeface="Calibri"/>
                <a:ea typeface="Calibri"/>
                <a:cs typeface="Calibri"/>
                <a:sym typeface="Calibri"/>
              </a:rPr>
              <a:t>Livsmestring</a:t>
            </a:r>
            <a:endParaRPr dirty="0" err="1">
              <a:solidFill>
                <a:srgbClr val="CC00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utvikler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elevene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kompetanse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mestring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eget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liv 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gjennom</a:t>
            </a:r>
            <a:endParaRPr sz="1200" dirty="0" err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lvl="0" indent="-171450">
              <a:buClr>
                <a:srgbClr val="FF505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Trygg oppstart etter ferier og fri, og felles retningslinjer og rutiner</a:t>
            </a:r>
            <a:endParaRPr lang="nb-NO" sz="1200" dirty="0">
              <a:solidFill>
                <a:schemeClr val="tx1"/>
              </a:solidFill>
            </a:endParaRPr>
          </a:p>
          <a:p>
            <a:pPr marL="171450" lvl="0" indent="-171450">
              <a:buClr>
                <a:srgbClr val="FF505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Forandre med varme: Plan for trygghet og trivsel. Timen Livet og innsjekk. </a:t>
            </a:r>
            <a:endParaRPr lang="nb-NO" sz="1200" dirty="0">
              <a:solidFill>
                <a:schemeClr val="tx1"/>
              </a:solidFill>
            </a:endParaRPr>
          </a:p>
          <a:p>
            <a:pPr marL="171450" lvl="0" indent="-171450">
              <a:buClr>
                <a:srgbClr val="FF000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Skolesamlinger og fellesdager for hele skolen </a:t>
            </a:r>
          </a:p>
          <a:p>
            <a:pPr marL="171450" lvl="0" indent="-171450">
              <a:buClr>
                <a:srgbClr val="FF505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Elevråd fra 2.trinn og gode demokratiske prosesser i klassene før og etter</a:t>
            </a:r>
          </a:p>
          <a:p>
            <a:pPr marL="171450" indent="-171450">
              <a:buClr>
                <a:srgbClr val="FF505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Antirasistisk arbeid og arbeid for mangfold. Morsmålsdag som feiring.</a:t>
            </a:r>
            <a:endParaRPr lang="nb-NO" sz="1200">
              <a:solidFill>
                <a:schemeClr val="tx1"/>
              </a:solidFill>
              <a:ea typeface="Calibri"/>
            </a:endParaRPr>
          </a:p>
          <a:p>
            <a:pPr marL="171450" indent="-171450">
              <a:buClr>
                <a:srgbClr val="FF505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Arbeid for mangfold knyttet til identitet, Pride</a:t>
            </a:r>
            <a:endParaRPr lang="nb-NO" sz="1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indent="-171450">
              <a:buClr>
                <a:srgbClr val="FF505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Foreldre &amp; barn- møter, for vennskap og samhold </a:t>
            </a:r>
          </a:p>
          <a:p>
            <a:pPr marL="171450" indent="-171450">
              <a:buClr>
                <a:srgbClr val="FF5050"/>
              </a:buClr>
              <a:buSzPts val="1400"/>
              <a:buFont typeface="Arial" panose="020B0604020202020204" pitchFamily="34" charset="0"/>
              <a:buChar char="•"/>
            </a:pPr>
            <a:r>
              <a:rPr lang="nb-NO" sz="120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God digital dømmekraft: #værgrei</a:t>
            </a:r>
            <a:endParaRPr lang="nb-NO" sz="12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5537200" y="3648044"/>
            <a:ext cx="5934365" cy="200050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rgbClr val="CC00FF"/>
                </a:solidFill>
                <a:latin typeface="Calibri"/>
                <a:ea typeface="Calibri"/>
                <a:cs typeface="Calibri"/>
                <a:sym typeface="Calibri"/>
              </a:rPr>
              <a:t>MÅL: </a:t>
            </a:r>
            <a:r>
              <a:rPr lang="no-NO" sz="1600" b="1" dirty="0" err="1">
                <a:solidFill>
                  <a:srgbClr val="CC00FF"/>
                </a:solidFill>
                <a:latin typeface="Calibri"/>
                <a:ea typeface="Calibri"/>
                <a:cs typeface="Calibri"/>
                <a:sym typeface="Calibri"/>
              </a:rPr>
              <a:t>Læringsutbytte</a:t>
            </a:r>
            <a:endParaRPr dirty="0" err="1">
              <a:solidFill>
                <a:srgbClr val="CC00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medvirker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elevene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læringsarbeidet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oppnår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gode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resultater</a:t>
            </a:r>
            <a:r>
              <a:rPr lang="no-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gjennom</a:t>
            </a:r>
            <a:endParaRPr sz="1200" dirty="0" err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Hel-del -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metoden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leseopplæring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alle. </a:t>
            </a:r>
            <a:endParaRPr dirty="0">
              <a:solidFill>
                <a:schemeClr val="dk1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Stasjonsundervisning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med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aktive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medvirkende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elever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praktisk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metodikk</a:t>
            </a:r>
            <a:endParaRPr sz="1200" dirty="0" err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Tverrfaglig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kreativt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arbeid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med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bl.a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storyline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metode</a:t>
            </a:r>
            <a:endParaRPr sz="1200" dirty="0" err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200"/>
              <a:buFont typeface="Arial"/>
              <a:buChar char="•"/>
            </a:pP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Tenkende klasserom / 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LIST-oppgaver (regning) og bruk av konkreter</a:t>
            </a:r>
            <a:endParaRPr lang="nb-NO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200"/>
              <a:buFont typeface="Arial"/>
              <a:buChar char="•"/>
            </a:pP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Mattemaraton, Lesefestival og English Day som felles skoleprosjekter</a:t>
            </a:r>
          </a:p>
          <a:p>
            <a:pPr marL="285750" indent="-285750"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Uteskole</a:t>
            </a: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lek og praktisk læring, og bruk av digitale verktøy i læringen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200"/>
              <a:buFont typeface="Arial"/>
              <a:buChar char="•"/>
            </a:pP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Elevaktive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utviklingssamtaler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Foreldre</a:t>
            </a: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barn</a:t>
            </a: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no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o-NO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møter</a:t>
            </a:r>
            <a:r>
              <a:rPr lang="nb-NO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tett samarbeid om læring</a:t>
            </a:r>
            <a:endParaRPr lang="nb-NO" sz="12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Clr>
                <a:schemeClr val="dk1"/>
              </a:buClr>
              <a:buSzPts val="1200"/>
              <a:buFont typeface="Arial"/>
              <a:buChar char="•"/>
            </a:pPr>
            <a:r>
              <a:rPr lang="nb-NO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Kreativ, prosessorientert skriving for hånd og digitalt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452582" y="5753080"/>
            <a:ext cx="11018983" cy="338554"/>
          </a:xfrm>
          <a:prstGeom prst="rect">
            <a:avLst/>
          </a:prstGeom>
          <a:solidFill>
            <a:srgbClr val="7030A0"/>
          </a:solidFill>
          <a:ln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Samarbeidspartnere: </a:t>
            </a:r>
            <a:r>
              <a:rPr lang="no-NO" sz="12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Foreldre, FAU, etat for skole, PPT, BUP, BV, HVL, relasjonspedagog Hege Eika Frey, barnehager, nærmiljøet</a:t>
            </a: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443347" y="6176951"/>
            <a:ext cx="11028218" cy="569346"/>
          </a:xfrm>
          <a:prstGeom prst="rect">
            <a:avLst/>
          </a:prstGeom>
          <a:solidFill>
            <a:srgbClr val="7030A0"/>
          </a:solidFill>
          <a:ln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o-NO" sz="11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Evaluering: </a:t>
            </a:r>
            <a:r>
              <a:rPr lang="nb-NO" sz="11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Årlig kvalitetsdialog (tellinger og fortellinger)  der alle aktører deltar og justerer plan i et felles møte. Ellers evalueringer gjennom året etter periodevise satsninger</a:t>
            </a:r>
            <a:r>
              <a:rPr lang="nb-NO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Tellinger:</a:t>
            </a:r>
            <a:r>
              <a:rPr lang="no-NO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UDIRs kartleggingsprøver og nasjonale prøver, ordkjedetest, Elevundersøkelsen, </a:t>
            </a:r>
            <a:r>
              <a:rPr lang="nb-NO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Spekter, </a:t>
            </a:r>
            <a:r>
              <a:rPr lang="no-NO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Foreldreundersøkelsen, Medarbeiderundersøkelsen (10-faktor)</a:t>
            </a:r>
            <a:endParaRPr lang="nb-NO"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Fortellinger:</a:t>
            </a:r>
            <a:r>
              <a:rPr lang="no-NO" sz="1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Elevers ord om egen trivsel,  læring og medvirkning. Den voksnes observasjon av elevers trivsel, læring og medvirkning.</a:t>
            </a:r>
            <a:endParaRPr sz="1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Bild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321" y="1553235"/>
            <a:ext cx="956388" cy="870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0f3235b4-322f-42fa-86ca-9a88a97f3050" xsi:nil="true"/>
    <_ip_UnifiedCompliancePolicyProperties xmlns="http://schemas.microsoft.com/sharepoint/v3" xsi:nil="true"/>
    <TaxCatchAll xmlns="213922cf-8c06-48ae-b7ca-221d30ae55bd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7645ED987011C4F91A5F48BCF1B3140" ma:contentTypeVersion="145" ma:contentTypeDescription="Opprett et nytt dokument." ma:contentTypeScope="" ma:versionID="32cb8b331405a9c385c68d49588f9431">
  <xsd:schema xmlns:xsd="http://www.w3.org/2001/XMLSchema" xmlns:xs="http://www.w3.org/2001/XMLSchema" xmlns:p="http://schemas.microsoft.com/office/2006/metadata/properties" xmlns:ns1="http://schemas.microsoft.com/sharepoint/v3" xmlns:ns2="0f3235b4-322f-42fa-86ca-9a88a97f3050" xmlns:ns3="213922cf-8c06-48ae-b7ca-221d30ae55bd" targetNamespace="http://schemas.microsoft.com/office/2006/metadata/properties" ma:root="true" ma:fieldsID="13dd20a2b843dd24e6c1c21efced2a83" ns1:_="" ns2:_="" ns3:_="">
    <xsd:import namespace="http://schemas.microsoft.com/sharepoint/v3"/>
    <xsd:import namespace="0f3235b4-322f-42fa-86ca-9a88a97f3050"/>
    <xsd:import namespace="213922cf-8c06-48ae-b7ca-221d30ae55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Egenskaper for samordnet samsvarspolicy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I-handling for samordnet samsvarspolicy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3235b4-322f-42fa-86ca-9a88a97f30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displayName="Bildemerkelapper_0" ma:hidden="true" ma:internalName="lcf76f155ced4ddcb4097134ff3c332f">
      <xsd:simpleType>
        <xsd:restriction base="dms:Note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3922cf-8c06-48ae-b7ca-221d30ae55b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fe88e22-1725-45e1-8c9d-595613acd9b6}" ma:internalName="TaxCatchAll" ma:showField="CatchAllData" ma:web="213922cf-8c06-48ae-b7ca-221d30ae55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490980-1745-4BF8-97D5-8D74661B26D4}">
  <ds:schemaRefs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http://schemas.microsoft.com/sharepoint/v3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213922cf-8c06-48ae-b7ca-221d30ae55bd"/>
    <ds:schemaRef ds:uri="0f3235b4-322f-42fa-86ca-9a88a97f305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10BCF5B-F76D-439E-91AC-6447F4304A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AD4D89-BBD5-4244-8887-8B55E31CA8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f3235b4-322f-42fa-86ca-9a88a97f3050"/>
    <ds:schemaRef ds:uri="213922cf-8c06-48ae-b7ca-221d30ae55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2232</TotalTime>
  <Words>487</Words>
  <Application>Microsoft Office PowerPoint</Application>
  <PresentationFormat>Widescreen</PresentationFormat>
  <Paragraphs>44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Pedagogisk tiltaksplan med strategikart   Ytre Arna skule  2023-27</dc:title>
  <dc:creator>Skurtveit, Torunn Reistad</dc:creator>
  <cp:lastModifiedBy>Skurtveit, Torunn Reistad</cp:lastModifiedBy>
  <cp:revision>80</cp:revision>
  <cp:lastPrinted>2025-12-07T20:23:37Z</cp:lastPrinted>
  <dcterms:created xsi:type="dcterms:W3CDTF">2023-08-01T20:27:39Z</dcterms:created>
  <dcterms:modified xsi:type="dcterms:W3CDTF">2026-08-07T12:37:56Z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0x01010017645ED987011C4F91A5F48BCF1B3140</vt:lpwstr>
  </property>
</Properties>
</file>