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669088" cy="9753600"/>
  <p:embeddedFontLs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gHamOyeQCi7+zJffe35jz4TgXu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2AAF12-ECF9-492A-B9ED-DE132075D5B7}">
  <a:tblStyle styleId="{F72AAF12-ECF9-492A-B9ED-DE132075D5B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77c33731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377c33731f0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g377c33731f0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6eafb1c8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2f6eafb1c87_0_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2f6eafb1c87_0_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764565423b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3764565423b_1_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" name="Google Shape;204;g3764565423b_1_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f69a7c7d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2f69a7c7d6b_0_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0" name="Google Shape;210;g2f69a7c7d6b_0_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865c0461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f865c04611_0_17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3f865c04611_0_17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865c0461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865c04611_0_6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3f865c04611_0_6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Bente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 sz="13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Formålet med vurdering i fag er å fremme læring og bidra til lærelyst underveis i opplæringen, og også gi informasjon om kompetanse underveis og til slutt</a:t>
            </a: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 sz="13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Vi begynner uten fokus på karakterer og innfører gradvis mer vurdering med karakter utover 9. trinn - de får skriftlige  karakter  ved hver termin, dette er lovbestemt. de får muntlige tilbakemeldinger av lærere gjennom terminen</a:t>
            </a: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 sz="13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Nå i oppstarten 8. trinn er det en del kartlegging </a:t>
            </a: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" name="Google Shape;235;p13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f4d3a6f4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g2f4d3a6f42f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Det er få tilriggede prøvesituasjoner den første tiden på ungdomsskolen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Opplæringsloven sier: </a:t>
            </a:r>
            <a:r>
              <a:rPr lang="no-NO">
                <a:latin typeface="Times New Roman"/>
                <a:ea typeface="Times New Roman"/>
                <a:cs typeface="Times New Roman"/>
                <a:sym typeface="Times New Roman"/>
              </a:rPr>
              <a:t>For at læreren skal få tilstrekkelig kunnskap om elevenes samlede kompetanse, må eleven vise kompetanse på flere og varierte måter.</a:t>
            </a:r>
            <a:endParaRPr sz="100"/>
          </a:p>
        </p:txBody>
      </p:sp>
      <p:sp>
        <p:nvSpPr>
          <p:cNvPr id="247" name="Google Shape;247;g2f4d3a6f42f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780c0fd91d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g3780c0fd91d_3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4" name="Google Shape;254;g3780c0fd91d_3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f6c5844f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g2f6c5844fcc_0_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Unntakstilstand på K&amp;H med byggeprosess,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Gym - på Zinken Hopp og svømming</a:t>
            </a:r>
            <a:endParaRPr/>
          </a:p>
        </p:txBody>
      </p:sp>
      <p:sp>
        <p:nvSpPr>
          <p:cNvPr id="261" name="Google Shape;261;g2f6c5844fcc_0_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dbaedd809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2dbaedd809d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04" name="Google Shape;104;g2dbaedd809d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780c0fd91d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3780c0fd91d_9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Frode</a:t>
            </a:r>
            <a:endParaRPr/>
          </a:p>
        </p:txBody>
      </p:sp>
      <p:sp>
        <p:nvSpPr>
          <p:cNvPr id="270" name="Google Shape;270;g3780c0fd91d_9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409b4ff2e10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409b4ff2e10_0_296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409b4ff2e10_0_296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Bente</a:t>
            </a:r>
            <a:endParaRPr/>
          </a:p>
        </p:txBody>
      </p:sp>
      <p:sp>
        <p:nvSpPr>
          <p:cNvPr id="284" name="Google Shape;284;p1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09b4ff2e10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09b4ff2e10_0_30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409b4ff2e10_0_30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f572c7b9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g2f572c7b969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" name="Google Shape;302;g2f572c7b969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18" name="Google Shape;118;p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ff92b83772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1ff92b83772_0_17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27" name="Google Shape;127;g1ff92b83772_0_17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f572c7b96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g2f572c7b969_1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34" name="Google Shape;134;g2f572c7b969_1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43f97f62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2f43f97f620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g2f43f97f620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09b46717d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409b46717df_0_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g409b46717df_0_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f43f97f62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f43f97f620_0_3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g2f43f97f620_0_3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09b46717d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409b46717df_0_1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3" name="Google Shape;173;g409b46717df_0_1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f65c6ca78b_0_84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g2f65c6ca78b_0_8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2f65c6ca78b_0_8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g2f65c6ca78b_0_8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line.svortevik@bergen.kommune.no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hyperlink" Target="https://www.bergen.kommune.no/innbyggerhjelpen/barnehage-og-skole/grunnskole/helse-og-trivsel/skolehelsetjenest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685800" y="1556793"/>
            <a:ext cx="7772400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pic>
        <p:nvPicPr>
          <p:cNvPr id="95" name="Google Shape;95;p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318588" y="765299"/>
            <a:ext cx="82860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no-NO" sz="37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Velkommen til foreldremøte for 8. trinn</a:t>
            </a:r>
            <a:br>
              <a:rPr lang="no-NO" sz="40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 b="0" i="0" u="none" strike="noStrike" cap="none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4900" y="1403925"/>
            <a:ext cx="6934200" cy="520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1202871" y="5711325"/>
            <a:ext cx="3234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no-NO" sz="48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77c33731f0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Foreldrenes arbeidsutvalg</a:t>
            </a:r>
            <a:endParaRPr/>
          </a:p>
        </p:txBody>
      </p:sp>
      <p:sp>
        <p:nvSpPr>
          <p:cNvPr id="186" name="Google Shape;186;g377c33731f0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87" name="Google Shape;187;g377c33731f0_0_0" descr="a little girl is crying and screaming with the words ahhh so exciting written below her (fra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3050" y="1683175"/>
            <a:ext cx="4743450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377c33731f0_0_0" descr="a close up of a raccoon praying with its hands folded . (fra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950" y="4625250"/>
            <a:ext cx="2589850" cy="153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f6eafb1c87_0_4"/>
          <p:cNvSpPr txBox="1"/>
          <p:nvPr/>
        </p:nvSpPr>
        <p:spPr>
          <a:xfrm>
            <a:off x="652650" y="611200"/>
            <a:ext cx="59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g2f6eafb1c87_0_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2f6eafb1c87_0_4"/>
          <p:cNvSpPr txBox="1"/>
          <p:nvPr/>
        </p:nvSpPr>
        <p:spPr>
          <a:xfrm>
            <a:off x="1098125" y="507600"/>
            <a:ext cx="1067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no-NO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2f6eafb1c87_0_4"/>
          <p:cNvSpPr txBox="1"/>
          <p:nvPr/>
        </p:nvSpPr>
        <p:spPr>
          <a:xfrm>
            <a:off x="1844000" y="1574650"/>
            <a:ext cx="59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g2f6eafb1c87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9950" y="692175"/>
            <a:ext cx="3570725" cy="177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2f6eafb1c87_0_4"/>
          <p:cNvSpPr txBox="1"/>
          <p:nvPr/>
        </p:nvSpPr>
        <p:spPr>
          <a:xfrm>
            <a:off x="797675" y="3325400"/>
            <a:ext cx="596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2f6eafb1c87_0_4"/>
          <p:cNvSpPr txBox="1"/>
          <p:nvPr/>
        </p:nvSpPr>
        <p:spPr>
          <a:xfrm>
            <a:off x="797675" y="2389625"/>
            <a:ext cx="7840200" cy="3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o-NO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Rå skole velges det klassekontakter for alle tre årene på det første foreldremøte om høsten i 8. klasse. </a:t>
            </a:r>
            <a:r>
              <a:rPr lang="no-NO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no-NO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tillegg til 2 representanter til FAU.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klassekontakt</a:t>
            </a: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og en vara for hvert av de 3 årene på Rå.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representanter + 2 </a:t>
            </a: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vararepresentanter </a:t>
            </a: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 klassen til FAU. </a:t>
            </a: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Representantene bytter til jul på 9.trinn.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o-NO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Klassekontaktens oppgaver: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Holde god kontakt mellom skole, barn og foreldre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Sammen med FAU-representantene, sørge for at klassen er representert på dugnadsarbeid f.eks. natteravn og vakter ved skoleball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Organisere jule-/sommeravslutninger og andre sosiale sammenkomster for å bidra til et godt klassemiljø gjennom de tre årene på Rå skole.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3764565423b_1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57247"/>
            <a:ext cx="9144000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69a7c7d6b_0_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Skolehelsetjenesten</a:t>
            </a:r>
            <a:endParaRPr/>
          </a:p>
        </p:txBody>
      </p:sp>
      <p:sp>
        <p:nvSpPr>
          <p:cNvPr id="213" name="Google Shape;213;g2f69a7c7d6b_0_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14" name="Google Shape;214;g2f69a7c7d6b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776675"/>
            <a:ext cx="8686801" cy="3762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g2f69a7c7d6b_0_1"/>
          <p:cNvSpPr txBox="1"/>
          <p:nvPr/>
        </p:nvSpPr>
        <p:spPr>
          <a:xfrm>
            <a:off x="8988125" y="-194775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helse</a:t>
            </a:r>
            <a:endParaRPr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865c04611_0_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Skolehelsetjenesten</a:t>
            </a:r>
            <a:endParaRPr/>
          </a:p>
        </p:txBody>
      </p:sp>
      <p:sp>
        <p:nvSpPr>
          <p:cNvPr id="222" name="Google Shape;222;g3f865c04611_0_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865c04611_0_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Kontaktinformasjon</a:t>
            </a:r>
            <a:endParaRPr/>
          </a:p>
        </p:txBody>
      </p:sp>
      <p:sp>
        <p:nvSpPr>
          <p:cNvPr id="229" name="Google Shape;229;g3f865c04611_0_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/>
              <a:t>Line Svortevik Thøgersen - helsesykepleier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/>
              <a:t>            </a:t>
            </a:r>
            <a:endParaRPr/>
          </a:p>
          <a:p>
            <a:pPr marL="9144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 sz="3100" u="sng">
                <a:solidFill>
                  <a:schemeClr val="hlink"/>
                </a:solidFill>
                <a:hlinkClick r:id="rId3"/>
              </a:rPr>
              <a:t>line.svortevik@bergen.kommune.no</a:t>
            </a:r>
            <a:endParaRPr sz="31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9144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9144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/>
              <a:t>53036571 / 945 00 711</a:t>
            </a:r>
            <a:endParaRPr/>
          </a:p>
          <a:p>
            <a:pPr marL="9144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9144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 sz="3154" u="sng">
                <a:solidFill>
                  <a:schemeClr val="hlink"/>
                </a:solidFill>
                <a:hlinkClick r:id="rId4"/>
              </a:rPr>
              <a:t>Bergen kommune - Skolehelsetjeneste</a:t>
            </a:r>
            <a:r>
              <a:rPr lang="no-NO" sz="3154"/>
              <a:t> </a:t>
            </a:r>
            <a:endParaRPr sz="5254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0" name="Google Shape;230;g3f865c04611_0_6" descr="three red post boxes on a sidewalk with the words you have mail (fra Tenor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9288" y="2414500"/>
            <a:ext cx="1061000" cy="106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f865c04611_0_6" descr="an old fashioned black telephone with a cord attached to it (fra Tenor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9234" y="3742725"/>
            <a:ext cx="1161125" cy="79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"/>
          <p:cNvSpPr txBox="1">
            <a:spLocks noGrp="1"/>
          </p:cNvSpPr>
          <p:nvPr>
            <p:ph type="body" idx="1"/>
          </p:nvPr>
        </p:nvSpPr>
        <p:spPr>
          <a:xfrm>
            <a:off x="2931250" y="920150"/>
            <a:ext cx="5755500" cy="52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b="1"/>
              <a:t>Vurdering med og uten karakter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no-NO" b="1"/>
              <a:t>Fokus på læring!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o-NO"/>
              <a:t>Underveisvurdering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o-NO"/>
              <a:t>Sluttvurdering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 b="1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38" name="Google Shape;238;p13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3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0" name="Google Shape;240;p13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1" name="Google Shape;24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550" y="3782824"/>
            <a:ext cx="2215850" cy="221585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3"/>
          <p:cNvSpPr txBox="1"/>
          <p:nvPr/>
        </p:nvSpPr>
        <p:spPr>
          <a:xfrm>
            <a:off x="5801325" y="963425"/>
            <a:ext cx="3366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" name="Google Shape;24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363" y="963425"/>
            <a:ext cx="2809875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f4d3a6f42f_0_0"/>
          <p:cNvSpPr txBox="1">
            <a:spLocks noGrp="1"/>
          </p:cNvSpPr>
          <p:nvPr>
            <p:ph type="body" idx="1"/>
          </p:nvPr>
        </p:nvSpPr>
        <p:spPr>
          <a:xfrm>
            <a:off x="457200" y="493000"/>
            <a:ext cx="8229600" cy="54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 sz="2100" b="1"/>
              <a:t>Fokus i starten: 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/>
              <a:t>bli kjent med fagets innhold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/>
              <a:t>få gode arbeidsvaner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/>
              <a:t>nytte tiden på skolen godt til læring, prøving og feiling …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/>
              <a:t>bli kjent med arbeidsmetoder, kompetansemål og vurderingskriterier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/>
              <a:t>eleven har muligheten hver eneste dag til å vise sin kompetanse</a:t>
            </a:r>
            <a:endParaRPr sz="21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700" b="1"/>
          </a:p>
        </p:txBody>
      </p:sp>
      <p:pic>
        <p:nvPicPr>
          <p:cNvPr id="250" name="Google Shape;250;g2f4d3a6f42f_0_0" descr="a little boy is sitting at a table with his hand on his chin and the words sorry trying to be patient . (fra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0575" y="4126675"/>
            <a:ext cx="3166625" cy="24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780c0fd91d_3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Fremmedspråk</a:t>
            </a:r>
            <a:endParaRPr/>
          </a:p>
        </p:txBody>
      </p:sp>
      <p:sp>
        <p:nvSpPr>
          <p:cNvPr id="257" name="Google Shape;257;g3780c0fd91d_3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Spansk, Fransk, Tysk, Fordypning i  matematikk, Arbeidslivsfag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Eksamensfag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Totalbelastning på ungdomstrinnet er stor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Det er her det er mulig å velge bort teori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Dette må skje i løpet av 1. termin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f6c5844fcc_0_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Praktiske fag: </a:t>
            </a:r>
            <a:endParaRPr/>
          </a:p>
        </p:txBody>
      </p:sp>
      <p:sp>
        <p:nvSpPr>
          <p:cNvPr id="264" name="Google Shape;264;g2f6c5844fcc_0_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no-NO"/>
              <a:t>Kunst og håndverk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no-NO"/>
              <a:t>Kroppsøving</a:t>
            </a:r>
            <a:endParaRPr/>
          </a:p>
        </p:txBody>
      </p:sp>
      <p:pic>
        <p:nvPicPr>
          <p:cNvPr id="265" name="Google Shape;265;g2f6c5844fcc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122" y="690525"/>
            <a:ext cx="3426503" cy="20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2f6c5844fcc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0573" y="3850200"/>
            <a:ext cx="3681425" cy="21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g2dbaedd809d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2dbaedd809d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g2dbaedd809d_0_2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" name="Google Shape;109;g2dbaedd809d_0_21"/>
          <p:cNvSpPr txBox="1"/>
          <p:nvPr/>
        </p:nvSpPr>
        <p:spPr>
          <a:xfrm>
            <a:off x="5536775" y="3210588"/>
            <a:ext cx="1998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dbaedd809d_0_21"/>
          <p:cNvSpPr txBox="1"/>
          <p:nvPr/>
        </p:nvSpPr>
        <p:spPr>
          <a:xfrm>
            <a:off x="5073450" y="645250"/>
            <a:ext cx="34083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g2dbaedd809d_0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423" y="845025"/>
            <a:ext cx="3338427" cy="250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2dbaedd809d_0_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47725" y="248325"/>
            <a:ext cx="4134026" cy="31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2dbaedd809d_0_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5425" y="3429000"/>
            <a:ext cx="3948875" cy="296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2dbaedd809d_0_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37788" y="3481200"/>
            <a:ext cx="3195974" cy="239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780c0fd91d_9_0"/>
          <p:cNvSpPr txBox="1">
            <a:spLocks noGrp="1"/>
          </p:cNvSpPr>
          <p:nvPr>
            <p:ph type="title"/>
          </p:nvPr>
        </p:nvSpPr>
        <p:spPr>
          <a:xfrm>
            <a:off x="245100" y="2392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Skolenærvær</a:t>
            </a:r>
            <a:endParaRPr/>
          </a:p>
        </p:txBody>
      </p:sp>
      <p:sp>
        <p:nvSpPr>
          <p:cNvPr id="273" name="Google Shape;273;g3780c0fd91d_9_0"/>
          <p:cNvSpPr txBox="1">
            <a:spLocks noGrp="1"/>
          </p:cNvSpPr>
          <p:nvPr>
            <p:ph type="body" idx="1"/>
          </p:nvPr>
        </p:nvSpPr>
        <p:spPr>
          <a:xfrm>
            <a:off x="457200" y="1293800"/>
            <a:ext cx="82296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 sz="9802"/>
              <a:t>Skolenærvær gir elevene mulighet til </a:t>
            </a:r>
            <a:br>
              <a:rPr lang="no-NO" sz="9802"/>
            </a:br>
            <a:endParaRPr sz="9802"/>
          </a:p>
          <a:p>
            <a:pPr marL="457200" lvl="0" indent="-430885" algn="l" rtl="0">
              <a:spcBef>
                <a:spcPts val="360"/>
              </a:spcBef>
              <a:spcAft>
                <a:spcPts val="0"/>
              </a:spcAft>
              <a:buSzPct val="100000"/>
              <a:buChar char="-"/>
            </a:pPr>
            <a:r>
              <a:rPr lang="no-NO" sz="9802"/>
              <a:t>å bygge nye relasjoner</a:t>
            </a:r>
            <a:endParaRPr sz="9802"/>
          </a:p>
          <a:p>
            <a:pPr marL="457200" lvl="0" indent="-43088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9802"/>
              <a:t>å utvikle gode rutiner og ta ansvar</a:t>
            </a:r>
            <a:endParaRPr sz="9802"/>
          </a:p>
          <a:p>
            <a:pPr marL="457200" lvl="0" indent="-43088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9802"/>
              <a:t>å øve på ubehag og oppleve mestring</a:t>
            </a:r>
            <a:endParaRPr sz="9802"/>
          </a:p>
          <a:p>
            <a:pPr marL="457200" lvl="0" indent="-43088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9802"/>
              <a:t>å føle tilhørighet</a:t>
            </a:r>
            <a:endParaRPr sz="9802"/>
          </a:p>
          <a:p>
            <a:pPr marL="457200" lvl="0" indent="-43088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9802"/>
              <a:t>å opparbeide gode strategier for å håndtere livet</a:t>
            </a:r>
            <a:endParaRPr sz="9802"/>
          </a:p>
          <a:p>
            <a:pPr marL="457200" lvl="0" indent="-43088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9802"/>
              <a:t>faglig utvikling</a:t>
            </a:r>
            <a:endParaRPr sz="9802"/>
          </a:p>
          <a:p>
            <a:pPr marL="91440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endParaRPr sz="9802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 sz="9802"/>
              <a:t>Plikt til å gå på skole</a:t>
            </a:r>
            <a:endParaRPr sz="9802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sz="1800"/>
          </a:p>
          <a:p>
            <a:pPr marL="457200" lvl="0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no-NO" sz="9600"/>
              <a:t>Vi må tro at det kan gå bra 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5625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56250"/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409b4ff2e10_0_29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Hvis skolenærvær blir vanskelig</a:t>
            </a:r>
            <a:endParaRPr/>
          </a:p>
        </p:txBody>
      </p:sp>
      <p:sp>
        <p:nvSpPr>
          <p:cNvPr id="280" name="Google Shape;280;g409b4ff2e10_0_2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vær ærlig i fraværsmelding til skolen</a:t>
            </a:r>
            <a:br>
              <a:rPr lang="no-NO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vi har lav terskel for kontakt</a:t>
            </a:r>
            <a:br>
              <a:rPr lang="no-NO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nærværsmøte med nærværsteam</a:t>
            </a:r>
            <a:br>
              <a:rPr lang="no-NO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oppfølging og tilrettelegging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"/>
          <p:cNvSpPr txBox="1">
            <a:spLocks noGrp="1"/>
          </p:cNvSpPr>
          <p:nvPr>
            <p:ph type="body" idx="1"/>
          </p:nvPr>
        </p:nvSpPr>
        <p:spPr>
          <a:xfrm>
            <a:off x="457200" y="1479750"/>
            <a:ext cx="8229600" cy="51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 b="1"/>
              <a:t>Dysleksivennlig skole</a:t>
            </a:r>
            <a:endParaRPr sz="5817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Systemer for å avdekke dysleksi, lese- og skrivevansker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Oppfølging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Workshop for elever og foresatte i september (16.09)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Alle elevene har sin egen Chromebook eller PC.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Vi har stort sett digitale læreverk.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Varierte måter å vise kompetanse på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136"/>
              <a:buNone/>
            </a:pPr>
            <a:endParaRPr sz="4043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136"/>
              <a:buNone/>
            </a:pPr>
            <a:endParaRPr sz="4043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287" name="Google Shape;287;p1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4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9" name="Google Shape;289;p14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90" name="Google Shape;29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1325" y="0"/>
            <a:ext cx="2124450" cy="21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409b4ff2e10_0_3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Informasjonsmøte</a:t>
            </a:r>
            <a:endParaRPr/>
          </a:p>
        </p:txBody>
      </p:sp>
      <p:sp>
        <p:nvSpPr>
          <p:cNvPr id="297" name="Google Shape;297;g409b4ff2e10_0_3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no-NO" sz="12000"/>
              <a:t>Onsdag 4.november i </a:t>
            </a:r>
            <a:br>
              <a:rPr lang="no-NO" sz="12000"/>
            </a:br>
            <a:r>
              <a:rPr lang="no-NO" sz="12000"/>
              <a:t>Rå idrettshall</a:t>
            </a:r>
            <a:endParaRPr sz="120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72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 sz="12000"/>
              <a:t>Livet på ungdomsskolen</a:t>
            </a:r>
            <a:endParaRPr sz="120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8" name="Google Shape;298;g409b4ff2e10_0_302" descr="a monkey with a backpack is playing with a toy that says &quot; class time &quot; (fra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4900" y="1340550"/>
            <a:ext cx="3181350" cy="474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f572c7b969_0_0"/>
          <p:cNvSpPr txBox="1"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Klassevise møter: </a:t>
            </a:r>
            <a:endParaRPr/>
          </a:p>
        </p:txBody>
      </p:sp>
      <p:graphicFrame>
        <p:nvGraphicFramePr>
          <p:cNvPr id="305" name="Google Shape;305;g2f572c7b969_0_0"/>
          <p:cNvGraphicFramePr/>
          <p:nvPr/>
        </p:nvGraphicFramePr>
        <p:xfrm>
          <a:off x="952500" y="2095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{F72AAF12-ECF9-492A-B9ED-DE132075D5B7}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8A Kristin og Vivi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Rom 12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8B Tuva og Fredrik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Rom 11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8C Michelle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Rom 20 (idrettshall)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8D Inga og Eline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Rom 8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8E Lene og Gro Pernille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Rom 19 (idrettshall)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8F Hilde og Anne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/>
                        <a:t>Rom 9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 b="1"/>
              <a:t>Ledelsen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Rektor: Marianne Ingebrigtsen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8. trinn: Cathrine H. Jacobsen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9. trinn: Bente L. Høiaas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10. trinn: Hilde-Merethe Ivarhus</a:t>
            </a:r>
            <a:endParaRPr/>
          </a:p>
        </p:txBody>
      </p:sp>
      <p:pic>
        <p:nvPicPr>
          <p:cNvPr id="121" name="Google Shape;121;p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3" name="Google Shape;123;p2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ff92b83772_0_171"/>
          <p:cNvSpPr txBox="1">
            <a:spLocks noGrp="1"/>
          </p:cNvSpPr>
          <p:nvPr>
            <p:ph type="body" idx="1"/>
          </p:nvPr>
        </p:nvSpPr>
        <p:spPr>
          <a:xfrm>
            <a:off x="457200" y="15276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8571"/>
              <a:buFont typeface="Arial"/>
              <a:buNone/>
            </a:pPr>
            <a:r>
              <a:rPr lang="no-NO" sz="11200" b="1"/>
              <a:t>Rådgiver: </a:t>
            </a:r>
            <a:r>
              <a:rPr lang="no-NO" sz="11200"/>
              <a:t>Frode Stubseid</a:t>
            </a: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8571"/>
              <a:buFont typeface="Arial"/>
              <a:buNone/>
            </a:pP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28571"/>
              <a:buFont typeface="Arial"/>
              <a:buNone/>
            </a:pPr>
            <a:r>
              <a:rPr lang="no-NO" sz="11200"/>
              <a:t>                    </a:t>
            </a: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6"/>
              <a:buNone/>
            </a:pPr>
            <a:r>
              <a:rPr lang="no-NO" sz="11200" b="1"/>
              <a:t>Helsesykepleiere:</a:t>
            </a:r>
            <a:r>
              <a:rPr lang="no-NO" sz="11200"/>
              <a:t> Line S. Thøgersen</a:t>
            </a: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6"/>
              <a:buNone/>
            </a:pP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6"/>
              <a:buNone/>
            </a:pPr>
            <a:r>
              <a:rPr lang="no-NO" sz="11200"/>
              <a:t>					        Meni Louise T. Guldbrandsen</a:t>
            </a: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25714"/>
              <a:buNone/>
            </a:pP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486"/>
              <a:buNone/>
            </a:pP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486"/>
              <a:buNone/>
            </a:pPr>
            <a:r>
              <a:rPr lang="no-NO" sz="11200" b="1"/>
              <a:t>Miljøveileder:</a:t>
            </a:r>
            <a:r>
              <a:rPr lang="no-NO" sz="11200"/>
              <a:t> Svanhild Garvik</a:t>
            </a: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25714"/>
              <a:buNone/>
            </a:pPr>
            <a:endParaRPr sz="11200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571"/>
              <a:buNone/>
            </a:pPr>
            <a:endParaRPr sz="11200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130" name="Google Shape;130;g1ff92b83772_0_17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572c7b969_1_0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Kontaklærere på 8. trinn: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8A: Vivi Brandstadmoen og Kristin Kjøde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8B: Fredrik N.Arnesen og Tuva Gjerde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8C: Michelle Smith og </a:t>
            </a:r>
            <a:r>
              <a:rPr lang="no-NO">
                <a:solidFill>
                  <a:srgbClr val="888888"/>
                </a:solidFill>
              </a:rPr>
              <a:t>Kristine Vindheim</a:t>
            </a:r>
            <a:endParaRPr>
              <a:solidFill>
                <a:srgbClr val="888888"/>
              </a:solidFill>
            </a:endParaRPr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8D: Eline Vorren og Inga Tarberg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8E: Gro Pernille Lien og Lene S. Torheim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8F: Anne Laila Strand og Hilde L. Stuhaug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137" name="Google Shape;137;g2f572c7b969_1_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2f572c7b969_1_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9" name="Google Shape;139;g2f572c7b969_1_0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43f97f620_0_21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457200" lvl="0" indent="-396599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lang="no-NO" sz="4810"/>
              <a:t>Komme forberedt og presis på skolen.</a:t>
            </a:r>
            <a:endParaRPr sz="4810"/>
          </a:p>
          <a:p>
            <a:pPr marL="457200" lvl="0" indent="-3965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-NO" sz="4810"/>
              <a:t>Delta aktivt i undervisningen.</a:t>
            </a:r>
            <a:endParaRPr sz="4810"/>
          </a:p>
          <a:p>
            <a:pPr marL="457200" lvl="0" indent="-3965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-NO" sz="4810"/>
              <a:t>Gjøre skolearbeidet til rett tid og innenfor frister satt av lærer.</a:t>
            </a:r>
            <a:endParaRPr sz="4810"/>
          </a:p>
          <a:p>
            <a:pPr marL="457200" lvl="0" indent="-3965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-NO" sz="4810"/>
              <a:t>Snakke fint om, til og med andre. Dette gjelder både fysisk og digitalt.</a:t>
            </a:r>
            <a:endParaRPr sz="481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SzPct val="56250"/>
              <a:buNone/>
            </a:pPr>
            <a:endParaRPr/>
          </a:p>
        </p:txBody>
      </p:sp>
      <p:pic>
        <p:nvPicPr>
          <p:cNvPr id="146" name="Google Shape;146;g2f43f97f620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2f43f97f620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" name="Google Shape;148;g2f43f97f620_0_2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9" name="Google Shape;149;g2f43f97f620_0_21"/>
          <p:cNvSpPr txBox="1"/>
          <p:nvPr/>
        </p:nvSpPr>
        <p:spPr>
          <a:xfrm>
            <a:off x="778850" y="811200"/>
            <a:ext cx="6400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elevene: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Elevene skal vise alminnelig god orden og oppførsel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409b46717df_0_1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no-NO" sz="2600"/>
              <a:t>Behandle de du møter i skolehverdagen med respekt.</a:t>
            </a:r>
            <a:endParaRPr sz="260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no-NO" sz="2600"/>
              <a:t>Følge beskjeder fra de voksne på skolen.</a:t>
            </a:r>
            <a:endParaRPr sz="260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no-NO" sz="2600"/>
              <a:t>Bare bruke mobiltelefonen når det er avtalt med lærer.</a:t>
            </a:r>
            <a:endParaRPr sz="260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no-NO" sz="2600"/>
              <a:t>Bare ta eller dele bilder, film eller lydopptak når du har fått lov til dette.</a:t>
            </a:r>
            <a:endParaRPr sz="26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SzPts val="1800"/>
              <a:buNone/>
            </a:pPr>
            <a:endParaRPr sz="2600"/>
          </a:p>
        </p:txBody>
      </p:sp>
      <p:pic>
        <p:nvPicPr>
          <p:cNvPr id="156" name="Google Shape;156;g409b46717df_0_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409b46717df_0_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8" name="Google Shape;158;g409b46717df_0_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g409b46717df_0_1"/>
          <p:cNvSpPr txBox="1"/>
          <p:nvPr/>
        </p:nvSpPr>
        <p:spPr>
          <a:xfrm>
            <a:off x="778850" y="920075"/>
            <a:ext cx="6400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elevene: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Elevene skal vise alminnelig god orden og oppførsel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f43f97f620_0_30"/>
          <p:cNvSpPr txBox="1">
            <a:spLocks noGrp="1"/>
          </p:cNvSpPr>
          <p:nvPr>
            <p:ph type="body" idx="1"/>
          </p:nvPr>
        </p:nvSpPr>
        <p:spPr>
          <a:xfrm>
            <a:off x="293100" y="1372801"/>
            <a:ext cx="8557800" cy="47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6534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8607">
                <a:latin typeface="Arial"/>
                <a:ea typeface="Arial"/>
                <a:cs typeface="Arial"/>
                <a:sym typeface="Arial"/>
              </a:rPr>
              <a:t>Være en positiv samarbeidspartner til skolen for elevenes beste.</a:t>
            </a:r>
            <a:endParaRPr sz="8607">
              <a:latin typeface="Arial"/>
              <a:ea typeface="Arial"/>
              <a:cs typeface="Arial"/>
              <a:sym typeface="Arial"/>
            </a:endParaRPr>
          </a:p>
          <a:p>
            <a:pPr marL="457200" lvl="0" indent="-36534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8607">
                <a:latin typeface="Arial"/>
                <a:ea typeface="Arial"/>
                <a:cs typeface="Arial"/>
                <a:sym typeface="Arial"/>
              </a:rPr>
              <a:t>Les </a:t>
            </a:r>
            <a:r>
              <a:rPr lang="no-NO" sz="8607"/>
              <a:t>V</a:t>
            </a:r>
            <a:r>
              <a:rPr lang="no-NO" sz="8607">
                <a:latin typeface="Arial"/>
                <a:ea typeface="Arial"/>
                <a:cs typeface="Arial"/>
                <a:sym typeface="Arial"/>
              </a:rPr>
              <a:t>igilo-meldinger og svar når du blir bedt om det.</a:t>
            </a:r>
            <a:endParaRPr sz="8607">
              <a:latin typeface="Arial"/>
              <a:ea typeface="Arial"/>
              <a:cs typeface="Arial"/>
              <a:sym typeface="Arial"/>
            </a:endParaRPr>
          </a:p>
          <a:p>
            <a:pPr marL="457200" lvl="0" indent="-36534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8607">
                <a:latin typeface="Arial"/>
                <a:ea typeface="Arial"/>
                <a:cs typeface="Arial"/>
                <a:sym typeface="Arial"/>
              </a:rPr>
              <a:t>Lese og snakke med eleven om reglene for skole og chromebook. </a:t>
            </a:r>
            <a:endParaRPr sz="8607">
              <a:latin typeface="Arial"/>
              <a:ea typeface="Arial"/>
              <a:cs typeface="Arial"/>
              <a:sym typeface="Arial"/>
            </a:endParaRPr>
          </a:p>
          <a:p>
            <a:pPr marL="457200" lvl="0" indent="-36534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8607">
                <a:latin typeface="Arial"/>
                <a:ea typeface="Arial"/>
                <a:cs typeface="Arial"/>
                <a:sym typeface="Arial"/>
              </a:rPr>
              <a:t>Holde </a:t>
            </a:r>
            <a:r>
              <a:rPr lang="no-NO" sz="8607"/>
              <a:t>deg</a:t>
            </a:r>
            <a:r>
              <a:rPr lang="no-NO" sz="8607">
                <a:latin typeface="Arial"/>
                <a:ea typeface="Arial"/>
                <a:cs typeface="Arial"/>
                <a:sym typeface="Arial"/>
              </a:rPr>
              <a:t> oppdatert på publisert arbeidsplan, hvor lenken sendes hjem hver 14.dag. </a:t>
            </a:r>
            <a:endParaRPr sz="8607">
              <a:latin typeface="Arial"/>
              <a:ea typeface="Arial"/>
              <a:cs typeface="Arial"/>
              <a:sym typeface="Arial"/>
            </a:endParaRPr>
          </a:p>
          <a:p>
            <a:pPr marL="457200" lvl="0" indent="-36534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8607">
                <a:latin typeface="Arial"/>
                <a:ea typeface="Arial"/>
                <a:cs typeface="Arial"/>
                <a:sym typeface="Arial"/>
              </a:rPr>
              <a:t>Dersom en lurer på hva elevene gjør i fagene - gå inn sammen med eleven i de ulike class-rommene. Kontakt aktuell faglærer ved behov.</a:t>
            </a:r>
            <a:endParaRPr sz="8607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5"/>
              <a:buNone/>
            </a:pPr>
            <a:endParaRPr sz="6607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80"/>
              <a:buNone/>
            </a:pPr>
            <a:endParaRPr/>
          </a:p>
        </p:txBody>
      </p:sp>
      <p:pic>
        <p:nvPicPr>
          <p:cNvPr id="166" name="Google Shape;166;g2f43f97f620_0_3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2f43f97f620_0_3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8" name="Google Shape;168;g2f43f97f620_0_30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9" name="Google Shape;169;g2f43f97f620_0_30"/>
          <p:cNvSpPr txBox="1"/>
          <p:nvPr/>
        </p:nvSpPr>
        <p:spPr>
          <a:xfrm>
            <a:off x="646650" y="811200"/>
            <a:ext cx="777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foreldrene: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09b46717df_0_10"/>
          <p:cNvSpPr txBox="1">
            <a:spLocks noGrp="1"/>
          </p:cNvSpPr>
          <p:nvPr>
            <p:ph type="body" idx="1"/>
          </p:nvPr>
        </p:nvSpPr>
        <p:spPr>
          <a:xfrm>
            <a:off x="293100" y="1226500"/>
            <a:ext cx="8557800" cy="53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84286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no-NO" sz="9807">
                <a:latin typeface="Arial"/>
                <a:ea typeface="Arial"/>
                <a:cs typeface="Arial"/>
                <a:sym typeface="Arial"/>
              </a:rPr>
              <a:t>Møte på foreldremøter og ulike arrangement knyttet til klassen.</a:t>
            </a:r>
            <a:endParaRPr sz="9807">
              <a:latin typeface="Arial"/>
              <a:ea typeface="Arial"/>
              <a:cs typeface="Arial"/>
              <a:sym typeface="Arial"/>
            </a:endParaRPr>
          </a:p>
          <a:p>
            <a:pPr marL="457200" lvl="0" indent="-38439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9807">
                <a:latin typeface="Arial"/>
                <a:ea typeface="Arial"/>
                <a:cs typeface="Arial"/>
                <a:sym typeface="Arial"/>
              </a:rPr>
              <a:t>Møte forberedt til utviklingssamtalene. Snakk med eleven om deres egenvurdering. </a:t>
            </a:r>
            <a:endParaRPr sz="9807">
              <a:latin typeface="Arial"/>
              <a:ea typeface="Arial"/>
              <a:cs typeface="Arial"/>
              <a:sym typeface="Arial"/>
            </a:endParaRPr>
          </a:p>
          <a:p>
            <a:pPr marL="457200" lvl="0" indent="-38439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9807">
                <a:latin typeface="Arial"/>
                <a:ea typeface="Arial"/>
                <a:cs typeface="Arial"/>
                <a:sym typeface="Arial"/>
              </a:rPr>
              <a:t>Melde fravær første dag, og oppdater oss daglig så lenge eleven er borte. </a:t>
            </a:r>
            <a:endParaRPr sz="9807">
              <a:latin typeface="Arial"/>
              <a:ea typeface="Arial"/>
              <a:cs typeface="Arial"/>
              <a:sym typeface="Arial"/>
            </a:endParaRPr>
          </a:p>
          <a:p>
            <a:pPr marL="457200" lvl="0" indent="-38439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9807">
                <a:latin typeface="Arial"/>
                <a:ea typeface="Arial"/>
                <a:cs typeface="Arial"/>
                <a:sym typeface="Arial"/>
              </a:rPr>
              <a:t>Holde </a:t>
            </a:r>
            <a:r>
              <a:rPr lang="no-NO" sz="9807"/>
              <a:t>deg</a:t>
            </a:r>
            <a:r>
              <a:rPr lang="no-NO" sz="9807">
                <a:latin typeface="Arial"/>
                <a:ea typeface="Arial"/>
                <a:cs typeface="Arial"/>
                <a:sym typeface="Arial"/>
              </a:rPr>
              <a:t> oppdatert om eget barns fravær og evt. forsentkomming.</a:t>
            </a:r>
            <a:endParaRPr sz="9807">
              <a:latin typeface="Arial"/>
              <a:ea typeface="Arial"/>
              <a:cs typeface="Arial"/>
              <a:sym typeface="Arial"/>
            </a:endParaRPr>
          </a:p>
          <a:p>
            <a:pPr marL="457200" lvl="0" indent="-384393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9807">
                <a:latin typeface="Arial"/>
                <a:ea typeface="Arial"/>
                <a:cs typeface="Arial"/>
                <a:sym typeface="Arial"/>
              </a:rPr>
              <a:t>Søke evt. permisjon i god tid.</a:t>
            </a:r>
            <a:endParaRPr sz="9807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5"/>
              <a:buNone/>
            </a:pPr>
            <a:endParaRPr sz="6607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80"/>
              <a:buNone/>
            </a:pPr>
            <a:endParaRPr/>
          </a:p>
        </p:txBody>
      </p:sp>
      <p:pic>
        <p:nvPicPr>
          <p:cNvPr id="176" name="Google Shape;176;g409b46717df_0_1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409b46717df_0_1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" name="Google Shape;178;g409b46717df_0_10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9" name="Google Shape;179;g409b46717df_0_10"/>
          <p:cNvSpPr txBox="1"/>
          <p:nvPr/>
        </p:nvSpPr>
        <p:spPr>
          <a:xfrm>
            <a:off x="682650" y="811200"/>
            <a:ext cx="777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foreldrene: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973</Words>
  <Application>Microsoft Office PowerPoint</Application>
  <PresentationFormat>Skjermfremvisning (4:3)</PresentationFormat>
  <Paragraphs>233</Paragraphs>
  <Slides>24</Slides>
  <Notes>24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31" baseType="lpstr">
      <vt:lpstr>Times New Roman</vt:lpstr>
      <vt:lpstr>Open Sans</vt:lpstr>
      <vt:lpstr>Calibri</vt:lpstr>
      <vt:lpstr>Arial</vt:lpstr>
      <vt:lpstr>Roboto</vt:lpstr>
      <vt:lpstr>Noto Sans Symbols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Foreldrenes arbeidsutvalg</vt:lpstr>
      <vt:lpstr>PowerPoint-presentasjon</vt:lpstr>
      <vt:lpstr>PowerPoint-presentasjon</vt:lpstr>
      <vt:lpstr>Skolehelsetjenesten</vt:lpstr>
      <vt:lpstr>Skolehelsetjenesten</vt:lpstr>
      <vt:lpstr>Kontaktinformasjon</vt:lpstr>
      <vt:lpstr>PowerPoint-presentasjon</vt:lpstr>
      <vt:lpstr>PowerPoint-presentasjon</vt:lpstr>
      <vt:lpstr>Fremmedspråk</vt:lpstr>
      <vt:lpstr>Praktiske fag: </vt:lpstr>
      <vt:lpstr>Skolenærvær</vt:lpstr>
      <vt:lpstr>Hvis skolenærvær blir vanskelig</vt:lpstr>
      <vt:lpstr>PowerPoint-presentasjon</vt:lpstr>
      <vt:lpstr>Informasjonsmøte</vt:lpstr>
      <vt:lpstr>Klassevise møter: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Ingebrigtsen, Marianne</dc:creator>
  <cp:lastModifiedBy>Ingebrigtsen, Marianne</cp:lastModifiedBy>
  <cp:revision>1</cp:revision>
  <dcterms:modified xsi:type="dcterms:W3CDTF">2026-08-27T08:18:14Z</dcterms:modified>
</cp:coreProperties>
</file>