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PT Sans Narrow" panose="020B0506020203020204" pitchFamily="3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960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09b5063a6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779" y="686098"/>
            <a:ext cx="668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409b5063a63_0_5:notes"/>
          <p:cNvSpPr txBox="1">
            <a:spLocks noGrp="1"/>
          </p:cNvSpPr>
          <p:nvPr>
            <p:ph type="body" idx="1"/>
          </p:nvPr>
        </p:nvSpPr>
        <p:spPr>
          <a:xfrm>
            <a:off x="685802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Marianne</a:t>
            </a:r>
            <a:endParaRPr/>
          </a:p>
        </p:txBody>
      </p:sp>
      <p:sp>
        <p:nvSpPr>
          <p:cNvPr id="71" name="Google Shape;71;g409b5063a63_0_5:notes"/>
          <p:cNvSpPr txBox="1">
            <a:spLocks noGrp="1"/>
          </p:cNvSpPr>
          <p:nvPr>
            <p:ph type="sldNum" idx="12"/>
          </p:nvPr>
        </p:nvSpPr>
        <p:spPr>
          <a:xfrm>
            <a:off x="3884621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09b6ed73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779" y="686098"/>
            <a:ext cx="668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409b6ed7333_0_0:notes"/>
          <p:cNvSpPr txBox="1">
            <a:spLocks noGrp="1"/>
          </p:cNvSpPr>
          <p:nvPr>
            <p:ph type="body" idx="1"/>
          </p:nvPr>
        </p:nvSpPr>
        <p:spPr>
          <a:xfrm>
            <a:off x="685802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Marianne</a:t>
            </a:r>
            <a:endParaRPr/>
          </a:p>
        </p:txBody>
      </p:sp>
      <p:sp>
        <p:nvSpPr>
          <p:cNvPr id="82" name="Google Shape;82;g409b6ed7333_0_0:notes"/>
          <p:cNvSpPr txBox="1">
            <a:spLocks noGrp="1"/>
          </p:cNvSpPr>
          <p:nvPr>
            <p:ph type="sldNum" idx="12"/>
          </p:nvPr>
        </p:nvSpPr>
        <p:spPr>
          <a:xfrm>
            <a:off x="3884621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bebdc0d37_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779" y="686098"/>
            <a:ext cx="668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2fbebdc0d37_2_27:notes"/>
          <p:cNvSpPr txBox="1">
            <a:spLocks noGrp="1"/>
          </p:cNvSpPr>
          <p:nvPr>
            <p:ph type="body" idx="1"/>
          </p:nvPr>
        </p:nvSpPr>
        <p:spPr>
          <a:xfrm>
            <a:off x="685802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Marianne</a:t>
            </a:r>
            <a:endParaRPr/>
          </a:p>
        </p:txBody>
      </p:sp>
      <p:sp>
        <p:nvSpPr>
          <p:cNvPr id="95" name="Google Shape;95;g2fbebdc0d37_2_27:notes"/>
          <p:cNvSpPr txBox="1">
            <a:spLocks noGrp="1"/>
          </p:cNvSpPr>
          <p:nvPr>
            <p:ph type="sldNum" idx="12"/>
          </p:nvPr>
        </p:nvSpPr>
        <p:spPr>
          <a:xfrm>
            <a:off x="3884621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fbebdc0d37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779" y="686098"/>
            <a:ext cx="668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fbebdc0d37_2_34:notes"/>
          <p:cNvSpPr txBox="1">
            <a:spLocks noGrp="1"/>
          </p:cNvSpPr>
          <p:nvPr>
            <p:ph type="body" idx="1"/>
          </p:nvPr>
        </p:nvSpPr>
        <p:spPr>
          <a:xfrm>
            <a:off x="685802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o"/>
              <a:t>Marianne</a:t>
            </a:r>
            <a:endParaRPr/>
          </a:p>
        </p:txBody>
      </p:sp>
      <p:sp>
        <p:nvSpPr>
          <p:cNvPr id="103" name="Google Shape;103;g2fbebdc0d37_2_34:notes"/>
          <p:cNvSpPr txBox="1">
            <a:spLocks noGrp="1"/>
          </p:cNvSpPr>
          <p:nvPr>
            <p:ph type="sldNum" idx="12"/>
          </p:nvPr>
        </p:nvSpPr>
        <p:spPr>
          <a:xfrm>
            <a:off x="3884621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fbebdc0d37_2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779" y="686098"/>
            <a:ext cx="668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2fbebdc0d37_2_40:notes"/>
          <p:cNvSpPr txBox="1">
            <a:spLocks noGrp="1"/>
          </p:cNvSpPr>
          <p:nvPr>
            <p:ph type="body" idx="1"/>
          </p:nvPr>
        </p:nvSpPr>
        <p:spPr>
          <a:xfrm>
            <a:off x="685802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g2fbebdc0d37_2_40:notes"/>
          <p:cNvSpPr txBox="1">
            <a:spLocks noGrp="1"/>
          </p:cNvSpPr>
          <p:nvPr>
            <p:ph type="sldNum" idx="12"/>
          </p:nvPr>
        </p:nvSpPr>
        <p:spPr>
          <a:xfrm>
            <a:off x="3884621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a2300349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7a2300349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fbebdc0d37_2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86779" y="686098"/>
            <a:ext cx="668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2fbebdc0d37_2_68:notes"/>
          <p:cNvSpPr txBox="1">
            <a:spLocks noGrp="1"/>
          </p:cNvSpPr>
          <p:nvPr>
            <p:ph type="body" idx="1"/>
          </p:nvPr>
        </p:nvSpPr>
        <p:spPr>
          <a:xfrm>
            <a:off x="685802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g2fbebdc0d37_2_68:notes"/>
          <p:cNvSpPr txBox="1">
            <a:spLocks noGrp="1"/>
          </p:cNvSpPr>
          <p:nvPr>
            <p:ph type="sldNum" idx="12"/>
          </p:nvPr>
        </p:nvSpPr>
        <p:spPr>
          <a:xfrm>
            <a:off x="3884621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25" tIns="44800" rIns="89625" bIns="448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a2300349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a2300349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Samarbeid skole-hjem, Natteravnerne - en viktig dugnad for ungdommen og nærområdet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no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 handler om å bry seg om det som skjer i nærmiljøet – skape trygghet, trivsel og tilhørighet for de unge ved å være til stede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"/>
              <a:t>Presiseringer fra Etat skole ang. klassekontakene og klasselister. Her har klassekontaktene taushetsplikt og kan kun videreformidle disse til klassekontaktene for bruk opp  mot FAU, ikke videreformidle til andre.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78c0ac1a45_1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78c0ac1a45_1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Bente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UDV 10.trinn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Høst: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informasjon og undersøkelser rundt de ulike utdanningsprogrammene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oktober/november: utprøvingsdag vgs. (arrangert av fylkeskommunen)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Fagfilm, animasjoner og informasjonsfilmer om ulike utdanningsprogram og yrker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Individuelt arbeid der de skal fordype seg i ett interessant yrke; aktuelt utdanningsprogram, jobbmuligheter m.m.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Bestille MinID (nødvendig for å søke vgs)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Vinter: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Januar: informasjonskveld på Rå. Videregående skoler i nærområder +  Langhanghaugen informere som sine utdanningsprogram. Obligatorisk for elevene, valgfritt for foresatte. Invitasjon sendes i vigilo.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Januar: foreldremøte med info om vgs, søknadsprosess mm. Invitasjon sendes i vigilo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Ca. 10.januar : Vigo, søkeportalen til offentlig skole, åpner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Januar/februar: innlogging og søknad i vigo + presentasjon av individuell oppgave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</a:rPr>
              <a:t>Januar/februar: mulighet for besøksdager på ønsket vgs. Eleven kan besøke 2 vgs i skoletiden.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o">
                <a:solidFill>
                  <a:schemeClr val="dk1"/>
                </a:solidFill>
                <a:highlight>
                  <a:srgbClr val="FF0000"/>
                </a:highlight>
              </a:rPr>
              <a:t>1.mars: søknadsfrist</a:t>
            </a:r>
            <a:endParaRPr>
              <a:solidFill>
                <a:schemeClr val="dk1"/>
              </a:solidFill>
              <a:highlight>
                <a:srgbClr val="FF00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409b70269f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409b70269f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78c0ac1a45_1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78c0ac1a45_1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09b70269f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09b70269f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78c0ac1a45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78c0ac1a45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409b71398e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409b71398e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09b71398e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09b71398ed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7923360d6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7923360d6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78c0ac1a45_1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78c0ac1a45_1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Bente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Det kommer skriv hjem - vente med dette til det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09b71398e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409b71398e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78c0ac1a45_1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78c0ac1a45_1_3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409b71398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409b71398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78c0ac1a4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78c0ac1a4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16;p3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7" name="Google Shape;17;p3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8" name="Google Shape;18;p3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9" name="Google Shape;19;p3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0" name="Google Shape;20;p3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21" name="Google Shape;21;p3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3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fau.raskole@gmail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mailto:natteravneneraadal@gmail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ZYn_Hmk2ggTnBeKinEB21GhhUZbfW99IgucwIaz-0eM/edit?tab=t.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4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77390"/>
            <a:ext cx="1882378" cy="53101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1115616" y="411510"/>
            <a:ext cx="1451100" cy="27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025" y="884025"/>
            <a:ext cx="7585000" cy="39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497213" y="268799"/>
            <a:ext cx="8286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no" sz="3600" b="0" i="0" u="none" strike="noStrike" cap="non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Velkommen til foreldremøte for </a:t>
            </a:r>
            <a:r>
              <a:rPr lang="no" sz="3600">
                <a:solidFill>
                  <a:srgbClr val="E36C09"/>
                </a:solidFill>
              </a:rPr>
              <a:t>10</a:t>
            </a:r>
            <a:r>
              <a:rPr lang="no" sz="3600" b="0" i="0" u="none" strike="noStrike" cap="non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. trinn</a:t>
            </a:r>
            <a:br>
              <a:rPr lang="no" sz="4000" b="0" i="0" u="none" strike="noStrike" cap="non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</a:br>
            <a:endParaRPr sz="4000" b="0" i="0" u="none" strike="noStrike" cap="none">
              <a:solidFill>
                <a:srgbClr val="E36C0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3409871" y="3893969"/>
            <a:ext cx="32349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no" sz="4800" b="1" i="0" u="none" strike="noStrike" cap="non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4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5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77390"/>
            <a:ext cx="1882378" cy="53101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1115616" y="411510"/>
            <a:ext cx="1451100" cy="27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5536775" y="2407941"/>
            <a:ext cx="19980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5073450" y="483938"/>
            <a:ext cx="3408300" cy="3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700" y="689902"/>
            <a:ext cx="3256950" cy="2442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7725" y="186252"/>
            <a:ext cx="4270499" cy="320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5625" y="2323492"/>
            <a:ext cx="3640125" cy="273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73450" y="2610906"/>
            <a:ext cx="3256950" cy="2442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457200" y="900130"/>
            <a:ext cx="8229600" cy="3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r>
              <a:rPr lang="no" sz="4444" b="1">
                <a:latin typeface="Arial"/>
                <a:ea typeface="Arial"/>
                <a:cs typeface="Arial"/>
                <a:sym typeface="Arial"/>
              </a:rPr>
              <a:t>Ledelsen</a:t>
            </a:r>
            <a:endParaRPr sz="4444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endParaRPr sz="4444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r>
              <a:rPr lang="no" sz="4444">
                <a:latin typeface="Arial"/>
                <a:ea typeface="Arial"/>
                <a:cs typeface="Arial"/>
                <a:sym typeface="Arial"/>
              </a:rPr>
              <a:t>Rektor: Marianne Ingebrigtsen</a:t>
            </a:r>
            <a:endParaRPr sz="4444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endParaRPr sz="4444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r>
              <a:rPr lang="no" sz="4444">
                <a:latin typeface="Arial"/>
                <a:ea typeface="Arial"/>
                <a:cs typeface="Arial"/>
                <a:sym typeface="Arial"/>
              </a:rPr>
              <a:t>Avdelingsleder 10. trinn: Hilde-Merethe Ivarhus</a:t>
            </a:r>
            <a:endParaRPr sz="4444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endParaRPr sz="4444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r>
              <a:rPr lang="no" sz="4444">
                <a:latin typeface="Arial"/>
                <a:ea typeface="Arial"/>
                <a:cs typeface="Arial"/>
                <a:sym typeface="Arial"/>
              </a:rPr>
              <a:t>Avdelingsleder 9. trinn: Bente L. Høiaas</a:t>
            </a:r>
            <a:endParaRPr sz="4444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endParaRPr sz="4444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72005"/>
              <a:buFont typeface="Arial"/>
              <a:buNone/>
            </a:pPr>
            <a:r>
              <a:rPr lang="no" sz="4444">
                <a:latin typeface="Arial"/>
                <a:ea typeface="Arial"/>
                <a:cs typeface="Arial"/>
                <a:sym typeface="Arial"/>
              </a:rPr>
              <a:t>Avdelingsleder 8. trinn: Cathrine H. Jacobsen</a:t>
            </a:r>
            <a:endParaRPr/>
          </a:p>
        </p:txBody>
      </p:sp>
      <p:pic>
        <p:nvPicPr>
          <p:cNvPr id="98" name="Google Shape;98;p16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77390"/>
            <a:ext cx="1882378" cy="53101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 txBox="1"/>
          <p:nvPr/>
        </p:nvSpPr>
        <p:spPr>
          <a:xfrm>
            <a:off x="1115616" y="411510"/>
            <a:ext cx="1451100" cy="27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" sz="11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5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520100" y="801899"/>
            <a:ext cx="8229600" cy="3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no" sz="2100" b="1"/>
              <a:t>Rådgivere:</a:t>
            </a:r>
            <a:endParaRPr sz="210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no" sz="2100"/>
              <a:t>Frode Stubseid </a:t>
            </a:r>
            <a:endParaRPr sz="210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Arial"/>
              <a:buNone/>
            </a:pPr>
            <a:r>
              <a:rPr lang="no" sz="2100" b="1"/>
              <a:t>Helsesykepleiere:</a:t>
            </a:r>
            <a:r>
              <a:rPr lang="no" sz="2100"/>
              <a:t> </a:t>
            </a:r>
            <a:endParaRPr sz="21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</a:pPr>
            <a:r>
              <a:rPr lang="no" sz="2100"/>
              <a:t>Line S. Thøgersen (mandag - torsdag)</a:t>
            </a:r>
            <a:endParaRPr sz="21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Arial"/>
              <a:buNone/>
            </a:pPr>
            <a:r>
              <a:rPr lang="no" sz="2100"/>
              <a:t>Meni Louise T. Guldbrandsen (mandag og fredag)</a:t>
            </a:r>
            <a:endParaRPr sz="21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Arial"/>
              <a:buNone/>
            </a:pPr>
            <a:endParaRPr sz="21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1946"/>
              <a:buFont typeface="Arial"/>
              <a:buNone/>
            </a:pPr>
            <a:r>
              <a:rPr lang="no" sz="2100" b="1"/>
              <a:t>Miljøveileder:</a:t>
            </a:r>
            <a:r>
              <a:rPr lang="no" sz="2100"/>
              <a:t> </a:t>
            </a:r>
            <a:endParaRPr sz="21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</a:pPr>
            <a:r>
              <a:rPr lang="no" sz="2100"/>
              <a:t>Svanhild Garvik</a:t>
            </a:r>
            <a:endParaRPr sz="2100"/>
          </a:p>
        </p:txBody>
      </p:sp>
      <p:pic>
        <p:nvPicPr>
          <p:cNvPr id="106" name="Google Shape;106;p17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77390"/>
            <a:ext cx="1882378" cy="531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397650" y="689900"/>
            <a:ext cx="8229600" cy="40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r>
              <a:rPr lang="no" sz="2108"/>
              <a:t>Kontaktlærere og faglærere på 10. trinn: </a:t>
            </a:r>
            <a:endParaRPr sz="2108"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endParaRPr sz="2108"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r>
              <a:rPr lang="no" sz="2108"/>
              <a:t>10A: Berit og Hanna (Tuva, Håvard, Erik, Eirik)</a:t>
            </a:r>
            <a:endParaRPr sz="2108"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r>
              <a:rPr lang="no" sz="2108"/>
              <a:t>10B: Cecilie Helene (Kristine E., Hanna, Ørjan, Erik, Eirik)</a:t>
            </a:r>
            <a:endParaRPr sz="2108"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r>
              <a:rPr lang="no" sz="2108"/>
              <a:t>10C: Ørjan og Åshild (Tuva, Anne, Roselin)</a:t>
            </a:r>
            <a:endParaRPr sz="2108"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r>
              <a:rPr lang="no" sz="2108"/>
              <a:t>10D: Marit og Tord (Håvard, Alexandra, Anne, Roselin)</a:t>
            </a:r>
            <a:endParaRPr sz="2108"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r>
              <a:rPr lang="no" sz="2108"/>
              <a:t>10E: Ellen og Håvard (Tord, Erik, Eirik)</a:t>
            </a:r>
            <a:endParaRPr sz="2108"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endParaRPr sz="2108"/>
          </a:p>
          <a:p>
            <a:pPr marL="342900" lvl="0" indent="0" algn="l" rtl="0"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2323"/>
              <a:buFont typeface="Arial"/>
              <a:buNone/>
            </a:pPr>
            <a:r>
              <a:rPr lang="no" sz="2108"/>
              <a:t>Andre faglærere på trinnet: Rannveig, Cecilie J.</a:t>
            </a:r>
            <a:endParaRPr/>
          </a:p>
        </p:txBody>
      </p:sp>
      <p:pic>
        <p:nvPicPr>
          <p:cNvPr id="113" name="Google Shape;113;p18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77390"/>
            <a:ext cx="1882378" cy="53101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 txBox="1"/>
          <p:nvPr/>
        </p:nvSpPr>
        <p:spPr>
          <a:xfrm>
            <a:off x="1115616" y="411510"/>
            <a:ext cx="1451100" cy="27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" sz="11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sz="15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1" name="Google Shape;121;p19" descr="Teenage schoolboy raising hand to answer during lesson (fra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 descr="Teenage schoolboy raising hand to answer during lesson (fra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581500" y="1385300"/>
            <a:ext cx="8229600" cy="3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341597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SzPct val="100000"/>
              <a:buChar char="•"/>
            </a:pPr>
            <a:r>
              <a:rPr lang="no" sz="2847"/>
              <a:t>Komme forberedt og presis på skolen.</a:t>
            </a:r>
            <a:endParaRPr sz="2847"/>
          </a:p>
          <a:p>
            <a:pPr marL="457200" lvl="0" indent="-34159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no" sz="2847"/>
              <a:t>Delta aktivt i undervisningen.</a:t>
            </a:r>
            <a:endParaRPr sz="2847"/>
          </a:p>
          <a:p>
            <a:pPr marL="457200" lvl="0" indent="-34159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no" sz="2847"/>
              <a:t>Gjøre skolearbeidet til rett tid og innenfor frister satt av lærer.</a:t>
            </a:r>
            <a:endParaRPr sz="2847"/>
          </a:p>
          <a:p>
            <a:pPr marL="457200" lvl="0" indent="-34159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no" sz="2847"/>
              <a:t>Snakke fint om, til og med, andre. Dette gjelder både fysisk og digitalt</a:t>
            </a:r>
            <a:endParaRPr sz="2847"/>
          </a:p>
          <a:p>
            <a:pPr marL="457200" lvl="0" indent="-34159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no" sz="2847"/>
              <a:t>Behandle de du møter i skolehverdagen med respekt.</a:t>
            </a:r>
            <a:endParaRPr sz="2847"/>
          </a:p>
          <a:p>
            <a:pPr marL="457200" lvl="0" indent="-34159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no" sz="2847"/>
              <a:t>Følge beskjeder fra de voksne på skolen.</a:t>
            </a:r>
            <a:endParaRPr sz="2847"/>
          </a:p>
          <a:p>
            <a:pPr marL="457200" lvl="0" indent="-34159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no" sz="2847"/>
              <a:t>Bare bruke mobiltelefonen når det er avtalt med lærer.</a:t>
            </a:r>
            <a:endParaRPr sz="2847"/>
          </a:p>
          <a:p>
            <a:pPr marL="457200" lvl="0" indent="-34159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no" sz="2847"/>
              <a:t>Bare ta eller dele bilder, film eller lydopptak når du har fått lov til dette.</a:t>
            </a:r>
            <a:endParaRPr sz="2847"/>
          </a:p>
          <a:p>
            <a:pPr marL="457200" lvl="0" indent="0" algn="l" rtl="0">
              <a:lnSpc>
                <a:spcPct val="150000"/>
              </a:lnSpc>
              <a:spcBef>
                <a:spcPts val="592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  <p:pic>
        <p:nvPicPr>
          <p:cNvPr id="129" name="Google Shape;129;p20" descr="Bergenk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588" y="77390"/>
            <a:ext cx="1882378" cy="53101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 txBox="1"/>
          <p:nvPr/>
        </p:nvSpPr>
        <p:spPr>
          <a:xfrm>
            <a:off x="1115616" y="411510"/>
            <a:ext cx="1451100" cy="27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o" sz="10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RÅ SKOLE</a:t>
            </a:r>
            <a:endParaRPr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2410900" y="208463"/>
            <a:ext cx="64002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no" sz="3200" b="1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Forventninger til elevene:</a:t>
            </a:r>
            <a:endParaRPr sz="3200" b="1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o" sz="1800" b="1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Elevene skal vise alminnelig god orden og oppførsel</a:t>
            </a:r>
            <a:endParaRPr sz="1800" b="1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" name="Google Shape;138;p21" descr="Colorful hands up in heart shape vector. Love, team, friendship, charity, volunteering, help, community support and social care concept (fra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6491" y="0"/>
            <a:ext cx="6211021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1" descr="Colorful hands up in heart shape vector. Love, team, friendship, charity, volunteering, help, community support and social care concept (fra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6491" y="0"/>
            <a:ext cx="6211021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title"/>
          </p:nvPr>
        </p:nvSpPr>
        <p:spPr>
          <a:xfrm>
            <a:off x="311700" y="43725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o" sz="3840"/>
              <a:t>FAU</a:t>
            </a:r>
            <a:endParaRPr sz="3840"/>
          </a:p>
        </p:txBody>
      </p:sp>
      <p:sp>
        <p:nvSpPr>
          <p:cNvPr id="145" name="Google Shape;145;p22"/>
          <p:cNvSpPr txBox="1">
            <a:spLocks noGrp="1"/>
          </p:cNvSpPr>
          <p:nvPr>
            <p:ph type="body" idx="1"/>
          </p:nvPr>
        </p:nvSpPr>
        <p:spPr>
          <a:xfrm>
            <a:off x="384550" y="913100"/>
            <a:ext cx="8520600" cy="3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31926"/>
              <a:buNone/>
            </a:pPr>
            <a:endParaRPr sz="5638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31926"/>
              <a:buNone/>
            </a:pPr>
            <a:r>
              <a:rPr lang="no" sz="5638"/>
              <a:t>Saker til FAU kan meldes på epost: </a:t>
            </a:r>
            <a:endParaRPr sz="5638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31926"/>
              <a:buNone/>
            </a:pPr>
            <a:r>
              <a:rPr lang="no" sz="5638" u="sng">
                <a:solidFill>
                  <a:schemeClr val="hlink"/>
                </a:solidFill>
                <a:hlinkClick r:id="rId3"/>
              </a:rPr>
              <a:t>fau.raskole@gmail.com</a:t>
            </a:r>
            <a:endParaRPr sz="5638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51662"/>
              <a:buNone/>
            </a:pPr>
            <a:endParaRPr sz="3484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51662"/>
              <a:buNone/>
            </a:pPr>
            <a:endParaRPr sz="3484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22222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1562"/>
              <a:buFont typeface="Arial"/>
              <a:buNone/>
            </a:pPr>
            <a:r>
              <a:rPr lang="no" sz="9624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Natteravnene</a:t>
            </a:r>
            <a:endParaRPr sz="7824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1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1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"/>
              <a:buFont typeface="Arial"/>
              <a:buNone/>
            </a:pPr>
            <a:r>
              <a:rPr lang="no" sz="62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natteravneneraadal@gmail.com</a:t>
            </a:r>
            <a:endParaRPr sz="1221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</a:pPr>
            <a:endParaRPr/>
          </a:p>
        </p:txBody>
      </p:sp>
      <p:pic>
        <p:nvPicPr>
          <p:cNvPr id="146" name="Google Shape;146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45725" y="3411350"/>
            <a:ext cx="1886576" cy="141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o" sz="3740"/>
              <a:t>Info fra Rådgiver</a:t>
            </a:r>
            <a:endParaRPr sz="3740"/>
          </a:p>
        </p:txBody>
      </p:sp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45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8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UDV-timene:</a:t>
            </a:r>
            <a:endParaRPr sz="88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no" sz="8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elevene vil bli kjent med de ulike studiemulighetene</a:t>
            </a:r>
            <a:endParaRPr sz="8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no" sz="8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gjennomgang av søkeportalen (vigo)</a:t>
            </a:r>
            <a:endParaRPr sz="8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no" sz="8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jobbe med utdanningsprogrammene og aktuelle yrker</a:t>
            </a:r>
            <a:endParaRPr sz="8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-"/>
            </a:pPr>
            <a:r>
              <a:rPr lang="no" sz="8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Individuell oppgave</a:t>
            </a:r>
            <a:endParaRPr sz="8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8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Elevsamtaler:</a:t>
            </a:r>
            <a:endParaRPr sz="88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8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Alle elevene vil bli kalt inn til samtale med rådgiver angående søknad til videregående. Foresatte kan også ta kontakt ved behov.</a:t>
            </a:r>
            <a:endParaRPr sz="88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5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5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5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5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00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8000" y="154800"/>
            <a:ext cx="2037225" cy="80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5925" y="956100"/>
            <a:ext cx="1805775" cy="86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145175" y="920400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Foreldremøte:</a:t>
            </a:r>
            <a:br>
              <a:rPr lang="no" sz="5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"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Januar - foreldremøte med informasjon om ulike valgmuligheter, info om søknadsprosessen osv.</a:t>
            </a:r>
            <a:endParaRPr sz="5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56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5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Besøk fra vgs:</a:t>
            </a:r>
            <a:br>
              <a:rPr lang="no" sz="5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"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januar/februar inviterer vi videregående skole fra nærområdet til Rå skole.  </a:t>
            </a:r>
            <a:br>
              <a:rPr lang="no"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"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 om påmelding kommer senere.</a:t>
            </a:r>
            <a:endParaRPr/>
          </a:p>
        </p:txBody>
      </p:sp>
      <p:pic>
        <p:nvPicPr>
          <p:cNvPr id="160" name="Google Shape;16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1000" y="3856437"/>
            <a:ext cx="1805775" cy="86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87263" y="149375"/>
            <a:ext cx="2037225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body" idx="1"/>
          </p:nvPr>
        </p:nvSpPr>
        <p:spPr>
          <a:xfrm>
            <a:off x="244725" y="789950"/>
            <a:ext cx="8520600" cy="42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4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Utprøving:</a:t>
            </a:r>
            <a:br>
              <a:rPr lang="no" sz="4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Elevene velger aktuell studieretning og får hospitere én dag på en skole som tilbyr den aktuelle studieretningen. Dette skjer i uke 45, 46 eller 47.</a:t>
            </a:r>
            <a:endParaRPr sz="44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4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Skolebesøk:</a:t>
            </a:r>
            <a:br>
              <a:rPr lang="no" sz="4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Elevene kan besøke 2 videregående skoler (privat eller offentlig). Skoler tilbyr også besøkskvelder.</a:t>
            </a:r>
            <a:endParaRPr sz="4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4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7" name="Google Shape;16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338" y="170675"/>
            <a:ext cx="2037225" cy="80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2250" y="4032737"/>
            <a:ext cx="1805775" cy="86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>
            <a:spLocks noGrp="1"/>
          </p:cNvSpPr>
          <p:nvPr>
            <p:ph type="body" idx="1"/>
          </p:nvPr>
        </p:nvSpPr>
        <p:spPr>
          <a:xfrm>
            <a:off x="180800" y="826475"/>
            <a:ext cx="8520600" cy="40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no" sz="222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Privat vgs/offentlig vgs.</a:t>
            </a:r>
            <a:endParaRPr sz="222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br>
              <a:rPr lang="no" sz="222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" sz="222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Dersom eleven ønsker å gå på </a:t>
            </a:r>
            <a:r>
              <a:rPr lang="no" sz="222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privatskole</a:t>
            </a:r>
            <a:r>
              <a:rPr lang="no" sz="222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søker hen med karakterer etter første termin. Privatskoler har fortløpende inntak og elevene må oppsøke aktuell skole for å søke, som regel via nettsiden deres.</a:t>
            </a:r>
            <a:endParaRPr sz="222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endParaRPr sz="222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no" sz="222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Alle </a:t>
            </a:r>
            <a:r>
              <a:rPr lang="no" sz="222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offentlige skole</a:t>
            </a:r>
            <a:r>
              <a:rPr lang="no" sz="222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 søkes på gjennom søkeportalen vigo.no. Denne åpner i midten av januar og elevene bruker “minID” for å søke. Søknadsfrist er 1. mars 2027.</a:t>
            </a:r>
            <a:endParaRPr sz="790"/>
          </a:p>
        </p:txBody>
      </p:sp>
      <p:pic>
        <p:nvPicPr>
          <p:cNvPr id="174" name="Google Shape;17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138" y="62400"/>
            <a:ext cx="2037225" cy="80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29897" y="782702"/>
            <a:ext cx="1483328" cy="7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162825" y="305200"/>
            <a:ext cx="8520600" cy="5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no" sz="4540"/>
              <a:t>Eksamen</a:t>
            </a:r>
            <a:endParaRPr sz="4540"/>
          </a:p>
        </p:txBody>
      </p:sp>
      <p:sp>
        <p:nvSpPr>
          <p:cNvPr id="181" name="Google Shape;181;p27"/>
          <p:cNvSpPr txBox="1">
            <a:spLocks noGrp="1"/>
          </p:cNvSpPr>
          <p:nvPr>
            <p:ph type="body" idx="1"/>
          </p:nvPr>
        </p:nvSpPr>
        <p:spPr>
          <a:xfrm>
            <a:off x="281900" y="1529650"/>
            <a:ext cx="8520600" cy="3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215">
                <a:solidFill>
                  <a:srgbClr val="222222"/>
                </a:solidFill>
              </a:rPr>
              <a:t>Elevene skal til våren 2027 har to eksamener: </a:t>
            </a: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>
              <a:solidFill>
                <a:srgbClr val="222222"/>
              </a:solidFill>
            </a:endParaRPr>
          </a:p>
          <a:p>
            <a:pPr marL="457200" lvl="0" indent="-343144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ct val="100000"/>
              <a:buChar char="-"/>
            </a:pPr>
            <a:r>
              <a:rPr lang="no" sz="7215">
                <a:solidFill>
                  <a:srgbClr val="222222"/>
                </a:solidFill>
              </a:rPr>
              <a:t>Én skriftlig eksamen, og </a:t>
            </a: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>
              <a:solidFill>
                <a:srgbClr val="222222"/>
              </a:solidFill>
            </a:endParaRPr>
          </a:p>
          <a:p>
            <a:pPr marL="457200" lvl="0" indent="-343144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ct val="100000"/>
              <a:buChar char="-"/>
            </a:pPr>
            <a:r>
              <a:rPr lang="no" sz="7215">
                <a:solidFill>
                  <a:srgbClr val="222222"/>
                </a:solidFill>
              </a:rPr>
              <a:t>Én muntlig eksamen</a:t>
            </a: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o" sz="6015"/>
            </a:br>
            <a:endParaRPr sz="6015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Skriftlig eksamen</a:t>
            </a:r>
            <a:endParaRPr/>
          </a:p>
        </p:txBody>
      </p:sp>
      <p:sp>
        <p:nvSpPr>
          <p:cNvPr id="187" name="Google Shape;187;p2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215">
                <a:solidFill>
                  <a:srgbClr val="222222"/>
                </a:solidFill>
              </a:rPr>
              <a:t>Kunngjøring av trekkfag til </a:t>
            </a:r>
            <a:r>
              <a:rPr lang="no" sz="7215" b="1">
                <a:solidFill>
                  <a:srgbClr val="222222"/>
                </a:solidFill>
              </a:rPr>
              <a:t>skriftlig eksamen </a:t>
            </a:r>
            <a:r>
              <a:rPr lang="no" sz="7215">
                <a:solidFill>
                  <a:srgbClr val="222222"/>
                </a:solidFill>
              </a:rPr>
              <a:t>13. mai kl 09:00</a:t>
            </a: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215">
                <a:solidFill>
                  <a:srgbClr val="222222"/>
                </a:solidFill>
              </a:rPr>
              <a:t>                               </a:t>
            </a:r>
            <a:endParaRPr sz="7215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215">
                <a:solidFill>
                  <a:srgbClr val="222222"/>
                </a:solidFill>
              </a:rPr>
              <a:t>Onsdag 19. mai: </a:t>
            </a:r>
            <a:r>
              <a:rPr lang="no" sz="7215" b="1">
                <a:solidFill>
                  <a:srgbClr val="222222"/>
                </a:solidFill>
              </a:rPr>
              <a:t>EKSAMEN Norsk hovedmål</a:t>
            </a:r>
            <a:endParaRPr sz="7215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215">
                <a:solidFill>
                  <a:srgbClr val="222222"/>
                </a:solidFill>
              </a:rPr>
              <a:t>                             </a:t>
            </a:r>
            <a:endParaRPr sz="7215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215">
                <a:solidFill>
                  <a:srgbClr val="222222"/>
                </a:solidFill>
              </a:rPr>
              <a:t>Torsdag 20. mai: </a:t>
            </a:r>
            <a:r>
              <a:rPr lang="no" sz="7215" b="1">
                <a:solidFill>
                  <a:srgbClr val="222222"/>
                </a:solidFill>
              </a:rPr>
              <a:t>EKSAMEN Norsk sidemål</a:t>
            </a:r>
            <a:endParaRPr sz="7215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215">
                <a:solidFill>
                  <a:srgbClr val="222222"/>
                </a:solidFill>
              </a:rPr>
              <a:t>Fredag 21. mai:</a:t>
            </a:r>
            <a:r>
              <a:rPr lang="no" sz="7215" b="1">
                <a:solidFill>
                  <a:srgbClr val="222222"/>
                </a:solidFill>
              </a:rPr>
              <a:t> EKSAMEN matematikk</a:t>
            </a:r>
            <a:endParaRPr sz="7215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15" b="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7215">
                <a:solidFill>
                  <a:srgbClr val="222222"/>
                </a:solidFill>
              </a:rPr>
              <a:t>Mandag 24. mai: </a:t>
            </a:r>
            <a:r>
              <a:rPr lang="no" sz="7215" b="1">
                <a:solidFill>
                  <a:srgbClr val="222222"/>
                </a:solidFill>
              </a:rPr>
              <a:t>EKSAMEN engelsk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Muntlig eksamen</a:t>
            </a:r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no" sz="2851">
                <a:solidFill>
                  <a:srgbClr val="222222"/>
                </a:solidFill>
              </a:rPr>
              <a:t>Fredag 11. juni er hoveddag </a:t>
            </a:r>
            <a:endParaRPr sz="2851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770"/>
              <a:buNone/>
            </a:pPr>
            <a:br>
              <a:rPr lang="no" sz="2851">
                <a:solidFill>
                  <a:srgbClr val="222222"/>
                </a:solidFill>
              </a:rPr>
            </a:br>
            <a:r>
              <a:rPr lang="no" sz="2851">
                <a:solidFill>
                  <a:srgbClr val="222222"/>
                </a:solidFill>
              </a:rPr>
              <a:t>Fredag 4.juni er ekstradag</a:t>
            </a:r>
            <a:endParaRPr sz="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311700" y="14100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Andre viktige datoer: </a:t>
            </a:r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body" idx="1"/>
          </p:nvPr>
        </p:nvSpPr>
        <p:spPr>
          <a:xfrm>
            <a:off x="311700" y="774050"/>
            <a:ext cx="8520600" cy="411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550" b="1">
                <a:solidFill>
                  <a:srgbClr val="222222"/>
                </a:solidFill>
              </a:rPr>
              <a:t>Fo</a:t>
            </a:r>
            <a:r>
              <a:rPr lang="no" sz="2300" b="1">
                <a:solidFill>
                  <a:srgbClr val="222222"/>
                </a:solidFill>
              </a:rPr>
              <a:t>kusdager høst:</a:t>
            </a:r>
            <a:r>
              <a:rPr lang="no" sz="2300"/>
              <a:t> 9.11, 20.11, 24.11 og 3.12</a:t>
            </a:r>
            <a:endParaRPr sz="230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 b="1">
                <a:solidFill>
                  <a:srgbClr val="222222"/>
                </a:solidFill>
              </a:rPr>
              <a:t>Muntlig prøveeksamen vår: </a:t>
            </a:r>
            <a:endParaRPr sz="2300" b="1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222222"/>
              </a:solidFill>
            </a:endParaRPr>
          </a:p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>
                <a:solidFill>
                  <a:srgbClr val="222222"/>
                </a:solidFill>
              </a:rPr>
              <a:t>Forberedelse: 24. februar + 25. februar</a:t>
            </a:r>
            <a:endParaRPr sz="2300">
              <a:solidFill>
                <a:srgbClr val="222222"/>
              </a:solidFill>
            </a:endParaRPr>
          </a:p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>
                <a:solidFill>
                  <a:srgbClr val="222222"/>
                </a:solidFill>
              </a:rPr>
              <a:t>Gjennomføring: 26 .februar</a:t>
            </a:r>
            <a:endParaRPr sz="2300">
              <a:solidFill>
                <a:srgbClr val="222222"/>
              </a:solidFill>
            </a:endParaRPr>
          </a:p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22222"/>
              </a:solidFill>
            </a:endParaRPr>
          </a:p>
          <a:p>
            <a:pPr marL="0" lvl="0" indent="457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 b="1">
                <a:solidFill>
                  <a:srgbClr val="222222"/>
                </a:solidFill>
              </a:rPr>
              <a:t>Skriftlig prøveeksamen vår:</a:t>
            </a:r>
            <a:r>
              <a:rPr lang="no" sz="2300">
                <a:solidFill>
                  <a:srgbClr val="222222"/>
                </a:solidFill>
              </a:rPr>
              <a:t> 15.4, 16.4, 21.4 og 26.4</a:t>
            </a:r>
            <a:endParaRPr sz="23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>
                <a:solidFill>
                  <a:srgbClr val="222222"/>
                </a:solidFill>
              </a:rPr>
              <a:t>Det anbefales at ingen tar permisjoner i 2. termin, da det er mange vurderingssituasjoner og mye som skal læres. </a:t>
            </a:r>
            <a:r>
              <a:rPr lang="no" sz="2300" u="sng">
                <a:solidFill>
                  <a:schemeClr val="hlink"/>
                </a:solidFill>
                <a:hlinkClick r:id="rId3"/>
              </a:rPr>
              <a:t>Høst og vår</a:t>
            </a:r>
            <a:endParaRPr sz="23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2300" b="1">
                <a:solidFill>
                  <a:srgbClr val="222222"/>
                </a:solidFill>
              </a:rPr>
              <a:t>Vitnemålsutdeling: </a:t>
            </a:r>
            <a:r>
              <a:rPr lang="no" sz="2300">
                <a:solidFill>
                  <a:srgbClr val="222222"/>
                </a:solidFill>
              </a:rPr>
              <a:t>Torsdag 17. juni i Rå idrettshall </a:t>
            </a:r>
            <a:endParaRPr sz="2300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Behov for tilrettelegging på eksamen:</a:t>
            </a:r>
            <a:endParaRPr/>
          </a:p>
        </p:txBody>
      </p:sp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Utvidet tid pga allergi, dysleksi …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Tilrettelegging i form av opplesing av tekst, tale til tekst-funksjon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De som har spesielle behov må søke om tilrettelegging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o"/>
              <a:t>Info om dette kommer hjem på nyåret, ta det gjerne opp på utviklingssamtale hvis du lurer på om det gjelder din ungdom.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Tilrettelegging skal utjevne forskjeller, ikke være en fordel (udir.no)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§9-21: Fritak frå vurdering med karakter i eitt av dei norske skriftspråka</a:t>
            </a:r>
            <a:endParaRPr/>
          </a:p>
        </p:txBody>
      </p:sp>
      <p:sp>
        <p:nvSpPr>
          <p:cNvPr id="211" name="Google Shape;211;p32"/>
          <p:cNvSpPr txBox="1">
            <a:spLocks noGrp="1"/>
          </p:cNvSpPr>
          <p:nvPr>
            <p:ph type="body" idx="1"/>
          </p:nvPr>
        </p:nvSpPr>
        <p:spPr>
          <a:xfrm>
            <a:off x="237275" y="15864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14325" algn="l" rtl="0">
              <a:lnSpc>
                <a:spcPct val="160000"/>
              </a:lnSpc>
              <a:spcBef>
                <a:spcPts val="1700"/>
              </a:spcBef>
              <a:spcAft>
                <a:spcPts val="0"/>
              </a:spcAft>
              <a:buClr>
                <a:srgbClr val="2B2B2B"/>
              </a:buClr>
              <a:buSzPts val="1350"/>
              <a:buFont typeface="Arial"/>
              <a:buAutoNum type="alphaLcParenR"/>
            </a:pPr>
            <a:r>
              <a:rPr lang="no" sz="1350">
                <a:solidFill>
                  <a:srgbClr val="2B2B2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Dei har vanskar med å lære både bokmål og nynorsk på grunn av dokumentert sjukdom, skade eller dysfunksjon.</a:t>
            </a:r>
            <a:endParaRPr sz="1350">
              <a:solidFill>
                <a:srgbClr val="2B2B2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4325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350"/>
              <a:buFont typeface="Arial"/>
              <a:buAutoNum type="alphaLcParenR"/>
            </a:pPr>
            <a:r>
              <a:rPr lang="no" sz="1350">
                <a:solidFill>
                  <a:srgbClr val="2B2B2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Dei har ikkje gått i norsk grunnskole på 8. til 10. trinn.</a:t>
            </a:r>
            <a:endParaRPr sz="1350">
              <a:solidFill>
                <a:srgbClr val="2B2B2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4325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350"/>
              <a:buFont typeface="Arial"/>
              <a:buAutoNum type="alphaLcParenR"/>
            </a:pPr>
            <a:r>
              <a:rPr lang="no" sz="1350">
                <a:solidFill>
                  <a:srgbClr val="2B2B2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Dei har eller har hatt særskild språkopplæring i løpet av 8. til 10. trinn eller i vidaregåande opplæring.</a:t>
            </a:r>
            <a:endParaRPr sz="1350">
              <a:solidFill>
                <a:srgbClr val="2B2B2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14325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350"/>
              <a:buFont typeface="Arial"/>
              <a:buAutoNum type="alphaLcParenR"/>
            </a:pPr>
            <a:r>
              <a:rPr lang="no" sz="1350">
                <a:solidFill>
                  <a:srgbClr val="2B2B2B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Dei har i løpet av 8. til 10. trinn eller i den vidaregåande opplæringa gått på ein internasjonal eller utanlandsk skole i Noreg som er godkjend for ikkje å gi vurdering med karakter i sidemål.</a:t>
            </a:r>
            <a:endParaRPr sz="1350">
              <a:solidFill>
                <a:srgbClr val="2B2B2B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400"/>
              </a:spcBef>
              <a:spcAft>
                <a:spcPts val="0"/>
              </a:spcAft>
              <a:buNone/>
            </a:pPr>
            <a:endParaRPr sz="1400">
              <a:solidFill>
                <a:srgbClr val="2B2B2B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2B2B2B"/>
                </a:solidFill>
              </a:rPr>
              <a:t>Det er ikke tilstrekkelig om dokumentasjonen for eksempel kun viser at eleven har dysleksi. Det må også komme frem at elevens tilstand gjør at eleven har problemer med å lære begge målformer, altså at det er årsakssammenheng mellom sykdommen, skaden eller dysfunksjonen og elevens problemer med å lære norskfaget. </a:t>
            </a:r>
            <a:r>
              <a:rPr lang="no" sz="1400">
                <a:solidFill>
                  <a:srgbClr val="2B2B2B"/>
                </a:solidFill>
              </a:rPr>
              <a:t>[...] </a:t>
            </a:r>
            <a:r>
              <a:rPr lang="no" sz="1200">
                <a:solidFill>
                  <a:srgbClr val="2B2B2B"/>
                </a:solidFill>
                <a:highlight>
                  <a:srgbClr val="FFFFFF"/>
                </a:highlight>
              </a:rPr>
              <a:t>Normalt sett vil det innebære en sakkyndig vurdering fra PP-tjenesten</a:t>
            </a:r>
            <a:r>
              <a:rPr lang="no" sz="110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(Lovdata.no)</a:t>
            </a:r>
            <a:endParaRPr sz="1400">
              <a:solidFill>
                <a:srgbClr val="2B2B2B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Skolehelsetjenesten på 10. trinn</a:t>
            </a:r>
            <a:endParaRPr/>
          </a:p>
        </p:txBody>
      </p:sp>
      <p:sp>
        <p:nvSpPr>
          <p:cNvPr id="217" name="Google Shape;217;p33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Påfylling av 1. klassevaksine (difteri, polio, stivkrampe og kikhoste)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Info-skriv blir sendt hjem i Vigilo.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Vaksinering onsdag 25. november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Helsesykepleierne har “åpen dør” og snakker mye med elever dersom de har behov for det.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Samtykke til klasselister</a:t>
            </a:r>
            <a:endParaRPr/>
          </a:p>
        </p:txBody>
      </p:sp>
      <p:sp>
        <p:nvSpPr>
          <p:cNvPr id="223" name="Google Shape;223;p3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Bystyret har bestemt at skolene skal dele ut klasselister. Listene skal kun inneholde: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Skolens navn + elevens navn og klasse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Foresatte må samtykke til at sin elev kan være med på klasselisten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Skriv utdeles i klasserommene etterpå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Klassevise møter på flg. rom: </a:t>
            </a:r>
            <a:endParaRPr/>
          </a:p>
        </p:txBody>
      </p:sp>
      <p:sp>
        <p:nvSpPr>
          <p:cNvPr id="229" name="Google Shape;229;p3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10A: </a:t>
            </a:r>
            <a:r>
              <a:rPr lang="no" b="1">
                <a:highlight>
                  <a:srgbClr val="FFFF00"/>
                </a:highlight>
              </a:rPr>
              <a:t>rom 5</a:t>
            </a:r>
            <a:r>
              <a:rPr lang="no" b="1"/>
              <a:t> og 2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10B: </a:t>
            </a:r>
            <a:r>
              <a:rPr lang="no" b="1">
                <a:highlight>
                  <a:srgbClr val="FFFF00"/>
                </a:highlight>
              </a:rPr>
              <a:t>kantinen</a:t>
            </a:r>
            <a:endParaRPr b="1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10C: </a:t>
            </a:r>
            <a:r>
              <a:rPr lang="no" b="1">
                <a:highlight>
                  <a:srgbClr val="FFFF00"/>
                </a:highlight>
              </a:rPr>
              <a:t>rom 6</a:t>
            </a:r>
            <a:r>
              <a:rPr lang="no" b="1"/>
              <a:t> og rom 1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10D: </a:t>
            </a:r>
            <a:r>
              <a:rPr lang="no" b="1">
                <a:highlight>
                  <a:srgbClr val="FFFF00"/>
                </a:highlight>
              </a:rPr>
              <a:t>rom 3</a:t>
            </a:r>
            <a:r>
              <a:rPr lang="no" b="1"/>
              <a:t> og 4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b="1"/>
              <a:t>10E: </a:t>
            </a:r>
            <a:r>
              <a:rPr lang="no" b="1">
                <a:highlight>
                  <a:srgbClr val="FFFF00"/>
                </a:highlight>
              </a:rPr>
              <a:t>rom 16</a:t>
            </a:r>
            <a:r>
              <a:rPr lang="no" b="1"/>
              <a:t> og 17 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1291</Words>
  <Application>Microsoft Office PowerPoint</Application>
  <PresentationFormat>Skjermfremvisning (16:9)</PresentationFormat>
  <Paragraphs>191</Paragraphs>
  <Slides>22</Slides>
  <Notes>22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7" baseType="lpstr">
      <vt:lpstr>Arial</vt:lpstr>
      <vt:lpstr>Open Sans</vt:lpstr>
      <vt:lpstr>Calibri</vt:lpstr>
      <vt:lpstr>PT Sans Narrow</vt:lpstr>
      <vt:lpstr>Tropic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FAU</vt:lpstr>
      <vt:lpstr>Info fra Rådgiver</vt:lpstr>
      <vt:lpstr>PowerPoint-presentasjon</vt:lpstr>
      <vt:lpstr>PowerPoint-presentasjon</vt:lpstr>
      <vt:lpstr>PowerPoint-presentasjon</vt:lpstr>
      <vt:lpstr>Eksamen</vt:lpstr>
      <vt:lpstr>Skriftlig eksamen</vt:lpstr>
      <vt:lpstr>Muntlig eksamen</vt:lpstr>
      <vt:lpstr>Andre viktige datoer: </vt:lpstr>
      <vt:lpstr>Behov for tilrettelegging på eksamen:</vt:lpstr>
      <vt:lpstr>§9-21: Fritak frå vurdering med karakter i eitt av dei norske skriftspråka</vt:lpstr>
      <vt:lpstr>Skolehelsetjenesten på 10. trinn</vt:lpstr>
      <vt:lpstr>Samtykke til klasselister</vt:lpstr>
      <vt:lpstr>Klassevise møter på flg. rom: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Ingebrigtsen, Marianne</dc:creator>
  <cp:lastModifiedBy>Ingebrigtsen, Marianne</cp:lastModifiedBy>
  <cp:revision>1</cp:revision>
  <dcterms:modified xsi:type="dcterms:W3CDTF">2026-09-01T07:03:13Z</dcterms:modified>
</cp:coreProperties>
</file>