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7"/>
  </p:notesMasterIdLst>
  <p:sldIdLst>
    <p:sldId id="256" r:id="rId5"/>
    <p:sldId id="257" r:id="rId6"/>
  </p:sldIdLst>
  <p:sldSz cx="9906000" cy="6858000" type="A4"/>
  <p:notesSz cx="6724650" cy="97742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 r:id="rId8" roundtripDataSignature="AMtx7mie45RpEFv9xiaFwY/hbLp2R2RmW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926" dt="2026-09-01T13:22:01.459"/>
    <p1510:client id="{076D0344-9D0C-7E3B-26E0-281843561F0B}" v="304" dt="2026-09-01T13:36:24.136"/>
    <p1510:client id="{0CB4CCFE-91CF-BB4C-69E0-674FB7DEC525}" v="409" dt="2026-09-01T12:36:20.289"/>
    <p1510:client id="{765C7A44-F44B-5BAB-CDEA-809F141CBA4B}" v="288" dt="2026-09-02T12:02:53.773"/>
  </p1510:revLst>
</p1510:revInfo>
</file>

<file path=ppt/tableStyles.xml><?xml version="1.0" encoding="utf-8"?>
<a:tblStyleLst xmlns:a="http://schemas.openxmlformats.org/drawingml/2006/main" def="{CA444385-0DCD-4A8F-BB13-186B9835C060}">
  <a:tblStyle styleId="{CA444385-0DCD-4A8F-BB13-186B9835C060}"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0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2914015" cy="490409"/>
          </a:xfrm>
          <a:prstGeom prst="rect">
            <a:avLst/>
          </a:prstGeom>
          <a:noFill/>
          <a:ln>
            <a:noFill/>
          </a:ln>
        </p:spPr>
        <p:txBody>
          <a:bodyPr spcFirstLastPara="1" wrap="square" lIns="94261" tIns="47118" rIns="94261" bIns="47118"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09079" y="0"/>
            <a:ext cx="2914015" cy="490409"/>
          </a:xfrm>
          <a:prstGeom prst="rect">
            <a:avLst/>
          </a:prstGeom>
          <a:noFill/>
          <a:ln>
            <a:noFill/>
          </a:ln>
        </p:spPr>
        <p:txBody>
          <a:bodyPr spcFirstLastPara="1" wrap="square" lIns="94261" tIns="47118" rIns="94261" bIns="47118"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81075" y="1222375"/>
            <a:ext cx="4762500" cy="32988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2465" y="4703852"/>
            <a:ext cx="5379720" cy="3848606"/>
          </a:xfrm>
          <a:prstGeom prst="rect">
            <a:avLst/>
          </a:prstGeom>
          <a:noFill/>
          <a:ln>
            <a:noFill/>
          </a:ln>
        </p:spPr>
        <p:txBody>
          <a:bodyPr spcFirstLastPara="1" wrap="square" lIns="94261" tIns="47118" rIns="94261" bIns="47118"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1" y="9283830"/>
            <a:ext cx="2914015" cy="490409"/>
          </a:xfrm>
          <a:prstGeom prst="rect">
            <a:avLst/>
          </a:prstGeom>
          <a:noFill/>
          <a:ln>
            <a:noFill/>
          </a:ln>
        </p:spPr>
        <p:txBody>
          <a:bodyPr spcFirstLastPara="1" wrap="square" lIns="94261" tIns="47118" rIns="94261" bIns="47118"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09079" y="9283830"/>
            <a:ext cx="2914015" cy="490409"/>
          </a:xfrm>
          <a:prstGeom prst="rect">
            <a:avLst/>
          </a:prstGeom>
          <a:noFill/>
          <a:ln>
            <a:noFill/>
          </a:ln>
        </p:spPr>
        <p:txBody>
          <a:bodyPr spcFirstLastPara="1" wrap="square" lIns="94261" tIns="47118" rIns="94261" bIns="47118" anchor="b" anchorCtr="0">
            <a:noAutofit/>
          </a:bodyPr>
          <a:lstStyle/>
          <a:p>
            <a:pPr algn="r"/>
            <a:fld id="{00000000-1234-1234-1234-123412341234}" type="slidenum">
              <a:rPr lang="no-NO" sz="1200" smtClean="0">
                <a:solidFill>
                  <a:schemeClr val="dk1"/>
                </a:solidFill>
                <a:latin typeface="Calibri"/>
                <a:ea typeface="Calibri"/>
                <a:cs typeface="Calibri"/>
                <a:sym typeface="Calibri"/>
              </a:rPr>
              <a:pPr algn="r"/>
              <a:t>‹#›</a:t>
            </a:fld>
            <a:endParaRPr lang="no-NO" sz="12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2465" y="4642763"/>
            <a:ext cx="5379720" cy="4398407"/>
          </a:xfrm>
          <a:prstGeom prst="rect">
            <a:avLst/>
          </a:prstGeom>
          <a:noFill/>
          <a:ln>
            <a:noFill/>
          </a:ln>
        </p:spPr>
        <p:txBody>
          <a:bodyPr spcFirstLastPara="1" wrap="square" lIns="94261" tIns="94261" rIns="94261" bIns="94261" anchor="t" anchorCtr="0">
            <a:noAutofit/>
          </a:bodyPr>
          <a:lstStyle/>
          <a:p>
            <a:pPr marL="0" indent="0">
              <a:buClr>
                <a:schemeClr val="dk1"/>
              </a:buClr>
              <a:buSzPts val="1100"/>
            </a:pPr>
            <a:endParaRPr/>
          </a:p>
        </p:txBody>
      </p:sp>
      <p:sp>
        <p:nvSpPr>
          <p:cNvPr id="86" name="Google Shape;86;p1:notes"/>
          <p:cNvSpPr>
            <a:spLocks noGrp="1" noRot="1" noChangeAspect="1"/>
          </p:cNvSpPr>
          <p:nvPr>
            <p:ph type="sldImg" idx="2"/>
          </p:nvPr>
        </p:nvSpPr>
        <p:spPr>
          <a:xfrm>
            <a:off x="715963" y="733425"/>
            <a:ext cx="5292725" cy="36655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2:notes"/>
          <p:cNvSpPr txBox="1">
            <a:spLocks noGrp="1"/>
          </p:cNvSpPr>
          <p:nvPr>
            <p:ph type="body" idx="1"/>
          </p:nvPr>
        </p:nvSpPr>
        <p:spPr>
          <a:xfrm>
            <a:off x="672465" y="4642763"/>
            <a:ext cx="5379720" cy="4398407"/>
          </a:xfrm>
          <a:prstGeom prst="rect">
            <a:avLst/>
          </a:prstGeom>
          <a:noFill/>
          <a:ln>
            <a:noFill/>
          </a:ln>
        </p:spPr>
        <p:txBody>
          <a:bodyPr spcFirstLastPara="1" wrap="square" lIns="94261" tIns="94261" rIns="94261" bIns="94261" anchor="t" anchorCtr="0">
            <a:noAutofit/>
          </a:bodyPr>
          <a:lstStyle/>
          <a:p>
            <a:pPr marL="0" indent="0">
              <a:buClr>
                <a:schemeClr val="dk1"/>
              </a:buClr>
              <a:buSzPts val="1100"/>
            </a:pPr>
            <a:endParaRPr/>
          </a:p>
        </p:txBody>
      </p:sp>
      <p:sp>
        <p:nvSpPr>
          <p:cNvPr id="102" name="Google Shape;102;p2:notes"/>
          <p:cNvSpPr>
            <a:spLocks noGrp="1" noRot="1" noChangeAspect="1"/>
          </p:cNvSpPr>
          <p:nvPr>
            <p:ph type="sldImg" idx="2"/>
          </p:nvPr>
        </p:nvSpPr>
        <p:spPr>
          <a:xfrm>
            <a:off x="715963" y="733425"/>
            <a:ext cx="5292725" cy="36655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tellysbilde" type="title">
  <p:cSld name="TITLE">
    <p:spTree>
      <p:nvGrpSpPr>
        <p:cNvPr id="1" name="Shape 15"/>
        <p:cNvGrpSpPr/>
        <p:nvPr/>
      </p:nvGrpSpPr>
      <p:grpSpPr>
        <a:xfrm>
          <a:off x="0" y="0"/>
          <a:ext cx="0" cy="0"/>
          <a:chOff x="0" y="0"/>
          <a:chExt cx="0" cy="0"/>
        </a:xfrm>
      </p:grpSpPr>
      <p:sp>
        <p:nvSpPr>
          <p:cNvPr id="16" name="Google Shape;16;p4"/>
          <p:cNvSpPr txBox="1">
            <a:spLocks noGrp="1"/>
          </p:cNvSpPr>
          <p:nvPr>
            <p:ph type="ctrTitle"/>
          </p:nvPr>
        </p:nvSpPr>
        <p:spPr>
          <a:xfrm>
            <a:off x="742950" y="1122363"/>
            <a:ext cx="84201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omt" type="blank">
  <p:cSld name="BLANK">
    <p:spTree>
      <p:nvGrpSpPr>
        <p:cNvPr id="1" name="Shape 21"/>
        <p:cNvGrpSpPr/>
        <p:nvPr/>
      </p:nvGrpSpPr>
      <p:grpSpPr>
        <a:xfrm>
          <a:off x="0" y="0"/>
          <a:ext cx="0" cy="0"/>
          <a:chOff x="0" y="0"/>
          <a:chExt cx="0" cy="0"/>
        </a:xfrm>
      </p:grpSpPr>
      <p:sp>
        <p:nvSpPr>
          <p:cNvPr id="22" name="Google Shape;22;p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tel og innhold" type="obj">
  <p:cSld name="OBJECT">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eloverskrift" type="secHead">
  <p:cSld name="SECTION_HEADER">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675879" y="1709740"/>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7"/>
          <p:cNvSpPr txBox="1">
            <a:spLocks noGrp="1"/>
          </p:cNvSpPr>
          <p:nvPr>
            <p:ph type="body" idx="1"/>
          </p:nvPr>
        </p:nvSpPr>
        <p:spPr>
          <a:xfrm>
            <a:off x="675879"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7"/>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o innholdsdeler" type="twoObj">
  <p:cSld name="TWO_OBJECTS">
    <p:spTree>
      <p:nvGrpSpPr>
        <p:cNvPr id="1" name="Shape 37"/>
        <p:cNvGrpSpPr/>
        <p:nvPr/>
      </p:nvGrpSpPr>
      <p:grpSpPr>
        <a:xfrm>
          <a:off x="0" y="0"/>
          <a:ext cx="0" cy="0"/>
          <a:chOff x="0" y="0"/>
          <a:chExt cx="0" cy="0"/>
        </a:xfrm>
      </p:grpSpPr>
      <p:sp>
        <p:nvSpPr>
          <p:cNvPr id="38" name="Google Shape;38;p8"/>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8"/>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8"/>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8"/>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ammenligning" type="twoTxTwoObj">
  <p:cSld name="TWO_OBJECTS_WITH_TEXT">
    <p:spTree>
      <p:nvGrpSpPr>
        <p:cNvPr id="1" name="Shape 44"/>
        <p:cNvGrpSpPr/>
        <p:nvPr/>
      </p:nvGrpSpPr>
      <p:grpSpPr>
        <a:xfrm>
          <a:off x="0" y="0"/>
          <a:ext cx="0" cy="0"/>
          <a:chOff x="0" y="0"/>
          <a:chExt cx="0" cy="0"/>
        </a:xfrm>
      </p:grpSpPr>
      <p:sp>
        <p:nvSpPr>
          <p:cNvPr id="45" name="Google Shape;45;p9"/>
          <p:cNvSpPr txBox="1">
            <a:spLocks noGrp="1"/>
          </p:cNvSpPr>
          <p:nvPr>
            <p:ph type="title"/>
          </p:nvPr>
        </p:nvSpPr>
        <p:spPr>
          <a:xfrm>
            <a:off x="68232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9"/>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9"/>
          <p:cNvSpPr txBox="1">
            <a:spLocks noGrp="1"/>
          </p:cNvSpPr>
          <p:nvPr>
            <p:ph type="body" idx="2"/>
          </p:nvPr>
        </p:nvSpPr>
        <p:spPr>
          <a:xfrm>
            <a:off x="682329" y="2505075"/>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9"/>
          <p:cNvSpPr txBox="1">
            <a:spLocks noGrp="1"/>
          </p:cNvSpPr>
          <p:nvPr>
            <p:ph type="body" idx="3"/>
          </p:nvPr>
        </p:nvSpPr>
        <p:spPr>
          <a:xfrm>
            <a:off x="5014913"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9"/>
          <p:cNvSpPr txBox="1">
            <a:spLocks noGrp="1"/>
          </p:cNvSpPr>
          <p:nvPr>
            <p:ph type="body" idx="4"/>
          </p:nvPr>
        </p:nvSpPr>
        <p:spPr>
          <a:xfrm>
            <a:off x="5014913" y="2505075"/>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9"/>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re tittel" type="titleOnly">
  <p:cSld name="TITLE_ONLY">
    <p:spTree>
      <p:nvGrpSpPr>
        <p:cNvPr id="1" name="Shape 53"/>
        <p:cNvGrpSpPr/>
        <p:nvPr/>
      </p:nvGrpSpPr>
      <p:grpSpPr>
        <a:xfrm>
          <a:off x="0" y="0"/>
          <a:ext cx="0" cy="0"/>
          <a:chOff x="0" y="0"/>
          <a:chExt cx="0" cy="0"/>
        </a:xfrm>
      </p:grpSpPr>
      <p:sp>
        <p:nvSpPr>
          <p:cNvPr id="54" name="Google Shape;54;p10"/>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1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nhold med tekst" type="objTx">
  <p:cSld name="OBJECT_WITH_CAPTION_TEXT">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body" idx="1"/>
          </p:nvPr>
        </p:nvSpPr>
        <p:spPr>
          <a:xfrm>
            <a:off x="4211340" y="987427"/>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1"/>
          <p:cNvSpPr txBox="1">
            <a:spLocks noGrp="1"/>
          </p:cNvSpPr>
          <p:nvPr>
            <p:ph type="body" idx="2"/>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lde med tekst" type="picTx">
  <p:cSld name="PICTURE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a:spLocks noGrp="1"/>
          </p:cNvSpPr>
          <p:nvPr>
            <p:ph type="pic" idx="2"/>
          </p:nvPr>
        </p:nvSpPr>
        <p:spPr>
          <a:xfrm>
            <a:off x="4211340" y="987427"/>
            <a:ext cx="5014913" cy="4873625"/>
          </a:xfrm>
          <a:prstGeom prst="rect">
            <a:avLst/>
          </a:prstGeom>
          <a:noFill/>
          <a:ln>
            <a:noFill/>
          </a:ln>
        </p:spPr>
      </p:sp>
      <p:sp>
        <p:nvSpPr>
          <p:cNvPr id="68" name="Google Shape;68;p12"/>
          <p:cNvSpPr txBox="1">
            <a:spLocks noGrp="1"/>
          </p:cNvSpPr>
          <p:nvPr>
            <p:ph type="body" idx="1"/>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Loddrett tekst" type="vertTx">
  <p:cSld name="VERTICAL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txBox="1">
            <a:spLocks noGrp="1"/>
          </p:cNvSpPr>
          <p:nvPr>
            <p:ph type="body" idx="1"/>
          </p:nvPr>
        </p:nvSpPr>
        <p:spPr>
          <a:xfrm rot="5400000">
            <a:off x="2777332"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Loddrett tittel og tekst" type="vertTitleAndTx">
  <p:cSld name="VERTICAL_TITLE_AND_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rot="5400000">
            <a:off x="5251054"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917179"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no-NO"/>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o-NO"/>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mailto:fauhordvikskole@gmail.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2.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grpSp>
        <p:nvGrpSpPr>
          <p:cNvPr id="88" name="Google Shape;88;p1"/>
          <p:cNvGrpSpPr/>
          <p:nvPr/>
        </p:nvGrpSpPr>
        <p:grpSpPr>
          <a:xfrm>
            <a:off x="7934325" y="123825"/>
            <a:ext cx="1762125" cy="310713"/>
            <a:chOff x="7934325" y="123825"/>
            <a:chExt cx="1762125" cy="310713"/>
          </a:xfrm>
        </p:grpSpPr>
        <p:sp>
          <p:nvSpPr>
            <p:cNvPr id="89" name="Google Shape;89;p1"/>
            <p:cNvSpPr txBox="1"/>
            <p:nvPr/>
          </p:nvSpPr>
          <p:spPr>
            <a:xfrm>
              <a:off x="8319290" y="123825"/>
              <a:ext cx="13716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no-NO" sz="1400" b="0" i="0" u="none" strike="noStrike" cap="none">
                  <a:solidFill>
                    <a:schemeClr val="dk1"/>
                  </a:solidFill>
                  <a:latin typeface="Calibri"/>
                  <a:ea typeface="Calibri"/>
                  <a:cs typeface="Calibri"/>
                  <a:sym typeface="Calibri"/>
                </a:rPr>
                <a:t>Hordvik skole</a:t>
              </a:r>
              <a:endParaRPr sz="1400" b="0" i="0" u="none" strike="noStrike" cap="none">
                <a:solidFill>
                  <a:srgbClr val="000000"/>
                </a:solidFill>
                <a:latin typeface="Arial"/>
                <a:ea typeface="Arial"/>
                <a:cs typeface="Arial"/>
                <a:sym typeface="Arial"/>
              </a:endParaRPr>
            </a:p>
          </p:txBody>
        </p:sp>
        <p:sp>
          <p:nvSpPr>
            <p:cNvPr id="90" name="Google Shape;90;p1"/>
            <p:cNvSpPr txBox="1"/>
            <p:nvPr/>
          </p:nvSpPr>
          <p:spPr>
            <a:xfrm>
              <a:off x="7934325" y="126802"/>
              <a:ext cx="1762125" cy="307736"/>
            </a:xfrm>
            <a:prstGeom prst="rect">
              <a:avLst/>
            </a:prstGeom>
            <a:noFill/>
            <a:ln>
              <a:noFill/>
            </a:ln>
          </p:spPr>
          <p:txBody>
            <a:bodyPr spcFirstLastPara="1" wrap="square" lIns="91425" tIns="45700" rIns="91425" bIns="45700" anchor="t" anchorCtr="0">
              <a:spAutoFit/>
            </a:bodyPr>
            <a:lstStyle/>
            <a:p>
              <a:pPr>
                <a:buSzPts val="1400"/>
              </a:pPr>
              <a:endParaRPr lang="en-US" sz="1400" b="0" i="0" u="none" strike="noStrike" cap="none">
                <a:solidFill>
                  <a:schemeClr val="dk1"/>
                </a:solidFill>
                <a:latin typeface="Calibri"/>
                <a:ea typeface="Calibri"/>
                <a:cs typeface="Calibri"/>
              </a:endParaRPr>
            </a:p>
          </p:txBody>
        </p:sp>
      </p:grpSp>
      <p:sp>
        <p:nvSpPr>
          <p:cNvPr id="91" name="Google Shape;91;p1"/>
          <p:cNvSpPr/>
          <p:nvPr/>
        </p:nvSpPr>
        <p:spPr>
          <a:xfrm>
            <a:off x="95250" y="523875"/>
            <a:ext cx="9715500" cy="1162050"/>
          </a:xfrm>
          <a:prstGeom prst="roundRect">
            <a:avLst>
              <a:gd name="adj" fmla="val 16667"/>
            </a:avLst>
          </a:prstGeom>
          <a:solidFill>
            <a:srgbClr val="CE8389"/>
          </a:solidFill>
          <a:ln w="9525" cap="flat" cmpd="sng">
            <a:solidFill>
              <a:srgbClr val="A64D7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000"/>
              <a:buFont typeface="Arial"/>
              <a:buNone/>
            </a:pPr>
            <a:r>
              <a:rPr lang="no-NO" sz="4000" b="0" i="0" u="none" strike="noStrike" cap="none">
                <a:solidFill>
                  <a:schemeClr val="dk1"/>
                </a:solidFill>
                <a:latin typeface="Arial"/>
                <a:ea typeface="Arial"/>
                <a:cs typeface="Arial"/>
                <a:sym typeface="Arial"/>
              </a:rPr>
              <a:t>UKEPLAN FOR </a:t>
            </a:r>
            <a:r>
              <a:rPr lang="nb-NO" sz="4000">
                <a:solidFill>
                  <a:schemeClr val="dk1"/>
                </a:solidFill>
              </a:rPr>
              <a:t>1</a:t>
            </a:r>
            <a:r>
              <a:rPr lang="no-NO" sz="4000" b="0" i="0" u="none" strike="noStrike" cap="none">
                <a:solidFill>
                  <a:schemeClr val="dk1"/>
                </a:solidFill>
                <a:latin typeface="Arial"/>
                <a:ea typeface="Arial"/>
                <a:cs typeface="Arial"/>
                <a:sym typeface="Arial"/>
              </a:rPr>
              <a:t>.TRINN</a:t>
            </a:r>
            <a:endParaRPr sz="1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no-NO" sz="2400" b="0" i="0" u="none" strike="noStrike" cap="none">
                <a:solidFill>
                  <a:schemeClr val="dk1"/>
                </a:solidFill>
                <a:latin typeface="Arial"/>
                <a:ea typeface="Arial"/>
                <a:cs typeface="Arial"/>
                <a:sym typeface="Arial"/>
              </a:rPr>
              <a:t>Uke </a:t>
            </a:r>
            <a:r>
              <a:rPr lang="no-NO" sz="2400">
                <a:solidFill>
                  <a:schemeClr val="dk1"/>
                </a:solidFill>
              </a:rPr>
              <a:t>37</a:t>
            </a:r>
            <a:endParaRPr sz="1400" b="0" i="0" u="none" strike="noStrike" cap="none">
              <a:solidFill>
                <a:schemeClr val="dk1"/>
              </a:solidFill>
              <a:latin typeface="Arial"/>
              <a:ea typeface="Arial"/>
              <a:cs typeface="Arial"/>
              <a:sym typeface="Arial"/>
            </a:endParaRPr>
          </a:p>
        </p:txBody>
      </p:sp>
      <p:graphicFrame>
        <p:nvGraphicFramePr>
          <p:cNvPr id="92" name="Google Shape;92;p1"/>
          <p:cNvGraphicFramePr/>
          <p:nvPr>
            <p:extLst>
              <p:ext uri="{D42A27DB-BD31-4B8C-83A1-F6EECF244321}">
                <p14:modId xmlns:p14="http://schemas.microsoft.com/office/powerpoint/2010/main" val="1455506506"/>
              </p:ext>
            </p:extLst>
          </p:nvPr>
        </p:nvGraphicFramePr>
        <p:xfrm>
          <a:off x="95250" y="5068176"/>
          <a:ext cx="9715500" cy="1675025"/>
        </p:xfrm>
        <a:graphic>
          <a:graphicData uri="http://schemas.openxmlformats.org/drawingml/2006/table">
            <a:tbl>
              <a:tblPr>
                <a:noFill/>
                <a:tableStyleId>{CA444385-0DCD-4A8F-BB13-186B9835C060}</a:tableStyleId>
              </a:tblPr>
              <a:tblGrid>
                <a:gridCol w="1619250">
                  <a:extLst>
                    <a:ext uri="{9D8B030D-6E8A-4147-A177-3AD203B41FA5}">
                      <a16:colId xmlns:a16="http://schemas.microsoft.com/office/drawing/2014/main" val="20000"/>
                    </a:ext>
                  </a:extLst>
                </a:gridCol>
                <a:gridCol w="8096250">
                  <a:extLst>
                    <a:ext uri="{9D8B030D-6E8A-4147-A177-3AD203B41FA5}">
                      <a16:colId xmlns:a16="http://schemas.microsoft.com/office/drawing/2014/main" val="20001"/>
                    </a:ext>
                  </a:extLst>
                </a:gridCol>
              </a:tblGrid>
              <a:tr h="266075">
                <a:tc>
                  <a:txBody>
                    <a:bodyPr/>
                    <a:lstStyle/>
                    <a:p>
                      <a:pPr marL="0" marR="0" lvl="0" indent="0" algn="ctr" rtl="0">
                        <a:lnSpc>
                          <a:spcPct val="100000"/>
                        </a:lnSpc>
                        <a:spcBef>
                          <a:spcPts val="0"/>
                        </a:spcBef>
                        <a:spcAft>
                          <a:spcPts val="0"/>
                        </a:spcAft>
                        <a:buClr>
                          <a:srgbClr val="000000"/>
                        </a:buClr>
                        <a:buSzPts val="1600"/>
                        <a:buFont typeface="Arial"/>
                        <a:buNone/>
                      </a:pPr>
                      <a:r>
                        <a:rPr lang="no-NO" sz="1500" u="none" strike="noStrike" cap="none" dirty="0">
                          <a:latin typeface="Arial"/>
                          <a:ea typeface="Arial"/>
                          <a:cs typeface="Arial"/>
                          <a:sym typeface="Arial"/>
                        </a:rPr>
                        <a:t>Ukelekse</a:t>
                      </a:r>
                      <a:endParaRPr sz="1300" u="none" strike="noStrike" cap="none" dirty="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E8389"/>
                    </a:solidFill>
                  </a:tcPr>
                </a:tc>
                <a:tc>
                  <a:txBody>
                    <a:bodyPr/>
                    <a:lstStyle/>
                    <a:p>
                      <a:pPr marL="0" marR="0" lvl="0" indent="0" algn="l" rtl="0">
                        <a:lnSpc>
                          <a:spcPct val="100000"/>
                        </a:lnSpc>
                        <a:spcBef>
                          <a:spcPts val="0"/>
                        </a:spcBef>
                        <a:spcAft>
                          <a:spcPts val="0"/>
                        </a:spcAft>
                        <a:buClr>
                          <a:srgbClr val="000000"/>
                        </a:buClr>
                        <a:buSzPts val="1600"/>
                        <a:buFont typeface="Arial"/>
                        <a:buNone/>
                      </a:pPr>
                      <a:endParaRPr sz="1500" u="none" strike="noStrike" cap="none">
                        <a:latin typeface="Arial"/>
                        <a:ea typeface="Arial"/>
                        <a:cs typeface="Arial"/>
                        <a:sym typeface="Arial"/>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E8389"/>
                    </a:solidFill>
                  </a:tcPr>
                </a:tc>
                <a:extLst>
                  <a:ext uri="{0D108BD9-81ED-4DB2-BD59-A6C34878D82A}">
                    <a16:rowId xmlns:a16="http://schemas.microsoft.com/office/drawing/2014/main" val="10000"/>
                  </a:ext>
                </a:extLst>
              </a:tr>
              <a:tr h="1354975">
                <a:tc>
                  <a:txBody>
                    <a:bodyPr/>
                    <a:lstStyle/>
                    <a:p>
                      <a:pPr marL="0" marR="0" lvl="0" indent="0" algn="l" rtl="0">
                        <a:lnSpc>
                          <a:spcPct val="100000"/>
                        </a:lnSpc>
                        <a:spcBef>
                          <a:spcPts val="0"/>
                        </a:spcBef>
                        <a:spcAft>
                          <a:spcPts val="0"/>
                        </a:spcAft>
                        <a:buClr>
                          <a:srgbClr val="000000"/>
                        </a:buClr>
                        <a:buSzPts val="1600"/>
                        <a:buFont typeface="Arial"/>
                        <a:buNone/>
                      </a:pPr>
                      <a:endParaRPr sz="1600" u="none" strike="noStrike" cap="none"/>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a:lnSpc>
                          <a:spcPct val="100000"/>
                        </a:lnSpc>
                        <a:spcBef>
                          <a:spcPts val="0"/>
                        </a:spcBef>
                        <a:spcAft>
                          <a:spcPts val="0"/>
                        </a:spcAft>
                        <a:buNone/>
                      </a:pPr>
                      <a:r>
                        <a:rPr lang="en-US" sz="1200" u="none" strike="noStrike" cap="none" dirty="0" err="1"/>
                        <a:t>Gjør</a:t>
                      </a:r>
                      <a:r>
                        <a:rPr lang="en-US" sz="1200" u="none" strike="noStrike" cap="none" dirty="0"/>
                        <a:t> </a:t>
                      </a:r>
                      <a:r>
                        <a:rPr lang="en-US" sz="1200" u="none" strike="noStrike" cap="none" dirty="0" err="1"/>
                        <a:t>ferdig</a:t>
                      </a:r>
                      <a:r>
                        <a:rPr lang="en-US" sz="1200" u="none" strike="noStrike" cap="none"/>
                        <a:t>, Boken om meg. Det er </a:t>
                      </a:r>
                      <a:r>
                        <a:rPr lang="en-US" sz="1200" u="none" strike="noStrike" cap="none" dirty="0" err="1"/>
                        <a:t>viktig</a:t>
                      </a:r>
                      <a:r>
                        <a:rPr lang="en-US" sz="1200" u="none" strike="noStrike" cap="none" dirty="0"/>
                        <a:t> at den ligger </a:t>
                      </a:r>
                      <a:r>
                        <a:rPr lang="en-US" sz="1200" u="none" strike="noStrike" cap="none" dirty="0" err="1"/>
                        <a:t>i</a:t>
                      </a:r>
                      <a:r>
                        <a:rPr lang="en-US" sz="1200" u="none" strike="noStrike" cap="none" dirty="0"/>
                        <a:t> den </a:t>
                      </a:r>
                      <a:r>
                        <a:rPr lang="en-US" sz="1200" u="none" strike="noStrike" cap="none" dirty="0" err="1"/>
                        <a:t>grønne</a:t>
                      </a:r>
                      <a:r>
                        <a:rPr lang="en-US" sz="1200" u="none" strike="noStrike" cap="none" dirty="0"/>
                        <a:t> </a:t>
                      </a:r>
                      <a:r>
                        <a:rPr lang="en-US" sz="1200" u="none" strike="noStrike" cap="none" dirty="0" err="1"/>
                        <a:t>permen</a:t>
                      </a:r>
                      <a:r>
                        <a:rPr lang="en-US" sz="1200" u="none" strike="noStrike" cap="none" dirty="0"/>
                        <a:t> </a:t>
                      </a:r>
                      <a:r>
                        <a:rPr lang="en-US" sz="1200" u="none" strike="noStrike" cap="none" dirty="0" err="1"/>
                        <a:t>på</a:t>
                      </a:r>
                      <a:r>
                        <a:rPr lang="en-US" sz="1200" u="none" strike="noStrike" cap="none" dirty="0"/>
                        <a:t> </a:t>
                      </a:r>
                      <a:r>
                        <a:rPr lang="en-US" sz="1200" u="none" strike="noStrike" cap="none" dirty="0" err="1"/>
                        <a:t>torsdag</a:t>
                      </a:r>
                      <a:r>
                        <a:rPr lang="en-US" sz="1200" u="none" strike="noStrike" cap="none" dirty="0"/>
                        <a:t>, </a:t>
                      </a:r>
                      <a:r>
                        <a:rPr lang="en-US" sz="1200" u="none" strike="noStrike" cap="none" dirty="0" err="1"/>
                        <a:t>slik</a:t>
                      </a:r>
                      <a:r>
                        <a:rPr lang="en-US" sz="1200" u="none" strike="noStrike" cap="none" dirty="0"/>
                        <a:t> at vi </a:t>
                      </a:r>
                      <a:r>
                        <a:rPr lang="en-US" sz="1200" u="none" strike="noStrike" cap="none" dirty="0" err="1"/>
                        <a:t>får</a:t>
                      </a:r>
                      <a:r>
                        <a:rPr lang="en-US" sz="1200" u="none" strike="noStrike" cap="none" dirty="0"/>
                        <a:t> alle inn </a:t>
                      </a:r>
                      <a:r>
                        <a:rPr lang="en-US" sz="1200" u="none" strike="noStrike" cap="none" dirty="0" err="1"/>
                        <a:t>før</a:t>
                      </a:r>
                      <a:r>
                        <a:rPr lang="en-US" sz="1200" u="none" strike="noStrike" cap="none" dirty="0"/>
                        <a:t> </a:t>
                      </a:r>
                      <a:r>
                        <a:rPr lang="en-US" sz="1200" u="none" strike="noStrike" cap="none" dirty="0" err="1"/>
                        <a:t>helgen</a:t>
                      </a:r>
                      <a:r>
                        <a:rPr lang="en-US" sz="1200" u="none" strike="noStrike" cap="none" dirty="0"/>
                        <a:t>.  </a:t>
                      </a:r>
                    </a:p>
                  </a:txBody>
                  <a:tcPr marL="91450" marR="9145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pic>
        <p:nvPicPr>
          <p:cNvPr id="93" name="Google Shape;93;p1"/>
          <p:cNvPicPr preferRelativeResize="0"/>
          <p:nvPr/>
        </p:nvPicPr>
        <p:blipFill rotWithShape="1">
          <a:blip r:embed="rId3">
            <a:alphaModFix/>
          </a:blip>
          <a:srcRect/>
          <a:stretch/>
        </p:blipFill>
        <p:spPr>
          <a:xfrm>
            <a:off x="8354166" y="683869"/>
            <a:ext cx="1342284" cy="842062"/>
          </a:xfrm>
          <a:prstGeom prst="roundRect">
            <a:avLst>
              <a:gd name="adj" fmla="val 16667"/>
            </a:avLst>
          </a:prstGeom>
          <a:noFill/>
          <a:ln>
            <a:noFill/>
          </a:ln>
          <a:effectLst>
            <a:outerShdw blurRad="76200" dist="38100" dir="7800000" algn="tl" rotWithShape="0">
              <a:srgbClr val="000000">
                <a:alpha val="40000"/>
              </a:srgbClr>
            </a:outerShdw>
          </a:effectLst>
        </p:spPr>
      </p:pic>
      <p:pic>
        <p:nvPicPr>
          <p:cNvPr id="94" name="Google Shape;94;p1"/>
          <p:cNvPicPr preferRelativeResize="0"/>
          <p:nvPr/>
        </p:nvPicPr>
        <p:blipFill rotWithShape="1">
          <a:blip r:embed="rId4">
            <a:alphaModFix/>
          </a:blip>
          <a:srcRect/>
          <a:stretch/>
        </p:blipFill>
        <p:spPr>
          <a:xfrm flipH="1">
            <a:off x="9027114" y="4066953"/>
            <a:ext cx="458125" cy="394300"/>
          </a:xfrm>
          <a:prstGeom prst="rect">
            <a:avLst/>
          </a:prstGeom>
          <a:noFill/>
          <a:ln>
            <a:noFill/>
          </a:ln>
        </p:spPr>
      </p:pic>
      <p:graphicFrame>
        <p:nvGraphicFramePr>
          <p:cNvPr id="95" name="Google Shape;95;p1"/>
          <p:cNvGraphicFramePr/>
          <p:nvPr>
            <p:extLst>
              <p:ext uri="{D42A27DB-BD31-4B8C-83A1-F6EECF244321}">
                <p14:modId xmlns:p14="http://schemas.microsoft.com/office/powerpoint/2010/main" val="2744770093"/>
              </p:ext>
            </p:extLst>
          </p:nvPr>
        </p:nvGraphicFramePr>
        <p:xfrm>
          <a:off x="95658" y="1860697"/>
          <a:ext cx="9715434" cy="3215398"/>
        </p:xfrm>
        <a:graphic>
          <a:graphicData uri="http://schemas.openxmlformats.org/drawingml/2006/table">
            <a:tbl>
              <a:tblPr>
                <a:noFill/>
                <a:tableStyleId>{CA444385-0DCD-4A8F-BB13-186B9835C060}</a:tableStyleId>
              </a:tblPr>
              <a:tblGrid>
                <a:gridCol w="1619239">
                  <a:extLst>
                    <a:ext uri="{9D8B030D-6E8A-4147-A177-3AD203B41FA5}">
                      <a16:colId xmlns:a16="http://schemas.microsoft.com/office/drawing/2014/main" val="20000"/>
                    </a:ext>
                  </a:extLst>
                </a:gridCol>
                <a:gridCol w="1619239">
                  <a:extLst>
                    <a:ext uri="{9D8B030D-6E8A-4147-A177-3AD203B41FA5}">
                      <a16:colId xmlns:a16="http://schemas.microsoft.com/office/drawing/2014/main" val="20001"/>
                    </a:ext>
                  </a:extLst>
                </a:gridCol>
                <a:gridCol w="1619239">
                  <a:extLst>
                    <a:ext uri="{9D8B030D-6E8A-4147-A177-3AD203B41FA5}">
                      <a16:colId xmlns:a16="http://schemas.microsoft.com/office/drawing/2014/main" val="20002"/>
                    </a:ext>
                  </a:extLst>
                </a:gridCol>
                <a:gridCol w="1619239">
                  <a:extLst>
                    <a:ext uri="{9D8B030D-6E8A-4147-A177-3AD203B41FA5}">
                      <a16:colId xmlns:a16="http://schemas.microsoft.com/office/drawing/2014/main" val="20003"/>
                    </a:ext>
                  </a:extLst>
                </a:gridCol>
                <a:gridCol w="1619239">
                  <a:extLst>
                    <a:ext uri="{9D8B030D-6E8A-4147-A177-3AD203B41FA5}">
                      <a16:colId xmlns:a16="http://schemas.microsoft.com/office/drawing/2014/main" val="20004"/>
                    </a:ext>
                  </a:extLst>
                </a:gridCol>
                <a:gridCol w="1619239">
                  <a:extLst>
                    <a:ext uri="{9D8B030D-6E8A-4147-A177-3AD203B41FA5}">
                      <a16:colId xmlns:a16="http://schemas.microsoft.com/office/drawing/2014/main" val="20005"/>
                    </a:ext>
                  </a:extLst>
                </a:gridCol>
              </a:tblGrid>
              <a:tr h="623700">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PÅ SKOLEN</a:t>
                      </a:r>
                      <a:endParaRPr sz="1500" dirty="0">
                        <a:latin typeface="Calibri"/>
                        <a:ea typeface="Calibri"/>
                        <a:cs typeface="Calibri"/>
                        <a:sym typeface="Calibri"/>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DED0"/>
                    </a:solidFill>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MANDAG</a:t>
                      </a:r>
                      <a:endParaRPr sz="1500" dirty="0">
                        <a:latin typeface="Calibri"/>
                        <a:ea typeface="Calibri"/>
                        <a:cs typeface="Calibri"/>
                        <a:sym typeface="Calibri"/>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DED0"/>
                    </a:solidFill>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TIRSDAG</a:t>
                      </a:r>
                      <a:endParaRPr sz="1500" dirty="0">
                        <a:latin typeface="Calibri"/>
                        <a:ea typeface="Calibri"/>
                        <a:cs typeface="Calibri"/>
                        <a:sym typeface="Calibri"/>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DED0"/>
                    </a:solidFill>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ONSDAG</a:t>
                      </a:r>
                      <a:endParaRPr sz="1500" dirty="0">
                        <a:latin typeface="Calibri"/>
                        <a:ea typeface="Calibri"/>
                        <a:cs typeface="Calibri"/>
                        <a:sym typeface="Calibri"/>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DED0"/>
                    </a:solidFill>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TORSDAG</a:t>
                      </a:r>
                      <a:endParaRPr sz="1500" dirty="0">
                        <a:latin typeface="Calibri"/>
                        <a:ea typeface="Calibri"/>
                        <a:cs typeface="Calibri"/>
                        <a:sym typeface="Calibri"/>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DED0"/>
                    </a:solidFill>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FREDAG</a:t>
                      </a:r>
                      <a:endParaRPr sz="1500" dirty="0">
                        <a:latin typeface="Calibri"/>
                        <a:ea typeface="Calibri"/>
                        <a:cs typeface="Calibri"/>
                        <a:sym typeface="Calibri"/>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DED0"/>
                    </a:solidFill>
                  </a:tcPr>
                </a:tc>
                <a:extLst>
                  <a:ext uri="{0D108BD9-81ED-4DB2-BD59-A6C34878D82A}">
                    <a16:rowId xmlns:a16="http://schemas.microsoft.com/office/drawing/2014/main" val="10000"/>
                  </a:ext>
                </a:extLst>
              </a:tr>
              <a:tr h="2079002">
                <a:tc>
                  <a:txBody>
                    <a:bodyPr/>
                    <a:lstStyle/>
                    <a:p>
                      <a:pPr marL="0" lvl="0" indent="0" algn="l" rtl="0">
                        <a:lnSpc>
                          <a:spcPct val="115000"/>
                        </a:lnSpc>
                        <a:spcBef>
                          <a:spcPts val="0"/>
                        </a:spcBef>
                        <a:spcAft>
                          <a:spcPts val="0"/>
                        </a:spcAft>
                        <a:buNone/>
                      </a:pPr>
                      <a:r>
                        <a:rPr lang="no-NO" dirty="0">
                          <a:latin typeface="Calibri"/>
                          <a:ea typeface="Calibri"/>
                          <a:cs typeface="Calibri"/>
                          <a:sym typeface="Calibri"/>
                        </a:rPr>
                        <a:t>Tema: </a:t>
                      </a:r>
                      <a:r>
                        <a:rPr lang="no-NO" dirty="0" err="1">
                          <a:latin typeface="Calibri"/>
                          <a:ea typeface="Calibri"/>
                          <a:cs typeface="Calibri"/>
                        </a:rPr>
                        <a:t>Følge</a:t>
                      </a:r>
                      <a:r>
                        <a:rPr lang="no-NO" dirty="0">
                          <a:latin typeface="Calibri"/>
                          <a:ea typeface="Calibri"/>
                          <a:cs typeface="Calibri"/>
                        </a:rPr>
                        <a:t> </a:t>
                      </a:r>
                      <a:r>
                        <a:rPr lang="no-NO" dirty="0" err="1">
                          <a:latin typeface="Calibri"/>
                          <a:ea typeface="Calibri"/>
                          <a:cs typeface="Calibri"/>
                        </a:rPr>
                        <a:t>regler</a:t>
                      </a:r>
                      <a:r>
                        <a:rPr lang="no-NO" dirty="0">
                          <a:latin typeface="Calibri"/>
                          <a:ea typeface="Calibri"/>
                          <a:cs typeface="Calibri"/>
                        </a:rPr>
                        <a:t> </a:t>
                      </a:r>
                      <a:r>
                        <a:rPr lang="no-NO" dirty="0" err="1">
                          <a:latin typeface="Calibri"/>
                          <a:ea typeface="Calibri"/>
                          <a:cs typeface="Calibri"/>
                        </a:rPr>
                        <a:t>og</a:t>
                      </a:r>
                      <a:r>
                        <a:rPr lang="no-NO" dirty="0">
                          <a:latin typeface="Calibri"/>
                          <a:ea typeface="Calibri"/>
                          <a:cs typeface="Calibri"/>
                        </a:rPr>
                        <a:t> </a:t>
                      </a:r>
                      <a:r>
                        <a:rPr lang="no-NO" dirty="0" err="1">
                          <a:latin typeface="Calibri"/>
                          <a:ea typeface="Calibri"/>
                          <a:cs typeface="Calibri"/>
                        </a:rPr>
                        <a:t>beskjeder</a:t>
                      </a:r>
                      <a:r>
                        <a:rPr lang="no-NO" dirty="0">
                          <a:latin typeface="Calibri"/>
                          <a:ea typeface="Calibri"/>
                          <a:cs typeface="Calibri"/>
                        </a:rPr>
                        <a:t>. </a:t>
                      </a:r>
                      <a:endParaRPr lang="no-NO" dirty="0" err="1">
                        <a:latin typeface="Calibri"/>
                        <a:ea typeface="Calibri"/>
                        <a:cs typeface="Calibri"/>
                        <a:sym typeface="Calibri"/>
                      </a:endParaRPr>
                    </a:p>
                    <a:p>
                      <a:pPr marL="0" lvl="0" indent="0" algn="l">
                        <a:lnSpc>
                          <a:spcPct val="114999"/>
                        </a:lnSpc>
                        <a:spcBef>
                          <a:spcPts val="0"/>
                        </a:spcBef>
                        <a:spcAft>
                          <a:spcPts val="0"/>
                        </a:spcAft>
                        <a:buNone/>
                      </a:pPr>
                      <a:r>
                        <a:rPr lang="en-US" dirty="0">
                          <a:latin typeface="Calibri"/>
                          <a:ea typeface="Calibri"/>
                          <a:cs typeface="Calibri"/>
                        </a:rPr>
                        <a:t> </a:t>
                      </a: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endParaRPr lang="en-US" b="1">
                        <a:latin typeface="Calibri"/>
                        <a:ea typeface="Calibri"/>
                        <a:cs typeface="Calibri"/>
                      </a:endParaRPr>
                    </a:p>
                    <a:p>
                      <a:pPr marL="0" lvl="0" indent="0" algn="l">
                        <a:lnSpc>
                          <a:spcPct val="114999"/>
                        </a:lnSpc>
                        <a:spcBef>
                          <a:spcPts val="0"/>
                        </a:spcBef>
                        <a:spcAft>
                          <a:spcPts val="0"/>
                        </a:spcAft>
                        <a:buNone/>
                      </a:pPr>
                      <a:endParaRPr lang="en-US" b="1">
                        <a:latin typeface="Calibri"/>
                        <a:ea typeface="Calibri"/>
                        <a:cs typeface="Calibri"/>
                      </a:endParaRPr>
                    </a:p>
                    <a:p>
                      <a:pPr marL="0" lvl="0" indent="0" algn="l">
                        <a:lnSpc>
                          <a:spcPct val="114999"/>
                        </a:lnSpc>
                        <a:spcBef>
                          <a:spcPts val="0"/>
                        </a:spcBef>
                        <a:spcAft>
                          <a:spcPts val="0"/>
                        </a:spcAft>
                        <a:buNone/>
                      </a:pPr>
                      <a:r>
                        <a:rPr lang="en-US" b="1" dirty="0">
                          <a:latin typeface="Calibri"/>
                          <a:ea typeface="Calibri"/>
                          <a:cs typeface="Calibri"/>
                        </a:rPr>
                        <a:t>PLANLEGGINGS-</a:t>
                      </a:r>
                    </a:p>
                    <a:p>
                      <a:pPr marL="0" lvl="0" indent="0" algn="l">
                        <a:lnSpc>
                          <a:spcPct val="114999"/>
                        </a:lnSpc>
                        <a:spcBef>
                          <a:spcPts val="0"/>
                        </a:spcBef>
                        <a:spcAft>
                          <a:spcPts val="0"/>
                        </a:spcAft>
                        <a:buNone/>
                      </a:pPr>
                      <a:r>
                        <a:rPr lang="en-US" b="1" dirty="0">
                          <a:latin typeface="Calibri"/>
                          <a:ea typeface="Calibri"/>
                          <a:cs typeface="Calibri"/>
                        </a:rPr>
                        <a:t>DAG FRI</a:t>
                      </a: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nb-NO" b="1" dirty="0">
                          <a:latin typeface="Calibri"/>
                          <a:ea typeface="Calibri"/>
                          <a:cs typeface="Calibri"/>
                        </a:rPr>
                        <a:t>Samling</a:t>
                      </a:r>
                    </a:p>
                    <a:p>
                      <a:pPr marL="0" lvl="0" indent="0" algn="l">
                        <a:lnSpc>
                          <a:spcPct val="114999"/>
                        </a:lnSpc>
                        <a:spcBef>
                          <a:spcPts val="0"/>
                        </a:spcBef>
                        <a:spcAft>
                          <a:spcPts val="0"/>
                        </a:spcAft>
                        <a:buNone/>
                      </a:pPr>
                      <a:endParaRPr lang="nb-NO" b="1">
                        <a:latin typeface="Calibri"/>
                        <a:ea typeface="Calibri"/>
                        <a:cs typeface="Calibri"/>
                      </a:endParaRPr>
                    </a:p>
                    <a:p>
                      <a:pPr marL="0" lvl="0" indent="0" algn="l">
                        <a:lnSpc>
                          <a:spcPct val="114999"/>
                        </a:lnSpc>
                        <a:spcBef>
                          <a:spcPts val="0"/>
                        </a:spcBef>
                        <a:spcAft>
                          <a:spcPts val="0"/>
                        </a:spcAft>
                        <a:buNone/>
                      </a:pPr>
                      <a:r>
                        <a:rPr lang="nb-NO" b="1" dirty="0">
                          <a:latin typeface="Calibri"/>
                          <a:ea typeface="Calibri"/>
                          <a:cs typeface="Calibri"/>
                        </a:rPr>
                        <a:t>Vi skal i gymsalen med 2.klasse på forestilling.</a:t>
                      </a:r>
                    </a:p>
                    <a:p>
                      <a:pPr marL="0" lvl="0" indent="0" algn="l">
                        <a:lnSpc>
                          <a:spcPct val="114999"/>
                        </a:lnSpc>
                        <a:spcBef>
                          <a:spcPts val="0"/>
                        </a:spcBef>
                        <a:spcAft>
                          <a:spcPts val="0"/>
                        </a:spcAft>
                        <a:buNone/>
                      </a:pPr>
                      <a:endParaRPr lang="nb-NO" b="1">
                        <a:latin typeface="Calibri"/>
                        <a:ea typeface="Calibri"/>
                        <a:cs typeface="Calibri"/>
                      </a:endParaRPr>
                    </a:p>
                    <a:p>
                      <a:pPr marL="0" lvl="0" indent="0" algn="l">
                        <a:lnSpc>
                          <a:spcPct val="114999"/>
                        </a:lnSpc>
                        <a:spcBef>
                          <a:spcPts val="0"/>
                        </a:spcBef>
                        <a:spcAft>
                          <a:spcPts val="0"/>
                        </a:spcAft>
                        <a:buNone/>
                      </a:pPr>
                      <a:r>
                        <a:rPr lang="nb-NO" b="1" dirty="0">
                          <a:latin typeface="Calibri"/>
                          <a:ea typeface="Calibri"/>
                          <a:cs typeface="Calibri"/>
                        </a:rPr>
                        <a:t>Lek</a:t>
                      </a:r>
                    </a:p>
                    <a:p>
                      <a:pPr marL="0" lvl="0" indent="0" algn="l">
                        <a:lnSpc>
                          <a:spcPct val="114999"/>
                        </a:lnSpc>
                        <a:spcBef>
                          <a:spcPts val="0"/>
                        </a:spcBef>
                        <a:spcAft>
                          <a:spcPts val="0"/>
                        </a:spcAft>
                        <a:buNone/>
                      </a:pPr>
                      <a:endParaRPr lang="nb-NO" b="1">
                        <a:latin typeface="Calibri"/>
                        <a:ea typeface="Calibri"/>
                        <a:cs typeface="Calibri"/>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a:lnSpc>
                          <a:spcPct val="114999"/>
                        </a:lnSpc>
                        <a:spcBef>
                          <a:spcPts val="0"/>
                        </a:spcBef>
                        <a:spcAft>
                          <a:spcPts val="0"/>
                        </a:spcAft>
                        <a:buNone/>
                      </a:pPr>
                      <a:r>
                        <a:rPr lang="en-US" b="1" dirty="0">
                          <a:latin typeface="Calibri"/>
                          <a:ea typeface="Calibri"/>
                          <a:cs typeface="Calibri"/>
                        </a:rPr>
                        <a:t>Samling</a:t>
                      </a:r>
                    </a:p>
                    <a:p>
                      <a:pPr marL="0" lvl="0" indent="0" algn="l">
                        <a:lnSpc>
                          <a:spcPct val="114999"/>
                        </a:lnSpc>
                        <a:spcBef>
                          <a:spcPts val="0"/>
                        </a:spcBef>
                        <a:spcAft>
                          <a:spcPts val="0"/>
                        </a:spcAft>
                        <a:buNone/>
                      </a:pPr>
                      <a:endParaRPr lang="en-US" b="1">
                        <a:latin typeface="Calibri"/>
                        <a:ea typeface="Calibri"/>
                        <a:cs typeface="Calibri"/>
                      </a:endParaRPr>
                    </a:p>
                    <a:p>
                      <a:pPr marL="0" lvl="0" indent="0" algn="l">
                        <a:lnSpc>
                          <a:spcPct val="114999"/>
                        </a:lnSpc>
                        <a:spcBef>
                          <a:spcPts val="0"/>
                        </a:spcBef>
                        <a:spcAft>
                          <a:spcPts val="0"/>
                        </a:spcAft>
                        <a:buNone/>
                      </a:pPr>
                      <a:r>
                        <a:rPr lang="en-US" sz="1400" b="1" dirty="0">
                          <a:latin typeface="Calibri"/>
                          <a:ea typeface="Calibri"/>
                          <a:cs typeface="Calibri"/>
                        </a:rPr>
                        <a:t>Stasjoner med lek og læring. </a:t>
                      </a:r>
                    </a:p>
                    <a:p>
                      <a:pPr marL="0" lvl="0" indent="0" algn="l">
                        <a:lnSpc>
                          <a:spcPct val="114999"/>
                        </a:lnSpc>
                        <a:spcBef>
                          <a:spcPts val="0"/>
                        </a:spcBef>
                        <a:spcAft>
                          <a:spcPts val="0"/>
                        </a:spcAft>
                        <a:buNone/>
                      </a:pPr>
                      <a:endParaRPr lang="en-US" sz="1400" b="1">
                        <a:latin typeface="Calibri"/>
                        <a:ea typeface="Calibri"/>
                        <a:cs typeface="Calibri"/>
                      </a:endParaRPr>
                    </a:p>
                    <a:p>
                      <a:pPr marL="0" lvl="0" indent="0" algn="l">
                        <a:lnSpc>
                          <a:spcPct val="114999"/>
                        </a:lnSpc>
                        <a:spcBef>
                          <a:spcPts val="0"/>
                        </a:spcBef>
                        <a:spcAft>
                          <a:spcPts val="0"/>
                        </a:spcAft>
                        <a:buNone/>
                      </a:pPr>
                      <a:r>
                        <a:rPr lang="en-US" sz="1400" b="1" dirty="0">
                          <a:solidFill>
                            <a:schemeClr val="tx1"/>
                          </a:solidFill>
                          <a:latin typeface="Calibri"/>
                          <a:ea typeface="Calibri"/>
                          <a:cs typeface="Calibri"/>
                        </a:rPr>
                        <a:t>Lek</a:t>
                      </a:r>
                      <a:endParaRPr lang="en-US" dirty="0"/>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nb-NO" b="1" dirty="0">
                          <a:latin typeface="Calibri"/>
                          <a:ea typeface="Calibri"/>
                          <a:cs typeface="Calibri"/>
                        </a:rPr>
                        <a:t>Oppstilling ute</a:t>
                      </a:r>
                    </a:p>
                    <a:p>
                      <a:pPr marL="0" lvl="0" indent="0" algn="l">
                        <a:lnSpc>
                          <a:spcPct val="114999"/>
                        </a:lnSpc>
                        <a:spcBef>
                          <a:spcPts val="0"/>
                        </a:spcBef>
                        <a:spcAft>
                          <a:spcPts val="0"/>
                        </a:spcAft>
                        <a:buNone/>
                      </a:pPr>
                      <a:endParaRPr lang="nb-NO" b="1">
                        <a:latin typeface="Calibri"/>
                        <a:ea typeface="Calibri"/>
                        <a:cs typeface="Calibri"/>
                      </a:endParaRPr>
                    </a:p>
                    <a:p>
                      <a:pPr marL="0" lvl="0" indent="0" algn="l">
                        <a:lnSpc>
                          <a:spcPct val="114999"/>
                        </a:lnSpc>
                        <a:spcBef>
                          <a:spcPts val="0"/>
                        </a:spcBef>
                        <a:spcAft>
                          <a:spcPts val="0"/>
                        </a:spcAft>
                        <a:buNone/>
                      </a:pPr>
                      <a:r>
                        <a:rPr lang="nb-NO" b="1" dirty="0">
                          <a:latin typeface="Calibri"/>
                          <a:ea typeface="Calibri"/>
                          <a:cs typeface="Calibri"/>
                        </a:rPr>
                        <a:t>Vi går tur til Asbjørnskogen. Vi lager bål. </a:t>
                      </a:r>
                    </a:p>
                    <a:p>
                      <a:pPr marL="0" lvl="0" indent="0" algn="l">
                        <a:lnSpc>
                          <a:spcPct val="114999"/>
                        </a:lnSpc>
                        <a:spcBef>
                          <a:spcPts val="0"/>
                        </a:spcBef>
                        <a:spcAft>
                          <a:spcPts val="0"/>
                        </a:spcAft>
                        <a:buNone/>
                      </a:pPr>
                      <a:endParaRPr lang="nb-NO" b="1">
                        <a:latin typeface="Calibri"/>
                        <a:ea typeface="Calibri"/>
                        <a:cs typeface="Calibri"/>
                      </a:endParaRPr>
                    </a:p>
                    <a:p>
                      <a:pPr marL="0" lvl="0" indent="0" algn="l">
                        <a:lnSpc>
                          <a:spcPct val="114999"/>
                        </a:lnSpc>
                        <a:spcBef>
                          <a:spcPts val="0"/>
                        </a:spcBef>
                        <a:spcAft>
                          <a:spcPts val="0"/>
                        </a:spcAft>
                        <a:buNone/>
                      </a:pPr>
                      <a:r>
                        <a:rPr lang="nb-NO" b="1" dirty="0">
                          <a:latin typeface="Calibri"/>
                          <a:ea typeface="Calibri"/>
                          <a:cs typeface="Calibri"/>
                        </a:rPr>
                        <a:t>Husk klær etter vær! </a:t>
                      </a: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nb-NO" b="1" dirty="0">
                          <a:latin typeface="Calibri"/>
                          <a:ea typeface="Calibri"/>
                          <a:cs typeface="Calibri"/>
                        </a:rPr>
                        <a:t>Samling</a:t>
                      </a:r>
                    </a:p>
                    <a:p>
                      <a:pPr marL="0" lvl="0" indent="0" algn="l">
                        <a:lnSpc>
                          <a:spcPct val="114999"/>
                        </a:lnSpc>
                        <a:spcBef>
                          <a:spcPts val="0"/>
                        </a:spcBef>
                        <a:spcAft>
                          <a:spcPts val="0"/>
                        </a:spcAft>
                        <a:buNone/>
                      </a:pPr>
                      <a:endParaRPr lang="nb-NO" b="1">
                        <a:latin typeface="Calibri"/>
                        <a:ea typeface="Calibri"/>
                        <a:cs typeface="Calibri"/>
                      </a:endParaRPr>
                    </a:p>
                    <a:p>
                      <a:pPr marL="0" lvl="0" indent="0" algn="l">
                        <a:lnSpc>
                          <a:spcPct val="114999"/>
                        </a:lnSpc>
                        <a:spcBef>
                          <a:spcPts val="0"/>
                        </a:spcBef>
                        <a:spcAft>
                          <a:spcPts val="0"/>
                        </a:spcAft>
                        <a:buNone/>
                      </a:pPr>
                      <a:r>
                        <a:rPr lang="nb-NO" b="1" dirty="0">
                          <a:latin typeface="Calibri"/>
                          <a:ea typeface="Calibri"/>
                          <a:cs typeface="Calibri"/>
                        </a:rPr>
                        <a:t>Stasjoner med lek og læring. </a:t>
                      </a:r>
                    </a:p>
                    <a:p>
                      <a:pPr marL="0" lvl="0" indent="0" algn="l">
                        <a:lnSpc>
                          <a:spcPct val="114999"/>
                        </a:lnSpc>
                        <a:spcBef>
                          <a:spcPts val="0"/>
                        </a:spcBef>
                        <a:spcAft>
                          <a:spcPts val="0"/>
                        </a:spcAft>
                        <a:buNone/>
                      </a:pPr>
                      <a:endParaRPr lang="nb-NO" b="1">
                        <a:latin typeface="Calibri"/>
                        <a:ea typeface="Calibri"/>
                        <a:cs typeface="Calibri"/>
                      </a:endParaRPr>
                    </a:p>
                    <a:p>
                      <a:pPr marL="0" lvl="0" indent="0" algn="l">
                        <a:lnSpc>
                          <a:spcPct val="114999"/>
                        </a:lnSpc>
                        <a:spcBef>
                          <a:spcPts val="0"/>
                        </a:spcBef>
                        <a:spcAft>
                          <a:spcPts val="0"/>
                        </a:spcAft>
                        <a:buNone/>
                      </a:pPr>
                      <a:r>
                        <a:rPr lang="nb-NO" b="1" dirty="0">
                          <a:latin typeface="Calibri"/>
                          <a:ea typeface="Calibri"/>
                          <a:cs typeface="Calibri"/>
                        </a:rPr>
                        <a:t>Lek</a:t>
                      </a: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60350">
                <a:tc>
                  <a:txBody>
                    <a:bodyPr/>
                    <a:lstStyle/>
                    <a:p>
                      <a:pPr marL="0" lvl="0" indent="0" algn="ctr" rtl="0">
                        <a:lnSpc>
                          <a:spcPct val="115000"/>
                        </a:lnSpc>
                        <a:spcBef>
                          <a:spcPts val="0"/>
                        </a:spcBef>
                        <a:spcAft>
                          <a:spcPts val="0"/>
                        </a:spcAft>
                        <a:buNone/>
                      </a:pPr>
                      <a:r>
                        <a:rPr lang="no-NO" dirty="0">
                          <a:latin typeface="Calibri"/>
                          <a:ea typeface="Calibri"/>
                          <a:cs typeface="Calibri"/>
                          <a:sym typeface="Calibri"/>
                        </a:rPr>
                        <a:t>DAGEN SLUTTER:</a:t>
                      </a:r>
                      <a:endParaRPr dirty="0">
                        <a:latin typeface="Calibri"/>
                        <a:ea typeface="Calibri"/>
                        <a:cs typeface="Calibri"/>
                        <a:sym typeface="Calibri"/>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12.45</a:t>
                      </a:r>
                      <a:endParaRPr sz="1500" dirty="0">
                        <a:latin typeface="Calibri"/>
                        <a:ea typeface="Calibri"/>
                        <a:cs typeface="Calibri"/>
                        <a:sym typeface="Calibri"/>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12.45</a:t>
                      </a:r>
                      <a:endParaRPr sz="1500" dirty="0">
                        <a:latin typeface="Calibri"/>
                        <a:ea typeface="Calibri"/>
                        <a:cs typeface="Calibri"/>
                        <a:sym typeface="Calibri"/>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13.45</a:t>
                      </a:r>
                      <a:endParaRPr sz="1500" dirty="0">
                        <a:latin typeface="Calibri"/>
                        <a:ea typeface="Calibri"/>
                        <a:cs typeface="Calibri"/>
                        <a:sym typeface="Calibri"/>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12.45</a:t>
                      </a:r>
                      <a:endParaRPr sz="1500" dirty="0">
                        <a:latin typeface="Calibri"/>
                        <a:ea typeface="Calibri"/>
                        <a:cs typeface="Calibri"/>
                        <a:sym typeface="Calibri"/>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no-NO" sz="1500" dirty="0">
                          <a:latin typeface="Calibri"/>
                          <a:ea typeface="Calibri"/>
                          <a:cs typeface="Calibri"/>
                          <a:sym typeface="Calibri"/>
                        </a:rPr>
                        <a:t>12.45</a:t>
                      </a:r>
                      <a:endParaRPr sz="1500" dirty="0">
                        <a:latin typeface="Calibri"/>
                        <a:ea typeface="Calibri"/>
                        <a:cs typeface="Calibri"/>
                        <a:sym typeface="Calibri"/>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96" name="Google Shape;96;p1"/>
          <p:cNvPicPr preferRelativeResize="0"/>
          <p:nvPr/>
        </p:nvPicPr>
        <p:blipFill rotWithShape="1">
          <a:blip r:embed="rId5">
            <a:alphaModFix/>
          </a:blip>
          <a:srcRect l="32741" t="62223" r="53992" b="21708"/>
          <a:stretch/>
        </p:blipFill>
        <p:spPr>
          <a:xfrm>
            <a:off x="271425" y="5667250"/>
            <a:ext cx="1213051" cy="826451"/>
          </a:xfrm>
          <a:prstGeom prst="rect">
            <a:avLst/>
          </a:prstGeom>
          <a:noFill/>
          <a:ln>
            <a:noFill/>
          </a:ln>
          <a:effectLst>
            <a:outerShdw blurRad="57150" dist="19050" dir="5400000" algn="bl" rotWithShape="0">
              <a:srgbClr val="FFFFFF">
                <a:alpha val="50000"/>
              </a:srgbClr>
            </a:outerShdw>
          </a:effectLst>
        </p:spPr>
      </p:pic>
      <p:pic>
        <p:nvPicPr>
          <p:cNvPr id="97" name="Google Shape;97;p1"/>
          <p:cNvPicPr preferRelativeResize="0"/>
          <p:nvPr/>
        </p:nvPicPr>
        <p:blipFill>
          <a:blip r:embed="rId6">
            <a:alphaModFix/>
          </a:blip>
          <a:stretch>
            <a:fillRect/>
          </a:stretch>
        </p:blipFill>
        <p:spPr>
          <a:xfrm>
            <a:off x="372225" y="519825"/>
            <a:ext cx="1342274" cy="1342274"/>
          </a:xfrm>
          <a:prstGeom prst="rect">
            <a:avLst/>
          </a:prstGeom>
          <a:noFill/>
          <a:ln>
            <a:noFill/>
          </a:ln>
        </p:spPr>
      </p:pic>
      <p:pic>
        <p:nvPicPr>
          <p:cNvPr id="2" name="Picture 1" descr="Vinilo infantil pareja colegio">
            <a:extLst>
              <a:ext uri="{FF2B5EF4-FFF2-40B4-BE49-F238E27FC236}">
                <a16:creationId xmlns:a16="http://schemas.microsoft.com/office/drawing/2014/main" id="{7E9A0936-3609-E00C-CF9E-CAF89DC85456}"/>
              </a:ext>
            </a:extLst>
          </p:cNvPr>
          <p:cNvPicPr>
            <a:picLocks noChangeAspect="1"/>
          </p:cNvPicPr>
          <p:nvPr/>
        </p:nvPicPr>
        <p:blipFill>
          <a:blip r:embed="rId7"/>
          <a:stretch>
            <a:fillRect/>
          </a:stretch>
        </p:blipFill>
        <p:spPr>
          <a:xfrm>
            <a:off x="180197" y="3067492"/>
            <a:ext cx="1393349" cy="139286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graphicFrame>
        <p:nvGraphicFramePr>
          <p:cNvPr id="104" name="Google Shape;104;p2"/>
          <p:cNvGraphicFramePr/>
          <p:nvPr>
            <p:extLst>
              <p:ext uri="{D42A27DB-BD31-4B8C-83A1-F6EECF244321}">
                <p14:modId xmlns:p14="http://schemas.microsoft.com/office/powerpoint/2010/main" val="1252402070"/>
              </p:ext>
            </p:extLst>
          </p:nvPr>
        </p:nvGraphicFramePr>
        <p:xfrm>
          <a:off x="95250" y="431602"/>
          <a:ext cx="9537000" cy="6633749"/>
        </p:xfrm>
        <a:graphic>
          <a:graphicData uri="http://schemas.openxmlformats.org/drawingml/2006/table">
            <a:tbl>
              <a:tblPr>
                <a:noFill/>
                <a:tableStyleId>{CA444385-0DCD-4A8F-BB13-186B9835C060}</a:tableStyleId>
              </a:tblPr>
              <a:tblGrid>
                <a:gridCol w="978950">
                  <a:extLst>
                    <a:ext uri="{9D8B030D-6E8A-4147-A177-3AD203B41FA5}">
                      <a16:colId xmlns:a16="http://schemas.microsoft.com/office/drawing/2014/main" val="20000"/>
                    </a:ext>
                  </a:extLst>
                </a:gridCol>
                <a:gridCol w="2619150">
                  <a:extLst>
                    <a:ext uri="{9D8B030D-6E8A-4147-A177-3AD203B41FA5}">
                      <a16:colId xmlns:a16="http://schemas.microsoft.com/office/drawing/2014/main" val="20001"/>
                    </a:ext>
                  </a:extLst>
                </a:gridCol>
                <a:gridCol w="5938900">
                  <a:extLst>
                    <a:ext uri="{9D8B030D-6E8A-4147-A177-3AD203B41FA5}">
                      <a16:colId xmlns:a16="http://schemas.microsoft.com/office/drawing/2014/main" val="20002"/>
                    </a:ext>
                  </a:extLst>
                </a:gridCol>
              </a:tblGrid>
              <a:tr h="363400">
                <a:tc gridSpan="2">
                  <a:txBody>
                    <a:bodyPr/>
                    <a:lstStyle/>
                    <a:p>
                      <a:pPr marL="0" marR="0" lvl="0" indent="0" algn="ctr" rtl="0">
                        <a:lnSpc>
                          <a:spcPct val="100000"/>
                        </a:lnSpc>
                        <a:spcBef>
                          <a:spcPts val="0"/>
                        </a:spcBef>
                        <a:spcAft>
                          <a:spcPts val="0"/>
                        </a:spcAft>
                        <a:buClr>
                          <a:srgbClr val="000000"/>
                        </a:buClr>
                        <a:buSzPts val="1600"/>
                        <a:buFont typeface="Arial"/>
                        <a:buNone/>
                      </a:pPr>
                      <a:r>
                        <a:rPr lang="no-NO" sz="1600" u="none" strike="noStrike" cap="none" dirty="0">
                          <a:latin typeface="Calibri"/>
                          <a:ea typeface="Calibri"/>
                          <a:cs typeface="Calibri"/>
                          <a:sym typeface="Calibri"/>
                        </a:rPr>
                        <a:t>LÆRINGSMÅL</a:t>
                      </a:r>
                      <a:endParaRPr sz="14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E8389"/>
                    </a:solidFill>
                  </a:tcPr>
                </a:tc>
                <a:tc hMerge="1">
                  <a:txBody>
                    <a:bodyPr/>
                    <a:lstStyle/>
                    <a:p>
                      <a:endParaRPr lang="nb-NO"/>
                    </a:p>
                  </a:txBody>
                  <a:tcPr/>
                </a:tc>
                <a:tc>
                  <a:txBody>
                    <a:bodyPr/>
                    <a:lstStyle/>
                    <a:p>
                      <a:pPr marL="0" marR="0" lvl="0" indent="0" algn="ctr" rtl="0">
                        <a:lnSpc>
                          <a:spcPct val="100000"/>
                        </a:lnSpc>
                        <a:spcBef>
                          <a:spcPts val="0"/>
                        </a:spcBef>
                        <a:spcAft>
                          <a:spcPts val="0"/>
                        </a:spcAft>
                        <a:buClr>
                          <a:srgbClr val="000000"/>
                        </a:buClr>
                        <a:buSzPts val="1600"/>
                        <a:buFont typeface="Arial"/>
                        <a:buNone/>
                      </a:pPr>
                      <a:r>
                        <a:rPr lang="no-NO" sz="1600" u="none" strike="noStrike" cap="none" dirty="0">
                          <a:latin typeface="Calibri"/>
                          <a:ea typeface="Calibri"/>
                          <a:cs typeface="Calibri"/>
                          <a:sym typeface="Calibri"/>
                        </a:rPr>
                        <a:t>UKENS INFO</a:t>
                      </a:r>
                      <a:endParaRPr sz="14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E8389"/>
                    </a:solidFill>
                  </a:tcPr>
                </a:tc>
                <a:extLst>
                  <a:ext uri="{0D108BD9-81ED-4DB2-BD59-A6C34878D82A}">
                    <a16:rowId xmlns:a16="http://schemas.microsoft.com/office/drawing/2014/main" val="10000"/>
                  </a:ext>
                </a:extLst>
              </a:tr>
              <a:tr h="660250">
                <a:tc>
                  <a:txBody>
                    <a:bodyPr/>
                    <a:lstStyle/>
                    <a:p>
                      <a:pPr marL="0" marR="0" lvl="0" indent="0" algn="l" rtl="0">
                        <a:lnSpc>
                          <a:spcPct val="100000"/>
                        </a:lnSpc>
                        <a:spcBef>
                          <a:spcPts val="0"/>
                        </a:spcBef>
                        <a:spcAft>
                          <a:spcPts val="0"/>
                        </a:spcAft>
                        <a:buClr>
                          <a:srgbClr val="000000"/>
                        </a:buClr>
                        <a:buSzPts val="1600"/>
                        <a:buFont typeface="Arial"/>
                        <a:buNone/>
                      </a:pPr>
                      <a:r>
                        <a:rPr lang="no-NO" sz="1400" u="none" strike="noStrike" cap="none" dirty="0">
                          <a:latin typeface="Calibri"/>
                          <a:ea typeface="Calibri"/>
                          <a:cs typeface="Calibri"/>
                          <a:sym typeface="Calibri"/>
                        </a:rPr>
                        <a:t>Lese</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nb-NO" sz="1400" u="none" strike="noStrike" cap="none" dirty="0">
                          <a:latin typeface="Calibri"/>
                          <a:ea typeface="Calibri"/>
                          <a:cs typeface="Calibri"/>
                          <a:sym typeface="Calibri"/>
                        </a:rPr>
                        <a:t>Vi lytter til høytlesing.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rowSpan="6">
                  <a:txBody>
                    <a:bodyPr/>
                    <a:lstStyle/>
                    <a:p>
                      <a:r>
                        <a:rPr lang="nb-NO" sz="1000" b="0" i="0" u="none" strike="noStrike" noProof="0" dirty="0">
                          <a:latin typeface="Arial"/>
                          <a:cs typeface="Arial"/>
                        </a:rPr>
                        <a:t>Vi har hatt en fin og innholdsrik uke på 1. trinn! Vi merker at elevene begynner å finne sin plass på skolen, og at rutinene våre sakte, men sikkert begynner å falle på plass. Vi har fortsatt en del å øve på, men vi er utrolig imponert over mange av elevene og alt de allerede har fått til! Det er veldig kjekt å se at nye vennskap dannes, og at vi voksne stadig blir bedre kjent med elevene og får gode relasjoner til dem. </a:t>
                      </a:r>
                      <a:endParaRPr lang="nb-NO" sz="1000" b="0" dirty="0"/>
                    </a:p>
                    <a:p>
                      <a:pPr lvl="0" algn="l">
                        <a:lnSpc>
                          <a:spcPct val="100000"/>
                        </a:lnSpc>
                        <a:spcBef>
                          <a:spcPts val="0"/>
                        </a:spcBef>
                        <a:spcAft>
                          <a:spcPts val="0"/>
                        </a:spcAft>
                        <a:buNone/>
                      </a:pPr>
                      <a:r>
                        <a:rPr lang="nb-NO" sz="1000" b="0" i="0" u="none" strike="noStrike" noProof="0" dirty="0">
                          <a:latin typeface="Arial"/>
                          <a:cs typeface="Arial"/>
                        </a:rPr>
                        <a:t>På mandag var vi på ARO-samling i gymsalen sammen med hele skolen. Dette var utrolig kjekt og en fin opplevelse for 1. trinn! Vi fikk se mange flotte forestillinger fra de eldre elevene, med både sang og dans. 1. trinn var kjempeflinke til å lytte og gi god applaus. Vi fikk også være med på å danse BLIME-dansen sammen med hele skolen. Det var stor stas!</a:t>
                      </a:r>
                      <a:endParaRPr lang="nb-NO" sz="1000" b="0" dirty="0"/>
                    </a:p>
                    <a:p>
                      <a:pPr lvl="0" algn="l">
                        <a:lnSpc>
                          <a:spcPct val="100000"/>
                        </a:lnSpc>
                        <a:spcBef>
                          <a:spcPts val="0"/>
                        </a:spcBef>
                        <a:spcAft>
                          <a:spcPts val="0"/>
                        </a:spcAft>
                        <a:buNone/>
                      </a:pPr>
                      <a:r>
                        <a:rPr lang="nb-NO" sz="1000" b="0" i="0" u="none" strike="noStrike" noProof="0" dirty="0">
                          <a:latin typeface="Arial"/>
                          <a:cs typeface="Arial"/>
                        </a:rPr>
                        <a:t>I en periode fremover, til og med uke 39, er vi så heldige at vi får noen 1. års studenter sammen med oss i klassen. Studentene skal bli kjent med elevene, følge skolehverdagen vår og delta i ulike aktiviteter og undervisning. Dette gleder vi oss til! </a:t>
                      </a:r>
                      <a:endParaRPr lang="nb-NO" sz="1000" b="0" dirty="0"/>
                    </a:p>
                    <a:p>
                      <a:pPr lvl="0" algn="l">
                        <a:lnSpc>
                          <a:spcPct val="100000"/>
                        </a:lnSpc>
                        <a:spcBef>
                          <a:spcPts val="0"/>
                        </a:spcBef>
                        <a:spcAft>
                          <a:spcPts val="0"/>
                        </a:spcAft>
                        <a:buNone/>
                      </a:pPr>
                      <a:r>
                        <a:rPr lang="nb-NO" sz="1000" b="0" i="0" u="none" strike="noStrike" noProof="0" dirty="0">
                          <a:latin typeface="Arial"/>
                          <a:cs typeface="Arial"/>
                        </a:rPr>
                        <a:t>Vi øver videre på oppstilling til tur og på å gå sammen med en </a:t>
                      </a:r>
                      <a:r>
                        <a:rPr lang="nb-NO" sz="1000" b="0" i="0" u="none" strike="noStrike" noProof="0" dirty="0" err="1">
                          <a:latin typeface="Arial"/>
                          <a:cs typeface="Arial"/>
                        </a:rPr>
                        <a:t>turvenn</a:t>
                      </a:r>
                      <a:r>
                        <a:rPr lang="nb-NO" sz="1000" b="0" i="0" u="none" strike="noStrike" noProof="0" dirty="0">
                          <a:latin typeface="Arial"/>
                          <a:cs typeface="Arial"/>
                        </a:rPr>
                        <a:t>. Vi har ikke faste turvenner, men hver torsdag morgen får elevene tildelt en </a:t>
                      </a:r>
                      <a:r>
                        <a:rPr lang="nb-NO" sz="1000" b="0" i="0" u="none" strike="noStrike" noProof="0" dirty="0" err="1">
                          <a:latin typeface="Arial"/>
                          <a:cs typeface="Arial"/>
                        </a:rPr>
                        <a:t>turvenn</a:t>
                      </a:r>
                      <a:r>
                        <a:rPr lang="nb-NO" sz="1000" b="0" i="0" u="none" strike="noStrike" noProof="0" dirty="0">
                          <a:latin typeface="Arial"/>
                          <a:cs typeface="Arial"/>
                        </a:rPr>
                        <a:t> før vi går på tur. Denne turvennen skal de gå sammen med både til og fra turen. Dette er en fin måte å øve på samarbeid, fellesskap og det å ta ansvar for hverandre.</a:t>
                      </a:r>
                      <a:endParaRPr lang="nb-NO" sz="1000" b="0" dirty="0"/>
                    </a:p>
                    <a:p>
                      <a:pPr lvl="0" algn="l">
                        <a:lnSpc>
                          <a:spcPct val="100000"/>
                        </a:lnSpc>
                        <a:spcBef>
                          <a:spcPts val="0"/>
                        </a:spcBef>
                        <a:spcAft>
                          <a:spcPts val="0"/>
                        </a:spcAft>
                        <a:buNone/>
                      </a:pPr>
                      <a:r>
                        <a:rPr lang="nb-NO" sz="1000" b="0" i="0" u="none" strike="noStrike" noProof="0" dirty="0">
                          <a:latin typeface="Arial"/>
                          <a:cs typeface="Arial"/>
                        </a:rPr>
                        <a:t>På uteskole denne uken skal vi lage bål sammen. Her skal vi øve på å samarbeide, følge regler rundt bålet og passe på hverandre. Barna kan gjerne ta med seg en skive pakket inn i aluminiumsfolie som de kan varme på bålet. </a:t>
                      </a:r>
                      <a:endParaRPr lang="nb-NO" sz="1000" b="0" dirty="0"/>
                    </a:p>
                    <a:p>
                      <a:pPr lvl="0" algn="l">
                        <a:lnSpc>
                          <a:spcPct val="100000"/>
                        </a:lnSpc>
                        <a:spcBef>
                          <a:spcPts val="0"/>
                        </a:spcBef>
                        <a:spcAft>
                          <a:spcPts val="0"/>
                        </a:spcAft>
                        <a:buNone/>
                      </a:pPr>
                      <a:r>
                        <a:rPr lang="nb-NO" sz="1000" b="0" i="0" u="none" strike="noStrike" noProof="0" dirty="0">
                          <a:latin typeface="Arial"/>
                          <a:cs typeface="Arial"/>
                        </a:rPr>
                        <a:t>Vi oppfordrer dere gjerne til å snakke litt med barna hjemme om hvordan de opplever skolen, og hvordan det går med å lytte til og følge beskjeder. Det er mye nytt å lære på 1. trinn, og gode samtaler hjemme kan være en fin støtte i denne prosessen.</a:t>
                      </a:r>
                      <a:endParaRPr lang="nb-NO" sz="1000" b="0" dirty="0"/>
                    </a:p>
                    <a:p>
                      <a:pPr lvl="0" algn="l">
                        <a:lnSpc>
                          <a:spcPct val="100000"/>
                        </a:lnSpc>
                        <a:spcBef>
                          <a:spcPts val="0"/>
                        </a:spcBef>
                        <a:spcAft>
                          <a:spcPts val="0"/>
                        </a:spcAft>
                        <a:buNone/>
                      </a:pPr>
                      <a:r>
                        <a:rPr lang="nb-NO" sz="1000" b="1" dirty="0"/>
                        <a:t>Husk! </a:t>
                      </a:r>
                    </a:p>
                    <a:p>
                      <a:pPr marL="285750" lvl="0" indent="-285750" algn="l">
                        <a:lnSpc>
                          <a:spcPct val="100000"/>
                        </a:lnSpc>
                        <a:spcBef>
                          <a:spcPts val="0"/>
                        </a:spcBef>
                        <a:spcAft>
                          <a:spcPts val="0"/>
                        </a:spcAft>
                        <a:buFont typeface="Arial"/>
                        <a:buChar char="•"/>
                      </a:pPr>
                      <a:r>
                        <a:rPr lang="nb-NO" sz="1000" b="0" i="0" u="none" strike="noStrike" noProof="0" dirty="0">
                          <a:latin typeface="Arial"/>
                          <a:cs typeface="Arial"/>
                        </a:rPr>
                        <a:t>Mandag: Planleggingsdag – skolen er stengt.</a:t>
                      </a:r>
                      <a:endParaRPr lang="nb-NO" sz="1000" b="0" dirty="0"/>
                    </a:p>
                    <a:p>
                      <a:pPr marL="285750" lvl="0" indent="-285750" algn="l">
                        <a:lnSpc>
                          <a:spcPct val="100000"/>
                        </a:lnSpc>
                        <a:spcBef>
                          <a:spcPts val="0"/>
                        </a:spcBef>
                        <a:spcAft>
                          <a:spcPts val="0"/>
                        </a:spcAft>
                        <a:buFont typeface="Arial"/>
                        <a:buChar char="•"/>
                      </a:pPr>
                      <a:r>
                        <a:rPr lang="nb-NO" sz="1000" b="0" i="0" u="none" strike="noStrike" noProof="0" dirty="0">
                          <a:latin typeface="Arial"/>
                          <a:cs typeface="Arial"/>
                        </a:rPr>
                        <a:t>Tirsdag kl. 18.00: Foreldremøte i gymsalen.</a:t>
                      </a:r>
                      <a:endParaRPr lang="nb-NO" sz="1000" b="0" dirty="0"/>
                    </a:p>
                    <a:p>
                      <a:pPr lvl="0" indent="0" algn="l">
                        <a:lnSpc>
                          <a:spcPct val="100000"/>
                        </a:lnSpc>
                        <a:spcBef>
                          <a:spcPts val="0"/>
                        </a:spcBef>
                        <a:spcAft>
                          <a:spcPts val="0"/>
                        </a:spcAft>
                        <a:buNone/>
                      </a:pPr>
                      <a:r>
                        <a:rPr lang="nb-NO" sz="1000" b="0" i="0" u="none" strike="noStrike" noProof="0" dirty="0">
                          <a:latin typeface="Arial"/>
                          <a:cs typeface="Arial"/>
                        </a:rPr>
                        <a:t>Hvis det er noe dere ønsker at vi skal snakke om eller ta opp på foreldremøtet, må dere gjerne sende oss en melding i løpet av helgen.</a:t>
                      </a:r>
                      <a:endParaRPr lang="nb-NO" sz="1000" b="0" dirty="0"/>
                    </a:p>
                    <a:p>
                      <a:pPr lvl="0" algn="l">
                        <a:lnSpc>
                          <a:spcPct val="100000"/>
                        </a:lnSpc>
                        <a:spcBef>
                          <a:spcPts val="0"/>
                        </a:spcBef>
                        <a:spcAft>
                          <a:spcPts val="0"/>
                        </a:spcAft>
                        <a:buNone/>
                      </a:pPr>
                      <a:r>
                        <a:rPr lang="nb-NO" sz="1000" b="0" i="0" u="none" strike="noStrike" noProof="0" dirty="0">
                          <a:latin typeface="Arial"/>
                          <a:cs typeface="Arial"/>
                        </a:rPr>
                        <a:t>Vi gleder oss til å møte alle på foreldremøtet på tirsdag, og til en ny, lærerik, aktiv og hyggelig uke sammen med de fine førsteklassingene våre! ❤️</a:t>
                      </a:r>
                      <a:endParaRPr lang="nb-NO" sz="1000" b="0"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568200">
                <a:tc>
                  <a:txBody>
                    <a:bodyPr/>
                    <a:lstStyle/>
                    <a:p>
                      <a:pPr marL="0" marR="0" lvl="0" indent="0" algn="l" rtl="0">
                        <a:lnSpc>
                          <a:spcPct val="100000"/>
                        </a:lnSpc>
                        <a:spcBef>
                          <a:spcPts val="0"/>
                        </a:spcBef>
                        <a:spcAft>
                          <a:spcPts val="0"/>
                        </a:spcAft>
                        <a:buClr>
                          <a:srgbClr val="000000"/>
                        </a:buClr>
                        <a:buSzPts val="1600"/>
                        <a:buFont typeface="Arial"/>
                        <a:buNone/>
                      </a:pPr>
                      <a:r>
                        <a:rPr lang="no-NO" sz="1400" u="none" strike="noStrike" cap="none" dirty="0" err="1">
                          <a:latin typeface="Calibri"/>
                          <a:ea typeface="Calibri"/>
                          <a:cs typeface="Calibri"/>
                          <a:sym typeface="Calibri"/>
                        </a:rPr>
                        <a:t>Skrive</a:t>
                      </a:r>
                      <a:endParaRPr sz="1400" u="none" strike="noStrike" cap="none" dirty="0" err="1">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nb-NO" sz="1400" u="none" strike="noStrike" cap="none" dirty="0">
                          <a:latin typeface="Calibri"/>
                          <a:ea typeface="Calibri"/>
                          <a:cs typeface="Calibri"/>
                          <a:sym typeface="Calibri"/>
                        </a:rPr>
                        <a:t>Jeg kan skrive navnet mitt og øver på å holde blyanten på en god måte når jeg skriver.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vMerge="1">
                  <a:txBody>
                    <a:bodyPr/>
                    <a:lstStyle/>
                    <a:p>
                      <a:endParaRPr lang="nb-NO"/>
                    </a:p>
                  </a:txBody>
                  <a:tcPr/>
                </a:tc>
                <a:extLst>
                  <a:ext uri="{0D108BD9-81ED-4DB2-BD59-A6C34878D82A}">
                    <a16:rowId xmlns:a16="http://schemas.microsoft.com/office/drawing/2014/main" val="10002"/>
                  </a:ext>
                </a:extLst>
              </a:tr>
              <a:tr h="591975">
                <a:tc>
                  <a:txBody>
                    <a:bodyPr/>
                    <a:lstStyle/>
                    <a:p>
                      <a:pPr marL="0" marR="0" lvl="0" indent="0" algn="l" rtl="0">
                        <a:lnSpc>
                          <a:spcPct val="100000"/>
                        </a:lnSpc>
                        <a:spcBef>
                          <a:spcPts val="0"/>
                        </a:spcBef>
                        <a:spcAft>
                          <a:spcPts val="0"/>
                        </a:spcAft>
                        <a:buClr>
                          <a:srgbClr val="000000"/>
                        </a:buClr>
                        <a:buSzPts val="1600"/>
                        <a:buFont typeface="Arial"/>
                        <a:buNone/>
                      </a:pPr>
                      <a:r>
                        <a:rPr lang="no-NO" sz="1400" u="none" strike="noStrike" cap="none" dirty="0" err="1">
                          <a:latin typeface="Calibri"/>
                          <a:ea typeface="Calibri"/>
                          <a:cs typeface="Calibri"/>
                          <a:sym typeface="Calibri"/>
                        </a:rPr>
                        <a:t>Regne</a:t>
                      </a:r>
                      <a:endParaRPr sz="1400" u="none" strike="noStrike" cap="none" dirty="0" err="1">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nb-NO" sz="1400" u="none" strike="noStrike" cap="none" dirty="0">
                          <a:latin typeface="Calibri"/>
                          <a:ea typeface="Calibri"/>
                          <a:cs typeface="Calibri"/>
                          <a:sym typeface="Calibri"/>
                        </a:rPr>
                        <a:t>Vi øver på matematiske begrep.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vMerge="1">
                  <a:txBody>
                    <a:bodyPr/>
                    <a:lstStyle/>
                    <a:p>
                      <a:endParaRPr lang="nb-NO"/>
                    </a:p>
                  </a:txBody>
                  <a:tcPr/>
                </a:tc>
                <a:extLst>
                  <a:ext uri="{0D108BD9-81ED-4DB2-BD59-A6C34878D82A}">
                    <a16:rowId xmlns:a16="http://schemas.microsoft.com/office/drawing/2014/main" val="10003"/>
                  </a:ext>
                </a:extLst>
              </a:tr>
              <a:tr h="617521">
                <a:tc>
                  <a:txBody>
                    <a:bodyPr/>
                    <a:lstStyle/>
                    <a:p>
                      <a:pPr marL="0" marR="0" lvl="0" indent="0" algn="l" rtl="0">
                        <a:lnSpc>
                          <a:spcPct val="100000"/>
                        </a:lnSpc>
                        <a:spcBef>
                          <a:spcPts val="0"/>
                        </a:spcBef>
                        <a:spcAft>
                          <a:spcPts val="0"/>
                        </a:spcAft>
                        <a:buClr>
                          <a:srgbClr val="000000"/>
                        </a:buClr>
                        <a:buSzPts val="1800"/>
                        <a:buFont typeface="Arial"/>
                        <a:buNone/>
                      </a:pPr>
                      <a:r>
                        <a:rPr lang="no-NO" u="none" strike="noStrike" cap="none" dirty="0" err="1">
                          <a:latin typeface="Calibri"/>
                          <a:ea typeface="Calibri"/>
                          <a:cs typeface="Calibri"/>
                          <a:sym typeface="Calibri"/>
                        </a:rPr>
                        <a:t>Engelsk</a:t>
                      </a:r>
                      <a:endParaRPr u="none" strike="noStrike" cap="none" dirty="0" err="1">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nb-NO" sz="1400" u="none" strike="noStrike" cap="none" dirty="0">
                          <a:latin typeface="Calibri"/>
                          <a:ea typeface="Calibri"/>
                          <a:cs typeface="Calibri"/>
                          <a:sym typeface="Calibri"/>
                        </a:rPr>
                        <a:t>Synge Good </a:t>
                      </a:r>
                      <a:r>
                        <a:rPr lang="nb-NO" sz="1400" u="none" strike="noStrike" cap="none" dirty="0" err="1">
                          <a:latin typeface="Calibri"/>
                          <a:ea typeface="Calibri"/>
                          <a:cs typeface="Calibri"/>
                          <a:sym typeface="Calibri"/>
                        </a:rPr>
                        <a:t>morning</a:t>
                      </a:r>
                      <a:r>
                        <a:rPr lang="nb-NO" sz="1400" u="none" strike="noStrike" cap="none" dirty="0">
                          <a:latin typeface="Calibri"/>
                          <a:ea typeface="Calibri"/>
                          <a:cs typeface="Calibri"/>
                          <a:sym typeface="Calibri"/>
                        </a:rPr>
                        <a:t> </a:t>
                      </a:r>
                      <a:r>
                        <a:rPr lang="nb-NO" sz="1400" u="none" strike="noStrike" cap="none" dirty="0" err="1">
                          <a:latin typeface="Calibri"/>
                          <a:ea typeface="Calibri"/>
                          <a:cs typeface="Calibri"/>
                          <a:sym typeface="Calibri"/>
                        </a:rPr>
                        <a:t>song</a:t>
                      </a:r>
                      <a:r>
                        <a:rPr lang="nb-NO" sz="1400" u="none" strike="noStrike" cap="none" dirty="0">
                          <a:latin typeface="Calibri"/>
                          <a:ea typeface="Calibri"/>
                          <a:cs typeface="Calibri"/>
                          <a:sym typeface="Calibri"/>
                        </a:rPr>
                        <a:t>.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vMerge="1">
                  <a:txBody>
                    <a:bodyPr/>
                    <a:lstStyle/>
                    <a:p>
                      <a:endParaRPr lang="nb-NO"/>
                    </a:p>
                  </a:txBody>
                  <a:tcPr/>
                </a:tc>
                <a:extLst>
                  <a:ext uri="{0D108BD9-81ED-4DB2-BD59-A6C34878D82A}">
                    <a16:rowId xmlns:a16="http://schemas.microsoft.com/office/drawing/2014/main" val="10004"/>
                  </a:ext>
                </a:extLst>
              </a:tr>
              <a:tr h="542213">
                <a:tc>
                  <a:txBody>
                    <a:bodyPr/>
                    <a:lstStyle/>
                    <a:p>
                      <a:pPr marL="0" marR="0" lvl="0" indent="0" algn="l" rtl="0">
                        <a:lnSpc>
                          <a:spcPct val="100000"/>
                        </a:lnSpc>
                        <a:spcBef>
                          <a:spcPts val="0"/>
                        </a:spcBef>
                        <a:spcAft>
                          <a:spcPts val="0"/>
                        </a:spcAft>
                        <a:buClr>
                          <a:srgbClr val="000000"/>
                        </a:buClr>
                        <a:buSzPts val="1800"/>
                        <a:buFont typeface="Arial"/>
                        <a:buNone/>
                      </a:pPr>
                      <a:endParaRPr sz="1400" u="none" strike="noStrike" cap="none">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nb-NO" sz="1400" u="none" strike="noStrike" cap="none" dirty="0">
                          <a:latin typeface="Calibri"/>
                          <a:ea typeface="Calibri"/>
                          <a:cs typeface="Calibri"/>
                          <a:sym typeface="Calibri"/>
                        </a:rPr>
                        <a:t>Vi </a:t>
                      </a:r>
                      <a:r>
                        <a:rPr lang="nb-NO" sz="1400" u="none" strike="noStrike" cap="none" dirty="0">
                          <a:latin typeface="Calibri"/>
                          <a:ea typeface="Calibri"/>
                          <a:cs typeface="Calibri"/>
                        </a:rPr>
                        <a:t>øver på</a:t>
                      </a:r>
                      <a:r>
                        <a:rPr lang="nb-NO" sz="1400" u="none" strike="noStrike" cap="none" dirty="0">
                          <a:latin typeface="Calibri"/>
                          <a:ea typeface="Calibri"/>
                          <a:cs typeface="Calibri"/>
                          <a:sym typeface="Calibri"/>
                        </a:rPr>
                        <a:t> å gå på skolen, og å bli kjent med de andre i klassen. </a:t>
                      </a:r>
                      <a:endParaRPr sz="1400" u="none" strike="noStrike" cap="none" dirty="0">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vMerge="1">
                  <a:txBody>
                    <a:bodyPr/>
                    <a:lstStyle/>
                    <a:p>
                      <a:endParaRPr lang="nb-NO"/>
                    </a:p>
                  </a:txBody>
                  <a:tcPr/>
                </a:tc>
                <a:extLst>
                  <a:ext uri="{0D108BD9-81ED-4DB2-BD59-A6C34878D82A}">
                    <a16:rowId xmlns:a16="http://schemas.microsoft.com/office/drawing/2014/main" val="10005"/>
                  </a:ext>
                </a:extLst>
              </a:tr>
              <a:tr h="738350">
                <a:tc>
                  <a:txBody>
                    <a:bodyPr/>
                    <a:lstStyle/>
                    <a:p>
                      <a:pPr marL="0" marR="0" lvl="0" indent="0" algn="l" rtl="0">
                        <a:lnSpc>
                          <a:spcPct val="100000"/>
                        </a:lnSpc>
                        <a:spcBef>
                          <a:spcPts val="0"/>
                        </a:spcBef>
                        <a:spcAft>
                          <a:spcPts val="0"/>
                        </a:spcAft>
                        <a:buClr>
                          <a:srgbClr val="000000"/>
                        </a:buClr>
                        <a:buSzPts val="1800"/>
                        <a:buFont typeface="Arial"/>
                        <a:buNone/>
                      </a:pP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no-NO" sz="1400" u="none" strike="noStrike" cap="none" dirty="0">
                          <a:latin typeface="Calibri"/>
                          <a:ea typeface="Calibri"/>
                          <a:cs typeface="Calibri"/>
                          <a:sym typeface="Calibri"/>
                        </a:rPr>
                        <a:t>Ukens sang: </a:t>
                      </a:r>
                      <a:endParaRPr lang="en-US" dirty="0"/>
                    </a:p>
                    <a:p>
                      <a:pPr marL="0" marR="0" lvl="0" indent="0" algn="l">
                        <a:lnSpc>
                          <a:spcPct val="100000"/>
                        </a:lnSpc>
                        <a:spcBef>
                          <a:spcPts val="0"/>
                        </a:spcBef>
                        <a:spcAft>
                          <a:spcPts val="0"/>
                        </a:spcAft>
                        <a:buSzPts val="1800"/>
                        <a:buFont typeface="Arial"/>
                        <a:buNone/>
                      </a:pPr>
                      <a:r>
                        <a:rPr lang="nb-NO" sz="1400" u="none" strike="noStrike" cap="none" dirty="0">
                          <a:latin typeface="Calibri"/>
                          <a:ea typeface="Calibri"/>
                          <a:cs typeface="Calibri"/>
                          <a:sym typeface="Calibri"/>
                        </a:rPr>
                        <a:t>Good </a:t>
                      </a:r>
                      <a:r>
                        <a:rPr lang="nb-NO" sz="1400" u="none" strike="noStrike" cap="none" dirty="0" err="1">
                          <a:latin typeface="Calibri"/>
                          <a:ea typeface="Calibri"/>
                          <a:cs typeface="Calibri"/>
                          <a:sym typeface="Calibri"/>
                        </a:rPr>
                        <a:t>morning</a:t>
                      </a:r>
                      <a:endParaRPr lang="nb-NO" sz="1400" u="none" strike="noStrike" cap="none" dirty="0">
                        <a:latin typeface="Calibri"/>
                        <a:ea typeface="Calibri"/>
                        <a:cs typeface="Calibri"/>
                        <a:sym typeface="Calibri"/>
                      </a:endParaRPr>
                    </a:p>
                    <a:p>
                      <a:pPr marL="0" marR="0" lvl="0" indent="0" algn="l">
                        <a:lnSpc>
                          <a:spcPct val="100000"/>
                        </a:lnSpc>
                        <a:spcBef>
                          <a:spcPts val="0"/>
                        </a:spcBef>
                        <a:spcAft>
                          <a:spcPts val="0"/>
                        </a:spcAft>
                        <a:buSzPts val="1800"/>
                        <a:buFont typeface="Arial"/>
                        <a:buNone/>
                      </a:pPr>
                      <a:r>
                        <a:rPr lang="nb-NO" sz="1400" u="none" strike="noStrike" cap="none" dirty="0">
                          <a:latin typeface="Calibri"/>
                          <a:ea typeface="Calibri"/>
                          <a:cs typeface="Calibri"/>
                        </a:rPr>
                        <a:t>Ti indianere</a:t>
                      </a:r>
                    </a:p>
                    <a:p>
                      <a:pPr marL="0" marR="0" lvl="0" indent="0" algn="l">
                        <a:lnSpc>
                          <a:spcPct val="100000"/>
                        </a:lnSpc>
                        <a:spcBef>
                          <a:spcPts val="0"/>
                        </a:spcBef>
                        <a:spcAft>
                          <a:spcPts val="0"/>
                        </a:spcAft>
                        <a:buSzPts val="1800"/>
                        <a:buFont typeface="Arial"/>
                        <a:buNone/>
                      </a:pPr>
                      <a:r>
                        <a:rPr lang="nb-NO" sz="1400" u="none" strike="noStrike" cap="none" dirty="0">
                          <a:latin typeface="Calibri"/>
                          <a:ea typeface="Calibri"/>
                          <a:cs typeface="Calibri"/>
                        </a:rPr>
                        <a:t>Syng med bokstavsangen til Fabel</a:t>
                      </a:r>
                    </a:p>
                    <a:p>
                      <a:pPr marL="0" marR="0" lvl="0" indent="0" algn="l">
                        <a:lnSpc>
                          <a:spcPct val="100000"/>
                        </a:lnSpc>
                        <a:spcBef>
                          <a:spcPts val="0"/>
                        </a:spcBef>
                        <a:spcAft>
                          <a:spcPts val="0"/>
                        </a:spcAft>
                        <a:buSzPts val="1800"/>
                        <a:buFont typeface="Arial"/>
                        <a:buNone/>
                      </a:pPr>
                      <a:r>
                        <a:rPr lang="nb-NO" sz="1400" u="none" strike="noStrike" cap="none" dirty="0">
                          <a:latin typeface="Calibri"/>
                          <a:ea typeface="Calibri"/>
                          <a:cs typeface="Calibri"/>
                        </a:rPr>
                        <a:t>Male </a:t>
                      </a:r>
                      <a:r>
                        <a:rPr lang="nb-NO" sz="1400" u="none" strike="noStrike" cap="none" dirty="0" err="1">
                          <a:latin typeface="Calibri"/>
                          <a:ea typeface="Calibri"/>
                          <a:cs typeface="Calibri"/>
                        </a:rPr>
                        <a:t>himlen</a:t>
                      </a:r>
                      <a:r>
                        <a:rPr lang="nb-NO" sz="1400" u="none" strike="noStrike" cap="none" dirty="0">
                          <a:latin typeface="Calibri"/>
                          <a:ea typeface="Calibri"/>
                          <a:cs typeface="Calibri"/>
                        </a:rPr>
                        <a:t> blå. </a:t>
                      </a: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0DED0"/>
                    </a:solidFill>
                  </a:tcPr>
                </a:tc>
                <a:tc vMerge="1">
                  <a:txBody>
                    <a:bodyPr/>
                    <a:lstStyle/>
                    <a:p>
                      <a:endParaRPr lang="nb-NO"/>
                    </a:p>
                  </a:txBody>
                  <a:tcPr/>
                </a:tc>
                <a:extLst>
                  <a:ext uri="{0D108BD9-81ED-4DB2-BD59-A6C34878D82A}">
                    <a16:rowId xmlns:a16="http://schemas.microsoft.com/office/drawing/2014/main" val="10006"/>
                  </a:ext>
                </a:extLst>
              </a:tr>
              <a:tr h="1755250">
                <a:tc gridSpan="3">
                  <a:txBody>
                    <a:bodyPr/>
                    <a:lstStyle/>
                    <a:p>
                      <a:pPr marL="0" marR="0" lvl="0" indent="0" algn="l" rtl="0">
                        <a:lnSpc>
                          <a:spcPct val="100000"/>
                        </a:lnSpc>
                        <a:spcBef>
                          <a:spcPts val="0"/>
                        </a:spcBef>
                        <a:spcAft>
                          <a:spcPts val="0"/>
                        </a:spcAft>
                        <a:buClr>
                          <a:schemeClr val="lt1"/>
                        </a:buClr>
                        <a:buSzPts val="1400"/>
                        <a:buFont typeface="Calibri"/>
                        <a:buNone/>
                      </a:pPr>
                      <a:r>
                        <a:rPr lang="no-NO" sz="1400" u="none" strike="noStrike" cap="none" dirty="0">
                          <a:latin typeface="Calibri"/>
                          <a:ea typeface="Calibri"/>
                          <a:cs typeface="Calibri"/>
                          <a:sym typeface="Calibri"/>
                        </a:rPr>
                        <a:t>KONTAKTINFORMASJON:                                                                                                                             FAU:</a:t>
                      </a:r>
                      <a:r>
                        <a:rPr lang="no-NO" sz="1400" i="1" u="none" strike="noStrike" cap="none" dirty="0">
                          <a:solidFill>
                            <a:schemeClr val="dk1"/>
                          </a:solidFill>
                          <a:latin typeface="Calibri"/>
                          <a:ea typeface="Calibri"/>
                          <a:cs typeface="Calibri"/>
                          <a:sym typeface="Calibri"/>
                        </a:rPr>
                        <a:t> </a:t>
                      </a:r>
                      <a:r>
                        <a:rPr lang="no-NO" sz="1400" i="1" u="sng" strike="noStrike" cap="none" dirty="0">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fauhordvikskole@gmail.com</a:t>
                      </a:r>
                      <a:r>
                        <a:rPr lang="no-NO" sz="1400" i="1" u="none" strike="noStrike" cap="none" dirty="0">
                          <a:solidFill>
                            <a:schemeClr val="dk1"/>
                          </a:solidFill>
                          <a:latin typeface="Calibri"/>
                          <a:ea typeface="Calibri"/>
                          <a:cs typeface="Calibri"/>
                          <a:sym typeface="Calibri"/>
                        </a:rPr>
                        <a:t> </a:t>
                      </a:r>
                      <a:endParaRPr sz="140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no-NO" sz="1400" u="none" strike="noStrike" cap="none" dirty="0">
                          <a:latin typeface="Calibri"/>
                          <a:ea typeface="Calibri"/>
                          <a:cs typeface="Calibri"/>
                          <a:sym typeface="Calibri"/>
                        </a:rPr>
                        <a:t>Vi </a:t>
                      </a:r>
                      <a:r>
                        <a:rPr lang="no-NO" sz="1400" u="none" strike="noStrike" cap="none" dirty="0" err="1">
                          <a:latin typeface="Calibri"/>
                          <a:ea typeface="Calibri"/>
                          <a:cs typeface="Calibri"/>
                          <a:sym typeface="Calibri"/>
                        </a:rPr>
                        <a:t>bruker</a:t>
                      </a:r>
                      <a:r>
                        <a:rPr lang="no-NO" sz="1400" u="none" strike="noStrike" cap="none" dirty="0">
                          <a:latin typeface="Calibri"/>
                          <a:ea typeface="Calibri"/>
                          <a:cs typeface="Calibri"/>
                          <a:sym typeface="Calibri"/>
                        </a:rPr>
                        <a:t> Vigilo </a:t>
                      </a:r>
                      <a:r>
                        <a:rPr lang="no-NO" sz="1400" u="none" strike="noStrike" cap="none" dirty="0" err="1">
                          <a:latin typeface="Calibri"/>
                          <a:ea typeface="Calibri"/>
                          <a:cs typeface="Calibri"/>
                          <a:sym typeface="Calibri"/>
                        </a:rPr>
                        <a:t>til</a:t>
                      </a:r>
                      <a:r>
                        <a:rPr lang="no-NO" sz="1400" u="none" strike="noStrike" cap="none" dirty="0">
                          <a:latin typeface="Calibri"/>
                          <a:ea typeface="Calibri"/>
                          <a:cs typeface="Calibri"/>
                          <a:sym typeface="Calibri"/>
                        </a:rPr>
                        <a:t> standard </a:t>
                      </a:r>
                      <a:r>
                        <a:rPr lang="no-NO" sz="1400" u="none" strike="noStrike" cap="none" dirty="0" err="1">
                          <a:latin typeface="Calibri"/>
                          <a:ea typeface="Calibri"/>
                          <a:cs typeface="Calibri"/>
                          <a:sym typeface="Calibri"/>
                        </a:rPr>
                        <a:t>kommunikasjon</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og</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fraværsmeldinger</a:t>
                      </a:r>
                      <a:r>
                        <a:rPr lang="no-NO" sz="1400" u="none" strike="noStrike" cap="none" dirty="0">
                          <a:latin typeface="Calibri"/>
                          <a:ea typeface="Calibri"/>
                          <a:cs typeface="Calibri"/>
                          <a:sym typeface="Calibri"/>
                        </a:rPr>
                        <a:t>. Ved </a:t>
                      </a:r>
                      <a:r>
                        <a:rPr lang="no-NO" sz="1400" u="none" strike="noStrike" cap="none" dirty="0" err="1">
                          <a:latin typeface="Calibri"/>
                          <a:ea typeface="Calibri"/>
                          <a:cs typeface="Calibri"/>
                          <a:sym typeface="Calibri"/>
                        </a:rPr>
                        <a:t>planlagt</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fravær</a:t>
                      </a:r>
                      <a:r>
                        <a:rPr lang="no-NO" sz="1400" u="none" strike="noStrike" cap="none" dirty="0">
                          <a:latin typeface="Calibri"/>
                          <a:ea typeface="Calibri"/>
                          <a:cs typeface="Calibri"/>
                          <a:sym typeface="Calibri"/>
                        </a:rPr>
                        <a:t> er det </a:t>
                      </a:r>
                      <a:r>
                        <a:rPr lang="no-NO" sz="1400" u="none" strike="noStrike" cap="none" dirty="0" err="1">
                          <a:latin typeface="Calibri"/>
                          <a:ea typeface="Calibri"/>
                          <a:cs typeface="Calibri"/>
                          <a:sym typeface="Calibri"/>
                        </a:rPr>
                        <a:t>ønskelig</a:t>
                      </a:r>
                      <a:r>
                        <a:rPr lang="no-NO" sz="1400" u="none" strike="noStrike" cap="none" dirty="0">
                          <a:latin typeface="Calibri"/>
                          <a:ea typeface="Calibri"/>
                          <a:cs typeface="Calibri"/>
                          <a:sym typeface="Calibri"/>
                        </a:rPr>
                        <a:t> at </a:t>
                      </a:r>
                      <a:r>
                        <a:rPr lang="no-NO" sz="1400" u="none" strike="noStrike" cap="none" dirty="0" err="1">
                          <a:latin typeface="Calibri"/>
                          <a:ea typeface="Calibri"/>
                          <a:cs typeface="Calibri"/>
                          <a:sym typeface="Calibri"/>
                        </a:rPr>
                        <a:t>dette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meldes</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i</a:t>
                      </a:r>
                      <a:r>
                        <a:rPr lang="no-NO" sz="1400" u="none" strike="noStrike" cap="none" dirty="0">
                          <a:latin typeface="Calibri"/>
                          <a:ea typeface="Calibri"/>
                          <a:cs typeface="Calibri"/>
                          <a:sym typeface="Calibri"/>
                        </a:rPr>
                        <a:t> god </a:t>
                      </a:r>
                      <a:r>
                        <a:rPr lang="no-NO" sz="1400" u="none" strike="noStrike" cap="none" dirty="0" err="1">
                          <a:latin typeface="Calibri"/>
                          <a:ea typeface="Calibri"/>
                          <a:cs typeface="Calibri"/>
                          <a:sym typeface="Calibri"/>
                        </a:rPr>
                        <a:t>tid</a:t>
                      </a:r>
                      <a:r>
                        <a:rPr lang="no-NO" sz="1400" u="none" strike="noStrike" cap="none" dirty="0">
                          <a:latin typeface="Calibri"/>
                          <a:ea typeface="Calibri"/>
                          <a:cs typeface="Calibri"/>
                          <a:sym typeface="Calibri"/>
                        </a:rPr>
                        <a:t>. Ved </a:t>
                      </a:r>
                      <a:r>
                        <a:rPr lang="no-NO" sz="1400" u="none" strike="noStrike" cap="none" dirty="0" err="1">
                          <a:latin typeface="Calibri"/>
                          <a:ea typeface="Calibri"/>
                          <a:cs typeface="Calibri"/>
                          <a:sym typeface="Calibri"/>
                        </a:rPr>
                        <a:t>sykdom</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og</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annet</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akutt</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fravær</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må</a:t>
                      </a:r>
                      <a:r>
                        <a:rPr lang="no-NO" sz="1400" u="none" strike="noStrike" cap="none" dirty="0">
                          <a:latin typeface="Calibri"/>
                          <a:ea typeface="Calibri"/>
                          <a:cs typeface="Calibri"/>
                          <a:sym typeface="Calibri"/>
                        </a:rPr>
                        <a:t> det </a:t>
                      </a:r>
                      <a:r>
                        <a:rPr lang="no-NO" sz="1400" u="none" strike="noStrike" cap="none" dirty="0" err="1">
                          <a:latin typeface="Calibri"/>
                          <a:ea typeface="Calibri"/>
                          <a:cs typeface="Calibri"/>
                          <a:sym typeface="Calibri"/>
                        </a:rPr>
                        <a:t>meldes</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i</a:t>
                      </a:r>
                      <a:r>
                        <a:rPr lang="no-NO" sz="1400" u="none" strike="noStrike" cap="none" dirty="0">
                          <a:latin typeface="Calibri"/>
                          <a:ea typeface="Calibri"/>
                          <a:cs typeface="Calibri"/>
                          <a:sym typeface="Calibri"/>
                        </a:rPr>
                        <a:t> Vigilo </a:t>
                      </a:r>
                      <a:r>
                        <a:rPr lang="no-NO" sz="1400" u="none" strike="noStrike" cap="none" dirty="0" err="1">
                          <a:latin typeface="Calibri"/>
                          <a:ea typeface="Calibri"/>
                          <a:cs typeface="Calibri"/>
                          <a:sym typeface="Calibri"/>
                        </a:rPr>
                        <a:t>senest</a:t>
                      </a:r>
                      <a:r>
                        <a:rPr lang="no-NO" sz="1400" u="none" strike="noStrike" cap="none" dirty="0">
                          <a:latin typeface="Calibri"/>
                          <a:ea typeface="Calibri"/>
                          <a:cs typeface="Calibri"/>
                          <a:sym typeface="Calibri"/>
                        </a:rPr>
                        <a:t> kl. 08.00. </a:t>
                      </a:r>
                      <a:r>
                        <a:rPr lang="no-NO" sz="1400" u="none" strike="noStrike" cap="none" dirty="0" err="1">
                          <a:latin typeface="Calibri"/>
                          <a:ea typeface="Calibri"/>
                          <a:cs typeface="Calibri"/>
                          <a:sym typeface="Calibri"/>
                        </a:rPr>
                        <a:t>Hvis</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dere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ikke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har</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fått</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meldt</a:t>
                      </a:r>
                      <a:r>
                        <a:rPr lang="no-NO" sz="1400" u="none" strike="noStrike" cap="none" dirty="0">
                          <a:latin typeface="Calibri"/>
                          <a:ea typeface="Calibri"/>
                          <a:cs typeface="Calibri"/>
                          <a:sym typeface="Calibri"/>
                        </a:rPr>
                        <a:t> inn </a:t>
                      </a:r>
                      <a:r>
                        <a:rPr lang="no-NO" sz="1400" u="none" strike="noStrike" cap="none" dirty="0" err="1">
                          <a:latin typeface="Calibri"/>
                          <a:ea typeface="Calibri"/>
                          <a:cs typeface="Calibri"/>
                          <a:sym typeface="Calibri"/>
                        </a:rPr>
                        <a:t>før</a:t>
                      </a:r>
                      <a:r>
                        <a:rPr lang="no-NO" sz="1400" u="none" strike="noStrike" cap="none" dirty="0">
                          <a:latin typeface="Calibri"/>
                          <a:ea typeface="Calibri"/>
                          <a:cs typeface="Calibri"/>
                          <a:sym typeface="Calibri"/>
                        </a:rPr>
                        <a:t> kl. 08.00, </a:t>
                      </a:r>
                      <a:r>
                        <a:rPr lang="no-NO" sz="1400" u="none" strike="noStrike" cap="none" dirty="0" err="1">
                          <a:latin typeface="Calibri"/>
                          <a:ea typeface="Calibri"/>
                          <a:cs typeface="Calibri"/>
                          <a:sym typeface="Calibri"/>
                        </a:rPr>
                        <a:t>må</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dere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ringe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kontoret</a:t>
                      </a:r>
                      <a:r>
                        <a:rPr lang="no-NO" sz="1400" u="none" strike="noStrike" cap="none" dirty="0">
                          <a:latin typeface="Calibri"/>
                          <a:ea typeface="Calibri"/>
                          <a:cs typeface="Calibri"/>
                          <a:sym typeface="Calibri"/>
                        </a:rPr>
                        <a:t> for å </a:t>
                      </a:r>
                      <a:r>
                        <a:rPr lang="no-NO" sz="1400" u="none" strike="noStrike" cap="none" dirty="0" err="1">
                          <a:latin typeface="Calibri"/>
                          <a:ea typeface="Calibri"/>
                          <a:cs typeface="Calibri"/>
                          <a:sym typeface="Calibri"/>
                        </a:rPr>
                        <a:t>gi</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beskjed</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tlf</a:t>
                      </a:r>
                      <a:r>
                        <a:rPr lang="no-NO" sz="1400" u="none" strike="noStrike" cap="none" dirty="0">
                          <a:latin typeface="Calibri"/>
                          <a:ea typeface="Calibri"/>
                          <a:cs typeface="Calibri"/>
                          <a:sym typeface="Calibri"/>
                        </a:rPr>
                        <a:t>: 53 03 67 00)</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no-NO" sz="1400" u="none" strike="noStrike" cap="none" dirty="0">
                          <a:latin typeface="Calibri"/>
                          <a:ea typeface="Calibri"/>
                          <a:cs typeface="Calibri"/>
                          <a:sym typeface="Calibri"/>
                        </a:rPr>
                        <a:t>Dersom </a:t>
                      </a:r>
                      <a:r>
                        <a:rPr lang="no-NO" sz="1400" u="none" strike="noStrike" cap="none" dirty="0" err="1">
                          <a:latin typeface="Calibri"/>
                          <a:ea typeface="Calibri"/>
                          <a:cs typeface="Calibri"/>
                          <a:sym typeface="Calibri"/>
                        </a:rPr>
                        <a:t>dere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skal</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sende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informasjon</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som</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inneholder</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personopplysninger</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ønsker</a:t>
                      </a:r>
                      <a:r>
                        <a:rPr lang="no-NO" sz="1400" u="none" strike="noStrike" cap="none" dirty="0">
                          <a:latin typeface="Calibri"/>
                          <a:ea typeface="Calibri"/>
                          <a:cs typeface="Calibri"/>
                          <a:sym typeface="Calibri"/>
                        </a:rPr>
                        <a:t> vi at </a:t>
                      </a:r>
                      <a:r>
                        <a:rPr lang="no-NO" sz="1400" u="none" strike="noStrike" cap="none" dirty="0" err="1">
                          <a:latin typeface="Calibri"/>
                          <a:ea typeface="Calibri"/>
                          <a:cs typeface="Calibri"/>
                          <a:sym typeface="Calibri"/>
                        </a:rPr>
                        <a:t>dere</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bruker</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kontaktskjemaet</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som</a:t>
                      </a:r>
                      <a:r>
                        <a:rPr lang="no-NO" sz="1400" u="none" strike="noStrike" cap="none" dirty="0">
                          <a:latin typeface="Calibri"/>
                          <a:ea typeface="Calibri"/>
                          <a:cs typeface="Calibri"/>
                          <a:sym typeface="Calibri"/>
                        </a:rPr>
                        <a:t> ligger </a:t>
                      </a:r>
                      <a:r>
                        <a:rPr lang="no-NO" sz="1400" u="none" strike="noStrike" cap="none" dirty="0" err="1">
                          <a:latin typeface="Calibri"/>
                          <a:ea typeface="Calibri"/>
                          <a:cs typeface="Calibri"/>
                          <a:sym typeface="Calibri"/>
                        </a:rPr>
                        <a:t>på</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skolens</a:t>
                      </a:r>
                      <a:r>
                        <a:rPr lang="no-NO" sz="1400" u="none" strike="noStrike" cap="none" dirty="0">
                          <a:latin typeface="Calibri"/>
                          <a:ea typeface="Calibri"/>
                          <a:cs typeface="Calibri"/>
                          <a:sym typeface="Calibri"/>
                        </a:rPr>
                        <a:t> </a:t>
                      </a:r>
                      <a:r>
                        <a:rPr lang="no-NO" sz="1400" u="none" strike="noStrike" cap="none" dirty="0" err="1">
                          <a:latin typeface="Calibri"/>
                          <a:ea typeface="Calibri"/>
                          <a:cs typeface="Calibri"/>
                          <a:sym typeface="Calibri"/>
                        </a:rPr>
                        <a:t>hjemmeside</a:t>
                      </a:r>
                      <a:r>
                        <a:rPr lang="no-NO" sz="1400" u="none" strike="noStrike" cap="none" dirty="0">
                          <a:latin typeface="Calibri"/>
                          <a:ea typeface="Calibri"/>
                          <a:cs typeface="Calibri"/>
                          <a:sym typeface="Calibri"/>
                        </a:rPr>
                        <a:t>. </a:t>
                      </a:r>
                      <a:endParaRPr sz="14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E8389"/>
                    </a:solidFill>
                  </a:tcPr>
                </a:tc>
                <a:tc hMerge="1">
                  <a:txBody>
                    <a:bodyPr/>
                    <a:lstStyle/>
                    <a:p>
                      <a:endParaRPr lang="nb-NO"/>
                    </a:p>
                  </a:txBody>
                  <a:tcPr/>
                </a:tc>
                <a:tc hMerge="1">
                  <a:txBody>
                    <a:bodyPr/>
                    <a:lstStyle/>
                    <a:p>
                      <a:endParaRPr lang="nb-NO"/>
                    </a:p>
                  </a:txBody>
                  <a:tcPr/>
                </a:tc>
                <a:extLst>
                  <a:ext uri="{0D108BD9-81ED-4DB2-BD59-A6C34878D82A}">
                    <a16:rowId xmlns:a16="http://schemas.microsoft.com/office/drawing/2014/main" val="10007"/>
                  </a:ext>
                </a:extLst>
              </a:tr>
            </a:tbl>
          </a:graphicData>
        </a:graphic>
      </p:graphicFrame>
      <p:grpSp>
        <p:nvGrpSpPr>
          <p:cNvPr id="105" name="Google Shape;105;p2"/>
          <p:cNvGrpSpPr/>
          <p:nvPr/>
        </p:nvGrpSpPr>
        <p:grpSpPr>
          <a:xfrm>
            <a:off x="209550" y="123825"/>
            <a:ext cx="9486900" cy="310754"/>
            <a:chOff x="209550" y="123825"/>
            <a:chExt cx="9486900" cy="310754"/>
          </a:xfrm>
        </p:grpSpPr>
        <p:sp>
          <p:nvSpPr>
            <p:cNvPr id="106" name="Google Shape;106;p2"/>
            <p:cNvSpPr txBox="1"/>
            <p:nvPr/>
          </p:nvSpPr>
          <p:spPr>
            <a:xfrm>
              <a:off x="209550" y="123825"/>
              <a:ext cx="13716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no-NO" sz="1400" b="0" i="0" u="none" strike="noStrike" cap="none">
                  <a:solidFill>
                    <a:schemeClr val="dk1"/>
                  </a:solidFill>
                  <a:latin typeface="Calibri"/>
                  <a:ea typeface="Calibri"/>
                  <a:cs typeface="Calibri"/>
                  <a:sym typeface="Calibri"/>
                </a:rPr>
                <a:t>Hordvik skole</a:t>
              </a:r>
              <a:endParaRPr sz="1400" b="0" i="0" u="none" strike="noStrike" cap="none">
                <a:solidFill>
                  <a:srgbClr val="000000"/>
                </a:solidFill>
                <a:latin typeface="Arial"/>
                <a:ea typeface="Arial"/>
                <a:cs typeface="Arial"/>
                <a:sym typeface="Arial"/>
              </a:endParaRPr>
            </a:p>
          </p:txBody>
        </p:sp>
        <p:sp>
          <p:nvSpPr>
            <p:cNvPr id="107" name="Google Shape;107;p2"/>
            <p:cNvSpPr txBox="1"/>
            <p:nvPr/>
          </p:nvSpPr>
          <p:spPr>
            <a:xfrm>
              <a:off x="7934325" y="126802"/>
              <a:ext cx="1762125"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no-NO" sz="1400" b="0" i="0" u="none" strike="noStrike" cap="none">
                  <a:solidFill>
                    <a:schemeClr val="dk1"/>
                  </a:solidFill>
                  <a:latin typeface="Calibri"/>
                  <a:ea typeface="Calibri"/>
                  <a:cs typeface="Calibri"/>
                  <a:sym typeface="Calibri"/>
                </a:rPr>
                <a:t>Aktiv læring i samspill</a:t>
              </a:r>
              <a:endParaRPr sz="1400" b="0" i="0" u="none" strike="noStrike" cap="none">
                <a:solidFill>
                  <a:srgbClr val="000000"/>
                </a:solidFill>
                <a:latin typeface="Arial"/>
                <a:ea typeface="Arial"/>
                <a:cs typeface="Arial"/>
                <a:sym typeface="Arial"/>
              </a:endParaRPr>
            </a:p>
          </p:txBody>
        </p:sp>
      </p:grpSp>
      <p:grpSp>
        <p:nvGrpSpPr>
          <p:cNvPr id="108" name="Google Shape;108;p2"/>
          <p:cNvGrpSpPr/>
          <p:nvPr/>
        </p:nvGrpSpPr>
        <p:grpSpPr>
          <a:xfrm>
            <a:off x="261524" y="3327938"/>
            <a:ext cx="531906" cy="395558"/>
            <a:chOff x="101867" y="3724977"/>
            <a:chExt cx="819818" cy="882046"/>
          </a:xfrm>
        </p:grpSpPr>
        <p:pic>
          <p:nvPicPr>
            <p:cNvPr id="109" name="Google Shape;109;p2"/>
            <p:cNvPicPr preferRelativeResize="0"/>
            <p:nvPr/>
          </p:nvPicPr>
          <p:blipFill rotWithShape="1">
            <a:blip r:embed="rId4">
              <a:alphaModFix/>
            </a:blip>
            <a:srcRect r="70986" b="18757"/>
            <a:stretch/>
          </p:blipFill>
          <p:spPr>
            <a:xfrm>
              <a:off x="101867" y="3724977"/>
              <a:ext cx="475650" cy="288758"/>
            </a:xfrm>
            <a:prstGeom prst="rect">
              <a:avLst/>
            </a:prstGeom>
            <a:noFill/>
            <a:ln>
              <a:noFill/>
            </a:ln>
          </p:spPr>
        </p:pic>
        <p:pic>
          <p:nvPicPr>
            <p:cNvPr id="110" name="Google Shape;110;p2"/>
            <p:cNvPicPr preferRelativeResize="0"/>
            <p:nvPr/>
          </p:nvPicPr>
          <p:blipFill rotWithShape="1">
            <a:blip r:embed="rId5">
              <a:alphaModFix/>
            </a:blip>
            <a:srcRect/>
            <a:stretch/>
          </p:blipFill>
          <p:spPr>
            <a:xfrm flipH="1">
              <a:off x="232362" y="4013735"/>
              <a:ext cx="689323" cy="593288"/>
            </a:xfrm>
            <a:prstGeom prst="rect">
              <a:avLst/>
            </a:prstGeom>
            <a:noFill/>
            <a:ln>
              <a:noFill/>
            </a:ln>
          </p:spPr>
        </p:pic>
      </p:grpSp>
      <p:pic>
        <p:nvPicPr>
          <p:cNvPr id="111" name="Google Shape;111;p2"/>
          <p:cNvPicPr preferRelativeResize="0"/>
          <p:nvPr/>
        </p:nvPicPr>
        <p:blipFill rotWithShape="1">
          <a:blip r:embed="rId6">
            <a:alphaModFix/>
          </a:blip>
          <a:srcRect/>
          <a:stretch/>
        </p:blipFill>
        <p:spPr>
          <a:xfrm>
            <a:off x="260151" y="3884014"/>
            <a:ext cx="534639" cy="505557"/>
          </a:xfrm>
          <a:prstGeom prst="rect">
            <a:avLst/>
          </a:prstGeom>
          <a:noFill/>
          <a:ln>
            <a:noFill/>
          </a:ln>
        </p:spPr>
      </p:pic>
    </p:spTree>
  </p:cSld>
  <p:clrMapOvr>
    <a:masterClrMapping/>
  </p:clrMapOvr>
</p:sld>
</file>

<file path=ppt/theme/theme1.xml><?xml version="1.0" encoding="utf-8"?>
<a:theme xmlns:a="http://schemas.openxmlformats.org/drawingml/2006/main" name="Office-tema">
  <a:themeElements>
    <a:clrScheme name="Office-tema">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7670572864C8FE4796D88F2AE9AE4918" ma:contentTypeVersion="16" ma:contentTypeDescription="Opprett et nytt dokument." ma:contentTypeScope="" ma:versionID="c6f42a593dad13955c19468254bd47ae">
  <xsd:schema xmlns:xsd="http://www.w3.org/2001/XMLSchema" xmlns:xs="http://www.w3.org/2001/XMLSchema" xmlns:p="http://schemas.microsoft.com/office/2006/metadata/properties" xmlns:ns2="7a886be8-87a9-441a-b3fd-75051e5f4918" xmlns:ns3="e87d0e9e-9673-487f-811e-cdf1b7f427a7" targetNamespace="http://schemas.microsoft.com/office/2006/metadata/properties" ma:root="true" ma:fieldsID="3cec7d99bf6fea15b3e80bc5ff2d85a2" ns2:_="" ns3:_="">
    <xsd:import namespace="7a886be8-87a9-441a-b3fd-75051e5f4918"/>
    <xsd:import namespace="e87d0e9e-9673-487f-811e-cdf1b7f427a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886be8-87a9-441a-b3fd-75051e5f491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Bildemerkelapper" ma:readOnly="false" ma:fieldId="{5cf76f15-5ced-4ddc-b409-7134ff3c332f}" ma:taxonomyMulti="true" ma:sspId="58b7fd7f-a84c-4463-96b0-c5d9876b7c64"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87d0e9e-9673-487f-811e-cdf1b7f427a7"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ea4ebdb-d46c-43ca-acb4-6beab01b0265}" ma:internalName="TaxCatchAll" ma:showField="CatchAllData" ma:web="e87d0e9e-9673-487f-811e-cdf1b7f427a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Delingsdetaljer"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holdstype"/>
        <xsd:element ref="dc:title" minOccurs="0" maxOccurs="1" ma:index="4" ma:displayName="Tit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a886be8-87a9-441a-b3fd-75051e5f4918">
      <Terms xmlns="http://schemas.microsoft.com/office/infopath/2007/PartnerControls"/>
    </lcf76f155ced4ddcb4097134ff3c332f>
    <TaxCatchAll xmlns="e87d0e9e-9673-487f-811e-cdf1b7f427a7" xsi:nil="true"/>
  </documentManagement>
</p:properties>
</file>

<file path=customXml/itemProps1.xml><?xml version="1.0" encoding="utf-8"?>
<ds:datastoreItem xmlns:ds="http://schemas.openxmlformats.org/officeDocument/2006/customXml" ds:itemID="{64865A50-4F9E-4AFF-B587-E972E856ECD7}">
  <ds:schemaRefs>
    <ds:schemaRef ds:uri="7a886be8-87a9-441a-b3fd-75051e5f4918"/>
    <ds:schemaRef ds:uri="e87d0e9e-9673-487f-811e-cdf1b7f427a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91E1751-5E4C-4C0C-B677-25FB3B6D13EE}">
  <ds:schemaRefs>
    <ds:schemaRef ds:uri="http://schemas.microsoft.com/sharepoint/v3/contenttype/forms"/>
  </ds:schemaRefs>
</ds:datastoreItem>
</file>

<file path=customXml/itemProps3.xml><?xml version="1.0" encoding="utf-8"?>
<ds:datastoreItem xmlns:ds="http://schemas.openxmlformats.org/officeDocument/2006/customXml" ds:itemID="{EF8E751D-C535-40C0-95AB-854692666EB7}">
  <ds:schemaRefs>
    <ds:schemaRef ds:uri="e87d0e9e-9673-487f-811e-cdf1b7f427a7"/>
    <ds:schemaRef ds:uri="http://schemas.microsoft.com/office/infopath/2007/PartnerControls"/>
    <ds:schemaRef ds:uri="http://purl.org/dc/terms/"/>
    <ds:schemaRef ds:uri="http://schemas.microsoft.com/office/2006/documentManagement/types"/>
    <ds:schemaRef ds:uri="http://schemas.microsoft.com/office/2006/metadata/properties"/>
    <ds:schemaRef ds:uri="http://schemas.openxmlformats.org/package/2006/metadata/core-properties"/>
    <ds:schemaRef ds:uri="http://purl.org/dc/elements/1.1/"/>
    <ds:schemaRef ds:uri="7a886be8-87a9-441a-b3fd-75051e5f4918"/>
    <ds:schemaRef ds:uri="http://www.w3.org/XML/1998/namespace"/>
    <ds:schemaRef ds:uri="http://purl.org/dc/dcmitype/"/>
  </ds:schemaRefs>
</ds:datastoreItem>
</file>

<file path=docMetadata/LabelInfo.xml><?xml version="1.0" encoding="utf-8"?>
<clbl:labelList xmlns:clbl="http://schemas.microsoft.com/office/2020/mipLabelMetadata">
  <clbl:label id="{d41caaa9-a41a-4e0f-9bf6-05cd1f48d271}" enabled="0" method="" siteId="{d41caaa9-a41a-4e0f-9bf6-05cd1f48d271}" removed="1"/>
</clbl:labelList>
</file>

<file path=docProps/app.xml><?xml version="1.0" encoding="utf-8"?>
<Properties xmlns="http://schemas.openxmlformats.org/officeDocument/2006/extended-properties" xmlns:vt="http://schemas.openxmlformats.org/officeDocument/2006/docPropsVTypes">
  <TotalTime>0</TotalTime>
  <Words>756</Words>
  <Application>Microsoft Office PowerPoint</Application>
  <PresentationFormat>A4 (210 x 297 mm)</PresentationFormat>
  <Paragraphs>75</Paragraphs>
  <Slides>2</Slides>
  <Notes>2</Notes>
  <HiddenSlides>0</HiddenSlides>
  <MMClips>0</MMClips>
  <ScaleCrop>false</ScaleCrop>
  <HeadingPairs>
    <vt:vector size="6" baseType="variant">
      <vt:variant>
        <vt:lpstr>Brukte skrifter</vt:lpstr>
      </vt:variant>
      <vt:variant>
        <vt:i4>2</vt:i4>
      </vt:variant>
      <vt:variant>
        <vt:lpstr>Tema</vt:lpstr>
      </vt:variant>
      <vt:variant>
        <vt:i4>1</vt:i4>
      </vt:variant>
      <vt:variant>
        <vt:lpstr>Lysbildetitler</vt:lpstr>
      </vt:variant>
      <vt:variant>
        <vt:i4>2</vt:i4>
      </vt:variant>
    </vt:vector>
  </HeadingPairs>
  <TitlesOfParts>
    <vt:vector size="5" baseType="lpstr">
      <vt:lpstr>Arial</vt:lpstr>
      <vt:lpstr>Calibri</vt:lpstr>
      <vt:lpstr>Office-tema</vt:lpstr>
      <vt:lpstr>PowerPoint-presentasjon</vt:lpstr>
      <vt:lpstr>PowerPoint-presentasjon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Solheim, Hilde Karin</dc:creator>
  <cp:lastModifiedBy>Haugen, Monica</cp:lastModifiedBy>
  <cp:revision>33</cp:revision>
  <cp:lastPrinted>2026-09-02T12:36:01Z</cp:lastPrinted>
  <dcterms:created xsi:type="dcterms:W3CDTF">2023-08-08T10:59:37Z</dcterms:created>
  <dcterms:modified xsi:type="dcterms:W3CDTF">2026-09-03T12:53:24Z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0x0101007670572864C8FE4796D88F2AE9AE4918</vt:lpwstr>
  </property>
  <property fmtid="{D5CDD505-2E9C-101B-9397-08002B2CF9AE}" pid="3" name="MediaServiceImageTags">
    <vt:lpwstr/>
  </property>
</Properties>
</file>