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669088" cy="9753600"/>
  <p:embeddedFontLst>
    <p:embeddedFont>
      <p:font typeface="Caveat" panose="020B0604020202020204" charset="0"/>
      <p:regular r:id="rId17"/>
      <p:bold r:id="rId18"/>
    </p:embeddedFont>
    <p:embeddedFont>
      <p:font typeface="Open Sans" panose="020B0606030504020204" pitchFamily="34" charset="0"/>
      <p:regular r:id="rId19"/>
      <p:bold r:id="rId20"/>
      <p:italic r:id="rId21"/>
      <p:boldItalic r:id="rId22"/>
    </p:embeddedFont>
    <p:embeddedFont>
      <p:font typeface="PT Sans Narrow" panose="020B0506020203020204" pitchFamily="34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isA72w9cMs+P4bqHsvUIQ5P1tR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59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2889938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777607" y="0"/>
            <a:ext cx="2889938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896938" y="731838"/>
            <a:ext cx="4875212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66909" y="4632960"/>
            <a:ext cx="533527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264228"/>
            <a:ext cx="2889938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777607" y="9264228"/>
            <a:ext cx="2889938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o-NO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31838"/>
            <a:ext cx="4875212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1:notes"/>
          <p:cNvSpPr txBox="1">
            <a:spLocks noGrp="1"/>
          </p:cNvSpPr>
          <p:nvPr>
            <p:ph type="body" idx="1"/>
          </p:nvPr>
        </p:nvSpPr>
        <p:spPr>
          <a:xfrm>
            <a:off x="666909" y="4632960"/>
            <a:ext cx="533527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-NO"/>
              <a:t>Marianne</a:t>
            </a:r>
            <a:endParaRPr/>
          </a:p>
        </p:txBody>
      </p:sp>
      <p:sp>
        <p:nvSpPr>
          <p:cNvPr id="155" name="Google Shape;155;p1:notes"/>
          <p:cNvSpPr txBox="1">
            <a:spLocks noGrp="1"/>
          </p:cNvSpPr>
          <p:nvPr>
            <p:ph type="sldNum" idx="12"/>
          </p:nvPr>
        </p:nvSpPr>
        <p:spPr>
          <a:xfrm>
            <a:off x="3777607" y="9264228"/>
            <a:ext cx="2889938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o-NO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409b6b8764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31838"/>
            <a:ext cx="4875300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g409b6b87646_0_1:notes"/>
          <p:cNvSpPr txBox="1">
            <a:spLocks noGrp="1"/>
          </p:cNvSpPr>
          <p:nvPr>
            <p:ph type="body" idx="1"/>
          </p:nvPr>
        </p:nvSpPr>
        <p:spPr>
          <a:xfrm>
            <a:off x="666909" y="4632960"/>
            <a:ext cx="5335200" cy="4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-NO"/>
              <a:t>Marianne</a:t>
            </a:r>
            <a:endParaRPr/>
          </a:p>
        </p:txBody>
      </p:sp>
      <p:sp>
        <p:nvSpPr>
          <p:cNvPr id="168" name="Google Shape;168;g409b6b87646_0_1:notes"/>
          <p:cNvSpPr txBox="1">
            <a:spLocks noGrp="1"/>
          </p:cNvSpPr>
          <p:nvPr>
            <p:ph type="sldNum" idx="12"/>
          </p:nvPr>
        </p:nvSpPr>
        <p:spPr>
          <a:xfrm>
            <a:off x="3777607" y="9264228"/>
            <a:ext cx="2889900" cy="4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o-NO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31838"/>
            <a:ext cx="4875212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2:notes"/>
          <p:cNvSpPr txBox="1">
            <a:spLocks noGrp="1"/>
          </p:cNvSpPr>
          <p:nvPr>
            <p:ph type="body" idx="1"/>
          </p:nvPr>
        </p:nvSpPr>
        <p:spPr>
          <a:xfrm>
            <a:off x="666909" y="4632960"/>
            <a:ext cx="533527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-NO"/>
              <a:t>Marianne</a:t>
            </a:r>
            <a:endParaRPr/>
          </a:p>
        </p:txBody>
      </p:sp>
      <p:sp>
        <p:nvSpPr>
          <p:cNvPr id="182" name="Google Shape;182;p2:notes"/>
          <p:cNvSpPr txBox="1">
            <a:spLocks noGrp="1"/>
          </p:cNvSpPr>
          <p:nvPr>
            <p:ph type="sldNum" idx="12"/>
          </p:nvPr>
        </p:nvSpPr>
        <p:spPr>
          <a:xfrm>
            <a:off x="3777607" y="9264228"/>
            <a:ext cx="2889938" cy="48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o-NO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f8a38e778a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44" y="731838"/>
            <a:ext cx="4875300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g3f8a38e778a_0_69:notes"/>
          <p:cNvSpPr txBox="1">
            <a:spLocks noGrp="1"/>
          </p:cNvSpPr>
          <p:nvPr>
            <p:ph type="body" idx="1"/>
          </p:nvPr>
        </p:nvSpPr>
        <p:spPr>
          <a:xfrm>
            <a:off x="666909" y="4632960"/>
            <a:ext cx="5335200" cy="4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-NO"/>
              <a:t>Marianne</a:t>
            </a:r>
            <a:endParaRPr/>
          </a:p>
        </p:txBody>
      </p:sp>
      <p:sp>
        <p:nvSpPr>
          <p:cNvPr id="190" name="Google Shape;190;g3f8a38e778a_0_69:notes"/>
          <p:cNvSpPr txBox="1">
            <a:spLocks noGrp="1"/>
          </p:cNvSpPr>
          <p:nvPr>
            <p:ph type="sldNum" idx="12"/>
          </p:nvPr>
        </p:nvSpPr>
        <p:spPr>
          <a:xfrm>
            <a:off x="3777607" y="9264228"/>
            <a:ext cx="2889900" cy="4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o-NO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f572c7b96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31838"/>
            <a:ext cx="4875300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g2f572c7b969_1_0:notes"/>
          <p:cNvSpPr txBox="1">
            <a:spLocks noGrp="1"/>
          </p:cNvSpPr>
          <p:nvPr>
            <p:ph type="body" idx="1"/>
          </p:nvPr>
        </p:nvSpPr>
        <p:spPr>
          <a:xfrm>
            <a:off x="666909" y="4632960"/>
            <a:ext cx="5335200" cy="4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8" name="Google Shape;198;g2f572c7b969_1_0:notes"/>
          <p:cNvSpPr txBox="1">
            <a:spLocks noGrp="1"/>
          </p:cNvSpPr>
          <p:nvPr>
            <p:ph type="sldNum" idx="12"/>
          </p:nvPr>
        </p:nvSpPr>
        <p:spPr>
          <a:xfrm>
            <a:off x="3777607" y="9264228"/>
            <a:ext cx="2889900" cy="4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o-NO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7ac62249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1804" y="731520"/>
            <a:ext cx="4446000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g37ac62249e0_0_0:notes"/>
          <p:cNvSpPr txBox="1">
            <a:spLocks noGrp="1"/>
          </p:cNvSpPr>
          <p:nvPr>
            <p:ph type="body" idx="1"/>
          </p:nvPr>
        </p:nvSpPr>
        <p:spPr>
          <a:xfrm>
            <a:off x="666907" y="4632960"/>
            <a:ext cx="5335200" cy="4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f43f97f62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31838"/>
            <a:ext cx="4875300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g2f43f97f620_0_21:notes"/>
          <p:cNvSpPr txBox="1">
            <a:spLocks noGrp="1"/>
          </p:cNvSpPr>
          <p:nvPr>
            <p:ph type="body" idx="1"/>
          </p:nvPr>
        </p:nvSpPr>
        <p:spPr>
          <a:xfrm>
            <a:off x="666909" y="4632960"/>
            <a:ext cx="5335200" cy="4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3" name="Google Shape;213;g2f43f97f620_0_21:notes"/>
          <p:cNvSpPr txBox="1">
            <a:spLocks noGrp="1"/>
          </p:cNvSpPr>
          <p:nvPr>
            <p:ph type="sldNum" idx="12"/>
          </p:nvPr>
        </p:nvSpPr>
        <p:spPr>
          <a:xfrm>
            <a:off x="3777607" y="9264228"/>
            <a:ext cx="2889900" cy="4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o-NO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7bb966d61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31838"/>
            <a:ext cx="4875300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g37bb966d616_0_0:notes"/>
          <p:cNvSpPr txBox="1">
            <a:spLocks noGrp="1"/>
          </p:cNvSpPr>
          <p:nvPr>
            <p:ph type="body" idx="1"/>
          </p:nvPr>
        </p:nvSpPr>
        <p:spPr>
          <a:xfrm>
            <a:off x="666909" y="4632960"/>
            <a:ext cx="5335200" cy="4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2" name="Google Shape;222;g37bb966d616_0_0:notes"/>
          <p:cNvSpPr txBox="1">
            <a:spLocks noGrp="1"/>
          </p:cNvSpPr>
          <p:nvPr>
            <p:ph type="sldNum" idx="12"/>
          </p:nvPr>
        </p:nvSpPr>
        <p:spPr>
          <a:xfrm>
            <a:off x="3777607" y="9264228"/>
            <a:ext cx="2889900" cy="4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o-NO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fad6fb6ddd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1804" y="731520"/>
            <a:ext cx="4446000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2fad6fb6ddd_0_9:notes"/>
          <p:cNvSpPr txBox="1">
            <a:spLocks noGrp="1"/>
          </p:cNvSpPr>
          <p:nvPr>
            <p:ph type="body" idx="1"/>
          </p:nvPr>
        </p:nvSpPr>
        <p:spPr>
          <a:xfrm>
            <a:off x="666907" y="4632960"/>
            <a:ext cx="5335200" cy="4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793d60a70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31838"/>
            <a:ext cx="4875300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g3793d60a70a_0_0:notes"/>
          <p:cNvSpPr txBox="1">
            <a:spLocks noGrp="1"/>
          </p:cNvSpPr>
          <p:nvPr>
            <p:ph type="body" idx="1"/>
          </p:nvPr>
        </p:nvSpPr>
        <p:spPr>
          <a:xfrm>
            <a:off x="666909" y="4632960"/>
            <a:ext cx="5335200" cy="4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o-NO"/>
              <a:t> Et uttalt mål både nasjonalt, men også tydelig fra etat for skole i Bergen kommune: å arbeide for å utvikle mer elevaktive lærings- og vurderingsformer i skolen</a:t>
            </a:r>
            <a:endParaRPr/>
          </a:p>
        </p:txBody>
      </p:sp>
      <p:sp>
        <p:nvSpPr>
          <p:cNvPr id="237" name="Google Shape;237;g3793d60a70a_0_0:notes"/>
          <p:cNvSpPr txBox="1">
            <a:spLocks noGrp="1"/>
          </p:cNvSpPr>
          <p:nvPr>
            <p:ph type="sldNum" idx="12"/>
          </p:nvPr>
        </p:nvSpPr>
        <p:spPr>
          <a:xfrm>
            <a:off x="3777607" y="9264228"/>
            <a:ext cx="2889900" cy="4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o-NO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fad6fb6ddd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1804" y="731520"/>
            <a:ext cx="4446000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g2fad6fb6ddd_0_37:notes"/>
          <p:cNvSpPr txBox="1">
            <a:spLocks noGrp="1"/>
          </p:cNvSpPr>
          <p:nvPr>
            <p:ph type="body" idx="1"/>
          </p:nvPr>
        </p:nvSpPr>
        <p:spPr>
          <a:xfrm>
            <a:off x="666907" y="4632960"/>
            <a:ext cx="5335200" cy="4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409b6b87646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31838"/>
            <a:ext cx="4875300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409b6b87646_0_95:notes"/>
          <p:cNvSpPr txBox="1">
            <a:spLocks noGrp="1"/>
          </p:cNvSpPr>
          <p:nvPr>
            <p:ph type="body" idx="1"/>
          </p:nvPr>
        </p:nvSpPr>
        <p:spPr>
          <a:xfrm>
            <a:off x="666909" y="4632960"/>
            <a:ext cx="5335200" cy="4389000"/>
          </a:xfrm>
          <a:prstGeom prst="rect">
            <a:avLst/>
          </a:prstGeom>
        </p:spPr>
        <p:txBody>
          <a:bodyPr spcFirstLastPara="1" wrap="square" lIns="89625" tIns="44800" rIns="89625" bIns="44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g409b6b87646_0_95:notes"/>
          <p:cNvSpPr txBox="1">
            <a:spLocks noGrp="1"/>
          </p:cNvSpPr>
          <p:nvPr>
            <p:ph type="sldNum" idx="12"/>
          </p:nvPr>
        </p:nvSpPr>
        <p:spPr>
          <a:xfrm>
            <a:off x="3777607" y="9264228"/>
            <a:ext cx="2889900" cy="487800"/>
          </a:xfrm>
          <a:prstGeom prst="rect">
            <a:avLst/>
          </a:prstGeom>
        </p:spPr>
        <p:txBody>
          <a:bodyPr spcFirstLastPara="1" wrap="square" lIns="89625" tIns="44800" rIns="89625" bIns="448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o-NO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fb9ac0c0f9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31838"/>
            <a:ext cx="4875300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g2fb9ac0c0f9_1_1:notes"/>
          <p:cNvSpPr txBox="1">
            <a:spLocks noGrp="1"/>
          </p:cNvSpPr>
          <p:nvPr>
            <p:ph type="body" idx="1"/>
          </p:nvPr>
        </p:nvSpPr>
        <p:spPr>
          <a:xfrm>
            <a:off x="666909" y="4632960"/>
            <a:ext cx="5335200" cy="4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9" name="Google Shape;259;g2fb9ac0c0f9_1_1:notes"/>
          <p:cNvSpPr txBox="1">
            <a:spLocks noGrp="1"/>
          </p:cNvSpPr>
          <p:nvPr>
            <p:ph type="sldNum" idx="12"/>
          </p:nvPr>
        </p:nvSpPr>
        <p:spPr>
          <a:xfrm>
            <a:off x="3777607" y="9264228"/>
            <a:ext cx="2889900" cy="4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o-NO"/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lysbil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 og innhold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2f65c6ca78b_0_84"/>
          <p:cNvSpPr/>
          <p:nvPr/>
        </p:nvSpPr>
        <p:spPr>
          <a:xfrm>
            <a:off x="-75" y="6727600"/>
            <a:ext cx="9144000" cy="13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g2f65c6ca78b_0_8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9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g2f65c6ca78b_0_84"/>
          <p:cNvSpPr txBox="1">
            <a:spLocks noGrp="1"/>
          </p:cNvSpPr>
          <p:nvPr>
            <p:ph type="body" idx="1"/>
          </p:nvPr>
        </p:nvSpPr>
        <p:spPr>
          <a:xfrm>
            <a:off x="311700" y="1688433"/>
            <a:ext cx="8520600" cy="44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g2f65c6ca78b_0_8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" type="blank">
  <p:cSld name="BLANK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loverskrift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nholdsdeler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5" name="Google Shape;45;p2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6" name="Google Shape;46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2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5" name="Google Shape;55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re tittel" type="title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nhold med tekst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6" name="Google Shape;66;p2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7" name="Google Shape;67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e med tekst" type="picTx">
  <p:cSld name="PICTURE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3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4" name="Google Shape;74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drett tekst" type="vertTx">
  <p:cSld name="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drett tittel og tekst" type="vertTitleAndTx">
  <p:cSld name="VERTICAL_TITLE_AND_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8a38e778a_0_79"/>
          <p:cNvSpPr/>
          <p:nvPr/>
        </p:nvSpPr>
        <p:spPr>
          <a:xfrm>
            <a:off x="-75" y="6727600"/>
            <a:ext cx="9144000" cy="13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g3f8a38e778a_0_7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9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g3f8a38e778a_0_79"/>
          <p:cNvSpPr txBox="1">
            <a:spLocks noGrp="1"/>
          </p:cNvSpPr>
          <p:nvPr>
            <p:ph type="body" idx="1"/>
          </p:nvPr>
        </p:nvSpPr>
        <p:spPr>
          <a:xfrm>
            <a:off x="311700" y="1688433"/>
            <a:ext cx="8520600" cy="44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g3f8a38e778a_0_7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Google Shape;99;g3f8a38e778a_0_84"/>
          <p:cNvCxnSpPr/>
          <p:nvPr/>
        </p:nvCxnSpPr>
        <p:spPr>
          <a:xfrm>
            <a:off x="7007735" y="4235851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0" name="Google Shape;100;g3f8a38e778a_0_84"/>
          <p:cNvCxnSpPr/>
          <p:nvPr/>
        </p:nvCxnSpPr>
        <p:spPr>
          <a:xfrm>
            <a:off x="1575035" y="4211003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01" name="Google Shape;101;g3f8a38e778a_0_84"/>
          <p:cNvGrpSpPr/>
          <p:nvPr/>
        </p:nvGrpSpPr>
        <p:grpSpPr>
          <a:xfrm>
            <a:off x="1004144" y="1362666"/>
            <a:ext cx="7136668" cy="203195"/>
            <a:chOff x="1346429" y="1011300"/>
            <a:chExt cx="6452100" cy="152400"/>
          </a:xfrm>
        </p:grpSpPr>
        <p:cxnSp>
          <p:nvCxnSpPr>
            <p:cNvPr id="102" name="Google Shape;102;g3f8a38e778a_0_84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3" name="Google Shape;103;g3f8a38e778a_0_84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04" name="Google Shape;104;g3f8a38e778a_0_84"/>
          <p:cNvGrpSpPr/>
          <p:nvPr/>
        </p:nvGrpSpPr>
        <p:grpSpPr>
          <a:xfrm>
            <a:off x="1004151" y="5292001"/>
            <a:ext cx="7136668" cy="203195"/>
            <a:chOff x="1346435" y="3969088"/>
            <a:chExt cx="6452100" cy="152400"/>
          </a:xfrm>
        </p:grpSpPr>
        <p:cxnSp>
          <p:nvCxnSpPr>
            <p:cNvPr id="105" name="Google Shape;105;g3f8a38e778a_0_84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6" name="Google Shape;106;g3f8a38e778a_0_84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07" name="Google Shape;107;g3f8a38e778a_0_84"/>
          <p:cNvSpPr txBox="1">
            <a:spLocks noGrp="1"/>
          </p:cNvSpPr>
          <p:nvPr>
            <p:ph type="ctrTitle"/>
          </p:nvPr>
        </p:nvSpPr>
        <p:spPr>
          <a:xfrm>
            <a:off x="1004150" y="2335685"/>
            <a:ext cx="7136700" cy="13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08" name="Google Shape;108;g3f8a38e778a_0_84"/>
          <p:cNvSpPr txBox="1">
            <a:spLocks noGrp="1"/>
          </p:cNvSpPr>
          <p:nvPr>
            <p:ph type="subTitle" idx="1"/>
          </p:nvPr>
        </p:nvSpPr>
        <p:spPr>
          <a:xfrm>
            <a:off x="2137225" y="3800052"/>
            <a:ext cx="48705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9" name="Google Shape;109;g3f8a38e778a_0_8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8a38e778a_0_96"/>
          <p:cNvSpPr/>
          <p:nvPr/>
        </p:nvSpPr>
        <p:spPr>
          <a:xfrm>
            <a:off x="-50" y="3429200"/>
            <a:ext cx="9144000" cy="3428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3f8a38e778a_0_96"/>
          <p:cNvSpPr txBox="1">
            <a:spLocks noGrp="1"/>
          </p:cNvSpPr>
          <p:nvPr>
            <p:ph type="title"/>
          </p:nvPr>
        </p:nvSpPr>
        <p:spPr>
          <a:xfrm>
            <a:off x="311700" y="1086400"/>
            <a:ext cx="8571300" cy="12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g3f8a38e778a_0_96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8a38e778a_0_10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9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g3f8a38e778a_0_100"/>
          <p:cNvSpPr txBox="1">
            <a:spLocks noGrp="1"/>
          </p:cNvSpPr>
          <p:nvPr>
            <p:ph type="body" idx="1"/>
          </p:nvPr>
        </p:nvSpPr>
        <p:spPr>
          <a:xfrm>
            <a:off x="311700" y="1688233"/>
            <a:ext cx="3999900" cy="44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7" name="Google Shape;117;g3f8a38e778a_0_100"/>
          <p:cNvSpPr txBox="1">
            <a:spLocks noGrp="1"/>
          </p:cNvSpPr>
          <p:nvPr>
            <p:ph type="body" idx="2"/>
          </p:nvPr>
        </p:nvSpPr>
        <p:spPr>
          <a:xfrm>
            <a:off x="4832400" y="1688233"/>
            <a:ext cx="3999900" cy="44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8" name="Google Shape;118;g3f8a38e778a_0_10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8a38e778a_0_10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9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g3f8a38e778a_0_10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f8a38e778a_0_108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4" name="Google Shape;124;g3f8a38e778a_0_108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5" name="Google Shape;125;g3f8a38e778a_0_108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8a38e778a_0_112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36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g3f8a38e778a_0_11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8a38e778a_0_115"/>
          <p:cNvSpPr/>
          <p:nvPr/>
        </p:nvSpPr>
        <p:spPr>
          <a:xfrm>
            <a:off x="4572000" y="0"/>
            <a:ext cx="457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1" name="Google Shape;131;g3f8a38e778a_0_115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2" name="Google Shape;132;g3f8a38e778a_0_115"/>
          <p:cNvSpPr txBox="1">
            <a:spLocks noGrp="1"/>
          </p:cNvSpPr>
          <p:nvPr>
            <p:ph type="title"/>
          </p:nvPr>
        </p:nvSpPr>
        <p:spPr>
          <a:xfrm>
            <a:off x="265500" y="1386233"/>
            <a:ext cx="4045200" cy="22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3" name="Google Shape;133;g3f8a38e778a_0_115"/>
          <p:cNvSpPr txBox="1">
            <a:spLocks noGrp="1"/>
          </p:cNvSpPr>
          <p:nvPr>
            <p:ph type="subTitle" idx="1"/>
          </p:nvPr>
        </p:nvSpPr>
        <p:spPr>
          <a:xfrm>
            <a:off x="265500" y="3635833"/>
            <a:ext cx="40452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4" name="Google Shape;134;g3f8a38e778a_0_115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5" name="Google Shape;135;g3f8a38e778a_0_11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f8a38e778a_0_122"/>
          <p:cNvSpPr txBox="1">
            <a:spLocks noGrp="1"/>
          </p:cNvSpPr>
          <p:nvPr>
            <p:ph type="body" idx="1"/>
          </p:nvPr>
        </p:nvSpPr>
        <p:spPr>
          <a:xfrm>
            <a:off x="311700" y="5640967"/>
            <a:ext cx="5998800" cy="7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138" name="Google Shape;138;g3f8a38e778a_0_12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8a38e778a_0_125"/>
          <p:cNvSpPr/>
          <p:nvPr/>
        </p:nvSpPr>
        <p:spPr>
          <a:xfrm>
            <a:off x="-75" y="6727600"/>
            <a:ext cx="9144000" cy="130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3f8a38e778a_0_125"/>
          <p:cNvSpPr txBox="1">
            <a:spLocks noGrp="1"/>
          </p:cNvSpPr>
          <p:nvPr>
            <p:ph type="title" hasCustomPrompt="1"/>
          </p:nvPr>
        </p:nvSpPr>
        <p:spPr>
          <a:xfrm>
            <a:off x="311700" y="1739800"/>
            <a:ext cx="8520600" cy="20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2" name="Google Shape;142;g3f8a38e778a_0_125"/>
          <p:cNvSpPr txBox="1">
            <a:spLocks noGrp="1"/>
          </p:cNvSpPr>
          <p:nvPr>
            <p:ph type="body" idx="1"/>
          </p:nvPr>
        </p:nvSpPr>
        <p:spPr>
          <a:xfrm>
            <a:off x="311700" y="3994200"/>
            <a:ext cx="8520600" cy="1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3" name="Google Shape;143;g3f8a38e778a_0_12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f8a38e778a_0_13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 og innhold" type="obj">
  <p:cSld name="OBJEC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f8a38e778a_0_1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g3f8a38e778a_0_1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g3f8a38e778a_0_1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g3f8a38e778a_0_1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g3f8a38e778a_0_1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8a38e778a_0_7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9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91" name="Google Shape;91;g3f8a38e778a_0_75"/>
          <p:cNvSpPr txBox="1">
            <a:spLocks noGrp="1"/>
          </p:cNvSpPr>
          <p:nvPr>
            <p:ph type="body" idx="1"/>
          </p:nvPr>
        </p:nvSpPr>
        <p:spPr>
          <a:xfrm>
            <a:off x="311700" y="1688433"/>
            <a:ext cx="8520600" cy="44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92" name="Google Shape;92;g3f8a38e778a_0_7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"/>
          <p:cNvSpPr txBox="1">
            <a:spLocks noGrp="1"/>
          </p:cNvSpPr>
          <p:nvPr>
            <p:ph type="ctrTitle"/>
          </p:nvPr>
        </p:nvSpPr>
        <p:spPr>
          <a:xfrm>
            <a:off x="685800" y="1556793"/>
            <a:ext cx="7772400" cy="273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/>
          </a:p>
        </p:txBody>
      </p:sp>
      <p:sp>
        <p:nvSpPr>
          <p:cNvPr id="158" name="Google Shape;158;p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66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no-NO" b="1"/>
              <a:t> </a:t>
            </a:r>
            <a:endParaRPr/>
          </a:p>
        </p:txBody>
      </p:sp>
      <p:pic>
        <p:nvPicPr>
          <p:cNvPr id="159" name="Google Shape;159;p1" descr="Bergenk1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588" y="103187"/>
            <a:ext cx="2509838" cy="70802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"/>
          <p:cNvSpPr txBox="1"/>
          <p:nvPr/>
        </p:nvSpPr>
        <p:spPr>
          <a:xfrm>
            <a:off x="1115616" y="548680"/>
            <a:ext cx="1450975" cy="37147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o-NO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RÅ SKOLE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"/>
          <p:cNvSpPr txBox="1"/>
          <p:nvPr/>
        </p:nvSpPr>
        <p:spPr>
          <a:xfrm>
            <a:off x="318588" y="765299"/>
            <a:ext cx="8286000" cy="12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no-NO" sz="3700" b="0" i="0" u="none" strike="noStrike" cap="none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Velkommen til foreldremøte for 9. trinn</a:t>
            </a:r>
            <a:br>
              <a:rPr lang="no-NO" sz="4000" b="0" i="0" u="none" strike="noStrike" cap="none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</a:br>
            <a:endParaRPr sz="4000" b="0" i="0" u="none" strike="noStrike" cap="none">
              <a:solidFill>
                <a:srgbClr val="E36C0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"/>
          <p:cNvSpPr txBox="1"/>
          <p:nvPr/>
        </p:nvSpPr>
        <p:spPr>
          <a:xfrm>
            <a:off x="173287" y="5194089"/>
            <a:ext cx="24483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no-NO" sz="4800" b="1" i="0" u="none" strike="noStrike" cap="none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Rå skole</a:t>
            </a:r>
            <a:endParaRPr sz="4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403925"/>
            <a:ext cx="9094101" cy="5514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g409b6b87646_0_1" descr="Bergenk1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588" y="103187"/>
            <a:ext cx="2509837" cy="70802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409b6b87646_0_1"/>
          <p:cNvSpPr txBox="1"/>
          <p:nvPr/>
        </p:nvSpPr>
        <p:spPr>
          <a:xfrm>
            <a:off x="1115616" y="548680"/>
            <a:ext cx="1451100" cy="371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o-NO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RÅ SKOLE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2" name="Google Shape;172;g409b6b87646_0_1"/>
          <p:cNvCxnSpPr/>
          <p:nvPr/>
        </p:nvCxnSpPr>
        <p:spPr>
          <a:xfrm>
            <a:off x="467544" y="6165304"/>
            <a:ext cx="8136900" cy="0"/>
          </a:xfrm>
          <a:prstGeom prst="straightConnector1">
            <a:avLst/>
          </a:prstGeom>
          <a:noFill/>
          <a:ln w="31750" cap="flat" cmpd="dbl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3" name="Google Shape;173;g409b6b87646_0_1"/>
          <p:cNvSpPr txBox="1"/>
          <p:nvPr/>
        </p:nvSpPr>
        <p:spPr>
          <a:xfrm>
            <a:off x="5536775" y="3210588"/>
            <a:ext cx="1998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g409b6b87646_0_1"/>
          <p:cNvSpPr txBox="1"/>
          <p:nvPr/>
        </p:nvSpPr>
        <p:spPr>
          <a:xfrm>
            <a:off x="5073450" y="645250"/>
            <a:ext cx="34083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g409b6b87646_0_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423" y="845025"/>
            <a:ext cx="3338427" cy="250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g409b6b87646_0_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47725" y="248325"/>
            <a:ext cx="4134026" cy="3100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g409b6b87646_0_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5425" y="3429000"/>
            <a:ext cx="3948875" cy="296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409b6b87646_0_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37788" y="3481200"/>
            <a:ext cx="3195974" cy="239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no-NO" b="1"/>
              <a:t>Ledelsen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no-NO"/>
              <a:t>Rektor: Marianne Ingebrigtsen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no-NO"/>
              <a:t>Avdelingsleder 8. trinn: Cathrine H. Jacobsen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no-NO"/>
              <a:t>Avdelingsleder 9. trinn: Bente L. Høiaas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no-NO"/>
              <a:t>Avdelingsleder 10. trinn: Hilde-Merethe Ivarhus</a:t>
            </a:r>
            <a:endParaRPr/>
          </a:p>
        </p:txBody>
      </p:sp>
      <p:pic>
        <p:nvPicPr>
          <p:cNvPr id="185" name="Google Shape;185;p2" descr="Bergenk1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588" y="103187"/>
            <a:ext cx="2509838" cy="70802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"/>
          <p:cNvSpPr txBox="1"/>
          <p:nvPr/>
        </p:nvSpPr>
        <p:spPr>
          <a:xfrm>
            <a:off x="1115616" y="548680"/>
            <a:ext cx="1450975" cy="37147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o-NO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RÅ SKOLE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f8a38e778a_0_69"/>
          <p:cNvSpPr txBox="1">
            <a:spLocks noGrp="1"/>
          </p:cNvSpPr>
          <p:nvPr>
            <p:ph type="body" idx="1"/>
          </p:nvPr>
        </p:nvSpPr>
        <p:spPr>
          <a:xfrm>
            <a:off x="520100" y="1069199"/>
            <a:ext cx="8229600" cy="49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no-NO" sz="2800" b="1">
                <a:solidFill>
                  <a:srgbClr val="000000"/>
                </a:solidFill>
              </a:rPr>
              <a:t>Rådgiver:</a:t>
            </a:r>
            <a:endParaRPr sz="2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no-NO" sz="2800">
                <a:solidFill>
                  <a:srgbClr val="000000"/>
                </a:solidFill>
              </a:rPr>
              <a:t>Frode Stubseid </a:t>
            </a:r>
            <a:endParaRPr sz="2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2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46"/>
              <a:buFont typeface="Arial"/>
              <a:buNone/>
            </a:pPr>
            <a:r>
              <a:rPr lang="no-NO" sz="2800" b="1">
                <a:solidFill>
                  <a:srgbClr val="000000"/>
                </a:solidFill>
              </a:rPr>
              <a:t>Helsesykepleiere:</a:t>
            </a:r>
            <a:r>
              <a:rPr lang="no-NO" sz="2800">
                <a:solidFill>
                  <a:srgbClr val="000000"/>
                </a:solidFill>
              </a:rPr>
              <a:t> </a:t>
            </a:r>
            <a:endParaRPr sz="2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880"/>
              <a:buFont typeface="Arial"/>
              <a:buNone/>
            </a:pPr>
            <a:r>
              <a:rPr lang="no-NO" sz="2800">
                <a:solidFill>
                  <a:srgbClr val="000000"/>
                </a:solidFill>
              </a:rPr>
              <a:t>Line S. Thøgersen (mandag - torsdag)</a:t>
            </a:r>
            <a:endParaRPr sz="2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946"/>
              <a:buFont typeface="Arial"/>
              <a:buNone/>
            </a:pPr>
            <a:r>
              <a:rPr lang="no-NO" sz="2800">
                <a:solidFill>
                  <a:srgbClr val="000000"/>
                </a:solidFill>
              </a:rPr>
              <a:t>Meni Louise T. Guldbrandsen (mandag og fredag)</a:t>
            </a:r>
            <a:endParaRPr sz="2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946"/>
              <a:buFont typeface="Arial"/>
              <a:buNone/>
            </a:pPr>
            <a:endParaRPr sz="2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946"/>
              <a:buFont typeface="Arial"/>
              <a:buNone/>
            </a:pPr>
            <a:r>
              <a:rPr lang="no-NO" sz="2800" b="1">
                <a:solidFill>
                  <a:srgbClr val="000000"/>
                </a:solidFill>
              </a:rPr>
              <a:t>Miljøveileder:</a:t>
            </a:r>
            <a:r>
              <a:rPr lang="no-NO" sz="2800">
                <a:solidFill>
                  <a:srgbClr val="000000"/>
                </a:solidFill>
              </a:rPr>
              <a:t> </a:t>
            </a:r>
            <a:endParaRPr sz="2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880"/>
              <a:buFont typeface="Arial"/>
              <a:buNone/>
            </a:pPr>
            <a:r>
              <a:rPr lang="no-NO" sz="2800">
                <a:solidFill>
                  <a:srgbClr val="000000"/>
                </a:solidFill>
              </a:rPr>
              <a:t>Svanhild Garvik</a:t>
            </a:r>
            <a:endParaRPr sz="28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2800">
              <a:solidFill>
                <a:srgbClr val="000000"/>
              </a:solidFill>
            </a:endParaRPr>
          </a:p>
        </p:txBody>
      </p:sp>
      <p:pic>
        <p:nvPicPr>
          <p:cNvPr id="193" name="Google Shape;193;g3f8a38e778a_0_69" descr="Bergenk1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588" y="103187"/>
            <a:ext cx="1882378" cy="531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g3f8a38e778a_0_69" descr="Bergenk1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588" y="103187"/>
            <a:ext cx="2509837" cy="70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f572c7b969_1_0"/>
          <p:cNvSpPr txBox="1">
            <a:spLocks noGrp="1"/>
          </p:cNvSpPr>
          <p:nvPr>
            <p:ph type="body" idx="1"/>
          </p:nvPr>
        </p:nvSpPr>
        <p:spPr>
          <a:xfrm>
            <a:off x="457200" y="14019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34290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72593"/>
              <a:buFont typeface="Arial"/>
              <a:buNone/>
            </a:pPr>
            <a:r>
              <a:rPr lang="no-NO"/>
              <a:t>Kontaklærere på 9. trinn: </a:t>
            </a:r>
            <a:endParaRPr/>
          </a:p>
          <a:p>
            <a:pPr marL="34290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72593"/>
              <a:buFont typeface="Arial"/>
              <a:buNone/>
            </a:pPr>
            <a:endParaRPr/>
          </a:p>
          <a:p>
            <a:pPr marL="342900" lvl="0" indent="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72593"/>
              <a:buFont typeface="Arial"/>
              <a:buNone/>
            </a:pPr>
            <a:r>
              <a:rPr lang="no-NO"/>
              <a:t>9A: Emil A. Fjær og </a:t>
            </a:r>
            <a:r>
              <a:rPr lang="no-NO">
                <a:solidFill>
                  <a:srgbClr val="9E9E9E"/>
                </a:solidFill>
              </a:rPr>
              <a:t>Astrid Øhrn Breistein</a:t>
            </a:r>
            <a:endParaRPr>
              <a:solidFill>
                <a:srgbClr val="9E9E9E"/>
              </a:solidFill>
            </a:endParaRPr>
          </a:p>
          <a:p>
            <a:pPr marL="342900" lvl="0" indent="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72593"/>
              <a:buFont typeface="Arial"/>
              <a:buNone/>
            </a:pPr>
            <a:r>
              <a:rPr lang="no-NO"/>
              <a:t>9B: Anne-Marthe Nilsen og Amalia Roselin Karlsen</a:t>
            </a:r>
            <a:endParaRPr/>
          </a:p>
          <a:p>
            <a:pPr marL="342900" lvl="0" indent="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72593"/>
              <a:buFont typeface="Arial"/>
              <a:buNone/>
            </a:pPr>
            <a:r>
              <a:rPr lang="no-NO"/>
              <a:t>9C: Huayun Wang og </a:t>
            </a:r>
            <a:r>
              <a:rPr lang="no-NO">
                <a:solidFill>
                  <a:srgbClr val="888888"/>
                </a:solidFill>
              </a:rPr>
              <a:t>Eirik Haaland</a:t>
            </a:r>
            <a:endParaRPr>
              <a:solidFill>
                <a:srgbClr val="888888"/>
              </a:solidFill>
            </a:endParaRPr>
          </a:p>
          <a:p>
            <a:pPr marL="342900" lvl="0" indent="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72593"/>
              <a:buFont typeface="Arial"/>
              <a:buNone/>
            </a:pPr>
            <a:r>
              <a:rPr lang="no-NO"/>
              <a:t>9D: Alexandra Sæle Michel og Rebecca Haga</a:t>
            </a:r>
            <a:endParaRPr/>
          </a:p>
          <a:p>
            <a:pPr marL="342900" lvl="0" indent="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72593"/>
              <a:buFont typeface="Arial"/>
              <a:buNone/>
            </a:pPr>
            <a:r>
              <a:rPr lang="no-NO"/>
              <a:t>9E: Bjørn Snorre Andersen og Azar Alsharif</a:t>
            </a:r>
            <a:endParaRPr/>
          </a:p>
          <a:p>
            <a:pPr marL="342900" lvl="0" indent="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46787"/>
              <a:buFont typeface="Arial"/>
              <a:buNone/>
            </a:pPr>
            <a:r>
              <a:rPr lang="no-NO"/>
              <a:t>9F: Cecilie Johansson og Jan Åge Sundnes</a:t>
            </a:r>
            <a:endParaRPr sz="4965"/>
          </a:p>
          <a:p>
            <a:pPr marL="342900" lvl="0" indent="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ct val="72593"/>
              <a:buNone/>
            </a:pPr>
            <a:endParaRPr/>
          </a:p>
          <a:p>
            <a:pPr marL="342900" lvl="0" indent="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ct val="72593"/>
              <a:buNone/>
            </a:pPr>
            <a:endParaRPr/>
          </a:p>
        </p:txBody>
      </p:sp>
      <p:pic>
        <p:nvPicPr>
          <p:cNvPr id="201" name="Google Shape;201;g2f572c7b969_1_0" descr="Bergenk1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588" y="103187"/>
            <a:ext cx="2509837" cy="70802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g2f572c7b969_1_0"/>
          <p:cNvSpPr txBox="1"/>
          <p:nvPr/>
        </p:nvSpPr>
        <p:spPr>
          <a:xfrm>
            <a:off x="1115616" y="548680"/>
            <a:ext cx="1451100" cy="371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o-NO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RÅ SKOLE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7ac62249e0_0_0"/>
          <p:cNvSpPr txBox="1">
            <a:spLocks noGrp="1"/>
          </p:cNvSpPr>
          <p:nvPr>
            <p:ph type="title"/>
          </p:nvPr>
        </p:nvSpPr>
        <p:spPr>
          <a:xfrm>
            <a:off x="671125" y="565400"/>
            <a:ext cx="8015700" cy="11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just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endParaRPr sz="3000" b="1">
              <a:solidFill>
                <a:schemeClr val="hlink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just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SzPct val="58072"/>
              <a:buNone/>
            </a:pPr>
            <a:r>
              <a:rPr lang="no-NO" sz="3444" b="1">
                <a:solidFill>
                  <a:schemeClr val="hlink"/>
                </a:solidFill>
                <a:latin typeface="Caveat"/>
                <a:ea typeface="Caveat"/>
                <a:cs typeface="Caveat"/>
                <a:sym typeface="Caveat"/>
              </a:rPr>
              <a:t>Alle elever har rett til et trygt og godt skolemiljø som	fremmer helse, inkludering,	trivsel og læring.</a:t>
            </a:r>
            <a:endParaRPr sz="5244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455"/>
              <a:buNone/>
            </a:pPr>
            <a:endParaRPr/>
          </a:p>
        </p:txBody>
      </p:sp>
      <p:sp>
        <p:nvSpPr>
          <p:cNvPr id="208" name="Google Shape;208;g37ac62249e0_0_0"/>
          <p:cNvSpPr txBox="1">
            <a:spLocks noGrp="1"/>
          </p:cNvSpPr>
          <p:nvPr>
            <p:ph type="body" idx="1"/>
          </p:nvPr>
        </p:nvSpPr>
        <p:spPr>
          <a:xfrm>
            <a:off x="457200" y="2133600"/>
            <a:ext cx="8229600" cy="60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209" name="Google Shape;209;g37ac62249e0_0_0" descr="Colorful hands up in heart shape vector. Love, team, friendship, charity, volunteering, help, community support and social care concept (fra Getty Images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6675" y="1782225"/>
            <a:ext cx="6627302" cy="5075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f43f97f620_0_21"/>
          <p:cNvSpPr txBox="1">
            <a:spLocks noGrp="1"/>
          </p:cNvSpPr>
          <p:nvPr>
            <p:ph type="body" idx="1"/>
          </p:nvPr>
        </p:nvSpPr>
        <p:spPr>
          <a:xfrm>
            <a:off x="581500" y="2071900"/>
            <a:ext cx="8229600" cy="38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Komme forberedt og presis på skolen.</a:t>
            </a:r>
            <a:endParaRPr sz="180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Delta aktivt i undervisningen.</a:t>
            </a:r>
            <a:endParaRPr sz="180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Gjøre skolearbeidet til rett tid og innenfor frister satt av lærer.</a:t>
            </a:r>
            <a:endParaRPr sz="180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Snakke fint om, til og med, andre. Dette gjelder både fysisk og digitalt</a:t>
            </a:r>
            <a:endParaRPr sz="180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Behandle de du møter i skolehverdagen med respekt.</a:t>
            </a:r>
            <a:endParaRPr sz="180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Følge beskjeder fra de voksne på skolen.</a:t>
            </a:r>
            <a:endParaRPr sz="180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Bare bruke mobiltelefonen når det er avtalt med lærer.</a:t>
            </a:r>
            <a:endParaRPr sz="180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 sz="1800"/>
              <a:t>Bare ta eller dele bilder, film eller lydopptak når du har fått lov til dette.</a:t>
            </a:r>
            <a:endParaRPr sz="1800"/>
          </a:p>
          <a:p>
            <a:pPr marL="457200" lvl="0" indent="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216" name="Google Shape;216;g2f43f97f620_0_21" descr="Bergenk1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588" y="103187"/>
            <a:ext cx="2509837" cy="70802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g2f43f97f620_0_21"/>
          <p:cNvSpPr txBox="1"/>
          <p:nvPr/>
        </p:nvSpPr>
        <p:spPr>
          <a:xfrm>
            <a:off x="1115616" y="548680"/>
            <a:ext cx="1451100" cy="371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o-NO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RÅ SKOLE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g2f43f97f620_0_21"/>
          <p:cNvSpPr txBox="1"/>
          <p:nvPr/>
        </p:nvSpPr>
        <p:spPr>
          <a:xfrm>
            <a:off x="778850" y="1087550"/>
            <a:ext cx="6400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no-NO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Forventninger til elevene:</a:t>
            </a:r>
            <a:endParaRPr sz="3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no-NO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Elevene skal vise alminnelig god orden og oppførsel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g37bb966d616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57247"/>
            <a:ext cx="9144000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fad6fb6ddd_0_9"/>
          <p:cNvSpPr txBox="1">
            <a:spLocks noGrp="1"/>
          </p:cNvSpPr>
          <p:nvPr>
            <p:ph type="title"/>
          </p:nvPr>
        </p:nvSpPr>
        <p:spPr>
          <a:xfrm>
            <a:off x="228825" y="376075"/>
            <a:ext cx="5433600" cy="12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-NO" sz="3600"/>
              <a:t>Informasjon fra rådgiver</a:t>
            </a:r>
            <a:endParaRPr sz="3600"/>
          </a:p>
        </p:txBody>
      </p:sp>
      <p:sp>
        <p:nvSpPr>
          <p:cNvPr id="230" name="Google Shape;230;g2fad6fb6ddd_0_9"/>
          <p:cNvSpPr txBox="1">
            <a:spLocks noGrp="1"/>
          </p:cNvSpPr>
          <p:nvPr>
            <p:ph type="body" idx="1"/>
          </p:nvPr>
        </p:nvSpPr>
        <p:spPr>
          <a:xfrm>
            <a:off x="311700" y="1324767"/>
            <a:ext cx="8520600" cy="49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20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lang="no-NO" sz="2200" b="1"/>
              <a:t>Nærværsteam </a:t>
            </a:r>
            <a:endParaRPr sz="2200"/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○"/>
            </a:pPr>
            <a:r>
              <a:rPr lang="no-NO" sz="2200"/>
              <a:t>skal forebygge skolefravær</a:t>
            </a:r>
            <a:endParaRPr sz="2200"/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○"/>
            </a:pPr>
            <a:r>
              <a:rPr lang="no-NO" sz="2200"/>
              <a:t>lav terskel for kontakt med hjemmet</a:t>
            </a:r>
            <a:endParaRPr sz="2200"/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○"/>
            </a:pPr>
            <a:r>
              <a:rPr lang="no-NO" sz="2200"/>
              <a:t>3 dager i løpet av en måned - kontaktlærer ringer hjem</a:t>
            </a:r>
            <a:endParaRPr sz="2200"/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○"/>
            </a:pPr>
            <a:r>
              <a:rPr lang="no-NO" sz="2200"/>
              <a:t>10 dager i løpet av et kvartal - innkalling til nærværsmøte</a:t>
            </a:r>
            <a:endParaRPr sz="22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20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lang="no-NO" sz="2200" b="1"/>
              <a:t>Pryo (arbeidsuken) i uke 3</a:t>
            </a:r>
            <a:endParaRPr sz="2200" b="1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20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●"/>
            </a:pPr>
            <a:r>
              <a:rPr lang="no-NO" sz="2200" b="1"/>
              <a:t>Fagdager</a:t>
            </a:r>
            <a:endParaRPr sz="22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2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 sz="2200"/>
              <a:t>                                      </a:t>
            </a:r>
            <a:endParaRPr sz="22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231" name="Google Shape;231;g2fad6fb6ddd_0_9"/>
          <p:cNvSpPr txBox="1"/>
          <p:nvPr/>
        </p:nvSpPr>
        <p:spPr>
          <a:xfrm>
            <a:off x="5787375" y="1233467"/>
            <a:ext cx="2353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32" name="Google Shape;232;g2fad6fb6ddd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5416" y="376075"/>
            <a:ext cx="3019983" cy="116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2fad6fb6ddd_0_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86125" y="4257550"/>
            <a:ext cx="3327575" cy="184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793d60a70a_0_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455"/>
              <a:buNone/>
            </a:pPr>
            <a:r>
              <a:rPr lang="no-NO"/>
              <a:t>Underveisvurdering/sluttvurdering</a:t>
            </a:r>
            <a:endParaRPr/>
          </a:p>
        </p:txBody>
      </p:sp>
      <p:sp>
        <p:nvSpPr>
          <p:cNvPr id="240" name="Google Shape;240;g3793d60a70a_0_0"/>
          <p:cNvSpPr txBox="1">
            <a:spLocks noGrp="1"/>
          </p:cNvSpPr>
          <p:nvPr>
            <p:ph type="body" idx="1"/>
          </p:nvPr>
        </p:nvSpPr>
        <p:spPr>
          <a:xfrm>
            <a:off x="457200" y="1417650"/>
            <a:ext cx="8229600" cy="49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10000"/>
          </a:bodyPr>
          <a:lstStyle/>
          <a:p>
            <a:pPr marL="457200" lvl="0" indent="-326428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ct val="61121"/>
              <a:buChar char="-"/>
            </a:pPr>
            <a:r>
              <a:rPr lang="no-NO" sz="3600"/>
              <a:t>Elevene har et utgangspunkt med karakterer fra 8. trinn</a:t>
            </a:r>
            <a:endParaRPr sz="3600"/>
          </a:p>
          <a:p>
            <a:pPr marL="457200" lvl="0" indent="-38865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no-NO" sz="3600"/>
              <a:t>Hvordan utvikle seg videre?</a:t>
            </a:r>
            <a:endParaRPr sz="3600"/>
          </a:p>
          <a:p>
            <a:pPr marL="457200" lvl="0" indent="-38865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no-NO" sz="3600"/>
              <a:t>Fortsatt fokus på underveisvurdering uten karakter - elevmedvirkning - egenvurdering</a:t>
            </a:r>
            <a:endParaRPr sz="3600"/>
          </a:p>
          <a:p>
            <a:pPr marL="457200" lvl="0" indent="-32642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1121"/>
              <a:buChar char="-"/>
            </a:pPr>
            <a:r>
              <a:rPr lang="no-NO" sz="3600"/>
              <a:t>Få tilriggede prøver </a:t>
            </a:r>
            <a:endParaRPr sz="3600"/>
          </a:p>
          <a:p>
            <a:pPr marL="457200" lvl="0" indent="-32642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1121"/>
              <a:buChar char="-"/>
            </a:pPr>
            <a:r>
              <a:rPr lang="no-NO" sz="3600"/>
              <a:t>Vise kompetanse underveis og i dialog med lærerne. </a:t>
            </a:r>
            <a:endParaRPr sz="3600"/>
          </a:p>
          <a:p>
            <a:pPr marL="457200" lvl="0" indent="-3086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6250"/>
              <a:buChar char="-"/>
            </a:pPr>
            <a:r>
              <a:rPr lang="no-NO"/>
              <a:t>Utviklingssamtaler beg uke 39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ct val="900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ct val="90000"/>
              <a:buNone/>
            </a:pPr>
            <a:endParaRPr/>
          </a:p>
        </p:txBody>
      </p:sp>
      <p:pic>
        <p:nvPicPr>
          <p:cNvPr id="241" name="Google Shape;241;g3793d60a70a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39150" y="5140625"/>
            <a:ext cx="2847650" cy="162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fad6fb6ddd_0_37"/>
          <p:cNvSpPr txBox="1">
            <a:spLocks noGrp="1"/>
          </p:cNvSpPr>
          <p:nvPr>
            <p:ph type="title"/>
          </p:nvPr>
        </p:nvSpPr>
        <p:spPr>
          <a:xfrm>
            <a:off x="311700" y="791156"/>
            <a:ext cx="8520600" cy="12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-NO"/>
              <a:t>Avgangsfag</a:t>
            </a:r>
            <a:endParaRPr/>
          </a:p>
        </p:txBody>
      </p:sp>
      <p:sp>
        <p:nvSpPr>
          <p:cNvPr id="247" name="Google Shape;247;g2fad6fb6ddd_0_37"/>
          <p:cNvSpPr txBox="1">
            <a:spLocks noGrp="1"/>
          </p:cNvSpPr>
          <p:nvPr>
            <p:ph type="body" idx="1"/>
          </p:nvPr>
        </p:nvSpPr>
        <p:spPr>
          <a:xfrm>
            <a:off x="263400" y="1768294"/>
            <a:ext cx="8520600" cy="58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-NO" sz="2400"/>
              <a:t>Mat og helse</a:t>
            </a:r>
            <a:endParaRPr sz="2400"/>
          </a:p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-NO" sz="2400"/>
              <a:t>Kunst og håndverk</a:t>
            </a:r>
            <a:endParaRPr sz="2400"/>
          </a:p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-NO" sz="2400"/>
              <a:t>(Valgfag)</a:t>
            </a:r>
            <a:endParaRPr sz="2400"/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/>
          </a:p>
          <a:p>
            <a:pPr marL="9144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no-NO" sz="2400"/>
              <a:t>Viktig om kroppsøvingsfaget …snakk om dusjing</a:t>
            </a:r>
            <a:endParaRPr sz="2400"/>
          </a:p>
          <a:p>
            <a:pPr marL="45720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700"/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700"/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 sz="1700"/>
              <a:t>       </a:t>
            </a:r>
            <a:endParaRPr sz="1700"/>
          </a:p>
        </p:txBody>
      </p:sp>
      <p:pic>
        <p:nvPicPr>
          <p:cNvPr id="248" name="Google Shape;248;g2fad6fb6ddd_0_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33600" y="1320825"/>
            <a:ext cx="4876800" cy="27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409b6b87646_0_9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Klassekontaktene/foreldregruppen</a:t>
            </a:r>
            <a:endParaRPr/>
          </a:p>
        </p:txBody>
      </p:sp>
      <p:sp>
        <p:nvSpPr>
          <p:cNvPr id="255" name="Google Shape;255;g409b6b87646_0_95"/>
          <p:cNvSpPr txBox="1">
            <a:spLocks noGrp="1"/>
          </p:cNvSpPr>
          <p:nvPr>
            <p:ph type="body" idx="1"/>
          </p:nvPr>
        </p:nvSpPr>
        <p:spPr>
          <a:xfrm>
            <a:off x="457200" y="1236375"/>
            <a:ext cx="8229600" cy="5324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Kan bidra positivt til kassemiljø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Turer og aktiviteter/samlinger på ettermiddagstid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Jule/sommer avslutning?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Mulig å låne rom på skolen fra september ut mai mellom 17:00 og 21:00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Inviter gjerne lærer med - de kommer hvis de har anledning, men foreldrene må ha regien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fb9ac0c0f9_1_1"/>
          <p:cNvSpPr txBox="1">
            <a:spLocks noGrp="1"/>
          </p:cNvSpPr>
          <p:nvPr>
            <p:ph type="body" idx="1"/>
          </p:nvPr>
        </p:nvSpPr>
        <p:spPr>
          <a:xfrm>
            <a:off x="421200" y="920075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10000"/>
          </a:bodyPr>
          <a:lstStyle/>
          <a:p>
            <a:pPr marL="342900" lvl="0" indent="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ts val="581"/>
              <a:buNone/>
            </a:pPr>
            <a:r>
              <a:rPr lang="no-NO" sz="11262">
                <a:latin typeface="Calibri"/>
                <a:ea typeface="Calibri"/>
                <a:cs typeface="Calibri"/>
                <a:sym typeface="Calibri"/>
              </a:rPr>
              <a:t>Klassevise møter:</a:t>
            </a:r>
            <a:endParaRPr sz="11262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ts val="581"/>
              <a:buNone/>
            </a:pPr>
            <a:r>
              <a:rPr lang="no-NO" sz="11262">
                <a:latin typeface="Calibri"/>
                <a:ea typeface="Calibri"/>
                <a:cs typeface="Calibri"/>
                <a:sym typeface="Calibri"/>
              </a:rPr>
              <a:t> </a:t>
            </a:r>
            <a:endParaRPr sz="11262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no-NO" sz="11262">
                <a:latin typeface="Calibri"/>
                <a:ea typeface="Calibri"/>
                <a:cs typeface="Calibri"/>
                <a:sym typeface="Calibri"/>
              </a:rPr>
              <a:t>9A rom 15 og 14</a:t>
            </a:r>
            <a:endParaRPr sz="11262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no-NO" sz="11262">
                <a:latin typeface="Calibri"/>
                <a:ea typeface="Calibri"/>
                <a:cs typeface="Calibri"/>
                <a:sym typeface="Calibri"/>
              </a:rPr>
              <a:t>9B rom 18 og 9</a:t>
            </a:r>
            <a:endParaRPr sz="11262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no-NO" sz="11262">
                <a:latin typeface="Calibri"/>
                <a:ea typeface="Calibri"/>
                <a:cs typeface="Calibri"/>
                <a:sym typeface="Calibri"/>
              </a:rPr>
              <a:t>9C rom 16 og 17</a:t>
            </a:r>
            <a:endParaRPr sz="11262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no-NO" sz="11262">
                <a:latin typeface="Calibri"/>
                <a:ea typeface="Calibri"/>
                <a:cs typeface="Calibri"/>
                <a:sym typeface="Calibri"/>
              </a:rPr>
              <a:t>9D rom 8 og 12</a:t>
            </a:r>
            <a:endParaRPr sz="11262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no-NO" sz="11262">
                <a:latin typeface="Calibri"/>
                <a:ea typeface="Calibri"/>
                <a:cs typeface="Calibri"/>
                <a:sym typeface="Calibri"/>
              </a:rPr>
              <a:t>9E rom 10 og 11</a:t>
            </a:r>
            <a:endParaRPr sz="11262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1262">
                <a:latin typeface="Calibri"/>
                <a:ea typeface="Calibri"/>
                <a:cs typeface="Calibri"/>
                <a:sym typeface="Calibri"/>
              </a:rPr>
              <a:t>9F kantinen</a:t>
            </a:r>
            <a:br>
              <a:rPr lang="no-NO" sz="4800"/>
            </a:br>
            <a:endParaRPr sz="4800" b="1"/>
          </a:p>
          <a:p>
            <a:pPr marL="342900" lvl="0" indent="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ct val="72593"/>
              <a:buNone/>
            </a:pPr>
            <a:endParaRPr/>
          </a:p>
          <a:p>
            <a:pPr marL="342900" lvl="0" indent="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ct val="72593"/>
              <a:buNone/>
            </a:pPr>
            <a:endParaRPr/>
          </a:p>
          <a:p>
            <a:pPr marL="342900" lvl="0" indent="0" algn="l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SzPct val="72593"/>
              <a:buNone/>
            </a:pPr>
            <a:endParaRPr/>
          </a:p>
        </p:txBody>
      </p:sp>
      <p:pic>
        <p:nvPicPr>
          <p:cNvPr id="262" name="Google Shape;262;g2fb9ac0c0f9_1_1" descr="Bergenk1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588" y="103187"/>
            <a:ext cx="2509837" cy="70802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g2fb9ac0c0f9_1_1"/>
          <p:cNvSpPr txBox="1"/>
          <p:nvPr/>
        </p:nvSpPr>
        <p:spPr>
          <a:xfrm>
            <a:off x="1115616" y="548680"/>
            <a:ext cx="1451100" cy="371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o-NO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RÅ SKOLE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4" name="Google Shape;264;g2fb9ac0c0f9_1_1"/>
          <p:cNvCxnSpPr/>
          <p:nvPr/>
        </p:nvCxnSpPr>
        <p:spPr>
          <a:xfrm>
            <a:off x="467544" y="6165304"/>
            <a:ext cx="8136900" cy="0"/>
          </a:xfrm>
          <a:prstGeom prst="straightConnector1">
            <a:avLst/>
          </a:prstGeom>
          <a:noFill/>
          <a:ln w="31750" cap="flat" cmpd="dbl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488</Words>
  <Application>Microsoft Office PowerPoint</Application>
  <PresentationFormat>Skjermfremvisning (4:3)</PresentationFormat>
  <Paragraphs>107</Paragraphs>
  <Slides>13</Slides>
  <Notes>13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13</vt:i4>
      </vt:variant>
    </vt:vector>
  </HeadingPairs>
  <TitlesOfParts>
    <vt:vector size="20" baseType="lpstr">
      <vt:lpstr>Open Sans</vt:lpstr>
      <vt:lpstr>Arial</vt:lpstr>
      <vt:lpstr>PT Sans Narrow</vt:lpstr>
      <vt:lpstr>Calibri</vt:lpstr>
      <vt:lpstr>Caveat</vt:lpstr>
      <vt:lpstr>Office-tema</vt:lpstr>
      <vt:lpstr>Tropic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 Alle elever har rett til et trygt og godt skolemiljø som fremmer helse, inkludering, trivsel og læring. </vt:lpstr>
      <vt:lpstr>PowerPoint-presentasjon</vt:lpstr>
      <vt:lpstr>PowerPoint-presentasjon</vt:lpstr>
      <vt:lpstr>Informasjon fra rådgiver</vt:lpstr>
      <vt:lpstr>Underveisvurdering/sluttvurdering</vt:lpstr>
      <vt:lpstr>Avgangsfag</vt:lpstr>
      <vt:lpstr>Klassekontaktene/foreldregruppen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Ingebrigtsen, Marianne</dc:creator>
  <cp:lastModifiedBy>Ingebrigtsen, Marianne</cp:lastModifiedBy>
  <cp:revision>1</cp:revision>
  <dcterms:modified xsi:type="dcterms:W3CDTF">2026-09-01T11:11:19Z</dcterms:modified>
</cp:coreProperties>
</file>