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794500" cy="9906000"/>
  <p:embeddedFontLst>
    <p:embeddedFont>
      <p:font typeface="Play" panose="020B0604020202020204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4xFltl5pqLM36ulg3ibCUBnyU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1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lysbil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loversk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 med teks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 med teks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ittel og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72093" y="0"/>
            <a:ext cx="11009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None/>
            </a:pPr>
            <a:r>
              <a:rPr lang="no-NO" sz="2400" b="1" i="0" u="none" strike="noStrike" cap="none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rPr>
              <a:t>Strategikart for Ny-Krohnborg skole 2023-2027</a:t>
            </a:r>
            <a:endParaRPr sz="1800" b="0" i="0" u="none" strike="noStrike" cap="none" dirty="0">
              <a:solidFill>
                <a:srgbClr val="C00000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03878" y="451912"/>
            <a:ext cx="11593596" cy="52318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b="0" i="1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Styrende rammer: Opplæringsloven, Læreplanen LK20 (overordnet del og fagplaner), SFK-LM (Bergen kommunes plan), skolens ledelse har overordnet ansvar for iverksette planen.</a:t>
            </a:r>
            <a:endParaRPr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03878" y="997073"/>
            <a:ext cx="4350372" cy="584735"/>
          </a:xfrm>
          <a:prstGeom prst="rect">
            <a:avLst/>
          </a:prstGeom>
          <a:gradFill>
            <a:gsLst>
              <a:gs pos="0">
                <a:srgbClr val="7FB75F"/>
              </a:gs>
              <a:gs pos="50000">
                <a:srgbClr val="6EB141"/>
              </a:gs>
              <a:gs pos="100000">
                <a:srgbClr val="5FA134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no-NO" sz="16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Visjon Bergen kommune: </a:t>
            </a:r>
            <a:endParaRPr sz="16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no-NO" sz="1600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Kompetanse for alle i mulighetenes skole</a:t>
            </a:r>
            <a:endParaRPr sz="16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7564110" y="1726476"/>
            <a:ext cx="4312816" cy="1138733"/>
          </a:xfrm>
          <a:prstGeom prst="rect">
            <a:avLst/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lay"/>
              <a:buNone/>
            </a:pPr>
            <a:r>
              <a:rPr lang="no-NO" sz="20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Play"/>
                <a:cs typeface="Play"/>
                <a:sym typeface="Play"/>
              </a:rPr>
              <a:t>Rammen for god læring:</a:t>
            </a:r>
            <a:endParaRPr sz="20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ea typeface="Play"/>
              <a:cs typeface="Play"/>
              <a:sym typeface="Play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6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Play"/>
                <a:cs typeface="Play"/>
                <a:sym typeface="Play"/>
              </a:rPr>
              <a:t>Målorientering</a:t>
            </a:r>
            <a:endParaRPr sz="16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ea typeface="Play"/>
              <a:cs typeface="Play"/>
              <a:sym typeface="Play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6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Play"/>
                <a:cs typeface="Play"/>
                <a:sym typeface="Play"/>
              </a:rPr>
              <a:t>Aktive og medvirkende elever</a:t>
            </a:r>
            <a:endParaRPr sz="16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ea typeface="Play"/>
              <a:cs typeface="Play"/>
              <a:sym typeface="Play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-NO" sz="16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ea typeface="Play"/>
                <a:cs typeface="Play"/>
                <a:sym typeface="Play"/>
              </a:rPr>
              <a:t>Vurdering for læring</a:t>
            </a:r>
            <a:endParaRPr sz="24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15075" y="1629266"/>
            <a:ext cx="4350373" cy="1262100"/>
          </a:xfrm>
          <a:prstGeom prst="rect">
            <a:avLst/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no-NO" sz="16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Kjerneverdier og prinsipper: </a:t>
            </a:r>
            <a:endParaRPr sz="18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Inkludering og medvirkning som menneskesyn</a:t>
            </a:r>
            <a:endParaRPr sz="18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Mangfold som ressurs</a:t>
            </a:r>
            <a:endParaRPr sz="12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Sosiokulturelt læringssyn: Læring skjer gjennom samhandling med andre!</a:t>
            </a:r>
            <a:endParaRPr sz="12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-NO" sz="12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Foresatte som en ressurs i skolens læringsarbeid.</a:t>
            </a:r>
            <a:endParaRPr sz="12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15075" y="2976695"/>
            <a:ext cx="4339174" cy="269300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Arial"/>
              <a:buNone/>
            </a:pPr>
            <a:r>
              <a:rPr lang="no-NO" sz="1500" b="1" i="0" u="none" strike="noStrike" cap="none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rPr>
              <a:t>MÅL: Profesjonelle læringsfellesskap </a:t>
            </a:r>
            <a:endParaRPr sz="1500" b="1" i="0" u="none" strike="noStrike" cap="none" dirty="0">
              <a:solidFill>
                <a:srgbClr val="C00000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På NYK utvikler de ansatte kompetanse sammen og øker gruppens kollektiv kapasitet gjennom</a:t>
            </a:r>
            <a:endParaRPr sz="1500" b="1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Arbeid med psykologisk trygghet. Felles verdier og våge å øve på praksis. Utfordre seg selv og andre. Teamkontrakt, innsjekk og samtaler som verktøy. Utvikling av et felles språk for læring.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Medvirkning og inkludering. Alle betyr alle! Alle profesjons-grupper deltar i felles arbeid. Faste strukturer for møter, og utviklingstider der alle deltar.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Læringssløyfer med felles planlegging, gjennomføring, evaluering, ny utprøving- og deling og refleksjon i alle ledd. 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Styrking av vår digitale kompetanse gjennom felles utforsking av programmer, verktøy og arbeidsmåter. 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Årlig kvalitetsoppfølging (tellinger og fortellinger)  der alle deltar og justerer plan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832513" y="2976695"/>
            <a:ext cx="2951700" cy="269300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Arial"/>
              <a:buNone/>
            </a:pPr>
            <a:r>
              <a:rPr lang="no-NO" sz="1500" b="1" i="0" u="none" strike="noStrike" cap="none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rPr>
              <a:t>MÅL: Livsmestring</a:t>
            </a:r>
            <a:endParaRPr sz="1300" b="0" i="0" u="none" strike="noStrike" cap="none" dirty="0">
              <a:solidFill>
                <a:srgbClr val="C00000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På NYK utvikler elevene kompetanse for mestring av eget liv  gjennom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Å bli kjent, kontinuerlig arbeid med trygge rom, lek, felles regler og rutiner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Forandre med varme, Voksen-og barn møter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Anerkjenning og medvirkning i en inkluderende undervisning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Elevråd og gode demokratiske prosesser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Arbeid for mangfold og inkluderende fellesskap. Morsmålsdagen som feiring.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Heve vår kompetanse om antirasistisk arbeid. 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God digital dømmekraft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941923" y="2976694"/>
            <a:ext cx="3966747" cy="269300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Arial"/>
              <a:buNone/>
            </a:pPr>
            <a:r>
              <a:rPr lang="no-NO" sz="1500" b="1" i="0" u="none" strike="noStrike" cap="none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rPr>
              <a:t>MÅL: Læringsutbytte</a:t>
            </a:r>
            <a:endParaRPr sz="1300" b="0" i="0" u="none" strike="noStrike" cap="none" dirty="0">
              <a:solidFill>
                <a:srgbClr val="C00000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-NO" sz="11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På NYK medvirker elevene i læringsarbeidet og oppnår gode resultater gjennom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Kontinuerlig fokus på de fem grunnleggende ferdighetene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Stasjonsundervisning med aktive, medvirkende elever og praktisk metodikk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Tverrfaglig og kreativt arbeid, med bl.a. storyline som metode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Åpne og inkluderende oppgaver(LIST-oppgaver (regning) og bruk av konkreter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Utvikling av digital kompetanse  som verktøy for læring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Uteskole og lek for alle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Læresamtalen. lære å lære. Tenkende klasserom. </a:t>
            </a: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17780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no-NO" sz="11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Elevaktive utviklingssamtaler </a:t>
            </a:r>
            <a:endParaRPr lang="nb-NO"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6350"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sz="11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15075" y="5781184"/>
            <a:ext cx="11593595" cy="338700"/>
          </a:xfrm>
          <a:prstGeom prst="rect">
            <a:avLst/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no-NO" sz="16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Samarbeidspartnere: </a:t>
            </a:r>
            <a:r>
              <a:rPr lang="no-NO" sz="1200" b="0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Foreldre, FAU, Etat for skole, PPT, BUP, BV, HVL, relasjonspedagog Hege Eika Frey, barnehager, NYK-senter, nærmiljøet</a:t>
            </a:r>
            <a:endParaRPr sz="18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03879" y="6205213"/>
            <a:ext cx="11604792" cy="52322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no-NO" sz="1600" b="1" i="0" u="none" strike="noStrike" cap="none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Evaluering:  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Tellinger:</a:t>
            </a:r>
            <a:r>
              <a:rPr lang="no-NO" sz="1200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 UDIRs kartleggingsprøver og nasjonale prøver, ordkjedetest, Elevundersøkelsen, Foreldreundersøkelsen, Medarbeiderundersøkelsen (10-faktor)  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Fortellinger:</a:t>
            </a:r>
            <a:r>
              <a:rPr lang="no-NO" sz="1200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 Elevers ord om egen trivsel,  læring og medvirkning. Den voksnes observasjon av elevers trivsel, læring og medvirkning.</a:t>
            </a:r>
            <a:endParaRPr sz="18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pic>
        <p:nvPicPr>
          <p:cNvPr id="95" name="Google Shape;95;p1" descr="Et bilde som inneholder utendørs, hus, konstruksjon, by&#10;&#10;KI-generert innhold kan være feil."/>
          <p:cNvPicPr preferRelativeResize="0"/>
          <p:nvPr/>
        </p:nvPicPr>
        <p:blipFill rotWithShape="1">
          <a:blip r:embed="rId3">
            <a:alphaModFix/>
          </a:blip>
          <a:srcRect t="9762" b="15202"/>
          <a:stretch/>
        </p:blipFill>
        <p:spPr>
          <a:xfrm>
            <a:off x="4832513" y="1002540"/>
            <a:ext cx="2616251" cy="18888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6;p1">
            <a:extLst>
              <a:ext uri="{FF2B5EF4-FFF2-40B4-BE49-F238E27FC236}">
                <a16:creationId xmlns:a16="http://schemas.microsoft.com/office/drawing/2014/main" id="{52EE224E-6C2B-0D75-BBCF-EFCA8C90C43A}"/>
              </a:ext>
            </a:extLst>
          </p:cNvPr>
          <p:cNvSpPr txBox="1"/>
          <p:nvPr/>
        </p:nvSpPr>
        <p:spPr>
          <a:xfrm>
            <a:off x="7552911" y="1056412"/>
            <a:ext cx="4324014" cy="584735"/>
          </a:xfrm>
          <a:prstGeom prst="rect">
            <a:avLst/>
          </a:prstGeom>
          <a:gradFill>
            <a:gsLst>
              <a:gs pos="0">
                <a:srgbClr val="7FB75F"/>
              </a:gs>
              <a:gs pos="50000">
                <a:srgbClr val="6EB141"/>
              </a:gs>
              <a:gs pos="100000">
                <a:srgbClr val="5FA134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no-NO" sz="16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Visjon </a:t>
            </a:r>
            <a:r>
              <a:rPr lang="nb-NO" sz="16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Ny-Krohnborg skole</a:t>
            </a:r>
            <a:r>
              <a:rPr lang="no-NO" sz="1600" b="1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: </a:t>
            </a:r>
            <a:endParaRPr sz="16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nb-NO" sz="1600" b="0" i="0" u="none" strike="noStrike" cap="none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Læring, latter og mestring!</a:t>
            </a:r>
            <a:endParaRPr sz="1600" b="0" i="0" u="none" strike="noStrike" cap="none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2"/>
          <p:cNvGrpSpPr/>
          <p:nvPr/>
        </p:nvGrpSpPr>
        <p:grpSpPr>
          <a:xfrm>
            <a:off x="193548" y="109728"/>
            <a:ext cx="11804904" cy="1862008"/>
            <a:chOff x="100584" y="91440"/>
            <a:chExt cx="11804904" cy="1862008"/>
          </a:xfrm>
        </p:grpSpPr>
        <p:sp>
          <p:nvSpPr>
            <p:cNvPr id="101" name="Google Shape;101;p2"/>
            <p:cNvSpPr txBox="1"/>
            <p:nvPr/>
          </p:nvSpPr>
          <p:spPr>
            <a:xfrm>
              <a:off x="100584" y="91440"/>
              <a:ext cx="11804904" cy="1862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600" b="1" i="0" u="none" strike="noStrike" cap="none" dirty="0">
                  <a:solidFill>
                    <a:srgbClr val="C00000"/>
                  </a:solidFill>
                  <a:latin typeface="Aptos" panose="020B0004020202020204" pitchFamily="34" charset="0"/>
                  <a:sym typeface="Arial"/>
                </a:rPr>
                <a:t>Læringsutbytte</a:t>
              </a:r>
              <a:endParaRPr sz="1200" b="1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u="sng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Standard</a:t>
              </a:r>
              <a:r>
                <a:rPr lang="no-NO" sz="1100" i="1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: Alle elever er aktive og medvirkende i sin sosiale og faglige læring, og reflekterer om læringen sammen med andre.</a:t>
              </a:r>
              <a:endParaRPr sz="1100" dirty="0">
                <a:latin typeface="Aptos" panose="020B00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u="sng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Tegn på god praksis:</a:t>
              </a:r>
              <a:endParaRPr sz="1100" dirty="0">
                <a:latin typeface="Aptos" panose="020B00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Elevene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samarbeider gjennom å dele, lytte og skape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setter ord på egne ideer, strategier og løsningsmetoder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har tro på egen mestring og søker utfordringer i læringen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095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4165452" y="994357"/>
              <a:ext cx="6922008" cy="938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cs typeface="Aldhabi" panose="01000000000000000000" pitchFamily="2" charset="-78"/>
                  <a:sym typeface="Arial"/>
                </a:rPr>
                <a:t>Lærerne</a:t>
              </a:r>
              <a:endParaRPr sz="1100" dirty="0">
                <a:latin typeface="Aptos" panose="020B0004020202020204" pitchFamily="34" charset="0"/>
                <a:cs typeface="Aldhabi" panose="01000000000000000000" pitchFamily="2" charset="-78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cs typeface="Aldhabi" panose="01000000000000000000" pitchFamily="2" charset="-78"/>
                  <a:sym typeface="Arial"/>
                </a:rPr>
                <a:t>inkluderer og involverer alle elevene i læringsarbeidet</a:t>
              </a:r>
              <a:endParaRPr sz="1100" dirty="0">
                <a:latin typeface="Aptos" panose="020B0004020202020204" pitchFamily="34" charset="0"/>
                <a:cs typeface="Aldhabi" panose="01000000000000000000" pitchFamily="2" charset="-78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cs typeface="Aldhabi" panose="01000000000000000000" pitchFamily="2" charset="-78"/>
                  <a:sym typeface="Arial"/>
                </a:rPr>
                <a:t>stiller spørsmål som bidrar til undring og kritisk tenking gjennom åpne og utforskende oppgaver</a:t>
              </a:r>
              <a:endParaRPr sz="1100" dirty="0">
                <a:latin typeface="Aptos" panose="020B0004020202020204" pitchFamily="34" charset="0"/>
                <a:cs typeface="Aldhabi" panose="01000000000000000000" pitchFamily="2" charset="-78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cs typeface="Aldhabi" panose="01000000000000000000" pitchFamily="2" charset="-78"/>
                  <a:sym typeface="Arial"/>
                </a:rPr>
                <a:t>motiverer og skaper relevans gjennom å sette læringsaktiviteter inn i meningsfulle sammenhenger</a:t>
              </a:r>
              <a:endParaRPr sz="1100" dirty="0">
                <a:latin typeface="Aptos" panose="020B0004020202020204" pitchFamily="34" charset="0"/>
                <a:cs typeface="Aldhabi" panose="01000000000000000000" pitchFamily="2" charset="-78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Aptos" panose="020B0004020202020204" pitchFamily="34" charset="0"/>
                <a:cs typeface="Aldhabi" panose="01000000000000000000" pitchFamily="2" charset="-78"/>
                <a:sym typeface="Arial"/>
              </a:endParaRPr>
            </a:p>
          </p:txBody>
        </p:sp>
      </p:grpSp>
      <p:sp>
        <p:nvSpPr>
          <p:cNvPr id="103" name="Google Shape;103;p2"/>
          <p:cNvSpPr txBox="1"/>
          <p:nvPr/>
        </p:nvSpPr>
        <p:spPr>
          <a:xfrm>
            <a:off x="193549" y="1951323"/>
            <a:ext cx="1851008" cy="4493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Ståstedsanalyse høst 2023</a:t>
            </a:r>
            <a:endParaRPr sz="1100" b="1" u="sng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Elevene skal få god og variert opplæring gjennom: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Hel-del -hel metoden i leseopplæring for alle. Stasjonsundervisning med aktive, medvirkende elever og praktisk metodikk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Tverrfaglig og kreativt arbeid, med bl.a. storyline som metode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LIST-oppgaver (regning) og bruk av konkreter. Utvikling av digital kompetanse. 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Uteskole og lek for alle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Læresamtalen og Tenkende klasserom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Elevaktive utviklingssamtaler, og Foreldre-barn møter i stedet for tradisjonelle foreldremøter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2130361" y="1951323"/>
            <a:ext cx="2260125" cy="4662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Justering av tiltak vår 2024: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Vi skal videreutvikle vårt arbeid med elevens læringsutbytte gjennom: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å reflektere  sammen med elevene om mål for læringsøktene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å bruke Hel-del -hel metoden i leseopplæring for alle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å gi elevene godt planlagt stasjonsundervisning ut i fra «Rammen for god læring»  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å videreutvikle tverrfaglig og kreativt arbeid, med bl.a. læresamtale, tenkende klasserom og storyline som metode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å ta på alvor at elevene ønsker flere  oppgaver som åpner for samarbeid, LIST-oppgaver, tverrfaglig arbeid og færre oppgaver på skjerm jf. kvalitesoppfølgingsmøtet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å videreutvikle elevaktive utviklingssamtaler og Foreldre-barn møtene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4518736" y="1950041"/>
            <a:ext cx="3037539" cy="46640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Justering av tiltak </a:t>
            </a:r>
            <a:r>
              <a:rPr lang="nb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vår </a:t>
            </a: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2025: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Vi skal videreutvikle vårt arbeid med elevens læringsutbytte gjennom: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«Ramme for god læring» skal ligge til grunn for all planlegging, gjennomføring og evaluering av undervisningen. Dette er en forutsetning for at elevene skal kunne medvirke i sin læring.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Styrke elevenes metakognitive ferdigheter ved å gi dem verktøy/metoder for å forstå egen læring (jf «læringsutbytte» i strategikart). 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Videreutvikle felles praksis og styrke kompetansen i de grunnleggende ferdighetene. Bygge videre på lesefestival, lesekurs/helhetslesing, lesekvart, Campus-matte, tenkende klasserom. 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Videreutvikle elevaktive utviklingssamtaler.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Fremme sosial læring og fellesskapende didaktikk – «bygge laget gjennom faget» /elevmedvirkning.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7645318" y="5005684"/>
            <a:ext cx="4546682" cy="1439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Resultatmål på læringsutbytte</a:t>
            </a:r>
            <a:endParaRPr sz="1100" b="1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100" b="1" u="sng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o-NO" sz="1100" b="1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Resultater på nasjonale prøver bedres årlig, med mål om å nå landsgjennomsnitt i 2030.</a:t>
            </a:r>
            <a:endParaRPr sz="1100" b="1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o-NO" sz="1100" b="1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Resultater i kartleggingsprøvene på gjennomsnitt med Bergensskolen fra 2027. </a:t>
            </a:r>
            <a:endParaRPr sz="1100" b="1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o-NO" sz="1100" b="1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Skolebidragsindikatorer bedre enn landsgjennomsnitt</a:t>
            </a: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.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2" name="Google Shape;105;p2">
            <a:extLst>
              <a:ext uri="{FF2B5EF4-FFF2-40B4-BE49-F238E27FC236}">
                <a16:creationId xmlns:a16="http://schemas.microsoft.com/office/drawing/2014/main" id="{1E416CA7-4013-D6C1-9E7C-04AE20814B76}"/>
              </a:ext>
            </a:extLst>
          </p:cNvPr>
          <p:cNvSpPr txBox="1"/>
          <p:nvPr/>
        </p:nvSpPr>
        <p:spPr>
          <a:xfrm>
            <a:off x="7655047" y="1950040"/>
            <a:ext cx="4343404" cy="2954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Justering av tiltak </a:t>
            </a:r>
            <a:r>
              <a:rPr lang="nb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vår </a:t>
            </a: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202</a:t>
            </a:r>
            <a:r>
              <a:rPr lang="nb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6</a:t>
            </a:r>
            <a:r>
              <a:rPr lang="no-NO" sz="1100" b="1" u="sng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:</a:t>
            </a:r>
            <a:endParaRPr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Vi skal videreutvikle vårt arbeid med elevens læringsutbytte gjennom:</a:t>
            </a:r>
            <a:endParaRPr lang="nb-NO"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endParaRPr lang="nb-NO" sz="11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bg1"/>
                </a:solidFill>
                <a:latin typeface="Aptos" panose="020B0004020202020204" pitchFamily="34" charset="0"/>
              </a:rPr>
              <a:t>«Rammen for god læring» skal ligge til grunn for all planlegging, gjennomføring og undervisning. 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bg1"/>
                </a:solidFill>
                <a:latin typeface="Aptos" panose="020B0004020202020204" pitchFamily="34" charset="0"/>
              </a:rPr>
              <a:t>I større grad involvere elevene i «Rammen for  god læring» for økt forståelse og engasjement i egen læring. </a:t>
            </a:r>
          </a:p>
          <a:p>
            <a:pPr marL="342900" indent="-342900">
              <a:lnSpc>
                <a:spcPct val="107000"/>
              </a:lnSpc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bg1"/>
                </a:solidFill>
                <a:latin typeface="Aptos" panose="020B0004020202020204" pitchFamily="34" charset="0"/>
              </a:rPr>
              <a:t>Videreutvikle felles praksis og styrke kompetansen i de grunnleggende ferdighetene. </a:t>
            </a:r>
          </a:p>
          <a:p>
            <a:pPr marL="342900" indent="-342900">
              <a:lnSpc>
                <a:spcPct val="107000"/>
              </a:lnSpc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bg1"/>
                </a:solidFill>
                <a:latin typeface="Aptos" panose="020B0004020202020204" pitchFamily="34" charset="0"/>
              </a:rPr>
              <a:t>Bygge videre på lesefestival, lesekurs/helhetslesing, lesekvart, Campus-matte, MatteMaraton, tenkende klasserom, fysisk aktiv læring (FAL) og Storyline.</a:t>
            </a:r>
          </a:p>
          <a:p>
            <a:pPr marL="342900" indent="-342900">
              <a:lnSpc>
                <a:spcPct val="107000"/>
              </a:lnSpc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bg1"/>
                </a:solidFill>
                <a:latin typeface="Aptos" panose="020B0004020202020204" pitchFamily="34" charset="0"/>
              </a:rPr>
              <a:t>Jobbe videre med å skape trygghet gjennom felles rutiner for klasserommene, rutiner for friminuttene og overganger.</a:t>
            </a:r>
          </a:p>
          <a:p>
            <a:pPr marR="0" lvl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sz="11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3"/>
          <p:cNvGrpSpPr/>
          <p:nvPr/>
        </p:nvGrpSpPr>
        <p:grpSpPr>
          <a:xfrm>
            <a:off x="193548" y="109728"/>
            <a:ext cx="11804904" cy="1877397"/>
            <a:chOff x="100584" y="91440"/>
            <a:chExt cx="11804904" cy="1877397"/>
          </a:xfrm>
        </p:grpSpPr>
        <p:sp>
          <p:nvSpPr>
            <p:cNvPr id="112" name="Google Shape;112;p3"/>
            <p:cNvSpPr txBox="1"/>
            <p:nvPr/>
          </p:nvSpPr>
          <p:spPr>
            <a:xfrm>
              <a:off x="100584" y="91440"/>
              <a:ext cx="11804904" cy="1877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600" b="1" dirty="0">
                  <a:solidFill>
                    <a:srgbClr val="C00000"/>
                  </a:solidFill>
                  <a:latin typeface="Aptos" panose="020B0004020202020204" pitchFamily="34" charset="0"/>
                  <a:sym typeface="Arial"/>
                </a:rPr>
                <a:t>Livsmestring</a:t>
              </a:r>
              <a:endParaRPr sz="1200" b="1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u="sng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Standard</a:t>
              </a:r>
              <a:r>
                <a:rPr lang="no-NO" sz="1100" i="1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: Alle elever er aktive og medvirkende i sin sosiale og faglige læring, og reflekterer om læringen sammen med andre.</a:t>
              </a:r>
              <a:endParaRPr sz="1100" dirty="0">
                <a:latin typeface="Aptos" panose="020B00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u="sng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Tegn på god praksis:</a:t>
              </a:r>
              <a:endParaRPr sz="1100" dirty="0">
                <a:latin typeface="Aptos" panose="020B00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Elevene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samarbeider gjennom å dele, lytte og skape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setter ord på egne ideer, strategier og løsningsmetoder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har tro på egen mestring og søker utfordringer i læringen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095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endParaRPr sz="12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4329838" y="911938"/>
              <a:ext cx="6922008" cy="9386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Lærerne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inkluderer og involverer alle elevene i læringsarbeidet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stiller spørsmål som bidrar til undring og kritisk tenking gjennom åpne og utforskende oppgaver</a:t>
              </a:r>
              <a:endParaRPr sz="1100" dirty="0">
                <a:latin typeface="Aptos" panose="020B0004020202020204" pitchFamily="34" charset="0"/>
              </a:endParaRPr>
            </a:p>
            <a:p>
              <a:pPr marL="285750" marR="0" lvl="0" indent="-2857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no-NO" sz="1100" dirty="0">
                  <a:solidFill>
                    <a:schemeClr val="dk1"/>
                  </a:solidFill>
                  <a:latin typeface="Aptos" panose="020B0004020202020204" pitchFamily="34" charset="0"/>
                  <a:sym typeface="Arial"/>
                </a:rPr>
                <a:t>motiverer og skaper relevans gjennom å sette læringsaktiviteter inn i meningsfulle sammenhenger</a:t>
              </a:r>
              <a:endParaRPr sz="1100" dirty="0">
                <a:latin typeface="Aptos" panose="020B0004020202020204" pitchFamily="34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endParaRPr>
            </a:p>
          </p:txBody>
        </p:sp>
      </p:grpSp>
      <p:sp>
        <p:nvSpPr>
          <p:cNvPr id="114" name="Google Shape;114;p3"/>
          <p:cNvSpPr txBox="1"/>
          <p:nvPr/>
        </p:nvSpPr>
        <p:spPr>
          <a:xfrm>
            <a:off x="193548" y="1877956"/>
            <a:ext cx="2025670" cy="4324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Ståstedsanalyse høst 2023</a:t>
            </a:r>
            <a:endParaRPr sz="1100" b="1" u="sng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100" b="1" u="sng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skal: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lære mer om Forandre med varme for en tryggere og mer  relasjonell skolehverdag.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utvikle et felles språk i vårt arbeid med sosial kompetanse.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arbeide for trygge og aktive friminutt. Alle skal kjenne seg trygg og inkludert!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hjelpe eleven til å  mestre lek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ha en inkluderende praksis, med praktiske og kreative oppgaver og metoder, som gir mer motivasjon  og mestring for alle elever.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vise at mangfold er en ressurs  som preger skolen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lære mer om  det å leve i to kulturer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2332233" y="1868904"/>
            <a:ext cx="2373331" cy="5001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Justering av tiltak vår 2024: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 videreutvikle vårt arbeid med livsmestring gjennom: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øke vår kompetanse om verktøy fra «Forandre med varme»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øve målrettet på nye verktøy fra «Forandre med varme» 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videreutvikle et felles språk  og forståelse for hvordan vi bygger gode relasjoner og trygge rom ute og inne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innføre «Timen Livet» på alle trinn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hjelpe elevene til å mestre lek inne og ute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virkeliggjøre elevens ønske om å ha  reflekterende samtaler om skolens retningslinjer 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jobbe aktivt med at mangfold er en ressurs  som skal prege skolen vår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lære mer om  det å leve i to kulturer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øve på  å delta på skolesamlinger med innhold som gir læring og felleskap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4818579" y="1868904"/>
            <a:ext cx="2116477" cy="3939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Justering av tiltak vår 2025: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 arbeide med å videreutvikle vårt arbeid med livsmestring gjennom:</a:t>
            </a:r>
            <a:endParaRPr sz="1100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Arbeide aktivt med å løfte frem mangfold som en ressurs – «Mangfold er vår superkraft». Arbeide med elevens forståelse av at «Ord setter  spor».</a:t>
            </a:r>
            <a:endParaRPr sz="1100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Utvikle felles rutiner og standarder for trygg og god mottakelse av nye elever.</a:t>
            </a:r>
            <a:endParaRPr sz="1100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Skape gode friminutt for alle elevene.</a:t>
            </a:r>
            <a:endParaRPr sz="1100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Videreføre arbeidet med «Forandre med varme», arbeide med vår felles verktøykasse.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7048071" y="4485290"/>
            <a:ext cx="4950381" cy="16991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Resultatmål på livsmestring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100" u="sng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Elevene forteller om et trygt og godt skolemiljø i kvalitetsdialogen</a:t>
            </a: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.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Eleven forteller om skolens antirasistiske arbeid i kvalitetsdialogen.</a:t>
            </a:r>
            <a:endParaRPr lang="nb-NO"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Elevene forteller om økt forståelse av «Ord setter spor». </a:t>
            </a:r>
            <a:endParaRPr sz="1100" dirty="0">
              <a:latin typeface="Aptos" panose="020B0004020202020204" pitchFamily="34" charset="0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Alle trinn </a:t>
            </a: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forteller at de deltar </a:t>
            </a: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i</a:t>
            </a: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 Timen livet ukentlig</a:t>
            </a: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.</a:t>
            </a:r>
            <a:endParaRPr sz="1100" dirty="0">
              <a:latin typeface="Aptos" panose="020B0004020202020204" pitchFamily="34" charset="0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Elevundersøkelsen viser reduksjon i mobbing på alle trin</a:t>
            </a: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n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Noto Sans Symbols"/>
              <a:buChar char="∙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Nye elever forteller om trygg og god mottakelse.</a:t>
            </a:r>
            <a:endParaRPr lang="nb-NO"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2" name="Google Shape;116;p3">
            <a:extLst>
              <a:ext uri="{FF2B5EF4-FFF2-40B4-BE49-F238E27FC236}">
                <a16:creationId xmlns:a16="http://schemas.microsoft.com/office/drawing/2014/main" id="{9DDFADF1-E94E-5187-09D8-9B08DF6B2307}"/>
              </a:ext>
            </a:extLst>
          </p:cNvPr>
          <p:cNvSpPr txBox="1"/>
          <p:nvPr/>
        </p:nvSpPr>
        <p:spPr>
          <a:xfrm>
            <a:off x="7048071" y="1868904"/>
            <a:ext cx="4950381" cy="259265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Justering av tiltak vår 202</a:t>
            </a:r>
            <a:r>
              <a:rPr lang="nb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6</a:t>
            </a: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 arbeide med å videreutvikle vårt arbeid med livsmestring gjennom:</a:t>
            </a:r>
            <a:endParaRPr sz="1100" dirty="0">
              <a:latin typeface="Aptos" panose="020B0004020202020204" pitchFamily="34" charset="0"/>
            </a:endParaRPr>
          </a:p>
          <a:p>
            <a:pPr marR="0" lvl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bla</a:t>
            </a:r>
            <a:endParaRPr lang="nb-NO"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Videreføre arbeidet med «Mangfold er vår superkraft» gjennom antirasistisk arbeid, økt forståelse for begrep som mangfold og inkludering.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Videreføre arbeidet med «Ord setter spor».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Videreføre arbeidet med Forandre med varme .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Timeplanfeste og gjennomføre  Timen Livet ukentlig.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Bruke retningslinjene våre aktivt sammen med elevene.</a:t>
            </a: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Utvikle fells rutiner og samarbeide med FAU og trinnkontakter om trygg og god mottakelse av nye elever. </a:t>
            </a:r>
          </a:p>
          <a:p>
            <a:pPr marR="0" lvl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</a:pPr>
            <a:endParaRPr sz="11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/>
        </p:nvSpPr>
        <p:spPr>
          <a:xfrm>
            <a:off x="171925" y="73852"/>
            <a:ext cx="5083545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600" b="1" dirty="0">
                <a:solidFill>
                  <a:srgbClr val="C00000"/>
                </a:solidFill>
                <a:latin typeface="Aptos" panose="020B0004020202020204" pitchFamily="34" charset="0"/>
                <a:sym typeface="Arial"/>
              </a:rPr>
              <a:t>Profesjonelle læringsfellesskap</a:t>
            </a:r>
            <a:endParaRPr sz="12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u="sng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u="sng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Standard</a:t>
            </a:r>
            <a:r>
              <a:rPr lang="no-NO" sz="1100" i="1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: 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i="1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Skolens profesjonelle læringsfellesskap driver kollektiv, systematisk og kunnskapsbasert arbeid for å videreutvikle og forbedre praksis.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u="sng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u="sng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Tegn på god praksis: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Skolens profesjonelle læringsfellesskap</a:t>
            </a:r>
            <a:endParaRPr sz="1100" dirty="0">
              <a:latin typeface="Aptos" panose="020B00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deler og kritisk undersøker egen og skolens praksis</a:t>
            </a:r>
            <a:endParaRPr sz="1100" dirty="0">
              <a:latin typeface="Aptos" panose="020B00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utvikler felles forståelse og språk for fag og læring</a:t>
            </a:r>
            <a:endParaRPr sz="1100" dirty="0">
              <a:latin typeface="Aptos" panose="020B00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forbedrer praksis gjennom utprøving, refleksjon og justering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193549" y="2110275"/>
            <a:ext cx="2181922" cy="4324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Ståstedsanalyse høst 2023</a:t>
            </a:r>
            <a:endParaRPr sz="1100" b="1" u="sng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skal: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utvikle et felles språk for læring og et trygt miljø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videreutvikle kompetanse innen medvirkning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utforske begrepet mangfold- og jobbe med inkludering og antirasistisk arbeid i praksis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utvikle oss videre i de grunnleggende ferdighetene. Vi starter med lesing og regning. 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bli bedre på elevmedvirkning, og være trygge på hva det kan være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jobbe sammen for en mer praktisk og kreativ undervisning. Vi ønsker å jobbe tverrfaglig  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trenger alltid påfyll av kunnskap om skolens kjerneoppgaver danning-utdanning</a:t>
            </a:r>
            <a:endParaRPr sz="1100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2486534" y="2126377"/>
            <a:ext cx="2352594" cy="4324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Justering av tiltak vår 2024: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 arbeide med å videreutvikle profesjonsfellesskapet vårt gjennom: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videreutvikle et felles språk for læring og et trygt miljø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fortsatt utforske begrepene mangfold,  inkludering og antirasistisk arbeid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videreutvikle vår læreplan-kompetanse, fokus på «Rammen for god læring» og tverrfaglig undervisning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videreutvikle vår kompetanse i de grunnleggende ferdighetene med tydelig fokus på lesing, regning og metoden Helhetslesing.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+mj-lt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å arbeide kontinuerlig med å skape et systematisk trinnsamarbeid hvor hovedfokus er å utarbeide praktiske og kreative undervisningsopplegg sammen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4966835" y="2126377"/>
            <a:ext cx="2636041" cy="43921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Justering av tiltak vår 2025: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 arbeide med å videreutvikle profesjonsfellesskapet vårt gjennom: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Viderutvikle et felles språk for læring og trygt miljø ved å øke vår  læreplankompetanse.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Aktivt bruke «Rammen for god læring» i planlegging av undervisning, også inkludere elevene i bruk av denne.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Videreutvikle vår kompetanse i  de grunnleggende ferdighetene med tydelig fokus på lesing og regning.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Målrettet trinnsamarbeid med fokus på kreativ undervisning og bruk av metoder som stasjonsundervisning, Campus matte, Helhetslesing, Tenkende klasserom og Timen Livet.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AutoNum type="arabicPeriod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Lære  mer om mangfold, antirasistisk arbeid og inkludering. Bruke det vi lærer på alle trinn til økt forståelse for hverandre og mindre negativt språkbruk blant elevene.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126" name="Google Shape;126;p4"/>
          <p:cNvSpPr txBox="1"/>
          <p:nvPr/>
        </p:nvSpPr>
        <p:spPr>
          <a:xfrm flipH="1">
            <a:off x="7730583" y="5097627"/>
            <a:ext cx="4461417" cy="134840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Resultatmål på profesjonelle læringsfellesskap:</a:t>
            </a:r>
            <a:endParaRPr sz="1100" dirty="0">
              <a:latin typeface="Aptos" panose="020B0004020202020204" pitchFamily="34" charset="0"/>
            </a:endParaRP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Ansatte forteller om  et raust prosfesjonsfelleskap hvor vi sammen videreutvikler skolens læringsarbeid jf. tegn på god praksis. </a:t>
            </a:r>
            <a:endParaRPr lang="nb-NO"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Undersøkelser om arbeidsmiljø forteller om god trivsel og god faglig utvikling. </a:t>
            </a:r>
            <a:endParaRPr sz="1100" dirty="0">
              <a:latin typeface="Aptos" panose="020B0004020202020204" pitchFamily="34" charset="0"/>
            </a:endParaRPr>
          </a:p>
          <a:p>
            <a:pPr marL="171450" marR="0" lvl="0" indent="-1714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Ansatte forteller om at ledelsen legger til rette for en tydelig rød tråd i utviklingsarbeidet jf. standard for ledelsen.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4839128" y="52612"/>
            <a:ext cx="7352872" cy="195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u="sng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Standard: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i="1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Skolens ledelse legger til rette for, støtter og sikrer alle faser i skolens utviklingsarbeid.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dk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u="sng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Tegn på god praksis: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ledelsen</a:t>
            </a:r>
            <a:endParaRPr sz="1100" dirty="0">
              <a:latin typeface="Aptos" panose="020B0004020202020204" pitchFamily="34" charset="0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setter tydelige mål med milepæler for utviklingsarbeidet, og sikrer og synliggjør sammenhenger i arbeidet.</a:t>
            </a:r>
            <a:endParaRPr sz="1100" dirty="0">
              <a:latin typeface="Aptos" panose="020B0004020202020204" pitchFamily="34" charset="0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sikrer forankring av utviklingsarbeidet i skolens profesjonelle læringsfellesskap.</a:t>
            </a:r>
            <a:endParaRPr sz="1100" dirty="0">
              <a:latin typeface="Aptos" panose="020B0004020202020204" pitchFamily="34" charset="0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er pådriver for og tett på de inkluderende og kollektive læringsprosesser, og evaluerer og justerer utviklingsarbeidet sammen med personalet.</a:t>
            </a:r>
            <a:endParaRPr sz="1100" dirty="0">
              <a:latin typeface="Aptos" panose="020B0004020202020204" pitchFamily="34" charset="0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no-NO" sz="11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bidrar til refleksjon over sammenhenger mellom praksis og resultater. Ledelsen legger til rette for samarbeid utover egen enhet.</a:t>
            </a:r>
            <a:endParaRPr sz="1100" dirty="0">
              <a:latin typeface="Aptos" panose="020B0004020202020204" pitchFamily="34" charset="0"/>
            </a:endParaRPr>
          </a:p>
        </p:txBody>
      </p:sp>
      <p:sp>
        <p:nvSpPr>
          <p:cNvPr id="2" name="Google Shape;125;p4">
            <a:extLst>
              <a:ext uri="{FF2B5EF4-FFF2-40B4-BE49-F238E27FC236}">
                <a16:creationId xmlns:a16="http://schemas.microsoft.com/office/drawing/2014/main" id="{7D281E1D-3EF7-603F-5322-44B5ECBE2E4B}"/>
              </a:ext>
            </a:extLst>
          </p:cNvPr>
          <p:cNvSpPr txBox="1"/>
          <p:nvPr/>
        </p:nvSpPr>
        <p:spPr>
          <a:xfrm>
            <a:off x="7730583" y="2126377"/>
            <a:ext cx="4267868" cy="258079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Justering av tiltak vår 202</a:t>
            </a:r>
            <a:r>
              <a:rPr lang="nb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6</a:t>
            </a:r>
            <a:r>
              <a:rPr lang="no-NO" sz="1100" b="1" u="sng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:</a:t>
            </a:r>
            <a:endParaRPr sz="1100" dirty="0">
              <a:latin typeface="Aptos" panose="020B00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00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Vi skal arbeide med å videreutvikle profesjonsfellesskapet vårt gjennom:</a:t>
            </a:r>
            <a:endParaRPr sz="1100" dirty="0">
              <a:latin typeface="Aptos" panose="020B0004020202020204" pitchFamily="34" charset="0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Rammen for god læring, videreutvikle og styrke vår felles læreplanforståelse for å skape inkluderende undervisning.</a:t>
            </a:r>
            <a:endParaRPr lang="nb-NO" sz="1100" dirty="0">
              <a:solidFill>
                <a:schemeClr val="lt1"/>
              </a:solidFill>
              <a:latin typeface="Aptos" panose="020B0004020202020204" pitchFamily="34" charset="0"/>
              <a:sym typeface="Arial"/>
            </a:endParaRP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Jobbe videre med å utforske sammenhengen mellom undervisning og resultater, forske på egen praksis. </a:t>
            </a: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Videreutvikle vår kompetanse i de grunnleggende ferdighetene med tydelig fokus på elevens lesing, skriving og regning.</a:t>
            </a: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Målrettet trinnsamarbeid hvor «Rammen for god læring» er utgangspunktet for planlegging av elevens undervisning.</a:t>
            </a:r>
          </a:p>
          <a:p>
            <a:pPr marL="228600" marR="0" lvl="0" indent="-2286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lay"/>
              <a:buAutoNum type="arabicPeriod"/>
            </a:pPr>
            <a:r>
              <a:rPr lang="nb-NO" sz="1100" dirty="0">
                <a:solidFill>
                  <a:schemeClr val="lt1"/>
                </a:solidFill>
                <a:latin typeface="Aptos" panose="020B0004020202020204" pitchFamily="34" charset="0"/>
              </a:rPr>
              <a:t>Videreutvikle vår kunnskap om Forandre med varme, mangfold, og inkludering. </a:t>
            </a:r>
            <a:endParaRPr sz="11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41caaa9-a41a-4e0f-9bf6-05cd1f48d271}" enabled="0" method="" siteId="{d41caaa9-a41a-4e0f-9bf6-05cd1f48d2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2122</Words>
  <Application>Microsoft Office PowerPoint</Application>
  <PresentationFormat>Widescreen</PresentationFormat>
  <Paragraphs>213</Paragraphs>
  <Slides>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Play</vt:lpstr>
      <vt:lpstr>Noto Sans Symbols</vt:lpstr>
      <vt:lpstr>Aptos</vt:lpstr>
      <vt:lpstr>Arial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Bratholm, Erik Eidsvik</dc:creator>
  <cp:lastModifiedBy>Pedersen, Bjørg Guro L</cp:lastModifiedBy>
  <cp:revision>29</cp:revision>
  <cp:lastPrinted>2026-08-10T05:31:45Z</cp:lastPrinted>
  <dcterms:created xsi:type="dcterms:W3CDTF">2025-05-10T09:19:56Z</dcterms:created>
  <dcterms:modified xsi:type="dcterms:W3CDTF">2026-08-10T05:33:17Z</dcterms:modified>
</cp:coreProperties>
</file>