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7"/>
  </p:notesMasterIdLst>
  <p:sldIdLst>
    <p:sldId id="256" r:id="rId5"/>
    <p:sldId id="257" r:id="rId6"/>
  </p:sldIdLst>
  <p:sldSz cx="9906000" cy="6858000" type="A4"/>
  <p:notesSz cx="6724650" cy="9774238"/>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8" roundtripDataSignature="AMtx7mie45RpEFv9xiaFwY/hbLp2R2RmW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8592FFC-FE38-7CD6-4FF5-C9C2B3761CF0}" v="2135" dt="2026-09-24T05:48:23.735"/>
    <p1510:client id="{A64B3407-75DF-01B0-3700-84BCDC20A585}" v="87" dt="2026-09-22T10:59:55.564"/>
  </p1510:revLst>
</p1510:revInfo>
</file>

<file path=ppt/tableStyles.xml><?xml version="1.0" encoding="utf-8"?>
<a:tblStyleLst xmlns:a="http://schemas.openxmlformats.org/drawingml/2006/main" def="{CA444385-0DCD-4A8F-BB13-186B9835C060}">
  <a:tblStyle styleId="{CA444385-0DCD-4A8F-BB13-186B9835C060}"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1012"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customschemas.google.com/relationships/presentationmetadata" Target="metadata"/><Relationship Id="rId13"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1" y="0"/>
            <a:ext cx="2914015" cy="490409"/>
          </a:xfrm>
          <a:prstGeom prst="rect">
            <a:avLst/>
          </a:prstGeom>
          <a:noFill/>
          <a:ln>
            <a:noFill/>
          </a:ln>
        </p:spPr>
        <p:txBody>
          <a:bodyPr spcFirstLastPara="1" wrap="square" lIns="94261" tIns="47118" rIns="94261" bIns="47118"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09079" y="0"/>
            <a:ext cx="2914015" cy="490409"/>
          </a:xfrm>
          <a:prstGeom prst="rect">
            <a:avLst/>
          </a:prstGeom>
          <a:noFill/>
          <a:ln>
            <a:noFill/>
          </a:ln>
        </p:spPr>
        <p:txBody>
          <a:bodyPr spcFirstLastPara="1" wrap="square" lIns="94261" tIns="47118" rIns="94261" bIns="47118"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981075" y="1222375"/>
            <a:ext cx="4762500" cy="32988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72465" y="4703852"/>
            <a:ext cx="5379720" cy="3848606"/>
          </a:xfrm>
          <a:prstGeom prst="rect">
            <a:avLst/>
          </a:prstGeom>
          <a:noFill/>
          <a:ln>
            <a:noFill/>
          </a:ln>
        </p:spPr>
        <p:txBody>
          <a:bodyPr spcFirstLastPara="1" wrap="square" lIns="94261" tIns="47118" rIns="94261" bIns="47118"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1" y="9283830"/>
            <a:ext cx="2914015" cy="490409"/>
          </a:xfrm>
          <a:prstGeom prst="rect">
            <a:avLst/>
          </a:prstGeom>
          <a:noFill/>
          <a:ln>
            <a:noFill/>
          </a:ln>
        </p:spPr>
        <p:txBody>
          <a:bodyPr spcFirstLastPara="1" wrap="square" lIns="94261" tIns="47118" rIns="94261" bIns="47118"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09079" y="9283830"/>
            <a:ext cx="2914015" cy="490409"/>
          </a:xfrm>
          <a:prstGeom prst="rect">
            <a:avLst/>
          </a:prstGeom>
          <a:noFill/>
          <a:ln>
            <a:noFill/>
          </a:ln>
        </p:spPr>
        <p:txBody>
          <a:bodyPr spcFirstLastPara="1" wrap="square" lIns="94261" tIns="47118" rIns="94261" bIns="47118" anchor="b" anchorCtr="0">
            <a:noAutofit/>
          </a:bodyPr>
          <a:lstStyle/>
          <a:p>
            <a:pPr algn="r"/>
            <a:fld id="{00000000-1234-1234-1234-123412341234}" type="slidenum">
              <a:rPr lang="no-NO" sz="1200" smtClean="0">
                <a:solidFill>
                  <a:schemeClr val="dk1"/>
                </a:solidFill>
                <a:latin typeface="Calibri"/>
                <a:ea typeface="Calibri"/>
                <a:cs typeface="Calibri"/>
                <a:sym typeface="Calibri"/>
              </a:rPr>
              <a:pPr algn="r"/>
              <a:t>‹#›</a:t>
            </a:fld>
            <a:endParaRPr lang="no-NO" sz="120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72465" y="4642763"/>
            <a:ext cx="5379720" cy="4398407"/>
          </a:xfrm>
          <a:prstGeom prst="rect">
            <a:avLst/>
          </a:prstGeom>
          <a:noFill/>
          <a:ln>
            <a:noFill/>
          </a:ln>
        </p:spPr>
        <p:txBody>
          <a:bodyPr spcFirstLastPara="1" wrap="square" lIns="94261" tIns="94261" rIns="94261" bIns="94261" anchor="t" anchorCtr="0">
            <a:noAutofit/>
          </a:bodyPr>
          <a:lstStyle/>
          <a:p>
            <a:pPr marL="0" indent="0">
              <a:buClr>
                <a:schemeClr val="dk1"/>
              </a:buClr>
              <a:buSzPts val="1100"/>
            </a:pPr>
            <a:endParaRPr/>
          </a:p>
        </p:txBody>
      </p:sp>
      <p:sp>
        <p:nvSpPr>
          <p:cNvPr id="86" name="Google Shape;86;p1:notes"/>
          <p:cNvSpPr>
            <a:spLocks noGrp="1" noRot="1" noChangeAspect="1"/>
          </p:cNvSpPr>
          <p:nvPr>
            <p:ph type="sldImg" idx="2"/>
          </p:nvPr>
        </p:nvSpPr>
        <p:spPr>
          <a:xfrm>
            <a:off x="715963" y="733425"/>
            <a:ext cx="5292725" cy="366553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2:notes"/>
          <p:cNvSpPr txBox="1">
            <a:spLocks noGrp="1"/>
          </p:cNvSpPr>
          <p:nvPr>
            <p:ph type="body" idx="1"/>
          </p:nvPr>
        </p:nvSpPr>
        <p:spPr>
          <a:xfrm>
            <a:off x="672465" y="4642763"/>
            <a:ext cx="5379720" cy="4398407"/>
          </a:xfrm>
          <a:prstGeom prst="rect">
            <a:avLst/>
          </a:prstGeom>
          <a:noFill/>
          <a:ln>
            <a:noFill/>
          </a:ln>
        </p:spPr>
        <p:txBody>
          <a:bodyPr spcFirstLastPara="1" wrap="square" lIns="94261" tIns="94261" rIns="94261" bIns="94261" anchor="t" anchorCtr="0">
            <a:noAutofit/>
          </a:bodyPr>
          <a:lstStyle/>
          <a:p>
            <a:pPr marL="0" indent="0">
              <a:buClr>
                <a:schemeClr val="dk1"/>
              </a:buClr>
              <a:buSzPts val="1100"/>
            </a:pPr>
            <a:endParaRPr/>
          </a:p>
        </p:txBody>
      </p:sp>
      <p:sp>
        <p:nvSpPr>
          <p:cNvPr id="102" name="Google Shape;102;p2:notes"/>
          <p:cNvSpPr>
            <a:spLocks noGrp="1" noRot="1" noChangeAspect="1"/>
          </p:cNvSpPr>
          <p:nvPr>
            <p:ph type="sldImg" idx="2"/>
          </p:nvPr>
        </p:nvSpPr>
        <p:spPr>
          <a:xfrm>
            <a:off x="715963" y="733425"/>
            <a:ext cx="5292725" cy="366553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tellysbilde" type="title">
  <p:cSld name="TITLE">
    <p:spTree>
      <p:nvGrpSpPr>
        <p:cNvPr id="1" name="Shape 15"/>
        <p:cNvGrpSpPr/>
        <p:nvPr/>
      </p:nvGrpSpPr>
      <p:grpSpPr>
        <a:xfrm>
          <a:off x="0" y="0"/>
          <a:ext cx="0" cy="0"/>
          <a:chOff x="0" y="0"/>
          <a:chExt cx="0" cy="0"/>
        </a:xfrm>
      </p:grpSpPr>
      <p:sp>
        <p:nvSpPr>
          <p:cNvPr id="16" name="Google Shape;16;p4"/>
          <p:cNvSpPr txBox="1">
            <a:spLocks noGrp="1"/>
          </p:cNvSpPr>
          <p:nvPr>
            <p:ph type="ctrTitle"/>
          </p:nvPr>
        </p:nvSpPr>
        <p:spPr>
          <a:xfrm>
            <a:off x="742950" y="1122363"/>
            <a:ext cx="84201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4"/>
          <p:cNvSpPr txBox="1">
            <a:spLocks noGrp="1"/>
          </p:cNvSpPr>
          <p:nvPr>
            <p:ph type="subTitle" idx="1"/>
          </p:nvPr>
        </p:nvSpPr>
        <p:spPr>
          <a:xfrm>
            <a:off x="1238250" y="3602038"/>
            <a:ext cx="74295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4"/>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4"/>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4"/>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omt" type="blank">
  <p:cSld name="BLANK">
    <p:spTree>
      <p:nvGrpSpPr>
        <p:cNvPr id="1" name="Shape 21"/>
        <p:cNvGrpSpPr/>
        <p:nvPr/>
      </p:nvGrpSpPr>
      <p:grpSpPr>
        <a:xfrm>
          <a:off x="0" y="0"/>
          <a:ext cx="0" cy="0"/>
          <a:chOff x="0" y="0"/>
          <a:chExt cx="0" cy="0"/>
        </a:xfrm>
      </p:grpSpPr>
      <p:sp>
        <p:nvSpPr>
          <p:cNvPr id="22" name="Google Shape;22;p5"/>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5"/>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5"/>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tel og innhold" type="obj">
  <p:cSld name="OBJECT">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681038" y="365127"/>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6"/>
          <p:cNvSpPr txBox="1">
            <a:spLocks noGrp="1"/>
          </p:cNvSpPr>
          <p:nvPr>
            <p:ph type="body" idx="1"/>
          </p:nvPr>
        </p:nvSpPr>
        <p:spPr>
          <a:xfrm>
            <a:off x="681038" y="1825625"/>
            <a:ext cx="8543925"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6"/>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6"/>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6"/>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eloverskrift" type="secHead">
  <p:cSld name="SECTION_HEADER">
    <p:spTree>
      <p:nvGrpSpPr>
        <p:cNvPr id="1" name="Shape 31"/>
        <p:cNvGrpSpPr/>
        <p:nvPr/>
      </p:nvGrpSpPr>
      <p:grpSpPr>
        <a:xfrm>
          <a:off x="0" y="0"/>
          <a:ext cx="0" cy="0"/>
          <a:chOff x="0" y="0"/>
          <a:chExt cx="0" cy="0"/>
        </a:xfrm>
      </p:grpSpPr>
      <p:sp>
        <p:nvSpPr>
          <p:cNvPr id="32" name="Google Shape;32;p7"/>
          <p:cNvSpPr txBox="1">
            <a:spLocks noGrp="1"/>
          </p:cNvSpPr>
          <p:nvPr>
            <p:ph type="title"/>
          </p:nvPr>
        </p:nvSpPr>
        <p:spPr>
          <a:xfrm>
            <a:off x="675879" y="1709740"/>
            <a:ext cx="8543925"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7"/>
          <p:cNvSpPr txBox="1">
            <a:spLocks noGrp="1"/>
          </p:cNvSpPr>
          <p:nvPr>
            <p:ph type="body" idx="1"/>
          </p:nvPr>
        </p:nvSpPr>
        <p:spPr>
          <a:xfrm>
            <a:off x="675879" y="4589465"/>
            <a:ext cx="8543925"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4" name="Google Shape;34;p7"/>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7"/>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7"/>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o innholdsdeler" type="twoObj">
  <p:cSld name="TWO_OBJECTS">
    <p:spTree>
      <p:nvGrpSpPr>
        <p:cNvPr id="1" name="Shape 37"/>
        <p:cNvGrpSpPr/>
        <p:nvPr/>
      </p:nvGrpSpPr>
      <p:grpSpPr>
        <a:xfrm>
          <a:off x="0" y="0"/>
          <a:ext cx="0" cy="0"/>
          <a:chOff x="0" y="0"/>
          <a:chExt cx="0" cy="0"/>
        </a:xfrm>
      </p:grpSpPr>
      <p:sp>
        <p:nvSpPr>
          <p:cNvPr id="38" name="Google Shape;38;p8"/>
          <p:cNvSpPr txBox="1">
            <a:spLocks noGrp="1"/>
          </p:cNvSpPr>
          <p:nvPr>
            <p:ph type="title"/>
          </p:nvPr>
        </p:nvSpPr>
        <p:spPr>
          <a:xfrm>
            <a:off x="681038" y="365127"/>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8"/>
          <p:cNvSpPr txBox="1">
            <a:spLocks noGrp="1"/>
          </p:cNvSpPr>
          <p:nvPr>
            <p:ph type="body" idx="1"/>
          </p:nvPr>
        </p:nvSpPr>
        <p:spPr>
          <a:xfrm>
            <a:off x="681038" y="1825625"/>
            <a:ext cx="421005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8"/>
          <p:cNvSpPr txBox="1">
            <a:spLocks noGrp="1"/>
          </p:cNvSpPr>
          <p:nvPr>
            <p:ph type="body" idx="2"/>
          </p:nvPr>
        </p:nvSpPr>
        <p:spPr>
          <a:xfrm>
            <a:off x="5014913" y="1825625"/>
            <a:ext cx="421005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8"/>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8"/>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8"/>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ammenligning" type="twoTxTwoObj">
  <p:cSld name="TWO_OBJECTS_WITH_TEXT">
    <p:spTree>
      <p:nvGrpSpPr>
        <p:cNvPr id="1" name="Shape 44"/>
        <p:cNvGrpSpPr/>
        <p:nvPr/>
      </p:nvGrpSpPr>
      <p:grpSpPr>
        <a:xfrm>
          <a:off x="0" y="0"/>
          <a:ext cx="0" cy="0"/>
          <a:chOff x="0" y="0"/>
          <a:chExt cx="0" cy="0"/>
        </a:xfrm>
      </p:grpSpPr>
      <p:sp>
        <p:nvSpPr>
          <p:cNvPr id="45" name="Google Shape;45;p9"/>
          <p:cNvSpPr txBox="1">
            <a:spLocks noGrp="1"/>
          </p:cNvSpPr>
          <p:nvPr>
            <p:ph type="title"/>
          </p:nvPr>
        </p:nvSpPr>
        <p:spPr>
          <a:xfrm>
            <a:off x="682328" y="365127"/>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9"/>
          <p:cNvSpPr txBox="1">
            <a:spLocks noGrp="1"/>
          </p:cNvSpPr>
          <p:nvPr>
            <p:ph type="body" idx="1"/>
          </p:nvPr>
        </p:nvSpPr>
        <p:spPr>
          <a:xfrm>
            <a:off x="682329" y="1681163"/>
            <a:ext cx="4190702"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9"/>
          <p:cNvSpPr txBox="1">
            <a:spLocks noGrp="1"/>
          </p:cNvSpPr>
          <p:nvPr>
            <p:ph type="body" idx="2"/>
          </p:nvPr>
        </p:nvSpPr>
        <p:spPr>
          <a:xfrm>
            <a:off x="682329" y="2505075"/>
            <a:ext cx="4190702"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9"/>
          <p:cNvSpPr txBox="1">
            <a:spLocks noGrp="1"/>
          </p:cNvSpPr>
          <p:nvPr>
            <p:ph type="body" idx="3"/>
          </p:nvPr>
        </p:nvSpPr>
        <p:spPr>
          <a:xfrm>
            <a:off x="5014913" y="1681163"/>
            <a:ext cx="42113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9"/>
          <p:cNvSpPr txBox="1">
            <a:spLocks noGrp="1"/>
          </p:cNvSpPr>
          <p:nvPr>
            <p:ph type="body" idx="4"/>
          </p:nvPr>
        </p:nvSpPr>
        <p:spPr>
          <a:xfrm>
            <a:off x="5014913" y="2505075"/>
            <a:ext cx="4211340"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9"/>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9"/>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9"/>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are tittel" type="titleOnly">
  <p:cSld name="TITLE_ONLY">
    <p:spTree>
      <p:nvGrpSpPr>
        <p:cNvPr id="1" name="Shape 53"/>
        <p:cNvGrpSpPr/>
        <p:nvPr/>
      </p:nvGrpSpPr>
      <p:grpSpPr>
        <a:xfrm>
          <a:off x="0" y="0"/>
          <a:ext cx="0" cy="0"/>
          <a:chOff x="0" y="0"/>
          <a:chExt cx="0" cy="0"/>
        </a:xfrm>
      </p:grpSpPr>
      <p:sp>
        <p:nvSpPr>
          <p:cNvPr id="54" name="Google Shape;54;p10"/>
          <p:cNvSpPr txBox="1">
            <a:spLocks noGrp="1"/>
          </p:cNvSpPr>
          <p:nvPr>
            <p:ph type="title"/>
          </p:nvPr>
        </p:nvSpPr>
        <p:spPr>
          <a:xfrm>
            <a:off x="681038" y="365127"/>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10"/>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0"/>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0"/>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nnhold med tekst" type="objTx">
  <p:cSld name="OBJECT_WITH_CAPTION_TEXT">
    <p:spTree>
      <p:nvGrpSpPr>
        <p:cNvPr id="1" name="Shape 58"/>
        <p:cNvGrpSpPr/>
        <p:nvPr/>
      </p:nvGrpSpPr>
      <p:grpSpPr>
        <a:xfrm>
          <a:off x="0" y="0"/>
          <a:ext cx="0" cy="0"/>
          <a:chOff x="0" y="0"/>
          <a:chExt cx="0" cy="0"/>
        </a:xfrm>
      </p:grpSpPr>
      <p:sp>
        <p:nvSpPr>
          <p:cNvPr id="59" name="Google Shape;59;p11"/>
          <p:cNvSpPr txBox="1">
            <a:spLocks noGrp="1"/>
          </p:cNvSpPr>
          <p:nvPr>
            <p:ph type="title"/>
          </p:nvPr>
        </p:nvSpPr>
        <p:spPr>
          <a:xfrm>
            <a:off x="682328" y="457200"/>
            <a:ext cx="3194943"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1"/>
          <p:cNvSpPr txBox="1">
            <a:spLocks noGrp="1"/>
          </p:cNvSpPr>
          <p:nvPr>
            <p:ph type="body" idx="1"/>
          </p:nvPr>
        </p:nvSpPr>
        <p:spPr>
          <a:xfrm>
            <a:off x="4211340" y="987427"/>
            <a:ext cx="5014913"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11"/>
          <p:cNvSpPr txBox="1">
            <a:spLocks noGrp="1"/>
          </p:cNvSpPr>
          <p:nvPr>
            <p:ph type="body" idx="2"/>
          </p:nvPr>
        </p:nvSpPr>
        <p:spPr>
          <a:xfrm>
            <a:off x="682328" y="2057400"/>
            <a:ext cx="3194943"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11"/>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1"/>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1"/>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lde med tekst" type="picTx">
  <p:cSld name="PICTURE_WITH_CAPTION_TEXT">
    <p:spTree>
      <p:nvGrpSpPr>
        <p:cNvPr id="1" name="Shape 65"/>
        <p:cNvGrpSpPr/>
        <p:nvPr/>
      </p:nvGrpSpPr>
      <p:grpSpPr>
        <a:xfrm>
          <a:off x="0" y="0"/>
          <a:ext cx="0" cy="0"/>
          <a:chOff x="0" y="0"/>
          <a:chExt cx="0" cy="0"/>
        </a:xfrm>
      </p:grpSpPr>
      <p:sp>
        <p:nvSpPr>
          <p:cNvPr id="66" name="Google Shape;66;p12"/>
          <p:cNvSpPr txBox="1">
            <a:spLocks noGrp="1"/>
          </p:cNvSpPr>
          <p:nvPr>
            <p:ph type="title"/>
          </p:nvPr>
        </p:nvSpPr>
        <p:spPr>
          <a:xfrm>
            <a:off x="682328" y="457200"/>
            <a:ext cx="3194943"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2"/>
          <p:cNvSpPr>
            <a:spLocks noGrp="1"/>
          </p:cNvSpPr>
          <p:nvPr>
            <p:ph type="pic" idx="2"/>
          </p:nvPr>
        </p:nvSpPr>
        <p:spPr>
          <a:xfrm>
            <a:off x="4211340" y="987427"/>
            <a:ext cx="5014913" cy="4873625"/>
          </a:xfrm>
          <a:prstGeom prst="rect">
            <a:avLst/>
          </a:prstGeom>
          <a:noFill/>
          <a:ln>
            <a:noFill/>
          </a:ln>
        </p:spPr>
      </p:sp>
      <p:sp>
        <p:nvSpPr>
          <p:cNvPr id="68" name="Google Shape;68;p12"/>
          <p:cNvSpPr txBox="1">
            <a:spLocks noGrp="1"/>
          </p:cNvSpPr>
          <p:nvPr>
            <p:ph type="body" idx="1"/>
          </p:nvPr>
        </p:nvSpPr>
        <p:spPr>
          <a:xfrm>
            <a:off x="682328" y="2057400"/>
            <a:ext cx="3194943"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12"/>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2"/>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2"/>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Loddrett tekst" type="vertTx">
  <p:cSld name="VERTICAL_TEXT">
    <p:spTree>
      <p:nvGrpSpPr>
        <p:cNvPr id="1" name="Shape 72"/>
        <p:cNvGrpSpPr/>
        <p:nvPr/>
      </p:nvGrpSpPr>
      <p:grpSpPr>
        <a:xfrm>
          <a:off x="0" y="0"/>
          <a:ext cx="0" cy="0"/>
          <a:chOff x="0" y="0"/>
          <a:chExt cx="0" cy="0"/>
        </a:xfrm>
      </p:grpSpPr>
      <p:sp>
        <p:nvSpPr>
          <p:cNvPr id="73" name="Google Shape;73;p13"/>
          <p:cNvSpPr txBox="1">
            <a:spLocks noGrp="1"/>
          </p:cNvSpPr>
          <p:nvPr>
            <p:ph type="title"/>
          </p:nvPr>
        </p:nvSpPr>
        <p:spPr>
          <a:xfrm>
            <a:off x="681038" y="365127"/>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3"/>
          <p:cNvSpPr txBox="1">
            <a:spLocks noGrp="1"/>
          </p:cNvSpPr>
          <p:nvPr>
            <p:ph type="body" idx="1"/>
          </p:nvPr>
        </p:nvSpPr>
        <p:spPr>
          <a:xfrm rot="5400000">
            <a:off x="2777332" y="-270668"/>
            <a:ext cx="4351338" cy="85439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13"/>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3"/>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3"/>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Loddrett tittel og tekst" type="vertTitleAndTx">
  <p:cSld name="VERTICAL_TITLE_AND_VERTICAL_TEXT">
    <p:spTree>
      <p:nvGrpSpPr>
        <p:cNvPr id="1" name="Shape 78"/>
        <p:cNvGrpSpPr/>
        <p:nvPr/>
      </p:nvGrpSpPr>
      <p:grpSpPr>
        <a:xfrm>
          <a:off x="0" y="0"/>
          <a:ext cx="0" cy="0"/>
          <a:chOff x="0" y="0"/>
          <a:chExt cx="0" cy="0"/>
        </a:xfrm>
      </p:grpSpPr>
      <p:sp>
        <p:nvSpPr>
          <p:cNvPr id="79" name="Google Shape;79;p14"/>
          <p:cNvSpPr txBox="1">
            <a:spLocks noGrp="1"/>
          </p:cNvSpPr>
          <p:nvPr>
            <p:ph type="title"/>
          </p:nvPr>
        </p:nvSpPr>
        <p:spPr>
          <a:xfrm rot="5400000">
            <a:off x="5251054" y="2203054"/>
            <a:ext cx="5811838" cy="213598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4"/>
          <p:cNvSpPr txBox="1">
            <a:spLocks noGrp="1"/>
          </p:cNvSpPr>
          <p:nvPr>
            <p:ph type="body" idx="1"/>
          </p:nvPr>
        </p:nvSpPr>
        <p:spPr>
          <a:xfrm rot="5400000">
            <a:off x="917179" y="128984"/>
            <a:ext cx="5811838" cy="628411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14"/>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4"/>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4"/>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
          <p:cNvSpPr txBox="1">
            <a:spLocks noGrp="1"/>
          </p:cNvSpPr>
          <p:nvPr>
            <p:ph type="title"/>
          </p:nvPr>
        </p:nvSpPr>
        <p:spPr>
          <a:xfrm>
            <a:off x="681038" y="365127"/>
            <a:ext cx="8543925"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3"/>
          <p:cNvSpPr txBox="1">
            <a:spLocks noGrp="1"/>
          </p:cNvSpPr>
          <p:nvPr>
            <p:ph type="body" idx="1"/>
          </p:nvPr>
        </p:nvSpPr>
        <p:spPr>
          <a:xfrm>
            <a:off x="681038" y="1825625"/>
            <a:ext cx="8543925"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3"/>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3"/>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3"/>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o-NO"/>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mailto:fauhordvikskole@gmail.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2.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grpSp>
        <p:nvGrpSpPr>
          <p:cNvPr id="88" name="Google Shape;88;p1"/>
          <p:cNvGrpSpPr/>
          <p:nvPr/>
        </p:nvGrpSpPr>
        <p:grpSpPr>
          <a:xfrm>
            <a:off x="7934325" y="123825"/>
            <a:ext cx="1762125" cy="310713"/>
            <a:chOff x="7934325" y="123825"/>
            <a:chExt cx="1762125" cy="310713"/>
          </a:xfrm>
        </p:grpSpPr>
        <p:sp>
          <p:nvSpPr>
            <p:cNvPr id="89" name="Google Shape;89;p1"/>
            <p:cNvSpPr txBox="1"/>
            <p:nvPr/>
          </p:nvSpPr>
          <p:spPr>
            <a:xfrm>
              <a:off x="8319290" y="123825"/>
              <a:ext cx="1371600"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no-NO" sz="1400" b="0" i="0" u="none" strike="noStrike" cap="none">
                  <a:solidFill>
                    <a:schemeClr val="dk1"/>
                  </a:solidFill>
                  <a:latin typeface="Calibri"/>
                  <a:ea typeface="Calibri"/>
                  <a:cs typeface="Calibri"/>
                  <a:sym typeface="Calibri"/>
                </a:rPr>
                <a:t>Hordvik skole</a:t>
              </a:r>
              <a:endParaRPr sz="1400" b="0" i="0" u="none" strike="noStrike" cap="none">
                <a:solidFill>
                  <a:srgbClr val="000000"/>
                </a:solidFill>
                <a:latin typeface="Arial"/>
                <a:ea typeface="Arial"/>
                <a:cs typeface="Arial"/>
                <a:sym typeface="Arial"/>
              </a:endParaRPr>
            </a:p>
          </p:txBody>
        </p:sp>
        <p:sp>
          <p:nvSpPr>
            <p:cNvPr id="90" name="Google Shape;90;p1"/>
            <p:cNvSpPr txBox="1"/>
            <p:nvPr/>
          </p:nvSpPr>
          <p:spPr>
            <a:xfrm>
              <a:off x="7934325" y="126802"/>
              <a:ext cx="1762125" cy="307736"/>
            </a:xfrm>
            <a:prstGeom prst="rect">
              <a:avLst/>
            </a:prstGeom>
            <a:noFill/>
            <a:ln>
              <a:noFill/>
            </a:ln>
          </p:spPr>
          <p:txBody>
            <a:bodyPr spcFirstLastPara="1" wrap="square" lIns="91425" tIns="45700" rIns="91425" bIns="45700" anchor="t" anchorCtr="0">
              <a:spAutoFit/>
            </a:bodyPr>
            <a:lstStyle/>
            <a:p>
              <a:pPr>
                <a:buSzPts val="1400"/>
              </a:pPr>
              <a:endParaRPr lang="en-US" sz="1400" b="0" i="0" u="none" strike="noStrike" cap="none">
                <a:solidFill>
                  <a:schemeClr val="dk1"/>
                </a:solidFill>
                <a:latin typeface="Calibri"/>
                <a:ea typeface="Calibri"/>
                <a:cs typeface="Calibri"/>
              </a:endParaRPr>
            </a:p>
          </p:txBody>
        </p:sp>
      </p:grpSp>
      <p:sp>
        <p:nvSpPr>
          <p:cNvPr id="91" name="Google Shape;91;p1"/>
          <p:cNvSpPr/>
          <p:nvPr/>
        </p:nvSpPr>
        <p:spPr>
          <a:xfrm>
            <a:off x="95250" y="523875"/>
            <a:ext cx="9715500" cy="1162050"/>
          </a:xfrm>
          <a:prstGeom prst="roundRect">
            <a:avLst>
              <a:gd name="adj" fmla="val 16667"/>
            </a:avLst>
          </a:prstGeom>
          <a:solidFill>
            <a:srgbClr val="CE8389"/>
          </a:solidFill>
          <a:ln w="9525" cap="flat" cmpd="sng">
            <a:solidFill>
              <a:srgbClr val="A64D7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000"/>
              <a:buFont typeface="Arial"/>
              <a:buNone/>
            </a:pPr>
            <a:r>
              <a:rPr lang="no-NO" sz="4000" b="0" i="0" u="none" strike="noStrike" cap="none" dirty="0">
                <a:solidFill>
                  <a:schemeClr val="dk1"/>
                </a:solidFill>
                <a:latin typeface="Arial"/>
                <a:ea typeface="Arial"/>
                <a:cs typeface="Arial"/>
                <a:sym typeface="Arial"/>
              </a:rPr>
              <a:t>UKEPLAN FOR </a:t>
            </a:r>
            <a:r>
              <a:rPr lang="nb-NO" sz="4000" dirty="0">
                <a:solidFill>
                  <a:schemeClr val="dk1"/>
                </a:solidFill>
              </a:rPr>
              <a:t>1</a:t>
            </a:r>
            <a:r>
              <a:rPr lang="no-NO" sz="4000" b="0" i="0" u="none" strike="noStrike" cap="none" dirty="0">
                <a:solidFill>
                  <a:schemeClr val="dk1"/>
                </a:solidFill>
                <a:latin typeface="Arial"/>
                <a:ea typeface="Arial"/>
                <a:cs typeface="Arial"/>
                <a:sym typeface="Arial"/>
              </a:rPr>
              <a:t>.TRINN</a:t>
            </a:r>
            <a:endParaRPr sz="1400" b="0" i="0" u="none" strike="noStrike" cap="none" dirty="0">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400"/>
              <a:buFont typeface="Arial"/>
              <a:buNone/>
            </a:pPr>
            <a:r>
              <a:rPr lang="no-NO" sz="2400" b="0" i="0" u="none" strike="noStrike" cap="none">
                <a:solidFill>
                  <a:schemeClr val="dk1"/>
                </a:solidFill>
                <a:latin typeface="Arial"/>
                <a:ea typeface="Arial"/>
                <a:cs typeface="Arial"/>
                <a:sym typeface="Arial"/>
              </a:rPr>
              <a:t>Uke </a:t>
            </a:r>
            <a:r>
              <a:rPr lang="no-NO" sz="2400">
                <a:solidFill>
                  <a:schemeClr val="dk1"/>
                </a:solidFill>
              </a:rPr>
              <a:t>40</a:t>
            </a:r>
            <a:endParaRPr sz="1400" b="0" i="0" u="none" strike="noStrike" cap="none">
              <a:solidFill>
                <a:schemeClr val="dk1"/>
              </a:solidFill>
              <a:latin typeface="Arial"/>
              <a:ea typeface="Arial"/>
              <a:cs typeface="Arial"/>
              <a:sym typeface="Arial"/>
            </a:endParaRPr>
          </a:p>
        </p:txBody>
      </p:sp>
      <p:graphicFrame>
        <p:nvGraphicFramePr>
          <p:cNvPr id="92" name="Google Shape;92;p1"/>
          <p:cNvGraphicFramePr/>
          <p:nvPr>
            <p:extLst>
              <p:ext uri="{D42A27DB-BD31-4B8C-83A1-F6EECF244321}">
                <p14:modId xmlns:p14="http://schemas.microsoft.com/office/powerpoint/2010/main" val="2428735310"/>
              </p:ext>
            </p:extLst>
          </p:nvPr>
        </p:nvGraphicFramePr>
        <p:xfrm>
          <a:off x="95250" y="5068176"/>
          <a:ext cx="9706060" cy="1675025"/>
        </p:xfrm>
        <a:graphic>
          <a:graphicData uri="http://schemas.openxmlformats.org/drawingml/2006/table">
            <a:tbl>
              <a:tblPr>
                <a:noFill/>
                <a:tableStyleId>{CA444385-0DCD-4A8F-BB13-186B9835C060}</a:tableStyleId>
              </a:tblPr>
              <a:tblGrid>
                <a:gridCol w="1617676">
                  <a:extLst>
                    <a:ext uri="{9D8B030D-6E8A-4147-A177-3AD203B41FA5}">
                      <a16:colId xmlns:a16="http://schemas.microsoft.com/office/drawing/2014/main" val="20000"/>
                    </a:ext>
                  </a:extLst>
                </a:gridCol>
                <a:gridCol w="8088384">
                  <a:extLst>
                    <a:ext uri="{9D8B030D-6E8A-4147-A177-3AD203B41FA5}">
                      <a16:colId xmlns:a16="http://schemas.microsoft.com/office/drawing/2014/main" val="20001"/>
                    </a:ext>
                  </a:extLst>
                </a:gridCol>
              </a:tblGrid>
              <a:tr h="266075">
                <a:tc>
                  <a:txBody>
                    <a:bodyPr/>
                    <a:lstStyle/>
                    <a:p>
                      <a:pPr marL="0" marR="0" lvl="0" indent="0" algn="ctr" rtl="0">
                        <a:lnSpc>
                          <a:spcPct val="100000"/>
                        </a:lnSpc>
                        <a:spcBef>
                          <a:spcPts val="0"/>
                        </a:spcBef>
                        <a:spcAft>
                          <a:spcPts val="0"/>
                        </a:spcAft>
                        <a:buClr>
                          <a:srgbClr val="000000"/>
                        </a:buClr>
                        <a:buSzPts val="1600"/>
                        <a:buFont typeface="Arial"/>
                        <a:buNone/>
                      </a:pPr>
                      <a:r>
                        <a:rPr lang="no-NO" sz="1500" u="none" strike="noStrike" cap="none" dirty="0">
                          <a:latin typeface="Arial"/>
                          <a:ea typeface="Arial"/>
                          <a:cs typeface="Arial"/>
                          <a:sym typeface="Arial"/>
                        </a:rPr>
                        <a:t>Ukelekse</a:t>
                      </a:r>
                      <a:endParaRPr sz="1300" u="none" strike="noStrike" cap="none" dirty="0"/>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E8389"/>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500" u="none" strike="noStrike" cap="none">
                        <a:latin typeface="Arial"/>
                        <a:ea typeface="Arial"/>
                        <a:cs typeface="Arial"/>
                        <a:sym typeface="Arial"/>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E8389"/>
                    </a:solidFill>
                  </a:tcPr>
                </a:tc>
                <a:extLst>
                  <a:ext uri="{0D108BD9-81ED-4DB2-BD59-A6C34878D82A}">
                    <a16:rowId xmlns:a16="http://schemas.microsoft.com/office/drawing/2014/main" val="10000"/>
                  </a:ext>
                </a:extLst>
              </a:tr>
              <a:tr h="1354975">
                <a:tc>
                  <a:txBody>
                    <a:bodyPr/>
                    <a:lstStyle/>
                    <a:p>
                      <a:pPr marL="0" marR="0" lvl="0" indent="0" algn="l" rtl="0">
                        <a:lnSpc>
                          <a:spcPct val="100000"/>
                        </a:lnSpc>
                        <a:spcBef>
                          <a:spcPts val="0"/>
                        </a:spcBef>
                        <a:spcAft>
                          <a:spcPts val="0"/>
                        </a:spcAft>
                        <a:buClr>
                          <a:srgbClr val="000000"/>
                        </a:buClr>
                        <a:buSzPts val="1600"/>
                        <a:buFont typeface="Arial"/>
                        <a:buNone/>
                      </a:pPr>
                      <a:endParaRPr sz="1600" u="none" strike="noStrike" cap="none"/>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a:lnSpc>
                          <a:spcPct val="100000"/>
                        </a:lnSpc>
                        <a:spcBef>
                          <a:spcPts val="0"/>
                        </a:spcBef>
                        <a:spcAft>
                          <a:spcPts val="0"/>
                        </a:spcAft>
                        <a:buNone/>
                      </a:pPr>
                      <a:r>
                        <a:rPr lang="en-US" sz="1200" u="none" strike="noStrike" cap="none"/>
                        <a:t>Gjør det nye arket som ligger I leksemappen din. </a:t>
                      </a:r>
                    </a:p>
                  </a:txBody>
                  <a:tcPr marL="91450" marR="91450" marT="45725" marB="457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pic>
        <p:nvPicPr>
          <p:cNvPr id="93" name="Google Shape;93;p1"/>
          <p:cNvPicPr preferRelativeResize="0"/>
          <p:nvPr/>
        </p:nvPicPr>
        <p:blipFill rotWithShape="1">
          <a:blip r:embed="rId3">
            <a:alphaModFix/>
          </a:blip>
          <a:srcRect/>
          <a:stretch/>
        </p:blipFill>
        <p:spPr>
          <a:xfrm>
            <a:off x="8354166" y="683869"/>
            <a:ext cx="1342284" cy="842062"/>
          </a:xfrm>
          <a:prstGeom prst="roundRect">
            <a:avLst>
              <a:gd name="adj" fmla="val 16667"/>
            </a:avLst>
          </a:prstGeom>
          <a:noFill/>
          <a:ln>
            <a:noFill/>
          </a:ln>
          <a:effectLst>
            <a:outerShdw blurRad="76200" dist="38100" dir="7800000" algn="tl" rotWithShape="0">
              <a:srgbClr val="000000">
                <a:alpha val="40000"/>
              </a:srgbClr>
            </a:outerShdw>
          </a:effectLst>
        </p:spPr>
      </p:pic>
      <p:pic>
        <p:nvPicPr>
          <p:cNvPr id="94" name="Google Shape;94;p1"/>
          <p:cNvPicPr preferRelativeResize="0"/>
          <p:nvPr/>
        </p:nvPicPr>
        <p:blipFill rotWithShape="1">
          <a:blip r:embed="rId4">
            <a:alphaModFix/>
          </a:blip>
          <a:srcRect/>
          <a:stretch/>
        </p:blipFill>
        <p:spPr>
          <a:xfrm flipH="1">
            <a:off x="9027114" y="4066953"/>
            <a:ext cx="458125" cy="394300"/>
          </a:xfrm>
          <a:prstGeom prst="rect">
            <a:avLst/>
          </a:prstGeom>
          <a:noFill/>
          <a:ln>
            <a:noFill/>
          </a:ln>
        </p:spPr>
      </p:pic>
      <p:graphicFrame>
        <p:nvGraphicFramePr>
          <p:cNvPr id="95" name="Google Shape;95;p1"/>
          <p:cNvGraphicFramePr/>
          <p:nvPr>
            <p:extLst>
              <p:ext uri="{D42A27DB-BD31-4B8C-83A1-F6EECF244321}">
                <p14:modId xmlns:p14="http://schemas.microsoft.com/office/powerpoint/2010/main" val="1742092419"/>
              </p:ext>
            </p:extLst>
          </p:nvPr>
        </p:nvGraphicFramePr>
        <p:xfrm>
          <a:off x="95658" y="1683028"/>
          <a:ext cx="9715434" cy="3459365"/>
        </p:xfrm>
        <a:graphic>
          <a:graphicData uri="http://schemas.openxmlformats.org/drawingml/2006/table">
            <a:tbl>
              <a:tblPr>
                <a:noFill/>
                <a:tableStyleId>{CA444385-0DCD-4A8F-BB13-186B9835C060}</a:tableStyleId>
              </a:tblPr>
              <a:tblGrid>
                <a:gridCol w="1619239">
                  <a:extLst>
                    <a:ext uri="{9D8B030D-6E8A-4147-A177-3AD203B41FA5}">
                      <a16:colId xmlns:a16="http://schemas.microsoft.com/office/drawing/2014/main" val="20000"/>
                    </a:ext>
                  </a:extLst>
                </a:gridCol>
                <a:gridCol w="1619239">
                  <a:extLst>
                    <a:ext uri="{9D8B030D-6E8A-4147-A177-3AD203B41FA5}">
                      <a16:colId xmlns:a16="http://schemas.microsoft.com/office/drawing/2014/main" val="20001"/>
                    </a:ext>
                  </a:extLst>
                </a:gridCol>
                <a:gridCol w="1619239">
                  <a:extLst>
                    <a:ext uri="{9D8B030D-6E8A-4147-A177-3AD203B41FA5}">
                      <a16:colId xmlns:a16="http://schemas.microsoft.com/office/drawing/2014/main" val="20002"/>
                    </a:ext>
                  </a:extLst>
                </a:gridCol>
                <a:gridCol w="1619239">
                  <a:extLst>
                    <a:ext uri="{9D8B030D-6E8A-4147-A177-3AD203B41FA5}">
                      <a16:colId xmlns:a16="http://schemas.microsoft.com/office/drawing/2014/main" val="20003"/>
                    </a:ext>
                  </a:extLst>
                </a:gridCol>
                <a:gridCol w="1619239">
                  <a:extLst>
                    <a:ext uri="{9D8B030D-6E8A-4147-A177-3AD203B41FA5}">
                      <a16:colId xmlns:a16="http://schemas.microsoft.com/office/drawing/2014/main" val="20004"/>
                    </a:ext>
                  </a:extLst>
                </a:gridCol>
                <a:gridCol w="1619239">
                  <a:extLst>
                    <a:ext uri="{9D8B030D-6E8A-4147-A177-3AD203B41FA5}">
                      <a16:colId xmlns:a16="http://schemas.microsoft.com/office/drawing/2014/main" val="20005"/>
                    </a:ext>
                  </a:extLst>
                </a:gridCol>
              </a:tblGrid>
              <a:tr h="623700">
                <a:tc>
                  <a:txBody>
                    <a:bodyPr/>
                    <a:lstStyle/>
                    <a:p>
                      <a:pPr marL="0" lvl="0" indent="0" algn="ctr" rtl="0">
                        <a:lnSpc>
                          <a:spcPct val="115000"/>
                        </a:lnSpc>
                        <a:spcBef>
                          <a:spcPts val="0"/>
                        </a:spcBef>
                        <a:spcAft>
                          <a:spcPts val="0"/>
                        </a:spcAft>
                        <a:buNone/>
                      </a:pPr>
                      <a:r>
                        <a:rPr lang="no-NO" sz="1500" dirty="0">
                          <a:latin typeface="Calibri"/>
                          <a:ea typeface="Calibri"/>
                          <a:cs typeface="Calibri"/>
                          <a:sym typeface="Calibri"/>
                        </a:rPr>
                        <a:t>PÅ SKOLEN</a:t>
                      </a:r>
                      <a:endParaRPr sz="1500" dirty="0">
                        <a:latin typeface="Calibri"/>
                        <a:ea typeface="Calibri"/>
                        <a:cs typeface="Calibri"/>
                        <a:sym typeface="Calibri"/>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0DED0"/>
                    </a:solidFill>
                  </a:tcPr>
                </a:tc>
                <a:tc>
                  <a:txBody>
                    <a:bodyPr/>
                    <a:lstStyle/>
                    <a:p>
                      <a:pPr marL="0" lvl="0" indent="0" algn="ctr" rtl="0">
                        <a:lnSpc>
                          <a:spcPct val="115000"/>
                        </a:lnSpc>
                        <a:spcBef>
                          <a:spcPts val="0"/>
                        </a:spcBef>
                        <a:spcAft>
                          <a:spcPts val="0"/>
                        </a:spcAft>
                        <a:buNone/>
                      </a:pPr>
                      <a:r>
                        <a:rPr lang="no-NO" sz="1500" dirty="0">
                          <a:latin typeface="Calibri"/>
                          <a:ea typeface="Calibri"/>
                          <a:cs typeface="Calibri"/>
                          <a:sym typeface="Calibri"/>
                        </a:rPr>
                        <a:t>MANDAG</a:t>
                      </a:r>
                      <a:endParaRPr sz="1500" dirty="0">
                        <a:latin typeface="Calibri"/>
                        <a:ea typeface="Calibri"/>
                        <a:cs typeface="Calibri"/>
                        <a:sym typeface="Calibri"/>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0DED0"/>
                    </a:solidFill>
                  </a:tcPr>
                </a:tc>
                <a:tc>
                  <a:txBody>
                    <a:bodyPr/>
                    <a:lstStyle/>
                    <a:p>
                      <a:pPr marL="0" lvl="0" indent="0" algn="ctr" rtl="0">
                        <a:lnSpc>
                          <a:spcPct val="115000"/>
                        </a:lnSpc>
                        <a:spcBef>
                          <a:spcPts val="0"/>
                        </a:spcBef>
                        <a:spcAft>
                          <a:spcPts val="0"/>
                        </a:spcAft>
                        <a:buNone/>
                      </a:pPr>
                      <a:r>
                        <a:rPr lang="no-NO" sz="1500" dirty="0">
                          <a:latin typeface="Calibri"/>
                          <a:ea typeface="Calibri"/>
                          <a:cs typeface="Calibri"/>
                          <a:sym typeface="Calibri"/>
                        </a:rPr>
                        <a:t>TIRSDAG</a:t>
                      </a:r>
                      <a:endParaRPr sz="1500" dirty="0">
                        <a:latin typeface="Calibri"/>
                        <a:ea typeface="Calibri"/>
                        <a:cs typeface="Calibri"/>
                        <a:sym typeface="Calibri"/>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0DED0"/>
                    </a:solidFill>
                  </a:tcPr>
                </a:tc>
                <a:tc>
                  <a:txBody>
                    <a:bodyPr/>
                    <a:lstStyle/>
                    <a:p>
                      <a:pPr marL="0" lvl="0" indent="0" algn="ctr" rtl="0">
                        <a:lnSpc>
                          <a:spcPct val="115000"/>
                        </a:lnSpc>
                        <a:spcBef>
                          <a:spcPts val="0"/>
                        </a:spcBef>
                        <a:spcAft>
                          <a:spcPts val="0"/>
                        </a:spcAft>
                        <a:buNone/>
                      </a:pPr>
                      <a:r>
                        <a:rPr lang="no-NO" sz="1500" dirty="0">
                          <a:latin typeface="Calibri"/>
                          <a:ea typeface="Calibri"/>
                          <a:cs typeface="Calibri"/>
                          <a:sym typeface="Calibri"/>
                        </a:rPr>
                        <a:t>ONSDAG</a:t>
                      </a:r>
                      <a:endParaRPr sz="1500" dirty="0">
                        <a:latin typeface="Calibri"/>
                        <a:ea typeface="Calibri"/>
                        <a:cs typeface="Calibri"/>
                        <a:sym typeface="Calibri"/>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0DED0"/>
                    </a:solidFill>
                  </a:tcPr>
                </a:tc>
                <a:tc>
                  <a:txBody>
                    <a:bodyPr/>
                    <a:lstStyle/>
                    <a:p>
                      <a:pPr marL="0" lvl="0" indent="0" algn="ctr" rtl="0">
                        <a:lnSpc>
                          <a:spcPct val="115000"/>
                        </a:lnSpc>
                        <a:spcBef>
                          <a:spcPts val="0"/>
                        </a:spcBef>
                        <a:spcAft>
                          <a:spcPts val="0"/>
                        </a:spcAft>
                        <a:buNone/>
                      </a:pPr>
                      <a:r>
                        <a:rPr lang="no-NO" sz="1500" dirty="0">
                          <a:latin typeface="Calibri"/>
                          <a:ea typeface="Calibri"/>
                          <a:cs typeface="Calibri"/>
                          <a:sym typeface="Calibri"/>
                        </a:rPr>
                        <a:t>TORSDAG</a:t>
                      </a:r>
                      <a:endParaRPr sz="1500" dirty="0">
                        <a:latin typeface="Calibri"/>
                        <a:ea typeface="Calibri"/>
                        <a:cs typeface="Calibri"/>
                        <a:sym typeface="Calibri"/>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0DED0"/>
                    </a:solidFill>
                  </a:tcPr>
                </a:tc>
                <a:tc>
                  <a:txBody>
                    <a:bodyPr/>
                    <a:lstStyle/>
                    <a:p>
                      <a:pPr marL="0" lvl="0" indent="0" algn="ctr" rtl="0">
                        <a:lnSpc>
                          <a:spcPct val="115000"/>
                        </a:lnSpc>
                        <a:spcBef>
                          <a:spcPts val="0"/>
                        </a:spcBef>
                        <a:spcAft>
                          <a:spcPts val="0"/>
                        </a:spcAft>
                        <a:buNone/>
                      </a:pPr>
                      <a:r>
                        <a:rPr lang="no-NO" sz="1500" dirty="0">
                          <a:latin typeface="Calibri"/>
                          <a:ea typeface="Calibri"/>
                          <a:cs typeface="Calibri"/>
                          <a:sym typeface="Calibri"/>
                        </a:rPr>
                        <a:t>FREDAG</a:t>
                      </a:r>
                      <a:endParaRPr sz="1500" dirty="0">
                        <a:latin typeface="Calibri"/>
                        <a:ea typeface="Calibri"/>
                        <a:cs typeface="Calibri"/>
                        <a:sym typeface="Calibri"/>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0DED0"/>
                    </a:solidFill>
                  </a:tcPr>
                </a:tc>
                <a:extLst>
                  <a:ext uri="{0D108BD9-81ED-4DB2-BD59-A6C34878D82A}">
                    <a16:rowId xmlns:a16="http://schemas.microsoft.com/office/drawing/2014/main" val="10000"/>
                  </a:ext>
                </a:extLst>
              </a:tr>
              <a:tr h="2079002">
                <a:tc>
                  <a:txBody>
                    <a:bodyPr/>
                    <a:lstStyle/>
                    <a:p>
                      <a:pPr marL="0" lvl="0" indent="0" algn="l" rtl="0">
                        <a:lnSpc>
                          <a:spcPct val="115000"/>
                        </a:lnSpc>
                        <a:spcBef>
                          <a:spcPts val="0"/>
                        </a:spcBef>
                        <a:spcAft>
                          <a:spcPts val="0"/>
                        </a:spcAft>
                        <a:buNone/>
                      </a:pPr>
                      <a:r>
                        <a:rPr lang="no-NO" dirty="0">
                          <a:latin typeface="Calibri"/>
                          <a:ea typeface="Calibri"/>
                          <a:cs typeface="Calibri"/>
                          <a:sym typeface="Calibri"/>
                        </a:rPr>
                        <a:t>Tema: </a:t>
                      </a:r>
                      <a:r>
                        <a:rPr lang="no-NO" dirty="0">
                          <a:latin typeface="Calibri"/>
                          <a:ea typeface="Calibri"/>
                          <a:cs typeface="Calibri"/>
                        </a:rPr>
                        <a:t>Lytte til hva andre har å si. </a:t>
                      </a:r>
                      <a:endParaRPr lang="no-NO" dirty="0" err="1">
                        <a:latin typeface="Calibri"/>
                        <a:ea typeface="Calibri"/>
                        <a:cs typeface="Calibri"/>
                        <a:sym typeface="Calibri"/>
                      </a:endParaRPr>
                    </a:p>
                    <a:p>
                      <a:pPr marL="0" lvl="0" indent="0" algn="l">
                        <a:lnSpc>
                          <a:spcPct val="114999"/>
                        </a:lnSpc>
                        <a:spcBef>
                          <a:spcPts val="0"/>
                        </a:spcBef>
                        <a:spcAft>
                          <a:spcPts val="0"/>
                        </a:spcAft>
                        <a:buNone/>
                      </a:pPr>
                      <a:r>
                        <a:rPr lang="en-US" dirty="0">
                          <a:latin typeface="Calibri"/>
                          <a:ea typeface="Calibri"/>
                          <a:cs typeface="Calibri"/>
                        </a:rPr>
                        <a:t> </a:t>
                      </a: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a:lnSpc>
                          <a:spcPct val="114999"/>
                        </a:lnSpc>
                        <a:spcBef>
                          <a:spcPts val="0"/>
                        </a:spcBef>
                        <a:spcAft>
                          <a:spcPts val="0"/>
                        </a:spcAft>
                        <a:buNone/>
                      </a:pPr>
                      <a:r>
                        <a:rPr lang="en-US" b="1" dirty="0">
                          <a:latin typeface="Calibri"/>
                          <a:ea typeface="Calibri"/>
                          <a:cs typeface="Calibri"/>
                        </a:rPr>
                        <a:t>Samling </a:t>
                      </a:r>
                    </a:p>
                    <a:p>
                      <a:pPr marL="0" lvl="0" indent="0" algn="l">
                        <a:lnSpc>
                          <a:spcPct val="114999"/>
                        </a:lnSpc>
                        <a:spcBef>
                          <a:spcPts val="0"/>
                        </a:spcBef>
                        <a:spcAft>
                          <a:spcPts val="0"/>
                        </a:spcAft>
                        <a:buNone/>
                      </a:pPr>
                      <a:endParaRPr lang="en-US" b="1">
                        <a:latin typeface="Calibri"/>
                        <a:ea typeface="Calibri"/>
                        <a:cs typeface="Calibri"/>
                      </a:endParaRPr>
                    </a:p>
                    <a:p>
                      <a:pPr marL="0" lvl="0" indent="0" algn="l">
                        <a:lnSpc>
                          <a:spcPct val="114999"/>
                        </a:lnSpc>
                        <a:spcBef>
                          <a:spcPts val="0"/>
                        </a:spcBef>
                        <a:spcAft>
                          <a:spcPts val="0"/>
                        </a:spcAft>
                        <a:buNone/>
                      </a:pPr>
                      <a:r>
                        <a:rPr lang="en-US" b="1" dirty="0">
                          <a:latin typeface="Calibri"/>
                          <a:ea typeface="Calibri"/>
                          <a:cs typeface="Calibri"/>
                        </a:rPr>
                        <a:t>Todelig norsk og matematikk</a:t>
                      </a:r>
                    </a:p>
                    <a:p>
                      <a:pPr marL="0" lvl="0" indent="0" algn="l">
                        <a:lnSpc>
                          <a:spcPct val="114999"/>
                        </a:lnSpc>
                        <a:spcBef>
                          <a:spcPts val="0"/>
                        </a:spcBef>
                        <a:spcAft>
                          <a:spcPts val="0"/>
                        </a:spcAft>
                        <a:buNone/>
                      </a:pPr>
                      <a:endParaRPr lang="en-US" b="1">
                        <a:latin typeface="Calibri"/>
                        <a:ea typeface="Calibri"/>
                        <a:cs typeface="Calibri"/>
                      </a:endParaRPr>
                    </a:p>
                    <a:p>
                      <a:pPr marL="0" lvl="0" indent="0" algn="l">
                        <a:lnSpc>
                          <a:spcPct val="114999"/>
                        </a:lnSpc>
                        <a:spcBef>
                          <a:spcPts val="0"/>
                        </a:spcBef>
                        <a:spcAft>
                          <a:spcPts val="0"/>
                        </a:spcAft>
                        <a:buNone/>
                      </a:pPr>
                      <a:r>
                        <a:rPr lang="en-US" b="1" dirty="0">
                          <a:latin typeface="Calibri"/>
                          <a:ea typeface="Calibri"/>
                          <a:cs typeface="Calibri"/>
                        </a:rPr>
                        <a:t>Lek</a:t>
                      </a: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nb-NO" b="1" dirty="0">
                          <a:latin typeface="Calibri"/>
                          <a:ea typeface="Calibri"/>
                          <a:cs typeface="Calibri"/>
                        </a:rPr>
                        <a:t>Samling</a:t>
                      </a:r>
                    </a:p>
                    <a:p>
                      <a:pPr marL="0" lvl="0" indent="0" algn="l">
                        <a:lnSpc>
                          <a:spcPct val="114999"/>
                        </a:lnSpc>
                        <a:spcBef>
                          <a:spcPts val="0"/>
                        </a:spcBef>
                        <a:spcAft>
                          <a:spcPts val="0"/>
                        </a:spcAft>
                        <a:buNone/>
                      </a:pPr>
                      <a:endParaRPr lang="nb-NO" b="1">
                        <a:latin typeface="Calibri"/>
                        <a:ea typeface="Calibri"/>
                        <a:cs typeface="Calibri"/>
                      </a:endParaRPr>
                    </a:p>
                    <a:p>
                      <a:pPr marL="0" lvl="0" indent="0" algn="l">
                        <a:lnSpc>
                          <a:spcPct val="114999"/>
                        </a:lnSpc>
                        <a:spcBef>
                          <a:spcPts val="0"/>
                        </a:spcBef>
                        <a:spcAft>
                          <a:spcPts val="0"/>
                        </a:spcAft>
                        <a:buNone/>
                      </a:pPr>
                      <a:r>
                        <a:rPr lang="nb-NO" b="1" dirty="0">
                          <a:latin typeface="Calibri"/>
                          <a:ea typeface="Calibri"/>
                          <a:cs typeface="Calibri"/>
                        </a:rPr>
                        <a:t>Tredeling gym, norsk og matematikk</a:t>
                      </a:r>
                      <a:endParaRPr lang="nb-NO" dirty="0"/>
                    </a:p>
                    <a:p>
                      <a:pPr marL="0" lvl="0" indent="0" algn="l">
                        <a:lnSpc>
                          <a:spcPct val="114999"/>
                        </a:lnSpc>
                        <a:spcBef>
                          <a:spcPts val="0"/>
                        </a:spcBef>
                        <a:spcAft>
                          <a:spcPts val="0"/>
                        </a:spcAft>
                        <a:buNone/>
                      </a:pPr>
                      <a:endParaRPr lang="nb-NO" b="1">
                        <a:latin typeface="Calibri"/>
                        <a:ea typeface="Calibri"/>
                        <a:cs typeface="Calibri"/>
                      </a:endParaRPr>
                    </a:p>
                    <a:p>
                      <a:pPr marL="0" lvl="0" indent="0" algn="l">
                        <a:lnSpc>
                          <a:spcPct val="114999"/>
                        </a:lnSpc>
                        <a:spcBef>
                          <a:spcPts val="0"/>
                        </a:spcBef>
                        <a:spcAft>
                          <a:spcPts val="0"/>
                        </a:spcAft>
                        <a:buNone/>
                      </a:pPr>
                      <a:r>
                        <a:rPr lang="nb-NO" b="1" dirty="0">
                          <a:latin typeface="Calibri"/>
                          <a:ea typeface="Calibri"/>
                          <a:cs typeface="Calibri"/>
                        </a:rPr>
                        <a:t>Lek</a:t>
                      </a:r>
                    </a:p>
                    <a:p>
                      <a:pPr marL="0" lvl="0" indent="0" algn="l">
                        <a:lnSpc>
                          <a:spcPct val="114999"/>
                        </a:lnSpc>
                        <a:spcBef>
                          <a:spcPts val="0"/>
                        </a:spcBef>
                        <a:spcAft>
                          <a:spcPts val="0"/>
                        </a:spcAft>
                        <a:buNone/>
                      </a:pPr>
                      <a:endParaRPr lang="nb-NO" b="1">
                        <a:latin typeface="Calibri"/>
                        <a:ea typeface="Calibri"/>
                        <a:cs typeface="Calibri"/>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a:lnSpc>
                          <a:spcPct val="114999"/>
                        </a:lnSpc>
                        <a:spcBef>
                          <a:spcPts val="0"/>
                        </a:spcBef>
                        <a:spcAft>
                          <a:spcPts val="0"/>
                        </a:spcAft>
                        <a:buNone/>
                      </a:pPr>
                      <a:r>
                        <a:rPr lang="en-US" b="1" dirty="0">
                          <a:latin typeface="Calibri"/>
                          <a:ea typeface="Calibri"/>
                          <a:cs typeface="Calibri"/>
                        </a:rPr>
                        <a:t>Samling</a:t>
                      </a:r>
                    </a:p>
                    <a:p>
                      <a:pPr marL="0" lvl="0" indent="0" algn="l">
                        <a:lnSpc>
                          <a:spcPct val="114999"/>
                        </a:lnSpc>
                        <a:spcBef>
                          <a:spcPts val="0"/>
                        </a:spcBef>
                        <a:spcAft>
                          <a:spcPts val="0"/>
                        </a:spcAft>
                        <a:buNone/>
                      </a:pPr>
                      <a:endParaRPr lang="en-US" b="1">
                        <a:latin typeface="Calibri"/>
                        <a:ea typeface="Calibri"/>
                        <a:cs typeface="Calibri"/>
                      </a:endParaRPr>
                    </a:p>
                    <a:p>
                      <a:pPr marL="0" lvl="0" indent="0" algn="l">
                        <a:lnSpc>
                          <a:spcPct val="114999"/>
                        </a:lnSpc>
                        <a:spcBef>
                          <a:spcPts val="0"/>
                        </a:spcBef>
                        <a:spcAft>
                          <a:spcPts val="0"/>
                        </a:spcAft>
                        <a:buNone/>
                      </a:pPr>
                      <a:r>
                        <a:rPr lang="en-US" sz="1400" b="1" dirty="0">
                          <a:latin typeface="Calibri"/>
                          <a:ea typeface="Calibri"/>
                          <a:cs typeface="Calibri"/>
                        </a:rPr>
                        <a:t>Stasjoner med lek </a:t>
                      </a:r>
                      <a:r>
                        <a:rPr lang="en-US" sz="1400" b="1">
                          <a:latin typeface="Calibri"/>
                          <a:ea typeface="Calibri"/>
                          <a:cs typeface="Calibri"/>
                        </a:rPr>
                        <a:t>og læring. </a:t>
                      </a:r>
                    </a:p>
                    <a:p>
                      <a:pPr marL="0" lvl="0" indent="0" algn="l">
                        <a:lnSpc>
                          <a:spcPct val="114999"/>
                        </a:lnSpc>
                        <a:spcBef>
                          <a:spcPts val="0"/>
                        </a:spcBef>
                        <a:spcAft>
                          <a:spcPts val="0"/>
                        </a:spcAft>
                        <a:buNone/>
                      </a:pPr>
                      <a:endParaRPr lang="en-US" sz="1400" b="1" dirty="0">
                        <a:latin typeface="Calibri"/>
                        <a:ea typeface="Calibri"/>
                        <a:cs typeface="Calibri"/>
                      </a:endParaRPr>
                    </a:p>
                    <a:p>
                      <a:pPr marL="0" lvl="0" indent="0" algn="l">
                        <a:lnSpc>
                          <a:spcPct val="114999"/>
                        </a:lnSpc>
                        <a:spcBef>
                          <a:spcPts val="0"/>
                        </a:spcBef>
                        <a:spcAft>
                          <a:spcPts val="0"/>
                        </a:spcAft>
                        <a:buNone/>
                      </a:pPr>
                      <a:r>
                        <a:rPr lang="en-US" sz="1400" b="1" dirty="0">
                          <a:latin typeface="Calibri"/>
                          <a:ea typeface="Calibri"/>
                          <a:cs typeface="Calibri"/>
                        </a:rPr>
                        <a:t>Besøk av </a:t>
                      </a:r>
                      <a:r>
                        <a:rPr lang="en-US" sz="1400" b="1">
                          <a:latin typeface="Calibri"/>
                          <a:ea typeface="Calibri"/>
                          <a:cs typeface="Calibri"/>
                        </a:rPr>
                        <a:t>teatertilhengeren. </a:t>
                      </a:r>
                      <a:endParaRPr lang="en-US" sz="1400" b="1" dirty="0">
                        <a:latin typeface="Calibri"/>
                        <a:ea typeface="Calibri"/>
                        <a:cs typeface="Calibri"/>
                      </a:endParaRPr>
                    </a:p>
                    <a:p>
                      <a:pPr marL="0" lvl="0" indent="0" algn="l">
                        <a:lnSpc>
                          <a:spcPct val="114999"/>
                        </a:lnSpc>
                        <a:spcBef>
                          <a:spcPts val="0"/>
                        </a:spcBef>
                        <a:spcAft>
                          <a:spcPts val="0"/>
                        </a:spcAft>
                        <a:buNone/>
                      </a:pPr>
                      <a:endParaRPr lang="en-US" sz="1400" b="1" dirty="0">
                        <a:latin typeface="Calibri"/>
                        <a:ea typeface="Calibri"/>
                        <a:cs typeface="Calibri"/>
                      </a:endParaRPr>
                    </a:p>
                    <a:p>
                      <a:pPr marL="0" lvl="0" indent="0" algn="l">
                        <a:lnSpc>
                          <a:spcPct val="114999"/>
                        </a:lnSpc>
                        <a:spcBef>
                          <a:spcPts val="0"/>
                        </a:spcBef>
                        <a:spcAft>
                          <a:spcPts val="0"/>
                        </a:spcAft>
                        <a:buNone/>
                      </a:pPr>
                      <a:r>
                        <a:rPr lang="en-US" sz="1400" b="1" dirty="0">
                          <a:solidFill>
                            <a:schemeClr val="tx1"/>
                          </a:solidFill>
                          <a:latin typeface="Calibri"/>
                          <a:ea typeface="Calibri"/>
                          <a:cs typeface="Calibri"/>
                        </a:rPr>
                        <a:t>Lek</a:t>
                      </a:r>
                      <a:endParaRPr lang="en-US" dirty="0"/>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nb-NO" b="1" dirty="0">
                          <a:latin typeface="Calibri"/>
                          <a:ea typeface="Calibri"/>
                          <a:cs typeface="Calibri"/>
                        </a:rPr>
                        <a:t>Oppstilling ute</a:t>
                      </a:r>
                    </a:p>
                    <a:p>
                      <a:pPr marL="0" lvl="0" indent="0" algn="l">
                        <a:lnSpc>
                          <a:spcPct val="114999"/>
                        </a:lnSpc>
                        <a:spcBef>
                          <a:spcPts val="0"/>
                        </a:spcBef>
                        <a:spcAft>
                          <a:spcPts val="0"/>
                        </a:spcAft>
                        <a:buNone/>
                      </a:pPr>
                      <a:endParaRPr lang="nb-NO" b="1">
                        <a:latin typeface="Calibri"/>
                        <a:ea typeface="Calibri"/>
                        <a:cs typeface="Calibri"/>
                      </a:endParaRPr>
                    </a:p>
                    <a:p>
                      <a:pPr marL="0" lvl="0" indent="0" algn="l">
                        <a:lnSpc>
                          <a:spcPct val="114999"/>
                        </a:lnSpc>
                        <a:spcBef>
                          <a:spcPts val="0"/>
                        </a:spcBef>
                        <a:spcAft>
                          <a:spcPts val="0"/>
                        </a:spcAft>
                        <a:buNone/>
                      </a:pPr>
                      <a:r>
                        <a:rPr lang="nb-NO" b="1" dirty="0">
                          <a:latin typeface="Calibri"/>
                          <a:ea typeface="Calibri"/>
                          <a:cs typeface="Calibri"/>
                        </a:rPr>
                        <a:t>Vi går tur til Marken. </a:t>
                      </a:r>
                    </a:p>
                    <a:p>
                      <a:pPr marL="0" lvl="0" indent="0" algn="l">
                        <a:lnSpc>
                          <a:spcPct val="114999"/>
                        </a:lnSpc>
                        <a:spcBef>
                          <a:spcPts val="0"/>
                        </a:spcBef>
                        <a:spcAft>
                          <a:spcPts val="0"/>
                        </a:spcAft>
                        <a:buNone/>
                      </a:pPr>
                      <a:endParaRPr lang="nb-NO" b="1">
                        <a:latin typeface="Calibri"/>
                        <a:ea typeface="Calibri"/>
                        <a:cs typeface="Calibri"/>
                      </a:endParaRPr>
                    </a:p>
                    <a:p>
                      <a:pPr marL="0" lvl="0" indent="0" algn="l">
                        <a:lnSpc>
                          <a:spcPct val="114999"/>
                        </a:lnSpc>
                        <a:spcBef>
                          <a:spcPts val="0"/>
                        </a:spcBef>
                        <a:spcAft>
                          <a:spcPts val="0"/>
                        </a:spcAft>
                        <a:buNone/>
                      </a:pPr>
                      <a:r>
                        <a:rPr lang="nb-NO" b="1" dirty="0">
                          <a:latin typeface="Calibri"/>
                          <a:ea typeface="Calibri"/>
                          <a:cs typeface="Calibri"/>
                        </a:rPr>
                        <a:t>Husk klær etter vær! </a:t>
                      </a: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nb-NO" b="1" dirty="0">
                          <a:latin typeface="Calibri"/>
                          <a:ea typeface="Calibri"/>
                          <a:cs typeface="Calibri"/>
                        </a:rPr>
                        <a:t>Samling</a:t>
                      </a:r>
                    </a:p>
                    <a:p>
                      <a:pPr marL="0" lvl="0" indent="0" algn="l">
                        <a:lnSpc>
                          <a:spcPct val="114999"/>
                        </a:lnSpc>
                        <a:spcBef>
                          <a:spcPts val="0"/>
                        </a:spcBef>
                        <a:spcAft>
                          <a:spcPts val="0"/>
                        </a:spcAft>
                        <a:buNone/>
                      </a:pPr>
                      <a:endParaRPr lang="nb-NO" b="1">
                        <a:latin typeface="Calibri"/>
                        <a:ea typeface="Calibri"/>
                        <a:cs typeface="Calibri"/>
                      </a:endParaRPr>
                    </a:p>
                    <a:p>
                      <a:pPr marL="0" lvl="0" indent="0" algn="l">
                        <a:lnSpc>
                          <a:spcPct val="114999"/>
                        </a:lnSpc>
                        <a:spcBef>
                          <a:spcPts val="0"/>
                        </a:spcBef>
                        <a:spcAft>
                          <a:spcPts val="0"/>
                        </a:spcAft>
                        <a:buNone/>
                      </a:pPr>
                      <a:r>
                        <a:rPr lang="nb-NO" b="1" dirty="0">
                          <a:latin typeface="Calibri"/>
                          <a:ea typeface="Calibri"/>
                          <a:cs typeface="Calibri"/>
                        </a:rPr>
                        <a:t>Lesekosedag</a:t>
                      </a:r>
                    </a:p>
                    <a:p>
                      <a:pPr marL="0" lvl="0" indent="0" algn="l">
                        <a:lnSpc>
                          <a:spcPct val="114999"/>
                        </a:lnSpc>
                        <a:spcBef>
                          <a:spcPts val="0"/>
                        </a:spcBef>
                        <a:spcAft>
                          <a:spcPts val="0"/>
                        </a:spcAft>
                        <a:buNone/>
                      </a:pPr>
                      <a:endParaRPr lang="nb-NO" b="1" dirty="0">
                        <a:latin typeface="Calibri"/>
                        <a:ea typeface="Calibri"/>
                        <a:cs typeface="Calibri"/>
                      </a:endParaRPr>
                    </a:p>
                    <a:p>
                      <a:pPr marL="0" lvl="0" indent="0" algn="l">
                        <a:lnSpc>
                          <a:spcPct val="114999"/>
                        </a:lnSpc>
                        <a:spcBef>
                          <a:spcPts val="0"/>
                        </a:spcBef>
                        <a:spcAft>
                          <a:spcPts val="0"/>
                        </a:spcAft>
                        <a:buNone/>
                      </a:pPr>
                      <a:r>
                        <a:rPr lang="nb-NO" b="1" dirty="0">
                          <a:latin typeface="Calibri"/>
                          <a:ea typeface="Calibri"/>
                          <a:cs typeface="Calibri"/>
                        </a:rPr>
                        <a:t>Lek</a:t>
                      </a: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460350">
                <a:tc>
                  <a:txBody>
                    <a:bodyPr/>
                    <a:lstStyle/>
                    <a:p>
                      <a:pPr marL="0" lvl="0" indent="0" algn="ctr" rtl="0">
                        <a:lnSpc>
                          <a:spcPct val="115000"/>
                        </a:lnSpc>
                        <a:spcBef>
                          <a:spcPts val="0"/>
                        </a:spcBef>
                        <a:spcAft>
                          <a:spcPts val="0"/>
                        </a:spcAft>
                        <a:buNone/>
                      </a:pPr>
                      <a:r>
                        <a:rPr lang="no-NO" dirty="0">
                          <a:latin typeface="Calibri"/>
                          <a:ea typeface="Calibri"/>
                          <a:cs typeface="Calibri"/>
                          <a:sym typeface="Calibri"/>
                        </a:rPr>
                        <a:t>DAGEN SLUTTER:</a:t>
                      </a:r>
                      <a:endParaRPr dirty="0">
                        <a:latin typeface="Calibri"/>
                        <a:ea typeface="Calibri"/>
                        <a:cs typeface="Calibri"/>
                        <a:sym typeface="Calibri"/>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no-NO" sz="1500" dirty="0">
                          <a:latin typeface="Calibri"/>
                          <a:ea typeface="Calibri"/>
                          <a:cs typeface="Calibri"/>
                          <a:sym typeface="Calibri"/>
                        </a:rPr>
                        <a:t>12.45</a:t>
                      </a:r>
                      <a:endParaRPr sz="1500" dirty="0">
                        <a:latin typeface="Calibri"/>
                        <a:ea typeface="Calibri"/>
                        <a:cs typeface="Calibri"/>
                        <a:sym typeface="Calibri"/>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no-NO" sz="1500" dirty="0">
                          <a:latin typeface="Calibri"/>
                          <a:ea typeface="Calibri"/>
                          <a:cs typeface="Calibri"/>
                          <a:sym typeface="Calibri"/>
                        </a:rPr>
                        <a:t>12.45</a:t>
                      </a:r>
                      <a:endParaRPr sz="1500" dirty="0">
                        <a:latin typeface="Calibri"/>
                        <a:ea typeface="Calibri"/>
                        <a:cs typeface="Calibri"/>
                        <a:sym typeface="Calibri"/>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no-NO" sz="1500" dirty="0">
                          <a:latin typeface="Calibri"/>
                          <a:ea typeface="Calibri"/>
                          <a:cs typeface="Calibri"/>
                          <a:sym typeface="Calibri"/>
                        </a:rPr>
                        <a:t>13.45</a:t>
                      </a:r>
                      <a:endParaRPr sz="1500" dirty="0">
                        <a:latin typeface="Calibri"/>
                        <a:ea typeface="Calibri"/>
                        <a:cs typeface="Calibri"/>
                        <a:sym typeface="Calibri"/>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no-NO" sz="1500" dirty="0">
                          <a:latin typeface="Calibri"/>
                          <a:ea typeface="Calibri"/>
                          <a:cs typeface="Calibri"/>
                          <a:sym typeface="Calibri"/>
                        </a:rPr>
                        <a:t>12.45</a:t>
                      </a:r>
                      <a:endParaRPr sz="1500" dirty="0">
                        <a:latin typeface="Calibri"/>
                        <a:ea typeface="Calibri"/>
                        <a:cs typeface="Calibri"/>
                        <a:sym typeface="Calibri"/>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no-NO" sz="1500" dirty="0">
                          <a:latin typeface="Calibri"/>
                          <a:ea typeface="Calibri"/>
                          <a:cs typeface="Calibri"/>
                          <a:sym typeface="Calibri"/>
                        </a:rPr>
                        <a:t>12.45</a:t>
                      </a:r>
                      <a:endParaRPr sz="1500" dirty="0">
                        <a:latin typeface="Calibri"/>
                        <a:ea typeface="Calibri"/>
                        <a:cs typeface="Calibri"/>
                        <a:sym typeface="Calibri"/>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pic>
        <p:nvPicPr>
          <p:cNvPr id="96" name="Google Shape;96;p1"/>
          <p:cNvPicPr preferRelativeResize="0"/>
          <p:nvPr/>
        </p:nvPicPr>
        <p:blipFill rotWithShape="1">
          <a:blip r:embed="rId5">
            <a:alphaModFix/>
          </a:blip>
          <a:srcRect l="32741" t="62223" r="53992" b="21708"/>
          <a:stretch/>
        </p:blipFill>
        <p:spPr>
          <a:xfrm>
            <a:off x="271425" y="5667250"/>
            <a:ext cx="1213051" cy="826451"/>
          </a:xfrm>
          <a:prstGeom prst="rect">
            <a:avLst/>
          </a:prstGeom>
          <a:noFill/>
          <a:ln>
            <a:noFill/>
          </a:ln>
          <a:effectLst>
            <a:outerShdw blurRad="57150" dist="19050" dir="5400000" algn="bl" rotWithShape="0">
              <a:srgbClr val="FFFFFF">
                <a:alpha val="50000"/>
              </a:srgbClr>
            </a:outerShdw>
          </a:effectLst>
        </p:spPr>
      </p:pic>
      <p:pic>
        <p:nvPicPr>
          <p:cNvPr id="97" name="Google Shape;97;p1"/>
          <p:cNvPicPr preferRelativeResize="0"/>
          <p:nvPr/>
        </p:nvPicPr>
        <p:blipFill>
          <a:blip r:embed="rId6">
            <a:alphaModFix/>
          </a:blip>
          <a:stretch>
            <a:fillRect/>
          </a:stretch>
        </p:blipFill>
        <p:spPr>
          <a:xfrm>
            <a:off x="372225" y="519825"/>
            <a:ext cx="1342274" cy="1342274"/>
          </a:xfrm>
          <a:prstGeom prst="rect">
            <a:avLst/>
          </a:prstGeom>
          <a:noFill/>
          <a:ln>
            <a:noFill/>
          </a:ln>
        </p:spPr>
      </p:pic>
      <p:pic>
        <p:nvPicPr>
          <p:cNvPr id="2" name="Picture 1" descr="Vinilo infantil pareja colegio">
            <a:extLst>
              <a:ext uri="{FF2B5EF4-FFF2-40B4-BE49-F238E27FC236}">
                <a16:creationId xmlns:a16="http://schemas.microsoft.com/office/drawing/2014/main" id="{7E9A0936-3609-E00C-CF9E-CAF89DC85456}"/>
              </a:ext>
            </a:extLst>
          </p:cNvPr>
          <p:cNvPicPr>
            <a:picLocks noChangeAspect="1"/>
          </p:cNvPicPr>
          <p:nvPr/>
        </p:nvPicPr>
        <p:blipFill>
          <a:blip r:embed="rId7"/>
          <a:stretch>
            <a:fillRect/>
          </a:stretch>
        </p:blipFill>
        <p:spPr>
          <a:xfrm>
            <a:off x="180197" y="3067492"/>
            <a:ext cx="1393349" cy="139286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graphicFrame>
        <p:nvGraphicFramePr>
          <p:cNvPr id="104" name="Google Shape;104;p2"/>
          <p:cNvGraphicFramePr/>
          <p:nvPr>
            <p:extLst>
              <p:ext uri="{D42A27DB-BD31-4B8C-83A1-F6EECF244321}">
                <p14:modId xmlns:p14="http://schemas.microsoft.com/office/powerpoint/2010/main" val="2828541575"/>
              </p:ext>
            </p:extLst>
          </p:nvPr>
        </p:nvGraphicFramePr>
        <p:xfrm>
          <a:off x="95658" y="202018"/>
          <a:ext cx="9537000" cy="6557139"/>
        </p:xfrm>
        <a:graphic>
          <a:graphicData uri="http://schemas.openxmlformats.org/drawingml/2006/table">
            <a:tbl>
              <a:tblPr>
                <a:noFill/>
                <a:tableStyleId>{CA444385-0DCD-4A8F-BB13-186B9835C060}</a:tableStyleId>
              </a:tblPr>
              <a:tblGrid>
                <a:gridCol w="978950">
                  <a:extLst>
                    <a:ext uri="{9D8B030D-6E8A-4147-A177-3AD203B41FA5}">
                      <a16:colId xmlns:a16="http://schemas.microsoft.com/office/drawing/2014/main" val="20000"/>
                    </a:ext>
                  </a:extLst>
                </a:gridCol>
                <a:gridCol w="2619150">
                  <a:extLst>
                    <a:ext uri="{9D8B030D-6E8A-4147-A177-3AD203B41FA5}">
                      <a16:colId xmlns:a16="http://schemas.microsoft.com/office/drawing/2014/main" val="20001"/>
                    </a:ext>
                  </a:extLst>
                </a:gridCol>
                <a:gridCol w="5938900">
                  <a:extLst>
                    <a:ext uri="{9D8B030D-6E8A-4147-A177-3AD203B41FA5}">
                      <a16:colId xmlns:a16="http://schemas.microsoft.com/office/drawing/2014/main" val="20002"/>
                    </a:ext>
                  </a:extLst>
                </a:gridCol>
              </a:tblGrid>
              <a:tr h="313879">
                <a:tc gridSpan="2">
                  <a:txBody>
                    <a:bodyPr/>
                    <a:lstStyle/>
                    <a:p>
                      <a:pPr marL="0" marR="0" lvl="0" indent="0" algn="ctr" rtl="0">
                        <a:lnSpc>
                          <a:spcPct val="100000"/>
                        </a:lnSpc>
                        <a:spcBef>
                          <a:spcPts val="0"/>
                        </a:spcBef>
                        <a:spcAft>
                          <a:spcPts val="0"/>
                        </a:spcAft>
                        <a:buClr>
                          <a:srgbClr val="000000"/>
                        </a:buClr>
                        <a:buSzPts val="1600"/>
                        <a:buFont typeface="Arial"/>
                        <a:buNone/>
                      </a:pPr>
                      <a:r>
                        <a:rPr lang="no-NO" sz="1600" u="none" strike="noStrike" cap="none" dirty="0">
                          <a:latin typeface="Calibri"/>
                          <a:ea typeface="Calibri"/>
                          <a:cs typeface="Calibri"/>
                          <a:sym typeface="Calibri"/>
                        </a:rPr>
                        <a:t>LÆRINGSMÅL</a:t>
                      </a:r>
                      <a:endParaRPr sz="1400" u="none" strike="noStrike" cap="none" dirty="0"/>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CE8389"/>
                    </a:solidFill>
                  </a:tcPr>
                </a:tc>
                <a:tc hMerge="1">
                  <a:txBody>
                    <a:bodyPr/>
                    <a:lstStyle/>
                    <a:p>
                      <a:endParaRPr lang="nb-NO"/>
                    </a:p>
                  </a:txBody>
                  <a:tcPr/>
                </a:tc>
                <a:tc>
                  <a:txBody>
                    <a:bodyPr/>
                    <a:lstStyle/>
                    <a:p>
                      <a:pPr marL="0" marR="0" lvl="0" indent="0" algn="ctr" rtl="0">
                        <a:lnSpc>
                          <a:spcPct val="100000"/>
                        </a:lnSpc>
                        <a:spcBef>
                          <a:spcPts val="0"/>
                        </a:spcBef>
                        <a:spcAft>
                          <a:spcPts val="0"/>
                        </a:spcAft>
                        <a:buClr>
                          <a:srgbClr val="000000"/>
                        </a:buClr>
                        <a:buSzPts val="1600"/>
                        <a:buFont typeface="Arial"/>
                        <a:buNone/>
                      </a:pPr>
                      <a:r>
                        <a:rPr lang="no-NO" sz="1600" u="none" strike="noStrike" cap="none" dirty="0">
                          <a:latin typeface="Calibri"/>
                          <a:ea typeface="Calibri"/>
                          <a:cs typeface="Calibri"/>
                          <a:sym typeface="Calibri"/>
                        </a:rPr>
                        <a:t>UKENS INFO</a:t>
                      </a:r>
                      <a:endParaRPr sz="1400" u="none" strike="noStrike" cap="none" dirty="0"/>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CE8389"/>
                    </a:solidFill>
                  </a:tcPr>
                </a:tc>
                <a:extLst>
                  <a:ext uri="{0D108BD9-81ED-4DB2-BD59-A6C34878D82A}">
                    <a16:rowId xmlns:a16="http://schemas.microsoft.com/office/drawing/2014/main" val="10000"/>
                  </a:ext>
                </a:extLst>
              </a:tr>
              <a:tr h="684827">
                <a:tc>
                  <a:txBody>
                    <a:bodyPr/>
                    <a:lstStyle/>
                    <a:p>
                      <a:pPr marL="0" marR="0" lvl="0" indent="0" algn="l" rtl="0">
                        <a:lnSpc>
                          <a:spcPct val="100000"/>
                        </a:lnSpc>
                        <a:spcBef>
                          <a:spcPts val="0"/>
                        </a:spcBef>
                        <a:spcAft>
                          <a:spcPts val="0"/>
                        </a:spcAft>
                        <a:buClr>
                          <a:srgbClr val="000000"/>
                        </a:buClr>
                        <a:buSzPts val="1600"/>
                        <a:buFont typeface="Arial"/>
                        <a:buNone/>
                      </a:pPr>
                      <a:r>
                        <a:rPr lang="no-NO" sz="1400" u="none" strike="noStrike" cap="none" dirty="0">
                          <a:latin typeface="Calibri"/>
                          <a:ea typeface="Calibri"/>
                          <a:cs typeface="Calibri"/>
                          <a:sym typeface="Calibri"/>
                        </a:rPr>
                        <a:t>Lese</a:t>
                      </a:r>
                      <a:endParaRPr sz="1400" u="none" strike="noStrike" cap="none" dirty="0">
                        <a:latin typeface="Calibri"/>
                        <a:ea typeface="Calibri"/>
                        <a:cs typeface="Calibri"/>
                        <a:sym typeface="Calibri"/>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0DED0"/>
                    </a:solidFill>
                  </a:tcPr>
                </a:tc>
                <a:tc>
                  <a:txBody>
                    <a:bodyPr/>
                    <a:lstStyle/>
                    <a:p>
                      <a:pPr marL="0" marR="0" lvl="0" indent="0" algn="l" rtl="0">
                        <a:lnSpc>
                          <a:spcPct val="100000"/>
                        </a:lnSpc>
                        <a:spcBef>
                          <a:spcPts val="0"/>
                        </a:spcBef>
                        <a:spcAft>
                          <a:spcPts val="0"/>
                        </a:spcAft>
                        <a:buClr>
                          <a:srgbClr val="000000"/>
                        </a:buClr>
                        <a:buSzPts val="1600"/>
                        <a:buFont typeface="Arial"/>
                        <a:buNone/>
                      </a:pPr>
                      <a:r>
                        <a:rPr lang="nb-NO" sz="1400" u="none" strike="noStrike" cap="none" dirty="0">
                          <a:latin typeface="Calibri"/>
                          <a:ea typeface="Calibri"/>
                          <a:cs typeface="Calibri"/>
                          <a:sym typeface="Calibri"/>
                        </a:rPr>
                        <a:t>Vi lytter til høytlesing </a:t>
                      </a:r>
                      <a:r>
                        <a:rPr lang="nb-NO" sz="1400" u="none" strike="noStrike" cap="none" dirty="0">
                          <a:latin typeface="Calibri"/>
                          <a:ea typeface="Calibri"/>
                          <a:cs typeface="Calibri"/>
                        </a:rPr>
                        <a:t>og snakker om hva boken handler om.  Hva kan vi lære av boken?  </a:t>
                      </a:r>
                      <a:endParaRPr sz="1400" u="none" strike="noStrike" cap="none" dirty="0">
                        <a:latin typeface="Calibri"/>
                        <a:ea typeface="Calibri"/>
                        <a:cs typeface="Calibri"/>
                        <a:sym typeface="Calibri"/>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0DED0"/>
                    </a:solidFill>
                  </a:tcPr>
                </a:tc>
                <a:tc rowSpan="6">
                  <a:txBody>
                    <a:bodyPr/>
                    <a:lstStyle/>
                    <a:p>
                      <a:pPr lvl="0" algn="l">
                        <a:lnSpc>
                          <a:spcPct val="100000"/>
                        </a:lnSpc>
                        <a:spcBef>
                          <a:spcPts val="0"/>
                        </a:spcBef>
                        <a:spcAft>
                          <a:spcPts val="0"/>
                        </a:spcAft>
                        <a:buNone/>
                      </a:pPr>
                      <a:r>
                        <a:rPr lang="nb-NO" sz="1150" b="0" i="0" u="none" strike="noStrike" noProof="0" dirty="0"/>
                        <a:t>Stillelyset vårt har nå brent helt ned, og som lovet blir det derfor en liten overraskelse! Vi skal ha lesekosedag sammen med fadderne våre på 4. trinn på fredag. Denne dagen skal lesing stå i fokus, og vi skal fylle dagen med lesing og kos. Fadderne skal blant annet få lese for oss, vi skal ha høytlesing og andre hyggelige leseaktiviteter sammen. Vi håper noen har lyst og anledning til å bake noe godt til lesekosedagen. Dersom dere kan bidra, send oss gjerne en melding på </a:t>
                      </a:r>
                      <a:r>
                        <a:rPr lang="nb-NO" sz="1150" b="0" i="0" u="none" strike="noStrike" noProof="0" err="1"/>
                        <a:t>Vigilo</a:t>
                      </a:r>
                      <a:r>
                        <a:rPr lang="nb-NO" sz="1150" b="0" i="0" u="none" strike="noStrike" noProof="0" dirty="0"/>
                        <a:t>. ❤️</a:t>
                      </a:r>
                      <a:endParaRPr lang="nb-NO" sz="1150" b="0"/>
                    </a:p>
                    <a:p>
                      <a:pPr lvl="0" algn="l">
                        <a:lnSpc>
                          <a:spcPct val="100000"/>
                        </a:lnSpc>
                        <a:spcBef>
                          <a:spcPts val="0"/>
                        </a:spcBef>
                        <a:spcAft>
                          <a:spcPts val="0"/>
                        </a:spcAft>
                        <a:buNone/>
                      </a:pPr>
                      <a:r>
                        <a:rPr lang="nb-NO" sz="1150" b="0" i="0" u="none" strike="noStrike" noProof="0" dirty="0"/>
                        <a:t>På onsdag er vi så heldig å få besøk av teatertilhengeren her på skolen. De skal vise </a:t>
                      </a:r>
                      <a:r>
                        <a:rPr lang="nb-NO" sz="1150" b="0" i="0" u="none" strike="noStrike" noProof="0"/>
                        <a:t>forestillingen, Fra et kikkhull i himmelen. Dette blir spennende. </a:t>
                      </a:r>
                      <a:endParaRPr lang="nb-NO" sz="1150" b="0" i="0" u="none" strike="noStrike" noProof="0" dirty="0"/>
                    </a:p>
                    <a:p>
                      <a:pPr lvl="0" algn="l">
                        <a:lnSpc>
                          <a:spcPct val="100000"/>
                        </a:lnSpc>
                        <a:spcBef>
                          <a:spcPts val="0"/>
                        </a:spcBef>
                        <a:spcAft>
                          <a:spcPts val="0"/>
                        </a:spcAft>
                        <a:buNone/>
                      </a:pPr>
                      <a:r>
                        <a:rPr lang="nb-NO" sz="1150" b="0" i="0" u="none" strike="noStrike" noProof="0" dirty="0"/>
                        <a:t>Studentene våre er nå ferdige med praksisperioden sin hos oss. Det har vært tre innholdsrike og gode uker, og vi er veldig glade for alt de har bidratt med sammen med elevene.</a:t>
                      </a:r>
                      <a:endParaRPr lang="nb-NO" sz="1150" b="0"/>
                    </a:p>
                    <a:p>
                      <a:pPr lvl="0" algn="l">
                        <a:lnSpc>
                          <a:spcPct val="100000"/>
                        </a:lnSpc>
                        <a:spcBef>
                          <a:spcPts val="0"/>
                        </a:spcBef>
                        <a:spcAft>
                          <a:spcPts val="0"/>
                        </a:spcAft>
                        <a:buNone/>
                      </a:pPr>
                      <a:r>
                        <a:rPr lang="nb-NO" sz="1150" b="0" i="0" u="none" strike="noStrike" noProof="0" dirty="0"/>
                        <a:t>Vi gleder oss allerede til de kommer tilbake til oss i mars! 😊</a:t>
                      </a:r>
                      <a:endParaRPr lang="nb-NO" sz="1150" b="0"/>
                    </a:p>
                    <a:p>
                      <a:pPr lvl="0" algn="l">
                        <a:lnSpc>
                          <a:spcPct val="100000"/>
                        </a:lnSpc>
                        <a:spcBef>
                          <a:spcPts val="0"/>
                        </a:spcBef>
                        <a:spcAft>
                          <a:spcPts val="0"/>
                        </a:spcAft>
                        <a:buNone/>
                      </a:pPr>
                      <a:r>
                        <a:rPr lang="nb-NO" sz="1150" b="0" i="0" u="none" strike="noStrike" noProof="0" dirty="0"/>
                        <a:t>Tusen takk til dere foresatte som lot studentene få observere oppstartsamtalene. Det har vært verdifullt for dem å få innblikk i dette viktige arbeidet.</a:t>
                      </a:r>
                      <a:endParaRPr lang="nb-NO" sz="1150" b="0"/>
                    </a:p>
                    <a:p>
                      <a:pPr lvl="0" algn="l">
                        <a:lnSpc>
                          <a:spcPct val="100000"/>
                        </a:lnSpc>
                        <a:spcBef>
                          <a:spcPts val="0"/>
                        </a:spcBef>
                        <a:spcAft>
                          <a:spcPts val="0"/>
                        </a:spcAft>
                        <a:buNone/>
                      </a:pPr>
                      <a:r>
                        <a:rPr lang="nb-NO" sz="1150" b="0" i="0" u="none" strike="noStrike" noProof="0" dirty="0"/>
                        <a:t>Når vi er inne på oppstartsamtalene vil vi takke for all positivet, åpenhet og nysgjerrighet vi har fått i samtalene. Disse samtalene har vært og blir gull for oss i arbeidet videre med klassen. Og til dere som har samtale neste uke, vi gleder oss til å møte dere :) </a:t>
                      </a:r>
                    </a:p>
                    <a:p>
                      <a:pPr lvl="0" algn="l">
                        <a:lnSpc>
                          <a:spcPct val="100000"/>
                        </a:lnSpc>
                        <a:spcBef>
                          <a:spcPts val="0"/>
                        </a:spcBef>
                        <a:spcAft>
                          <a:spcPts val="0"/>
                        </a:spcAft>
                        <a:buNone/>
                      </a:pPr>
                      <a:r>
                        <a:rPr lang="nb-NO" sz="1150" b="0" i="0" u="none" strike="noStrike" noProof="0" dirty="0"/>
                        <a:t>Etter høstferien starter vi for fullt med å lære bokstaver og tall, og dette blir spennende! Vi skal lære to bokstaver i uken og ett siffer. </a:t>
                      </a:r>
                      <a:endParaRPr lang="nb-NO" sz="1150" b="0"/>
                    </a:p>
                    <a:p>
                      <a:pPr lvl="0" algn="l">
                        <a:lnSpc>
                          <a:spcPct val="100000"/>
                        </a:lnSpc>
                        <a:spcBef>
                          <a:spcPts val="0"/>
                        </a:spcBef>
                        <a:spcAft>
                          <a:spcPts val="0"/>
                        </a:spcAft>
                        <a:buNone/>
                      </a:pPr>
                      <a:r>
                        <a:rPr lang="nb-NO" sz="1150" b="0" i="0" u="none" strike="noStrike" noProof="0" dirty="0"/>
                        <a:t>Leksen fremover vil være repetisjon av bokstavene og sifferet vi har lært uken før. På onsdager og fredager får elevene introduksjon til en ny bokstav på stasjoner. På stasjoner er elevene alltid delt inn i mindre grupper på ca. 6–7 elever. På denne måten får vi voksne bedre oversikt over hva elevene mestrer, hvem som synes bokstaven er vanskelig, og hva de eventuelt trenger litt ekstra hjelp med.</a:t>
                      </a:r>
                      <a:endParaRPr lang="nb-NO" sz="1150" b="0"/>
                    </a:p>
                    <a:p>
                      <a:pPr lvl="0" algn="l">
                        <a:lnSpc>
                          <a:spcPct val="100000"/>
                        </a:lnSpc>
                        <a:spcBef>
                          <a:spcPts val="0"/>
                        </a:spcBef>
                        <a:spcAft>
                          <a:spcPts val="0"/>
                        </a:spcAft>
                        <a:buNone/>
                      </a:pPr>
                      <a:r>
                        <a:rPr lang="nb-NO" sz="1150" b="0" i="0" u="none" strike="noStrike" noProof="0" dirty="0"/>
                        <a:t>Vi gleder oss til en spennende periode med mye læring, lek og bokstavglede! 🔤❤️</a:t>
                      </a:r>
                    </a:p>
                    <a:p>
                      <a:pPr lvl="0" algn="l">
                        <a:lnSpc>
                          <a:spcPct val="100000"/>
                        </a:lnSpc>
                        <a:spcBef>
                          <a:spcPts val="0"/>
                        </a:spcBef>
                        <a:spcAft>
                          <a:spcPts val="0"/>
                        </a:spcAft>
                        <a:buNone/>
                      </a:pPr>
                      <a:r>
                        <a:rPr lang="nb-NO" sz="1150" b="0" i="0" u="none" strike="noStrike" noProof="0"/>
                        <a:t>Til informasjon er Monica vekke på kurs onsdag denne uken, og Caroline har fri på fredag. </a:t>
                      </a:r>
                      <a:endParaRPr lang="nb-NO" sz="1150" b="0" i="0" u="none" strike="noStrike" noProof="0" dirty="0"/>
                    </a:p>
                    <a:p>
                      <a:pPr lvl="0" algn="l">
                        <a:lnSpc>
                          <a:spcPct val="100000"/>
                        </a:lnSpc>
                        <a:spcBef>
                          <a:spcPts val="0"/>
                        </a:spcBef>
                        <a:spcAft>
                          <a:spcPts val="0"/>
                        </a:spcAft>
                        <a:buNone/>
                      </a:pPr>
                      <a:r>
                        <a:rPr lang="nb-NO" sz="1150" b="0" i="0" u="none" strike="noStrike" noProof="0" dirty="0"/>
                        <a:t>Hilsen oss på 1. trinn 🌸</a:t>
                      </a:r>
                      <a:endParaRPr lang="nb-NO" sz="1150" b="0"/>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684827">
                <a:tc>
                  <a:txBody>
                    <a:bodyPr/>
                    <a:lstStyle/>
                    <a:p>
                      <a:pPr marL="0" marR="0" lvl="0" indent="0" algn="l" rtl="0">
                        <a:lnSpc>
                          <a:spcPct val="100000"/>
                        </a:lnSpc>
                        <a:spcBef>
                          <a:spcPts val="0"/>
                        </a:spcBef>
                        <a:spcAft>
                          <a:spcPts val="0"/>
                        </a:spcAft>
                        <a:buClr>
                          <a:srgbClr val="000000"/>
                        </a:buClr>
                        <a:buSzPts val="1600"/>
                        <a:buFont typeface="Arial"/>
                        <a:buNone/>
                      </a:pPr>
                      <a:r>
                        <a:rPr lang="no-NO" sz="1400" u="none" strike="noStrike" cap="none" dirty="0">
                          <a:latin typeface="Calibri"/>
                          <a:ea typeface="Calibri"/>
                          <a:cs typeface="Calibri"/>
                          <a:sym typeface="Calibri"/>
                        </a:rPr>
                        <a:t>Skrive</a:t>
                      </a:r>
                      <a:endParaRPr sz="1400" u="none" strike="noStrike" cap="none" dirty="0">
                        <a:latin typeface="Calibri"/>
                        <a:ea typeface="Calibri"/>
                        <a:cs typeface="Calibri"/>
                        <a:sym typeface="Calibri"/>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0DED0"/>
                    </a:solidFill>
                  </a:tcPr>
                </a:tc>
                <a:tc>
                  <a:txBody>
                    <a:bodyPr/>
                    <a:lstStyle/>
                    <a:p>
                      <a:pPr marL="0" marR="0" lvl="0" indent="0" algn="l" rtl="0">
                        <a:lnSpc>
                          <a:spcPct val="100000"/>
                        </a:lnSpc>
                        <a:spcBef>
                          <a:spcPts val="0"/>
                        </a:spcBef>
                        <a:spcAft>
                          <a:spcPts val="0"/>
                        </a:spcAft>
                        <a:buClr>
                          <a:srgbClr val="000000"/>
                        </a:buClr>
                        <a:buSzPts val="1600"/>
                        <a:buFont typeface="Arial"/>
                        <a:buNone/>
                      </a:pPr>
                      <a:r>
                        <a:rPr lang="nb-NO" sz="1400" u="none" strike="noStrike" cap="none" dirty="0">
                          <a:latin typeface="Calibri"/>
                          <a:ea typeface="Calibri"/>
                          <a:cs typeface="Calibri"/>
                          <a:sym typeface="Calibri"/>
                        </a:rPr>
                        <a:t>Jeg kan skrive navnet mitt og øver på å holde blyanten på en god måte når jeg skriver. </a:t>
                      </a:r>
                      <a:endParaRPr sz="1400" u="none" strike="noStrike" cap="none" dirty="0">
                        <a:latin typeface="Calibri"/>
                        <a:ea typeface="Calibri"/>
                        <a:cs typeface="Calibri"/>
                        <a:sym typeface="Calibri"/>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0DED0"/>
                    </a:solidFill>
                  </a:tcPr>
                </a:tc>
                <a:tc vMerge="1">
                  <a:txBody>
                    <a:bodyPr/>
                    <a:lstStyle/>
                    <a:p>
                      <a:endParaRPr lang="nb-NO"/>
                    </a:p>
                  </a:txBody>
                  <a:tcPr/>
                </a:tc>
                <a:extLst>
                  <a:ext uri="{0D108BD9-81ED-4DB2-BD59-A6C34878D82A}">
                    <a16:rowId xmlns:a16="http://schemas.microsoft.com/office/drawing/2014/main" val="10002"/>
                  </a:ext>
                </a:extLst>
              </a:tr>
              <a:tr h="370947">
                <a:tc>
                  <a:txBody>
                    <a:bodyPr/>
                    <a:lstStyle/>
                    <a:p>
                      <a:pPr marL="0" marR="0" lvl="0" indent="0" algn="l" rtl="0">
                        <a:lnSpc>
                          <a:spcPct val="100000"/>
                        </a:lnSpc>
                        <a:spcBef>
                          <a:spcPts val="0"/>
                        </a:spcBef>
                        <a:spcAft>
                          <a:spcPts val="0"/>
                        </a:spcAft>
                        <a:buClr>
                          <a:srgbClr val="000000"/>
                        </a:buClr>
                        <a:buSzPts val="1600"/>
                        <a:buFont typeface="Arial"/>
                        <a:buNone/>
                      </a:pPr>
                      <a:r>
                        <a:rPr lang="no-NO" sz="1400" u="none" strike="noStrike" cap="none" dirty="0">
                          <a:latin typeface="Calibri"/>
                          <a:ea typeface="Calibri"/>
                          <a:cs typeface="Calibri"/>
                          <a:sym typeface="Calibri"/>
                        </a:rPr>
                        <a:t>Regne</a:t>
                      </a:r>
                      <a:endParaRPr sz="1400" u="none" strike="noStrike" cap="none" dirty="0">
                        <a:latin typeface="Calibri"/>
                        <a:ea typeface="Calibri"/>
                        <a:cs typeface="Calibri"/>
                        <a:sym typeface="Calibri"/>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0DED0"/>
                    </a:solidFill>
                  </a:tcPr>
                </a:tc>
                <a:tc>
                  <a:txBody>
                    <a:bodyPr/>
                    <a:lstStyle/>
                    <a:p>
                      <a:pPr marL="0" marR="0" lvl="0" indent="0" algn="l" rtl="0">
                        <a:lnSpc>
                          <a:spcPct val="100000"/>
                        </a:lnSpc>
                        <a:spcBef>
                          <a:spcPts val="0"/>
                        </a:spcBef>
                        <a:spcAft>
                          <a:spcPts val="0"/>
                        </a:spcAft>
                        <a:buClr>
                          <a:srgbClr val="000000"/>
                        </a:buClr>
                        <a:buSzPts val="1600"/>
                        <a:buFont typeface="Arial"/>
                        <a:buNone/>
                      </a:pPr>
                      <a:r>
                        <a:rPr lang="nb-NO" sz="1400" u="none" strike="noStrike" cap="none" dirty="0">
                          <a:latin typeface="Calibri"/>
                          <a:ea typeface="Calibri"/>
                          <a:cs typeface="Calibri"/>
                          <a:sym typeface="Calibri"/>
                        </a:rPr>
                        <a:t>Vi </a:t>
                      </a:r>
                      <a:r>
                        <a:rPr lang="nb-NO" sz="1400" u="none" strike="noStrike" cap="none" dirty="0">
                          <a:latin typeface="Calibri"/>
                          <a:ea typeface="Calibri"/>
                          <a:cs typeface="Calibri"/>
                        </a:rPr>
                        <a:t>forstår hvorfor vi trenger tall. </a:t>
                      </a:r>
                      <a:endParaRPr lang="nb-NO" sz="1400" u="none" strike="noStrike" cap="none" dirty="0">
                        <a:latin typeface="Calibri"/>
                        <a:ea typeface="Calibri"/>
                        <a:cs typeface="Calibri"/>
                        <a:sym typeface="Calibri"/>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0DED0"/>
                    </a:solidFill>
                  </a:tcPr>
                </a:tc>
                <a:tc vMerge="1">
                  <a:txBody>
                    <a:bodyPr/>
                    <a:lstStyle/>
                    <a:p>
                      <a:endParaRPr lang="nb-NO"/>
                    </a:p>
                  </a:txBody>
                  <a:tcPr/>
                </a:tc>
                <a:extLst>
                  <a:ext uri="{0D108BD9-81ED-4DB2-BD59-A6C34878D82A}">
                    <a16:rowId xmlns:a16="http://schemas.microsoft.com/office/drawing/2014/main" val="10003"/>
                  </a:ext>
                </a:extLst>
              </a:tr>
              <a:tr h="684827">
                <a:tc>
                  <a:txBody>
                    <a:bodyPr/>
                    <a:lstStyle/>
                    <a:p>
                      <a:pPr marL="0" marR="0" lvl="0" indent="0" algn="l" rtl="0">
                        <a:lnSpc>
                          <a:spcPct val="100000"/>
                        </a:lnSpc>
                        <a:spcBef>
                          <a:spcPts val="0"/>
                        </a:spcBef>
                        <a:spcAft>
                          <a:spcPts val="0"/>
                        </a:spcAft>
                        <a:buClr>
                          <a:srgbClr val="000000"/>
                        </a:buClr>
                        <a:buSzPts val="1800"/>
                        <a:buFont typeface="Arial"/>
                        <a:buNone/>
                      </a:pPr>
                      <a:r>
                        <a:rPr lang="no-NO" u="none" strike="noStrike" cap="none" dirty="0">
                          <a:latin typeface="Calibri"/>
                          <a:ea typeface="Calibri"/>
                          <a:cs typeface="Calibri"/>
                          <a:sym typeface="Calibri"/>
                        </a:rPr>
                        <a:t>Engelsk</a:t>
                      </a:r>
                      <a:endParaRPr u="none" strike="noStrike" cap="none" dirty="0">
                        <a:latin typeface="Calibri"/>
                        <a:ea typeface="Calibri"/>
                        <a:cs typeface="Calibri"/>
                        <a:sym typeface="Calibri"/>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0DED0"/>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nb-NO" sz="1400" u="none" strike="noStrike" cap="none" dirty="0">
                          <a:latin typeface="Calibri"/>
                          <a:ea typeface="Calibri"/>
                          <a:cs typeface="Calibri"/>
                        </a:rPr>
                        <a:t>Vi kan bruke enkle engelske ord for å si god morgen og takk for i dag. </a:t>
                      </a:r>
                      <a:endParaRPr lang="nb-NO" sz="1400" u="none" strike="noStrike" cap="none" dirty="0">
                        <a:latin typeface="Calibri"/>
                        <a:ea typeface="Calibri"/>
                        <a:cs typeface="Calibri"/>
                        <a:sym typeface="Calibri"/>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0DED0"/>
                    </a:solidFill>
                  </a:tcPr>
                </a:tc>
                <a:tc vMerge="1">
                  <a:txBody>
                    <a:bodyPr/>
                    <a:lstStyle/>
                    <a:p>
                      <a:endParaRPr lang="nb-NO"/>
                    </a:p>
                  </a:txBody>
                  <a:tcPr/>
                </a:tc>
                <a:extLst>
                  <a:ext uri="{0D108BD9-81ED-4DB2-BD59-A6C34878D82A}">
                    <a16:rowId xmlns:a16="http://schemas.microsoft.com/office/drawing/2014/main" val="10004"/>
                  </a:ext>
                </a:extLst>
              </a:tr>
              <a:tr h="684827">
                <a:tc>
                  <a:txBody>
                    <a:bodyPr/>
                    <a:lstStyle/>
                    <a:p>
                      <a:pPr marL="0" marR="0" lvl="0" indent="0" algn="l" rtl="0">
                        <a:lnSpc>
                          <a:spcPct val="100000"/>
                        </a:lnSpc>
                        <a:spcBef>
                          <a:spcPts val="0"/>
                        </a:spcBef>
                        <a:spcAft>
                          <a:spcPts val="0"/>
                        </a:spcAft>
                        <a:buClr>
                          <a:srgbClr val="000000"/>
                        </a:buClr>
                        <a:buSzPts val="1800"/>
                        <a:buFont typeface="Arial"/>
                        <a:buNone/>
                      </a:pPr>
                      <a:endParaRPr sz="1400" u="none" strike="noStrike" cap="none">
                        <a:latin typeface="Calibri"/>
                        <a:ea typeface="Calibri"/>
                        <a:cs typeface="Calibri"/>
                        <a:sym typeface="Calibri"/>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0DED0"/>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nb-NO" sz="1400" u="none" strike="noStrike" cap="none" dirty="0">
                          <a:latin typeface="Calibri"/>
                          <a:ea typeface="Calibri"/>
                          <a:cs typeface="Calibri"/>
                          <a:sym typeface="Calibri"/>
                        </a:rPr>
                        <a:t>Vi </a:t>
                      </a:r>
                      <a:r>
                        <a:rPr lang="nb-NO" sz="1400" u="none" strike="noStrike" cap="none" dirty="0">
                          <a:latin typeface="Calibri"/>
                          <a:ea typeface="Calibri"/>
                          <a:cs typeface="Calibri"/>
                        </a:rPr>
                        <a:t>øver på</a:t>
                      </a:r>
                      <a:r>
                        <a:rPr lang="nb-NO" sz="1400" u="none" strike="noStrike" cap="none" dirty="0">
                          <a:latin typeface="Calibri"/>
                          <a:ea typeface="Calibri"/>
                          <a:cs typeface="Calibri"/>
                          <a:sym typeface="Calibri"/>
                        </a:rPr>
                        <a:t> å </a:t>
                      </a:r>
                      <a:r>
                        <a:rPr lang="nb-NO" sz="1400" u="none" strike="noStrike" cap="none" dirty="0">
                          <a:latin typeface="Calibri"/>
                          <a:ea typeface="Calibri"/>
                          <a:cs typeface="Calibri"/>
                        </a:rPr>
                        <a:t>lytte til hva andre har å si. Vi respekterer når noen sier stopp. </a:t>
                      </a:r>
                      <a:endParaRPr lang="nb-NO" sz="1400" u="none" strike="noStrike" cap="none" dirty="0">
                        <a:latin typeface="Calibri"/>
                        <a:ea typeface="Calibri"/>
                        <a:cs typeface="Calibri"/>
                        <a:sym typeface="Calibri"/>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0DED0"/>
                    </a:solidFill>
                  </a:tcPr>
                </a:tc>
                <a:tc vMerge="1">
                  <a:txBody>
                    <a:bodyPr/>
                    <a:lstStyle/>
                    <a:p>
                      <a:endParaRPr lang="nb-NO"/>
                    </a:p>
                  </a:txBody>
                  <a:tcPr/>
                </a:tc>
                <a:extLst>
                  <a:ext uri="{0D108BD9-81ED-4DB2-BD59-A6C34878D82A}">
                    <a16:rowId xmlns:a16="http://schemas.microsoft.com/office/drawing/2014/main" val="10005"/>
                  </a:ext>
                </a:extLst>
              </a:tr>
              <a:tr h="1854739">
                <a:tc>
                  <a:txBody>
                    <a:bodyPr/>
                    <a:lstStyle/>
                    <a:p>
                      <a:pPr marL="0" marR="0" lvl="0" indent="0" algn="l" rtl="0">
                        <a:lnSpc>
                          <a:spcPct val="100000"/>
                        </a:lnSpc>
                        <a:spcBef>
                          <a:spcPts val="0"/>
                        </a:spcBef>
                        <a:spcAft>
                          <a:spcPts val="0"/>
                        </a:spcAft>
                        <a:buClr>
                          <a:srgbClr val="000000"/>
                        </a:buClr>
                        <a:buSzPts val="1800"/>
                        <a:buFont typeface="Arial"/>
                        <a:buNone/>
                      </a:pPr>
                      <a:endParaRPr sz="1400" u="none" strike="noStrike" cap="none">
                        <a:latin typeface="Calibri"/>
                        <a:ea typeface="Calibri"/>
                        <a:cs typeface="Calibri"/>
                        <a:sym typeface="Calibri"/>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0DED0"/>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no-NO" sz="1400" u="none" strike="noStrike" cap="none" dirty="0">
                          <a:latin typeface="Calibri"/>
                          <a:ea typeface="Calibri"/>
                          <a:cs typeface="Calibri"/>
                          <a:sym typeface="Calibri"/>
                        </a:rPr>
                        <a:t>Ukens sang: </a:t>
                      </a:r>
                      <a:endParaRPr lang="en-US" dirty="0"/>
                    </a:p>
                    <a:p>
                      <a:pPr marL="0" marR="0" lvl="0" indent="0" algn="l">
                        <a:lnSpc>
                          <a:spcPct val="100000"/>
                        </a:lnSpc>
                        <a:spcBef>
                          <a:spcPts val="0"/>
                        </a:spcBef>
                        <a:spcAft>
                          <a:spcPts val="0"/>
                        </a:spcAft>
                        <a:buSzPts val="1800"/>
                        <a:buFont typeface="Arial"/>
                        <a:buNone/>
                      </a:pPr>
                      <a:r>
                        <a:rPr lang="nb-NO" sz="1400" u="none" strike="noStrike" cap="none" dirty="0">
                          <a:latin typeface="Calibri"/>
                          <a:ea typeface="Calibri"/>
                          <a:cs typeface="Calibri"/>
                        </a:rPr>
                        <a:t>Dyrene i Afrika </a:t>
                      </a:r>
                    </a:p>
                    <a:p>
                      <a:pPr marL="0" marR="0" lvl="0" indent="0" algn="l">
                        <a:lnSpc>
                          <a:spcPct val="100000"/>
                        </a:lnSpc>
                        <a:spcBef>
                          <a:spcPts val="0"/>
                        </a:spcBef>
                        <a:spcAft>
                          <a:spcPts val="0"/>
                        </a:spcAft>
                        <a:buNone/>
                      </a:pPr>
                      <a:r>
                        <a:rPr lang="nb-NO" sz="1400" b="0" i="0" u="none" strike="noStrike" cap="none" noProof="0" dirty="0"/>
                        <a:t>halloween cauting to ten</a:t>
                      </a:r>
                      <a:endParaRPr lang="nb-NO" dirty="0"/>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0DED0"/>
                    </a:solidFill>
                  </a:tcPr>
                </a:tc>
                <a:tc vMerge="1">
                  <a:txBody>
                    <a:bodyPr/>
                    <a:lstStyle/>
                    <a:p>
                      <a:endParaRPr lang="nb-NO"/>
                    </a:p>
                  </a:txBody>
                  <a:tcPr/>
                </a:tc>
                <a:extLst>
                  <a:ext uri="{0D108BD9-81ED-4DB2-BD59-A6C34878D82A}">
                    <a16:rowId xmlns:a16="http://schemas.microsoft.com/office/drawing/2014/main" val="10006"/>
                  </a:ext>
                </a:extLst>
              </a:tr>
              <a:tr h="1070043">
                <a:tc gridSpan="3">
                  <a:txBody>
                    <a:bodyPr/>
                    <a:lstStyle/>
                    <a:p>
                      <a:pPr marL="0" marR="0" lvl="0" indent="0" algn="l" rtl="0">
                        <a:lnSpc>
                          <a:spcPct val="100000"/>
                        </a:lnSpc>
                        <a:spcBef>
                          <a:spcPts val="0"/>
                        </a:spcBef>
                        <a:spcAft>
                          <a:spcPts val="0"/>
                        </a:spcAft>
                        <a:buClr>
                          <a:schemeClr val="lt1"/>
                        </a:buClr>
                        <a:buSzPts val="1400"/>
                        <a:buFont typeface="Calibri"/>
                        <a:buNone/>
                      </a:pPr>
                      <a:r>
                        <a:rPr lang="no-NO" sz="1200" u="none" strike="noStrike" cap="none" dirty="0">
                          <a:latin typeface="Calibri"/>
                          <a:ea typeface="Calibri"/>
                          <a:cs typeface="Calibri"/>
                          <a:sym typeface="Calibri"/>
                        </a:rPr>
                        <a:t>KONTAKTINFORMASJON:                                                                                                                             FAU:</a:t>
                      </a:r>
                      <a:r>
                        <a:rPr lang="no-NO" sz="1200" i="1" u="none" strike="noStrike" cap="none" dirty="0">
                          <a:solidFill>
                            <a:schemeClr val="dk1"/>
                          </a:solidFill>
                          <a:latin typeface="Calibri"/>
                          <a:ea typeface="Calibri"/>
                          <a:cs typeface="Calibri"/>
                          <a:sym typeface="Calibri"/>
                        </a:rPr>
                        <a:t> </a:t>
                      </a:r>
                      <a:r>
                        <a:rPr lang="no-NO" sz="1200" i="1" u="sng" strike="noStrike" cap="none" dirty="0">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fauhordvikskole@gmail.com</a:t>
                      </a:r>
                      <a:r>
                        <a:rPr lang="no-NO" sz="1200" i="1" u="none" strike="noStrike" cap="none" dirty="0">
                          <a:solidFill>
                            <a:schemeClr val="dk1"/>
                          </a:solidFill>
                          <a:latin typeface="Calibri"/>
                          <a:ea typeface="Calibri"/>
                          <a:cs typeface="Calibri"/>
                          <a:sym typeface="Calibri"/>
                        </a:rPr>
                        <a:t> </a:t>
                      </a:r>
                      <a:endParaRPr sz="1200" u="none" strike="noStrike" cap="none" dirty="0">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no-NO" sz="1200" u="none" strike="noStrike" cap="none" dirty="0">
                          <a:latin typeface="Calibri"/>
                          <a:ea typeface="Calibri"/>
                          <a:cs typeface="Calibri"/>
                          <a:sym typeface="Calibri"/>
                        </a:rPr>
                        <a:t>Vi bruker Vigilo til standard kommunikasjon og fraværsmeldinger. Ved planlagt fravær er det ønskelig at dette meldes i god tid. Ved sykdom og annet akutt fravær må det meldes i Vigilo senest kl. 08.00. Hvis dere ikke har fått meldt inn før kl. 08.00, må dere ringe kontoret for å gi beskjed (tlf: 53 03 67 00)</a:t>
                      </a:r>
                      <a:endParaRPr sz="1200" u="none" strike="noStrike" cap="none"/>
                    </a:p>
                    <a:p>
                      <a:pPr marL="0" marR="0" lvl="0" indent="0" algn="l" rtl="0">
                        <a:lnSpc>
                          <a:spcPct val="100000"/>
                        </a:lnSpc>
                        <a:spcBef>
                          <a:spcPts val="0"/>
                        </a:spcBef>
                        <a:spcAft>
                          <a:spcPts val="0"/>
                        </a:spcAft>
                        <a:buClr>
                          <a:srgbClr val="000000"/>
                        </a:buClr>
                        <a:buSzPts val="1400"/>
                        <a:buFont typeface="Arial"/>
                        <a:buNone/>
                      </a:pPr>
                      <a:r>
                        <a:rPr lang="no-NO" sz="1200" u="none" strike="noStrike" cap="none" dirty="0">
                          <a:latin typeface="Calibri"/>
                          <a:ea typeface="Calibri"/>
                          <a:cs typeface="Calibri"/>
                          <a:sym typeface="Calibri"/>
                        </a:rPr>
                        <a:t>Dersom dere skal sende informasjon som inneholder personopplysninger ønsker vi at dere bruker kontaktskjemaet som ligger på skolens hjemmeside. </a:t>
                      </a:r>
                      <a:endParaRPr sz="1200" u="none" strike="noStrike" cap="none"/>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CE8389"/>
                    </a:solidFill>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10007"/>
                  </a:ext>
                </a:extLst>
              </a:tr>
            </a:tbl>
          </a:graphicData>
        </a:graphic>
      </p:graphicFrame>
      <p:grpSp>
        <p:nvGrpSpPr>
          <p:cNvPr id="105" name="Google Shape;105;p2"/>
          <p:cNvGrpSpPr/>
          <p:nvPr/>
        </p:nvGrpSpPr>
        <p:grpSpPr>
          <a:xfrm>
            <a:off x="209550" y="123825"/>
            <a:ext cx="9486900" cy="310754"/>
            <a:chOff x="209550" y="123825"/>
            <a:chExt cx="9486900" cy="310754"/>
          </a:xfrm>
        </p:grpSpPr>
        <p:sp>
          <p:nvSpPr>
            <p:cNvPr id="106" name="Google Shape;106;p2"/>
            <p:cNvSpPr txBox="1"/>
            <p:nvPr/>
          </p:nvSpPr>
          <p:spPr>
            <a:xfrm>
              <a:off x="209550" y="123825"/>
              <a:ext cx="1371600"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no-NO" sz="1400" b="0" i="0" u="none" strike="noStrike" cap="none">
                  <a:solidFill>
                    <a:schemeClr val="dk1"/>
                  </a:solidFill>
                  <a:latin typeface="Calibri"/>
                  <a:ea typeface="Calibri"/>
                  <a:cs typeface="Calibri"/>
                  <a:sym typeface="Calibri"/>
                </a:rPr>
                <a:t>Hordvik skole</a:t>
              </a:r>
              <a:endParaRPr sz="1400" b="0" i="0" u="none" strike="noStrike" cap="none">
                <a:solidFill>
                  <a:srgbClr val="000000"/>
                </a:solidFill>
                <a:latin typeface="Arial"/>
                <a:ea typeface="Arial"/>
                <a:cs typeface="Arial"/>
                <a:sym typeface="Arial"/>
              </a:endParaRPr>
            </a:p>
          </p:txBody>
        </p:sp>
        <p:sp>
          <p:nvSpPr>
            <p:cNvPr id="107" name="Google Shape;107;p2"/>
            <p:cNvSpPr txBox="1"/>
            <p:nvPr/>
          </p:nvSpPr>
          <p:spPr>
            <a:xfrm>
              <a:off x="7934325" y="126802"/>
              <a:ext cx="1762125"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no-NO" sz="1400" b="0" i="0" u="none" strike="noStrike" cap="none">
                  <a:solidFill>
                    <a:schemeClr val="dk1"/>
                  </a:solidFill>
                  <a:latin typeface="Calibri"/>
                  <a:ea typeface="Calibri"/>
                  <a:cs typeface="Calibri"/>
                  <a:sym typeface="Calibri"/>
                </a:rPr>
                <a:t>Aktiv læring i samspill</a:t>
              </a:r>
              <a:endParaRPr sz="1400" b="0" i="0" u="none" strike="noStrike" cap="none">
                <a:solidFill>
                  <a:srgbClr val="000000"/>
                </a:solidFill>
                <a:latin typeface="Arial"/>
                <a:ea typeface="Arial"/>
                <a:cs typeface="Arial"/>
                <a:sym typeface="Arial"/>
              </a:endParaRPr>
            </a:p>
          </p:txBody>
        </p:sp>
      </p:grpSp>
      <p:grpSp>
        <p:nvGrpSpPr>
          <p:cNvPr id="108" name="Google Shape;108;p2"/>
          <p:cNvGrpSpPr/>
          <p:nvPr/>
        </p:nvGrpSpPr>
        <p:grpSpPr>
          <a:xfrm>
            <a:off x="261524" y="3586060"/>
            <a:ext cx="531905" cy="395558"/>
            <a:chOff x="101867" y="3724977"/>
            <a:chExt cx="819818" cy="882046"/>
          </a:xfrm>
        </p:grpSpPr>
        <p:pic>
          <p:nvPicPr>
            <p:cNvPr id="109" name="Google Shape;109;p2"/>
            <p:cNvPicPr preferRelativeResize="0"/>
            <p:nvPr/>
          </p:nvPicPr>
          <p:blipFill rotWithShape="1">
            <a:blip r:embed="rId4">
              <a:alphaModFix/>
            </a:blip>
            <a:srcRect r="70986" b="18757"/>
            <a:stretch/>
          </p:blipFill>
          <p:spPr>
            <a:xfrm>
              <a:off x="101867" y="3724977"/>
              <a:ext cx="475650" cy="288758"/>
            </a:xfrm>
            <a:prstGeom prst="rect">
              <a:avLst/>
            </a:prstGeom>
            <a:noFill/>
            <a:ln>
              <a:noFill/>
            </a:ln>
          </p:spPr>
        </p:pic>
        <p:pic>
          <p:nvPicPr>
            <p:cNvPr id="110" name="Google Shape;110;p2"/>
            <p:cNvPicPr preferRelativeResize="0"/>
            <p:nvPr/>
          </p:nvPicPr>
          <p:blipFill rotWithShape="1">
            <a:blip r:embed="rId5">
              <a:alphaModFix/>
            </a:blip>
            <a:srcRect/>
            <a:stretch/>
          </p:blipFill>
          <p:spPr>
            <a:xfrm flipH="1">
              <a:off x="232362" y="4013735"/>
              <a:ext cx="689323" cy="593288"/>
            </a:xfrm>
            <a:prstGeom prst="rect">
              <a:avLst/>
            </a:prstGeom>
            <a:noFill/>
            <a:ln>
              <a:noFill/>
            </a:ln>
          </p:spPr>
        </p:pic>
      </p:grpSp>
      <p:pic>
        <p:nvPicPr>
          <p:cNvPr id="111" name="Google Shape;111;p2"/>
          <p:cNvPicPr preferRelativeResize="0"/>
          <p:nvPr/>
        </p:nvPicPr>
        <p:blipFill rotWithShape="1">
          <a:blip r:embed="rId6">
            <a:alphaModFix/>
          </a:blip>
          <a:srcRect/>
          <a:stretch/>
        </p:blipFill>
        <p:spPr>
          <a:xfrm>
            <a:off x="260151" y="4201799"/>
            <a:ext cx="534639" cy="505557"/>
          </a:xfrm>
          <a:prstGeom prst="rect">
            <a:avLst/>
          </a:prstGeom>
          <a:noFill/>
          <a:ln>
            <a:noFill/>
          </a:ln>
        </p:spPr>
      </p:pic>
    </p:spTree>
  </p:cSld>
  <p:clrMapOvr>
    <a:masterClrMapping/>
  </p:clrMapOvr>
</p:sld>
</file>

<file path=ppt/theme/theme1.xml><?xml version="1.0" encoding="utf-8"?>
<a:theme xmlns:a="http://schemas.openxmlformats.org/drawingml/2006/main" name="Office-tema">
  <a:themeElements>
    <a:clrScheme name="Office-tema">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a886be8-87a9-441a-b3fd-75051e5f4918">
      <Terms xmlns="http://schemas.microsoft.com/office/infopath/2007/PartnerControls"/>
    </lcf76f155ced4ddcb4097134ff3c332f>
    <TaxCatchAll xmlns="e87d0e9e-9673-487f-811e-cdf1b7f427a7"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7670572864C8FE4796D88F2AE9AE4918" ma:contentTypeVersion="16" ma:contentTypeDescription="Opprett et nytt dokument." ma:contentTypeScope="" ma:versionID="c6f42a593dad13955c19468254bd47ae">
  <xsd:schema xmlns:xsd="http://www.w3.org/2001/XMLSchema" xmlns:xs="http://www.w3.org/2001/XMLSchema" xmlns:p="http://schemas.microsoft.com/office/2006/metadata/properties" xmlns:ns2="7a886be8-87a9-441a-b3fd-75051e5f4918" xmlns:ns3="e87d0e9e-9673-487f-811e-cdf1b7f427a7" targetNamespace="http://schemas.microsoft.com/office/2006/metadata/properties" ma:root="true" ma:fieldsID="3cec7d99bf6fea15b3e80bc5ff2d85a2" ns2:_="" ns3:_="">
    <xsd:import namespace="7a886be8-87a9-441a-b3fd-75051e5f4918"/>
    <xsd:import namespace="e87d0e9e-9673-487f-811e-cdf1b7f427a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3:SharedWithUsers" minOccurs="0"/>
                <xsd:element ref="ns3:SharedWithDetail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a886be8-87a9-441a-b3fd-75051e5f491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Bildemerkelapper" ma:readOnly="false" ma:fieldId="{5cf76f15-5ced-4ddc-b409-7134ff3c332f}" ma:taxonomyMulti="true" ma:sspId="58b7fd7f-a84c-4463-96b0-c5d9876b7c64"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87d0e9e-9673-487f-811e-cdf1b7f427a7"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cea4ebdb-d46c-43ca-acb4-6beab01b0265}" ma:internalName="TaxCatchAll" ma:showField="CatchAllData" ma:web="e87d0e9e-9673-487f-811e-cdf1b7f427a7">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F8E751D-C535-40C0-95AB-854692666EB7}">
  <ds:schemaRefs>
    <ds:schemaRef ds:uri="http://purl.org/dc/elements/1.1/"/>
    <ds:schemaRef ds:uri="http://schemas.microsoft.com/office/2006/metadata/properties"/>
    <ds:schemaRef ds:uri="http://schemas.microsoft.com/office/2006/documentManagement/types"/>
    <ds:schemaRef ds:uri="http://www.w3.org/XML/1998/namespace"/>
    <ds:schemaRef ds:uri="7a886be8-87a9-441a-b3fd-75051e5f4918"/>
    <ds:schemaRef ds:uri="http://schemas.microsoft.com/office/infopath/2007/PartnerControls"/>
    <ds:schemaRef ds:uri="http://purl.org/dc/dcmitype/"/>
    <ds:schemaRef ds:uri="http://schemas.openxmlformats.org/package/2006/metadata/core-properties"/>
    <ds:schemaRef ds:uri="e87d0e9e-9673-487f-811e-cdf1b7f427a7"/>
    <ds:schemaRef ds:uri="http://purl.org/dc/terms/"/>
  </ds:schemaRefs>
</ds:datastoreItem>
</file>

<file path=customXml/itemProps2.xml><?xml version="1.0" encoding="utf-8"?>
<ds:datastoreItem xmlns:ds="http://schemas.openxmlformats.org/officeDocument/2006/customXml" ds:itemID="{64865A50-4F9E-4AFF-B587-E972E856ECD7}">
  <ds:schemaRefs>
    <ds:schemaRef ds:uri="7a886be8-87a9-441a-b3fd-75051e5f4918"/>
    <ds:schemaRef ds:uri="e87d0e9e-9673-487f-811e-cdf1b7f427a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491E1751-5E4C-4C0C-B677-25FB3B6D13EE}">
  <ds:schemaRefs>
    <ds:schemaRef ds:uri="http://schemas.microsoft.com/sharepoint/v3/contenttype/forms"/>
  </ds:schemaRefs>
</ds:datastoreItem>
</file>

<file path=docMetadata/LabelInfo.xml><?xml version="1.0" encoding="utf-8"?>
<clbl:labelList xmlns:clbl="http://schemas.microsoft.com/office/2020/mipLabelMetadata">
  <clbl:label id="{d41caaa9-a41a-4e0f-9bf6-05cd1f48d271}" enabled="0" method="" siteId="{d41caaa9-a41a-4e0f-9bf6-05cd1f48d271}" removed="1"/>
</clbl:labelList>
</file>

<file path=docProps/app.xml><?xml version="1.0" encoding="utf-8"?>
<Properties xmlns="http://schemas.openxmlformats.org/officeDocument/2006/extended-properties" xmlns:vt="http://schemas.openxmlformats.org/officeDocument/2006/docPropsVTypes">
  <TotalTime>0</TotalTime>
  <Words>691</Words>
  <Application>Microsoft Office PowerPoint</Application>
  <PresentationFormat>A4 (210 x 297 mm)</PresentationFormat>
  <Paragraphs>76</Paragraphs>
  <Slides>2</Slides>
  <Notes>2</Notes>
  <HiddenSlides>0</HiddenSlides>
  <MMClips>0</MMClips>
  <ScaleCrop>false</ScaleCrop>
  <HeadingPairs>
    <vt:vector size="6" baseType="variant">
      <vt:variant>
        <vt:lpstr>Brukte skrifter</vt:lpstr>
      </vt:variant>
      <vt:variant>
        <vt:i4>2</vt:i4>
      </vt:variant>
      <vt:variant>
        <vt:lpstr>Tema</vt:lpstr>
      </vt:variant>
      <vt:variant>
        <vt:i4>1</vt:i4>
      </vt:variant>
      <vt:variant>
        <vt:lpstr>Lysbildetitler</vt:lpstr>
      </vt:variant>
      <vt:variant>
        <vt:i4>2</vt:i4>
      </vt:variant>
    </vt:vector>
  </HeadingPairs>
  <TitlesOfParts>
    <vt:vector size="5" baseType="lpstr">
      <vt:lpstr>Arial</vt:lpstr>
      <vt:lpstr>Calibri</vt:lpstr>
      <vt:lpstr>Office-tema</vt:lpstr>
      <vt:lpstr>PowerPoint-presentasjon</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Solheim, Hilde Karin</dc:creator>
  <cp:lastModifiedBy>Haugen, Monica</cp:lastModifiedBy>
  <cp:revision>372</cp:revision>
  <cp:lastPrinted>2026-09-24T05:49:36Z</cp:lastPrinted>
  <dcterms:created xsi:type="dcterms:W3CDTF">2023-08-08T10:59:37Z</dcterms:created>
  <dcterms:modified xsi:type="dcterms:W3CDTF">2026-09-25T05:58:00Z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0x0101007670572864C8FE4796D88F2AE9AE4918</vt:lpwstr>
  </property>
  <property fmtid="{D5CDD505-2E9C-101B-9397-08002B2CF9AE}" pid="3" name="MediaServiceImageTags">
    <vt:lpwstr/>
  </property>
</Properties>
</file>