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7"/>
  </p:notesMasterIdLst>
  <p:sldIdLst>
    <p:sldId id="256" r:id="rId5"/>
    <p:sldId id="257" r:id="rId6"/>
  </p:sldIdLst>
  <p:sldSz cx="9906000" cy="6858000" type="A4"/>
  <p:notesSz cx="6724650" cy="9774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 roundtripDataSignature="AMtx7mie45RpEFv9xiaFwY/hbLp2R2RmW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D35E73-9607-6B05-F987-CDA51E818933}" v="1632" dt="2026-10-14T13:05:06.790"/>
    <p1510:client id="{ECE0D3B1-C857-41D3-8028-7461461FCF52}" v="60" dt="2026-10-14T13:13:07.910"/>
  </p1510:revLst>
</p1510:revInfo>
</file>

<file path=ppt/tableStyles.xml><?xml version="1.0" encoding="utf-8"?>
<a:tblStyleLst xmlns:a="http://schemas.openxmlformats.org/drawingml/2006/main" def="{CA444385-0DCD-4A8F-BB13-186B9835C060}">
  <a:tblStyle styleId="{CA444385-0DCD-4A8F-BB13-186B9835C06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0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customschemas.google.com/relationships/presentationmetadata" Target="metadata"/><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2914015" cy="490409"/>
          </a:xfrm>
          <a:prstGeom prst="rect">
            <a:avLst/>
          </a:prstGeom>
          <a:noFill/>
          <a:ln>
            <a:noFill/>
          </a:ln>
        </p:spPr>
        <p:txBody>
          <a:bodyPr spcFirstLastPara="1" wrap="square" lIns="94261" tIns="47118" rIns="94261" bIns="4711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09079" y="0"/>
            <a:ext cx="2914015" cy="490409"/>
          </a:xfrm>
          <a:prstGeom prst="rect">
            <a:avLst/>
          </a:prstGeom>
          <a:noFill/>
          <a:ln>
            <a:noFill/>
          </a:ln>
        </p:spPr>
        <p:txBody>
          <a:bodyPr spcFirstLastPara="1" wrap="square" lIns="94261" tIns="47118" rIns="94261" bIns="4711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981075" y="1222375"/>
            <a:ext cx="4762500" cy="32988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2465" y="4703852"/>
            <a:ext cx="5379720" cy="3848606"/>
          </a:xfrm>
          <a:prstGeom prst="rect">
            <a:avLst/>
          </a:prstGeom>
          <a:noFill/>
          <a:ln>
            <a:noFill/>
          </a:ln>
        </p:spPr>
        <p:txBody>
          <a:bodyPr spcFirstLastPara="1" wrap="square" lIns="94261" tIns="47118" rIns="94261" bIns="4711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283830"/>
            <a:ext cx="2914015" cy="490409"/>
          </a:xfrm>
          <a:prstGeom prst="rect">
            <a:avLst/>
          </a:prstGeom>
          <a:noFill/>
          <a:ln>
            <a:noFill/>
          </a:ln>
        </p:spPr>
        <p:txBody>
          <a:bodyPr spcFirstLastPara="1" wrap="square" lIns="94261" tIns="47118" rIns="94261" bIns="4711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09079" y="9283830"/>
            <a:ext cx="2914015" cy="490409"/>
          </a:xfrm>
          <a:prstGeom prst="rect">
            <a:avLst/>
          </a:prstGeom>
          <a:noFill/>
          <a:ln>
            <a:noFill/>
          </a:ln>
        </p:spPr>
        <p:txBody>
          <a:bodyPr spcFirstLastPara="1" wrap="square" lIns="94261" tIns="47118" rIns="94261" bIns="47118" anchor="b" anchorCtr="0">
            <a:noAutofit/>
          </a:bodyPr>
          <a:lstStyle/>
          <a:p>
            <a:pPr algn="r"/>
            <a:fld id="{00000000-1234-1234-1234-123412341234}" type="slidenum">
              <a:rPr lang="no-NO" sz="1200" smtClean="0">
                <a:solidFill>
                  <a:schemeClr val="dk1"/>
                </a:solidFill>
                <a:latin typeface="Calibri"/>
                <a:ea typeface="Calibri"/>
                <a:cs typeface="Calibri"/>
                <a:sym typeface="Calibri"/>
              </a:rPr>
              <a:pPr algn="r"/>
              <a:t>‹#›</a:t>
            </a:fld>
            <a:endParaRPr lang="no-NO"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2465" y="4642763"/>
            <a:ext cx="5379720" cy="4398407"/>
          </a:xfrm>
          <a:prstGeom prst="rect">
            <a:avLst/>
          </a:prstGeom>
          <a:noFill/>
          <a:ln>
            <a:noFill/>
          </a:ln>
        </p:spPr>
        <p:txBody>
          <a:bodyPr spcFirstLastPara="1" wrap="square" lIns="94261" tIns="94261" rIns="94261" bIns="94261" anchor="t" anchorCtr="0">
            <a:noAutofit/>
          </a:bodyPr>
          <a:lstStyle/>
          <a:p>
            <a:pPr marL="0" indent="0">
              <a:buClr>
                <a:schemeClr val="dk1"/>
              </a:buClr>
              <a:buSzPts val="1100"/>
            </a:pPr>
            <a:endParaRPr/>
          </a:p>
        </p:txBody>
      </p:sp>
      <p:sp>
        <p:nvSpPr>
          <p:cNvPr id="86" name="Google Shape;86;p1:notes"/>
          <p:cNvSpPr>
            <a:spLocks noGrp="1" noRot="1" noChangeAspect="1"/>
          </p:cNvSpPr>
          <p:nvPr>
            <p:ph type="sldImg" idx="2"/>
          </p:nvPr>
        </p:nvSpPr>
        <p:spPr>
          <a:xfrm>
            <a:off x="715963" y="733425"/>
            <a:ext cx="5292725"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672465" y="4642763"/>
            <a:ext cx="5379720" cy="4398407"/>
          </a:xfrm>
          <a:prstGeom prst="rect">
            <a:avLst/>
          </a:prstGeom>
          <a:noFill/>
          <a:ln>
            <a:noFill/>
          </a:ln>
        </p:spPr>
        <p:txBody>
          <a:bodyPr spcFirstLastPara="1" wrap="square" lIns="94261" tIns="94261" rIns="94261" bIns="94261" anchor="t" anchorCtr="0">
            <a:noAutofit/>
          </a:bodyPr>
          <a:lstStyle/>
          <a:p>
            <a:pPr marL="0" indent="0">
              <a:buClr>
                <a:schemeClr val="dk1"/>
              </a:buClr>
              <a:buSzPts val="1100"/>
            </a:pPr>
            <a:endParaRPr/>
          </a:p>
        </p:txBody>
      </p:sp>
      <p:sp>
        <p:nvSpPr>
          <p:cNvPr id="102" name="Google Shape;102;p2:notes"/>
          <p:cNvSpPr>
            <a:spLocks noGrp="1" noRot="1" noChangeAspect="1"/>
          </p:cNvSpPr>
          <p:nvPr>
            <p:ph type="sldImg" idx="2"/>
          </p:nvPr>
        </p:nvSpPr>
        <p:spPr>
          <a:xfrm>
            <a:off x="715963" y="733425"/>
            <a:ext cx="5292725"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5"/>
        <p:cNvGrpSpPr/>
        <p:nvPr/>
      </p:nvGrpSpPr>
      <p:grpSpPr>
        <a:xfrm>
          <a:off x="0" y="0"/>
          <a:ext cx="0" cy="0"/>
          <a:chOff x="0" y="0"/>
          <a:chExt cx="0" cy="0"/>
        </a:xfrm>
      </p:grpSpPr>
      <p:sp>
        <p:nvSpPr>
          <p:cNvPr id="16" name="Google Shape;16;p4"/>
          <p:cNvSpPr txBox="1">
            <a:spLocks noGrp="1"/>
          </p:cNvSpPr>
          <p:nvPr>
            <p:ph type="ctrTitle"/>
          </p:nvPr>
        </p:nvSpPr>
        <p:spPr>
          <a:xfrm>
            <a:off x="742950" y="1122363"/>
            <a:ext cx="84201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21"/>
        <p:cNvGrpSpPr/>
        <p:nvPr/>
      </p:nvGrpSpPr>
      <p:grpSpPr>
        <a:xfrm>
          <a:off x="0" y="0"/>
          <a:ext cx="0" cy="0"/>
          <a:chOff x="0" y="0"/>
          <a:chExt cx="0" cy="0"/>
        </a:xfrm>
      </p:grpSpPr>
      <p:sp>
        <p:nvSpPr>
          <p:cNvPr id="22" name="Google Shape;22;p5"/>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5"/>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5"/>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6"/>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6"/>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6"/>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675879" y="1709740"/>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7"/>
          <p:cNvSpPr txBox="1">
            <a:spLocks noGrp="1"/>
          </p:cNvSpPr>
          <p:nvPr>
            <p:ph type="body" idx="1"/>
          </p:nvPr>
        </p:nvSpPr>
        <p:spPr>
          <a:xfrm>
            <a:off x="675879" y="4589465"/>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7"/>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7"/>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7"/>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8"/>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8"/>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8"/>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8"/>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8"/>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4"/>
        <p:cNvGrpSpPr/>
        <p:nvPr/>
      </p:nvGrpSpPr>
      <p:grpSpPr>
        <a:xfrm>
          <a:off x="0" y="0"/>
          <a:ext cx="0" cy="0"/>
          <a:chOff x="0" y="0"/>
          <a:chExt cx="0" cy="0"/>
        </a:xfrm>
      </p:grpSpPr>
      <p:sp>
        <p:nvSpPr>
          <p:cNvPr id="45" name="Google Shape;45;p9"/>
          <p:cNvSpPr txBox="1">
            <a:spLocks noGrp="1"/>
          </p:cNvSpPr>
          <p:nvPr>
            <p:ph type="title"/>
          </p:nvPr>
        </p:nvSpPr>
        <p:spPr>
          <a:xfrm>
            <a:off x="68232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9"/>
          <p:cNvSpPr txBox="1">
            <a:spLocks noGrp="1"/>
          </p:cNvSpPr>
          <p:nvPr>
            <p:ph type="body" idx="1"/>
          </p:nvPr>
        </p:nvSpPr>
        <p:spPr>
          <a:xfrm>
            <a:off x="682329"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9"/>
          <p:cNvSpPr txBox="1">
            <a:spLocks noGrp="1"/>
          </p:cNvSpPr>
          <p:nvPr>
            <p:ph type="body" idx="2"/>
          </p:nvPr>
        </p:nvSpPr>
        <p:spPr>
          <a:xfrm>
            <a:off x="682329"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9"/>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9"/>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9"/>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53"/>
        <p:cNvGrpSpPr/>
        <p:nvPr/>
      </p:nvGrpSpPr>
      <p:grpSpPr>
        <a:xfrm>
          <a:off x="0" y="0"/>
          <a:ext cx="0" cy="0"/>
          <a:chOff x="0" y="0"/>
          <a:chExt cx="0" cy="0"/>
        </a:xfrm>
      </p:grpSpPr>
      <p:sp>
        <p:nvSpPr>
          <p:cNvPr id="54" name="Google Shape;54;p10"/>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0"/>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0"/>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0"/>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8"/>
        <p:cNvGrpSpPr/>
        <p:nvPr/>
      </p:nvGrpSpPr>
      <p:grpSpPr>
        <a:xfrm>
          <a:off x="0" y="0"/>
          <a:ext cx="0" cy="0"/>
          <a:chOff x="0" y="0"/>
          <a:chExt cx="0" cy="0"/>
        </a:xfrm>
      </p:grpSpPr>
      <p:sp>
        <p:nvSpPr>
          <p:cNvPr id="59" name="Google Shape;59;p11"/>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1"/>
          <p:cNvSpPr txBox="1">
            <a:spLocks noGrp="1"/>
          </p:cNvSpPr>
          <p:nvPr>
            <p:ph type="body" idx="1"/>
          </p:nvPr>
        </p:nvSpPr>
        <p:spPr>
          <a:xfrm>
            <a:off x="4211340" y="987427"/>
            <a:ext cx="5014913"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1"/>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1"/>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1"/>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1"/>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5"/>
        <p:cNvGrpSpPr/>
        <p:nvPr/>
      </p:nvGrpSpPr>
      <p:grpSpPr>
        <a:xfrm>
          <a:off x="0" y="0"/>
          <a:ext cx="0" cy="0"/>
          <a:chOff x="0" y="0"/>
          <a:chExt cx="0" cy="0"/>
        </a:xfrm>
      </p:grpSpPr>
      <p:sp>
        <p:nvSpPr>
          <p:cNvPr id="66" name="Google Shape;66;p12"/>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2"/>
          <p:cNvSpPr>
            <a:spLocks noGrp="1"/>
          </p:cNvSpPr>
          <p:nvPr>
            <p:ph type="pic" idx="2"/>
          </p:nvPr>
        </p:nvSpPr>
        <p:spPr>
          <a:xfrm>
            <a:off x="4211340" y="987427"/>
            <a:ext cx="5014913" cy="4873625"/>
          </a:xfrm>
          <a:prstGeom prst="rect">
            <a:avLst/>
          </a:prstGeom>
          <a:noFill/>
          <a:ln>
            <a:noFill/>
          </a:ln>
        </p:spPr>
      </p:sp>
      <p:sp>
        <p:nvSpPr>
          <p:cNvPr id="68" name="Google Shape;68;p12"/>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2"/>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2"/>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2"/>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3"/>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3"/>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3"/>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3"/>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8"/>
        <p:cNvGrpSpPr/>
        <p:nvPr/>
      </p:nvGrpSpPr>
      <p:grpSpPr>
        <a:xfrm>
          <a:off x="0" y="0"/>
          <a:ext cx="0" cy="0"/>
          <a:chOff x="0" y="0"/>
          <a:chExt cx="0" cy="0"/>
        </a:xfrm>
      </p:grpSpPr>
      <p:sp>
        <p:nvSpPr>
          <p:cNvPr id="79" name="Google Shape;79;p14"/>
          <p:cNvSpPr txBox="1">
            <a:spLocks noGrp="1"/>
          </p:cNvSpPr>
          <p:nvPr>
            <p:ph type="title"/>
          </p:nvPr>
        </p:nvSpPr>
        <p:spPr>
          <a:xfrm rot="5400000">
            <a:off x="5251054"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4"/>
          <p:cNvSpPr txBox="1">
            <a:spLocks noGrp="1"/>
          </p:cNvSpPr>
          <p:nvPr>
            <p:ph type="body" idx="1"/>
          </p:nvPr>
        </p:nvSpPr>
        <p:spPr>
          <a:xfrm rot="5400000">
            <a:off x="917179"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4"/>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4"/>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4"/>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mailto:fauhordvikskole@gmail.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grpSp>
        <p:nvGrpSpPr>
          <p:cNvPr id="88" name="Google Shape;88;p1"/>
          <p:cNvGrpSpPr/>
          <p:nvPr/>
        </p:nvGrpSpPr>
        <p:grpSpPr>
          <a:xfrm>
            <a:off x="7934325" y="123825"/>
            <a:ext cx="1762125" cy="310713"/>
            <a:chOff x="7934325" y="123825"/>
            <a:chExt cx="1762125" cy="310713"/>
          </a:xfrm>
        </p:grpSpPr>
        <p:sp>
          <p:nvSpPr>
            <p:cNvPr id="89" name="Google Shape;89;p1"/>
            <p:cNvSpPr txBox="1"/>
            <p:nvPr/>
          </p:nvSpPr>
          <p:spPr>
            <a:xfrm>
              <a:off x="8319290" y="123825"/>
              <a:ext cx="137160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no-NO" sz="1400" b="0" i="0" u="none" strike="noStrike" cap="none">
                  <a:solidFill>
                    <a:schemeClr val="dk1"/>
                  </a:solidFill>
                  <a:latin typeface="Calibri"/>
                  <a:ea typeface="Calibri"/>
                  <a:cs typeface="Calibri"/>
                  <a:sym typeface="Calibri"/>
                </a:rPr>
                <a:t>Hordvik skole</a:t>
              </a:r>
              <a:endParaRPr sz="1400" b="0" i="0" u="none" strike="noStrike" cap="none">
                <a:solidFill>
                  <a:srgbClr val="000000"/>
                </a:solidFill>
                <a:latin typeface="Arial"/>
                <a:ea typeface="Arial"/>
                <a:cs typeface="Arial"/>
                <a:sym typeface="Arial"/>
              </a:endParaRPr>
            </a:p>
          </p:txBody>
        </p:sp>
        <p:sp>
          <p:nvSpPr>
            <p:cNvPr id="90" name="Google Shape;90;p1"/>
            <p:cNvSpPr txBox="1"/>
            <p:nvPr/>
          </p:nvSpPr>
          <p:spPr>
            <a:xfrm>
              <a:off x="7934325" y="126802"/>
              <a:ext cx="1762125" cy="307736"/>
            </a:xfrm>
            <a:prstGeom prst="rect">
              <a:avLst/>
            </a:prstGeom>
            <a:noFill/>
            <a:ln>
              <a:noFill/>
            </a:ln>
          </p:spPr>
          <p:txBody>
            <a:bodyPr spcFirstLastPara="1" wrap="square" lIns="91425" tIns="45700" rIns="91425" bIns="45700" anchor="t" anchorCtr="0">
              <a:spAutoFit/>
            </a:bodyPr>
            <a:lstStyle/>
            <a:p>
              <a:pPr>
                <a:buSzPts val="1400"/>
              </a:pPr>
              <a:endParaRPr lang="en-US" sz="1400" b="0" i="0" u="none" strike="noStrike" cap="none">
                <a:solidFill>
                  <a:schemeClr val="dk1"/>
                </a:solidFill>
                <a:latin typeface="Calibri"/>
                <a:ea typeface="Calibri"/>
                <a:cs typeface="Calibri"/>
              </a:endParaRPr>
            </a:p>
          </p:txBody>
        </p:sp>
      </p:grpSp>
      <p:sp>
        <p:nvSpPr>
          <p:cNvPr id="91" name="Google Shape;91;p1"/>
          <p:cNvSpPr/>
          <p:nvPr/>
        </p:nvSpPr>
        <p:spPr>
          <a:xfrm>
            <a:off x="95250" y="523875"/>
            <a:ext cx="9715500" cy="1162050"/>
          </a:xfrm>
          <a:prstGeom prst="roundRect">
            <a:avLst>
              <a:gd name="adj" fmla="val 16667"/>
            </a:avLst>
          </a:prstGeom>
          <a:solidFill>
            <a:schemeClr val="accent2"/>
          </a:solidFill>
          <a:ln w="9525" cap="flat" cmpd="sng">
            <a:solidFill>
              <a:srgbClr val="A64D7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no-NO" sz="4000" b="0" i="0" u="none" strike="noStrike" cap="none">
                <a:solidFill>
                  <a:schemeClr val="dk1"/>
                </a:solidFill>
                <a:latin typeface="Arial"/>
                <a:ea typeface="Arial"/>
                <a:cs typeface="Arial"/>
                <a:sym typeface="Arial"/>
              </a:rPr>
              <a:t>UKEPLAN FOR </a:t>
            </a:r>
            <a:r>
              <a:rPr lang="nb-NO" sz="4000">
                <a:solidFill>
                  <a:schemeClr val="dk1"/>
                </a:solidFill>
              </a:rPr>
              <a:t>1</a:t>
            </a:r>
            <a:r>
              <a:rPr lang="no-NO" sz="4000" b="0" i="0" u="none" strike="noStrike" cap="none">
                <a:solidFill>
                  <a:schemeClr val="dk1"/>
                </a:solidFill>
                <a:latin typeface="Arial"/>
                <a:ea typeface="Arial"/>
                <a:cs typeface="Arial"/>
                <a:sym typeface="Arial"/>
              </a:rPr>
              <a:t>.TRINN</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no-NO" sz="2400" b="0" i="0" u="none" strike="noStrike" cap="none">
                <a:solidFill>
                  <a:schemeClr val="dk1"/>
                </a:solidFill>
                <a:latin typeface="Arial"/>
                <a:ea typeface="Arial"/>
                <a:cs typeface="Arial"/>
                <a:sym typeface="Arial"/>
              </a:rPr>
              <a:t>Uke </a:t>
            </a:r>
            <a:r>
              <a:rPr lang="no-NO" sz="2400">
                <a:solidFill>
                  <a:schemeClr val="dk1"/>
                </a:solidFill>
              </a:rPr>
              <a:t>43</a:t>
            </a:r>
            <a:endParaRPr sz="1400" b="0" i="0" u="none" strike="noStrike" cap="none">
              <a:solidFill>
                <a:schemeClr val="dk1"/>
              </a:solidFill>
              <a:latin typeface="Arial"/>
              <a:ea typeface="Arial"/>
              <a:cs typeface="Arial"/>
              <a:sym typeface="Arial"/>
            </a:endParaRPr>
          </a:p>
        </p:txBody>
      </p:sp>
      <p:graphicFrame>
        <p:nvGraphicFramePr>
          <p:cNvPr id="92" name="Google Shape;92;p1"/>
          <p:cNvGraphicFramePr/>
          <p:nvPr>
            <p:extLst>
              <p:ext uri="{D42A27DB-BD31-4B8C-83A1-F6EECF244321}">
                <p14:modId xmlns:p14="http://schemas.microsoft.com/office/powerpoint/2010/main" val="3963096920"/>
              </p:ext>
            </p:extLst>
          </p:nvPr>
        </p:nvGraphicFramePr>
        <p:xfrm>
          <a:off x="91440" y="5151120"/>
          <a:ext cx="9706060" cy="1590554"/>
        </p:xfrm>
        <a:graphic>
          <a:graphicData uri="http://schemas.openxmlformats.org/drawingml/2006/table">
            <a:tbl>
              <a:tblPr>
                <a:noFill/>
                <a:tableStyleId>{CA444385-0DCD-4A8F-BB13-186B9835C060}</a:tableStyleId>
              </a:tblPr>
              <a:tblGrid>
                <a:gridCol w="1617676">
                  <a:extLst>
                    <a:ext uri="{9D8B030D-6E8A-4147-A177-3AD203B41FA5}">
                      <a16:colId xmlns:a16="http://schemas.microsoft.com/office/drawing/2014/main" val="20000"/>
                    </a:ext>
                  </a:extLst>
                </a:gridCol>
                <a:gridCol w="8088384">
                  <a:extLst>
                    <a:ext uri="{9D8B030D-6E8A-4147-A177-3AD203B41FA5}">
                      <a16:colId xmlns:a16="http://schemas.microsoft.com/office/drawing/2014/main" val="20001"/>
                    </a:ext>
                  </a:extLst>
                </a:gridCol>
              </a:tblGrid>
              <a:tr h="302501">
                <a:tc>
                  <a:txBody>
                    <a:bodyPr/>
                    <a:lstStyle/>
                    <a:p>
                      <a:pPr marL="0" marR="0" lvl="0" indent="0" algn="ctr" rtl="0">
                        <a:lnSpc>
                          <a:spcPct val="100000"/>
                        </a:lnSpc>
                        <a:spcBef>
                          <a:spcPts val="0"/>
                        </a:spcBef>
                        <a:spcAft>
                          <a:spcPts val="0"/>
                        </a:spcAft>
                        <a:buClr>
                          <a:srgbClr val="000000"/>
                        </a:buClr>
                        <a:buSzPts val="1600"/>
                        <a:buFont typeface="Arial"/>
                        <a:buNone/>
                      </a:pPr>
                      <a:r>
                        <a:rPr lang="no-NO" sz="1500" u="none" strike="noStrike" cap="none">
                          <a:latin typeface="Arial"/>
                          <a:ea typeface="Arial"/>
                          <a:cs typeface="Arial"/>
                          <a:sym typeface="Arial"/>
                        </a:rPr>
                        <a:t>Ukelekse</a:t>
                      </a:r>
                      <a:endParaRPr sz="13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ED7D31"/>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500" u="none" strike="noStrike" cap="none">
                        <a:latin typeface="Arial"/>
                        <a:ea typeface="Arial"/>
                        <a:cs typeface="Arial"/>
                        <a:sym typeface="Aria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ED7D31"/>
                    </a:solidFill>
                  </a:tcPr>
                </a:tc>
                <a:extLst>
                  <a:ext uri="{0D108BD9-81ED-4DB2-BD59-A6C34878D82A}">
                    <a16:rowId xmlns:a16="http://schemas.microsoft.com/office/drawing/2014/main" val="10000"/>
                  </a:ext>
                </a:extLst>
              </a:tr>
              <a:tr h="1270504">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a:lnSpc>
                          <a:spcPct val="100000"/>
                        </a:lnSpc>
                        <a:spcBef>
                          <a:spcPts val="0"/>
                        </a:spcBef>
                        <a:spcAft>
                          <a:spcPts val="0"/>
                        </a:spcAft>
                        <a:buNone/>
                      </a:pPr>
                      <a:r>
                        <a:rPr lang="en-US" sz="1200" u="none" strike="noStrike" cap="none" err="1"/>
                        <a:t>Gjør</a:t>
                      </a:r>
                      <a:r>
                        <a:rPr lang="en-US" sz="1200" u="none" strike="noStrike" cap="none"/>
                        <a:t> </a:t>
                      </a:r>
                      <a:r>
                        <a:rPr lang="en-US" sz="1200" u="none" strike="noStrike" cap="none" err="1"/>
                        <a:t>bokstavleksen</a:t>
                      </a:r>
                      <a:r>
                        <a:rPr lang="en-US" sz="1200" u="none" strike="noStrike" cap="none"/>
                        <a:t> om </a:t>
                      </a:r>
                      <a:r>
                        <a:rPr lang="en-US" sz="1200" u="none" strike="noStrike" cap="none" err="1"/>
                        <a:t>bokstaven</a:t>
                      </a:r>
                      <a:r>
                        <a:rPr lang="en-US" sz="1200" u="none" strike="noStrike" cap="none"/>
                        <a:t> S. </a:t>
                      </a:r>
                    </a:p>
                    <a:p>
                      <a:pPr marL="0" marR="0" lvl="0" indent="0" algn="l">
                        <a:lnSpc>
                          <a:spcPct val="100000"/>
                        </a:lnSpc>
                        <a:spcBef>
                          <a:spcPts val="0"/>
                        </a:spcBef>
                        <a:spcAft>
                          <a:spcPts val="0"/>
                        </a:spcAft>
                        <a:buNone/>
                      </a:pPr>
                      <a:r>
                        <a:rPr lang="en-US" sz="1200" u="none" strike="noStrike" cap="none"/>
                        <a:t>Tell </a:t>
                      </a:r>
                      <a:r>
                        <a:rPr lang="en-US" sz="1200" u="none" strike="noStrike" cap="none" err="1"/>
                        <a:t>og</a:t>
                      </a:r>
                      <a:r>
                        <a:rPr lang="en-US" sz="1200" u="none" strike="noStrike" cap="none"/>
                        <a:t> </a:t>
                      </a:r>
                      <a:r>
                        <a:rPr lang="en-US" sz="1200" u="none" strike="noStrike" cap="none" err="1"/>
                        <a:t>skriv</a:t>
                      </a:r>
                      <a:r>
                        <a:rPr lang="en-US" sz="1200" u="none" strike="noStrike" cap="none"/>
                        <a:t> </a:t>
                      </a:r>
                      <a:r>
                        <a:rPr lang="en-US" sz="1200" u="none" strike="noStrike" cap="none" err="1"/>
                        <a:t>tellestreker</a:t>
                      </a:r>
                      <a:r>
                        <a:rPr lang="en-US" sz="1200" u="none" strike="noStrike" cap="none"/>
                        <a:t> </a:t>
                      </a:r>
                      <a:r>
                        <a:rPr lang="en-US" sz="1200" u="none" strike="noStrike" cap="none" err="1"/>
                        <a:t>på</a:t>
                      </a:r>
                      <a:r>
                        <a:rPr lang="en-US" sz="1200" u="none" strike="noStrike" cap="none"/>
                        <a:t> </a:t>
                      </a:r>
                      <a:r>
                        <a:rPr lang="en-US" sz="1200" u="none" strike="noStrike" cap="none" err="1"/>
                        <a:t>halloweenarket</a:t>
                      </a:r>
                      <a:r>
                        <a:rPr lang="en-US" sz="1200" u="none" strike="noStrike" cap="none"/>
                        <a:t>. Husk </a:t>
                      </a:r>
                      <a:r>
                        <a:rPr lang="en-US" sz="1200" u="none" strike="noStrike" cap="none" err="1"/>
                        <a:t>og</a:t>
                      </a:r>
                      <a:r>
                        <a:rPr lang="en-US" sz="1200" u="none" strike="noStrike" cap="none"/>
                        <a:t> </a:t>
                      </a:r>
                      <a:r>
                        <a:rPr lang="en-US" sz="1200" u="none" strike="noStrike" cap="none" err="1"/>
                        <a:t>lage</a:t>
                      </a:r>
                      <a:r>
                        <a:rPr lang="en-US" sz="1200" u="none" strike="noStrike" cap="none"/>
                        <a:t> </a:t>
                      </a:r>
                      <a:r>
                        <a:rPr lang="en-US" sz="1200" u="none" strike="noStrike" cap="none" err="1"/>
                        <a:t>grupper</a:t>
                      </a:r>
                      <a:r>
                        <a:rPr lang="en-US" sz="1200" u="none" strike="noStrike" cap="none"/>
                        <a:t> </a:t>
                      </a:r>
                      <a:r>
                        <a:rPr lang="en-US" sz="1200" u="none" strike="noStrike" cap="none" err="1"/>
                        <a:t>på</a:t>
                      </a:r>
                      <a:r>
                        <a:rPr lang="en-US" sz="1200" u="none" strike="noStrike" cap="none"/>
                        <a:t> 5.  </a:t>
                      </a: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93" name="Google Shape;93;p1"/>
          <p:cNvPicPr preferRelativeResize="0"/>
          <p:nvPr/>
        </p:nvPicPr>
        <p:blipFill rotWithShape="1">
          <a:blip r:embed="rId3">
            <a:alphaModFix/>
          </a:blip>
          <a:srcRect/>
          <a:stretch/>
        </p:blipFill>
        <p:spPr>
          <a:xfrm>
            <a:off x="8354166" y="683869"/>
            <a:ext cx="1342284" cy="842062"/>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94" name="Google Shape;94;p1"/>
          <p:cNvPicPr preferRelativeResize="0"/>
          <p:nvPr/>
        </p:nvPicPr>
        <p:blipFill rotWithShape="1">
          <a:blip r:embed="rId4">
            <a:alphaModFix/>
          </a:blip>
          <a:srcRect/>
          <a:stretch/>
        </p:blipFill>
        <p:spPr>
          <a:xfrm flipH="1">
            <a:off x="9027114" y="4066953"/>
            <a:ext cx="458125" cy="394300"/>
          </a:xfrm>
          <a:prstGeom prst="rect">
            <a:avLst/>
          </a:prstGeom>
          <a:noFill/>
          <a:ln>
            <a:noFill/>
          </a:ln>
        </p:spPr>
      </p:pic>
      <p:graphicFrame>
        <p:nvGraphicFramePr>
          <p:cNvPr id="95" name="Google Shape;95;p1"/>
          <p:cNvGraphicFramePr/>
          <p:nvPr>
            <p:extLst>
              <p:ext uri="{D42A27DB-BD31-4B8C-83A1-F6EECF244321}">
                <p14:modId xmlns:p14="http://schemas.microsoft.com/office/powerpoint/2010/main" val="3432316374"/>
              </p:ext>
            </p:extLst>
          </p:nvPr>
        </p:nvGraphicFramePr>
        <p:xfrm>
          <a:off x="91440" y="1747520"/>
          <a:ext cx="9715434" cy="3240608"/>
        </p:xfrm>
        <a:graphic>
          <a:graphicData uri="http://schemas.openxmlformats.org/drawingml/2006/table">
            <a:tbl>
              <a:tblPr>
                <a:noFill/>
                <a:tableStyleId>{CA444385-0DCD-4A8F-BB13-186B9835C060}</a:tableStyleId>
              </a:tblPr>
              <a:tblGrid>
                <a:gridCol w="1619239">
                  <a:extLst>
                    <a:ext uri="{9D8B030D-6E8A-4147-A177-3AD203B41FA5}">
                      <a16:colId xmlns:a16="http://schemas.microsoft.com/office/drawing/2014/main" val="20000"/>
                    </a:ext>
                  </a:extLst>
                </a:gridCol>
                <a:gridCol w="1619239">
                  <a:extLst>
                    <a:ext uri="{9D8B030D-6E8A-4147-A177-3AD203B41FA5}">
                      <a16:colId xmlns:a16="http://schemas.microsoft.com/office/drawing/2014/main" val="20001"/>
                    </a:ext>
                  </a:extLst>
                </a:gridCol>
                <a:gridCol w="1619239">
                  <a:extLst>
                    <a:ext uri="{9D8B030D-6E8A-4147-A177-3AD203B41FA5}">
                      <a16:colId xmlns:a16="http://schemas.microsoft.com/office/drawing/2014/main" val="20002"/>
                    </a:ext>
                  </a:extLst>
                </a:gridCol>
                <a:gridCol w="1619239">
                  <a:extLst>
                    <a:ext uri="{9D8B030D-6E8A-4147-A177-3AD203B41FA5}">
                      <a16:colId xmlns:a16="http://schemas.microsoft.com/office/drawing/2014/main" val="20003"/>
                    </a:ext>
                  </a:extLst>
                </a:gridCol>
                <a:gridCol w="1619239">
                  <a:extLst>
                    <a:ext uri="{9D8B030D-6E8A-4147-A177-3AD203B41FA5}">
                      <a16:colId xmlns:a16="http://schemas.microsoft.com/office/drawing/2014/main" val="20004"/>
                    </a:ext>
                  </a:extLst>
                </a:gridCol>
                <a:gridCol w="1619239">
                  <a:extLst>
                    <a:ext uri="{9D8B030D-6E8A-4147-A177-3AD203B41FA5}">
                      <a16:colId xmlns:a16="http://schemas.microsoft.com/office/drawing/2014/main" val="20005"/>
                    </a:ext>
                  </a:extLst>
                </a:gridCol>
              </a:tblGrid>
              <a:tr h="543427">
                <a:tc>
                  <a:txBody>
                    <a:bodyPr/>
                    <a:lstStyle/>
                    <a:p>
                      <a:pPr marL="0" lvl="0" indent="0" algn="ctr" rtl="0">
                        <a:lnSpc>
                          <a:spcPct val="115000"/>
                        </a:lnSpc>
                        <a:spcBef>
                          <a:spcPts val="0"/>
                        </a:spcBef>
                        <a:spcAft>
                          <a:spcPts val="0"/>
                        </a:spcAft>
                        <a:buNone/>
                      </a:pPr>
                      <a:r>
                        <a:rPr lang="no-NO" sz="1500">
                          <a:latin typeface="Calibri"/>
                          <a:ea typeface="Calibri"/>
                          <a:cs typeface="Calibri"/>
                          <a:sym typeface="Calibri"/>
                        </a:rPr>
                        <a:t>PÅ SKOLEN</a:t>
                      </a:r>
                      <a:endParaRPr sz="150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a:txBody>
                    <a:bodyPr/>
                    <a:lstStyle/>
                    <a:p>
                      <a:pPr marL="0" lvl="0" indent="0" algn="ctr" rtl="0">
                        <a:lnSpc>
                          <a:spcPct val="115000"/>
                        </a:lnSpc>
                        <a:spcBef>
                          <a:spcPts val="0"/>
                        </a:spcBef>
                        <a:spcAft>
                          <a:spcPts val="0"/>
                        </a:spcAft>
                        <a:buNone/>
                      </a:pPr>
                      <a:r>
                        <a:rPr lang="no-NO" sz="1500">
                          <a:latin typeface="Calibri"/>
                          <a:ea typeface="Calibri"/>
                          <a:cs typeface="Calibri"/>
                          <a:sym typeface="Calibri"/>
                        </a:rPr>
                        <a:t>MANDAG</a:t>
                      </a:r>
                      <a:endParaRPr sz="150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a:txBody>
                    <a:bodyPr/>
                    <a:lstStyle/>
                    <a:p>
                      <a:pPr marL="0" lvl="0" indent="0" algn="ctr" rtl="0">
                        <a:lnSpc>
                          <a:spcPct val="115000"/>
                        </a:lnSpc>
                        <a:spcBef>
                          <a:spcPts val="0"/>
                        </a:spcBef>
                        <a:spcAft>
                          <a:spcPts val="0"/>
                        </a:spcAft>
                        <a:buNone/>
                      </a:pPr>
                      <a:r>
                        <a:rPr lang="no-NO" sz="1500">
                          <a:latin typeface="Calibri"/>
                          <a:ea typeface="Calibri"/>
                          <a:cs typeface="Calibri"/>
                          <a:sym typeface="Calibri"/>
                        </a:rPr>
                        <a:t>TIRSDAG</a:t>
                      </a:r>
                      <a:endParaRPr sz="150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a:txBody>
                    <a:bodyPr/>
                    <a:lstStyle/>
                    <a:p>
                      <a:pPr marL="0" lvl="0" indent="0" algn="ctr" rtl="0">
                        <a:lnSpc>
                          <a:spcPct val="115000"/>
                        </a:lnSpc>
                        <a:spcBef>
                          <a:spcPts val="0"/>
                        </a:spcBef>
                        <a:spcAft>
                          <a:spcPts val="0"/>
                        </a:spcAft>
                        <a:buNone/>
                      </a:pPr>
                      <a:r>
                        <a:rPr lang="no-NO" sz="1500">
                          <a:latin typeface="Calibri"/>
                          <a:ea typeface="Calibri"/>
                          <a:cs typeface="Calibri"/>
                          <a:sym typeface="Calibri"/>
                        </a:rPr>
                        <a:t>ONSDAG</a:t>
                      </a:r>
                      <a:endParaRPr sz="150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a:txBody>
                    <a:bodyPr/>
                    <a:lstStyle/>
                    <a:p>
                      <a:pPr marL="0" lvl="0" indent="0" algn="ctr" rtl="0">
                        <a:lnSpc>
                          <a:spcPct val="115000"/>
                        </a:lnSpc>
                        <a:spcBef>
                          <a:spcPts val="0"/>
                        </a:spcBef>
                        <a:spcAft>
                          <a:spcPts val="0"/>
                        </a:spcAft>
                        <a:buNone/>
                      </a:pPr>
                      <a:r>
                        <a:rPr lang="no-NO" sz="1500">
                          <a:latin typeface="Calibri"/>
                          <a:ea typeface="Calibri"/>
                          <a:cs typeface="Calibri"/>
                          <a:sym typeface="Calibri"/>
                        </a:rPr>
                        <a:t>TORSDAG</a:t>
                      </a:r>
                      <a:endParaRPr sz="150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tc>
                  <a:txBody>
                    <a:bodyPr/>
                    <a:lstStyle/>
                    <a:p>
                      <a:pPr marL="0" lvl="0" indent="0" algn="ctr" rtl="0">
                        <a:lnSpc>
                          <a:spcPct val="115000"/>
                        </a:lnSpc>
                        <a:spcBef>
                          <a:spcPts val="0"/>
                        </a:spcBef>
                        <a:spcAft>
                          <a:spcPts val="0"/>
                        </a:spcAft>
                        <a:buNone/>
                      </a:pPr>
                      <a:r>
                        <a:rPr lang="no-NO" sz="1500">
                          <a:latin typeface="Calibri"/>
                          <a:ea typeface="Calibri"/>
                          <a:cs typeface="Calibri"/>
                          <a:sym typeface="Calibri"/>
                        </a:rPr>
                        <a:t>FREDAG</a:t>
                      </a:r>
                      <a:endParaRPr sz="150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accent6"/>
                    </a:solidFill>
                  </a:tcPr>
                </a:tc>
                <a:extLst>
                  <a:ext uri="{0D108BD9-81ED-4DB2-BD59-A6C34878D82A}">
                    <a16:rowId xmlns:a16="http://schemas.microsoft.com/office/drawing/2014/main" val="10000"/>
                  </a:ext>
                </a:extLst>
              </a:tr>
              <a:tr h="2266871">
                <a:tc>
                  <a:txBody>
                    <a:bodyPr/>
                    <a:lstStyle/>
                    <a:p>
                      <a:pPr marL="0" lvl="0" indent="0" algn="l">
                        <a:lnSpc>
                          <a:spcPct val="114999"/>
                        </a:lnSpc>
                        <a:spcBef>
                          <a:spcPts val="0"/>
                        </a:spcBef>
                        <a:spcAft>
                          <a:spcPts val="0"/>
                        </a:spcAft>
                        <a:buNone/>
                      </a:pPr>
                      <a:r>
                        <a:rPr lang="no-NO">
                          <a:latin typeface="Calibri"/>
                          <a:ea typeface="Calibri"/>
                          <a:cs typeface="Calibri"/>
                        </a:rPr>
                        <a:t>ARO: Jeg holder </a:t>
                      </a:r>
                      <a:r>
                        <a:rPr lang="no-NO" err="1">
                          <a:latin typeface="Calibri"/>
                          <a:ea typeface="Calibri"/>
                          <a:cs typeface="Calibri"/>
                        </a:rPr>
                        <a:t>orden</a:t>
                      </a:r>
                      <a:r>
                        <a:rPr lang="no-NO">
                          <a:latin typeface="Calibri"/>
                          <a:ea typeface="Calibri"/>
                          <a:cs typeface="Calibri"/>
                        </a:rPr>
                        <a:t> </a:t>
                      </a:r>
                      <a:r>
                        <a:rPr lang="no-NO" err="1">
                          <a:latin typeface="Calibri"/>
                          <a:ea typeface="Calibri"/>
                          <a:cs typeface="Calibri"/>
                        </a:rPr>
                        <a:t>på</a:t>
                      </a:r>
                      <a:r>
                        <a:rPr lang="no-NO">
                          <a:latin typeface="Calibri"/>
                          <a:ea typeface="Calibri"/>
                          <a:cs typeface="Calibri"/>
                        </a:rPr>
                        <a:t> min </a:t>
                      </a:r>
                      <a:r>
                        <a:rPr lang="no-NO" err="1">
                          <a:latin typeface="Calibri"/>
                          <a:ea typeface="Calibri"/>
                          <a:cs typeface="Calibri"/>
                        </a:rPr>
                        <a:t>garderobeplass</a:t>
                      </a:r>
                      <a:r>
                        <a:rPr lang="no-NO">
                          <a:latin typeface="Calibri"/>
                          <a:ea typeface="Calibri"/>
                          <a:cs typeface="Calibri"/>
                        </a:rPr>
                        <a:t>. </a:t>
                      </a:r>
                      <a:endParaRPr lang="en-US">
                        <a:sym typeface="Calibri"/>
                      </a:endParaRPr>
                    </a:p>
                    <a:p>
                      <a:pPr marL="0" lvl="0" indent="0" algn="l">
                        <a:lnSpc>
                          <a:spcPct val="114999"/>
                        </a:lnSpc>
                        <a:spcBef>
                          <a:spcPts val="0"/>
                        </a:spcBef>
                        <a:spcAft>
                          <a:spcPts val="0"/>
                        </a:spcAft>
                        <a:buNone/>
                      </a:pPr>
                      <a:r>
                        <a:rPr lang="en-US">
                          <a:latin typeface="Calibri"/>
                          <a:ea typeface="Calibri"/>
                          <a:cs typeface="Calibri"/>
                        </a:rPr>
                        <a:t> </a:t>
                      </a: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a:lnSpc>
                          <a:spcPct val="114999"/>
                        </a:lnSpc>
                        <a:spcBef>
                          <a:spcPts val="0"/>
                        </a:spcBef>
                        <a:spcAft>
                          <a:spcPts val="0"/>
                        </a:spcAft>
                        <a:buNone/>
                      </a:pPr>
                      <a:r>
                        <a:rPr lang="en-US" b="1" err="1">
                          <a:latin typeface="Calibri"/>
                          <a:ea typeface="Calibri"/>
                          <a:cs typeface="Calibri"/>
                        </a:rPr>
                        <a:t>Uteskole</a:t>
                      </a:r>
                    </a:p>
                    <a:p>
                      <a:pPr marL="0" lvl="0" indent="0" algn="l">
                        <a:lnSpc>
                          <a:spcPct val="114999"/>
                        </a:lnSpc>
                        <a:spcBef>
                          <a:spcPts val="0"/>
                        </a:spcBef>
                        <a:spcAft>
                          <a:spcPts val="0"/>
                        </a:spcAft>
                        <a:buNone/>
                      </a:pPr>
                      <a:endParaRPr lang="en-US" b="1">
                        <a:latin typeface="Calibri"/>
                        <a:ea typeface="Calibri"/>
                        <a:cs typeface="Calibri"/>
                      </a:endParaRPr>
                    </a:p>
                    <a:p>
                      <a:pPr marL="0" lvl="0" indent="0" algn="l">
                        <a:lnSpc>
                          <a:spcPct val="114999"/>
                        </a:lnSpc>
                        <a:spcBef>
                          <a:spcPts val="0"/>
                        </a:spcBef>
                        <a:spcAft>
                          <a:spcPts val="0"/>
                        </a:spcAft>
                        <a:buNone/>
                      </a:pPr>
                      <a:r>
                        <a:rPr lang="en-US" b="1">
                          <a:latin typeface="Calibri"/>
                          <a:ea typeface="Calibri"/>
                          <a:cs typeface="Calibri"/>
                        </a:rPr>
                        <a:t>Vi </a:t>
                      </a:r>
                      <a:r>
                        <a:rPr lang="en-US" b="1" err="1">
                          <a:latin typeface="Calibri"/>
                          <a:ea typeface="Calibri"/>
                          <a:cs typeface="Calibri"/>
                        </a:rPr>
                        <a:t>går</a:t>
                      </a:r>
                      <a:r>
                        <a:rPr lang="en-US" b="1">
                          <a:latin typeface="Calibri"/>
                          <a:ea typeface="Calibri"/>
                          <a:cs typeface="Calibri"/>
                        </a:rPr>
                        <a:t> tur </a:t>
                      </a:r>
                      <a:r>
                        <a:rPr lang="en-US" b="1" err="1">
                          <a:latin typeface="Calibri"/>
                          <a:ea typeface="Calibri"/>
                          <a:cs typeface="Calibri"/>
                        </a:rPr>
                        <a:t>til</a:t>
                      </a:r>
                      <a:r>
                        <a:rPr lang="en-US" b="1">
                          <a:latin typeface="Calibri"/>
                          <a:ea typeface="Calibri"/>
                          <a:cs typeface="Calibri"/>
                        </a:rPr>
                        <a:t> </a:t>
                      </a:r>
                      <a:r>
                        <a:rPr lang="en-US" b="1" err="1">
                          <a:latin typeface="Calibri"/>
                          <a:ea typeface="Calibri"/>
                          <a:cs typeface="Calibri"/>
                        </a:rPr>
                        <a:t>hakkebakkeskogen</a:t>
                      </a:r>
                      <a:endParaRPr lang="en-US" b="1">
                        <a:latin typeface="Calibri"/>
                        <a:ea typeface="Calibri"/>
                        <a:cs typeface="Calibri"/>
                      </a:endParaRPr>
                    </a:p>
                    <a:p>
                      <a:pPr marL="0" lvl="0" indent="0" algn="l">
                        <a:lnSpc>
                          <a:spcPct val="114999"/>
                        </a:lnSpc>
                        <a:spcBef>
                          <a:spcPts val="0"/>
                        </a:spcBef>
                        <a:spcAft>
                          <a:spcPts val="0"/>
                        </a:spcAft>
                        <a:buNone/>
                      </a:pPr>
                      <a:r>
                        <a:rPr lang="en-US" b="1">
                          <a:latin typeface="Calibri"/>
                          <a:ea typeface="Calibri"/>
                          <a:cs typeface="Calibri"/>
                        </a:rPr>
                        <a:t> </a:t>
                      </a:r>
                    </a:p>
                    <a:p>
                      <a:pPr marL="0" lvl="0" indent="0" algn="l">
                        <a:lnSpc>
                          <a:spcPct val="114999"/>
                        </a:lnSpc>
                        <a:spcBef>
                          <a:spcPts val="0"/>
                        </a:spcBef>
                        <a:spcAft>
                          <a:spcPts val="0"/>
                        </a:spcAft>
                        <a:buNone/>
                      </a:pPr>
                      <a:r>
                        <a:rPr lang="en-US" b="1">
                          <a:latin typeface="Calibri"/>
                          <a:ea typeface="Calibri"/>
                          <a:cs typeface="Calibri"/>
                        </a:rPr>
                        <a:t>Husk </a:t>
                      </a:r>
                      <a:r>
                        <a:rPr lang="en-US" b="1" err="1">
                          <a:latin typeface="Calibri"/>
                          <a:ea typeface="Calibri"/>
                          <a:cs typeface="Calibri"/>
                        </a:rPr>
                        <a:t>klær</a:t>
                      </a:r>
                      <a:r>
                        <a:rPr lang="en-US" b="1">
                          <a:latin typeface="Calibri"/>
                          <a:ea typeface="Calibri"/>
                          <a:cs typeface="Calibri"/>
                        </a:rPr>
                        <a:t> </a:t>
                      </a:r>
                      <a:r>
                        <a:rPr lang="en-US" b="1" err="1">
                          <a:latin typeface="Calibri"/>
                          <a:ea typeface="Calibri"/>
                          <a:cs typeface="Calibri"/>
                        </a:rPr>
                        <a:t>etter</a:t>
                      </a:r>
                      <a:r>
                        <a:rPr lang="en-US" b="1">
                          <a:latin typeface="Calibri"/>
                          <a:ea typeface="Calibri"/>
                          <a:cs typeface="Calibri"/>
                        </a:rPr>
                        <a:t> </a:t>
                      </a:r>
                      <a:r>
                        <a:rPr lang="en-US" b="1" err="1">
                          <a:latin typeface="Calibri"/>
                          <a:ea typeface="Calibri"/>
                          <a:cs typeface="Calibri"/>
                        </a:rPr>
                        <a:t>været</a:t>
                      </a:r>
                      <a:r>
                        <a:rPr lang="en-US" b="1">
                          <a:latin typeface="Calibri"/>
                          <a:ea typeface="Calibri"/>
                          <a:cs typeface="Calibri"/>
                        </a:rPr>
                        <a:t> </a:t>
                      </a:r>
                      <a:r>
                        <a:rPr lang="en-US" b="1" err="1">
                          <a:latin typeface="Calibri"/>
                          <a:ea typeface="Calibri"/>
                          <a:cs typeface="Calibri"/>
                        </a:rPr>
                        <a:t>og</a:t>
                      </a:r>
                      <a:r>
                        <a:rPr lang="en-US" b="1">
                          <a:latin typeface="Calibri"/>
                          <a:ea typeface="Calibri"/>
                          <a:cs typeface="Calibri"/>
                        </a:rPr>
                        <a:t> </a:t>
                      </a:r>
                      <a:r>
                        <a:rPr lang="en-US" b="1" err="1">
                          <a:latin typeface="Calibri"/>
                          <a:ea typeface="Calibri"/>
                          <a:cs typeface="Calibri"/>
                        </a:rPr>
                        <a:t>godt</a:t>
                      </a:r>
                      <a:r>
                        <a:rPr lang="en-US" b="1">
                          <a:latin typeface="Calibri"/>
                          <a:ea typeface="Calibri"/>
                          <a:cs typeface="Calibri"/>
                        </a:rPr>
                        <a:t> med mat </a:t>
                      </a:r>
                      <a:r>
                        <a:rPr lang="en-US" b="1" err="1">
                          <a:latin typeface="Calibri"/>
                          <a:ea typeface="Calibri"/>
                          <a:cs typeface="Calibri"/>
                        </a:rPr>
                        <a:t>og</a:t>
                      </a:r>
                      <a:r>
                        <a:rPr lang="en-US" b="1">
                          <a:latin typeface="Calibri"/>
                          <a:ea typeface="Calibri"/>
                          <a:cs typeface="Calibri"/>
                        </a:rPr>
                        <a:t> </a:t>
                      </a:r>
                      <a:r>
                        <a:rPr lang="en-US" b="1" err="1">
                          <a:latin typeface="Calibri"/>
                          <a:ea typeface="Calibri"/>
                          <a:cs typeface="Calibri"/>
                        </a:rPr>
                        <a:t>drikke</a:t>
                      </a:r>
                      <a:r>
                        <a:rPr lang="en-US" b="1">
                          <a:latin typeface="Calibri"/>
                          <a:ea typeface="Calibri"/>
                          <a:cs typeface="Calibri"/>
                        </a:rPr>
                        <a:t>. </a:t>
                      </a: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nb-NO" b="1">
                          <a:latin typeface="Calibri"/>
                          <a:ea typeface="Calibri"/>
                          <a:cs typeface="Calibri"/>
                        </a:rPr>
                        <a:t>Samling</a:t>
                      </a:r>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a:latin typeface="Calibri"/>
                          <a:ea typeface="Calibri"/>
                          <a:cs typeface="Calibri"/>
                        </a:rPr>
                        <a:t>Tredeling gym, norsk og matematikk</a:t>
                      </a:r>
                      <a:endParaRPr lang="nb-NO"/>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endParaRPr lang="nb-NO" b="1">
                        <a:latin typeface="Calibri"/>
                        <a:ea typeface="Calibri"/>
                        <a:cs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a:lnSpc>
                          <a:spcPct val="114999"/>
                        </a:lnSpc>
                        <a:spcBef>
                          <a:spcPts val="0"/>
                        </a:spcBef>
                        <a:spcAft>
                          <a:spcPts val="0"/>
                        </a:spcAft>
                        <a:buNone/>
                      </a:pPr>
                      <a:r>
                        <a:rPr lang="en-US" b="1">
                          <a:latin typeface="Calibri"/>
                          <a:ea typeface="Calibri"/>
                          <a:cs typeface="Calibri"/>
                        </a:rPr>
                        <a:t>Samling</a:t>
                      </a:r>
                    </a:p>
                    <a:p>
                      <a:pPr marL="0" lvl="0" indent="0" algn="l">
                        <a:lnSpc>
                          <a:spcPct val="114999"/>
                        </a:lnSpc>
                        <a:spcBef>
                          <a:spcPts val="0"/>
                        </a:spcBef>
                        <a:spcAft>
                          <a:spcPts val="0"/>
                        </a:spcAft>
                        <a:buNone/>
                      </a:pPr>
                      <a:endParaRPr lang="en-US" b="1">
                        <a:latin typeface="Calibri"/>
                        <a:ea typeface="Calibri"/>
                        <a:cs typeface="Calibri"/>
                      </a:endParaRPr>
                    </a:p>
                    <a:p>
                      <a:pPr marL="0" lvl="0" indent="0" algn="l">
                        <a:lnSpc>
                          <a:spcPct val="114999"/>
                        </a:lnSpc>
                        <a:spcBef>
                          <a:spcPts val="0"/>
                        </a:spcBef>
                        <a:spcAft>
                          <a:spcPts val="0"/>
                        </a:spcAft>
                        <a:buNone/>
                      </a:pPr>
                      <a:r>
                        <a:rPr lang="en-US" sz="1400" b="1" err="1">
                          <a:latin typeface="Calibri"/>
                          <a:ea typeface="Calibri"/>
                          <a:cs typeface="Calibri"/>
                        </a:rPr>
                        <a:t>Stasjoner</a:t>
                      </a:r>
                      <a:r>
                        <a:rPr lang="en-US" sz="1400" b="1">
                          <a:latin typeface="Calibri"/>
                          <a:ea typeface="Calibri"/>
                          <a:cs typeface="Calibri"/>
                        </a:rPr>
                        <a:t> med lek </a:t>
                      </a:r>
                      <a:r>
                        <a:rPr lang="en-US" sz="1400" b="1" err="1">
                          <a:latin typeface="Calibri"/>
                          <a:ea typeface="Calibri"/>
                          <a:cs typeface="Calibri"/>
                        </a:rPr>
                        <a:t>og</a:t>
                      </a:r>
                      <a:r>
                        <a:rPr lang="en-US" sz="1400" b="1">
                          <a:latin typeface="Calibri"/>
                          <a:ea typeface="Calibri"/>
                          <a:cs typeface="Calibri"/>
                        </a:rPr>
                        <a:t> </a:t>
                      </a:r>
                      <a:r>
                        <a:rPr lang="en-US" sz="1400" b="1" err="1">
                          <a:latin typeface="Calibri"/>
                          <a:ea typeface="Calibri"/>
                          <a:cs typeface="Calibri"/>
                        </a:rPr>
                        <a:t>læring</a:t>
                      </a:r>
                      <a:r>
                        <a:rPr lang="en-US" sz="1400" b="1">
                          <a:latin typeface="Calibri"/>
                          <a:ea typeface="Calibri"/>
                          <a:cs typeface="Calibri"/>
                        </a:rPr>
                        <a:t>. </a:t>
                      </a:r>
                    </a:p>
                    <a:p>
                      <a:pPr marL="0" lvl="0" indent="0" algn="l">
                        <a:lnSpc>
                          <a:spcPct val="114999"/>
                        </a:lnSpc>
                        <a:spcBef>
                          <a:spcPts val="0"/>
                        </a:spcBef>
                        <a:spcAft>
                          <a:spcPts val="0"/>
                        </a:spcAft>
                        <a:buNone/>
                      </a:pPr>
                      <a:endParaRPr lang="en-US" sz="1400" b="1">
                        <a:latin typeface="Calibri"/>
                        <a:ea typeface="Calibri"/>
                        <a:cs typeface="Calibri"/>
                      </a:endParaRPr>
                    </a:p>
                    <a:p>
                      <a:pPr marL="0" lvl="0" indent="0" algn="l">
                        <a:lnSpc>
                          <a:spcPct val="114999"/>
                        </a:lnSpc>
                        <a:spcBef>
                          <a:spcPts val="0"/>
                        </a:spcBef>
                        <a:spcAft>
                          <a:spcPts val="0"/>
                        </a:spcAft>
                        <a:buNone/>
                      </a:pPr>
                      <a:endParaRPr lang="en-US" sz="1400" b="1">
                        <a:latin typeface="Calibri"/>
                        <a:ea typeface="Calibri"/>
                        <a:cs typeface="Calibri"/>
                      </a:endParaRPr>
                    </a:p>
                    <a:p>
                      <a:pPr marL="0" lvl="0" indent="0" algn="l">
                        <a:lnSpc>
                          <a:spcPct val="114999"/>
                        </a:lnSpc>
                        <a:spcBef>
                          <a:spcPts val="0"/>
                        </a:spcBef>
                        <a:spcAft>
                          <a:spcPts val="0"/>
                        </a:spcAft>
                        <a:buNone/>
                      </a:pPr>
                      <a:r>
                        <a:rPr lang="en-US" sz="1400" b="1">
                          <a:solidFill>
                            <a:schemeClr val="tx1"/>
                          </a:solidFill>
                          <a:latin typeface="Calibri"/>
                          <a:ea typeface="Calibri"/>
                          <a:cs typeface="Calibri"/>
                        </a:rPr>
                        <a:t>Lek</a:t>
                      </a:r>
                      <a:endParaRPr lang="en-US"/>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nb-NO" b="1">
                          <a:latin typeface="Calibri"/>
                          <a:ea typeface="Calibri"/>
                          <a:cs typeface="Calibri"/>
                        </a:rPr>
                        <a:t>Samling</a:t>
                      </a:r>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a:latin typeface="Calibri"/>
                          <a:ea typeface="Calibri"/>
                          <a:cs typeface="Calibri"/>
                        </a:rPr>
                        <a:t>Tredeling med norsk, matte og lek. </a:t>
                      </a: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nb-NO" b="1">
                          <a:latin typeface="Calibri"/>
                          <a:ea typeface="Calibri"/>
                          <a:cs typeface="Calibri"/>
                        </a:rPr>
                        <a:t>Samling</a:t>
                      </a:r>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a:latin typeface="Calibri"/>
                          <a:ea typeface="Calibri"/>
                          <a:cs typeface="Calibri"/>
                        </a:rPr>
                        <a:t>FN-dagen</a:t>
                      </a:r>
                      <a:endParaRPr lang="nb-NO"/>
                    </a:p>
                    <a:p>
                      <a:pPr marL="0" lvl="0" indent="0" algn="l">
                        <a:lnSpc>
                          <a:spcPct val="114999"/>
                        </a:lnSpc>
                        <a:spcBef>
                          <a:spcPts val="0"/>
                        </a:spcBef>
                        <a:spcAft>
                          <a:spcPts val="0"/>
                        </a:spcAft>
                        <a:buNone/>
                      </a:pPr>
                      <a:r>
                        <a:rPr lang="nb-NO" b="1">
                          <a:latin typeface="Calibri"/>
                          <a:ea typeface="Calibri"/>
                          <a:cs typeface="Calibri"/>
                        </a:rPr>
                        <a:t>Stasjoner</a:t>
                      </a:r>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a:latin typeface="Calibri"/>
                          <a:ea typeface="Calibri"/>
                          <a:cs typeface="Calibri"/>
                        </a:rPr>
                        <a:t>Lek</a:t>
                      </a: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19216">
                <a:tc>
                  <a:txBody>
                    <a:bodyPr/>
                    <a:lstStyle/>
                    <a:p>
                      <a:pPr marL="0" lvl="0" indent="0" algn="ctr" rtl="0">
                        <a:lnSpc>
                          <a:spcPct val="115000"/>
                        </a:lnSpc>
                        <a:spcBef>
                          <a:spcPts val="0"/>
                        </a:spcBef>
                        <a:spcAft>
                          <a:spcPts val="0"/>
                        </a:spcAft>
                        <a:buNone/>
                      </a:pPr>
                      <a:r>
                        <a:rPr lang="no-NO">
                          <a:latin typeface="Calibri"/>
                          <a:ea typeface="Calibri"/>
                          <a:cs typeface="Calibri"/>
                          <a:sym typeface="Calibri"/>
                        </a:rPr>
                        <a:t>DAGEN SLUTTER:</a:t>
                      </a:r>
                      <a:endParaRPr>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a:latin typeface="Calibri"/>
                          <a:ea typeface="Calibri"/>
                          <a:cs typeface="Calibri"/>
                          <a:sym typeface="Calibri"/>
                        </a:rPr>
                        <a:t>12.45</a:t>
                      </a:r>
                      <a:endParaRPr sz="150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a:latin typeface="Calibri"/>
                          <a:ea typeface="Calibri"/>
                          <a:cs typeface="Calibri"/>
                          <a:sym typeface="Calibri"/>
                        </a:rPr>
                        <a:t>12.45</a:t>
                      </a:r>
                      <a:endParaRPr sz="150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a:latin typeface="Calibri"/>
                          <a:ea typeface="Calibri"/>
                          <a:cs typeface="Calibri"/>
                          <a:sym typeface="Calibri"/>
                        </a:rPr>
                        <a:t>13.45</a:t>
                      </a:r>
                      <a:endParaRPr sz="150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a:latin typeface="Calibri"/>
                          <a:ea typeface="Calibri"/>
                          <a:cs typeface="Calibri"/>
                          <a:sym typeface="Calibri"/>
                        </a:rPr>
                        <a:t>12.45</a:t>
                      </a:r>
                      <a:endParaRPr sz="150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a:latin typeface="Calibri"/>
                          <a:ea typeface="Calibri"/>
                          <a:cs typeface="Calibri"/>
                          <a:sym typeface="Calibri"/>
                        </a:rPr>
                        <a:t>12.45</a:t>
                      </a:r>
                      <a:endParaRPr sz="150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97" name="Google Shape;97;p1"/>
          <p:cNvPicPr preferRelativeResize="0"/>
          <p:nvPr/>
        </p:nvPicPr>
        <p:blipFill>
          <a:blip r:embed="rId5">
            <a:alphaModFix/>
          </a:blip>
          <a:stretch>
            <a:fillRect/>
          </a:stretch>
        </p:blipFill>
        <p:spPr>
          <a:xfrm>
            <a:off x="372225" y="519825"/>
            <a:ext cx="1342274" cy="1342274"/>
          </a:xfrm>
          <a:prstGeom prst="rect">
            <a:avLst/>
          </a:prstGeom>
          <a:noFill/>
          <a:ln>
            <a:noFill/>
          </a:ln>
        </p:spPr>
      </p:pic>
      <p:pic>
        <p:nvPicPr>
          <p:cNvPr id="3" name="Picture 2" descr="Young children read an interesting book and their imagination develops ...">
            <a:extLst>
              <a:ext uri="{FF2B5EF4-FFF2-40B4-BE49-F238E27FC236}">
                <a16:creationId xmlns:a16="http://schemas.microsoft.com/office/drawing/2014/main" id="{77E18D28-BEDE-A200-F3BA-154DDE1D5019}"/>
              </a:ext>
            </a:extLst>
          </p:cNvPr>
          <p:cNvPicPr>
            <a:picLocks noChangeAspect="1"/>
          </p:cNvPicPr>
          <p:nvPr/>
        </p:nvPicPr>
        <p:blipFill>
          <a:blip r:embed="rId6"/>
          <a:stretch>
            <a:fillRect/>
          </a:stretch>
        </p:blipFill>
        <p:spPr>
          <a:xfrm>
            <a:off x="210396" y="5516880"/>
            <a:ext cx="1387688" cy="1229360"/>
          </a:xfrm>
          <a:prstGeom prst="rect">
            <a:avLst/>
          </a:prstGeom>
        </p:spPr>
      </p:pic>
      <p:pic>
        <p:nvPicPr>
          <p:cNvPr id="4" name="Picture 3" descr="School Rules | Baamboozle - Baamboozle | The Most Fun Classroom Games!">
            <a:extLst>
              <a:ext uri="{FF2B5EF4-FFF2-40B4-BE49-F238E27FC236}">
                <a16:creationId xmlns:a16="http://schemas.microsoft.com/office/drawing/2014/main" id="{0CFDE830-2869-3DF5-4246-2FE9D6D5D30E}"/>
              </a:ext>
            </a:extLst>
          </p:cNvPr>
          <p:cNvPicPr>
            <a:picLocks noChangeAspect="1"/>
          </p:cNvPicPr>
          <p:nvPr/>
        </p:nvPicPr>
        <p:blipFill>
          <a:blip r:embed="rId7"/>
          <a:stretch>
            <a:fillRect/>
          </a:stretch>
        </p:blipFill>
        <p:spPr>
          <a:xfrm>
            <a:off x="207452" y="3124972"/>
            <a:ext cx="1391349" cy="13347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2"/>
          <p:cNvGraphicFramePr/>
          <p:nvPr>
            <p:extLst>
              <p:ext uri="{D42A27DB-BD31-4B8C-83A1-F6EECF244321}">
                <p14:modId xmlns:p14="http://schemas.microsoft.com/office/powerpoint/2010/main" val="1178137928"/>
              </p:ext>
            </p:extLst>
          </p:nvPr>
        </p:nvGraphicFramePr>
        <p:xfrm>
          <a:off x="95658" y="202018"/>
          <a:ext cx="9537000" cy="6861263"/>
        </p:xfrm>
        <a:graphic>
          <a:graphicData uri="http://schemas.openxmlformats.org/drawingml/2006/table">
            <a:tbl>
              <a:tblPr>
                <a:noFill/>
                <a:tableStyleId>{CA444385-0DCD-4A8F-BB13-186B9835C060}</a:tableStyleId>
              </a:tblPr>
              <a:tblGrid>
                <a:gridCol w="978950">
                  <a:extLst>
                    <a:ext uri="{9D8B030D-6E8A-4147-A177-3AD203B41FA5}">
                      <a16:colId xmlns:a16="http://schemas.microsoft.com/office/drawing/2014/main" val="20000"/>
                    </a:ext>
                  </a:extLst>
                </a:gridCol>
                <a:gridCol w="2619150">
                  <a:extLst>
                    <a:ext uri="{9D8B030D-6E8A-4147-A177-3AD203B41FA5}">
                      <a16:colId xmlns:a16="http://schemas.microsoft.com/office/drawing/2014/main" val="20001"/>
                    </a:ext>
                  </a:extLst>
                </a:gridCol>
                <a:gridCol w="5938900">
                  <a:extLst>
                    <a:ext uri="{9D8B030D-6E8A-4147-A177-3AD203B41FA5}">
                      <a16:colId xmlns:a16="http://schemas.microsoft.com/office/drawing/2014/main" val="20002"/>
                    </a:ext>
                  </a:extLst>
                </a:gridCol>
              </a:tblGrid>
              <a:tr h="313879">
                <a:tc gridSpan="2">
                  <a:txBody>
                    <a:bodyPr/>
                    <a:lstStyle/>
                    <a:p>
                      <a:pPr marL="0" marR="0" lvl="0" indent="0" algn="ctr" rtl="0">
                        <a:lnSpc>
                          <a:spcPct val="100000"/>
                        </a:lnSpc>
                        <a:spcBef>
                          <a:spcPts val="0"/>
                        </a:spcBef>
                        <a:spcAft>
                          <a:spcPts val="0"/>
                        </a:spcAft>
                        <a:buClr>
                          <a:srgbClr val="000000"/>
                        </a:buClr>
                        <a:buSzPts val="1600"/>
                        <a:buFont typeface="Arial"/>
                        <a:buNone/>
                      </a:pPr>
                      <a:r>
                        <a:rPr lang="no-NO" sz="1600" u="none" strike="noStrike" cap="none">
                          <a:latin typeface="Calibri"/>
                          <a:ea typeface="Calibri"/>
                          <a:cs typeface="Calibri"/>
                          <a:sym typeface="Calibri"/>
                        </a:rPr>
                        <a:t>LÆRINGSMÅL</a:t>
                      </a:r>
                      <a:endParaRPr sz="14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solidFill>
                  </a:tcPr>
                </a:tc>
                <a:tc hMerge="1">
                  <a:txBody>
                    <a:bodyPr/>
                    <a:lstStyle/>
                    <a:p>
                      <a:endParaRPr lang="nb-NO"/>
                    </a:p>
                  </a:txBody>
                  <a:tcPr/>
                </a:tc>
                <a:tc>
                  <a:txBody>
                    <a:bodyPr/>
                    <a:lstStyle/>
                    <a:p>
                      <a:pPr marL="0" marR="0" lvl="0" indent="0" algn="ctr" rtl="0">
                        <a:lnSpc>
                          <a:spcPct val="100000"/>
                        </a:lnSpc>
                        <a:spcBef>
                          <a:spcPts val="0"/>
                        </a:spcBef>
                        <a:spcAft>
                          <a:spcPts val="0"/>
                        </a:spcAft>
                        <a:buClr>
                          <a:srgbClr val="000000"/>
                        </a:buClr>
                        <a:buSzPts val="1600"/>
                        <a:buFont typeface="Arial"/>
                        <a:buNone/>
                      </a:pPr>
                      <a:r>
                        <a:rPr lang="no-NO" sz="1600" u="none" strike="noStrike" cap="none">
                          <a:latin typeface="Calibri"/>
                          <a:ea typeface="Calibri"/>
                          <a:cs typeface="Calibri"/>
                          <a:sym typeface="Calibri"/>
                        </a:rPr>
                        <a:t>UKENS INFO</a:t>
                      </a:r>
                      <a:endParaRPr sz="14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r h="684827">
                <a:tc>
                  <a:txBody>
                    <a:bodyPr/>
                    <a:lstStyle/>
                    <a:p>
                      <a:pPr marL="0" marR="0" lvl="0" indent="0" algn="l" rtl="0">
                        <a:lnSpc>
                          <a:spcPct val="100000"/>
                        </a:lnSpc>
                        <a:spcBef>
                          <a:spcPts val="0"/>
                        </a:spcBef>
                        <a:spcAft>
                          <a:spcPts val="0"/>
                        </a:spcAft>
                        <a:buClr>
                          <a:srgbClr val="000000"/>
                        </a:buClr>
                        <a:buSzPts val="1600"/>
                        <a:buFont typeface="Arial"/>
                        <a:buNone/>
                      </a:pPr>
                      <a:r>
                        <a:rPr lang="no-NO" sz="1400" u="none" strike="noStrike" cap="none">
                          <a:latin typeface="Calibri"/>
                          <a:ea typeface="Calibri"/>
                          <a:cs typeface="Calibri"/>
                          <a:sym typeface="Calibri"/>
                        </a:rPr>
                        <a:t>Lese</a:t>
                      </a:r>
                      <a:endParaRPr sz="1400" u="none" strike="noStrike" cap="none">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nb-NO" sz="1400" u="none" strike="noStrike" cap="none">
                          <a:latin typeface="Calibri"/>
                          <a:ea typeface="Calibri"/>
                          <a:cs typeface="Calibri"/>
                        </a:rPr>
                        <a:t>Jeg kan klappe stavelsene til et ord. </a:t>
                      </a:r>
                      <a:endParaRPr lang="nb-NO" sz="1400" u="none" strike="noStrike" cap="none">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rowSpan="6">
                  <a:txBody>
                    <a:bodyPr/>
                    <a:lstStyle/>
                    <a:p>
                      <a:pPr lvl="0" algn="l">
                        <a:lnSpc>
                          <a:spcPct val="100000"/>
                        </a:lnSpc>
                        <a:spcBef>
                          <a:spcPts val="0"/>
                        </a:spcBef>
                        <a:spcAft>
                          <a:spcPts val="0"/>
                        </a:spcAft>
                        <a:buNone/>
                      </a:pPr>
                      <a:r>
                        <a:rPr lang="nb-NO" sz="1100" b="0" i="0" u="none" strike="noStrike" noProof="0"/>
                        <a:t>Vi startet uken etter høstferien med en utrolig fin utedag i skoleskogen. Vi tente bål, koste oss sammen og hadde høytlesing fra boken «Vaffelhjerte». En herlig start på uken! Nå begynner det å bli litt kaldere ute, og på </a:t>
                      </a:r>
                      <a:r>
                        <a:rPr lang="nb-NO" sz="1100" b="0" i="0" u="none" strike="noStrike" noProof="0" err="1"/>
                        <a:t>turdagene</a:t>
                      </a:r>
                      <a:r>
                        <a:rPr lang="nb-NO" sz="1100" b="0" i="0" u="none" strike="noStrike" noProof="0"/>
                        <a:t> kan barna gjerne ha med seg noe varmt å drikke. De kan også ta med seg en brødskive pakket i aluminiumsfolie som vi kan varme på bålet de dagene vi tenner bål. Det pleier å være både godt og koselig!</a:t>
                      </a:r>
                      <a:endParaRPr lang="en-US" sz="1100"/>
                    </a:p>
                    <a:p>
                      <a:pPr lvl="0" algn="l">
                        <a:lnSpc>
                          <a:spcPct val="100000"/>
                        </a:lnSpc>
                        <a:spcBef>
                          <a:spcPts val="0"/>
                        </a:spcBef>
                        <a:spcAft>
                          <a:spcPts val="0"/>
                        </a:spcAft>
                        <a:buNone/>
                      </a:pPr>
                      <a:r>
                        <a:rPr lang="nb-NO" sz="1100" b="0" i="0" u="none" strike="noStrike" noProof="0"/>
                        <a:t>I uke 43 og 44 arrangeres det garderobeaksjon på hele skolen. Målet er at alle klassene skal holde garderobene sine ryddige og fine. Vi snakker derfor mye med elevene om viktigheten av å henge opp klærne sine og sette skoene pent på plass. Hver dag deles det ut en kleshenger til klassen som har den ryddigste garderoben. Det betyr at vi har mange muligheter til å samle kleshengere i løpet av disse to ukene! Klassen som samler flest, får en liten belønning. Vi håper dere vil hjelpe oss ved å snakke litt om dette hjemme også.</a:t>
                      </a:r>
                      <a:endParaRPr lang="nb-NO" sz="1100"/>
                    </a:p>
                    <a:p>
                      <a:pPr lvl="0" algn="l">
                        <a:lnSpc>
                          <a:spcPct val="100000"/>
                        </a:lnSpc>
                        <a:spcBef>
                          <a:spcPts val="0"/>
                        </a:spcBef>
                        <a:spcAft>
                          <a:spcPts val="0"/>
                        </a:spcAft>
                        <a:buNone/>
                      </a:pPr>
                      <a:r>
                        <a:rPr lang="nb-NO" sz="1100" b="0" i="0" u="none" strike="noStrike" noProof="0"/>
                        <a:t>Vi er opptatt av å bruke temaer som engasjerer elevene i undervisningen. Akkurat nå er </a:t>
                      </a:r>
                      <a:r>
                        <a:rPr lang="nb-NO" sz="1100" b="0" i="0" u="none" strike="noStrike" noProof="0" err="1"/>
                        <a:t>halloween</a:t>
                      </a:r>
                      <a:r>
                        <a:rPr lang="nb-NO" sz="1100" b="0" i="0" u="none" strike="noStrike" noProof="0"/>
                        <a:t> et tema som fenger mange, og dette tar vi med oss inn i læringsarbeidet. Vi leter, skriver, leser, synger og leker med utgangspunkt i temaet. Det er utrolig kjekt å se hvor mye motivasjon, engasjement og læringsglede dette skaper hos elevene!</a:t>
                      </a:r>
                      <a:endParaRPr lang="nb-NO" sz="1100"/>
                    </a:p>
                    <a:p>
                      <a:pPr lvl="0" algn="l">
                        <a:lnSpc>
                          <a:spcPct val="100000"/>
                        </a:lnSpc>
                        <a:spcBef>
                          <a:spcPts val="0"/>
                        </a:spcBef>
                        <a:spcAft>
                          <a:spcPts val="0"/>
                        </a:spcAft>
                        <a:buNone/>
                      </a:pPr>
                      <a:r>
                        <a:rPr lang="nb-NO" sz="1100" b="0" i="0" u="none" strike="noStrike" noProof="0"/>
                        <a:t>Elevene har også etterlyst et nytt stillelys, og det har vi selvfølgelig fått på plass. Nå blir det spennende å se hvor lang tid det tar før lyset er brent ned, og hva vi finner på som neste premie. :)</a:t>
                      </a:r>
                      <a:endParaRPr lang="nb-NO" sz="1100"/>
                    </a:p>
                    <a:p>
                      <a:pPr lvl="0" algn="l">
                        <a:lnSpc>
                          <a:spcPct val="100000"/>
                        </a:lnSpc>
                        <a:spcBef>
                          <a:spcPts val="0"/>
                        </a:spcBef>
                        <a:spcAft>
                          <a:spcPts val="0"/>
                        </a:spcAft>
                        <a:buNone/>
                      </a:pPr>
                      <a:r>
                        <a:rPr lang="nb-NO" sz="1100" b="0" i="0" u="none" strike="noStrike" noProof="0"/>
                        <a:t>Vi er nå godt i gang med bokstavinnlæringen! Denne uken jobber vi med én bokstav, men fremover skal vi lære to nye bokstaver hver uke. Vi oppfordrer dere til å snakke med barna om bokstavene vi lærer. Hvilken lyd lager bokstaven? Hvordan skriver vi den? Hvordan former vi lyden med munnen? Lek gjerne med lydene hjemme eller når dere er ute på tur. Dere kan for eksempel spørre: «Hvor hører du s-lyden i ordet hest? Er den først, i midten eller sist?» Slike små språkleker er både morsomme og svært nyttige i den første lese- og skriveopplæringen.</a:t>
                      </a:r>
                      <a:endParaRPr lang="nb-NO" sz="1100"/>
                    </a:p>
                    <a:p>
                      <a:pPr lvl="0" algn="l">
                        <a:lnSpc>
                          <a:spcPct val="100000"/>
                        </a:lnSpc>
                        <a:spcBef>
                          <a:spcPts val="0"/>
                        </a:spcBef>
                        <a:spcAft>
                          <a:spcPts val="0"/>
                        </a:spcAft>
                        <a:buNone/>
                      </a:pPr>
                      <a:r>
                        <a:rPr lang="nb-NO" sz="1100" b="0" i="0" u="none" strike="noStrike" noProof="0"/>
                        <a:t>På fredag markerer vi FN-dagen med en fellessamling i gymsalen. Dette gleder vi oss til! I forkant skal vi snakke om hvordan vi oppfører oss når vi er samlet mange, og hva det vil si å være et godt publikum. Å sitte rolig, lytte, vise respekt og klappe for andre er også noe vi må lære og øve på.</a:t>
                      </a:r>
                      <a:endParaRPr lang="nb-NO" sz="1100"/>
                    </a:p>
                    <a:p>
                      <a:pPr lvl="0" algn="l">
                        <a:lnSpc>
                          <a:spcPct val="100000"/>
                        </a:lnSpc>
                        <a:spcBef>
                          <a:spcPts val="0"/>
                        </a:spcBef>
                        <a:spcAft>
                          <a:spcPts val="0"/>
                        </a:spcAft>
                        <a:buNone/>
                      </a:pPr>
                      <a:r>
                        <a:rPr lang="nb-NO" sz="1100" b="0" i="0" u="none" strike="noStrike" noProof="0"/>
                        <a:t>Til slutt vil vi informere om at Iselin er på studie mandag og tirsdag neste uke, vi får derfor vikar disse dagene. </a:t>
                      </a:r>
                      <a:endParaRPr lang="nb-NO" sz="1100"/>
                    </a:p>
                    <a:p>
                      <a:pPr lvl="0" algn="l">
                        <a:lnSpc>
                          <a:spcPct val="100000"/>
                        </a:lnSpc>
                        <a:spcBef>
                          <a:spcPts val="0"/>
                        </a:spcBef>
                        <a:spcAft>
                          <a:spcPts val="0"/>
                        </a:spcAft>
                        <a:buNone/>
                      </a:pPr>
                      <a:r>
                        <a:rPr lang="nb-NO" sz="1100" b="0" i="0" u="none" strike="noStrike" noProof="0"/>
                        <a:t>Vi ønsker dere alle en riktig fin helg!</a:t>
                      </a:r>
                      <a:endParaRPr lang="nb-NO" sz="11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684827">
                <a:tc>
                  <a:txBody>
                    <a:bodyPr/>
                    <a:lstStyle/>
                    <a:p>
                      <a:pPr marL="0" marR="0" lvl="0" indent="0" algn="l" rtl="0">
                        <a:lnSpc>
                          <a:spcPct val="100000"/>
                        </a:lnSpc>
                        <a:spcBef>
                          <a:spcPts val="0"/>
                        </a:spcBef>
                        <a:spcAft>
                          <a:spcPts val="0"/>
                        </a:spcAft>
                        <a:buClr>
                          <a:srgbClr val="000000"/>
                        </a:buClr>
                        <a:buSzPts val="1600"/>
                        <a:buFont typeface="Arial"/>
                        <a:buNone/>
                      </a:pPr>
                      <a:r>
                        <a:rPr lang="no-NO" sz="1400" u="none" strike="noStrike" cap="none">
                          <a:latin typeface="Calibri"/>
                          <a:ea typeface="Calibri"/>
                          <a:cs typeface="Calibri"/>
                          <a:sym typeface="Calibri"/>
                        </a:rPr>
                        <a:t>Skrive</a:t>
                      </a:r>
                      <a:endParaRPr sz="1400" u="none" strike="noStrike" cap="none">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nb-NO" sz="1400" u="none" strike="noStrike" cap="none">
                          <a:latin typeface="Calibri"/>
                          <a:ea typeface="Calibri"/>
                          <a:cs typeface="Calibri"/>
                          <a:sym typeface="Calibri"/>
                        </a:rPr>
                        <a:t>Jeg kan skrive </a:t>
                      </a:r>
                      <a:r>
                        <a:rPr lang="nb-NO" sz="1400" u="none" strike="noStrike" cap="none">
                          <a:latin typeface="Calibri"/>
                          <a:ea typeface="Calibri"/>
                          <a:cs typeface="Calibri"/>
                        </a:rPr>
                        <a:t>bokstaven i og s. Jeg vet hvor jeg begynner og slutter på bokstaven. </a:t>
                      </a:r>
                      <a:endParaRPr lang="nb-NO" sz="1400" u="none" strike="noStrike" cap="none">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vMerge="1">
                  <a:txBody>
                    <a:bodyPr/>
                    <a:lstStyle/>
                    <a:p>
                      <a:endParaRPr lang="nb-NO"/>
                    </a:p>
                  </a:txBody>
                  <a:tcPr/>
                </a:tc>
                <a:extLst>
                  <a:ext uri="{0D108BD9-81ED-4DB2-BD59-A6C34878D82A}">
                    <a16:rowId xmlns:a16="http://schemas.microsoft.com/office/drawing/2014/main" val="10002"/>
                  </a:ext>
                </a:extLst>
              </a:tr>
              <a:tr h="370947">
                <a:tc>
                  <a:txBody>
                    <a:bodyPr/>
                    <a:lstStyle/>
                    <a:p>
                      <a:pPr marL="0" marR="0" lvl="0" indent="0" algn="l" rtl="0">
                        <a:lnSpc>
                          <a:spcPct val="100000"/>
                        </a:lnSpc>
                        <a:spcBef>
                          <a:spcPts val="0"/>
                        </a:spcBef>
                        <a:spcAft>
                          <a:spcPts val="0"/>
                        </a:spcAft>
                        <a:buClr>
                          <a:srgbClr val="000000"/>
                        </a:buClr>
                        <a:buSzPts val="1600"/>
                        <a:buFont typeface="Arial"/>
                        <a:buNone/>
                      </a:pPr>
                      <a:r>
                        <a:rPr lang="no-NO" sz="1400" u="none" strike="noStrike" cap="none">
                          <a:latin typeface="Calibri"/>
                          <a:ea typeface="Calibri"/>
                          <a:cs typeface="Calibri"/>
                          <a:sym typeface="Calibri"/>
                        </a:rPr>
                        <a:t>Regne</a:t>
                      </a:r>
                      <a:endParaRPr sz="1400" u="none" strike="noStrike" cap="none">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nb-NO" sz="1400" u="none" strike="noStrike" cap="none">
                          <a:latin typeface="Calibri"/>
                          <a:ea typeface="Calibri"/>
                          <a:cs typeface="Calibri"/>
                          <a:sym typeface="Calibri"/>
                        </a:rPr>
                        <a:t>Vi </a:t>
                      </a:r>
                      <a:r>
                        <a:rPr lang="nb-NO" sz="1400" u="none" strike="noStrike" cap="none">
                          <a:latin typeface="Calibri"/>
                          <a:ea typeface="Calibri"/>
                          <a:cs typeface="Calibri"/>
                        </a:rPr>
                        <a:t>forstår hva siffrene 1-10 betyr og hvilke mengde som hører til sifferet. </a:t>
                      </a:r>
                      <a:endParaRPr lang="nb-NO" sz="1400" u="none" strike="noStrike" cap="none">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vMerge="1">
                  <a:txBody>
                    <a:bodyPr/>
                    <a:lstStyle/>
                    <a:p>
                      <a:endParaRPr lang="nb-NO"/>
                    </a:p>
                  </a:txBody>
                  <a:tcPr/>
                </a:tc>
                <a:extLst>
                  <a:ext uri="{0D108BD9-81ED-4DB2-BD59-A6C34878D82A}">
                    <a16:rowId xmlns:a16="http://schemas.microsoft.com/office/drawing/2014/main" val="10003"/>
                  </a:ext>
                </a:extLst>
              </a:tr>
              <a:tr h="684827">
                <a:tc>
                  <a:txBody>
                    <a:bodyPr/>
                    <a:lstStyle/>
                    <a:p>
                      <a:pPr marL="0" marR="0" lvl="0" indent="0" algn="l" rtl="0">
                        <a:lnSpc>
                          <a:spcPct val="100000"/>
                        </a:lnSpc>
                        <a:spcBef>
                          <a:spcPts val="0"/>
                        </a:spcBef>
                        <a:spcAft>
                          <a:spcPts val="0"/>
                        </a:spcAft>
                        <a:buClr>
                          <a:srgbClr val="000000"/>
                        </a:buClr>
                        <a:buSzPts val="1800"/>
                        <a:buFont typeface="Arial"/>
                        <a:buNone/>
                      </a:pPr>
                      <a:r>
                        <a:rPr lang="no-NO" u="none" strike="noStrike" cap="none">
                          <a:latin typeface="Calibri"/>
                          <a:ea typeface="Calibri"/>
                          <a:cs typeface="Calibri"/>
                          <a:sym typeface="Calibri"/>
                        </a:rPr>
                        <a:t>Engelsk</a:t>
                      </a:r>
                      <a:endParaRPr u="none" strike="noStrike" cap="none">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nb-NO" sz="1400" u="none" strike="noStrike" cap="none">
                          <a:latin typeface="Calibri"/>
                          <a:ea typeface="Calibri"/>
                          <a:cs typeface="Calibri"/>
                        </a:rPr>
                        <a:t>Vi kan telle til 10 på engelsk. </a:t>
                      </a:r>
                      <a:endParaRPr lang="nb-NO" sz="1400" u="none" strike="noStrike" cap="none">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vMerge="1">
                  <a:txBody>
                    <a:bodyPr/>
                    <a:lstStyle/>
                    <a:p>
                      <a:endParaRPr lang="nb-NO"/>
                    </a:p>
                  </a:txBody>
                  <a:tcPr/>
                </a:tc>
                <a:extLst>
                  <a:ext uri="{0D108BD9-81ED-4DB2-BD59-A6C34878D82A}">
                    <a16:rowId xmlns:a16="http://schemas.microsoft.com/office/drawing/2014/main" val="10004"/>
                  </a:ext>
                </a:extLst>
              </a:tr>
              <a:tr h="684827">
                <a:tc>
                  <a:txBody>
                    <a:bodyPr/>
                    <a:lstStyle/>
                    <a:p>
                      <a:pPr marL="0" marR="0" lvl="0" indent="0" algn="l" rtl="0">
                        <a:lnSpc>
                          <a:spcPct val="100000"/>
                        </a:lnSpc>
                        <a:spcBef>
                          <a:spcPts val="0"/>
                        </a:spcBef>
                        <a:spcAft>
                          <a:spcPts val="0"/>
                        </a:spcAft>
                        <a:buClr>
                          <a:srgbClr val="000000"/>
                        </a:buClr>
                        <a:buSzPts val="1800"/>
                        <a:buFont typeface="Arial"/>
                        <a:buNone/>
                      </a:pPr>
                      <a:endParaRPr sz="1400"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nb-NO" sz="1400" u="none" strike="noStrike" cap="none">
                          <a:latin typeface="Calibri"/>
                          <a:ea typeface="Calibri"/>
                          <a:cs typeface="Calibri"/>
                          <a:sym typeface="Calibri"/>
                        </a:rPr>
                        <a:t>Vi </a:t>
                      </a:r>
                      <a:r>
                        <a:rPr lang="nb-NO" sz="1400" u="none" strike="noStrike" cap="none">
                          <a:latin typeface="Calibri"/>
                          <a:ea typeface="Calibri"/>
                          <a:cs typeface="Calibri"/>
                        </a:rPr>
                        <a:t>øver på</a:t>
                      </a:r>
                      <a:r>
                        <a:rPr lang="nb-NO" sz="1400" u="none" strike="noStrike" cap="none">
                          <a:latin typeface="Calibri"/>
                          <a:ea typeface="Calibri"/>
                          <a:cs typeface="Calibri"/>
                          <a:sym typeface="Calibri"/>
                        </a:rPr>
                        <a:t> å </a:t>
                      </a:r>
                      <a:r>
                        <a:rPr lang="nb-NO" sz="1400" u="none" strike="noStrike" cap="none">
                          <a:latin typeface="Calibri"/>
                          <a:ea typeface="Calibri"/>
                          <a:cs typeface="Calibri"/>
                        </a:rPr>
                        <a:t>lytte til hva andre har å si. Vi respekterer når noen sier stopp. </a:t>
                      </a:r>
                      <a:endParaRPr lang="nb-NO" sz="1400"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vMerge="1">
                  <a:txBody>
                    <a:bodyPr/>
                    <a:lstStyle/>
                    <a:p>
                      <a:endParaRPr lang="nb-NO"/>
                    </a:p>
                  </a:txBody>
                  <a:tcPr/>
                </a:tc>
                <a:extLst>
                  <a:ext uri="{0D108BD9-81ED-4DB2-BD59-A6C34878D82A}">
                    <a16:rowId xmlns:a16="http://schemas.microsoft.com/office/drawing/2014/main" val="10005"/>
                  </a:ext>
                </a:extLst>
              </a:tr>
              <a:tr h="1557652">
                <a:tc>
                  <a:txBody>
                    <a:bodyPr/>
                    <a:lstStyle/>
                    <a:p>
                      <a:pPr marL="0" marR="0" lvl="0" indent="0" algn="l" rtl="0">
                        <a:lnSpc>
                          <a:spcPct val="100000"/>
                        </a:lnSpc>
                        <a:spcBef>
                          <a:spcPts val="0"/>
                        </a:spcBef>
                        <a:spcAft>
                          <a:spcPts val="0"/>
                        </a:spcAft>
                        <a:buClr>
                          <a:srgbClr val="000000"/>
                        </a:buClr>
                        <a:buSzPts val="1800"/>
                        <a:buFont typeface="Arial"/>
                        <a:buNone/>
                      </a:pPr>
                      <a:endParaRPr sz="1400" u="none" strike="noStrike" cap="none">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no-NO" sz="1400" u="none" strike="noStrike" cap="none">
                          <a:latin typeface="Calibri"/>
                          <a:ea typeface="Calibri"/>
                          <a:cs typeface="Calibri"/>
                          <a:sym typeface="Calibri"/>
                        </a:rPr>
                        <a:t>Ukens sang: </a:t>
                      </a:r>
                      <a:endParaRPr lang="en-US"/>
                    </a:p>
                    <a:p>
                      <a:pPr marL="0" marR="0" lvl="0" indent="0" algn="l">
                        <a:lnSpc>
                          <a:spcPct val="100000"/>
                        </a:lnSpc>
                        <a:spcBef>
                          <a:spcPts val="0"/>
                        </a:spcBef>
                        <a:spcAft>
                          <a:spcPts val="0"/>
                        </a:spcAft>
                        <a:buSzPts val="1800"/>
                        <a:buFont typeface="Arial"/>
                        <a:buNone/>
                      </a:pPr>
                      <a:r>
                        <a:rPr lang="nb-NO" sz="1400" u="none" strike="noStrike" cap="none">
                          <a:latin typeface="Calibri"/>
                          <a:ea typeface="Calibri"/>
                          <a:cs typeface="Calibri"/>
                        </a:rPr>
                        <a:t>Dyrene i Afrika </a:t>
                      </a:r>
                    </a:p>
                    <a:p>
                      <a:pPr marL="0" marR="0" lvl="0" indent="0" algn="l">
                        <a:lnSpc>
                          <a:spcPct val="100000"/>
                        </a:lnSpc>
                        <a:spcBef>
                          <a:spcPts val="0"/>
                        </a:spcBef>
                        <a:spcAft>
                          <a:spcPts val="0"/>
                        </a:spcAft>
                        <a:buNone/>
                      </a:pPr>
                      <a:r>
                        <a:rPr lang="nb-NO" sz="1400" b="0" i="0" u="none" strike="noStrike" cap="none" noProof="0"/>
                        <a:t>Halloween </a:t>
                      </a:r>
                      <a:r>
                        <a:rPr lang="nb-NO" sz="1400" b="0" i="0" u="none" strike="noStrike" cap="none" noProof="0" err="1"/>
                        <a:t>couting</a:t>
                      </a:r>
                      <a:r>
                        <a:rPr lang="nb-NO" sz="1400" b="0" i="0" u="none" strike="noStrike" cap="none" noProof="0"/>
                        <a:t> to </a:t>
                      </a:r>
                      <a:r>
                        <a:rPr lang="nb-NO" sz="1400" b="0" i="0" u="none" strike="noStrike" cap="none" noProof="0" err="1"/>
                        <a:t>ten</a:t>
                      </a:r>
                      <a:endParaRPr lang="nb-NO" sz="1400" b="0" i="0" u="none" strike="noStrike" cap="none" noProof="0"/>
                    </a:p>
                    <a:p>
                      <a:pPr marL="0" marR="0" lvl="0" indent="0" algn="l">
                        <a:lnSpc>
                          <a:spcPct val="100000"/>
                        </a:lnSpc>
                        <a:spcBef>
                          <a:spcPts val="0"/>
                        </a:spcBef>
                        <a:spcAft>
                          <a:spcPts val="0"/>
                        </a:spcAft>
                        <a:buNone/>
                      </a:pPr>
                      <a:r>
                        <a:rPr lang="nb-NO" sz="1400" b="0" i="0" u="none" strike="noStrike" cap="none" noProof="0" err="1"/>
                        <a:t>We</a:t>
                      </a:r>
                      <a:r>
                        <a:rPr lang="nb-NO" sz="1400" b="0" i="0" u="none" strike="noStrike" cap="none" noProof="0"/>
                        <a:t> </a:t>
                      </a:r>
                      <a:r>
                        <a:rPr lang="nb-NO" sz="1400" b="0" i="0" u="none" strike="noStrike" cap="none" noProof="0" err="1"/>
                        <a:t>are</a:t>
                      </a:r>
                      <a:r>
                        <a:rPr lang="nb-NO" sz="1400" b="0" i="0" u="none" strike="noStrike" cap="none" noProof="0"/>
                        <a:t> </a:t>
                      </a:r>
                      <a:r>
                        <a:rPr lang="nb-NO" sz="1400" b="0" i="0" u="none" strike="noStrike" cap="none" noProof="0" err="1"/>
                        <a:t>the</a:t>
                      </a:r>
                      <a:r>
                        <a:rPr lang="nb-NO" sz="1400" b="0" i="0" u="none" strike="noStrike" cap="none" noProof="0"/>
                        <a:t> </a:t>
                      </a:r>
                      <a:r>
                        <a:rPr lang="nb-NO" sz="1400" b="0" i="0" u="none" strike="noStrike" cap="none" noProof="0" err="1"/>
                        <a:t>world</a:t>
                      </a:r>
                      <a:r>
                        <a:rPr lang="nb-NO" sz="1400" b="0" i="0" u="none" strike="noStrike" cap="none" noProof="0"/>
                        <a:t>, Kids</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6"/>
                    </a:solidFill>
                  </a:tcPr>
                </a:tc>
                <a:tc vMerge="1">
                  <a:txBody>
                    <a:bodyPr/>
                    <a:lstStyle/>
                    <a:p>
                      <a:endParaRPr lang="nb-NO"/>
                    </a:p>
                  </a:txBody>
                  <a:tcPr/>
                </a:tc>
                <a:extLst>
                  <a:ext uri="{0D108BD9-81ED-4DB2-BD59-A6C34878D82A}">
                    <a16:rowId xmlns:a16="http://schemas.microsoft.com/office/drawing/2014/main" val="10006"/>
                  </a:ext>
                </a:extLst>
              </a:tr>
              <a:tr h="1070043">
                <a:tc gridSpan="3">
                  <a:txBody>
                    <a:bodyPr/>
                    <a:lstStyle/>
                    <a:p>
                      <a:pPr marL="0" marR="0" lvl="0" indent="0" algn="l" rtl="0">
                        <a:lnSpc>
                          <a:spcPct val="100000"/>
                        </a:lnSpc>
                        <a:spcBef>
                          <a:spcPts val="0"/>
                        </a:spcBef>
                        <a:spcAft>
                          <a:spcPts val="0"/>
                        </a:spcAft>
                        <a:buClr>
                          <a:schemeClr val="lt1"/>
                        </a:buClr>
                        <a:buSzPts val="1400"/>
                        <a:buFont typeface="Calibri"/>
                        <a:buNone/>
                      </a:pPr>
                      <a:r>
                        <a:rPr lang="no-NO" sz="1200" u="none" strike="noStrike" cap="none">
                          <a:latin typeface="Calibri"/>
                          <a:ea typeface="Calibri"/>
                          <a:cs typeface="Calibri"/>
                          <a:sym typeface="Calibri"/>
                        </a:rPr>
                        <a:t>KONTAKTINFORMASJON:                                                                                                                             FAU:</a:t>
                      </a:r>
                      <a:r>
                        <a:rPr lang="no-NO" sz="1200" i="1" u="none" strike="noStrike" cap="none">
                          <a:solidFill>
                            <a:schemeClr val="dk1"/>
                          </a:solidFill>
                          <a:latin typeface="Calibri"/>
                          <a:ea typeface="Calibri"/>
                          <a:cs typeface="Calibri"/>
                          <a:sym typeface="Calibri"/>
                        </a:rPr>
                        <a:t> </a:t>
                      </a:r>
                      <a:r>
                        <a:rPr lang="no-NO" sz="1200" i="1"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fauhordvikskole@gmail.com</a:t>
                      </a:r>
                      <a:r>
                        <a:rPr lang="no-NO" sz="1200" i="1" u="none" strike="noStrike" cap="none">
                          <a:solidFill>
                            <a:schemeClr val="dk1"/>
                          </a:solidFill>
                          <a:latin typeface="Calibri"/>
                          <a:ea typeface="Calibri"/>
                          <a:cs typeface="Calibri"/>
                          <a:sym typeface="Calibri"/>
                        </a:rPr>
                        <a:t> </a:t>
                      </a:r>
                      <a:endParaRPr sz="12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no-NO" sz="1200" u="none" strike="noStrike" cap="none">
                          <a:latin typeface="Calibri"/>
                          <a:ea typeface="Calibri"/>
                          <a:cs typeface="Calibri"/>
                          <a:sym typeface="Calibri"/>
                        </a:rPr>
                        <a:t>Vi bruker Vigilo til standard kommunikasjon og fraværsmeldinger. Ved planlagt fravær er det ønskelig at dette meldes i god tid. Ved sykdom og annet akutt fravær må det meldes i Vigilo senest kl. 08.00. Hvis dere ikke har fått meldt inn før kl. 08.00, må dere ringe kontoret for å gi beskjed (tlf: 53 03 67 00)</a:t>
                      </a:r>
                      <a:endParaRPr sz="1200" u="none" strike="noStrike" cap="none"/>
                    </a:p>
                    <a:p>
                      <a:pPr marL="0" marR="0" lvl="0" indent="0" algn="l" rtl="0">
                        <a:lnSpc>
                          <a:spcPct val="100000"/>
                        </a:lnSpc>
                        <a:spcBef>
                          <a:spcPts val="0"/>
                        </a:spcBef>
                        <a:spcAft>
                          <a:spcPts val="0"/>
                        </a:spcAft>
                        <a:buClr>
                          <a:srgbClr val="000000"/>
                        </a:buClr>
                        <a:buSzPts val="1400"/>
                        <a:buFont typeface="Arial"/>
                        <a:buNone/>
                      </a:pPr>
                      <a:r>
                        <a:rPr lang="no-NO" sz="1200" u="none" strike="noStrike" cap="none">
                          <a:latin typeface="Calibri"/>
                          <a:ea typeface="Calibri"/>
                          <a:cs typeface="Calibri"/>
                          <a:sym typeface="Calibri"/>
                        </a:rPr>
                        <a:t>Dersom dere skal sende informasjon som inneholder personopplysninger ønsker vi at dere bruker kontaktskjemaet som ligger på skolens hjemmeside. </a:t>
                      </a:r>
                      <a:endParaRPr sz="12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solid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7"/>
                  </a:ext>
                </a:extLst>
              </a:tr>
            </a:tbl>
          </a:graphicData>
        </a:graphic>
      </p:graphicFrame>
      <p:grpSp>
        <p:nvGrpSpPr>
          <p:cNvPr id="105" name="Google Shape;105;p2"/>
          <p:cNvGrpSpPr/>
          <p:nvPr/>
        </p:nvGrpSpPr>
        <p:grpSpPr>
          <a:xfrm>
            <a:off x="209550" y="123825"/>
            <a:ext cx="9486900" cy="310754"/>
            <a:chOff x="209550" y="123825"/>
            <a:chExt cx="9486900" cy="310754"/>
          </a:xfrm>
        </p:grpSpPr>
        <p:sp>
          <p:nvSpPr>
            <p:cNvPr id="106" name="Google Shape;106;p2"/>
            <p:cNvSpPr txBox="1"/>
            <p:nvPr/>
          </p:nvSpPr>
          <p:spPr>
            <a:xfrm>
              <a:off x="209550" y="123825"/>
              <a:ext cx="137160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no-NO" sz="1400" b="0" i="0" u="none" strike="noStrike" cap="none">
                  <a:solidFill>
                    <a:schemeClr val="dk1"/>
                  </a:solidFill>
                  <a:latin typeface="Calibri"/>
                  <a:ea typeface="Calibri"/>
                  <a:cs typeface="Calibri"/>
                  <a:sym typeface="Calibri"/>
                </a:rPr>
                <a:t>Hordvik skole</a:t>
              </a:r>
              <a:endParaRPr sz="1400" b="0" i="0" u="none" strike="noStrike" cap="none">
                <a:solidFill>
                  <a:srgbClr val="000000"/>
                </a:solidFill>
                <a:latin typeface="Arial"/>
                <a:ea typeface="Arial"/>
                <a:cs typeface="Arial"/>
                <a:sym typeface="Arial"/>
              </a:endParaRPr>
            </a:p>
          </p:txBody>
        </p:sp>
        <p:sp>
          <p:nvSpPr>
            <p:cNvPr id="107" name="Google Shape;107;p2"/>
            <p:cNvSpPr txBox="1"/>
            <p:nvPr/>
          </p:nvSpPr>
          <p:spPr>
            <a:xfrm>
              <a:off x="7934325" y="126802"/>
              <a:ext cx="176212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no-NO" sz="1400" b="0" i="0" u="none" strike="noStrike" cap="none">
                  <a:solidFill>
                    <a:schemeClr val="dk1"/>
                  </a:solidFill>
                  <a:latin typeface="Calibri"/>
                  <a:ea typeface="Calibri"/>
                  <a:cs typeface="Calibri"/>
                  <a:sym typeface="Calibri"/>
                </a:rPr>
                <a:t>Aktiv læring i samspill</a:t>
              </a:r>
              <a:endParaRPr sz="1400" b="0" i="0" u="none" strike="noStrike" cap="none">
                <a:solidFill>
                  <a:srgbClr val="000000"/>
                </a:solidFill>
                <a:latin typeface="Arial"/>
                <a:ea typeface="Arial"/>
                <a:cs typeface="Arial"/>
                <a:sym typeface="Arial"/>
              </a:endParaRPr>
            </a:p>
          </p:txBody>
        </p:sp>
      </p:grpSp>
      <p:grpSp>
        <p:nvGrpSpPr>
          <p:cNvPr id="108" name="Google Shape;108;p2"/>
          <p:cNvGrpSpPr/>
          <p:nvPr/>
        </p:nvGrpSpPr>
        <p:grpSpPr>
          <a:xfrm>
            <a:off x="261524" y="3281260"/>
            <a:ext cx="531905" cy="395558"/>
            <a:chOff x="101867" y="3724977"/>
            <a:chExt cx="819818" cy="882046"/>
          </a:xfrm>
        </p:grpSpPr>
        <p:pic>
          <p:nvPicPr>
            <p:cNvPr id="109" name="Google Shape;109;p2"/>
            <p:cNvPicPr preferRelativeResize="0"/>
            <p:nvPr/>
          </p:nvPicPr>
          <p:blipFill rotWithShape="1">
            <a:blip r:embed="rId4">
              <a:alphaModFix/>
            </a:blip>
            <a:srcRect r="70986" b="18757"/>
            <a:stretch/>
          </p:blipFill>
          <p:spPr>
            <a:xfrm>
              <a:off x="101867" y="3724977"/>
              <a:ext cx="475650" cy="288758"/>
            </a:xfrm>
            <a:prstGeom prst="rect">
              <a:avLst/>
            </a:prstGeom>
            <a:noFill/>
            <a:ln>
              <a:noFill/>
            </a:ln>
          </p:spPr>
        </p:pic>
        <p:pic>
          <p:nvPicPr>
            <p:cNvPr id="110" name="Google Shape;110;p2"/>
            <p:cNvPicPr preferRelativeResize="0"/>
            <p:nvPr/>
          </p:nvPicPr>
          <p:blipFill rotWithShape="1">
            <a:blip r:embed="rId5">
              <a:alphaModFix/>
            </a:blip>
            <a:srcRect/>
            <a:stretch/>
          </p:blipFill>
          <p:spPr>
            <a:xfrm flipH="1">
              <a:off x="232362" y="4013735"/>
              <a:ext cx="689323" cy="593288"/>
            </a:xfrm>
            <a:prstGeom prst="rect">
              <a:avLst/>
            </a:prstGeom>
            <a:noFill/>
            <a:ln>
              <a:noFill/>
            </a:ln>
          </p:spPr>
        </p:pic>
      </p:grpSp>
      <p:pic>
        <p:nvPicPr>
          <p:cNvPr id="111" name="Google Shape;111;p2"/>
          <p:cNvPicPr preferRelativeResize="0"/>
          <p:nvPr/>
        </p:nvPicPr>
        <p:blipFill rotWithShape="1">
          <a:blip r:embed="rId6">
            <a:alphaModFix/>
          </a:blip>
          <a:srcRect/>
          <a:stretch/>
        </p:blipFill>
        <p:spPr>
          <a:xfrm>
            <a:off x="260151" y="4201799"/>
            <a:ext cx="534639" cy="505557"/>
          </a:xfrm>
          <a:prstGeom prst="rect">
            <a:avLst/>
          </a:prstGeom>
          <a:noFill/>
          <a:ln>
            <a:noFill/>
          </a:ln>
        </p:spPr>
      </p:pic>
    </p:spTree>
  </p:cSld>
  <p:clrMapOvr>
    <a:masterClrMapping/>
  </p:clrMapOvr>
</p:sld>
</file>

<file path=ppt/theme/theme1.xml><?xml version="1.0" encoding="utf-8"?>
<a:theme xmlns:a="http://schemas.openxmlformats.org/drawingml/2006/main" name="Office-tema">
  <a:themeElements>
    <a:clrScheme name="Office-tema">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670572864C8FE4796D88F2AE9AE4918" ma:contentTypeVersion="16" ma:contentTypeDescription="Opprett et nytt dokument." ma:contentTypeScope="" ma:versionID="c6f42a593dad13955c19468254bd47ae">
  <xsd:schema xmlns:xsd="http://www.w3.org/2001/XMLSchema" xmlns:xs="http://www.w3.org/2001/XMLSchema" xmlns:p="http://schemas.microsoft.com/office/2006/metadata/properties" xmlns:ns2="7a886be8-87a9-441a-b3fd-75051e5f4918" xmlns:ns3="e87d0e9e-9673-487f-811e-cdf1b7f427a7" targetNamespace="http://schemas.microsoft.com/office/2006/metadata/properties" ma:root="true" ma:fieldsID="3cec7d99bf6fea15b3e80bc5ff2d85a2" ns2:_="" ns3:_="">
    <xsd:import namespace="7a886be8-87a9-441a-b3fd-75051e5f4918"/>
    <xsd:import namespace="e87d0e9e-9673-487f-811e-cdf1b7f427a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886be8-87a9-441a-b3fd-75051e5f49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58b7fd7f-a84c-4463-96b0-c5d9876b7c6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87d0e9e-9673-487f-811e-cdf1b7f427a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ea4ebdb-d46c-43ca-acb4-6beab01b0265}" ma:internalName="TaxCatchAll" ma:showField="CatchAllData" ma:web="e87d0e9e-9673-487f-811e-cdf1b7f427a7">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a886be8-87a9-441a-b3fd-75051e5f4918">
      <Terms xmlns="http://schemas.microsoft.com/office/infopath/2007/PartnerControls"/>
    </lcf76f155ced4ddcb4097134ff3c332f>
    <TaxCatchAll xmlns="e87d0e9e-9673-487f-811e-cdf1b7f427a7" xsi:nil="true"/>
  </documentManagement>
</p:properties>
</file>

<file path=customXml/itemProps1.xml><?xml version="1.0" encoding="utf-8"?>
<ds:datastoreItem xmlns:ds="http://schemas.openxmlformats.org/officeDocument/2006/customXml" ds:itemID="{64865A50-4F9E-4AFF-B587-E972E856ECD7}">
  <ds:schemaRefs>
    <ds:schemaRef ds:uri="7a886be8-87a9-441a-b3fd-75051e5f4918"/>
    <ds:schemaRef ds:uri="e87d0e9e-9673-487f-811e-cdf1b7f427a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91E1751-5E4C-4C0C-B677-25FB3B6D13EE}">
  <ds:schemaRefs>
    <ds:schemaRef ds:uri="http://schemas.microsoft.com/sharepoint/v3/contenttype/forms"/>
  </ds:schemaRefs>
</ds:datastoreItem>
</file>

<file path=customXml/itemProps3.xml><?xml version="1.0" encoding="utf-8"?>
<ds:datastoreItem xmlns:ds="http://schemas.openxmlformats.org/officeDocument/2006/customXml" ds:itemID="{EF8E751D-C535-40C0-95AB-854692666EB7}">
  <ds:schemaRefs>
    <ds:schemaRef ds:uri="http://www.w3.org/XML/1998/namespace"/>
    <ds:schemaRef ds:uri="http://purl.org/dc/terms/"/>
    <ds:schemaRef ds:uri="http://schemas.microsoft.com/office/2006/metadata/properties"/>
    <ds:schemaRef ds:uri="http://schemas.microsoft.com/office/2006/documentManagement/types"/>
    <ds:schemaRef ds:uri="http://purl.org/dc/dcmitype/"/>
    <ds:schemaRef ds:uri="e87d0e9e-9673-487f-811e-cdf1b7f427a7"/>
    <ds:schemaRef ds:uri="http://purl.org/dc/elements/1.1/"/>
    <ds:schemaRef ds:uri="http://schemas.microsoft.com/office/infopath/2007/PartnerControls"/>
    <ds:schemaRef ds:uri="http://schemas.openxmlformats.org/package/2006/metadata/core-properties"/>
    <ds:schemaRef ds:uri="7a886be8-87a9-441a-b3fd-75051e5f4918"/>
  </ds:schemaRefs>
</ds:datastoreItem>
</file>

<file path=docMetadata/LabelInfo.xml><?xml version="1.0" encoding="utf-8"?>
<clbl:labelList xmlns:clbl="http://schemas.microsoft.com/office/2020/mipLabelMetadata">
  <clbl:label id="{d41caaa9-a41a-4e0f-9bf6-05cd1f48d271}" enabled="0" method="" siteId="{d41caaa9-a41a-4e0f-9bf6-05cd1f48d271}" removed="1"/>
</clbl:labelList>
</file>

<file path=docProps/app.xml><?xml version="1.0" encoding="utf-8"?>
<Properties xmlns="http://schemas.openxmlformats.org/officeDocument/2006/extended-properties" xmlns:vt="http://schemas.openxmlformats.org/officeDocument/2006/docPropsVTypes">
  <TotalTime>0</TotalTime>
  <Words>805</Words>
  <Application>Microsoft Office PowerPoint</Application>
  <PresentationFormat>A4 (210 x 297 mm)</PresentationFormat>
  <Paragraphs>72</Paragraphs>
  <Slides>2</Slides>
  <Notes>2</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vt:i4>
      </vt:variant>
    </vt:vector>
  </HeadingPairs>
  <TitlesOfParts>
    <vt:vector size="5" baseType="lpstr">
      <vt:lpstr>Arial</vt:lpstr>
      <vt:lpstr>Calibri</vt:lpstr>
      <vt:lpstr>Office-tema</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Solheim, Hilde Karin</dc:creator>
  <cp:lastModifiedBy>Haugen, Monica</cp:lastModifiedBy>
  <cp:revision>1</cp:revision>
  <cp:lastPrinted>2024-08-15T10:10:42Z</cp:lastPrinted>
  <dcterms:created xsi:type="dcterms:W3CDTF">2023-08-08T10:59:37Z</dcterms:created>
  <dcterms:modified xsi:type="dcterms:W3CDTF">2026-10-16T05:36:52Z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0x0101007670572864C8FE4796D88F2AE9AE4918</vt:lpwstr>
  </property>
  <property fmtid="{D5CDD505-2E9C-101B-9397-08002B2CF9AE}" pid="3" name="MediaServiceImageTags">
    <vt:lpwstr/>
  </property>
</Properties>
</file>