
<file path=[Content_Types].xml><?xml version="1.0" encoding="utf-8"?>
<Types xmlns="http://schemas.openxmlformats.org/package/2006/content-types">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960" y="9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39c68fbefe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39c68fbefe5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haa328ded39990e3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haa328ded39990e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3a2a128a4d7_2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3a2a128a4d7_2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6cea4e9fa7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6cea4e9fa7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36cea4e9fa7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36cea4e9fa7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36cea4e9fa7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36cea4e9fa7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3a48b684653_7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3a48b684653_7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3a6421811f2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3a6421811f2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h7cdda03669d4e491_0_6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h7cdda03669d4e491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3a2a128a4d7_2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3a2a128a4d7_2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o"/>
              <a:t>Elever kopierer svar fra tekst i stedet for å bearbeide og omformulere og vurdere - studieteknikk, klipp og lim lærer de lite av.</a:t>
            </a:r>
            <a:endParaRPr/>
          </a:p>
          <a:p>
            <a:pPr marL="0" lvl="0" indent="0" algn="l" rtl="0">
              <a:spcBef>
                <a:spcPts val="0"/>
              </a:spcBef>
              <a:spcAft>
                <a:spcPts val="0"/>
              </a:spcAft>
              <a:buNone/>
            </a:pPr>
            <a:r>
              <a:rPr lang="no"/>
              <a:t>være nysgjerrig, undersøke og tørre å gjette … jeg vet ikke om dette er riktig, men jeg tror kanskje at … øvelse på å reflektere</a:t>
            </a:r>
            <a:endParaRPr/>
          </a:p>
          <a:p>
            <a:pPr marL="457200" lvl="0" indent="-304800" algn="l" rtl="0">
              <a:lnSpc>
                <a:spcPct val="115000"/>
              </a:lnSpc>
              <a:spcBef>
                <a:spcPts val="0"/>
              </a:spcBef>
              <a:spcAft>
                <a:spcPts val="0"/>
              </a:spcAft>
              <a:buClr>
                <a:schemeClr val="dk1"/>
              </a:buClr>
              <a:buSzPts val="1200"/>
              <a:buChar char="-"/>
            </a:pPr>
            <a:r>
              <a:rPr lang="no" sz="1200">
                <a:solidFill>
                  <a:schemeClr val="dk1"/>
                </a:solidFill>
              </a:rPr>
              <a:t>koblet på faglig, delta aktivt i undervisningen, ha en rolle i sin egen læring og vise produkter som kan veiledes. </a:t>
            </a:r>
            <a:endParaRPr sz="1200">
              <a:solidFill>
                <a:schemeClr val="dk1"/>
              </a:solidFill>
            </a:endParaRPr>
          </a:p>
          <a:p>
            <a:pPr marL="457200" lvl="0" indent="-304800" algn="l" rtl="0">
              <a:lnSpc>
                <a:spcPct val="115000"/>
              </a:lnSpc>
              <a:spcBef>
                <a:spcPts val="0"/>
              </a:spcBef>
              <a:spcAft>
                <a:spcPts val="0"/>
              </a:spcAft>
              <a:buClr>
                <a:schemeClr val="dk1"/>
              </a:buClr>
              <a:buSzPts val="1200"/>
              <a:buChar char="-"/>
            </a:pPr>
            <a:r>
              <a:rPr lang="no" sz="1200">
                <a:solidFill>
                  <a:schemeClr val="dk1"/>
                </a:solidFill>
              </a:rPr>
              <a:t>Det er også viktig at det de gjør fører de framover i læringen - ikke bare produserer for å produsere</a:t>
            </a:r>
            <a:endParaRPr/>
          </a:p>
          <a:p>
            <a:pPr marL="0" lvl="0" indent="0" algn="l" rtl="0">
              <a:spcBef>
                <a:spcPts val="120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6cea4e9fa7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6cea4e9fa7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sz="4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h7cdda03669d4e491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h7cdda03669d4e491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36cea4e9fa7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36cea4e9fa7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cea4e9fa7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36cea4e9fa7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3a2a128a4d7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3a2a128a4d7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3a2a128a4d7_2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3a2a128a4d7_2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h111a0ce2df1e121c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h111a0ce2df1e121c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3a49ee59cd9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3a49ee59cd9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39f96178e5e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39f96178e5e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nb-NO"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412bfe316e1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1" name="Google Shape;231;g412bfe316e1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g3a2a128a4d7_2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8" name="Google Shape;238;g3a2a128a4d7_2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g39f96178e5e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6" name="Google Shape;246;g39f96178e5e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39f96178e5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39f96178e5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39f96178e5e_0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9" name="Google Shape;259;g39f96178e5e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o"/>
              <a:t>Fra eksamen i matematikk - matematikken har endret seg voldsomt med ny læreplan, problemløsing og andre former for vurderinger elevene skal gjøre. Det handler ikke lenger bare om 2 streker under svaret.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36cea4e9fa7_0_8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36cea4e9fa7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o"/>
              <a:t>B: Dysleksivennlig skole: Vennlig skole for alle. nå også fokus på Nevrodivergente: all tilrettelegging skal være bra for fellesskapet - nødvendig for noen bra for mange. Stort sett en lærer pr klasse og så gis det ekstra støtte - i stor grad i klasserommet forskning sier det er bra, men henger også sammen med romkabalen vår. </a:t>
            </a:r>
            <a:endParaRPr/>
          </a:p>
          <a:p>
            <a:pPr marL="0" lvl="0" indent="0" algn="l" rtl="0">
              <a:spcBef>
                <a:spcPts val="0"/>
              </a:spcBef>
              <a:spcAft>
                <a:spcPts val="0"/>
              </a:spcAft>
              <a:buNone/>
            </a:pPr>
            <a:r>
              <a:rPr lang="no"/>
              <a:t>Vi har mye tilrettelegging, men elevene legger ikke så mye merke til det fordi det er en naturlig del av hele vår praksis. Alle får tilretteleggingen. Vi tilpasser mye, men må også ta vare på fellesskapet - ikke individskole</a:t>
            </a:r>
            <a:endParaRPr/>
          </a:p>
          <a:p>
            <a:pPr marL="0" lvl="0" indent="0" algn="l" rtl="0">
              <a:spcBef>
                <a:spcPts val="0"/>
              </a:spcBef>
              <a:spcAft>
                <a:spcPts val="0"/>
              </a:spcAft>
              <a:buNone/>
            </a:pPr>
            <a:r>
              <a:rPr lang="no"/>
              <a:t>Hjelpemiddel Bergen Kommune har frikjøpt for alle elever, Pluss kan man søke NAV om (vi hjelper til) </a:t>
            </a:r>
            <a:endParaRPr/>
          </a:p>
          <a:p>
            <a:pPr marL="0" lvl="0" indent="0" algn="l" rtl="0">
              <a:spcBef>
                <a:spcPts val="0"/>
              </a:spcBef>
              <a:spcAft>
                <a:spcPts val="0"/>
              </a:spcAft>
              <a:buNone/>
            </a:pPr>
            <a:r>
              <a:rPr lang="no"/>
              <a:t>retteprogram, ordpredikasjon, opplesing av tekst</a:t>
            </a:r>
            <a:endParaRPr/>
          </a:p>
          <a:p>
            <a:pPr marL="0" lvl="0" indent="0" algn="l" rtl="0">
              <a:spcBef>
                <a:spcPts val="0"/>
              </a:spcBef>
              <a:spcAft>
                <a:spcPts val="0"/>
              </a:spcAft>
              <a:buNone/>
            </a:pPr>
            <a:r>
              <a:rPr lang="no"/>
              <a:t>Viktig å oppfordre til å bruke det - fin måte å få skrivehjelp på flere språk, godt å bruke til å få lest opp egen tekst som en del av etterarbeidet</a:t>
            </a:r>
            <a:endParaRPr/>
          </a:p>
          <a:p>
            <a:pPr marL="0" lvl="0" indent="0" algn="l" rtl="0">
              <a:spcBef>
                <a:spcPts val="0"/>
              </a:spcBef>
              <a:spcAft>
                <a:spcPts val="0"/>
              </a:spcAft>
              <a:buNone/>
            </a:pPr>
            <a:r>
              <a:rPr lang="no"/>
              <a:t>Dette er noe alle må kunne for at de skal kunne velge å benytte det - blir en form for læringsstrategi</a:t>
            </a:r>
            <a:endParaRPr/>
          </a:p>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36cea4e9fa7_0_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36cea4e9fa7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o"/>
              <a:t>B: Henger i klasserommene, vi henger noen på veggene i aulaen også.</a:t>
            </a:r>
            <a:endParaRPr/>
          </a:p>
          <a:p>
            <a:pPr marL="0" lvl="0" indent="0" algn="l" rtl="0">
              <a:spcBef>
                <a:spcPts val="0"/>
              </a:spcBef>
              <a:spcAft>
                <a:spcPts val="0"/>
              </a:spcAft>
              <a:buNone/>
            </a:pPr>
            <a:r>
              <a:rPr lang="no"/>
              <a:t>Hva har dette å si for skolearbeidet? Vurderingssituasjoner må skje på skolen, øving kan skje hjemme</a:t>
            </a:r>
            <a:endParaRPr/>
          </a:p>
          <a:p>
            <a:pPr marL="0" lvl="0" indent="0" algn="l" rtl="0">
              <a:spcBef>
                <a:spcPts val="0"/>
              </a:spcBef>
              <a:spcAft>
                <a:spcPts val="0"/>
              </a:spcAft>
              <a:buNone/>
            </a:pPr>
            <a:r>
              <a:rPr lang="no"/>
              <a:t>Viktig at de ikke tar snarveier når de skal øve på ting - det er svært lett å ikke gjøre selv - </a:t>
            </a:r>
            <a:endParaRPr/>
          </a:p>
          <a:p>
            <a:pPr marL="0" lvl="0" indent="0" algn="l" rtl="0">
              <a:spcBef>
                <a:spcPts val="0"/>
              </a:spcBef>
              <a:spcAft>
                <a:spcPts val="0"/>
              </a:spcAft>
              <a:buNone/>
            </a:pPr>
            <a:r>
              <a:rPr lang="no"/>
              <a:t>Vi må vurdere ressursbruken i forhold til hva som har mest for seg - at lærere skal følge opp hjemmearbeid som er KI produsert er lite fornuftig. mer fokus på muntlig vurdering av elever og skriveøkter på skolen der vi har mulighet for å begrense tilgangen til nettet.</a:t>
            </a:r>
            <a:endParaRPr/>
          </a:p>
          <a:p>
            <a:pPr marL="0" lvl="0" indent="0" algn="l" rtl="0">
              <a:spcBef>
                <a:spcPts val="0"/>
              </a:spcBef>
              <a:spcAft>
                <a:spcPts val="0"/>
              </a:spcAft>
              <a:buNone/>
            </a:pPr>
            <a:r>
              <a:rPr lang="no"/>
              <a:t>Lære dem god og hensiktsmessig bruk - krever forkunnskaper: vite hva de skal spørre om og vurdere svarene - de taper på minste motstands vei</a:t>
            </a:r>
            <a:endParaRPr/>
          </a:p>
          <a:p>
            <a:pPr marL="0" lvl="0" indent="0" algn="l" rtl="0">
              <a:spcBef>
                <a:spcPts val="0"/>
              </a:spcBef>
              <a:spcAft>
                <a:spcPts val="0"/>
              </a:spcAft>
              <a:buNone/>
            </a:pPr>
            <a:r>
              <a:rPr lang="no"/>
              <a:t>Vi som skole skal ha det digitale som satsingsområde de neste årene og skal videreutvikle oss her i forhold til fornuftig bruk av dette.</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36cea4e9fa7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36cea4e9fa7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endParaRPr sz="1400" dirty="0">
              <a:solidFill>
                <a:srgbClr val="616161"/>
              </a:solidFill>
              <a:latin typeface="Proxima Nova"/>
              <a:ea typeface="Proxima Nova"/>
              <a:cs typeface="Proxima Nova"/>
              <a:sym typeface="Proxima Nova"/>
            </a:endParaRPr>
          </a:p>
          <a:p>
            <a:pPr marL="0" lvl="0" indent="0" algn="l" rtl="0">
              <a:lnSpc>
                <a:spcPct val="115000"/>
              </a:lnSpc>
              <a:spcBef>
                <a:spcPts val="1200"/>
              </a:spcBef>
              <a:spcAft>
                <a:spcPts val="0"/>
              </a:spcAft>
              <a:buClr>
                <a:schemeClr val="dk1"/>
              </a:buClr>
              <a:buSzPts val="1100"/>
              <a:buFont typeface="Arial"/>
              <a:buNone/>
            </a:pPr>
            <a:endParaRPr sz="1400" dirty="0">
              <a:solidFill>
                <a:srgbClr val="616161"/>
              </a:solidFill>
              <a:latin typeface="Proxima Nova"/>
              <a:ea typeface="Proxima Nova"/>
              <a:cs typeface="Proxima Nova"/>
              <a:sym typeface="Proxima Nova"/>
            </a:endParaRPr>
          </a:p>
          <a:p>
            <a:pPr marL="0" lvl="0" indent="0" algn="l" rtl="0">
              <a:lnSpc>
                <a:spcPct val="115000"/>
              </a:lnSpc>
              <a:spcBef>
                <a:spcPts val="1200"/>
              </a:spcBef>
              <a:spcAft>
                <a:spcPts val="1200"/>
              </a:spcAft>
              <a:buClr>
                <a:schemeClr val="dk1"/>
              </a:buClr>
              <a:buSzPts val="1100"/>
              <a:buFont typeface="Arial"/>
              <a:buNone/>
            </a:pPr>
            <a:endParaRPr sz="1400" dirty="0">
              <a:solidFill>
                <a:srgbClr val="616161"/>
              </a:solidFill>
              <a:latin typeface="Proxima Nova"/>
              <a:ea typeface="Proxima Nova"/>
              <a:cs typeface="Proxima Nova"/>
              <a:sym typeface="Proxima Nova"/>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36cea4e9fa7_0_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36cea4e9fa7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o"/>
              <a:t>A: Det er dere foreldre som bestemmer at dere skal sette dere ned med eleven og se på Classroom. Det er mer enn nok at kanskje mail er privat…</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no"/>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no"/>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no"/>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no"/>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no"/>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no"/>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no"/>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no"/>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no"/>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no"/>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no"/>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no"/>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11.xml"/><Relationship Id="rId5" Type="http://schemas.openxmlformats.org/officeDocument/2006/relationships/image" Target="../media/image13.jpg"/><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7"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26.gif"/><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3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36.png"/><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6.xml"/><Relationship Id="rId1" Type="http://schemas.openxmlformats.org/officeDocument/2006/relationships/slideLayout" Target="../slideLayouts/slideLayout11.xml"/><Relationship Id="rId4" Type="http://schemas.openxmlformats.org/officeDocument/2006/relationships/image" Target="../media/image48.jpg"/></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hyperlink" Target="http://cc.tenkemotoren.no" TargetMode="External"/><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hyperlink" Target="http://skolebot.no"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4" y="744575"/>
            <a:ext cx="42603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no"/>
              <a:t>Foreldremøte</a:t>
            </a:r>
            <a:endParaRPr/>
          </a:p>
        </p:txBody>
      </p:sp>
      <p:sp>
        <p:nvSpPr>
          <p:cNvPr id="55" name="Google Shape;55;p13"/>
          <p:cNvSpPr txBox="1">
            <a:spLocks noGrp="1"/>
          </p:cNvSpPr>
          <p:nvPr>
            <p:ph type="subTitle" idx="1"/>
          </p:nvPr>
        </p:nvSpPr>
        <p:spPr>
          <a:xfrm>
            <a:off x="311700" y="2834125"/>
            <a:ext cx="4105200" cy="792600"/>
          </a:xfrm>
          <a:prstGeom prst="rect">
            <a:avLst/>
          </a:prstGeom>
        </p:spPr>
        <p:txBody>
          <a:bodyPr spcFirstLastPara="1" wrap="square" lIns="91425" tIns="91425" rIns="91425" bIns="91425" anchor="t" anchorCtr="0">
            <a:normAutofit fontScale="85000" lnSpcReduction="20000"/>
          </a:bodyPr>
          <a:lstStyle/>
          <a:p>
            <a:pPr marL="0" lvl="0" indent="0" algn="ctr" rtl="0">
              <a:spcBef>
                <a:spcPts val="0"/>
              </a:spcBef>
              <a:spcAft>
                <a:spcPts val="0"/>
              </a:spcAft>
              <a:buNone/>
            </a:pPr>
            <a:r>
              <a:rPr lang="no"/>
              <a:t>8.trinn - 4.november 2026</a:t>
            </a:r>
            <a:endParaRPr/>
          </a:p>
          <a:p>
            <a:pPr marL="0" lvl="0" indent="0" algn="ctr" rtl="0">
              <a:spcBef>
                <a:spcPts val="0"/>
              </a:spcBef>
              <a:spcAft>
                <a:spcPts val="0"/>
              </a:spcAft>
              <a:buNone/>
            </a:pPr>
            <a:endParaRPr/>
          </a:p>
        </p:txBody>
      </p:sp>
      <p:pic>
        <p:nvPicPr>
          <p:cNvPr id="56" name="Google Shape;56;p13" title="image001 (002).png"/>
          <p:cNvPicPr preferRelativeResize="0"/>
          <p:nvPr/>
        </p:nvPicPr>
        <p:blipFill>
          <a:blip r:embed="rId3">
            <a:alphaModFix/>
          </a:blip>
          <a:stretch>
            <a:fillRect/>
          </a:stretch>
        </p:blipFill>
        <p:spPr>
          <a:xfrm>
            <a:off x="4572000" y="166876"/>
            <a:ext cx="4572000" cy="442803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8. trinn - statusrapport</a:t>
            </a:r>
            <a:endParaRPr/>
          </a:p>
        </p:txBody>
      </p:sp>
      <p:sp>
        <p:nvSpPr>
          <p:cNvPr id="62" name="Google Shape;62;p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fontScale="55000" lnSpcReduction="20000"/>
          </a:bodyPr>
          <a:lstStyle/>
          <a:p>
            <a:pPr marL="914400" lvl="1" indent="-294957" algn="l" rtl="0">
              <a:spcBef>
                <a:spcPts val="0"/>
              </a:spcBef>
              <a:spcAft>
                <a:spcPts val="0"/>
              </a:spcAft>
              <a:buClr>
                <a:schemeClr val="dk1"/>
              </a:buClr>
              <a:buSzPct val="100000"/>
              <a:buChar char="○"/>
            </a:pPr>
            <a:r>
              <a:rPr lang="no" sz="1900">
                <a:solidFill>
                  <a:schemeClr val="dk1"/>
                </a:solidFill>
              </a:rPr>
              <a:t>Oppstart 8. trinn er en tålmodighetsprøve - aller mest for elevene. </a:t>
            </a:r>
            <a:br>
              <a:rPr lang="no" sz="1900">
                <a:solidFill>
                  <a:schemeClr val="dk1"/>
                </a:solidFill>
              </a:rPr>
            </a:br>
            <a:r>
              <a:rPr lang="no" sz="1900">
                <a:solidFill>
                  <a:schemeClr val="dk1"/>
                </a:solidFill>
              </a:rPr>
              <a:t>De skal prøve, feile, prøve igjen, undersøke, kjenne på forventninger, ta aktive valg og stå i disse, teste utholdenhet og mye mer.</a:t>
            </a:r>
            <a:br>
              <a:rPr lang="no" sz="1900">
                <a:solidFill>
                  <a:schemeClr val="dk1"/>
                </a:solidFill>
              </a:rPr>
            </a:br>
            <a:r>
              <a:rPr lang="no" sz="1900">
                <a:solidFill>
                  <a:schemeClr val="dk1"/>
                </a:solidFill>
              </a:rPr>
              <a:t>Vi voksne vet at de må gjennom dette og vår tålmodighetsprøve ligger i å tåle at elevene må bruke tid på å få erfaringer og lære av dem. </a:t>
            </a:r>
            <a:br>
              <a:rPr lang="no" sz="1900">
                <a:solidFill>
                  <a:schemeClr val="dk1"/>
                </a:solidFill>
              </a:rPr>
            </a:br>
            <a:r>
              <a:rPr lang="no" sz="1900">
                <a:solidFill>
                  <a:schemeClr val="dk1"/>
                </a:solidFill>
              </a:rPr>
              <a:t>Noen kommer til å kræsje i januar - det må de få lov til og det må vi la de stå i. </a:t>
            </a:r>
            <a:br>
              <a:rPr lang="no" sz="1900">
                <a:solidFill>
                  <a:schemeClr val="dk1"/>
                </a:solidFill>
              </a:rPr>
            </a:br>
            <a:r>
              <a:rPr lang="no" sz="1900">
                <a:solidFill>
                  <a:schemeClr val="dk1"/>
                </a:solidFill>
              </a:rPr>
              <a:t>Vi har sett det før og vi forventer å se det igjen. Men det går fint!</a:t>
            </a:r>
            <a:endParaRPr sz="1900">
              <a:solidFill>
                <a:schemeClr val="dk1"/>
              </a:solidFill>
            </a:endParaRPr>
          </a:p>
          <a:p>
            <a:pPr marL="0" lvl="0" indent="0" algn="l" rtl="0">
              <a:spcBef>
                <a:spcPts val="1200"/>
              </a:spcBef>
              <a:spcAft>
                <a:spcPts val="0"/>
              </a:spcAft>
              <a:buNone/>
            </a:pPr>
            <a:endParaRPr sz="1900">
              <a:solidFill>
                <a:schemeClr val="dk1"/>
              </a:solidFill>
            </a:endParaRPr>
          </a:p>
          <a:p>
            <a:pPr marL="914400" lvl="1" indent="-294957" algn="l" rtl="0">
              <a:spcBef>
                <a:spcPts val="1200"/>
              </a:spcBef>
              <a:spcAft>
                <a:spcPts val="0"/>
              </a:spcAft>
              <a:buClr>
                <a:schemeClr val="dk1"/>
              </a:buClr>
              <a:buSzPct val="100000"/>
              <a:buChar char="○"/>
            </a:pPr>
            <a:r>
              <a:rPr lang="no" sz="1900">
                <a:solidFill>
                  <a:schemeClr val="dk1"/>
                </a:solidFill>
              </a:rPr>
              <a:t>Vi legger til rette for å trene på konsentrasjon, utholdenhet og selvstendighet - med veiledning og støtte i et læringsfellesskap. Vi har et inkluderingsansvar der alle skal være en del av fellesskapet. Da kan vi ikke bare ha fokus på individet. Det er ingen tjent med, hverken nå eller senere i livet. Ungdomsskolen er bare en av mange etapper i  livet, og derfor må vi også ruste dem for fremtiden.  Hver lærer har 100% å gi - det må til enhver tid fordeles på alle elevene i klassen.   </a:t>
            </a:r>
            <a:br>
              <a:rPr lang="no" sz="1900">
                <a:solidFill>
                  <a:schemeClr val="dk1"/>
                </a:solidFill>
              </a:rPr>
            </a:br>
            <a:endParaRPr sz="1900">
              <a:solidFill>
                <a:schemeClr val="dk1"/>
              </a:solidFill>
            </a:endParaRPr>
          </a:p>
          <a:p>
            <a:pPr marL="914400" lvl="1" indent="-294957" algn="l" rtl="0">
              <a:spcBef>
                <a:spcPts val="0"/>
              </a:spcBef>
              <a:spcAft>
                <a:spcPts val="0"/>
              </a:spcAft>
              <a:buClr>
                <a:schemeClr val="dk1"/>
              </a:buClr>
              <a:buSzPct val="100000"/>
              <a:buChar char="○"/>
            </a:pPr>
            <a:r>
              <a:rPr lang="no" sz="1900">
                <a:solidFill>
                  <a:schemeClr val="dk1"/>
                </a:solidFill>
              </a:rPr>
              <a:t>I starten har skolen mye fokus på kartlegging, grunnleggende ferdigheter og det å bli kjent - både sosialt og faglig. Elevene kommer med en historie fra barneskolen - nå skal vi lage en ny historie. </a:t>
            </a:r>
            <a:endParaRPr sz="1900">
              <a:solidFill>
                <a:schemeClr val="dk1"/>
              </a:solidFill>
            </a:endParaRPr>
          </a:p>
          <a:p>
            <a:pPr marL="0" lvl="0" indent="0" algn="l" rtl="0">
              <a:lnSpc>
                <a:spcPct val="100000"/>
              </a:lnSpc>
              <a:spcBef>
                <a:spcPts val="1200"/>
              </a:spcBef>
              <a:spcAft>
                <a:spcPts val="0"/>
              </a:spcAft>
              <a:buNone/>
            </a:pPr>
            <a:endParaRPr/>
          </a:p>
          <a:p>
            <a:pPr marL="0" lvl="0" indent="0" algn="l" rtl="0">
              <a:spcBef>
                <a:spcPts val="0"/>
              </a:spcBef>
              <a:spcAft>
                <a:spcPts val="120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2013-kullet</a:t>
            </a:r>
            <a:endParaRPr/>
          </a:p>
        </p:txBody>
      </p:sp>
      <p:sp>
        <p:nvSpPr>
          <p:cNvPr id="68" name="Google Shape;68;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no">
                <a:solidFill>
                  <a:schemeClr val="dk1"/>
                </a:solidFill>
              </a:rPr>
              <a:t>modig			usikker</a:t>
            </a:r>
            <a:br>
              <a:rPr lang="no">
                <a:solidFill>
                  <a:schemeClr val="dk1"/>
                </a:solidFill>
              </a:rPr>
            </a:br>
            <a:r>
              <a:rPr lang="no">
                <a:solidFill>
                  <a:schemeClr val="dk1"/>
                </a:solidFill>
              </a:rPr>
              <a:t>tålmodig  	     	utålmodig</a:t>
            </a:r>
            <a:br>
              <a:rPr lang="no">
                <a:solidFill>
                  <a:schemeClr val="dk1"/>
                </a:solidFill>
              </a:rPr>
            </a:br>
            <a:r>
              <a:rPr lang="no">
                <a:solidFill>
                  <a:schemeClr val="dk1"/>
                </a:solidFill>
              </a:rPr>
              <a:t>aktiv 			passiv</a:t>
            </a:r>
            <a:br>
              <a:rPr lang="no">
                <a:solidFill>
                  <a:schemeClr val="dk1"/>
                </a:solidFill>
              </a:rPr>
            </a:br>
            <a:r>
              <a:rPr lang="no">
                <a:solidFill>
                  <a:schemeClr val="dk1"/>
                </a:solidFill>
              </a:rPr>
              <a:t>synlig 			sjenert</a:t>
            </a:r>
            <a:br>
              <a:rPr lang="no">
                <a:solidFill>
                  <a:schemeClr val="dk1"/>
                </a:solidFill>
              </a:rPr>
            </a:br>
            <a:r>
              <a:rPr lang="no">
                <a:solidFill>
                  <a:schemeClr val="dk1"/>
                </a:solidFill>
              </a:rPr>
              <a:t>høylytt			stille</a:t>
            </a:r>
            <a:br>
              <a:rPr lang="no">
                <a:solidFill>
                  <a:schemeClr val="dk1"/>
                </a:solidFill>
              </a:rPr>
            </a:br>
            <a:r>
              <a:rPr lang="no">
                <a:solidFill>
                  <a:schemeClr val="dk1"/>
                </a:solidFill>
              </a:rPr>
              <a:t>trygge 			forsiktige</a:t>
            </a:r>
            <a:br>
              <a:rPr lang="no">
                <a:solidFill>
                  <a:schemeClr val="dk1"/>
                </a:solidFill>
              </a:rPr>
            </a:br>
            <a:r>
              <a:rPr lang="no">
                <a:solidFill>
                  <a:schemeClr val="dk1"/>
                </a:solidFill>
              </a:rPr>
              <a:t>venner 			uvenner</a:t>
            </a: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1200"/>
              </a:spcAft>
              <a:buNone/>
            </a:pPr>
            <a:r>
              <a:rPr lang="no">
                <a:solidFill>
                  <a:schemeClr val="dk1"/>
                </a:solidFill>
              </a:rPr>
              <a:t>Først og fremst er det barn som prøver og feiler i jakten på sin sti. </a:t>
            </a:r>
            <a:endParaRPr>
              <a:solidFill>
                <a:schemeClr val="dk1"/>
              </a:solidFill>
            </a:endParaRPr>
          </a:p>
        </p:txBody>
      </p:sp>
      <p:pic>
        <p:nvPicPr>
          <p:cNvPr id="69" name="Google Shape;69;p15"/>
          <p:cNvPicPr preferRelativeResize="0"/>
          <p:nvPr/>
        </p:nvPicPr>
        <p:blipFill>
          <a:blip r:embed="rId3">
            <a:alphaModFix/>
          </a:blip>
          <a:stretch>
            <a:fillRect/>
          </a:stretch>
        </p:blipFill>
        <p:spPr>
          <a:xfrm>
            <a:off x="4847425" y="1115250"/>
            <a:ext cx="3617050" cy="2472550"/>
          </a:xfrm>
          <a:prstGeom prst="rect">
            <a:avLst/>
          </a:prstGeom>
          <a:noFill/>
          <a:ln>
            <a:noFill/>
          </a:ln>
        </p:spPr>
      </p:pic>
      <p:sp>
        <p:nvSpPr>
          <p:cNvPr id="70" name="Google Shape;70;p15"/>
          <p:cNvSpPr/>
          <p:nvPr/>
        </p:nvSpPr>
        <p:spPr>
          <a:xfrm>
            <a:off x="1413875" y="1377075"/>
            <a:ext cx="468900" cy="66900"/>
          </a:xfrm>
          <a:prstGeom prst="lef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1" name="Google Shape;71;p15"/>
          <p:cNvSpPr/>
          <p:nvPr/>
        </p:nvSpPr>
        <p:spPr>
          <a:xfrm>
            <a:off x="1413875" y="1696938"/>
            <a:ext cx="468900" cy="66900"/>
          </a:xfrm>
          <a:prstGeom prst="lef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2" name="Google Shape;72;p15"/>
          <p:cNvSpPr/>
          <p:nvPr/>
        </p:nvSpPr>
        <p:spPr>
          <a:xfrm>
            <a:off x="1413875" y="2016825"/>
            <a:ext cx="468900" cy="66900"/>
          </a:xfrm>
          <a:prstGeom prst="lef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3" name="Google Shape;73;p15"/>
          <p:cNvSpPr/>
          <p:nvPr/>
        </p:nvSpPr>
        <p:spPr>
          <a:xfrm>
            <a:off x="1413875" y="2336700"/>
            <a:ext cx="468900" cy="66900"/>
          </a:xfrm>
          <a:prstGeom prst="lef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4" name="Google Shape;74;p15"/>
          <p:cNvSpPr/>
          <p:nvPr/>
        </p:nvSpPr>
        <p:spPr>
          <a:xfrm>
            <a:off x="1413875" y="2656575"/>
            <a:ext cx="468900" cy="66900"/>
          </a:xfrm>
          <a:prstGeom prst="lef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5" name="Google Shape;75;p15"/>
          <p:cNvSpPr/>
          <p:nvPr/>
        </p:nvSpPr>
        <p:spPr>
          <a:xfrm>
            <a:off x="1413875" y="2976450"/>
            <a:ext cx="468900" cy="66900"/>
          </a:xfrm>
          <a:prstGeom prst="lef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6" name="Google Shape;76;p15"/>
          <p:cNvSpPr/>
          <p:nvPr/>
        </p:nvSpPr>
        <p:spPr>
          <a:xfrm>
            <a:off x="1413875" y="3296325"/>
            <a:ext cx="468900" cy="66900"/>
          </a:xfrm>
          <a:prstGeom prst="lef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6"/>
          <p:cNvSpPr txBox="1">
            <a:spLocks noGrp="1"/>
          </p:cNvSpPr>
          <p:nvPr>
            <p:ph type="title"/>
          </p:nvPr>
        </p:nvSpPr>
        <p:spPr>
          <a:xfrm>
            <a:off x="723550" y="445025"/>
            <a:ext cx="8108700" cy="21819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sz="3467"/>
              <a:t>Oppdraget til skolen:</a:t>
            </a:r>
            <a:endParaRPr sz="3467"/>
          </a:p>
          <a:p>
            <a:pPr marL="0" lvl="0" indent="0" algn="l" rtl="0">
              <a:spcBef>
                <a:spcPts val="0"/>
              </a:spcBef>
              <a:spcAft>
                <a:spcPts val="0"/>
              </a:spcAft>
              <a:buNone/>
            </a:pPr>
            <a:endParaRPr/>
          </a:p>
          <a:p>
            <a:pPr marL="0" lvl="0" indent="0" algn="l" rtl="0">
              <a:spcBef>
                <a:spcPts val="0"/>
              </a:spcBef>
              <a:spcAft>
                <a:spcPts val="0"/>
              </a:spcAft>
              <a:buNone/>
            </a:pPr>
            <a:r>
              <a:rPr lang="no" sz="3356">
                <a:solidFill>
                  <a:srgbClr val="0000FF"/>
                </a:solidFill>
                <a:latin typeface="Comic Sans MS"/>
                <a:ea typeface="Comic Sans MS"/>
                <a:cs typeface="Comic Sans MS"/>
                <a:sym typeface="Comic Sans MS"/>
              </a:rPr>
              <a:t>Danning og utdanning</a:t>
            </a:r>
            <a:endParaRPr sz="3356">
              <a:solidFill>
                <a:srgbClr val="0000FF"/>
              </a:solidFill>
              <a:latin typeface="Comic Sans MS"/>
              <a:ea typeface="Comic Sans MS"/>
              <a:cs typeface="Comic Sans MS"/>
              <a:sym typeface="Comic Sans MS"/>
            </a:endParaRPr>
          </a:p>
          <a:p>
            <a:pPr marL="0" lvl="0" indent="0" algn="l" rtl="0">
              <a:spcBef>
                <a:spcPts val="0"/>
              </a:spcBef>
              <a:spcAft>
                <a:spcPts val="0"/>
              </a:spcAft>
              <a:buNone/>
            </a:pPr>
            <a:endParaRPr/>
          </a:p>
          <a:p>
            <a:pPr marL="0" lvl="0" indent="0" algn="l" rtl="0">
              <a:spcBef>
                <a:spcPts val="0"/>
              </a:spcBef>
              <a:spcAft>
                <a:spcPts val="0"/>
              </a:spcAft>
              <a:buNone/>
            </a:pPr>
            <a:r>
              <a:rPr lang="no" sz="2467"/>
              <a:t>Overordet del - Fagplaner (LK20)</a:t>
            </a:r>
            <a:endParaRPr sz="2467"/>
          </a:p>
          <a:p>
            <a:pPr marL="0" lvl="0" indent="0" algn="l" rtl="0">
              <a:spcBef>
                <a:spcPts val="0"/>
              </a:spcBef>
              <a:spcAft>
                <a:spcPts val="0"/>
              </a:spcAft>
              <a:buNone/>
            </a:pPr>
            <a:endParaRPr/>
          </a:p>
        </p:txBody>
      </p:sp>
      <p:sp>
        <p:nvSpPr>
          <p:cNvPr id="82" name="Google Shape;82;p16"/>
          <p:cNvSpPr txBox="1">
            <a:spLocks noGrp="1"/>
          </p:cNvSpPr>
          <p:nvPr>
            <p:ph type="body" idx="1"/>
          </p:nvPr>
        </p:nvSpPr>
        <p:spPr>
          <a:xfrm>
            <a:off x="723550" y="2697575"/>
            <a:ext cx="7542300" cy="2070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o">
                <a:solidFill>
                  <a:schemeClr val="dk1"/>
                </a:solidFill>
              </a:rPr>
              <a:t>Skolereglene</a:t>
            </a:r>
            <a:endParaRPr>
              <a:solidFill>
                <a:schemeClr val="dk1"/>
              </a:solidFill>
            </a:endParaRPr>
          </a:p>
          <a:p>
            <a:pPr marL="0" lvl="0" indent="0" algn="l" rtl="0">
              <a:spcBef>
                <a:spcPts val="1200"/>
              </a:spcBef>
              <a:spcAft>
                <a:spcPts val="0"/>
              </a:spcAft>
              <a:buNone/>
            </a:pPr>
            <a:r>
              <a:rPr lang="no">
                <a:solidFill>
                  <a:schemeClr val="dk1"/>
                </a:solidFill>
              </a:rPr>
              <a:t>Lærebøker</a:t>
            </a:r>
            <a:endParaRPr>
              <a:solidFill>
                <a:schemeClr val="dk1"/>
              </a:solidFill>
            </a:endParaRPr>
          </a:p>
          <a:p>
            <a:pPr marL="0" lvl="0" indent="0" algn="l" rtl="0">
              <a:spcBef>
                <a:spcPts val="1200"/>
              </a:spcBef>
              <a:spcAft>
                <a:spcPts val="0"/>
              </a:spcAft>
              <a:buNone/>
            </a:pPr>
            <a:r>
              <a:rPr lang="no">
                <a:solidFill>
                  <a:schemeClr val="dk1"/>
                </a:solidFill>
              </a:rPr>
              <a:t>Digitale fagressurser</a:t>
            </a:r>
            <a:endParaRPr>
              <a:solidFill>
                <a:schemeClr val="dk1"/>
              </a:solidFill>
            </a:endParaRPr>
          </a:p>
          <a:p>
            <a:pPr marL="0" lvl="0" indent="0" algn="l" rtl="0">
              <a:spcBef>
                <a:spcPts val="1200"/>
              </a:spcBef>
              <a:spcAft>
                <a:spcPts val="0"/>
              </a:spcAft>
              <a:buNone/>
            </a:pPr>
            <a:r>
              <a:rPr lang="no">
                <a:solidFill>
                  <a:schemeClr val="dk1"/>
                </a:solidFill>
              </a:rPr>
              <a:t>Bibliotek med skjønnlitteratur (hovedmål, sidemål, engelsk) og fagbøker</a:t>
            </a:r>
            <a:r>
              <a:rPr lang="no"/>
              <a:t> </a:t>
            </a:r>
            <a:endParaRPr/>
          </a:p>
          <a:p>
            <a:pPr marL="0" lvl="0" indent="0" algn="l" rtl="0">
              <a:spcBef>
                <a:spcPts val="1200"/>
              </a:spcBef>
              <a:spcAft>
                <a:spcPts val="1200"/>
              </a:spcAft>
              <a:buNone/>
            </a:pPr>
            <a:endParaRPr/>
          </a:p>
        </p:txBody>
      </p:sp>
      <p:pic>
        <p:nvPicPr>
          <p:cNvPr id="83" name="Google Shape;83;p16"/>
          <p:cNvPicPr preferRelativeResize="0"/>
          <p:nvPr/>
        </p:nvPicPr>
        <p:blipFill>
          <a:blip r:embed="rId3">
            <a:alphaModFix/>
          </a:blip>
          <a:stretch>
            <a:fillRect/>
          </a:stretch>
        </p:blipFill>
        <p:spPr>
          <a:xfrm>
            <a:off x="6220950" y="369650"/>
            <a:ext cx="2306250" cy="328002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7"/>
          <p:cNvSpPr txBox="1">
            <a:spLocks noGrp="1"/>
          </p:cNvSpPr>
          <p:nvPr>
            <p:ph type="title"/>
          </p:nvPr>
        </p:nvSpPr>
        <p:spPr>
          <a:xfrm>
            <a:off x="170150" y="59650"/>
            <a:ext cx="27399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Biblioteket</a:t>
            </a:r>
            <a:endParaRPr/>
          </a:p>
        </p:txBody>
      </p:sp>
      <p:sp>
        <p:nvSpPr>
          <p:cNvPr id="89" name="Google Shape;89;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90" name="Google Shape;90;p17"/>
          <p:cNvPicPr preferRelativeResize="0"/>
          <p:nvPr/>
        </p:nvPicPr>
        <p:blipFill>
          <a:blip r:embed="rId3">
            <a:alphaModFix/>
          </a:blip>
          <a:stretch>
            <a:fillRect/>
          </a:stretch>
        </p:blipFill>
        <p:spPr>
          <a:xfrm>
            <a:off x="170150" y="628375"/>
            <a:ext cx="3283775" cy="4464584"/>
          </a:xfrm>
          <a:prstGeom prst="rect">
            <a:avLst/>
          </a:prstGeom>
          <a:noFill/>
          <a:ln>
            <a:noFill/>
          </a:ln>
        </p:spPr>
      </p:pic>
      <p:pic>
        <p:nvPicPr>
          <p:cNvPr id="91" name="Google Shape;91;p17"/>
          <p:cNvPicPr preferRelativeResize="0"/>
          <p:nvPr/>
        </p:nvPicPr>
        <p:blipFill>
          <a:blip r:embed="rId4">
            <a:alphaModFix/>
          </a:blip>
          <a:stretch>
            <a:fillRect/>
          </a:stretch>
        </p:blipFill>
        <p:spPr>
          <a:xfrm>
            <a:off x="3622700" y="628375"/>
            <a:ext cx="1844000" cy="2134850"/>
          </a:xfrm>
          <a:prstGeom prst="rect">
            <a:avLst/>
          </a:prstGeom>
          <a:noFill/>
          <a:ln>
            <a:noFill/>
          </a:ln>
        </p:spPr>
      </p:pic>
      <p:pic>
        <p:nvPicPr>
          <p:cNvPr id="92" name="Google Shape;92;p17"/>
          <p:cNvPicPr preferRelativeResize="0"/>
          <p:nvPr/>
        </p:nvPicPr>
        <p:blipFill>
          <a:blip r:embed="rId5">
            <a:alphaModFix/>
          </a:blip>
          <a:stretch>
            <a:fillRect/>
          </a:stretch>
        </p:blipFill>
        <p:spPr>
          <a:xfrm>
            <a:off x="5635483" y="628375"/>
            <a:ext cx="3172067" cy="4464574"/>
          </a:xfrm>
          <a:prstGeom prst="rect">
            <a:avLst/>
          </a:prstGeom>
          <a:noFill/>
          <a:ln>
            <a:noFill/>
          </a:ln>
        </p:spPr>
      </p:pic>
      <p:pic>
        <p:nvPicPr>
          <p:cNvPr id="93" name="Google Shape;93;p17"/>
          <p:cNvPicPr preferRelativeResize="0"/>
          <p:nvPr/>
        </p:nvPicPr>
        <p:blipFill>
          <a:blip r:embed="rId6">
            <a:alphaModFix/>
          </a:blip>
          <a:stretch>
            <a:fillRect/>
          </a:stretch>
        </p:blipFill>
        <p:spPr>
          <a:xfrm>
            <a:off x="3622700" y="2833050"/>
            <a:ext cx="1844000" cy="225989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b="1"/>
              <a:t>Biblioteket</a:t>
            </a:r>
            <a:endParaRPr b="1"/>
          </a:p>
        </p:txBody>
      </p:sp>
      <p:sp>
        <p:nvSpPr>
          <p:cNvPr id="99" name="Google Shape;99;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00" name="Google Shape;100;p18"/>
          <p:cNvPicPr preferRelativeResize="0"/>
          <p:nvPr/>
        </p:nvPicPr>
        <p:blipFill>
          <a:blip r:embed="rId3">
            <a:alphaModFix/>
          </a:blip>
          <a:stretch>
            <a:fillRect/>
          </a:stretch>
        </p:blipFill>
        <p:spPr>
          <a:xfrm>
            <a:off x="0" y="540067"/>
            <a:ext cx="9144000" cy="406336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9"/>
          <p:cNvSpPr txBox="1">
            <a:spLocks noGrp="1"/>
          </p:cNvSpPr>
          <p:nvPr>
            <p:ph type="title"/>
          </p:nvPr>
        </p:nvSpPr>
        <p:spPr>
          <a:xfrm>
            <a:off x="0" y="43925"/>
            <a:ext cx="9084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no" sz="2820" b="1"/>
              <a:t>Danning og utdanning- betydningen av et fellesskap</a:t>
            </a:r>
            <a:endParaRPr sz="2820" b="1"/>
          </a:p>
        </p:txBody>
      </p:sp>
      <p:sp>
        <p:nvSpPr>
          <p:cNvPr id="106" name="Google Shape;106;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07" name="Google Shape;107;p19"/>
          <p:cNvPicPr preferRelativeResize="0"/>
          <p:nvPr/>
        </p:nvPicPr>
        <p:blipFill>
          <a:blip r:embed="rId3">
            <a:alphaModFix/>
          </a:blip>
          <a:stretch>
            <a:fillRect/>
          </a:stretch>
        </p:blipFill>
        <p:spPr>
          <a:xfrm>
            <a:off x="0" y="668499"/>
            <a:ext cx="9144001" cy="4475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0"/>
          <p:cNvSpPr txBox="1">
            <a:spLocks noGrp="1"/>
          </p:cNvSpPr>
          <p:nvPr>
            <p:ph type="title"/>
          </p:nvPr>
        </p:nvSpPr>
        <p:spPr>
          <a:xfrm>
            <a:off x="225200" y="137050"/>
            <a:ext cx="6703500" cy="6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no" sz="2820" b="1"/>
              <a:t>Premisser for fellesskap i skolen</a:t>
            </a:r>
            <a:endParaRPr sz="2820" b="1"/>
          </a:p>
        </p:txBody>
      </p:sp>
      <p:sp>
        <p:nvSpPr>
          <p:cNvPr id="113" name="Google Shape;113;p20"/>
          <p:cNvSpPr txBox="1">
            <a:spLocks noGrp="1"/>
          </p:cNvSpPr>
          <p:nvPr>
            <p:ph type="body" idx="1"/>
          </p:nvPr>
        </p:nvSpPr>
        <p:spPr>
          <a:xfrm>
            <a:off x="225200" y="873250"/>
            <a:ext cx="4854300" cy="4270200"/>
          </a:xfrm>
          <a:prstGeom prst="rect">
            <a:avLst/>
          </a:prstGeom>
        </p:spPr>
        <p:txBody>
          <a:bodyPr spcFirstLastPara="1" wrap="square" lIns="91425" tIns="91425" rIns="91425" bIns="91425" anchor="t" anchorCtr="0">
            <a:normAutofit/>
          </a:bodyPr>
          <a:lstStyle/>
          <a:p>
            <a:pPr marL="457200" lvl="0" indent="-355600" algn="l" rtl="0">
              <a:lnSpc>
                <a:spcPct val="100000"/>
              </a:lnSpc>
              <a:spcBef>
                <a:spcPts val="0"/>
              </a:spcBef>
              <a:spcAft>
                <a:spcPts val="0"/>
              </a:spcAft>
              <a:buClr>
                <a:schemeClr val="dk1"/>
              </a:buClr>
              <a:buSzPts val="2000"/>
              <a:buChar char="●"/>
            </a:pPr>
            <a:r>
              <a:rPr lang="no" sz="2000">
                <a:solidFill>
                  <a:schemeClr val="dk1"/>
                </a:solidFill>
              </a:rPr>
              <a:t>Elever må være til stede og delta aktivt i fellesskapet - både det faglige- og det sosiale fellesskapet.</a:t>
            </a:r>
            <a:endParaRPr sz="2000">
              <a:solidFill>
                <a:schemeClr val="dk1"/>
              </a:solidFill>
            </a:endParaRPr>
          </a:p>
          <a:p>
            <a:pPr marL="457200" lvl="0" indent="0" algn="l" rtl="0">
              <a:lnSpc>
                <a:spcPct val="100000"/>
              </a:lnSpc>
              <a:spcBef>
                <a:spcPts val="0"/>
              </a:spcBef>
              <a:spcAft>
                <a:spcPts val="0"/>
              </a:spcAft>
              <a:buNone/>
            </a:pPr>
            <a:r>
              <a:rPr lang="no" sz="2000">
                <a:solidFill>
                  <a:schemeClr val="dk1"/>
                </a:solidFill>
              </a:rPr>
              <a:t> </a:t>
            </a:r>
            <a:endParaRPr sz="2000">
              <a:solidFill>
                <a:schemeClr val="dk1"/>
              </a:solidFill>
            </a:endParaRPr>
          </a:p>
          <a:p>
            <a:pPr marL="457200" lvl="0" indent="-355600" algn="l" rtl="0">
              <a:lnSpc>
                <a:spcPct val="100000"/>
              </a:lnSpc>
              <a:spcBef>
                <a:spcPts val="0"/>
              </a:spcBef>
              <a:spcAft>
                <a:spcPts val="0"/>
              </a:spcAft>
              <a:buClr>
                <a:schemeClr val="dk1"/>
              </a:buClr>
              <a:buSzPts val="2000"/>
              <a:buChar char="●"/>
            </a:pPr>
            <a:r>
              <a:rPr lang="no" sz="2000">
                <a:solidFill>
                  <a:schemeClr val="dk1"/>
                </a:solidFill>
              </a:rPr>
              <a:t>Fellesskapene ledes av tydelige voksne, med vekt på både struktur og støtte til elevene.</a:t>
            </a:r>
            <a:endParaRPr sz="2000">
              <a:solidFill>
                <a:schemeClr val="dk1"/>
              </a:solidFill>
            </a:endParaRPr>
          </a:p>
          <a:p>
            <a:pPr marL="457200" lvl="0" indent="0" algn="l" rtl="0">
              <a:lnSpc>
                <a:spcPct val="100000"/>
              </a:lnSpc>
              <a:spcBef>
                <a:spcPts val="0"/>
              </a:spcBef>
              <a:spcAft>
                <a:spcPts val="0"/>
              </a:spcAft>
              <a:buNone/>
            </a:pPr>
            <a:endParaRPr sz="2000">
              <a:solidFill>
                <a:schemeClr val="dk1"/>
              </a:solidFill>
            </a:endParaRPr>
          </a:p>
          <a:p>
            <a:pPr marL="457200" lvl="0" indent="-355600" algn="l" rtl="0">
              <a:lnSpc>
                <a:spcPct val="100000"/>
              </a:lnSpc>
              <a:spcBef>
                <a:spcPts val="0"/>
              </a:spcBef>
              <a:spcAft>
                <a:spcPts val="0"/>
              </a:spcAft>
              <a:buClr>
                <a:schemeClr val="dk1"/>
              </a:buClr>
              <a:buSzPts val="2000"/>
              <a:buChar char="●"/>
            </a:pPr>
            <a:r>
              <a:rPr lang="no" sz="2000">
                <a:solidFill>
                  <a:schemeClr val="dk1"/>
                </a:solidFill>
              </a:rPr>
              <a:t>Tydelige normer og regler. </a:t>
            </a:r>
            <a:endParaRPr sz="2000">
              <a:solidFill>
                <a:schemeClr val="dk1"/>
              </a:solidFill>
            </a:endParaRPr>
          </a:p>
          <a:p>
            <a:pPr marL="457200" lvl="0" indent="0" algn="l" rtl="0">
              <a:lnSpc>
                <a:spcPct val="100000"/>
              </a:lnSpc>
              <a:spcBef>
                <a:spcPts val="0"/>
              </a:spcBef>
              <a:spcAft>
                <a:spcPts val="0"/>
              </a:spcAft>
              <a:buNone/>
            </a:pPr>
            <a:endParaRPr sz="2000">
              <a:solidFill>
                <a:schemeClr val="dk1"/>
              </a:solidFill>
            </a:endParaRPr>
          </a:p>
          <a:p>
            <a:pPr marL="457200" lvl="0" indent="-355600" algn="l" rtl="0">
              <a:lnSpc>
                <a:spcPct val="100000"/>
              </a:lnSpc>
              <a:spcBef>
                <a:spcPts val="0"/>
              </a:spcBef>
              <a:spcAft>
                <a:spcPts val="0"/>
              </a:spcAft>
              <a:buClr>
                <a:schemeClr val="dk1"/>
              </a:buClr>
              <a:buSzPts val="2000"/>
              <a:buChar char="●"/>
            </a:pPr>
            <a:r>
              <a:rPr lang="no" sz="2000">
                <a:solidFill>
                  <a:schemeClr val="dk1"/>
                </a:solidFill>
              </a:rPr>
              <a:t>Tydelige krav og forventninger til elevene knyttet til læring, arbeidsinnsats og atferd.</a:t>
            </a:r>
            <a:endParaRPr sz="2000">
              <a:solidFill>
                <a:schemeClr val="dk1"/>
              </a:solidFill>
            </a:endParaRPr>
          </a:p>
        </p:txBody>
      </p:sp>
      <p:pic>
        <p:nvPicPr>
          <p:cNvPr id="114" name="Google Shape;114;p20"/>
          <p:cNvPicPr preferRelativeResize="0"/>
          <p:nvPr/>
        </p:nvPicPr>
        <p:blipFill>
          <a:blip r:embed="rId3">
            <a:alphaModFix/>
          </a:blip>
          <a:stretch>
            <a:fillRect/>
          </a:stretch>
        </p:blipFill>
        <p:spPr>
          <a:xfrm>
            <a:off x="4783200" y="955550"/>
            <a:ext cx="4360801" cy="31684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pic>
        <p:nvPicPr>
          <p:cNvPr id="119" name="Google Shape;119;p21"/>
          <p:cNvPicPr preferRelativeResize="0"/>
          <p:nvPr/>
        </p:nvPicPr>
        <p:blipFill rotWithShape="1">
          <a:blip r:embed="rId3">
            <a:alphaModFix/>
          </a:blip>
          <a:srcRect l="5332" t="6262" r="23580"/>
          <a:stretch/>
        </p:blipFill>
        <p:spPr>
          <a:xfrm>
            <a:off x="5477250" y="0"/>
            <a:ext cx="3597251" cy="2770624"/>
          </a:xfrm>
          <a:prstGeom prst="rect">
            <a:avLst/>
          </a:prstGeom>
          <a:noFill/>
          <a:ln>
            <a:noFill/>
          </a:ln>
        </p:spPr>
      </p:pic>
      <p:pic>
        <p:nvPicPr>
          <p:cNvPr id="120" name="Google Shape;120;p21"/>
          <p:cNvPicPr preferRelativeResize="0"/>
          <p:nvPr/>
        </p:nvPicPr>
        <p:blipFill rotWithShape="1">
          <a:blip r:embed="rId4">
            <a:alphaModFix/>
          </a:blip>
          <a:srcRect t="19320" b="-19320"/>
          <a:stretch/>
        </p:blipFill>
        <p:spPr>
          <a:xfrm>
            <a:off x="0" y="2770625"/>
            <a:ext cx="9074499" cy="4611651"/>
          </a:xfrm>
          <a:prstGeom prst="rect">
            <a:avLst/>
          </a:prstGeom>
          <a:noFill/>
          <a:ln>
            <a:noFill/>
          </a:ln>
        </p:spPr>
      </p:pic>
      <p:pic>
        <p:nvPicPr>
          <p:cNvPr id="121" name="Google Shape;121;p21"/>
          <p:cNvPicPr preferRelativeResize="0"/>
          <p:nvPr/>
        </p:nvPicPr>
        <p:blipFill rotWithShape="1">
          <a:blip r:embed="rId5">
            <a:alphaModFix/>
          </a:blip>
          <a:srcRect t="5085" r="4626" b="6794"/>
          <a:stretch/>
        </p:blipFill>
        <p:spPr>
          <a:xfrm>
            <a:off x="0" y="0"/>
            <a:ext cx="5477248" cy="277062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Dembra - </a:t>
            </a:r>
            <a:r>
              <a:rPr lang="no" sz="2356"/>
              <a:t>inkludering og forebygge utenforskap</a:t>
            </a:r>
            <a:r>
              <a:rPr lang="no"/>
              <a:t> </a:t>
            </a:r>
            <a:endParaRPr/>
          </a:p>
        </p:txBody>
      </p:sp>
      <p:sp>
        <p:nvSpPr>
          <p:cNvPr id="127" name="Google Shape;127;p22"/>
          <p:cNvSpPr txBox="1">
            <a:spLocks noGrp="1"/>
          </p:cNvSpPr>
          <p:nvPr>
            <p:ph type="body" idx="1"/>
          </p:nvPr>
        </p:nvSpPr>
        <p:spPr>
          <a:xfrm>
            <a:off x="311700" y="1130150"/>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no">
                <a:solidFill>
                  <a:schemeClr val="dk1"/>
                </a:solidFill>
              </a:rPr>
              <a:t>Inkluderingsaktiviteter:</a:t>
            </a:r>
            <a:br>
              <a:rPr lang="no">
                <a:solidFill>
                  <a:schemeClr val="dk1"/>
                </a:solidFill>
              </a:rPr>
            </a:br>
            <a:r>
              <a:rPr lang="no">
                <a:solidFill>
                  <a:schemeClr val="dk1"/>
                </a:solidFill>
              </a:rPr>
              <a:t>Dembra-dag i Hordnesskogen</a:t>
            </a:r>
            <a:br>
              <a:rPr lang="no">
                <a:solidFill>
                  <a:schemeClr val="dk1"/>
                </a:solidFill>
              </a:rPr>
            </a:br>
            <a:r>
              <a:rPr lang="no">
                <a:solidFill>
                  <a:schemeClr val="dk1"/>
                </a:solidFill>
              </a:rPr>
              <a:t>Sett ditt merke på veggen</a:t>
            </a:r>
            <a:br>
              <a:rPr lang="no">
                <a:solidFill>
                  <a:schemeClr val="dk1"/>
                </a:solidFill>
              </a:rPr>
            </a:br>
            <a:r>
              <a:rPr lang="no">
                <a:solidFill>
                  <a:schemeClr val="dk1"/>
                </a:solidFill>
              </a:rPr>
              <a:t>Elevkveld</a:t>
            </a:r>
            <a:br>
              <a:rPr lang="no">
                <a:solidFill>
                  <a:schemeClr val="dk1"/>
                </a:solidFill>
              </a:rPr>
            </a:br>
            <a:r>
              <a:rPr lang="no">
                <a:solidFill>
                  <a:schemeClr val="dk1"/>
                </a:solidFill>
              </a:rPr>
              <a:t>Glis-dag</a:t>
            </a: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1200"/>
              </a:spcAft>
              <a:buNone/>
            </a:pPr>
            <a:r>
              <a:rPr lang="no">
                <a:solidFill>
                  <a:schemeClr val="dk1"/>
                </a:solidFill>
              </a:rPr>
              <a:t>Intervju med potensielle nye medlemmer</a:t>
            </a:r>
            <a:br>
              <a:rPr lang="no">
                <a:solidFill>
                  <a:schemeClr val="dk1"/>
                </a:solidFill>
              </a:rPr>
            </a:br>
            <a:r>
              <a:rPr lang="no">
                <a:solidFill>
                  <a:schemeClr val="dk1"/>
                </a:solidFill>
              </a:rPr>
              <a:t>Dembralunsj </a:t>
            </a:r>
            <a:endParaRPr>
              <a:solidFill>
                <a:schemeClr val="dk1"/>
              </a:solidFill>
            </a:endParaRPr>
          </a:p>
        </p:txBody>
      </p:sp>
      <p:pic>
        <p:nvPicPr>
          <p:cNvPr id="128" name="Google Shape;128;p22"/>
          <p:cNvPicPr preferRelativeResize="0"/>
          <p:nvPr/>
        </p:nvPicPr>
        <p:blipFill>
          <a:blip r:embed="rId3">
            <a:alphaModFix/>
          </a:blip>
          <a:stretch>
            <a:fillRect/>
          </a:stretch>
        </p:blipFill>
        <p:spPr>
          <a:xfrm>
            <a:off x="5307833" y="1159774"/>
            <a:ext cx="1848966" cy="1386725"/>
          </a:xfrm>
          <a:prstGeom prst="rect">
            <a:avLst/>
          </a:prstGeom>
          <a:noFill/>
          <a:ln>
            <a:noFill/>
          </a:ln>
        </p:spPr>
      </p:pic>
      <p:pic>
        <p:nvPicPr>
          <p:cNvPr id="129" name="Google Shape;129;p22"/>
          <p:cNvPicPr preferRelativeResize="0"/>
          <p:nvPr/>
        </p:nvPicPr>
        <p:blipFill>
          <a:blip r:embed="rId4">
            <a:alphaModFix/>
          </a:blip>
          <a:stretch>
            <a:fillRect/>
          </a:stretch>
        </p:blipFill>
        <p:spPr>
          <a:xfrm>
            <a:off x="7156800" y="2661075"/>
            <a:ext cx="1604275" cy="2139025"/>
          </a:xfrm>
          <a:prstGeom prst="rect">
            <a:avLst/>
          </a:prstGeom>
          <a:noFill/>
          <a:ln>
            <a:noFill/>
          </a:ln>
        </p:spPr>
      </p:pic>
      <p:pic>
        <p:nvPicPr>
          <p:cNvPr id="130" name="Google Shape;130;p22"/>
          <p:cNvPicPr preferRelativeResize="0"/>
          <p:nvPr/>
        </p:nvPicPr>
        <p:blipFill>
          <a:blip r:embed="rId5">
            <a:alphaModFix/>
          </a:blip>
          <a:stretch>
            <a:fillRect/>
          </a:stretch>
        </p:blipFill>
        <p:spPr>
          <a:xfrm>
            <a:off x="4927625" y="3014025"/>
            <a:ext cx="1474248" cy="1965700"/>
          </a:xfrm>
          <a:prstGeom prst="rect">
            <a:avLst/>
          </a:prstGeom>
          <a:noFill/>
          <a:ln>
            <a:noFill/>
          </a:ln>
        </p:spPr>
      </p:pic>
      <p:pic>
        <p:nvPicPr>
          <p:cNvPr id="131" name="Google Shape;131;p22"/>
          <p:cNvPicPr preferRelativeResize="0"/>
          <p:nvPr/>
        </p:nvPicPr>
        <p:blipFill>
          <a:blip r:embed="rId6">
            <a:alphaModFix/>
          </a:blip>
          <a:stretch>
            <a:fillRect/>
          </a:stretch>
        </p:blipFill>
        <p:spPr>
          <a:xfrm>
            <a:off x="3107500" y="1968600"/>
            <a:ext cx="1742050" cy="1306550"/>
          </a:xfrm>
          <a:prstGeom prst="rect">
            <a:avLst/>
          </a:prstGeom>
          <a:noFill/>
          <a:ln>
            <a:noFill/>
          </a:ln>
        </p:spPr>
      </p:pic>
      <p:pic>
        <p:nvPicPr>
          <p:cNvPr id="132" name="Google Shape;132;p22"/>
          <p:cNvPicPr preferRelativeResize="0"/>
          <p:nvPr/>
        </p:nvPicPr>
        <p:blipFill>
          <a:blip r:embed="rId7">
            <a:alphaModFix/>
          </a:blip>
          <a:stretch>
            <a:fillRect/>
          </a:stretch>
        </p:blipFill>
        <p:spPr>
          <a:xfrm>
            <a:off x="7268450" y="197050"/>
            <a:ext cx="1604275" cy="120320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Elevenes læringsfokus</a:t>
            </a:r>
            <a:endParaRPr/>
          </a:p>
        </p:txBody>
      </p:sp>
      <p:sp>
        <p:nvSpPr>
          <p:cNvPr id="138" name="Google Shape;138;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1200"/>
              </a:spcAft>
              <a:buNone/>
            </a:pPr>
            <a:r>
              <a:rPr lang="no">
                <a:solidFill>
                  <a:schemeClr val="dk1"/>
                </a:solidFill>
              </a:rPr>
              <a:t>“LK20 legger vekt på læring sammen med andre gjennom et </a:t>
            </a:r>
            <a:br>
              <a:rPr lang="no">
                <a:solidFill>
                  <a:schemeClr val="dk1"/>
                </a:solidFill>
              </a:rPr>
            </a:br>
            <a:r>
              <a:rPr lang="no">
                <a:solidFill>
                  <a:schemeClr val="dk1"/>
                </a:solidFill>
              </a:rPr>
              <a:t>sosialt læringsmiljø og samarbeid som en del av opplæringens formål” </a:t>
            </a:r>
            <a:endParaRPr>
              <a:solidFill>
                <a:schemeClr val="dk1"/>
              </a:solidFill>
            </a:endParaRPr>
          </a:p>
        </p:txBody>
      </p:sp>
      <p:pic>
        <p:nvPicPr>
          <p:cNvPr id="139" name="Google Shape;139;p23"/>
          <p:cNvPicPr preferRelativeResize="0"/>
          <p:nvPr/>
        </p:nvPicPr>
        <p:blipFill>
          <a:blip r:embed="rId3">
            <a:alphaModFix/>
          </a:blip>
          <a:stretch>
            <a:fillRect/>
          </a:stretch>
        </p:blipFill>
        <p:spPr>
          <a:xfrm>
            <a:off x="987496" y="1152471"/>
            <a:ext cx="1681700" cy="1119100"/>
          </a:xfrm>
          <a:prstGeom prst="rect">
            <a:avLst/>
          </a:prstGeom>
          <a:noFill/>
          <a:ln>
            <a:noFill/>
          </a:ln>
        </p:spPr>
      </p:pic>
      <p:pic>
        <p:nvPicPr>
          <p:cNvPr id="140" name="Google Shape;140;p23"/>
          <p:cNvPicPr preferRelativeResize="0"/>
          <p:nvPr/>
        </p:nvPicPr>
        <p:blipFill>
          <a:blip r:embed="rId4">
            <a:alphaModFix/>
          </a:blip>
          <a:stretch>
            <a:fillRect/>
          </a:stretch>
        </p:blipFill>
        <p:spPr>
          <a:xfrm>
            <a:off x="5961001" y="222303"/>
            <a:ext cx="1991734" cy="1119100"/>
          </a:xfrm>
          <a:prstGeom prst="rect">
            <a:avLst/>
          </a:prstGeom>
          <a:noFill/>
          <a:ln>
            <a:noFill/>
          </a:ln>
        </p:spPr>
      </p:pic>
      <p:sp>
        <p:nvSpPr>
          <p:cNvPr id="141" name="Google Shape;141;p23"/>
          <p:cNvSpPr txBox="1"/>
          <p:nvPr/>
        </p:nvSpPr>
        <p:spPr>
          <a:xfrm>
            <a:off x="594150" y="2630175"/>
            <a:ext cx="1862100" cy="1065000"/>
          </a:xfrm>
          <a:prstGeom prst="rect">
            <a:avLst/>
          </a:prstGeom>
          <a:solidFill>
            <a:srgbClr val="FFE599"/>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o" sz="1500">
                <a:solidFill>
                  <a:schemeClr val="dk1"/>
                </a:solidFill>
              </a:rPr>
              <a:t>Det er ikke aktiviteten å vaske vi er ute etter, men resultatet rent.</a:t>
            </a:r>
            <a:endParaRPr sz="1500">
              <a:solidFill>
                <a:schemeClr val="dk1"/>
              </a:solidFill>
            </a:endParaRPr>
          </a:p>
        </p:txBody>
      </p:sp>
      <p:pic>
        <p:nvPicPr>
          <p:cNvPr id="142" name="Google Shape;142;p23"/>
          <p:cNvPicPr preferRelativeResize="0"/>
          <p:nvPr/>
        </p:nvPicPr>
        <p:blipFill>
          <a:blip r:embed="rId5">
            <a:alphaModFix/>
          </a:blip>
          <a:stretch>
            <a:fillRect/>
          </a:stretch>
        </p:blipFill>
        <p:spPr>
          <a:xfrm>
            <a:off x="6317525" y="1496150"/>
            <a:ext cx="2367049" cy="2367049"/>
          </a:xfrm>
          <a:prstGeom prst="rect">
            <a:avLst/>
          </a:prstGeom>
          <a:noFill/>
          <a:ln>
            <a:noFill/>
          </a:ln>
        </p:spPr>
      </p:pic>
      <p:pic>
        <p:nvPicPr>
          <p:cNvPr id="143" name="Google Shape;143;p23"/>
          <p:cNvPicPr preferRelativeResize="0"/>
          <p:nvPr/>
        </p:nvPicPr>
        <p:blipFill>
          <a:blip r:embed="rId6">
            <a:alphaModFix/>
          </a:blip>
          <a:stretch>
            <a:fillRect/>
          </a:stretch>
        </p:blipFill>
        <p:spPr>
          <a:xfrm>
            <a:off x="3521498" y="970275"/>
            <a:ext cx="1413575" cy="1012275"/>
          </a:xfrm>
          <a:prstGeom prst="rect">
            <a:avLst/>
          </a:prstGeom>
          <a:noFill/>
          <a:ln>
            <a:noFill/>
          </a:ln>
        </p:spPr>
      </p:pic>
      <p:pic>
        <p:nvPicPr>
          <p:cNvPr id="144" name="Google Shape;144;p23"/>
          <p:cNvPicPr preferRelativeResize="0"/>
          <p:nvPr/>
        </p:nvPicPr>
        <p:blipFill>
          <a:blip r:embed="rId7">
            <a:alphaModFix/>
          </a:blip>
          <a:stretch>
            <a:fillRect/>
          </a:stretch>
        </p:blipFill>
        <p:spPr>
          <a:xfrm>
            <a:off x="2979838" y="2271575"/>
            <a:ext cx="2814099" cy="14642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Læringsstrategier - Lære å lære - Studieteknikk</a:t>
            </a:r>
            <a:endParaRPr/>
          </a:p>
        </p:txBody>
      </p:sp>
      <p:sp>
        <p:nvSpPr>
          <p:cNvPr id="150" name="Google Shape;150;p2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fontScale="85000" lnSpcReduction="20000"/>
          </a:bodyPr>
          <a:lstStyle/>
          <a:p>
            <a:pPr marL="457200" lvl="0" indent="-325755" algn="l" rtl="0">
              <a:spcBef>
                <a:spcPts val="0"/>
              </a:spcBef>
              <a:spcAft>
                <a:spcPts val="0"/>
              </a:spcAft>
              <a:buClr>
                <a:schemeClr val="dk1"/>
              </a:buClr>
              <a:buSzPct val="100000"/>
              <a:buChar char="●"/>
            </a:pPr>
            <a:r>
              <a:rPr lang="no">
                <a:solidFill>
                  <a:schemeClr val="dk1"/>
                </a:solidFill>
              </a:rPr>
              <a:t>Tankekart</a:t>
            </a:r>
            <a:endParaRPr>
              <a:solidFill>
                <a:schemeClr val="dk1"/>
              </a:solidFill>
            </a:endParaRPr>
          </a:p>
          <a:p>
            <a:pPr marL="457200" lvl="0" indent="-325755" algn="l" rtl="0">
              <a:spcBef>
                <a:spcPts val="0"/>
              </a:spcBef>
              <a:spcAft>
                <a:spcPts val="0"/>
              </a:spcAft>
              <a:buClr>
                <a:schemeClr val="dk1"/>
              </a:buClr>
              <a:buSzPct val="100000"/>
              <a:buChar char="●"/>
            </a:pPr>
            <a:r>
              <a:rPr lang="no">
                <a:solidFill>
                  <a:schemeClr val="dk1"/>
                </a:solidFill>
              </a:rPr>
              <a:t>Skriveramme</a:t>
            </a:r>
            <a:endParaRPr>
              <a:solidFill>
                <a:schemeClr val="dk1"/>
              </a:solidFill>
            </a:endParaRPr>
          </a:p>
          <a:p>
            <a:pPr marL="457200" lvl="0" indent="-325755" algn="l" rtl="0">
              <a:spcBef>
                <a:spcPts val="0"/>
              </a:spcBef>
              <a:spcAft>
                <a:spcPts val="0"/>
              </a:spcAft>
              <a:buClr>
                <a:schemeClr val="dk1"/>
              </a:buClr>
              <a:buSzPct val="100000"/>
              <a:buChar char="●"/>
            </a:pPr>
            <a:r>
              <a:rPr lang="no">
                <a:solidFill>
                  <a:schemeClr val="dk1"/>
                </a:solidFill>
              </a:rPr>
              <a:t>Tegning, figurer, hjelpetegning</a:t>
            </a:r>
            <a:endParaRPr>
              <a:solidFill>
                <a:schemeClr val="dk1"/>
              </a:solidFill>
            </a:endParaRPr>
          </a:p>
          <a:p>
            <a:pPr marL="457200" lvl="0" indent="-325755" algn="l" rtl="0">
              <a:spcBef>
                <a:spcPts val="0"/>
              </a:spcBef>
              <a:spcAft>
                <a:spcPts val="0"/>
              </a:spcAft>
              <a:buClr>
                <a:schemeClr val="dk1"/>
              </a:buClr>
              <a:buSzPct val="100000"/>
              <a:buChar char="●"/>
            </a:pPr>
            <a:r>
              <a:rPr lang="no">
                <a:solidFill>
                  <a:schemeClr val="dk1"/>
                </a:solidFill>
              </a:rPr>
              <a:t>Begrepsordbok</a:t>
            </a:r>
            <a:endParaRPr>
              <a:solidFill>
                <a:schemeClr val="dk1"/>
              </a:solidFill>
            </a:endParaRPr>
          </a:p>
          <a:p>
            <a:pPr marL="457200" lvl="0" indent="-325755" algn="l" rtl="0">
              <a:spcBef>
                <a:spcPts val="0"/>
              </a:spcBef>
              <a:spcAft>
                <a:spcPts val="0"/>
              </a:spcAft>
              <a:buClr>
                <a:schemeClr val="dk1"/>
              </a:buClr>
              <a:buSzPct val="100000"/>
              <a:buChar char="●"/>
            </a:pPr>
            <a:r>
              <a:rPr lang="no">
                <a:solidFill>
                  <a:schemeClr val="dk1"/>
                </a:solidFill>
              </a:rPr>
              <a:t>Lesesirkel - les og forklar</a:t>
            </a:r>
            <a:endParaRPr>
              <a:solidFill>
                <a:schemeClr val="dk1"/>
              </a:solidFill>
            </a:endParaRPr>
          </a:p>
          <a:p>
            <a:pPr marL="457200" lvl="0" indent="-325755" algn="l" rtl="0">
              <a:spcBef>
                <a:spcPts val="0"/>
              </a:spcBef>
              <a:spcAft>
                <a:spcPts val="0"/>
              </a:spcAft>
              <a:buClr>
                <a:schemeClr val="dk1"/>
              </a:buClr>
              <a:buSzPct val="100000"/>
              <a:buChar char="●"/>
            </a:pPr>
            <a:r>
              <a:rPr lang="no">
                <a:solidFill>
                  <a:schemeClr val="dk1"/>
                </a:solidFill>
              </a:rPr>
              <a:t>Forklare til læringspartner</a:t>
            </a:r>
            <a:endParaRPr>
              <a:solidFill>
                <a:schemeClr val="dk1"/>
              </a:solidFill>
            </a:endParaRPr>
          </a:p>
          <a:p>
            <a:pPr marL="457200" lvl="0" indent="-325755" algn="l" rtl="0">
              <a:spcBef>
                <a:spcPts val="0"/>
              </a:spcBef>
              <a:spcAft>
                <a:spcPts val="0"/>
              </a:spcAft>
              <a:buClr>
                <a:schemeClr val="dk1"/>
              </a:buClr>
              <a:buSzPct val="100000"/>
              <a:buChar char="●"/>
            </a:pPr>
            <a:r>
              <a:rPr lang="no">
                <a:solidFill>
                  <a:schemeClr val="dk1"/>
                </a:solidFill>
              </a:rPr>
              <a:t>Egenvurdering</a:t>
            </a:r>
            <a:endParaRPr>
              <a:solidFill>
                <a:schemeClr val="dk1"/>
              </a:solidFill>
            </a:endParaRPr>
          </a:p>
          <a:p>
            <a:pPr marL="457200" lvl="0" indent="-325755" algn="l" rtl="0">
              <a:spcBef>
                <a:spcPts val="0"/>
              </a:spcBef>
              <a:spcAft>
                <a:spcPts val="0"/>
              </a:spcAft>
              <a:buClr>
                <a:schemeClr val="dk1"/>
              </a:buClr>
              <a:buSzPct val="100000"/>
              <a:buChar char="●"/>
            </a:pPr>
            <a:r>
              <a:rPr lang="no">
                <a:solidFill>
                  <a:schemeClr val="dk1"/>
                </a:solidFill>
              </a:rPr>
              <a:t>Lese og/eller lytte</a:t>
            </a:r>
            <a:endParaRPr>
              <a:solidFill>
                <a:schemeClr val="dk1"/>
              </a:solidFill>
            </a:endParaRPr>
          </a:p>
          <a:p>
            <a:pPr marL="457200" lvl="0" indent="-325755" algn="l" rtl="0">
              <a:spcBef>
                <a:spcPts val="0"/>
              </a:spcBef>
              <a:spcAft>
                <a:spcPts val="0"/>
              </a:spcAft>
              <a:buClr>
                <a:schemeClr val="dk1"/>
              </a:buClr>
              <a:buSzPct val="100000"/>
              <a:buChar char="●"/>
            </a:pPr>
            <a:r>
              <a:rPr lang="no">
                <a:solidFill>
                  <a:schemeClr val="dk1"/>
                </a:solidFill>
              </a:rPr>
              <a:t>Lage egne spørsmål</a:t>
            </a:r>
            <a:endParaRPr>
              <a:solidFill>
                <a:schemeClr val="dk1"/>
              </a:solidFill>
            </a:endParaRPr>
          </a:p>
          <a:p>
            <a:pPr marL="0" lvl="0" indent="0" algn="l" rtl="0">
              <a:spcBef>
                <a:spcPts val="1200"/>
              </a:spcBef>
              <a:spcAft>
                <a:spcPts val="0"/>
              </a:spcAft>
              <a:buNone/>
            </a:pPr>
            <a:endParaRPr>
              <a:solidFill>
                <a:schemeClr val="dk1"/>
              </a:solidFill>
            </a:endParaRPr>
          </a:p>
          <a:p>
            <a:pPr marL="0" lvl="0" indent="0" algn="l" rtl="0">
              <a:spcBef>
                <a:spcPts val="1200"/>
              </a:spcBef>
              <a:spcAft>
                <a:spcPts val="0"/>
              </a:spcAft>
              <a:buNone/>
            </a:pPr>
            <a:r>
              <a:rPr lang="no" sz="2388">
                <a:solidFill>
                  <a:schemeClr val="dk1"/>
                </a:solidFill>
              </a:rPr>
              <a:t>Viktigst av alt: faglig deltagelse på skolen</a:t>
            </a:r>
            <a:endParaRPr sz="2388">
              <a:solidFill>
                <a:schemeClr val="dk1"/>
              </a:solidFill>
            </a:endParaRPr>
          </a:p>
          <a:p>
            <a:pPr marL="0" lvl="0" indent="0" algn="l" rtl="0">
              <a:spcBef>
                <a:spcPts val="1200"/>
              </a:spcBef>
              <a:spcAft>
                <a:spcPts val="1200"/>
              </a:spcAft>
              <a:buNone/>
            </a:pPr>
            <a:endParaRPr>
              <a:solidFill>
                <a:schemeClr val="dk1"/>
              </a:solidFill>
            </a:endParaRPr>
          </a:p>
        </p:txBody>
      </p:sp>
      <p:pic>
        <p:nvPicPr>
          <p:cNvPr id="151" name="Google Shape;151;p24"/>
          <p:cNvPicPr preferRelativeResize="0"/>
          <p:nvPr/>
        </p:nvPicPr>
        <p:blipFill>
          <a:blip r:embed="rId3">
            <a:alphaModFix/>
          </a:blip>
          <a:stretch>
            <a:fillRect/>
          </a:stretch>
        </p:blipFill>
        <p:spPr>
          <a:xfrm>
            <a:off x="6147225" y="3048650"/>
            <a:ext cx="1795300" cy="1005375"/>
          </a:xfrm>
          <a:prstGeom prst="rect">
            <a:avLst/>
          </a:prstGeom>
          <a:noFill/>
          <a:ln>
            <a:noFill/>
          </a:ln>
        </p:spPr>
      </p:pic>
      <p:pic>
        <p:nvPicPr>
          <p:cNvPr id="152" name="Google Shape;152;p24"/>
          <p:cNvPicPr preferRelativeResize="0"/>
          <p:nvPr/>
        </p:nvPicPr>
        <p:blipFill>
          <a:blip r:embed="rId4">
            <a:alphaModFix/>
          </a:blip>
          <a:stretch>
            <a:fillRect/>
          </a:stretch>
        </p:blipFill>
        <p:spPr>
          <a:xfrm>
            <a:off x="3905701" y="1264300"/>
            <a:ext cx="2602875" cy="1355825"/>
          </a:xfrm>
          <a:prstGeom prst="rect">
            <a:avLst/>
          </a:prstGeom>
          <a:noFill/>
          <a:ln>
            <a:noFill/>
          </a:ln>
        </p:spPr>
      </p:pic>
      <p:pic>
        <p:nvPicPr>
          <p:cNvPr id="153" name="Google Shape;153;p24" descr="a penguin wearing glasses has a stack of books on his head and the words always be learning behind him (fra Tenor)"/>
          <p:cNvPicPr preferRelativeResize="0"/>
          <p:nvPr/>
        </p:nvPicPr>
        <p:blipFill>
          <a:blip r:embed="rId5">
            <a:alphaModFix/>
          </a:blip>
          <a:stretch>
            <a:fillRect/>
          </a:stretch>
        </p:blipFill>
        <p:spPr>
          <a:xfrm>
            <a:off x="7381950" y="1264300"/>
            <a:ext cx="1210400" cy="12104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Blokkdager</a:t>
            </a:r>
            <a:endParaRPr/>
          </a:p>
        </p:txBody>
      </p:sp>
      <p:sp>
        <p:nvSpPr>
          <p:cNvPr id="159" name="Google Shape;159;p2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no">
                <a:solidFill>
                  <a:srgbClr val="121212"/>
                </a:solidFill>
              </a:rPr>
              <a:t>Dembra-dag</a:t>
            </a:r>
            <a:endParaRPr>
              <a:solidFill>
                <a:srgbClr val="121212"/>
              </a:solidFill>
            </a:endParaRPr>
          </a:p>
          <a:p>
            <a:pPr marL="0" lvl="0" indent="0" algn="l" rtl="0">
              <a:spcBef>
                <a:spcPts val="1200"/>
              </a:spcBef>
              <a:spcAft>
                <a:spcPts val="0"/>
              </a:spcAft>
              <a:buNone/>
            </a:pPr>
            <a:r>
              <a:rPr lang="no">
                <a:solidFill>
                  <a:srgbClr val="121212"/>
                </a:solidFill>
              </a:rPr>
              <a:t>Realfag</a:t>
            </a:r>
            <a:endParaRPr>
              <a:solidFill>
                <a:srgbClr val="121212"/>
              </a:solidFill>
            </a:endParaRPr>
          </a:p>
          <a:p>
            <a:pPr marL="0" lvl="0" indent="0" algn="l" rtl="0">
              <a:spcBef>
                <a:spcPts val="1200"/>
              </a:spcBef>
              <a:spcAft>
                <a:spcPts val="0"/>
              </a:spcAft>
              <a:buNone/>
            </a:pPr>
            <a:r>
              <a:rPr lang="no">
                <a:solidFill>
                  <a:srgbClr val="121212"/>
                </a:solidFill>
              </a:rPr>
              <a:t>Psykisk helse</a:t>
            </a:r>
            <a:endParaRPr>
              <a:solidFill>
                <a:srgbClr val="121212"/>
              </a:solidFill>
            </a:endParaRPr>
          </a:p>
          <a:p>
            <a:pPr marL="0" lvl="0" indent="0" algn="l" rtl="0">
              <a:spcBef>
                <a:spcPts val="1200"/>
              </a:spcBef>
              <a:spcAft>
                <a:spcPts val="0"/>
              </a:spcAft>
              <a:buNone/>
            </a:pPr>
            <a:r>
              <a:rPr lang="no">
                <a:solidFill>
                  <a:srgbClr val="121212"/>
                </a:solidFill>
              </a:rPr>
              <a:t>Lesesirkel</a:t>
            </a:r>
            <a:endParaRPr>
              <a:solidFill>
                <a:srgbClr val="121212"/>
              </a:solidFill>
            </a:endParaRPr>
          </a:p>
          <a:p>
            <a:pPr marL="0" lvl="0" indent="0" algn="l" rtl="0">
              <a:spcBef>
                <a:spcPts val="1200"/>
              </a:spcBef>
              <a:spcAft>
                <a:spcPts val="0"/>
              </a:spcAft>
              <a:buNone/>
            </a:pPr>
            <a:r>
              <a:rPr lang="no">
                <a:solidFill>
                  <a:srgbClr val="121212"/>
                </a:solidFill>
              </a:rPr>
              <a:t>Harry Potter</a:t>
            </a:r>
            <a:endParaRPr>
              <a:solidFill>
                <a:srgbClr val="121212"/>
              </a:solidFill>
            </a:endParaRPr>
          </a:p>
          <a:p>
            <a:pPr marL="0" lvl="0" indent="0" algn="l" rtl="0">
              <a:spcBef>
                <a:spcPts val="1200"/>
              </a:spcBef>
              <a:spcAft>
                <a:spcPts val="1200"/>
              </a:spcAft>
              <a:buNone/>
            </a:pPr>
            <a:r>
              <a:rPr lang="no">
                <a:solidFill>
                  <a:srgbClr val="121212"/>
                </a:solidFill>
              </a:rPr>
              <a:t>Geografi</a:t>
            </a:r>
            <a:endParaRPr>
              <a:solidFill>
                <a:srgbClr val="121212"/>
              </a:solidFill>
            </a:endParaRPr>
          </a:p>
        </p:txBody>
      </p:sp>
      <p:pic>
        <p:nvPicPr>
          <p:cNvPr id="160" name="Google Shape;160;p25"/>
          <p:cNvPicPr preferRelativeResize="0"/>
          <p:nvPr/>
        </p:nvPicPr>
        <p:blipFill>
          <a:blip r:embed="rId3">
            <a:alphaModFix/>
          </a:blip>
          <a:stretch>
            <a:fillRect/>
          </a:stretch>
        </p:blipFill>
        <p:spPr>
          <a:xfrm>
            <a:off x="6800920" y="193525"/>
            <a:ext cx="1350125" cy="2255399"/>
          </a:xfrm>
          <a:prstGeom prst="rect">
            <a:avLst/>
          </a:prstGeom>
          <a:noFill/>
          <a:ln>
            <a:noFill/>
          </a:ln>
        </p:spPr>
      </p:pic>
      <p:pic>
        <p:nvPicPr>
          <p:cNvPr id="161" name="Google Shape;161;p25"/>
          <p:cNvPicPr preferRelativeResize="0"/>
          <p:nvPr/>
        </p:nvPicPr>
        <p:blipFill>
          <a:blip r:embed="rId4">
            <a:alphaModFix/>
          </a:blip>
          <a:stretch>
            <a:fillRect/>
          </a:stretch>
        </p:blipFill>
        <p:spPr>
          <a:xfrm>
            <a:off x="4637343" y="1328868"/>
            <a:ext cx="1897901" cy="1897901"/>
          </a:xfrm>
          <a:prstGeom prst="rect">
            <a:avLst/>
          </a:prstGeom>
          <a:noFill/>
          <a:ln>
            <a:noFill/>
          </a:ln>
        </p:spPr>
      </p:pic>
      <p:pic>
        <p:nvPicPr>
          <p:cNvPr id="162" name="Google Shape;162;p25"/>
          <p:cNvPicPr preferRelativeResize="0"/>
          <p:nvPr/>
        </p:nvPicPr>
        <p:blipFill>
          <a:blip r:embed="rId5">
            <a:alphaModFix/>
          </a:blip>
          <a:stretch>
            <a:fillRect/>
          </a:stretch>
        </p:blipFill>
        <p:spPr>
          <a:xfrm>
            <a:off x="6120625" y="3353600"/>
            <a:ext cx="2550226" cy="1119975"/>
          </a:xfrm>
          <a:prstGeom prst="rect">
            <a:avLst/>
          </a:prstGeom>
          <a:noFill/>
          <a:ln>
            <a:noFill/>
          </a:ln>
        </p:spPr>
      </p:pic>
      <p:pic>
        <p:nvPicPr>
          <p:cNvPr id="163" name="Google Shape;163;p25"/>
          <p:cNvPicPr preferRelativeResize="0"/>
          <p:nvPr/>
        </p:nvPicPr>
        <p:blipFill>
          <a:blip r:embed="rId6">
            <a:alphaModFix/>
          </a:blip>
          <a:stretch>
            <a:fillRect/>
          </a:stretch>
        </p:blipFill>
        <p:spPr>
          <a:xfrm>
            <a:off x="2526252" y="2571750"/>
            <a:ext cx="1592050" cy="1994875"/>
          </a:xfrm>
          <a:prstGeom prst="rect">
            <a:avLst/>
          </a:prstGeom>
          <a:noFill/>
          <a:ln>
            <a:noFill/>
          </a:ln>
        </p:spPr>
      </p:pic>
      <p:pic>
        <p:nvPicPr>
          <p:cNvPr id="164" name="Google Shape;164;p25"/>
          <p:cNvPicPr preferRelativeResize="0"/>
          <p:nvPr/>
        </p:nvPicPr>
        <p:blipFill>
          <a:blip r:embed="rId7">
            <a:alphaModFix/>
          </a:blip>
          <a:stretch>
            <a:fillRect/>
          </a:stretch>
        </p:blipFill>
        <p:spPr>
          <a:xfrm>
            <a:off x="2588550" y="587822"/>
            <a:ext cx="2048800" cy="1229275"/>
          </a:xfrm>
          <a:prstGeom prst="rect">
            <a:avLst/>
          </a:prstGeom>
          <a:noFill/>
          <a:ln>
            <a:noFill/>
          </a:ln>
        </p:spPr>
      </p:pic>
      <p:pic>
        <p:nvPicPr>
          <p:cNvPr id="165" name="Google Shape;165;p25"/>
          <p:cNvPicPr preferRelativeResize="0"/>
          <p:nvPr/>
        </p:nvPicPr>
        <p:blipFill>
          <a:blip r:embed="rId8">
            <a:alphaModFix/>
          </a:blip>
          <a:stretch>
            <a:fillRect/>
          </a:stretch>
        </p:blipFill>
        <p:spPr>
          <a:xfrm>
            <a:off x="4515800" y="3636675"/>
            <a:ext cx="1350124" cy="1350124"/>
          </a:xfrm>
          <a:prstGeom prst="rect">
            <a:avLst/>
          </a:prstGeom>
          <a:noFill/>
          <a:ln>
            <a:noFill/>
          </a:ln>
        </p:spPr>
      </p:pic>
      <p:pic>
        <p:nvPicPr>
          <p:cNvPr id="166" name="Google Shape;166;p25"/>
          <p:cNvPicPr preferRelativeResize="0"/>
          <p:nvPr/>
        </p:nvPicPr>
        <p:blipFill>
          <a:blip r:embed="rId9">
            <a:alphaModFix/>
          </a:blip>
          <a:stretch>
            <a:fillRect/>
          </a:stretch>
        </p:blipFill>
        <p:spPr>
          <a:xfrm>
            <a:off x="6896465" y="2590828"/>
            <a:ext cx="1641301" cy="6208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Arbeidsplanen - et levende dokument</a:t>
            </a:r>
            <a:endParaRPr/>
          </a:p>
        </p:txBody>
      </p:sp>
      <p:sp>
        <p:nvSpPr>
          <p:cNvPr id="172" name="Google Shape;172;p26"/>
          <p:cNvSpPr txBox="1">
            <a:spLocks noGrp="1"/>
          </p:cNvSpPr>
          <p:nvPr>
            <p:ph type="body" idx="1"/>
          </p:nvPr>
        </p:nvSpPr>
        <p:spPr>
          <a:xfrm>
            <a:off x="378700" y="1159900"/>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solidFill>
                <a:schemeClr val="dk1"/>
              </a:solidFill>
            </a:endParaRPr>
          </a:p>
        </p:txBody>
      </p:sp>
      <p:grpSp>
        <p:nvGrpSpPr>
          <p:cNvPr id="173" name="Google Shape;173;p26"/>
          <p:cNvGrpSpPr/>
          <p:nvPr/>
        </p:nvGrpSpPr>
        <p:grpSpPr>
          <a:xfrm>
            <a:off x="6077707" y="1644751"/>
            <a:ext cx="1854000" cy="1854000"/>
            <a:chOff x="6077707" y="1644751"/>
            <a:chExt cx="1854000" cy="1854000"/>
          </a:xfrm>
        </p:grpSpPr>
        <p:sp>
          <p:nvSpPr>
            <p:cNvPr id="174" name="Google Shape;174;p26"/>
            <p:cNvSpPr/>
            <p:nvPr/>
          </p:nvSpPr>
          <p:spPr>
            <a:xfrm>
              <a:off x="6077707" y="1644751"/>
              <a:ext cx="1854000" cy="1854000"/>
            </a:xfrm>
            <a:prstGeom prst="ellipse">
              <a:avLst/>
            </a:prstGeom>
            <a:solidFill>
              <a:srgbClr val="085630"/>
            </a:solidFill>
            <a:ln w="28575" cap="flat" cmpd="sng">
              <a:solidFill>
                <a:srgbClr val="65F0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6"/>
            <p:cNvSpPr txBox="1"/>
            <p:nvPr/>
          </p:nvSpPr>
          <p:spPr>
            <a:xfrm>
              <a:off x="6386100" y="2311040"/>
              <a:ext cx="1290600" cy="5214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0"/>
                </a:spcBef>
                <a:spcAft>
                  <a:spcPts val="0"/>
                </a:spcAft>
                <a:buNone/>
              </a:pPr>
              <a:r>
                <a:rPr lang="no" sz="2800">
                  <a:solidFill>
                    <a:srgbClr val="FFFFFF"/>
                  </a:solidFill>
                  <a:latin typeface="Roboto"/>
                  <a:ea typeface="Roboto"/>
                  <a:cs typeface="Roboto"/>
                  <a:sym typeface="Roboto"/>
                </a:rPr>
                <a:t>Tema </a:t>
              </a:r>
              <a:r>
                <a:rPr lang="no" sz="1000">
                  <a:solidFill>
                    <a:srgbClr val="FFFFFF"/>
                  </a:solidFill>
                  <a:latin typeface="Roboto"/>
                  <a:ea typeface="Roboto"/>
                  <a:cs typeface="Roboto"/>
                  <a:sym typeface="Roboto"/>
                </a:rPr>
                <a:t> </a:t>
              </a:r>
              <a:endParaRPr sz="1000">
                <a:solidFill>
                  <a:srgbClr val="FFFFFF"/>
                </a:solidFill>
                <a:latin typeface="Roboto"/>
                <a:ea typeface="Roboto"/>
                <a:cs typeface="Roboto"/>
                <a:sym typeface="Roboto"/>
              </a:endParaRPr>
            </a:p>
          </p:txBody>
        </p:sp>
      </p:grpSp>
      <p:grpSp>
        <p:nvGrpSpPr>
          <p:cNvPr id="176" name="Google Shape;176;p26"/>
          <p:cNvGrpSpPr/>
          <p:nvPr/>
        </p:nvGrpSpPr>
        <p:grpSpPr>
          <a:xfrm>
            <a:off x="4463355" y="2292326"/>
            <a:ext cx="1854000" cy="1854000"/>
            <a:chOff x="4455905" y="1644751"/>
            <a:chExt cx="1854000" cy="1854000"/>
          </a:xfrm>
        </p:grpSpPr>
        <p:sp>
          <p:nvSpPr>
            <p:cNvPr id="177" name="Google Shape;177;p26"/>
            <p:cNvSpPr/>
            <p:nvPr/>
          </p:nvSpPr>
          <p:spPr>
            <a:xfrm>
              <a:off x="4455905" y="1644751"/>
              <a:ext cx="1854000" cy="1854000"/>
            </a:xfrm>
            <a:prstGeom prst="ellipse">
              <a:avLst/>
            </a:prstGeom>
            <a:solidFill>
              <a:srgbClr val="0B713F"/>
            </a:solidFill>
            <a:ln w="28575" cap="flat" cmpd="sng">
              <a:solidFill>
                <a:srgbClr val="65F0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6"/>
            <p:cNvSpPr txBox="1"/>
            <p:nvPr/>
          </p:nvSpPr>
          <p:spPr>
            <a:xfrm>
              <a:off x="4764300" y="2311040"/>
              <a:ext cx="1290600" cy="5214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0"/>
                </a:spcBef>
                <a:spcAft>
                  <a:spcPts val="0"/>
                </a:spcAft>
                <a:buNone/>
              </a:pPr>
              <a:r>
                <a:rPr lang="no" sz="2000">
                  <a:solidFill>
                    <a:srgbClr val="FFFFFF"/>
                  </a:solidFill>
                  <a:latin typeface="Roboto"/>
                  <a:ea typeface="Roboto"/>
                  <a:cs typeface="Roboto"/>
                  <a:sym typeface="Roboto"/>
                </a:rPr>
                <a:t>Hjemme-arbeid</a:t>
              </a:r>
              <a:endParaRPr sz="2000">
                <a:solidFill>
                  <a:srgbClr val="FFFFFF"/>
                </a:solidFill>
                <a:latin typeface="Roboto"/>
                <a:ea typeface="Roboto"/>
                <a:cs typeface="Roboto"/>
                <a:sym typeface="Roboto"/>
              </a:endParaRPr>
            </a:p>
          </p:txBody>
        </p:sp>
      </p:grpSp>
      <p:grpSp>
        <p:nvGrpSpPr>
          <p:cNvPr id="179" name="Google Shape;179;p26"/>
          <p:cNvGrpSpPr/>
          <p:nvPr/>
        </p:nvGrpSpPr>
        <p:grpSpPr>
          <a:xfrm>
            <a:off x="2834102" y="1644762"/>
            <a:ext cx="1854000" cy="1854000"/>
            <a:chOff x="2834102" y="1644762"/>
            <a:chExt cx="1854000" cy="1854000"/>
          </a:xfrm>
        </p:grpSpPr>
        <p:sp>
          <p:nvSpPr>
            <p:cNvPr id="180" name="Google Shape;180;p26"/>
            <p:cNvSpPr/>
            <p:nvPr/>
          </p:nvSpPr>
          <p:spPr>
            <a:xfrm>
              <a:off x="2834102" y="1644762"/>
              <a:ext cx="1854000" cy="1854000"/>
            </a:xfrm>
            <a:prstGeom prst="ellipse">
              <a:avLst/>
            </a:prstGeom>
            <a:solidFill>
              <a:srgbClr val="0B7743"/>
            </a:solidFill>
            <a:ln w="28575" cap="flat" cmpd="sng">
              <a:solidFill>
                <a:srgbClr val="65F0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6"/>
            <p:cNvSpPr txBox="1"/>
            <p:nvPr/>
          </p:nvSpPr>
          <p:spPr>
            <a:xfrm>
              <a:off x="3142502" y="2311050"/>
              <a:ext cx="1290600" cy="5214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0"/>
                </a:spcBef>
                <a:spcAft>
                  <a:spcPts val="0"/>
                </a:spcAft>
                <a:buNone/>
              </a:pPr>
              <a:r>
                <a:rPr lang="no" sz="1600">
                  <a:solidFill>
                    <a:srgbClr val="FFFFFF"/>
                  </a:solidFill>
                  <a:latin typeface="Roboto"/>
                  <a:ea typeface="Roboto"/>
                  <a:cs typeface="Roboto"/>
                  <a:sym typeface="Roboto"/>
                </a:rPr>
                <a:t>Kontaktinfo </a:t>
              </a:r>
              <a:r>
                <a:rPr lang="no" sz="1000">
                  <a:solidFill>
                    <a:srgbClr val="FFFFFF"/>
                  </a:solidFill>
                  <a:latin typeface="Roboto"/>
                  <a:ea typeface="Roboto"/>
                  <a:cs typeface="Roboto"/>
                  <a:sym typeface="Roboto"/>
                </a:rPr>
                <a:t> </a:t>
              </a:r>
              <a:endParaRPr sz="1000">
                <a:solidFill>
                  <a:srgbClr val="FFFFFF"/>
                </a:solidFill>
                <a:latin typeface="Roboto"/>
                <a:ea typeface="Roboto"/>
                <a:cs typeface="Roboto"/>
                <a:sym typeface="Roboto"/>
              </a:endParaRPr>
            </a:p>
          </p:txBody>
        </p:sp>
      </p:grpSp>
      <p:grpSp>
        <p:nvGrpSpPr>
          <p:cNvPr id="182" name="Google Shape;182;p26"/>
          <p:cNvGrpSpPr/>
          <p:nvPr/>
        </p:nvGrpSpPr>
        <p:grpSpPr>
          <a:xfrm>
            <a:off x="1189975" y="2292337"/>
            <a:ext cx="1854000" cy="1854000"/>
            <a:chOff x="1212300" y="1644762"/>
            <a:chExt cx="1854000" cy="1854000"/>
          </a:xfrm>
        </p:grpSpPr>
        <p:sp>
          <p:nvSpPr>
            <p:cNvPr id="183" name="Google Shape;183;p26"/>
            <p:cNvSpPr/>
            <p:nvPr/>
          </p:nvSpPr>
          <p:spPr>
            <a:xfrm>
              <a:off x="1212300" y="1644762"/>
              <a:ext cx="1854000" cy="1854000"/>
            </a:xfrm>
            <a:prstGeom prst="ellipse">
              <a:avLst/>
            </a:prstGeom>
            <a:solidFill>
              <a:srgbClr val="0C8148"/>
            </a:solidFill>
            <a:ln w="28575" cap="flat" cmpd="sng">
              <a:solidFill>
                <a:srgbClr val="65F0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6"/>
            <p:cNvSpPr txBox="1"/>
            <p:nvPr/>
          </p:nvSpPr>
          <p:spPr>
            <a:xfrm>
              <a:off x="1275350" y="2311050"/>
              <a:ext cx="1558800" cy="5214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0"/>
                </a:spcBef>
                <a:spcAft>
                  <a:spcPts val="0"/>
                </a:spcAft>
                <a:buNone/>
              </a:pPr>
              <a:r>
                <a:rPr lang="no" sz="2000">
                  <a:solidFill>
                    <a:srgbClr val="FFFFFF"/>
                  </a:solidFill>
                  <a:latin typeface="Roboto"/>
                  <a:ea typeface="Roboto"/>
                  <a:cs typeface="Roboto"/>
                  <a:sym typeface="Roboto"/>
                </a:rPr>
                <a:t>Generell informasjon </a:t>
              </a:r>
              <a:endParaRPr sz="2000">
                <a:solidFill>
                  <a:srgbClr val="FFFFFF"/>
                </a:solidFill>
                <a:latin typeface="Roboto"/>
                <a:ea typeface="Roboto"/>
                <a:cs typeface="Roboto"/>
                <a:sym typeface="Roboto"/>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2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Hjemmearbeid</a:t>
            </a:r>
            <a:endParaRPr/>
          </a:p>
        </p:txBody>
      </p:sp>
      <p:sp>
        <p:nvSpPr>
          <p:cNvPr id="190" name="Google Shape;190;p27"/>
          <p:cNvSpPr txBox="1">
            <a:spLocks noGrp="1"/>
          </p:cNvSpPr>
          <p:nvPr>
            <p:ph type="body" idx="1"/>
          </p:nvPr>
        </p:nvSpPr>
        <p:spPr>
          <a:xfrm>
            <a:off x="311700" y="1152475"/>
            <a:ext cx="8520600" cy="30612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91" name="Google Shape;191;p27"/>
          <p:cNvPicPr preferRelativeResize="0"/>
          <p:nvPr/>
        </p:nvPicPr>
        <p:blipFill>
          <a:blip r:embed="rId3">
            <a:alphaModFix/>
          </a:blip>
          <a:stretch>
            <a:fillRect/>
          </a:stretch>
        </p:blipFill>
        <p:spPr>
          <a:xfrm>
            <a:off x="5991363" y="1152463"/>
            <a:ext cx="2619375" cy="1743075"/>
          </a:xfrm>
          <a:prstGeom prst="rect">
            <a:avLst/>
          </a:prstGeom>
          <a:noFill/>
          <a:ln>
            <a:noFill/>
          </a:ln>
        </p:spPr>
      </p:pic>
      <p:pic>
        <p:nvPicPr>
          <p:cNvPr id="192" name="Google Shape;192;p27"/>
          <p:cNvPicPr preferRelativeResize="0"/>
          <p:nvPr/>
        </p:nvPicPr>
        <p:blipFill>
          <a:blip r:embed="rId4">
            <a:alphaModFix/>
          </a:blip>
          <a:stretch>
            <a:fillRect/>
          </a:stretch>
        </p:blipFill>
        <p:spPr>
          <a:xfrm>
            <a:off x="3101350" y="2248913"/>
            <a:ext cx="2619375" cy="1743075"/>
          </a:xfrm>
          <a:prstGeom prst="rect">
            <a:avLst/>
          </a:prstGeom>
          <a:noFill/>
          <a:ln>
            <a:noFill/>
          </a:ln>
        </p:spPr>
      </p:pic>
      <p:pic>
        <p:nvPicPr>
          <p:cNvPr id="193" name="Google Shape;193;p27"/>
          <p:cNvPicPr preferRelativeResize="0"/>
          <p:nvPr/>
        </p:nvPicPr>
        <p:blipFill>
          <a:blip r:embed="rId5">
            <a:alphaModFix/>
          </a:blip>
          <a:stretch>
            <a:fillRect/>
          </a:stretch>
        </p:blipFill>
        <p:spPr>
          <a:xfrm>
            <a:off x="363738" y="1152475"/>
            <a:ext cx="2466975" cy="18478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Tips til hvordan jobbe med skolearbeid hjemme</a:t>
            </a:r>
            <a:endParaRPr/>
          </a:p>
        </p:txBody>
      </p:sp>
      <p:sp>
        <p:nvSpPr>
          <p:cNvPr id="199" name="Google Shape;199;p2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fontScale="47500"/>
          </a:bodyPr>
          <a:lstStyle/>
          <a:p>
            <a:pPr marL="457200" lvl="0" indent="-318481" algn="l" rtl="0">
              <a:lnSpc>
                <a:spcPct val="150000"/>
              </a:lnSpc>
              <a:spcBef>
                <a:spcPts val="0"/>
              </a:spcBef>
              <a:spcAft>
                <a:spcPts val="0"/>
              </a:spcAft>
              <a:buClr>
                <a:schemeClr val="dk1"/>
              </a:buClr>
              <a:buSzPct val="100000"/>
              <a:buChar char="●"/>
            </a:pPr>
            <a:r>
              <a:rPr lang="no" sz="2980">
                <a:solidFill>
                  <a:schemeClr val="dk1"/>
                </a:solidFill>
                <a:highlight>
                  <a:srgbClr val="FFFFFF"/>
                </a:highlight>
              </a:rPr>
              <a:t>Gjør ferdig oppgaver du ikke ble ferdig med på skolen. Sjekk fagsidene på Classroom</a:t>
            </a:r>
            <a:endParaRPr sz="2980">
              <a:solidFill>
                <a:schemeClr val="dk1"/>
              </a:solidFill>
              <a:highlight>
                <a:srgbClr val="FFFFFF"/>
              </a:highlight>
            </a:endParaRPr>
          </a:p>
          <a:p>
            <a:pPr marL="457200" lvl="0" indent="-318481" algn="l" rtl="0">
              <a:lnSpc>
                <a:spcPct val="150000"/>
              </a:lnSpc>
              <a:spcBef>
                <a:spcPts val="0"/>
              </a:spcBef>
              <a:spcAft>
                <a:spcPts val="0"/>
              </a:spcAft>
              <a:buClr>
                <a:schemeClr val="dk1"/>
              </a:buClr>
              <a:buSzPct val="100000"/>
              <a:buChar char="●"/>
            </a:pPr>
            <a:r>
              <a:rPr lang="no" sz="2980">
                <a:solidFill>
                  <a:schemeClr val="dk1"/>
                </a:solidFill>
                <a:highlight>
                  <a:srgbClr val="FFFFFF"/>
                </a:highlight>
              </a:rPr>
              <a:t>Sjekke at du har forstått nye ord og begreper i fagene, forklare muntlig til en voksen</a:t>
            </a:r>
            <a:endParaRPr sz="2980">
              <a:solidFill>
                <a:schemeClr val="dk1"/>
              </a:solidFill>
              <a:highlight>
                <a:srgbClr val="FFFFFF"/>
              </a:highlight>
            </a:endParaRPr>
          </a:p>
          <a:p>
            <a:pPr marL="457200" lvl="0" indent="-318481" algn="l" rtl="0">
              <a:lnSpc>
                <a:spcPct val="150000"/>
              </a:lnSpc>
              <a:spcBef>
                <a:spcPts val="0"/>
              </a:spcBef>
              <a:spcAft>
                <a:spcPts val="0"/>
              </a:spcAft>
              <a:buClr>
                <a:schemeClr val="dk1"/>
              </a:buClr>
              <a:buSzPct val="100000"/>
              <a:buChar char="●"/>
            </a:pPr>
            <a:r>
              <a:rPr lang="no" sz="2980">
                <a:solidFill>
                  <a:schemeClr val="dk1"/>
                </a:solidFill>
                <a:highlight>
                  <a:srgbClr val="FFFFFF"/>
                </a:highlight>
              </a:rPr>
              <a:t>Repetere/lese på nytt - har du lært og forstått det du skal?</a:t>
            </a:r>
            <a:endParaRPr sz="2980">
              <a:solidFill>
                <a:schemeClr val="dk1"/>
              </a:solidFill>
              <a:highlight>
                <a:srgbClr val="FFFFFF"/>
              </a:highlight>
            </a:endParaRPr>
          </a:p>
          <a:p>
            <a:pPr marL="457200" lvl="0" indent="-318481" algn="l" rtl="0">
              <a:lnSpc>
                <a:spcPct val="150000"/>
              </a:lnSpc>
              <a:spcBef>
                <a:spcPts val="0"/>
              </a:spcBef>
              <a:spcAft>
                <a:spcPts val="0"/>
              </a:spcAft>
              <a:buClr>
                <a:schemeClr val="dk1"/>
              </a:buClr>
              <a:buSzPct val="100000"/>
              <a:buChar char="●"/>
            </a:pPr>
            <a:r>
              <a:rPr lang="no" sz="2980">
                <a:solidFill>
                  <a:schemeClr val="dk1"/>
                </a:solidFill>
                <a:highlight>
                  <a:srgbClr val="FFFFFF"/>
                </a:highlight>
              </a:rPr>
              <a:t>Sette av tid til å lese hjemme sammen eller samtidig med en voksen. Prat sammen om innholdet</a:t>
            </a:r>
            <a:endParaRPr sz="2980">
              <a:solidFill>
                <a:schemeClr val="dk1"/>
              </a:solidFill>
              <a:highlight>
                <a:srgbClr val="FFFFFF"/>
              </a:highlight>
            </a:endParaRPr>
          </a:p>
          <a:p>
            <a:pPr marL="457200" lvl="0" indent="-318481" algn="l" rtl="0">
              <a:lnSpc>
                <a:spcPct val="150000"/>
              </a:lnSpc>
              <a:spcBef>
                <a:spcPts val="0"/>
              </a:spcBef>
              <a:spcAft>
                <a:spcPts val="0"/>
              </a:spcAft>
              <a:buClr>
                <a:schemeClr val="dk1"/>
              </a:buClr>
              <a:buSzPct val="100000"/>
              <a:buChar char="●"/>
            </a:pPr>
            <a:r>
              <a:rPr lang="no" sz="2980">
                <a:solidFill>
                  <a:schemeClr val="dk1"/>
                </a:solidFill>
                <a:highlight>
                  <a:schemeClr val="lt1"/>
                </a:highlight>
              </a:rPr>
              <a:t>Sjekk arbeidsplan og Classroom for info om neste dag</a:t>
            </a:r>
            <a:br>
              <a:rPr lang="no" sz="2980">
                <a:solidFill>
                  <a:schemeClr val="dk1"/>
                </a:solidFill>
                <a:highlight>
                  <a:schemeClr val="lt1"/>
                </a:highlight>
              </a:rPr>
            </a:br>
            <a:endParaRPr sz="2980">
              <a:solidFill>
                <a:schemeClr val="dk1"/>
              </a:solidFill>
              <a:highlight>
                <a:srgbClr val="FFFFFF"/>
              </a:highlight>
            </a:endParaRPr>
          </a:p>
          <a:p>
            <a:pPr marL="457200" lvl="0" indent="-318481" algn="l" rtl="0">
              <a:lnSpc>
                <a:spcPct val="150000"/>
              </a:lnSpc>
              <a:spcBef>
                <a:spcPts val="0"/>
              </a:spcBef>
              <a:spcAft>
                <a:spcPts val="0"/>
              </a:spcAft>
              <a:buClr>
                <a:schemeClr val="dk1"/>
              </a:buClr>
              <a:buSzPct val="100000"/>
              <a:buChar char="●"/>
            </a:pPr>
            <a:r>
              <a:rPr lang="no" sz="2980">
                <a:solidFill>
                  <a:schemeClr val="dk1"/>
                </a:solidFill>
                <a:highlight>
                  <a:schemeClr val="lt1"/>
                </a:highlight>
              </a:rPr>
              <a:t>Gjerne hjelpe, men ikke gjøre det for eleven. De øver hjemme og viser sin kompetanse på skolen </a:t>
            </a:r>
            <a:endParaRPr sz="2980">
              <a:solidFill>
                <a:schemeClr val="dk1"/>
              </a:solidFill>
              <a:highlight>
                <a:srgbClr val="FFFFFF"/>
              </a:highlight>
            </a:endParaRPr>
          </a:p>
          <a:p>
            <a:pPr marL="457200" lvl="0" indent="-318481" algn="l" rtl="0">
              <a:lnSpc>
                <a:spcPct val="150000"/>
              </a:lnSpc>
              <a:spcBef>
                <a:spcPts val="0"/>
              </a:spcBef>
              <a:spcAft>
                <a:spcPts val="0"/>
              </a:spcAft>
              <a:buClr>
                <a:schemeClr val="dk1"/>
              </a:buClr>
              <a:buSzPct val="100000"/>
              <a:buChar char="●"/>
            </a:pPr>
            <a:r>
              <a:rPr lang="no" sz="2980">
                <a:solidFill>
                  <a:schemeClr val="dk1"/>
                </a:solidFill>
                <a:highlight>
                  <a:srgbClr val="FFFFFF"/>
                </a:highlight>
              </a:rPr>
              <a:t>Skole og hjemmet må sammen vise interesse for barnas faglige og sosiale arbeid</a:t>
            </a:r>
            <a:endParaRPr sz="2980">
              <a:solidFill>
                <a:schemeClr val="dk1"/>
              </a:solidFill>
              <a:highlight>
                <a:srgbClr val="FFFFFF"/>
              </a:highlight>
            </a:endParaRPr>
          </a:p>
          <a:p>
            <a:pPr marL="0" lvl="0" indent="0" algn="l" rtl="0">
              <a:lnSpc>
                <a:spcPct val="150000"/>
              </a:lnSpc>
              <a:spcBef>
                <a:spcPts val="0"/>
              </a:spcBef>
              <a:spcAft>
                <a:spcPts val="0"/>
              </a:spcAft>
              <a:buClr>
                <a:schemeClr val="dk1"/>
              </a:buClr>
              <a:buSzPct val="61111"/>
              <a:buFont typeface="Arial"/>
              <a:buNone/>
            </a:pPr>
            <a:endParaRPr>
              <a:solidFill>
                <a:schemeClr val="dk1"/>
              </a:solidFill>
              <a:highlight>
                <a:srgbClr val="FFFFFF"/>
              </a:highlight>
            </a:endParaRPr>
          </a:p>
          <a:p>
            <a:pPr marL="0" lvl="0" indent="0" algn="l" rtl="0">
              <a:spcBef>
                <a:spcPts val="0"/>
              </a:spcBef>
              <a:spcAft>
                <a:spcPts val="1200"/>
              </a:spcAft>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9"/>
          <p:cNvSpPr txBox="1">
            <a:spLocks noGrp="1"/>
          </p:cNvSpPr>
          <p:nvPr>
            <p:ph type="title"/>
          </p:nvPr>
        </p:nvSpPr>
        <p:spPr>
          <a:xfrm>
            <a:off x="311700" y="1401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Vurdering </a:t>
            </a:r>
            <a:endParaRPr/>
          </a:p>
        </p:txBody>
      </p:sp>
      <p:sp>
        <p:nvSpPr>
          <p:cNvPr id="205" name="Google Shape;205;p29"/>
          <p:cNvSpPr txBox="1">
            <a:spLocks noGrp="1"/>
          </p:cNvSpPr>
          <p:nvPr>
            <p:ph type="body" idx="1"/>
          </p:nvPr>
        </p:nvSpPr>
        <p:spPr>
          <a:xfrm>
            <a:off x="311700" y="712850"/>
            <a:ext cx="8663400" cy="4245900"/>
          </a:xfrm>
          <a:prstGeom prst="rect">
            <a:avLst/>
          </a:prstGeom>
        </p:spPr>
        <p:txBody>
          <a:bodyPr spcFirstLastPara="1" wrap="square" lIns="91425" tIns="91425" rIns="91425" bIns="91425" anchor="t" anchorCtr="0">
            <a:normAutofit fontScale="40000" lnSpcReduction="10000"/>
          </a:bodyPr>
          <a:lstStyle/>
          <a:p>
            <a:pPr marL="0" lvl="0" indent="0" algn="l" rtl="0">
              <a:spcBef>
                <a:spcPts val="0"/>
              </a:spcBef>
              <a:spcAft>
                <a:spcPts val="0"/>
              </a:spcAft>
              <a:buNone/>
            </a:pPr>
            <a:endParaRPr/>
          </a:p>
          <a:p>
            <a:pPr marL="457200" lvl="0" indent="-351790" algn="l" rtl="0">
              <a:lnSpc>
                <a:spcPct val="150000"/>
              </a:lnSpc>
              <a:spcBef>
                <a:spcPts val="1200"/>
              </a:spcBef>
              <a:spcAft>
                <a:spcPts val="0"/>
              </a:spcAft>
              <a:buClr>
                <a:schemeClr val="dk1"/>
              </a:buClr>
              <a:buSzPct val="100000"/>
              <a:buChar char="-"/>
            </a:pPr>
            <a:r>
              <a:rPr lang="no" sz="4850">
                <a:solidFill>
                  <a:schemeClr val="dk1"/>
                </a:solidFill>
              </a:rPr>
              <a:t>Karakter 2 ganger i året. Et uttrykk for VIST kompetanse.</a:t>
            </a:r>
            <a:endParaRPr sz="4850">
              <a:solidFill>
                <a:schemeClr val="dk1"/>
              </a:solidFill>
            </a:endParaRPr>
          </a:p>
          <a:p>
            <a:pPr marL="457200" lvl="0" indent="-351790" algn="l" rtl="0">
              <a:lnSpc>
                <a:spcPct val="150000"/>
              </a:lnSpc>
              <a:spcBef>
                <a:spcPts val="0"/>
              </a:spcBef>
              <a:spcAft>
                <a:spcPts val="0"/>
              </a:spcAft>
              <a:buClr>
                <a:schemeClr val="dk1"/>
              </a:buClr>
              <a:buSzPct val="100000"/>
              <a:buChar char="-"/>
            </a:pPr>
            <a:r>
              <a:rPr lang="no" sz="4850">
                <a:solidFill>
                  <a:schemeClr val="dk1"/>
                </a:solidFill>
              </a:rPr>
              <a:t>Fokus på underveisvurdering uten karakter </a:t>
            </a:r>
            <a:endParaRPr sz="4850">
              <a:solidFill>
                <a:schemeClr val="dk1"/>
              </a:solidFill>
            </a:endParaRPr>
          </a:p>
          <a:p>
            <a:pPr marL="457200" lvl="0" indent="-351790" algn="l" rtl="0">
              <a:lnSpc>
                <a:spcPct val="150000"/>
              </a:lnSpc>
              <a:spcBef>
                <a:spcPts val="0"/>
              </a:spcBef>
              <a:spcAft>
                <a:spcPts val="0"/>
              </a:spcAft>
              <a:buClr>
                <a:schemeClr val="dk1"/>
              </a:buClr>
              <a:buSzPct val="100000"/>
              <a:buChar char="-"/>
            </a:pPr>
            <a:r>
              <a:rPr lang="no" sz="4850">
                <a:solidFill>
                  <a:schemeClr val="dk1"/>
                </a:solidFill>
              </a:rPr>
              <a:t>Underveisvurdering gis i stor grad i form av muntlige fremovermeldinger - en del av opplæringen</a:t>
            </a:r>
            <a:endParaRPr sz="4850">
              <a:solidFill>
                <a:schemeClr val="dk1"/>
              </a:solidFill>
            </a:endParaRPr>
          </a:p>
          <a:p>
            <a:pPr marL="457200" lvl="0" indent="-351790" algn="l" rtl="0">
              <a:lnSpc>
                <a:spcPct val="150000"/>
              </a:lnSpc>
              <a:spcBef>
                <a:spcPts val="0"/>
              </a:spcBef>
              <a:spcAft>
                <a:spcPts val="0"/>
              </a:spcAft>
              <a:buClr>
                <a:schemeClr val="dk1"/>
              </a:buClr>
              <a:buSzPct val="100000"/>
              <a:buChar char="-"/>
            </a:pPr>
            <a:r>
              <a:rPr lang="no" sz="4850">
                <a:solidFill>
                  <a:schemeClr val="dk1"/>
                </a:solidFill>
              </a:rPr>
              <a:t>Viktig å være faglig påkoblet og deltakende i sin egen læringsprosess. </a:t>
            </a:r>
            <a:endParaRPr sz="4850">
              <a:solidFill>
                <a:schemeClr val="dk1"/>
              </a:solidFill>
            </a:endParaRPr>
          </a:p>
          <a:p>
            <a:pPr marL="457200" lvl="0" indent="-351790" algn="l" rtl="0">
              <a:lnSpc>
                <a:spcPct val="150000"/>
              </a:lnSpc>
              <a:spcBef>
                <a:spcPts val="0"/>
              </a:spcBef>
              <a:spcAft>
                <a:spcPts val="0"/>
              </a:spcAft>
              <a:buClr>
                <a:schemeClr val="dk1"/>
              </a:buClr>
              <a:buSzPct val="100000"/>
              <a:buChar char="-"/>
            </a:pPr>
            <a:r>
              <a:rPr lang="no" sz="4850">
                <a:solidFill>
                  <a:schemeClr val="dk1"/>
                </a:solidFill>
              </a:rPr>
              <a:t>Muligheter for elevene å få økt og vist sin kompetanse hver eneste dag</a:t>
            </a:r>
            <a:endParaRPr sz="4850">
              <a:solidFill>
                <a:schemeClr val="dk1"/>
              </a:solidFill>
            </a:endParaRPr>
          </a:p>
          <a:p>
            <a:pPr marL="457200" lvl="0" indent="-351790" algn="l" rtl="0">
              <a:lnSpc>
                <a:spcPct val="150000"/>
              </a:lnSpc>
              <a:spcBef>
                <a:spcPts val="0"/>
              </a:spcBef>
              <a:spcAft>
                <a:spcPts val="0"/>
              </a:spcAft>
              <a:buClr>
                <a:schemeClr val="dk1"/>
              </a:buClr>
              <a:buSzPct val="100000"/>
              <a:buChar char="-"/>
            </a:pPr>
            <a:r>
              <a:rPr lang="no" sz="4850">
                <a:solidFill>
                  <a:schemeClr val="dk1"/>
                </a:solidFill>
              </a:rPr>
              <a:t>Fagsamtaler - både planlagte og uformelle underveissamtaler. </a:t>
            </a:r>
            <a:endParaRPr sz="4850">
              <a:solidFill>
                <a:schemeClr val="dk1"/>
              </a:solidFill>
            </a:endParaRPr>
          </a:p>
          <a:p>
            <a:pPr marL="457200" lvl="0" indent="-351790" algn="l" rtl="0">
              <a:lnSpc>
                <a:spcPct val="150000"/>
              </a:lnSpc>
              <a:spcBef>
                <a:spcPts val="0"/>
              </a:spcBef>
              <a:spcAft>
                <a:spcPts val="0"/>
              </a:spcAft>
              <a:buClr>
                <a:schemeClr val="dk1"/>
              </a:buClr>
              <a:buSzPct val="100000"/>
              <a:buChar char="-"/>
            </a:pPr>
            <a:r>
              <a:rPr lang="no" sz="4850">
                <a:solidFill>
                  <a:schemeClr val="dk1"/>
                </a:solidFill>
              </a:rPr>
              <a:t>Egenvurdering </a:t>
            </a:r>
            <a:endParaRPr sz="4850">
              <a:solidFill>
                <a:schemeClr val="dk1"/>
              </a:solidFill>
            </a:endParaRPr>
          </a:p>
          <a:p>
            <a:pPr marL="0" lvl="0" indent="0" algn="l" rtl="0">
              <a:spcBef>
                <a:spcPts val="1200"/>
              </a:spcBef>
              <a:spcAft>
                <a:spcPts val="1200"/>
              </a:spcAft>
              <a:buNone/>
            </a:pPr>
            <a:r>
              <a:rPr lang="no"/>
              <a:t>. </a:t>
            </a:r>
            <a:endParaRPr/>
          </a:p>
        </p:txBody>
      </p:sp>
      <p:pic>
        <p:nvPicPr>
          <p:cNvPr id="206" name="Google Shape;206;p29"/>
          <p:cNvPicPr preferRelativeResize="0"/>
          <p:nvPr/>
        </p:nvPicPr>
        <p:blipFill>
          <a:blip r:embed="rId3">
            <a:alphaModFix/>
          </a:blip>
          <a:stretch>
            <a:fillRect/>
          </a:stretch>
        </p:blipFill>
        <p:spPr>
          <a:xfrm>
            <a:off x="7792650" y="140150"/>
            <a:ext cx="1182450" cy="11824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3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212" name="Google Shape;212;p3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213" name="Google Shape;213;p30"/>
          <p:cNvPicPr preferRelativeResize="0"/>
          <p:nvPr/>
        </p:nvPicPr>
        <p:blipFill>
          <a:blip r:embed="rId3">
            <a:alphaModFix/>
          </a:blip>
          <a:stretch>
            <a:fillRect/>
          </a:stretch>
        </p:blipFill>
        <p:spPr>
          <a:xfrm>
            <a:off x="45975" y="230750"/>
            <a:ext cx="9008975" cy="45358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31"/>
          <p:cNvSpPr txBox="1">
            <a:spLocks noGrp="1"/>
          </p:cNvSpPr>
          <p:nvPr>
            <p:ph type="title"/>
          </p:nvPr>
        </p:nvSpPr>
        <p:spPr>
          <a:xfrm>
            <a:off x="311700" y="878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Clr>
                <a:schemeClr val="dk1"/>
              </a:buClr>
              <a:buSzPct val="39286"/>
              <a:buFont typeface="Arial"/>
              <a:buNone/>
            </a:pPr>
            <a:r>
              <a:rPr lang="no"/>
              <a:t>Fra kjennetegn på måloppnåelse i norsk</a:t>
            </a:r>
            <a:endParaRPr/>
          </a:p>
        </p:txBody>
      </p:sp>
      <p:sp>
        <p:nvSpPr>
          <p:cNvPr id="219" name="Google Shape;219;p3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220" name="Google Shape;220;p31"/>
          <p:cNvPicPr preferRelativeResize="0"/>
          <p:nvPr/>
        </p:nvPicPr>
        <p:blipFill>
          <a:blip r:embed="rId3">
            <a:alphaModFix/>
          </a:blip>
          <a:stretch>
            <a:fillRect/>
          </a:stretch>
        </p:blipFill>
        <p:spPr>
          <a:xfrm>
            <a:off x="0" y="660525"/>
            <a:ext cx="8832300" cy="42984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32"/>
          <p:cNvSpPr txBox="1">
            <a:spLocks noGrp="1"/>
          </p:cNvSpPr>
          <p:nvPr>
            <p:ph type="title"/>
          </p:nvPr>
        </p:nvSpPr>
        <p:spPr>
          <a:xfrm>
            <a:off x="311700" y="1235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Fra kjennetegn på måloppnåelse i samfunnsfag</a:t>
            </a:r>
            <a:endParaRPr/>
          </a:p>
        </p:txBody>
      </p:sp>
      <p:sp>
        <p:nvSpPr>
          <p:cNvPr id="226" name="Google Shape;226;p32"/>
          <p:cNvSpPr txBox="1">
            <a:spLocks noGrp="1"/>
          </p:cNvSpPr>
          <p:nvPr>
            <p:ph type="body" idx="1"/>
          </p:nvPr>
        </p:nvSpPr>
        <p:spPr>
          <a:xfrm>
            <a:off x="168300" y="1152475"/>
            <a:ext cx="8838900" cy="380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227" name="Google Shape;227;p32"/>
          <p:cNvPicPr preferRelativeResize="0"/>
          <p:nvPr/>
        </p:nvPicPr>
        <p:blipFill>
          <a:blip r:embed="rId3">
            <a:alphaModFix/>
          </a:blip>
          <a:stretch>
            <a:fillRect/>
          </a:stretch>
        </p:blipFill>
        <p:spPr>
          <a:xfrm>
            <a:off x="168300" y="2238377"/>
            <a:ext cx="8553450" cy="2201325"/>
          </a:xfrm>
          <a:prstGeom prst="rect">
            <a:avLst/>
          </a:prstGeom>
          <a:noFill/>
          <a:ln>
            <a:noFill/>
          </a:ln>
        </p:spPr>
      </p:pic>
      <p:pic>
        <p:nvPicPr>
          <p:cNvPr id="228" name="Google Shape;228;p32"/>
          <p:cNvPicPr preferRelativeResize="0"/>
          <p:nvPr/>
        </p:nvPicPr>
        <p:blipFill>
          <a:blip r:embed="rId4">
            <a:alphaModFix/>
          </a:blip>
          <a:stretch>
            <a:fillRect/>
          </a:stretch>
        </p:blipFill>
        <p:spPr>
          <a:xfrm>
            <a:off x="173050" y="779850"/>
            <a:ext cx="8543925" cy="12108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234" name="Google Shape;234;p3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235" name="Google Shape;235;p33" title="Utvikling karakterer 8.-10..jpg"/>
          <p:cNvPicPr preferRelativeResize="0"/>
          <p:nvPr/>
        </p:nvPicPr>
        <p:blipFill>
          <a:blip r:embed="rId3">
            <a:alphaModFix/>
          </a:blip>
          <a:stretch>
            <a:fillRect/>
          </a:stretch>
        </p:blipFill>
        <p:spPr>
          <a:xfrm>
            <a:off x="666725" y="321675"/>
            <a:ext cx="7662224" cy="476695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34"/>
          <p:cNvSpPr txBox="1">
            <a:spLocks noGrp="1"/>
          </p:cNvSpPr>
          <p:nvPr>
            <p:ph type="title"/>
          </p:nvPr>
        </p:nvSpPr>
        <p:spPr>
          <a:xfrm>
            <a:off x="543850" y="3378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Fokusdager og heldagsprøver</a:t>
            </a:r>
            <a:endParaRPr/>
          </a:p>
        </p:txBody>
      </p:sp>
      <p:sp>
        <p:nvSpPr>
          <p:cNvPr id="241" name="Google Shape;241;p3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457200" lvl="0" indent="-342900" algn="l" rtl="0">
              <a:lnSpc>
                <a:spcPct val="150000"/>
              </a:lnSpc>
              <a:spcBef>
                <a:spcPts val="0"/>
              </a:spcBef>
              <a:spcAft>
                <a:spcPts val="0"/>
              </a:spcAft>
              <a:buClr>
                <a:schemeClr val="dk1"/>
              </a:buClr>
              <a:buSzPts val="1800"/>
              <a:buChar char="-"/>
            </a:pPr>
            <a:r>
              <a:rPr lang="no">
                <a:solidFill>
                  <a:schemeClr val="dk1"/>
                </a:solidFill>
              </a:rPr>
              <a:t>Fokusdager i norsk, matematikk og engelsk</a:t>
            </a:r>
            <a:endParaRPr>
              <a:solidFill>
                <a:schemeClr val="dk1"/>
              </a:solidFill>
            </a:endParaRPr>
          </a:p>
          <a:p>
            <a:pPr marL="457200" lvl="0" indent="-342900" algn="l" rtl="0">
              <a:lnSpc>
                <a:spcPct val="150000"/>
              </a:lnSpc>
              <a:spcBef>
                <a:spcPts val="0"/>
              </a:spcBef>
              <a:spcAft>
                <a:spcPts val="0"/>
              </a:spcAft>
              <a:buClr>
                <a:schemeClr val="dk1"/>
              </a:buClr>
              <a:buSzPts val="1800"/>
              <a:buChar char="-"/>
            </a:pPr>
            <a:r>
              <a:rPr lang="no">
                <a:solidFill>
                  <a:schemeClr val="dk1"/>
                </a:solidFill>
              </a:rPr>
              <a:t>Progresjon i form og innhold fra 8. til 10. trinn</a:t>
            </a:r>
            <a:endParaRPr>
              <a:solidFill>
                <a:schemeClr val="dk1"/>
              </a:solidFill>
            </a:endParaRPr>
          </a:p>
          <a:p>
            <a:pPr marL="457200" lvl="0" indent="-342900" algn="l" rtl="0">
              <a:lnSpc>
                <a:spcPct val="150000"/>
              </a:lnSpc>
              <a:spcBef>
                <a:spcPts val="0"/>
              </a:spcBef>
              <a:spcAft>
                <a:spcPts val="0"/>
              </a:spcAft>
              <a:buClr>
                <a:schemeClr val="dk1"/>
              </a:buClr>
              <a:buSzPts val="1800"/>
              <a:buChar char="-"/>
            </a:pPr>
            <a:r>
              <a:rPr lang="no">
                <a:solidFill>
                  <a:schemeClr val="dk1"/>
                </a:solidFill>
              </a:rPr>
              <a:t>Hovedfokus på 8. og 9. trinn: læring og prosess, samarbeidslæring, etter hvert økende fokus på utholdenhet i oppgaveproduksjon og endelig produkt. </a:t>
            </a:r>
            <a:endParaRPr>
              <a:solidFill>
                <a:schemeClr val="dk1"/>
              </a:solidFill>
            </a:endParaRPr>
          </a:p>
          <a:p>
            <a:pPr marL="457200" lvl="0" indent="-342900" algn="l" rtl="0">
              <a:lnSpc>
                <a:spcPct val="150000"/>
              </a:lnSpc>
              <a:spcBef>
                <a:spcPts val="0"/>
              </a:spcBef>
              <a:spcAft>
                <a:spcPts val="0"/>
              </a:spcAft>
              <a:buClr>
                <a:schemeClr val="dk1"/>
              </a:buClr>
              <a:buSzPts val="1800"/>
              <a:buChar char="-"/>
            </a:pPr>
            <a:r>
              <a:rPr lang="no">
                <a:solidFill>
                  <a:schemeClr val="dk1"/>
                </a:solidFill>
              </a:rPr>
              <a:t>På 10. er det øving til eksamen som er viktig: utholdenhet, selvstendig arbeid, ta hensiktsmessige valg.</a:t>
            </a:r>
            <a:endParaRPr>
              <a:solidFill>
                <a:schemeClr val="dk1"/>
              </a:solidFill>
            </a:endParaRPr>
          </a:p>
        </p:txBody>
      </p:sp>
      <p:pic>
        <p:nvPicPr>
          <p:cNvPr id="242" name="Google Shape;242;p34"/>
          <p:cNvPicPr preferRelativeResize="0"/>
          <p:nvPr/>
        </p:nvPicPr>
        <p:blipFill>
          <a:blip r:embed="rId3">
            <a:alphaModFix/>
          </a:blip>
          <a:stretch>
            <a:fillRect/>
          </a:stretch>
        </p:blipFill>
        <p:spPr>
          <a:xfrm>
            <a:off x="6320578" y="194978"/>
            <a:ext cx="2131700" cy="1495700"/>
          </a:xfrm>
          <a:prstGeom prst="rect">
            <a:avLst/>
          </a:prstGeom>
          <a:noFill/>
          <a:ln>
            <a:noFill/>
          </a:ln>
        </p:spPr>
      </p:pic>
      <p:pic>
        <p:nvPicPr>
          <p:cNvPr id="243" name="Google Shape;243;p34"/>
          <p:cNvPicPr preferRelativeResize="0"/>
          <p:nvPr/>
        </p:nvPicPr>
        <p:blipFill>
          <a:blip r:embed="rId4">
            <a:alphaModFix/>
          </a:blip>
          <a:stretch>
            <a:fillRect/>
          </a:stretch>
        </p:blipFill>
        <p:spPr>
          <a:xfrm>
            <a:off x="3163097" y="3647800"/>
            <a:ext cx="2243550" cy="14957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3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Alternativ 2b</a:t>
            </a:r>
            <a:endParaRPr/>
          </a:p>
        </p:txBody>
      </p:sp>
      <p:sp>
        <p:nvSpPr>
          <p:cNvPr id="249" name="Google Shape;249;p3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sz="2100"/>
          </a:p>
          <a:p>
            <a:pPr marL="0" lvl="0" indent="0" algn="l" rtl="0">
              <a:spcBef>
                <a:spcPts val="1200"/>
              </a:spcBef>
              <a:spcAft>
                <a:spcPts val="0"/>
              </a:spcAft>
              <a:buNone/>
            </a:pPr>
            <a:r>
              <a:rPr lang="no" sz="2200">
                <a:solidFill>
                  <a:schemeClr val="dk1"/>
                </a:solidFill>
              </a:rPr>
              <a:t>Skriv ein tekst der du reflekterer over kva mogelgheiter unge har til å uttrykkje meininga si, og korleis ytringer kan påverke kvardagen til ungdom. Lag overskrift sjølv. </a:t>
            </a:r>
            <a:endParaRPr sz="2200">
              <a:solidFill>
                <a:schemeClr val="dk1"/>
              </a:solidFill>
            </a:endParaRPr>
          </a:p>
          <a:p>
            <a:pPr marL="0" lvl="0" indent="0" algn="l" rtl="0">
              <a:spcBef>
                <a:spcPts val="1200"/>
              </a:spcBef>
              <a:spcAft>
                <a:spcPts val="0"/>
              </a:spcAft>
              <a:buNone/>
            </a:pPr>
            <a:r>
              <a:rPr lang="no" sz="2200">
                <a:solidFill>
                  <a:schemeClr val="dk1"/>
                </a:solidFill>
              </a:rPr>
              <a:t>Vi tilrår at du skriv 1-2 sider (450 - 900 ord) </a:t>
            </a:r>
            <a:endParaRPr sz="2200">
              <a:solidFill>
                <a:schemeClr val="dk1"/>
              </a:solidFill>
            </a:endParaRPr>
          </a:p>
          <a:p>
            <a:pPr marL="0" lvl="0" indent="0" algn="l" rtl="0">
              <a:spcBef>
                <a:spcPts val="1200"/>
              </a:spcBef>
              <a:spcAft>
                <a:spcPts val="1200"/>
              </a:spcAft>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3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255" name="Google Shape;255;p3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600"/>
              </a:spcBef>
              <a:spcAft>
                <a:spcPts val="0"/>
              </a:spcAft>
              <a:buNone/>
            </a:pPr>
            <a:endParaRPr sz="2087">
              <a:solidFill>
                <a:srgbClr val="121212"/>
              </a:solidFill>
              <a:highlight>
                <a:srgbClr val="FFFFFF"/>
              </a:highlight>
            </a:endParaRPr>
          </a:p>
          <a:p>
            <a:pPr marL="0" lvl="0" indent="0" algn="l" rtl="0">
              <a:spcBef>
                <a:spcPts val="600"/>
              </a:spcBef>
              <a:spcAft>
                <a:spcPts val="0"/>
              </a:spcAft>
              <a:buClr>
                <a:schemeClr val="dk1"/>
              </a:buClr>
              <a:buSzPts val="1100"/>
              <a:buFont typeface="Arial"/>
              <a:buNone/>
            </a:pPr>
            <a:endParaRPr sz="1200">
              <a:solidFill>
                <a:srgbClr val="121212"/>
              </a:solidFill>
              <a:highlight>
                <a:srgbClr val="FFFFFF"/>
              </a:highlight>
            </a:endParaRPr>
          </a:p>
          <a:p>
            <a:pPr marL="0" lvl="0" indent="0" algn="l" rtl="0">
              <a:spcBef>
                <a:spcPts val="600"/>
              </a:spcBef>
              <a:spcAft>
                <a:spcPts val="1200"/>
              </a:spcAft>
              <a:buNone/>
            </a:pPr>
            <a:endParaRPr/>
          </a:p>
        </p:txBody>
      </p:sp>
      <p:pic>
        <p:nvPicPr>
          <p:cNvPr id="256" name="Google Shape;256;p36"/>
          <p:cNvPicPr preferRelativeResize="0"/>
          <p:nvPr/>
        </p:nvPicPr>
        <p:blipFill>
          <a:blip r:embed="rId3">
            <a:alphaModFix/>
          </a:blip>
          <a:stretch>
            <a:fillRect/>
          </a:stretch>
        </p:blipFill>
        <p:spPr>
          <a:xfrm>
            <a:off x="95250" y="34150"/>
            <a:ext cx="8986275" cy="527054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37"/>
          <p:cNvSpPr txBox="1">
            <a:spLocks noGrp="1"/>
          </p:cNvSpPr>
          <p:nvPr>
            <p:ph type="title"/>
          </p:nvPr>
        </p:nvSpPr>
        <p:spPr>
          <a:xfrm>
            <a:off x="311700" y="19500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no" sz="2320"/>
              <a:t>Et par sokker koster 80 kroner til full pris. Nedenfor er fire tilbud. </a:t>
            </a:r>
            <a:endParaRPr sz="2320"/>
          </a:p>
        </p:txBody>
      </p:sp>
      <p:pic>
        <p:nvPicPr>
          <p:cNvPr id="262" name="Google Shape;262;p37"/>
          <p:cNvPicPr preferRelativeResize="0"/>
          <p:nvPr/>
        </p:nvPicPr>
        <p:blipFill rotWithShape="1">
          <a:blip r:embed="rId3">
            <a:alphaModFix/>
          </a:blip>
          <a:srcRect t="14879"/>
          <a:stretch/>
        </p:blipFill>
        <p:spPr>
          <a:xfrm>
            <a:off x="0" y="846850"/>
            <a:ext cx="9144000" cy="41002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pic>
        <p:nvPicPr>
          <p:cNvPr id="267" name="Google Shape;267;p38"/>
          <p:cNvPicPr preferRelativeResize="0"/>
          <p:nvPr/>
        </p:nvPicPr>
        <p:blipFill>
          <a:blip r:embed="rId3">
            <a:alphaModFix/>
          </a:blip>
          <a:stretch>
            <a:fillRect/>
          </a:stretch>
        </p:blipFill>
        <p:spPr>
          <a:xfrm>
            <a:off x="2768925" y="56300"/>
            <a:ext cx="6512001" cy="3222375"/>
          </a:xfrm>
          <a:prstGeom prst="rect">
            <a:avLst/>
          </a:prstGeom>
          <a:noFill/>
          <a:ln>
            <a:noFill/>
          </a:ln>
        </p:spPr>
      </p:pic>
      <p:sp>
        <p:nvSpPr>
          <p:cNvPr id="268" name="Google Shape;268;p38"/>
          <p:cNvSpPr txBox="1">
            <a:spLocks noGrp="1"/>
          </p:cNvSpPr>
          <p:nvPr>
            <p:ph type="title" idx="4294967295"/>
          </p:nvPr>
        </p:nvSpPr>
        <p:spPr>
          <a:xfrm>
            <a:off x="247725" y="1507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b="1"/>
              <a:t>Lingdys og tilpasninger</a:t>
            </a:r>
            <a:endParaRPr b="1"/>
          </a:p>
        </p:txBody>
      </p:sp>
      <p:pic>
        <p:nvPicPr>
          <p:cNvPr id="269" name="Google Shape;269;p38"/>
          <p:cNvPicPr preferRelativeResize="0"/>
          <p:nvPr/>
        </p:nvPicPr>
        <p:blipFill>
          <a:blip r:embed="rId4">
            <a:alphaModFix/>
          </a:blip>
          <a:stretch>
            <a:fillRect/>
          </a:stretch>
        </p:blipFill>
        <p:spPr>
          <a:xfrm rot="1796446">
            <a:off x="31908" y="2041460"/>
            <a:ext cx="4581135" cy="2600332"/>
          </a:xfrm>
          <a:prstGeom prst="rect">
            <a:avLst/>
          </a:prstGeom>
          <a:noFill/>
          <a:ln>
            <a:noFill/>
          </a:ln>
        </p:spPr>
      </p:pic>
      <p:sp>
        <p:nvSpPr>
          <p:cNvPr id="270" name="Google Shape;270;p38"/>
          <p:cNvSpPr txBox="1"/>
          <p:nvPr/>
        </p:nvSpPr>
        <p:spPr>
          <a:xfrm>
            <a:off x="5086450" y="3367375"/>
            <a:ext cx="3924000" cy="119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no" sz="1800">
                <a:solidFill>
                  <a:schemeClr val="dk2"/>
                </a:solidFill>
              </a:rPr>
              <a:t>Nødvendig for noen - bra for alle</a:t>
            </a:r>
            <a:endParaRPr sz="1800">
              <a:solidFill>
                <a:schemeClr val="dk2"/>
              </a:solidFill>
            </a:endParaRPr>
          </a:p>
          <a:p>
            <a:pPr marL="0" lvl="0" indent="0" algn="l" rtl="0">
              <a:spcBef>
                <a:spcPts val="0"/>
              </a:spcBef>
              <a:spcAft>
                <a:spcPts val="0"/>
              </a:spcAft>
              <a:buNone/>
            </a:pPr>
            <a:r>
              <a:rPr lang="no" sz="1800">
                <a:solidFill>
                  <a:schemeClr val="dk2"/>
                </a:solidFill>
              </a:rPr>
              <a:t>Lingdys er godt hjelpemiddel for alle ved god studieteknikk</a:t>
            </a:r>
            <a:endParaRPr sz="1800">
              <a:solidFill>
                <a:schemeClr val="dk2"/>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pic>
        <p:nvPicPr>
          <p:cNvPr id="275" name="Google Shape;275;p39"/>
          <p:cNvPicPr preferRelativeResize="0"/>
          <p:nvPr/>
        </p:nvPicPr>
        <p:blipFill>
          <a:blip r:embed="rId3">
            <a:alphaModFix/>
          </a:blip>
          <a:stretch>
            <a:fillRect/>
          </a:stretch>
        </p:blipFill>
        <p:spPr>
          <a:xfrm>
            <a:off x="2748173" y="0"/>
            <a:ext cx="3647655" cy="51435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no"/>
              <a:t>Digitale ferdigheter </a:t>
            </a:r>
            <a:endParaRPr/>
          </a:p>
        </p:txBody>
      </p:sp>
      <p:sp>
        <p:nvSpPr>
          <p:cNvPr id="281" name="Google Shape;281;p4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no" sz="2200">
                <a:solidFill>
                  <a:schemeClr val="dk1"/>
                </a:solidFill>
                <a:latin typeface="Proxima Nova"/>
                <a:ea typeface="Proxima Nova"/>
                <a:cs typeface="Proxima Nova"/>
                <a:sym typeface="Proxima Nova"/>
              </a:rPr>
              <a:t>Bruke det digitale der det gir en merverdi </a:t>
            </a:r>
            <a:endParaRPr sz="2200">
              <a:solidFill>
                <a:schemeClr val="dk1"/>
              </a:solidFill>
              <a:latin typeface="Proxima Nova"/>
              <a:ea typeface="Proxima Nova"/>
              <a:cs typeface="Proxima Nova"/>
              <a:sym typeface="Proxima Nova"/>
            </a:endParaRPr>
          </a:p>
          <a:p>
            <a:pPr marL="0" lvl="0" indent="0" algn="l" rtl="0">
              <a:spcBef>
                <a:spcPts val="1200"/>
              </a:spcBef>
              <a:spcAft>
                <a:spcPts val="0"/>
              </a:spcAft>
              <a:buNone/>
            </a:pPr>
            <a:r>
              <a:rPr lang="no" sz="2200">
                <a:solidFill>
                  <a:schemeClr val="dk1"/>
                </a:solidFill>
                <a:latin typeface="Proxima Nova"/>
                <a:ea typeface="Proxima Nova"/>
                <a:cs typeface="Proxima Nova"/>
                <a:sym typeface="Proxima Nova"/>
              </a:rPr>
              <a:t>Digital struktur - sliter hver eneste dag med å finne igjen egne dokument</a:t>
            </a:r>
            <a:endParaRPr sz="2200">
              <a:solidFill>
                <a:schemeClr val="dk1"/>
              </a:solidFill>
              <a:latin typeface="Proxima Nova"/>
              <a:ea typeface="Proxima Nova"/>
              <a:cs typeface="Proxima Nova"/>
              <a:sym typeface="Proxima Nova"/>
            </a:endParaRPr>
          </a:p>
          <a:p>
            <a:pPr marL="0" lvl="0" indent="0" algn="l" rtl="0">
              <a:spcBef>
                <a:spcPts val="1200"/>
              </a:spcBef>
              <a:spcAft>
                <a:spcPts val="0"/>
              </a:spcAft>
              <a:buNone/>
            </a:pPr>
            <a:r>
              <a:rPr lang="no" sz="2200">
                <a:solidFill>
                  <a:schemeClr val="dk1"/>
                </a:solidFill>
                <a:latin typeface="Proxima Nova"/>
                <a:ea typeface="Proxima Nova"/>
                <a:cs typeface="Proxima Nova"/>
                <a:sym typeface="Proxima Nova"/>
              </a:rPr>
              <a:t>Kunstig intelligens - nyttig verktøy, ikke sovepute for lettvinte løsninger</a:t>
            </a:r>
            <a:endParaRPr sz="2200">
              <a:solidFill>
                <a:schemeClr val="dk1"/>
              </a:solidFill>
              <a:latin typeface="Proxima Nova"/>
              <a:ea typeface="Proxima Nova"/>
              <a:cs typeface="Proxima Nova"/>
              <a:sym typeface="Proxima Nova"/>
            </a:endParaRPr>
          </a:p>
          <a:p>
            <a:pPr marL="0" lvl="0" indent="0" algn="l" rtl="0">
              <a:spcBef>
                <a:spcPts val="1200"/>
              </a:spcBef>
              <a:spcAft>
                <a:spcPts val="1200"/>
              </a:spcAft>
              <a:buNone/>
            </a:pPr>
            <a:r>
              <a:rPr lang="no" sz="2200">
                <a:solidFill>
                  <a:schemeClr val="dk1"/>
                </a:solidFill>
                <a:latin typeface="Proxima Nova"/>
                <a:ea typeface="Proxima Nova"/>
                <a:cs typeface="Proxima Nova"/>
                <a:sym typeface="Proxima Nova"/>
              </a:rPr>
              <a:t>Vi anbefaler å bruke</a:t>
            </a:r>
            <a:r>
              <a:rPr lang="no" sz="2200">
                <a:solidFill>
                  <a:srgbClr val="616161"/>
                </a:solidFill>
                <a:latin typeface="Proxima Nova"/>
                <a:ea typeface="Proxima Nova"/>
                <a:cs typeface="Proxima Nova"/>
                <a:sym typeface="Proxima Nova"/>
              </a:rPr>
              <a:t> </a:t>
            </a:r>
            <a:r>
              <a:rPr lang="no" sz="2200" u="sng">
                <a:solidFill>
                  <a:srgbClr val="FF5252"/>
                </a:solidFill>
                <a:latin typeface="Proxima Nova"/>
                <a:ea typeface="Proxima Nova"/>
                <a:cs typeface="Proxima Nova"/>
                <a:sym typeface="Proxima Nova"/>
                <a:hlinkClick r:id="rId3">
                  <a:extLst>
                    <a:ext uri="{A12FA001-AC4F-418D-AE19-62706E023703}">
                      <ahyp:hlinkClr xmlns:ahyp="http://schemas.microsoft.com/office/drawing/2018/hyperlinkcolor" val="tx"/>
                    </a:ext>
                  </a:extLst>
                </a:hlinkClick>
              </a:rPr>
              <a:t>cc.tenkemotoren.no </a:t>
            </a:r>
            <a:r>
              <a:rPr lang="no" sz="2200">
                <a:solidFill>
                  <a:schemeClr val="dk1"/>
                </a:solidFill>
                <a:latin typeface="Proxima Nova"/>
                <a:ea typeface="Proxima Nova"/>
                <a:cs typeface="Proxima Nova"/>
                <a:sym typeface="Proxima Nova"/>
              </a:rPr>
              <a:t>eller</a:t>
            </a:r>
            <a:r>
              <a:rPr lang="no" sz="2200">
                <a:solidFill>
                  <a:srgbClr val="616161"/>
                </a:solidFill>
                <a:latin typeface="Proxima Nova"/>
                <a:ea typeface="Proxima Nova"/>
                <a:cs typeface="Proxima Nova"/>
                <a:sym typeface="Proxima Nova"/>
              </a:rPr>
              <a:t> </a:t>
            </a:r>
            <a:r>
              <a:rPr lang="no" sz="2200" u="sng">
                <a:solidFill>
                  <a:srgbClr val="FF5252"/>
                </a:solidFill>
                <a:latin typeface="Proxima Nova"/>
                <a:ea typeface="Proxima Nova"/>
                <a:cs typeface="Proxima Nova"/>
                <a:sym typeface="Proxima Nova"/>
                <a:hlinkClick r:id="rId4">
                  <a:extLst>
                    <a:ext uri="{A12FA001-AC4F-418D-AE19-62706E023703}">
                      <ahyp:hlinkClr xmlns:ahyp="http://schemas.microsoft.com/office/drawing/2018/hyperlinkcolor" val="tx"/>
                    </a:ext>
                  </a:extLst>
                </a:hlinkClick>
              </a:rPr>
              <a:t>skolebot.no</a:t>
            </a:r>
            <a:r>
              <a:rPr lang="no" sz="2200">
                <a:solidFill>
                  <a:srgbClr val="616161"/>
                </a:solidFill>
                <a:latin typeface="Proxima Nova"/>
                <a:ea typeface="Proxima Nova"/>
                <a:cs typeface="Proxima Nova"/>
                <a:sym typeface="Proxima Nova"/>
              </a:rPr>
              <a:t> </a:t>
            </a:r>
            <a:r>
              <a:rPr lang="no" sz="2200">
                <a:solidFill>
                  <a:schemeClr val="dk1"/>
                </a:solidFill>
                <a:latin typeface="Proxima Nova"/>
                <a:ea typeface="Proxima Nova"/>
                <a:cs typeface="Proxima Nova"/>
                <a:sym typeface="Proxima Nova"/>
              </a:rPr>
              <a:t>til skolearbeid pga personvern</a:t>
            </a:r>
            <a:endParaRPr sz="2200">
              <a:solidFill>
                <a:schemeClr val="dk1"/>
              </a:solidFill>
              <a:latin typeface="Proxima Nova"/>
              <a:ea typeface="Proxima Nova"/>
              <a:cs typeface="Proxima Nova"/>
              <a:sym typeface="Proxima Nov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pic>
        <p:nvPicPr>
          <p:cNvPr id="286" name="Google Shape;286;p41"/>
          <p:cNvPicPr preferRelativeResize="0"/>
          <p:nvPr/>
        </p:nvPicPr>
        <p:blipFill>
          <a:blip r:embed="rId3">
            <a:alphaModFix/>
          </a:blip>
          <a:stretch>
            <a:fillRect/>
          </a:stretch>
        </p:blipFill>
        <p:spPr>
          <a:xfrm>
            <a:off x="1644825" y="837023"/>
            <a:ext cx="5575335" cy="3792025"/>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1451</Words>
  <Application>Microsoft Office PowerPoint</Application>
  <PresentationFormat>Skjermfremvisning (16:9)</PresentationFormat>
  <Paragraphs>127</Paragraphs>
  <Slides>29</Slides>
  <Notes>29</Notes>
  <HiddenSlides>0</HiddenSlides>
  <MMClips>0</MMClips>
  <ScaleCrop>false</ScaleCrop>
  <HeadingPairs>
    <vt:vector size="6" baseType="variant">
      <vt:variant>
        <vt:lpstr>Brukte skrifter</vt:lpstr>
      </vt:variant>
      <vt:variant>
        <vt:i4>4</vt:i4>
      </vt:variant>
      <vt:variant>
        <vt:lpstr>Tema</vt:lpstr>
      </vt:variant>
      <vt:variant>
        <vt:i4>1</vt:i4>
      </vt:variant>
      <vt:variant>
        <vt:lpstr>Lysbildetitler</vt:lpstr>
      </vt:variant>
      <vt:variant>
        <vt:i4>29</vt:i4>
      </vt:variant>
    </vt:vector>
  </HeadingPairs>
  <TitlesOfParts>
    <vt:vector size="34" baseType="lpstr">
      <vt:lpstr>Arial</vt:lpstr>
      <vt:lpstr>Comic Sans MS</vt:lpstr>
      <vt:lpstr>Proxima Nova</vt:lpstr>
      <vt:lpstr>Roboto</vt:lpstr>
      <vt:lpstr>Simple Light</vt:lpstr>
      <vt:lpstr>Foreldremøte</vt:lpstr>
      <vt:lpstr>8. trinn - statusrapport</vt:lpstr>
      <vt:lpstr>2013-kullet</vt:lpstr>
      <vt:lpstr>Oppdraget til skolen:  Danning og utdanning  Overordet del - Fagplaner (LK20) </vt:lpstr>
      <vt:lpstr>Biblioteket</vt:lpstr>
      <vt:lpstr>Biblioteket</vt:lpstr>
      <vt:lpstr>Danning og utdanning- betydningen av et fellesskap</vt:lpstr>
      <vt:lpstr>Premisser for fellesskap i skolen</vt:lpstr>
      <vt:lpstr>PowerPoint-presentasjon</vt:lpstr>
      <vt:lpstr>Dembra - inkludering og forebygge utenforskap </vt:lpstr>
      <vt:lpstr>Elevenes læringsfokus</vt:lpstr>
      <vt:lpstr>Læringsstrategier - Lære å lære - Studieteknikk</vt:lpstr>
      <vt:lpstr>Blokkdager</vt:lpstr>
      <vt:lpstr>Arbeidsplanen - et levende dokument</vt:lpstr>
      <vt:lpstr>Hjemmearbeid</vt:lpstr>
      <vt:lpstr>Tips til hvordan jobbe med skolearbeid hjemme</vt:lpstr>
      <vt:lpstr>Vurdering </vt:lpstr>
      <vt:lpstr>PowerPoint-presentasjon</vt:lpstr>
      <vt:lpstr>Fra kjennetegn på måloppnåelse i norsk</vt:lpstr>
      <vt:lpstr>Fra kjennetegn på måloppnåelse i samfunnsfag</vt:lpstr>
      <vt:lpstr>PowerPoint-presentasjon</vt:lpstr>
      <vt:lpstr>Fokusdager og heldagsprøver</vt:lpstr>
      <vt:lpstr>Alternativ 2b</vt:lpstr>
      <vt:lpstr>PowerPoint-presentasjon</vt:lpstr>
      <vt:lpstr>Et par sokker koster 80 kroner til full pris. Nedenfor er fire tilbud. </vt:lpstr>
      <vt:lpstr>Lingdys og tilpasninger</vt:lpstr>
      <vt:lpstr>PowerPoint-presentasjon</vt:lpstr>
      <vt:lpstr>Digitale ferdigheter </vt:lpstr>
      <vt:lpstr>PowerPoint-presentasjon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Ingebrigtsen, Marianne</dc:creator>
  <cp:lastModifiedBy>Ingebrigtsen, Marianne</cp:lastModifiedBy>
  <cp:revision>1</cp:revision>
  <dcterms:modified xsi:type="dcterms:W3CDTF">2026-11-05T13:22:27Z</dcterms:modified>
</cp:coreProperties>
</file>