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9" r:id="rId5"/>
    <p:sldId id="258" r:id="rId6"/>
    <p:sldId id="272" r:id="rId7"/>
    <p:sldId id="273" r:id="rId8"/>
    <p:sldId id="288" r:id="rId9"/>
    <p:sldId id="278" r:id="rId10"/>
    <p:sldId id="291" r:id="rId11"/>
    <p:sldId id="292" r:id="rId12"/>
    <p:sldId id="271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652"/>
    <a:srgbClr val="C4ECCF"/>
    <a:srgbClr val="7ECCD4"/>
    <a:srgbClr val="FDE369"/>
    <a:srgbClr val="FEF2B4"/>
    <a:srgbClr val="F57E7C"/>
    <a:srgbClr val="C9F4F4"/>
    <a:srgbClr val="FDE46A"/>
    <a:srgbClr val="FDE4E7"/>
    <a:srgbClr val="81C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51DCA4-6E57-1362-B768-C62F776E1589}" v="32" dt="2020-08-12T08:04:16.039"/>
    <p1510:client id="{9655578D-F7DE-4F4E-BC0F-ADA8AC72C620}" v="3" dt="2020-08-12T08:07:48.6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5" autoAdjust="0"/>
  </p:normalViewPr>
  <p:slideViewPr>
    <p:cSldViewPr snapToGrid="0">
      <p:cViewPr varScale="1">
        <p:scale>
          <a:sx n="122" d="100"/>
          <a:sy n="122" d="100"/>
        </p:scale>
        <p:origin x="96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1BF3C-2EFF-425F-9D1B-F41997EB6587}" type="datetimeFigureOut">
              <a:rPr lang="nb-NO" smtClean="0"/>
              <a:t>18.08.2020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DE42F-192D-4712-B6E8-5C29690C77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269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DE42F-192D-4712-B6E8-5C29690C770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228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2670772" y="4606636"/>
            <a:ext cx="6850456" cy="239991"/>
          </a:xfrm>
        </p:spPr>
        <p:txBody>
          <a:bodyPr lIns="0" tIns="0" rIns="0" bIns="0" anchor="b">
            <a:spAutoFit/>
          </a:bodyPr>
          <a:lstStyle>
            <a:lvl1pPr algn="ctr">
              <a:defRPr sz="1733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670772" y="4835187"/>
            <a:ext cx="6850456" cy="26667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733" b="1">
                <a:solidFill>
                  <a:schemeClr val="tx1"/>
                </a:solidFill>
                <a:latin typeface="+mj-lt"/>
              </a:defRPr>
            </a:lvl1pPr>
          </a:lstStyle>
          <a:p>
            <a:pPr defTabSz="914103"/>
            <a:fld id="{CC918E41-4448-4E79-865F-42013EA6E1CC}" type="datetime1">
              <a:rPr lang="nb-NO" smtClean="0">
                <a:solidFill>
                  <a:prstClr val="black"/>
                </a:solidFill>
              </a:rPr>
              <a:pPr defTabSz="914103"/>
              <a:t>18.08.2020</a:t>
            </a:fld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779165"/>
            <a:ext cx="2472000" cy="3078394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6483670"/>
            <a:ext cx="12192000" cy="374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/>
            <a:r>
              <a:rPr lang="nb-NO" sz="1333" cap="all" dirty="0">
                <a:solidFill>
                  <a:prstClr val="white"/>
                </a:solidFill>
              </a:rPr>
              <a:t>KOMPETENT     |     ÅPEN     |     PÅLITELIG     |     SAMFUNNSENGASJERT</a:t>
            </a:r>
          </a:p>
        </p:txBody>
      </p:sp>
    </p:spTree>
    <p:extLst>
      <p:ext uri="{BB962C8B-B14F-4D97-AF65-F5344CB8AC3E}">
        <p14:creationId xmlns:p14="http://schemas.microsoft.com/office/powerpoint/2010/main" val="97395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6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663572" y="1834757"/>
            <a:ext cx="6864857" cy="1103798"/>
          </a:xfrm>
        </p:spPr>
        <p:txBody>
          <a:bodyPr anchor="ctr"/>
          <a:lstStyle>
            <a:lvl1pPr algn="ctr">
              <a:defRPr sz="3466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663572" y="3180750"/>
            <a:ext cx="6864857" cy="1103798"/>
          </a:xfrm>
        </p:spPr>
        <p:txBody>
          <a:bodyPr anchor="ctr">
            <a:noAutofit/>
          </a:bodyPr>
          <a:lstStyle>
            <a:lvl1pPr marL="0" indent="0" algn="ctr">
              <a:buNone/>
              <a:defRPr sz="2266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29510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0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6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05525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05525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4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5181600" cy="801339"/>
          </a:xfrm>
        </p:spPr>
        <p:txBody>
          <a:bodyPr anchor="t">
            <a:noAutofit/>
          </a:bodyPr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838200" y="469127"/>
            <a:ext cx="10515600" cy="11037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3"/>
          </p:nvPr>
        </p:nvSpPr>
        <p:spPr>
          <a:xfrm>
            <a:off x="838200" y="2626966"/>
            <a:ext cx="5181600" cy="32539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4"/>
          </p:nvPr>
        </p:nvSpPr>
        <p:spPr>
          <a:xfrm>
            <a:off x="6172200" y="1825626"/>
            <a:ext cx="5181600" cy="801339"/>
          </a:xfrm>
        </p:spPr>
        <p:txBody>
          <a:bodyPr anchor="t">
            <a:noAutofit/>
          </a:bodyPr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sz="half" idx="15"/>
          </p:nvPr>
        </p:nvSpPr>
        <p:spPr>
          <a:xfrm>
            <a:off x="6172200" y="2626966"/>
            <a:ext cx="5181600" cy="32539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623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7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33" y="6152470"/>
            <a:ext cx="1247263" cy="470313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469127"/>
            <a:ext cx="10515600" cy="11037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40556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631952" y="6351354"/>
            <a:ext cx="6521449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defTabSz="914103"/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1354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914103"/>
            <a:fld id="{35E025E5-F4E9-4572-B8CF-5901727261FC}" type="slidenum">
              <a:rPr lang="nb-NO" smtClean="0">
                <a:solidFill>
                  <a:prstClr val="black"/>
                </a:solidFill>
              </a:rPr>
              <a:pPr defTabSz="914103"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/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34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6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618" y="1688757"/>
            <a:ext cx="8075541" cy="320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128" y="2855896"/>
            <a:ext cx="6586795" cy="3508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dirty="0">
                <a:solidFill>
                  <a:srgbClr val="F2565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Barne- og familiehjelpen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825627"/>
            <a:ext cx="10515600" cy="405568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Barne- og familiehjelpen er en avdeling i barne- og familietjenesten og er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et supplement til eksisterende tilbud i helsestasjons- og skolehelsetjenesten</a:t>
            </a:r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4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879" y="3381059"/>
            <a:ext cx="1682121" cy="1682121"/>
          </a:xfrm>
          <a:prstGeom prst="rect">
            <a:avLst/>
          </a:prstGeom>
        </p:spPr>
      </p:pic>
      <p:pic>
        <p:nvPicPr>
          <p:cNvPr id="5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107" y="16817"/>
            <a:ext cx="1711893" cy="1682121"/>
          </a:xfrm>
          <a:prstGeom prst="rect">
            <a:avLst/>
          </a:prstGeom>
        </p:spPr>
      </p:pic>
      <p:pic>
        <p:nvPicPr>
          <p:cNvPr id="6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9879" y="1698937"/>
            <a:ext cx="1682121" cy="1682121"/>
          </a:xfrm>
          <a:prstGeom prst="rect">
            <a:avLst/>
          </a:prstGeom>
        </p:spPr>
      </p:pic>
      <p:pic>
        <p:nvPicPr>
          <p:cNvPr id="7" name="Bild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107" y="5063180"/>
            <a:ext cx="1682121" cy="168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139" y="3361053"/>
            <a:ext cx="3864521" cy="33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dirty="0">
                <a:solidFill>
                  <a:srgbClr val="F2565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Hvem jobber der?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Fagpersoner som har lang erfaring fra arbeid med barn,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ungdommer og foreldre </a:t>
            </a:r>
          </a:p>
          <a:p>
            <a:pPr marL="0" indent="0">
              <a:lnSpc>
                <a:spcPct val="150000"/>
              </a:lnSpc>
              <a:buNone/>
            </a:pPr>
            <a:endParaRPr lang="nb-NO" dirty="0">
              <a:solidFill>
                <a:schemeClr val="tx1">
                  <a:lumMod val="75000"/>
                  <a:lumOff val="2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Psykologer, familieveiledere og andre med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helse- og sosialfaglig kompetanse </a:t>
            </a:r>
          </a:p>
        </p:txBody>
      </p:sp>
      <p:pic>
        <p:nvPicPr>
          <p:cNvPr id="4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879" y="3381059"/>
            <a:ext cx="1682121" cy="1682121"/>
          </a:xfrm>
          <a:prstGeom prst="rect">
            <a:avLst/>
          </a:prstGeom>
        </p:spPr>
      </p:pic>
      <p:pic>
        <p:nvPicPr>
          <p:cNvPr id="5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107" y="16817"/>
            <a:ext cx="1711893" cy="1682121"/>
          </a:xfrm>
          <a:prstGeom prst="rect">
            <a:avLst/>
          </a:prstGeom>
        </p:spPr>
      </p:pic>
      <p:pic>
        <p:nvPicPr>
          <p:cNvPr id="6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9879" y="1698937"/>
            <a:ext cx="1682121" cy="1682121"/>
          </a:xfrm>
          <a:prstGeom prst="rect">
            <a:avLst/>
          </a:prstGeom>
        </p:spPr>
      </p:pic>
      <p:pic>
        <p:nvPicPr>
          <p:cNvPr id="7" name="Bild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107" y="5063180"/>
            <a:ext cx="1682121" cy="168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3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0" y="4592094"/>
            <a:ext cx="12188238" cy="94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dirty="0">
                <a:solidFill>
                  <a:srgbClr val="F2565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Hvem er barne- og familiehjelpen for?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Barn og ungdom i alder 0-18 år og for deres foreldre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Gravide og foreldre med barn 0-18 år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Ungdom i videregående skole som er over 18 år</a:t>
            </a:r>
          </a:p>
        </p:txBody>
      </p:sp>
      <p:pic>
        <p:nvPicPr>
          <p:cNvPr id="4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879" y="3381059"/>
            <a:ext cx="1682121" cy="1682121"/>
          </a:xfrm>
          <a:prstGeom prst="rect">
            <a:avLst/>
          </a:prstGeom>
        </p:spPr>
      </p:pic>
      <p:pic>
        <p:nvPicPr>
          <p:cNvPr id="5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107" y="16817"/>
            <a:ext cx="1711893" cy="1682121"/>
          </a:xfrm>
          <a:prstGeom prst="rect">
            <a:avLst/>
          </a:prstGeom>
        </p:spPr>
      </p:pic>
      <p:pic>
        <p:nvPicPr>
          <p:cNvPr id="6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9879" y="1698937"/>
            <a:ext cx="1682121" cy="1682121"/>
          </a:xfrm>
          <a:prstGeom prst="rect">
            <a:avLst/>
          </a:prstGeom>
        </p:spPr>
      </p:pic>
      <p:pic>
        <p:nvPicPr>
          <p:cNvPr id="7" name="Bild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107" y="5063180"/>
            <a:ext cx="1682121" cy="168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4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92927"/>
            <a:ext cx="9806940" cy="1103798"/>
          </a:xfrm>
        </p:spPr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  Tilbud</a:t>
            </a:r>
            <a:r>
              <a:rPr lang="nb-NO" dirty="0"/>
              <a:t>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1055" y="1805940"/>
            <a:ext cx="10882745" cy="40753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Familieråd </a:t>
            </a:r>
          </a:p>
          <a:p>
            <a:pPr>
              <a:lnSpc>
                <a:spcPct val="100000"/>
              </a:lnSpc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Grupper for ungdom 13-16 med rus eller psykisk sykdom i familien </a:t>
            </a:r>
          </a:p>
          <a:p>
            <a:pPr>
              <a:lnSpc>
                <a:spcPct val="100000"/>
              </a:lnSpc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Individuell plan og koordinator</a:t>
            </a:r>
          </a:p>
          <a:p>
            <a:pPr>
              <a:lnSpc>
                <a:spcPct val="100000"/>
              </a:lnSpc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Mestringskurs for engstelige barn og unge </a:t>
            </a:r>
          </a:p>
          <a:p>
            <a:pPr>
              <a:lnSpc>
                <a:spcPct val="100000"/>
              </a:lnSpc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Noen å snakke med - barn og unge 0-18 år </a:t>
            </a:r>
          </a:p>
          <a:p>
            <a:pPr>
              <a:lnSpc>
                <a:spcPct val="100000"/>
              </a:lnSpc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Veiledning for foreldre: COS og ICDP </a:t>
            </a:r>
          </a:p>
          <a:p>
            <a:pPr>
              <a:lnSpc>
                <a:spcPct val="100000"/>
              </a:lnSpc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Rådgiving til foreldre og barn med samarbeidsvansker (TIBIR) </a:t>
            </a:r>
          </a:p>
          <a:p>
            <a:pPr>
              <a:lnSpc>
                <a:spcPct val="100000"/>
              </a:lnSpc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Råd og veiledning til foreldre og gravide </a:t>
            </a:r>
          </a:p>
          <a:p>
            <a:pPr>
              <a:lnSpc>
                <a:spcPct val="100000"/>
              </a:lnSpc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Avlastning og tildeling av støttekontakt </a:t>
            </a:r>
          </a:p>
          <a:p>
            <a:pPr marL="0" indent="0">
              <a:buNone/>
            </a:pPr>
            <a:endParaRPr lang="nb-NO" sz="1400" dirty="0"/>
          </a:p>
        </p:txBody>
      </p:sp>
      <p:pic>
        <p:nvPicPr>
          <p:cNvPr id="4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879" y="3381059"/>
            <a:ext cx="1682121" cy="1682121"/>
          </a:xfrm>
          <a:prstGeom prst="rect">
            <a:avLst/>
          </a:prstGeom>
        </p:spPr>
      </p:pic>
      <p:pic>
        <p:nvPicPr>
          <p:cNvPr id="5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107" y="16817"/>
            <a:ext cx="1711893" cy="1682121"/>
          </a:xfrm>
          <a:prstGeom prst="rect">
            <a:avLst/>
          </a:prstGeom>
        </p:spPr>
      </p:pic>
      <p:pic>
        <p:nvPicPr>
          <p:cNvPr id="6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879" y="1698937"/>
            <a:ext cx="1682121" cy="1682121"/>
          </a:xfrm>
          <a:prstGeom prst="rect">
            <a:avLst/>
          </a:prstGeom>
        </p:spPr>
      </p:pic>
      <p:pic>
        <p:nvPicPr>
          <p:cNvPr id="7" name="Bild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0107" y="5063180"/>
            <a:ext cx="1682121" cy="168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91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dirty="0">
                <a:solidFill>
                  <a:srgbClr val="F2565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Informasjon på nett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572925"/>
            <a:ext cx="10871718" cy="456661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</a:p>
        </p:txBody>
      </p:sp>
      <p:pic>
        <p:nvPicPr>
          <p:cNvPr id="4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879" y="3381059"/>
            <a:ext cx="1682121" cy="1682121"/>
          </a:xfrm>
          <a:prstGeom prst="rect">
            <a:avLst/>
          </a:prstGeom>
        </p:spPr>
      </p:pic>
      <p:pic>
        <p:nvPicPr>
          <p:cNvPr id="5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107" y="16817"/>
            <a:ext cx="1711893" cy="1682121"/>
          </a:xfrm>
          <a:prstGeom prst="rect">
            <a:avLst/>
          </a:prstGeom>
        </p:spPr>
      </p:pic>
      <p:pic>
        <p:nvPicPr>
          <p:cNvPr id="6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879" y="1698937"/>
            <a:ext cx="1682121" cy="1682121"/>
          </a:xfrm>
          <a:prstGeom prst="rect">
            <a:avLst/>
          </a:prstGeom>
        </p:spPr>
      </p:pic>
      <p:pic>
        <p:nvPicPr>
          <p:cNvPr id="7" name="Bild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0107" y="5063180"/>
            <a:ext cx="1682121" cy="168212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53" y="2126466"/>
            <a:ext cx="9746744" cy="2383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081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dirty="0">
                <a:solidFill>
                  <a:srgbClr val="F2565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Hvordan ta kontakt med barne- og familiehjelpen?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1" y="1912774"/>
            <a:ext cx="10169718" cy="2421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>
              <a:spcBef>
                <a:spcPts val="1000"/>
              </a:spcBef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Tilbudet er frivillig</a:t>
            </a:r>
          </a:p>
          <a:p>
            <a:pPr defTabSz="914103">
              <a:spcBef>
                <a:spcPts val="1000"/>
              </a:spcBef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Det trengs ingen henvisning; brukere kan ta kontakt direkte</a:t>
            </a:r>
          </a:p>
          <a:p>
            <a:pPr defTabSz="914103">
              <a:spcBef>
                <a:spcPts val="1000"/>
              </a:spcBef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Helsesykepleier kan gi informasjon og sette brukere i kontakt med tilbudet</a:t>
            </a:r>
          </a:p>
          <a:p>
            <a:pPr defTabSz="914103">
              <a:spcBef>
                <a:spcPts val="1000"/>
              </a:spcBef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Vi vurderer sammen med barn, ungdom og foresatte hvilket tilbud som passer</a:t>
            </a:r>
          </a:p>
          <a:p>
            <a:pPr defTabSz="914103">
              <a:spcBef>
                <a:spcPts val="1000"/>
              </a:spcBef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Telefon (kl. 11:30-12:30) og felles e-post adresse (besvares hver virkedag)</a:t>
            </a:r>
          </a:p>
          <a:p>
            <a:endParaRPr lang="nb-NO" dirty="0"/>
          </a:p>
        </p:txBody>
      </p:sp>
      <p:pic>
        <p:nvPicPr>
          <p:cNvPr id="14" name="Plassholder for innho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597284"/>
            <a:ext cx="9721132" cy="220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67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dirty="0">
                <a:solidFill>
                  <a:srgbClr val="F2565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Hvordan ta kontakt med barne- og familiehjelpen?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1" y="1912774"/>
            <a:ext cx="10169718" cy="2857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>
              <a:spcBef>
                <a:spcPts val="1000"/>
              </a:spcBef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Barne- og familiehjelpen i </a:t>
            </a:r>
            <a:r>
              <a:rPr lang="nb-NO" sz="2000" dirty="0">
                <a:solidFill>
                  <a:srgbClr val="F2565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&lt;byområde&gt;</a:t>
            </a:r>
          </a:p>
          <a:p>
            <a:pPr defTabSz="914103">
              <a:spcBef>
                <a:spcPts val="1000"/>
              </a:spcBef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defTabSz="914103">
              <a:spcBef>
                <a:spcPts val="1000"/>
              </a:spcBef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Besøksadresse: </a:t>
            </a:r>
            <a:r>
              <a:rPr lang="nb-NO" sz="2000" dirty="0">
                <a:solidFill>
                  <a:srgbClr val="F2565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&lt;legg inn&gt;</a:t>
            </a:r>
          </a:p>
          <a:p>
            <a:pPr defTabSz="914103">
              <a:spcBef>
                <a:spcPts val="1000"/>
              </a:spcBef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Telefon (besvares hele dagen): </a:t>
            </a:r>
            <a:r>
              <a:rPr lang="nb-NO" sz="2000" dirty="0">
                <a:solidFill>
                  <a:srgbClr val="F2565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&lt;telefon&gt;</a:t>
            </a:r>
          </a:p>
          <a:p>
            <a:pPr defTabSz="914103">
              <a:spcBef>
                <a:spcPts val="1000"/>
              </a:spcBef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E-post (besvares hver virkedag): </a:t>
            </a:r>
            <a:r>
              <a:rPr lang="nb-NO" sz="2000" dirty="0">
                <a:solidFill>
                  <a:srgbClr val="F2565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&lt;e-post adresse&gt;</a:t>
            </a:r>
          </a:p>
          <a:p>
            <a:pPr defTabSz="914103">
              <a:spcBef>
                <a:spcPts val="1000"/>
              </a:spcBef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Konsultasjon med fagperson (daglig kl. 11:30-12:30): </a:t>
            </a:r>
            <a:r>
              <a:rPr lang="nb-NO" sz="2000" dirty="0">
                <a:solidFill>
                  <a:srgbClr val="F2565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&lt;telefon&gt;</a:t>
            </a:r>
          </a:p>
          <a:p>
            <a:endParaRPr lang="nb-NO" dirty="0">
              <a:highlight>
                <a:srgbClr val="FFFF00"/>
              </a:highlight>
            </a:endParaRPr>
          </a:p>
        </p:txBody>
      </p:sp>
      <p:pic>
        <p:nvPicPr>
          <p:cNvPr id="14" name="Plassholder for innho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597284"/>
            <a:ext cx="9721132" cy="220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16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41" y="327706"/>
            <a:ext cx="10580068" cy="588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486557"/>
      </p:ext>
    </p:extLst>
  </p:cSld>
  <p:clrMapOvr>
    <a:masterClrMapping/>
  </p:clrMapOvr>
</p:sld>
</file>

<file path=ppt/theme/theme1.xml><?xml version="1.0" encoding="utf-8"?>
<a:theme xmlns:a="http://schemas.openxmlformats.org/drawingml/2006/main" name="2016, Bk-mal med norsk logo">
  <a:themeElements>
    <a:clrScheme name="Bergen kommune">
      <a:dk1>
        <a:sysClr val="windowText" lastClr="000000"/>
      </a:dk1>
      <a:lt1>
        <a:sysClr val="window" lastClr="FFFFFF"/>
      </a:lt1>
      <a:dk2>
        <a:srgbClr val="BC0615"/>
      </a:dk2>
      <a:lt2>
        <a:srgbClr val="BF9D23"/>
      </a:lt2>
      <a:accent1>
        <a:srgbClr val="BC0615"/>
      </a:accent1>
      <a:accent2>
        <a:srgbClr val="BF9D23"/>
      </a:accent2>
      <a:accent3>
        <a:srgbClr val="5E020A"/>
      </a:accent3>
      <a:accent4>
        <a:srgbClr val="8F751A"/>
      </a:accent4>
      <a:accent5>
        <a:srgbClr val="F94755"/>
      </a:accent5>
      <a:accent6>
        <a:srgbClr val="F6EDCE"/>
      </a:accent6>
      <a:hlink>
        <a:srgbClr val="0563C1"/>
      </a:hlink>
      <a:folHlink>
        <a:srgbClr val="954F72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norsk.potx" id="{86D7C2E3-80B4-4843-A112-DB90E0D9A8A9}" vid="{E05C6FC8-F2A8-4791-8993-77E11194EF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0580e8c-82bf-4c35-bb6f-fb2389d1e656">
      <UserInfo>
        <DisplayName>Akselberg, Ellen-Kristine</DisplayName>
        <AccountId>47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9C045B46C60E242ABDE7BD2ADC5913B" ma:contentTypeVersion="11" ma:contentTypeDescription="Opprett et nytt dokument." ma:contentTypeScope="" ma:versionID="bd516091f13dc97d66ad5654f2862b99">
  <xsd:schema xmlns:xsd="http://www.w3.org/2001/XMLSchema" xmlns:xs="http://www.w3.org/2001/XMLSchema" xmlns:p="http://schemas.microsoft.com/office/2006/metadata/properties" xmlns:ns2="08f62c7a-7a40-4f72-b73d-36ec963a27f6" xmlns:ns3="20580e8c-82bf-4c35-bb6f-fb2389d1e656" targetNamespace="http://schemas.microsoft.com/office/2006/metadata/properties" ma:root="true" ma:fieldsID="0d42a704352557d721bd59bfbaef6256" ns2:_="" ns3:_="">
    <xsd:import namespace="08f62c7a-7a40-4f72-b73d-36ec963a27f6"/>
    <xsd:import namespace="20580e8c-82bf-4c35-bb6f-fb2389d1e6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62c7a-7a40-4f72-b73d-36ec963a27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80e8c-82bf-4c35-bb6f-fb2389d1e65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02C975-29F9-4BC4-8FAC-3A1E29D89E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E8D2F0-1C92-49BE-AE86-2C995836959E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8f62c7a-7a40-4f72-b73d-36ec963a27f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20580e8c-82bf-4c35-bb6f-fb2389d1e65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D701B2C-87F4-4600-9EED-62847E18F7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f62c7a-7a40-4f72-b73d-36ec963a27f6"/>
    <ds:schemaRef ds:uri="20580e8c-82bf-4c35-bb6f-fb2389d1e6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270</Words>
  <Application>Microsoft Office PowerPoint</Application>
  <PresentationFormat>Widescreen</PresentationFormat>
  <Paragraphs>41</Paragraphs>
  <Slides>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Lato Medium</vt:lpstr>
      <vt:lpstr>Lato Semibold</vt:lpstr>
      <vt:lpstr>2016, Bk-mal med norsk logo</vt:lpstr>
      <vt:lpstr>PowerPoint-presentasjon</vt:lpstr>
      <vt:lpstr>Barne- og familiehjelpen</vt:lpstr>
      <vt:lpstr> Hvem jobber der?</vt:lpstr>
      <vt:lpstr>Hvem er barne- og familiehjelpen for?</vt:lpstr>
      <vt:lpstr>  Tilbud </vt:lpstr>
      <vt:lpstr>Informasjon på nett</vt:lpstr>
      <vt:lpstr>Hvordan ta kontakt med barne- og familiehjelpen?</vt:lpstr>
      <vt:lpstr>Hvordan ta kontakt med barne- og familiehjelpen?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</dc:title>
  <dc:creator>Norheim, Sturle Løvvik</dc:creator>
  <cp:lastModifiedBy>Thomassen, Anette</cp:lastModifiedBy>
  <cp:revision>39</cp:revision>
  <dcterms:created xsi:type="dcterms:W3CDTF">2018-11-05T20:58:26Z</dcterms:created>
  <dcterms:modified xsi:type="dcterms:W3CDTF">2020-08-18T09:03:01Z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0x01010069C045B46C60E242ABDE7BD2ADC5913B</vt:lpwstr>
  </property>
  <property fmtid="{D5CDD505-2E9C-101B-9397-08002B2CF9AE}" pid="3" name="Order">
    <vt:r8>18838500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